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362" r:id="rId4"/>
    <p:sldId id="329" r:id="rId5"/>
    <p:sldId id="295" r:id="rId6"/>
    <p:sldId id="330" r:id="rId7"/>
    <p:sldId id="331" r:id="rId8"/>
    <p:sldId id="333" r:id="rId9"/>
    <p:sldId id="334" r:id="rId10"/>
    <p:sldId id="358" r:id="rId11"/>
    <p:sldId id="335" r:id="rId12"/>
    <p:sldId id="336" r:id="rId13"/>
    <p:sldId id="338" r:id="rId14"/>
    <p:sldId id="361" r:id="rId15"/>
    <p:sldId id="359" r:id="rId16"/>
    <p:sldId id="360" r:id="rId17"/>
    <p:sldId id="344" r:id="rId18"/>
    <p:sldId id="345" r:id="rId19"/>
    <p:sldId id="339" r:id="rId20"/>
    <p:sldId id="340" r:id="rId21"/>
    <p:sldId id="341" r:id="rId22"/>
    <p:sldId id="342" r:id="rId23"/>
    <p:sldId id="343" r:id="rId24"/>
    <p:sldId id="346" r:id="rId25"/>
    <p:sldId id="347" r:id="rId26"/>
    <p:sldId id="355" r:id="rId27"/>
    <p:sldId id="349" r:id="rId28"/>
    <p:sldId id="348" r:id="rId29"/>
    <p:sldId id="352" r:id="rId30"/>
    <p:sldId id="351" r:id="rId31"/>
    <p:sldId id="353" r:id="rId32"/>
    <p:sldId id="354" r:id="rId33"/>
    <p:sldId id="356" r:id="rId34"/>
    <p:sldId id="357" r:id="rId35"/>
    <p:sldId id="325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Y4Wv/3/IMyr36Ii/zji3iA==" hashData="i0Cf99EVFTLWEg7xoNkJ80o2egY6HDRTi1bxnjAGh8rCGBubwWTJK65CbV+jrbjgQ/VbrAMTgeqO/Z+t9MTXnw=="/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2" pos="28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1888"/>
        <p:guide pos="28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wmf"/><Relationship Id="rId1" Type="http://schemas.openxmlformats.org/officeDocument/2006/relationships/image" Target="../media/image4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21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94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2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92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47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15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5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62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74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55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3F866-00EB-4166-94B8-FC43E690E708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3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arandaA/alg-ds-snippe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2.wmf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8.png"/><Relationship Id="rId4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github.com/larandaA/alg-ds-snippe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arandaA/alg-ds-snippets" TargetMode="Externa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7.bin"/><Relationship Id="rId7" Type="http://schemas.openxmlformats.org/officeDocument/2006/relationships/image" Target="../media/image40.wmf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42.wmf"/><Relationship Id="rId5" Type="http://schemas.openxmlformats.org/officeDocument/2006/relationships/image" Target="../media/image310.png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39.wmf"/><Relationship Id="rId9" Type="http://schemas.openxmlformats.org/officeDocument/2006/relationships/image" Target="../media/image41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40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33.bin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50.png"/><Relationship Id="rId4" Type="http://schemas.openxmlformats.org/officeDocument/2006/relationships/image" Target="../media/image4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.png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8.png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.png"/><Relationship Id="rId5" Type="http://schemas.openxmlformats.org/officeDocument/2006/relationships/image" Target="../media/image49.wmf"/><Relationship Id="rId4" Type="http://schemas.openxmlformats.org/officeDocument/2006/relationships/oleObject" Target="../embeddings/oleObject3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0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image" Target="../media/image17.png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0.wmf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wmf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0211" y="1365623"/>
            <a:ext cx="9278472" cy="3263154"/>
          </a:xfrm>
        </p:spPr>
        <p:txBody>
          <a:bodyPr>
            <a:normAutofit/>
          </a:bodyPr>
          <a:lstStyle/>
          <a:p>
            <a:endParaRPr lang="ru-RU" dirty="0" smtClean="0">
              <a:solidFill>
                <a:srgbClr val="0070C0"/>
              </a:solidFill>
            </a:endParaRPr>
          </a:p>
          <a:p>
            <a:endParaRPr lang="ru-RU" dirty="0"/>
          </a:p>
          <a:p>
            <a:endParaRPr lang="ru-RU" dirty="0">
              <a:solidFill>
                <a:srgbClr val="0070C0"/>
              </a:solidFill>
            </a:endParaRPr>
          </a:p>
          <a:p>
            <a:endParaRPr lang="ru-RU" dirty="0" smtClean="0">
              <a:solidFill>
                <a:srgbClr val="00B05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797977" y="5974775"/>
            <a:ext cx="4394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https://github.com/larandaA/alg-ds-snippets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77096" y="2277036"/>
            <a:ext cx="8371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7030A0"/>
                </a:solidFill>
              </a:rPr>
              <a:t>Максимальный поток в сети и его приложения</a:t>
            </a:r>
            <a:endParaRPr lang="ru-RU" sz="3200" dirty="0">
              <a:solidFill>
                <a:srgbClr val="7030A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3"/>
          <p:cNvSpPr txBox="1"/>
          <p:nvPr/>
        </p:nvSpPr>
        <p:spPr>
          <a:xfrm>
            <a:off x="7893003" y="6344107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©ДМА  ФПМИ Соболевская Е.П., 202</a:t>
            </a:r>
            <a:r>
              <a:rPr lang="en-US" dirty="0" smtClean="0"/>
              <a:t>1</a:t>
            </a:r>
            <a:r>
              <a:rPr lang="ru-RU" dirty="0" smtClean="0"/>
              <a:t> 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05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Box 266"/>
          <p:cNvSpPr txBox="1"/>
          <p:nvPr/>
        </p:nvSpPr>
        <p:spPr>
          <a:xfrm>
            <a:off x="336430" y="1191026"/>
            <a:ext cx="5926348" cy="415498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Пусть </a:t>
            </a:r>
            <a:r>
              <a:rPr lang="en-US" sz="2400" i="1" dirty="0" smtClean="0"/>
              <a:t>f</a:t>
            </a:r>
            <a:r>
              <a:rPr lang="ru-RU" sz="2400" dirty="0" smtClean="0"/>
              <a:t> некоторый поток в сети </a:t>
            </a:r>
            <a:r>
              <a:rPr lang="en-US" sz="2400" i="1" dirty="0" smtClean="0"/>
              <a:t>D</a:t>
            </a:r>
            <a:r>
              <a:rPr lang="ru-RU" sz="2400" dirty="0" smtClean="0"/>
              <a:t>, тогда следующие утверждения эквивалентны:</a:t>
            </a:r>
            <a:endParaRPr lang="en-US" sz="2400" dirty="0" smtClean="0"/>
          </a:p>
          <a:p>
            <a:pPr algn="just"/>
            <a:endParaRPr lang="ru-RU" sz="2400" dirty="0" smtClean="0"/>
          </a:p>
          <a:p>
            <a:pPr marL="457200" indent="-457200" algn="just">
              <a:buAutoNum type="arabicParenBoth"/>
            </a:pPr>
            <a:r>
              <a:rPr lang="en-US" sz="2400" i="1" dirty="0" smtClean="0"/>
              <a:t>f</a:t>
            </a:r>
            <a:r>
              <a:rPr lang="en-US" sz="2400" dirty="0" smtClean="0"/>
              <a:t> – </a:t>
            </a:r>
            <a:r>
              <a:rPr lang="ru-RU" sz="2400" dirty="0" smtClean="0"/>
              <a:t>максимальный поток</a:t>
            </a:r>
            <a:r>
              <a:rPr lang="en-US" sz="2400" dirty="0" smtClean="0"/>
              <a:t>;</a:t>
            </a:r>
          </a:p>
          <a:p>
            <a:pPr marL="457200" indent="-457200" algn="just">
              <a:buAutoNum type="arabicParenBoth"/>
            </a:pPr>
            <a:endParaRPr lang="en-US" sz="2400" dirty="0" smtClean="0"/>
          </a:p>
          <a:p>
            <a:pPr marL="457200" indent="-457200" algn="just">
              <a:buAutoNum type="arabicParenBoth"/>
            </a:pPr>
            <a:r>
              <a:rPr lang="ru-RU" sz="2400" dirty="0" smtClean="0"/>
              <a:t>для потока </a:t>
            </a:r>
            <a:r>
              <a:rPr lang="en-US" sz="2400" i="1" dirty="0" smtClean="0"/>
              <a:t>f</a:t>
            </a:r>
            <a:r>
              <a:rPr lang="en-US" sz="2400" dirty="0" smtClean="0"/>
              <a:t> </a:t>
            </a:r>
            <a:r>
              <a:rPr lang="ru-RU" sz="2400" dirty="0" smtClean="0"/>
              <a:t>в сети остаточных пропускных способностей</a:t>
            </a:r>
            <a:r>
              <a:rPr lang="en-US" sz="2400" dirty="0" smtClean="0"/>
              <a:t> </a:t>
            </a:r>
            <a:r>
              <a:rPr lang="en-US" sz="2400" i="1" dirty="0" err="1"/>
              <a:t>D</a:t>
            </a:r>
            <a:r>
              <a:rPr lang="en-US" sz="2400" i="1" baseline="-25000" dirty="0" err="1"/>
              <a:t>f</a:t>
            </a:r>
            <a:r>
              <a:rPr lang="en-US" sz="2400" i="1" baseline="-25000" dirty="0"/>
              <a:t> </a:t>
            </a:r>
            <a:r>
              <a:rPr lang="ru-RU" sz="2400" i="1" baseline="-25000" dirty="0" smtClean="0"/>
              <a:t> </a:t>
            </a:r>
            <a:r>
              <a:rPr lang="ru-RU" sz="2400" dirty="0" smtClean="0"/>
              <a:t>нет увеличивающего (</a:t>
            </a:r>
            <a:r>
              <a:rPr lang="en-US" sz="2400" dirty="0" smtClean="0"/>
              <a:t>s, t)-</a:t>
            </a:r>
            <a:r>
              <a:rPr lang="ru-RU" sz="2400" dirty="0" smtClean="0"/>
              <a:t>пути</a:t>
            </a:r>
            <a:r>
              <a:rPr lang="en-US" sz="2400" dirty="0" smtClean="0"/>
              <a:t>;</a:t>
            </a:r>
          </a:p>
          <a:p>
            <a:pPr algn="just"/>
            <a:endParaRPr lang="en-US" sz="2400" dirty="0" smtClean="0"/>
          </a:p>
          <a:p>
            <a:pPr marL="457200" indent="-457200" algn="just">
              <a:buAutoNum type="arabicParenBoth"/>
            </a:pPr>
            <a:r>
              <a:rPr lang="en-US" sz="2400" i="1" dirty="0" smtClean="0"/>
              <a:t>M</a:t>
            </a:r>
            <a:r>
              <a:rPr lang="en-US" sz="2400" dirty="0" smtClean="0"/>
              <a:t>(</a:t>
            </a:r>
            <a:r>
              <a:rPr lang="en-US" sz="2400" i="1" dirty="0" smtClean="0"/>
              <a:t>f</a:t>
            </a:r>
            <a:r>
              <a:rPr lang="en-US" sz="2400" dirty="0" smtClean="0"/>
              <a:t>)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i="1" dirty="0" smtClean="0"/>
              <a:t>c</a:t>
            </a:r>
            <a:r>
              <a:rPr lang="en-US" sz="2400" dirty="0" smtClean="0"/>
              <a:t>(</a:t>
            </a:r>
            <a:r>
              <a:rPr lang="en-US" sz="2400" i="1" dirty="0" smtClean="0"/>
              <a:t>R</a:t>
            </a:r>
            <a:r>
              <a:rPr lang="en-US" sz="2400" dirty="0" smtClean="0"/>
              <a:t>)</a:t>
            </a:r>
            <a:r>
              <a:rPr lang="en-US" sz="2400" dirty="0"/>
              <a:t> </a:t>
            </a:r>
            <a:r>
              <a:rPr lang="ru-RU" sz="2400" dirty="0" smtClean="0"/>
              <a:t>для некоторого разреза </a:t>
            </a:r>
            <a:r>
              <a:rPr lang="en-US" sz="2400" i="1" dirty="0" smtClean="0"/>
              <a:t>R</a:t>
            </a:r>
            <a:r>
              <a:rPr lang="en-US" sz="2400" dirty="0" smtClean="0"/>
              <a:t> </a:t>
            </a:r>
            <a:r>
              <a:rPr lang="ru-RU" sz="2400" dirty="0" smtClean="0"/>
              <a:t>сети.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36431" y="358775"/>
            <a:ext cx="5926348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D60093"/>
                </a:solidFill>
              </a:rPr>
              <a:t> </a:t>
            </a:r>
            <a:r>
              <a:rPr lang="ru-RU" sz="3200" b="1" dirty="0"/>
              <a:t>Теорема Форда  ̶  </a:t>
            </a:r>
            <a:r>
              <a:rPr lang="ru-RU" sz="3200" b="1" dirty="0" err="1"/>
              <a:t>Фалкерсона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83221" y="321138"/>
            <a:ext cx="264533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Лестер</a:t>
            </a:r>
            <a:r>
              <a:rPr lang="ru-RU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b="1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Рэндольф</a:t>
            </a:r>
            <a:r>
              <a:rPr lang="ru-RU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 Форд </a:t>
            </a:r>
            <a:r>
              <a:rPr lang="ru-RU" dirty="0" smtClean="0">
                <a:solidFill>
                  <a:srgbClr val="202122"/>
                </a:solidFill>
                <a:latin typeface="Arial" panose="020B0604020202020204" pitchFamily="34" charset="0"/>
              </a:rPr>
              <a:t>младший</a:t>
            </a:r>
          </a:p>
          <a:p>
            <a:r>
              <a:rPr lang="nn-NO" dirty="0" smtClean="0">
                <a:hlinkClick r:id="rId3" tooltip="Английский язык"/>
              </a:rPr>
              <a:t>англ</a:t>
            </a:r>
            <a:r>
              <a:rPr lang="nn-NO" dirty="0">
                <a:hlinkClick r:id="rId3" tooltip="Английский язык"/>
              </a:rPr>
              <a:t>.</a:t>
            </a:r>
            <a:r>
              <a:rPr lang="nn-NO" dirty="0"/>
              <a:t> </a:t>
            </a:r>
            <a:r>
              <a:rPr lang="nn-NO" i="1" dirty="0"/>
              <a:t>Lester Randolph Ford, Jr.</a:t>
            </a:r>
            <a:endParaRPr lang="ru-RU" b="1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1927 – 2017</a:t>
            </a:r>
          </a:p>
          <a:p>
            <a:r>
              <a:rPr lang="ru-RU" dirty="0" smtClean="0">
                <a:solidFill>
                  <a:srgbClr val="202122"/>
                </a:solidFill>
                <a:latin typeface="Arial" panose="020B0604020202020204" pitchFamily="34" charset="0"/>
              </a:rPr>
              <a:t>США</a:t>
            </a:r>
          </a:p>
          <a:p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Научная сфера - математик</a:t>
            </a:r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695" y="358775"/>
            <a:ext cx="2608758" cy="217396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0695" y="2717387"/>
            <a:ext cx="2320724" cy="2628623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9766835" y="3056826"/>
            <a:ext cx="22842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Делберт</a:t>
            </a:r>
            <a:r>
              <a:rPr lang="ru-RU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 Рей </a:t>
            </a:r>
            <a:r>
              <a:rPr lang="ru-RU" b="1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Фалкерсон</a:t>
            </a:r>
            <a:endParaRPr lang="ru-RU" b="1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nn-NO" dirty="0" smtClean="0">
                <a:hlinkClick r:id="rId3" tooltip="Английский язык"/>
              </a:rPr>
              <a:t>англ</a:t>
            </a:r>
            <a:r>
              <a:rPr lang="nn-NO" dirty="0">
                <a:hlinkClick r:id="rId3" tooltip="Английский язык"/>
              </a:rPr>
              <a:t>.</a:t>
            </a:r>
            <a:r>
              <a:rPr lang="nn-NO" dirty="0"/>
              <a:t> </a:t>
            </a:r>
            <a:r>
              <a:rPr lang="en-US" i="1" dirty="0"/>
              <a:t>Delbert Ray </a:t>
            </a:r>
            <a:r>
              <a:rPr lang="en-US" i="1" dirty="0" smtClean="0"/>
              <a:t>Fulkerson</a:t>
            </a:r>
            <a:endParaRPr lang="ru-RU" b="1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1924 – 1976</a:t>
            </a:r>
          </a:p>
          <a:p>
            <a:r>
              <a:rPr lang="ru-RU" dirty="0" smtClean="0">
                <a:solidFill>
                  <a:srgbClr val="202122"/>
                </a:solidFill>
                <a:latin typeface="Arial" panose="020B0604020202020204" pitchFamily="34" charset="0"/>
              </a:rPr>
              <a:t>США</a:t>
            </a:r>
          </a:p>
          <a:p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Научная сфера - </a:t>
            </a:r>
            <a:r>
              <a:rPr lang="ru-RU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комбинаторика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99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/>
          <p:cNvGrpSpPr/>
          <p:nvPr/>
        </p:nvGrpSpPr>
        <p:grpSpPr>
          <a:xfrm>
            <a:off x="1085316" y="1037290"/>
            <a:ext cx="4773119" cy="1855694"/>
            <a:chOff x="1322881" y="4426226"/>
            <a:chExt cx="4773119" cy="1855694"/>
          </a:xfrm>
        </p:grpSpPr>
        <p:sp>
          <p:nvSpPr>
            <p:cNvPr id="127" name="Овал 126"/>
            <p:cNvSpPr/>
            <p:nvPr/>
          </p:nvSpPr>
          <p:spPr>
            <a:xfrm>
              <a:off x="1322881" y="5152367"/>
              <a:ext cx="439271" cy="43927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28" name="Овал 127"/>
            <p:cNvSpPr/>
            <p:nvPr/>
          </p:nvSpPr>
          <p:spPr>
            <a:xfrm>
              <a:off x="2773577" y="5152367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34" name="Овал 133"/>
            <p:cNvSpPr/>
            <p:nvPr/>
          </p:nvSpPr>
          <p:spPr>
            <a:xfrm>
              <a:off x="4224273" y="5152367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36" name="Овал 135"/>
            <p:cNvSpPr/>
            <p:nvPr/>
          </p:nvSpPr>
          <p:spPr>
            <a:xfrm>
              <a:off x="5656729" y="5152367"/>
              <a:ext cx="439271" cy="43927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40" name="Овал 139"/>
            <p:cNvSpPr/>
            <p:nvPr/>
          </p:nvSpPr>
          <p:spPr>
            <a:xfrm>
              <a:off x="1970044" y="4426226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41" name="Овал 140"/>
            <p:cNvSpPr/>
            <p:nvPr/>
          </p:nvSpPr>
          <p:spPr>
            <a:xfrm>
              <a:off x="3514141" y="4426226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sp>
          <p:nvSpPr>
            <p:cNvPr id="164" name="Овал 163"/>
            <p:cNvSpPr/>
            <p:nvPr/>
          </p:nvSpPr>
          <p:spPr>
            <a:xfrm>
              <a:off x="3514140" y="5842650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/>
            </a:p>
          </p:txBody>
        </p:sp>
        <p:sp>
          <p:nvSpPr>
            <p:cNvPr id="165" name="Овал 164"/>
            <p:cNvSpPr/>
            <p:nvPr/>
          </p:nvSpPr>
          <p:spPr>
            <a:xfrm>
              <a:off x="4955159" y="5842650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/>
            </a:p>
          </p:txBody>
        </p:sp>
        <p:cxnSp>
          <p:nvCxnSpPr>
            <p:cNvPr id="7" name="Прямая со стрелкой 6"/>
            <p:cNvCxnSpPr>
              <a:stCxn id="127" idx="6"/>
              <a:endCxn id="128" idx="2"/>
            </p:cNvCxnSpPr>
            <p:nvPr/>
          </p:nvCxnSpPr>
          <p:spPr>
            <a:xfrm>
              <a:off x="1762152" y="5372002"/>
              <a:ext cx="10114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128" idx="6"/>
              <a:endCxn id="134" idx="2"/>
            </p:cNvCxnSpPr>
            <p:nvPr/>
          </p:nvCxnSpPr>
          <p:spPr>
            <a:xfrm>
              <a:off x="3212848" y="5372002"/>
              <a:ext cx="10114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134" idx="6"/>
              <a:endCxn id="136" idx="2"/>
            </p:cNvCxnSpPr>
            <p:nvPr/>
          </p:nvCxnSpPr>
          <p:spPr>
            <a:xfrm>
              <a:off x="4663544" y="5372002"/>
              <a:ext cx="9931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28" idx="5"/>
              <a:endCxn id="164" idx="1"/>
            </p:cNvCxnSpPr>
            <p:nvPr/>
          </p:nvCxnSpPr>
          <p:spPr>
            <a:xfrm>
              <a:off x="3148518" y="5527307"/>
              <a:ext cx="429952" cy="37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stCxn id="164" idx="6"/>
              <a:endCxn id="165" idx="2"/>
            </p:cNvCxnSpPr>
            <p:nvPr/>
          </p:nvCxnSpPr>
          <p:spPr>
            <a:xfrm>
              <a:off x="3953411" y="6062285"/>
              <a:ext cx="10017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165" idx="7"/>
              <a:endCxn id="136" idx="3"/>
            </p:cNvCxnSpPr>
            <p:nvPr/>
          </p:nvCxnSpPr>
          <p:spPr>
            <a:xfrm flipV="1">
              <a:off x="5330100" y="5527307"/>
              <a:ext cx="390959" cy="37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127" idx="0"/>
              <a:endCxn id="140" idx="3"/>
            </p:cNvCxnSpPr>
            <p:nvPr/>
          </p:nvCxnSpPr>
          <p:spPr>
            <a:xfrm flipV="1">
              <a:off x="1542517" y="4801166"/>
              <a:ext cx="491857" cy="351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140" idx="6"/>
              <a:endCxn id="141" idx="2"/>
            </p:cNvCxnSpPr>
            <p:nvPr/>
          </p:nvCxnSpPr>
          <p:spPr>
            <a:xfrm>
              <a:off x="2409315" y="4645861"/>
              <a:ext cx="1104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141" idx="5"/>
              <a:endCxn id="134" idx="1"/>
            </p:cNvCxnSpPr>
            <p:nvPr/>
          </p:nvCxnSpPr>
          <p:spPr>
            <a:xfrm>
              <a:off x="3889082" y="4801166"/>
              <a:ext cx="399521" cy="4155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3827849" y="486431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773958" y="46109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723303" y="489675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132554" y="50986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279005" y="55040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287785" y="577356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512780" y="511110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964837" y="509949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</p:grpSp>
      <p:grpSp>
        <p:nvGrpSpPr>
          <p:cNvPr id="266" name="Группа 265"/>
          <p:cNvGrpSpPr/>
          <p:nvPr/>
        </p:nvGrpSpPr>
        <p:grpSpPr>
          <a:xfrm>
            <a:off x="6323487" y="613499"/>
            <a:ext cx="4773119" cy="2699776"/>
            <a:chOff x="6323487" y="613499"/>
            <a:chExt cx="4773119" cy="2699776"/>
          </a:xfrm>
        </p:grpSpPr>
        <p:sp>
          <p:nvSpPr>
            <p:cNvPr id="225" name="TextBox 224"/>
            <p:cNvSpPr txBox="1"/>
            <p:nvPr/>
          </p:nvSpPr>
          <p:spPr>
            <a:xfrm>
              <a:off x="7824253" y="61349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grpSp>
          <p:nvGrpSpPr>
            <p:cNvPr id="265" name="Группа 264"/>
            <p:cNvGrpSpPr/>
            <p:nvPr/>
          </p:nvGrpSpPr>
          <p:grpSpPr>
            <a:xfrm>
              <a:off x="6323487" y="1037290"/>
              <a:ext cx="4773119" cy="2275985"/>
              <a:chOff x="6323487" y="1037290"/>
              <a:chExt cx="4773119" cy="2275985"/>
            </a:xfrm>
          </p:grpSpPr>
          <p:grpSp>
            <p:nvGrpSpPr>
              <p:cNvPr id="176" name="Группа 175"/>
              <p:cNvGrpSpPr/>
              <p:nvPr/>
            </p:nvGrpSpPr>
            <p:grpSpPr>
              <a:xfrm>
                <a:off x="6323487" y="1037290"/>
                <a:ext cx="4773119" cy="1855694"/>
                <a:chOff x="1322881" y="4426226"/>
                <a:chExt cx="4773119" cy="1855694"/>
              </a:xfrm>
            </p:grpSpPr>
            <p:sp>
              <p:nvSpPr>
                <p:cNvPr id="177" name="Овал 176"/>
                <p:cNvSpPr/>
                <p:nvPr/>
              </p:nvSpPr>
              <p:spPr>
                <a:xfrm>
                  <a:off x="1322881" y="5152367"/>
                  <a:ext cx="439271" cy="43927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178" name="Овал 177"/>
                <p:cNvSpPr/>
                <p:nvPr/>
              </p:nvSpPr>
              <p:spPr>
                <a:xfrm>
                  <a:off x="2773577" y="5152367"/>
                  <a:ext cx="439271" cy="4392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179" name="Овал 178"/>
                <p:cNvSpPr/>
                <p:nvPr/>
              </p:nvSpPr>
              <p:spPr>
                <a:xfrm>
                  <a:off x="4224273" y="5152367"/>
                  <a:ext cx="439271" cy="4392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180" name="Овал 179"/>
                <p:cNvSpPr/>
                <p:nvPr/>
              </p:nvSpPr>
              <p:spPr>
                <a:xfrm>
                  <a:off x="5656729" y="5152367"/>
                  <a:ext cx="439271" cy="43927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sp>
              <p:nvSpPr>
                <p:cNvPr id="181" name="Овал 180"/>
                <p:cNvSpPr/>
                <p:nvPr/>
              </p:nvSpPr>
              <p:spPr>
                <a:xfrm>
                  <a:off x="1970044" y="4426226"/>
                  <a:ext cx="439271" cy="4392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182" name="Овал 181"/>
                <p:cNvSpPr/>
                <p:nvPr/>
              </p:nvSpPr>
              <p:spPr>
                <a:xfrm>
                  <a:off x="3514141" y="4426226"/>
                  <a:ext cx="439271" cy="4392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sp>
              <p:nvSpPr>
                <p:cNvPr id="183" name="Овал 182"/>
                <p:cNvSpPr/>
                <p:nvPr/>
              </p:nvSpPr>
              <p:spPr>
                <a:xfrm>
                  <a:off x="3514140" y="5842650"/>
                  <a:ext cx="439271" cy="4392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7</a:t>
                  </a:r>
                  <a:endParaRPr lang="ru-RU" dirty="0"/>
                </a:p>
              </p:txBody>
            </p:sp>
            <p:sp>
              <p:nvSpPr>
                <p:cNvPr id="184" name="Овал 183"/>
                <p:cNvSpPr/>
                <p:nvPr/>
              </p:nvSpPr>
              <p:spPr>
                <a:xfrm>
                  <a:off x="4955159" y="5842650"/>
                  <a:ext cx="439271" cy="4392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8</a:t>
                  </a:r>
                  <a:endParaRPr lang="ru-RU" dirty="0"/>
                </a:p>
              </p:txBody>
            </p:sp>
            <p:cxnSp>
              <p:nvCxnSpPr>
                <p:cNvPr id="185" name="Прямая со стрелкой 184"/>
                <p:cNvCxnSpPr>
                  <a:stCxn id="177" idx="6"/>
                  <a:endCxn id="178" idx="2"/>
                </p:cNvCxnSpPr>
                <p:nvPr/>
              </p:nvCxnSpPr>
              <p:spPr>
                <a:xfrm>
                  <a:off x="1762152" y="5372002"/>
                  <a:ext cx="1011425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Прямая со стрелкой 185"/>
                <p:cNvCxnSpPr>
                  <a:stCxn id="178" idx="6"/>
                  <a:endCxn id="179" idx="2"/>
                </p:cNvCxnSpPr>
                <p:nvPr/>
              </p:nvCxnSpPr>
              <p:spPr>
                <a:xfrm>
                  <a:off x="3212848" y="5372002"/>
                  <a:ext cx="1011425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Прямая со стрелкой 186"/>
                <p:cNvCxnSpPr>
                  <a:stCxn id="179" idx="6"/>
                  <a:endCxn id="180" idx="2"/>
                </p:cNvCxnSpPr>
                <p:nvPr/>
              </p:nvCxnSpPr>
              <p:spPr>
                <a:xfrm>
                  <a:off x="4663544" y="5372002"/>
                  <a:ext cx="993185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Прямая со стрелкой 187"/>
                <p:cNvCxnSpPr>
                  <a:stCxn id="178" idx="5"/>
                  <a:endCxn id="183" idx="1"/>
                </p:cNvCxnSpPr>
                <p:nvPr/>
              </p:nvCxnSpPr>
              <p:spPr>
                <a:xfrm>
                  <a:off x="3148518" y="5527307"/>
                  <a:ext cx="429952" cy="3796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Прямая со стрелкой 188"/>
                <p:cNvCxnSpPr>
                  <a:stCxn id="183" idx="6"/>
                  <a:endCxn id="184" idx="2"/>
                </p:cNvCxnSpPr>
                <p:nvPr/>
              </p:nvCxnSpPr>
              <p:spPr>
                <a:xfrm>
                  <a:off x="3953411" y="6062285"/>
                  <a:ext cx="100174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Прямая со стрелкой 189"/>
                <p:cNvCxnSpPr>
                  <a:stCxn id="184" idx="7"/>
                  <a:endCxn id="180" idx="3"/>
                </p:cNvCxnSpPr>
                <p:nvPr/>
              </p:nvCxnSpPr>
              <p:spPr>
                <a:xfrm flipV="1">
                  <a:off x="5330100" y="5527307"/>
                  <a:ext cx="390959" cy="3796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Прямая со стрелкой 190"/>
                <p:cNvCxnSpPr>
                  <a:stCxn id="177" idx="0"/>
                  <a:endCxn id="181" idx="3"/>
                </p:cNvCxnSpPr>
                <p:nvPr/>
              </p:nvCxnSpPr>
              <p:spPr>
                <a:xfrm flipV="1">
                  <a:off x="1542517" y="4801166"/>
                  <a:ext cx="491857" cy="3512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 стрелкой 191"/>
                <p:cNvCxnSpPr>
                  <a:stCxn id="181" idx="6"/>
                  <a:endCxn id="182" idx="2"/>
                </p:cNvCxnSpPr>
                <p:nvPr/>
              </p:nvCxnSpPr>
              <p:spPr>
                <a:xfrm>
                  <a:off x="2409315" y="4645861"/>
                  <a:ext cx="11048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 стрелкой 192"/>
                <p:cNvCxnSpPr>
                  <a:stCxn id="182" idx="5"/>
                  <a:endCxn id="179" idx="1"/>
                </p:cNvCxnSpPr>
                <p:nvPr/>
              </p:nvCxnSpPr>
              <p:spPr>
                <a:xfrm>
                  <a:off x="3889082" y="4801166"/>
                  <a:ext cx="399521" cy="4155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TextBox 193"/>
                <p:cNvSpPr txBox="1"/>
                <p:nvPr/>
              </p:nvSpPr>
              <p:spPr>
                <a:xfrm>
                  <a:off x="3964406" y="475624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1</a:t>
                  </a:r>
                  <a:endParaRPr lang="ru-RU" sz="1600" dirty="0"/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2773958" y="4610918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1</a:t>
                  </a:r>
                  <a:endParaRPr lang="ru-RU" sz="1600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723303" y="489675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1</a:t>
                  </a:r>
                  <a:endParaRPr lang="ru-RU" sz="1600" dirty="0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2132554" y="509860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1</a:t>
                  </a:r>
                  <a:endParaRPr lang="ru-RU" sz="1600" dirty="0"/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5279005" y="5504096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1</a:t>
                  </a:r>
                  <a:endParaRPr lang="ru-RU" sz="1600" dirty="0"/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4287785" y="5773561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1</a:t>
                  </a:r>
                  <a:endParaRPr lang="ru-RU" sz="1600" dirty="0"/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3610742" y="533481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1</a:t>
                  </a:r>
                  <a:endParaRPr lang="ru-RU" sz="1600" dirty="0"/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4946836" y="532217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1</a:t>
                  </a:r>
                  <a:endParaRPr lang="ru-RU" sz="1600" dirty="0"/>
                </a:p>
              </p:txBody>
            </p:sp>
          </p:grpSp>
          <p:cxnSp>
            <p:nvCxnSpPr>
              <p:cNvPr id="37" name="Скругленная соединительная линия 36"/>
              <p:cNvCxnSpPr>
                <a:stCxn id="181" idx="2"/>
                <a:endCxn id="177" idx="1"/>
              </p:cNvCxnSpPr>
              <p:nvPr/>
            </p:nvCxnSpPr>
            <p:spPr>
              <a:xfrm rot="10800000" flipV="1">
                <a:off x="6387818" y="1256925"/>
                <a:ext cx="582833" cy="570836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Скругленная соединительная линия 47"/>
              <p:cNvCxnSpPr>
                <a:stCxn id="182" idx="1"/>
                <a:endCxn id="181" idx="7"/>
              </p:cNvCxnSpPr>
              <p:nvPr/>
            </p:nvCxnSpPr>
            <p:spPr>
              <a:xfrm rot="16200000" flipV="1">
                <a:off x="7962334" y="484877"/>
                <a:ext cx="12700" cy="1233486"/>
              </a:xfrm>
              <a:prstGeom prst="curvedConnector3">
                <a:avLst>
                  <a:gd name="adj1" fmla="val 131829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Скругленная соединительная линия 53"/>
              <p:cNvCxnSpPr>
                <a:stCxn id="178" idx="3"/>
                <a:endCxn id="177" idx="4"/>
              </p:cNvCxnSpPr>
              <p:nvPr/>
            </p:nvCxnSpPr>
            <p:spPr>
              <a:xfrm rot="5400000">
                <a:off x="7158653" y="1522841"/>
                <a:ext cx="64330" cy="1295390"/>
              </a:xfrm>
              <a:prstGeom prst="curvedConnector3">
                <a:avLst>
                  <a:gd name="adj1" fmla="val 343872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Скругленная соединительная линия 62"/>
              <p:cNvCxnSpPr/>
              <p:nvPr/>
            </p:nvCxnSpPr>
            <p:spPr>
              <a:xfrm rot="5400000">
                <a:off x="10337155" y="2233828"/>
                <a:ext cx="625953" cy="546265"/>
              </a:xfrm>
              <a:prstGeom prst="curvedConnector3">
                <a:avLst>
                  <a:gd name="adj1" fmla="val 12817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Скругленная соединительная линия 65"/>
              <p:cNvCxnSpPr>
                <a:stCxn id="184" idx="3"/>
                <a:endCxn id="183" idx="5"/>
              </p:cNvCxnSpPr>
              <p:nvPr/>
            </p:nvCxnSpPr>
            <p:spPr>
              <a:xfrm rot="5400000">
                <a:off x="9454891" y="2263450"/>
                <a:ext cx="12700" cy="1130408"/>
              </a:xfrm>
              <a:prstGeom prst="curvedConnector3">
                <a:avLst>
                  <a:gd name="adj1" fmla="val 965354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Скругленная соединительная линия 67"/>
              <p:cNvCxnSpPr>
                <a:stCxn id="183" idx="2"/>
                <a:endCxn id="178" idx="4"/>
              </p:cNvCxnSpPr>
              <p:nvPr/>
            </p:nvCxnSpPr>
            <p:spPr>
              <a:xfrm rot="10800000">
                <a:off x="7993820" y="2202701"/>
                <a:ext cx="520927" cy="470648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Скругленная соединительная линия 69"/>
              <p:cNvCxnSpPr>
                <a:stCxn id="179" idx="0"/>
                <a:endCxn id="182" idx="6"/>
              </p:cNvCxnSpPr>
              <p:nvPr/>
            </p:nvCxnSpPr>
            <p:spPr>
              <a:xfrm rot="16200000" flipV="1">
                <a:off x="8946014" y="1264929"/>
                <a:ext cx="506506" cy="490497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Скругленная соединительная линия 216"/>
              <p:cNvCxnSpPr>
                <a:stCxn id="180" idx="1"/>
                <a:endCxn id="179" idx="7"/>
              </p:cNvCxnSpPr>
              <p:nvPr/>
            </p:nvCxnSpPr>
            <p:spPr>
              <a:xfrm rot="16200000" flipV="1">
                <a:off x="10160743" y="1266838"/>
                <a:ext cx="12700" cy="1121845"/>
              </a:xfrm>
              <a:prstGeom prst="curvedConnector3">
                <a:avLst>
                  <a:gd name="adj1" fmla="val 1600638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Скругленная соединительная линия 217"/>
              <p:cNvCxnSpPr/>
              <p:nvPr/>
            </p:nvCxnSpPr>
            <p:spPr>
              <a:xfrm rot="16200000" flipV="1">
                <a:off x="8686601" y="1311221"/>
                <a:ext cx="12700" cy="1121845"/>
              </a:xfrm>
              <a:prstGeom prst="curvedConnector3">
                <a:avLst>
                  <a:gd name="adj1" fmla="val 167120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TextBox 221"/>
              <p:cNvSpPr txBox="1"/>
              <p:nvPr/>
            </p:nvSpPr>
            <p:spPr>
              <a:xfrm>
                <a:off x="8252009" y="209790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/>
                  <a:t>1</a:t>
                </a:r>
                <a:endParaRPr lang="ru-RU" sz="1600" dirty="0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7053382" y="236937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6413613" y="11716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9222432" y="118112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7931044" y="249645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9317308" y="297472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10773548" y="267438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9980867" y="12909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8486658" y="1412650"/>
                <a:ext cx="2627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67" name="Группа 266"/>
          <p:cNvGrpSpPr/>
          <p:nvPr/>
        </p:nvGrpSpPr>
        <p:grpSpPr>
          <a:xfrm>
            <a:off x="646045" y="3333649"/>
            <a:ext cx="4773119" cy="2699776"/>
            <a:chOff x="6323487" y="613499"/>
            <a:chExt cx="4773119" cy="2699776"/>
          </a:xfrm>
        </p:grpSpPr>
        <p:sp>
          <p:nvSpPr>
            <p:cNvPr id="268" name="TextBox 267"/>
            <p:cNvSpPr txBox="1"/>
            <p:nvPr/>
          </p:nvSpPr>
          <p:spPr>
            <a:xfrm>
              <a:off x="7824253" y="61349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grpSp>
          <p:nvGrpSpPr>
            <p:cNvPr id="269" name="Группа 268"/>
            <p:cNvGrpSpPr/>
            <p:nvPr/>
          </p:nvGrpSpPr>
          <p:grpSpPr>
            <a:xfrm>
              <a:off x="6323487" y="1037290"/>
              <a:ext cx="4773119" cy="2275985"/>
              <a:chOff x="6323487" y="1037290"/>
              <a:chExt cx="4773119" cy="2275985"/>
            </a:xfrm>
          </p:grpSpPr>
          <p:grpSp>
            <p:nvGrpSpPr>
              <p:cNvPr id="270" name="Группа 269"/>
              <p:cNvGrpSpPr/>
              <p:nvPr/>
            </p:nvGrpSpPr>
            <p:grpSpPr>
              <a:xfrm>
                <a:off x="6323487" y="1037290"/>
                <a:ext cx="4773119" cy="1855694"/>
                <a:chOff x="1322881" y="4426226"/>
                <a:chExt cx="4773119" cy="1855694"/>
              </a:xfrm>
            </p:grpSpPr>
            <p:sp>
              <p:nvSpPr>
                <p:cNvPr id="289" name="Овал 288"/>
                <p:cNvSpPr/>
                <p:nvPr/>
              </p:nvSpPr>
              <p:spPr>
                <a:xfrm>
                  <a:off x="1322881" y="5152367"/>
                  <a:ext cx="439271" cy="43927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290" name="Овал 289"/>
                <p:cNvSpPr/>
                <p:nvPr/>
              </p:nvSpPr>
              <p:spPr>
                <a:xfrm>
                  <a:off x="2773577" y="5152367"/>
                  <a:ext cx="439271" cy="4392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291" name="Овал 290"/>
                <p:cNvSpPr/>
                <p:nvPr/>
              </p:nvSpPr>
              <p:spPr>
                <a:xfrm>
                  <a:off x="4224273" y="5152367"/>
                  <a:ext cx="439271" cy="4392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292" name="Овал 291"/>
                <p:cNvSpPr/>
                <p:nvPr/>
              </p:nvSpPr>
              <p:spPr>
                <a:xfrm>
                  <a:off x="5656729" y="5152367"/>
                  <a:ext cx="439271" cy="43927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sp>
              <p:nvSpPr>
                <p:cNvPr id="293" name="Овал 292"/>
                <p:cNvSpPr/>
                <p:nvPr/>
              </p:nvSpPr>
              <p:spPr>
                <a:xfrm>
                  <a:off x="1970044" y="4426226"/>
                  <a:ext cx="439271" cy="4392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294" name="Овал 293"/>
                <p:cNvSpPr/>
                <p:nvPr/>
              </p:nvSpPr>
              <p:spPr>
                <a:xfrm>
                  <a:off x="3514141" y="4426226"/>
                  <a:ext cx="439271" cy="4392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sp>
              <p:nvSpPr>
                <p:cNvPr id="295" name="Овал 294"/>
                <p:cNvSpPr/>
                <p:nvPr/>
              </p:nvSpPr>
              <p:spPr>
                <a:xfrm>
                  <a:off x="3514140" y="5842650"/>
                  <a:ext cx="439271" cy="4392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7</a:t>
                  </a:r>
                  <a:endParaRPr lang="ru-RU" dirty="0"/>
                </a:p>
              </p:txBody>
            </p:sp>
            <p:sp>
              <p:nvSpPr>
                <p:cNvPr id="296" name="Овал 295"/>
                <p:cNvSpPr/>
                <p:nvPr/>
              </p:nvSpPr>
              <p:spPr>
                <a:xfrm>
                  <a:off x="4955159" y="5842650"/>
                  <a:ext cx="439271" cy="4392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8</a:t>
                  </a:r>
                  <a:endParaRPr lang="ru-RU" dirty="0"/>
                </a:p>
              </p:txBody>
            </p:sp>
            <p:cxnSp>
              <p:nvCxnSpPr>
                <p:cNvPr id="297" name="Прямая со стрелкой 296"/>
                <p:cNvCxnSpPr>
                  <a:stCxn id="289" idx="6"/>
                  <a:endCxn id="290" idx="2"/>
                </p:cNvCxnSpPr>
                <p:nvPr/>
              </p:nvCxnSpPr>
              <p:spPr>
                <a:xfrm>
                  <a:off x="1762152" y="5372002"/>
                  <a:ext cx="10114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Прямая со стрелкой 297"/>
                <p:cNvCxnSpPr>
                  <a:stCxn id="290" idx="6"/>
                  <a:endCxn id="291" idx="2"/>
                </p:cNvCxnSpPr>
                <p:nvPr/>
              </p:nvCxnSpPr>
              <p:spPr>
                <a:xfrm>
                  <a:off x="3212848" y="5372002"/>
                  <a:ext cx="10114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Прямая со стрелкой 298"/>
                <p:cNvCxnSpPr>
                  <a:stCxn id="291" idx="6"/>
                  <a:endCxn id="292" idx="2"/>
                </p:cNvCxnSpPr>
                <p:nvPr/>
              </p:nvCxnSpPr>
              <p:spPr>
                <a:xfrm>
                  <a:off x="4663544" y="5372002"/>
                  <a:ext cx="99318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Прямая со стрелкой 299"/>
                <p:cNvCxnSpPr>
                  <a:stCxn id="290" idx="5"/>
                  <a:endCxn id="295" idx="1"/>
                </p:cNvCxnSpPr>
                <p:nvPr/>
              </p:nvCxnSpPr>
              <p:spPr>
                <a:xfrm>
                  <a:off x="3148518" y="5527307"/>
                  <a:ext cx="429952" cy="37967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Прямая со стрелкой 300"/>
                <p:cNvCxnSpPr>
                  <a:stCxn id="295" idx="6"/>
                  <a:endCxn id="296" idx="2"/>
                </p:cNvCxnSpPr>
                <p:nvPr/>
              </p:nvCxnSpPr>
              <p:spPr>
                <a:xfrm>
                  <a:off x="3953411" y="6062285"/>
                  <a:ext cx="100174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Прямая со стрелкой 301"/>
                <p:cNvCxnSpPr>
                  <a:stCxn id="296" idx="7"/>
                  <a:endCxn id="292" idx="3"/>
                </p:cNvCxnSpPr>
                <p:nvPr/>
              </p:nvCxnSpPr>
              <p:spPr>
                <a:xfrm flipV="1">
                  <a:off x="5330100" y="5527307"/>
                  <a:ext cx="390959" cy="37967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Прямая со стрелкой 302"/>
                <p:cNvCxnSpPr>
                  <a:stCxn id="289" idx="0"/>
                  <a:endCxn id="293" idx="3"/>
                </p:cNvCxnSpPr>
                <p:nvPr/>
              </p:nvCxnSpPr>
              <p:spPr>
                <a:xfrm flipV="1">
                  <a:off x="1542517" y="4801166"/>
                  <a:ext cx="491857" cy="35120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Прямая со стрелкой 303"/>
                <p:cNvCxnSpPr>
                  <a:stCxn id="293" idx="6"/>
                  <a:endCxn id="294" idx="2"/>
                </p:cNvCxnSpPr>
                <p:nvPr/>
              </p:nvCxnSpPr>
              <p:spPr>
                <a:xfrm>
                  <a:off x="2409315" y="4645861"/>
                  <a:ext cx="1104826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Прямая со стрелкой 304"/>
                <p:cNvCxnSpPr>
                  <a:stCxn id="294" idx="5"/>
                  <a:endCxn id="291" idx="1"/>
                </p:cNvCxnSpPr>
                <p:nvPr/>
              </p:nvCxnSpPr>
              <p:spPr>
                <a:xfrm>
                  <a:off x="3889082" y="4801166"/>
                  <a:ext cx="399521" cy="41553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6" name="TextBox 305"/>
                <p:cNvSpPr txBox="1"/>
                <p:nvPr/>
              </p:nvSpPr>
              <p:spPr>
                <a:xfrm>
                  <a:off x="3964406" y="475624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1</a:t>
                  </a:r>
                  <a:endParaRPr lang="ru-RU" sz="1600" dirty="0"/>
                </a:p>
              </p:txBody>
            </p:sp>
            <p:sp>
              <p:nvSpPr>
                <p:cNvPr id="307" name="TextBox 306"/>
                <p:cNvSpPr txBox="1"/>
                <p:nvPr/>
              </p:nvSpPr>
              <p:spPr>
                <a:xfrm>
                  <a:off x="2773958" y="4610918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1</a:t>
                  </a:r>
                  <a:endParaRPr lang="ru-RU" sz="1600" dirty="0"/>
                </a:p>
              </p:txBody>
            </p:sp>
            <p:sp>
              <p:nvSpPr>
                <p:cNvPr id="308" name="TextBox 307"/>
                <p:cNvSpPr txBox="1"/>
                <p:nvPr/>
              </p:nvSpPr>
              <p:spPr>
                <a:xfrm>
                  <a:off x="1723303" y="489675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1</a:t>
                  </a:r>
                  <a:endParaRPr lang="ru-RU" sz="1600" dirty="0"/>
                </a:p>
              </p:txBody>
            </p:sp>
            <p:sp>
              <p:nvSpPr>
                <p:cNvPr id="309" name="TextBox 308"/>
                <p:cNvSpPr txBox="1"/>
                <p:nvPr/>
              </p:nvSpPr>
              <p:spPr>
                <a:xfrm>
                  <a:off x="2132554" y="509860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0</a:t>
                  </a:r>
                </a:p>
              </p:txBody>
            </p:sp>
            <p:sp>
              <p:nvSpPr>
                <p:cNvPr id="310" name="TextBox 309"/>
                <p:cNvSpPr txBox="1"/>
                <p:nvPr/>
              </p:nvSpPr>
              <p:spPr>
                <a:xfrm>
                  <a:off x="5279005" y="5504096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1</a:t>
                  </a:r>
                  <a:endParaRPr lang="ru-RU" sz="1600" dirty="0"/>
                </a:p>
              </p:txBody>
            </p:sp>
            <p:sp>
              <p:nvSpPr>
                <p:cNvPr id="311" name="TextBox 310"/>
                <p:cNvSpPr txBox="1"/>
                <p:nvPr/>
              </p:nvSpPr>
              <p:spPr>
                <a:xfrm>
                  <a:off x="4287785" y="5773561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1</a:t>
                  </a:r>
                  <a:endParaRPr lang="ru-RU" sz="1600" dirty="0"/>
                </a:p>
              </p:txBody>
            </p:sp>
            <p:sp>
              <p:nvSpPr>
                <p:cNvPr id="312" name="TextBox 311"/>
                <p:cNvSpPr txBox="1"/>
                <p:nvPr/>
              </p:nvSpPr>
              <p:spPr>
                <a:xfrm>
                  <a:off x="3610742" y="533481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0</a:t>
                  </a:r>
                  <a:endParaRPr lang="ru-RU" sz="1600" dirty="0"/>
                </a:p>
              </p:txBody>
            </p:sp>
            <p:sp>
              <p:nvSpPr>
                <p:cNvPr id="313" name="TextBox 312"/>
                <p:cNvSpPr txBox="1"/>
                <p:nvPr/>
              </p:nvSpPr>
              <p:spPr>
                <a:xfrm>
                  <a:off x="4946836" y="532217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0</a:t>
                  </a:r>
                  <a:endParaRPr lang="ru-RU" sz="1600" dirty="0"/>
                </a:p>
              </p:txBody>
            </p:sp>
          </p:grpSp>
          <p:cxnSp>
            <p:nvCxnSpPr>
              <p:cNvPr id="271" name="Скругленная соединительная линия 270"/>
              <p:cNvCxnSpPr>
                <a:stCxn id="293" idx="2"/>
                <a:endCxn id="289" idx="1"/>
              </p:cNvCxnSpPr>
              <p:nvPr/>
            </p:nvCxnSpPr>
            <p:spPr>
              <a:xfrm rot="10800000" flipV="1">
                <a:off x="6387818" y="1256925"/>
                <a:ext cx="582833" cy="570836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Скругленная соединительная линия 271"/>
              <p:cNvCxnSpPr>
                <a:stCxn id="294" idx="1"/>
                <a:endCxn id="293" idx="7"/>
              </p:cNvCxnSpPr>
              <p:nvPr/>
            </p:nvCxnSpPr>
            <p:spPr>
              <a:xfrm rot="16200000" flipV="1">
                <a:off x="7962334" y="484877"/>
                <a:ext cx="12700" cy="1233486"/>
              </a:xfrm>
              <a:prstGeom prst="curvedConnector3">
                <a:avLst>
                  <a:gd name="adj1" fmla="val 131829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Скругленная соединительная линия 272"/>
              <p:cNvCxnSpPr>
                <a:stCxn id="290" idx="3"/>
                <a:endCxn id="289" idx="4"/>
              </p:cNvCxnSpPr>
              <p:nvPr/>
            </p:nvCxnSpPr>
            <p:spPr>
              <a:xfrm rot="5400000">
                <a:off x="7158653" y="1522841"/>
                <a:ext cx="64330" cy="1295390"/>
              </a:xfrm>
              <a:prstGeom prst="curvedConnector3">
                <a:avLst>
                  <a:gd name="adj1" fmla="val 343872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Скругленная соединительная линия 273"/>
              <p:cNvCxnSpPr/>
              <p:nvPr/>
            </p:nvCxnSpPr>
            <p:spPr>
              <a:xfrm rot="5400000">
                <a:off x="10337155" y="2233828"/>
                <a:ext cx="625953" cy="546265"/>
              </a:xfrm>
              <a:prstGeom prst="curvedConnector3">
                <a:avLst>
                  <a:gd name="adj1" fmla="val 12817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Скругленная соединительная линия 274"/>
              <p:cNvCxnSpPr>
                <a:stCxn id="296" idx="3"/>
                <a:endCxn id="295" idx="5"/>
              </p:cNvCxnSpPr>
              <p:nvPr/>
            </p:nvCxnSpPr>
            <p:spPr>
              <a:xfrm rot="5400000">
                <a:off x="9454891" y="2263450"/>
                <a:ext cx="12700" cy="1130408"/>
              </a:xfrm>
              <a:prstGeom prst="curvedConnector3">
                <a:avLst>
                  <a:gd name="adj1" fmla="val 965354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Скругленная соединительная линия 275"/>
              <p:cNvCxnSpPr>
                <a:stCxn id="295" idx="2"/>
                <a:endCxn id="290" idx="4"/>
              </p:cNvCxnSpPr>
              <p:nvPr/>
            </p:nvCxnSpPr>
            <p:spPr>
              <a:xfrm rot="10800000">
                <a:off x="7993820" y="2202701"/>
                <a:ext cx="520927" cy="470648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Скругленная соединительная линия 276"/>
              <p:cNvCxnSpPr>
                <a:stCxn id="291" idx="0"/>
                <a:endCxn id="294" idx="6"/>
              </p:cNvCxnSpPr>
              <p:nvPr/>
            </p:nvCxnSpPr>
            <p:spPr>
              <a:xfrm rot="16200000" flipV="1">
                <a:off x="8946014" y="1264929"/>
                <a:ext cx="506506" cy="490497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Скругленная соединительная линия 277"/>
              <p:cNvCxnSpPr>
                <a:stCxn id="292" idx="1"/>
                <a:endCxn id="291" idx="7"/>
              </p:cNvCxnSpPr>
              <p:nvPr/>
            </p:nvCxnSpPr>
            <p:spPr>
              <a:xfrm rot="16200000" flipV="1">
                <a:off x="10160743" y="1266838"/>
                <a:ext cx="12700" cy="1121845"/>
              </a:xfrm>
              <a:prstGeom prst="curvedConnector3">
                <a:avLst>
                  <a:gd name="adj1" fmla="val 1600638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Скругленная соединительная линия 278"/>
              <p:cNvCxnSpPr/>
              <p:nvPr/>
            </p:nvCxnSpPr>
            <p:spPr>
              <a:xfrm rot="16200000" flipV="1">
                <a:off x="8686601" y="1311221"/>
                <a:ext cx="12700" cy="1121845"/>
              </a:xfrm>
              <a:prstGeom prst="curvedConnector3">
                <a:avLst>
                  <a:gd name="adj1" fmla="val 1671205"/>
                </a:avLst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Box 279"/>
              <p:cNvSpPr txBox="1"/>
              <p:nvPr/>
            </p:nvSpPr>
            <p:spPr>
              <a:xfrm>
                <a:off x="8252009" y="209790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/>
                  <a:t>1</a:t>
                </a:r>
                <a:endParaRPr lang="ru-RU" sz="1600" dirty="0"/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7053382" y="236937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6413613" y="11716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9222432" y="118112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7931044" y="249645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9317308" y="297472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TextBox 285"/>
              <p:cNvSpPr txBox="1"/>
              <p:nvPr/>
            </p:nvSpPr>
            <p:spPr>
              <a:xfrm>
                <a:off x="10773548" y="267438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9980867" y="12909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8486658" y="1412650"/>
                <a:ext cx="2627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14" name="TextBox 313"/>
          <p:cNvSpPr txBox="1"/>
          <p:nvPr/>
        </p:nvSpPr>
        <p:spPr>
          <a:xfrm>
            <a:off x="65409" y="682632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Сеть с </a:t>
            </a:r>
          </a:p>
          <a:p>
            <a:r>
              <a:rPr lang="ru-RU" dirty="0" smtClean="0"/>
              <a:t>ограничениями</a:t>
            </a:r>
            <a:endParaRPr lang="ru-RU" dirty="0"/>
          </a:p>
        </p:txBody>
      </p:sp>
      <p:sp>
        <p:nvSpPr>
          <p:cNvPr id="315" name="TextBox 314"/>
          <p:cNvSpPr txBox="1"/>
          <p:nvPr/>
        </p:nvSpPr>
        <p:spPr>
          <a:xfrm>
            <a:off x="5968877" y="699872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1-я итерация</a:t>
            </a:r>
            <a:endParaRPr lang="ru-RU" dirty="0"/>
          </a:p>
        </p:txBody>
      </p:sp>
      <p:sp>
        <p:nvSpPr>
          <p:cNvPr id="316" name="TextBox 315"/>
          <p:cNvSpPr txBox="1"/>
          <p:nvPr/>
        </p:nvSpPr>
        <p:spPr>
          <a:xfrm>
            <a:off x="163802" y="3318260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2-я итерация</a:t>
            </a:r>
            <a:endParaRPr lang="ru-RU" dirty="0"/>
          </a:p>
        </p:txBody>
      </p:sp>
      <p:sp>
        <p:nvSpPr>
          <p:cNvPr id="317" name="TextBox 316"/>
          <p:cNvSpPr txBox="1"/>
          <p:nvPr/>
        </p:nvSpPr>
        <p:spPr>
          <a:xfrm>
            <a:off x="6067984" y="3386174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3-я итерация</a:t>
            </a:r>
            <a:endParaRPr lang="ru-RU" dirty="0"/>
          </a:p>
        </p:txBody>
      </p:sp>
      <p:grpSp>
        <p:nvGrpSpPr>
          <p:cNvPr id="318" name="Группа 317"/>
          <p:cNvGrpSpPr/>
          <p:nvPr/>
        </p:nvGrpSpPr>
        <p:grpSpPr>
          <a:xfrm>
            <a:off x="6592365" y="3381530"/>
            <a:ext cx="4773119" cy="2699776"/>
            <a:chOff x="6323487" y="613499"/>
            <a:chExt cx="4773119" cy="2699776"/>
          </a:xfrm>
        </p:grpSpPr>
        <p:sp>
          <p:nvSpPr>
            <p:cNvPr id="319" name="TextBox 318"/>
            <p:cNvSpPr txBox="1"/>
            <p:nvPr/>
          </p:nvSpPr>
          <p:spPr>
            <a:xfrm>
              <a:off x="7824253" y="61349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grpSp>
          <p:nvGrpSpPr>
            <p:cNvPr id="320" name="Группа 319"/>
            <p:cNvGrpSpPr/>
            <p:nvPr/>
          </p:nvGrpSpPr>
          <p:grpSpPr>
            <a:xfrm>
              <a:off x="6323487" y="1037290"/>
              <a:ext cx="4773119" cy="2275985"/>
              <a:chOff x="6323487" y="1037290"/>
              <a:chExt cx="4773119" cy="2275985"/>
            </a:xfrm>
          </p:grpSpPr>
          <p:grpSp>
            <p:nvGrpSpPr>
              <p:cNvPr id="321" name="Группа 320"/>
              <p:cNvGrpSpPr/>
              <p:nvPr/>
            </p:nvGrpSpPr>
            <p:grpSpPr>
              <a:xfrm>
                <a:off x="6323487" y="1037290"/>
                <a:ext cx="4773119" cy="1855694"/>
                <a:chOff x="1322881" y="4426226"/>
                <a:chExt cx="4773119" cy="1855694"/>
              </a:xfrm>
            </p:grpSpPr>
            <p:sp>
              <p:nvSpPr>
                <p:cNvPr id="340" name="Овал 339"/>
                <p:cNvSpPr/>
                <p:nvPr/>
              </p:nvSpPr>
              <p:spPr>
                <a:xfrm>
                  <a:off x="1322881" y="5152367"/>
                  <a:ext cx="439271" cy="43927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341" name="Овал 340"/>
                <p:cNvSpPr/>
                <p:nvPr/>
              </p:nvSpPr>
              <p:spPr>
                <a:xfrm>
                  <a:off x="2773577" y="5152367"/>
                  <a:ext cx="439271" cy="4392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342" name="Овал 341"/>
                <p:cNvSpPr/>
                <p:nvPr/>
              </p:nvSpPr>
              <p:spPr>
                <a:xfrm>
                  <a:off x="4224273" y="5152367"/>
                  <a:ext cx="439271" cy="4392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343" name="Овал 342"/>
                <p:cNvSpPr/>
                <p:nvPr/>
              </p:nvSpPr>
              <p:spPr>
                <a:xfrm>
                  <a:off x="5656729" y="5152367"/>
                  <a:ext cx="439271" cy="43927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sp>
              <p:nvSpPr>
                <p:cNvPr id="344" name="Овал 343"/>
                <p:cNvSpPr/>
                <p:nvPr/>
              </p:nvSpPr>
              <p:spPr>
                <a:xfrm>
                  <a:off x="1970044" y="4426226"/>
                  <a:ext cx="439271" cy="4392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345" name="Овал 344"/>
                <p:cNvSpPr/>
                <p:nvPr/>
              </p:nvSpPr>
              <p:spPr>
                <a:xfrm>
                  <a:off x="3514141" y="4426226"/>
                  <a:ext cx="439271" cy="4392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sp>
              <p:nvSpPr>
                <p:cNvPr id="346" name="Овал 345"/>
                <p:cNvSpPr/>
                <p:nvPr/>
              </p:nvSpPr>
              <p:spPr>
                <a:xfrm>
                  <a:off x="3514140" y="5842650"/>
                  <a:ext cx="439271" cy="4392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7</a:t>
                  </a:r>
                  <a:endParaRPr lang="ru-RU" dirty="0"/>
                </a:p>
              </p:txBody>
            </p:sp>
            <p:sp>
              <p:nvSpPr>
                <p:cNvPr id="347" name="Овал 346"/>
                <p:cNvSpPr/>
                <p:nvPr/>
              </p:nvSpPr>
              <p:spPr>
                <a:xfrm>
                  <a:off x="4955159" y="5842650"/>
                  <a:ext cx="439271" cy="4392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8</a:t>
                  </a:r>
                  <a:endParaRPr lang="ru-RU" dirty="0"/>
                </a:p>
              </p:txBody>
            </p:sp>
            <p:cxnSp>
              <p:nvCxnSpPr>
                <p:cNvPr id="348" name="Прямая со стрелкой 347"/>
                <p:cNvCxnSpPr>
                  <a:stCxn id="340" idx="6"/>
                  <a:endCxn id="341" idx="2"/>
                </p:cNvCxnSpPr>
                <p:nvPr/>
              </p:nvCxnSpPr>
              <p:spPr>
                <a:xfrm>
                  <a:off x="1762152" y="5372002"/>
                  <a:ext cx="10114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Прямая со стрелкой 348"/>
                <p:cNvCxnSpPr>
                  <a:stCxn id="341" idx="6"/>
                  <a:endCxn id="342" idx="2"/>
                </p:cNvCxnSpPr>
                <p:nvPr/>
              </p:nvCxnSpPr>
              <p:spPr>
                <a:xfrm>
                  <a:off x="3212848" y="5372002"/>
                  <a:ext cx="10114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Прямая со стрелкой 349"/>
                <p:cNvCxnSpPr>
                  <a:stCxn id="342" idx="6"/>
                  <a:endCxn id="343" idx="2"/>
                </p:cNvCxnSpPr>
                <p:nvPr/>
              </p:nvCxnSpPr>
              <p:spPr>
                <a:xfrm>
                  <a:off x="4663544" y="5372002"/>
                  <a:ext cx="99318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Прямая со стрелкой 350"/>
                <p:cNvCxnSpPr>
                  <a:stCxn id="341" idx="5"/>
                  <a:endCxn id="346" idx="1"/>
                </p:cNvCxnSpPr>
                <p:nvPr/>
              </p:nvCxnSpPr>
              <p:spPr>
                <a:xfrm>
                  <a:off x="3148518" y="5527307"/>
                  <a:ext cx="429952" cy="379673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Прямая со стрелкой 351"/>
                <p:cNvCxnSpPr>
                  <a:stCxn id="346" idx="6"/>
                  <a:endCxn id="347" idx="2"/>
                </p:cNvCxnSpPr>
                <p:nvPr/>
              </p:nvCxnSpPr>
              <p:spPr>
                <a:xfrm>
                  <a:off x="3953411" y="6062285"/>
                  <a:ext cx="1001748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Прямая со стрелкой 352"/>
                <p:cNvCxnSpPr>
                  <a:stCxn id="347" idx="7"/>
                  <a:endCxn id="343" idx="3"/>
                </p:cNvCxnSpPr>
                <p:nvPr/>
              </p:nvCxnSpPr>
              <p:spPr>
                <a:xfrm flipV="1">
                  <a:off x="5330100" y="5527307"/>
                  <a:ext cx="390959" cy="379673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Прямая со стрелкой 353"/>
                <p:cNvCxnSpPr>
                  <a:stCxn id="340" idx="0"/>
                  <a:endCxn id="344" idx="3"/>
                </p:cNvCxnSpPr>
                <p:nvPr/>
              </p:nvCxnSpPr>
              <p:spPr>
                <a:xfrm flipV="1">
                  <a:off x="1542517" y="4801166"/>
                  <a:ext cx="491857" cy="351201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Прямая со стрелкой 354"/>
                <p:cNvCxnSpPr>
                  <a:stCxn id="344" idx="6"/>
                  <a:endCxn id="345" idx="2"/>
                </p:cNvCxnSpPr>
                <p:nvPr/>
              </p:nvCxnSpPr>
              <p:spPr>
                <a:xfrm>
                  <a:off x="2409315" y="4645861"/>
                  <a:ext cx="1104826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Прямая со стрелкой 355"/>
                <p:cNvCxnSpPr>
                  <a:stCxn id="345" idx="5"/>
                  <a:endCxn id="342" idx="1"/>
                </p:cNvCxnSpPr>
                <p:nvPr/>
              </p:nvCxnSpPr>
              <p:spPr>
                <a:xfrm>
                  <a:off x="3889082" y="4801166"/>
                  <a:ext cx="399521" cy="415531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7" name="TextBox 356"/>
                <p:cNvSpPr txBox="1"/>
                <p:nvPr/>
              </p:nvSpPr>
              <p:spPr>
                <a:xfrm>
                  <a:off x="3964406" y="475624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0</a:t>
                  </a:r>
                  <a:endParaRPr lang="ru-RU" sz="1600" dirty="0"/>
                </a:p>
              </p:txBody>
            </p:sp>
            <p:sp>
              <p:nvSpPr>
                <p:cNvPr id="358" name="TextBox 357"/>
                <p:cNvSpPr txBox="1"/>
                <p:nvPr/>
              </p:nvSpPr>
              <p:spPr>
                <a:xfrm>
                  <a:off x="2720953" y="4592914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0</a:t>
                  </a:r>
                  <a:endParaRPr lang="ru-RU" sz="1600" dirty="0"/>
                </a:p>
              </p:txBody>
            </p:sp>
            <p:sp>
              <p:nvSpPr>
                <p:cNvPr id="359" name="TextBox 358"/>
                <p:cNvSpPr txBox="1"/>
                <p:nvPr/>
              </p:nvSpPr>
              <p:spPr>
                <a:xfrm>
                  <a:off x="1723303" y="489675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0</a:t>
                  </a:r>
                  <a:endParaRPr lang="ru-RU" sz="1600" dirty="0"/>
                </a:p>
              </p:txBody>
            </p:sp>
            <p:sp>
              <p:nvSpPr>
                <p:cNvPr id="360" name="TextBox 359"/>
                <p:cNvSpPr txBox="1"/>
                <p:nvPr/>
              </p:nvSpPr>
              <p:spPr>
                <a:xfrm>
                  <a:off x="2132554" y="509860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0</a:t>
                  </a:r>
                </a:p>
              </p:txBody>
            </p:sp>
            <p:sp>
              <p:nvSpPr>
                <p:cNvPr id="361" name="TextBox 360"/>
                <p:cNvSpPr txBox="1"/>
                <p:nvPr/>
              </p:nvSpPr>
              <p:spPr>
                <a:xfrm>
                  <a:off x="5279005" y="5504096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0</a:t>
                  </a:r>
                  <a:endParaRPr lang="ru-RU" sz="1600" dirty="0"/>
                </a:p>
              </p:txBody>
            </p:sp>
            <p:sp>
              <p:nvSpPr>
                <p:cNvPr id="362" name="TextBox 361"/>
                <p:cNvSpPr txBox="1"/>
                <p:nvPr/>
              </p:nvSpPr>
              <p:spPr>
                <a:xfrm>
                  <a:off x="4287785" y="5773561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0</a:t>
                  </a:r>
                  <a:endParaRPr lang="ru-RU" sz="1600" dirty="0"/>
                </a:p>
              </p:txBody>
            </p:sp>
            <p:sp>
              <p:nvSpPr>
                <p:cNvPr id="363" name="TextBox 362"/>
                <p:cNvSpPr txBox="1"/>
                <p:nvPr/>
              </p:nvSpPr>
              <p:spPr>
                <a:xfrm>
                  <a:off x="3610742" y="533481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1</a:t>
                  </a:r>
                  <a:endParaRPr lang="ru-RU" sz="1600" dirty="0"/>
                </a:p>
              </p:txBody>
            </p:sp>
            <p:sp>
              <p:nvSpPr>
                <p:cNvPr id="364" name="TextBox 363"/>
                <p:cNvSpPr txBox="1"/>
                <p:nvPr/>
              </p:nvSpPr>
              <p:spPr>
                <a:xfrm>
                  <a:off x="4946836" y="532217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0</a:t>
                  </a:r>
                  <a:endParaRPr lang="ru-RU" sz="1600" dirty="0"/>
                </a:p>
              </p:txBody>
            </p:sp>
          </p:grpSp>
          <p:cxnSp>
            <p:nvCxnSpPr>
              <p:cNvPr id="322" name="Скругленная соединительная линия 321"/>
              <p:cNvCxnSpPr>
                <a:stCxn id="344" idx="2"/>
                <a:endCxn id="340" idx="1"/>
              </p:cNvCxnSpPr>
              <p:nvPr/>
            </p:nvCxnSpPr>
            <p:spPr>
              <a:xfrm rot="10800000" flipV="1">
                <a:off x="6387818" y="1256925"/>
                <a:ext cx="582833" cy="570836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Скругленная соединительная линия 322"/>
              <p:cNvCxnSpPr>
                <a:stCxn id="345" idx="1"/>
                <a:endCxn id="344" idx="7"/>
              </p:cNvCxnSpPr>
              <p:nvPr/>
            </p:nvCxnSpPr>
            <p:spPr>
              <a:xfrm rot="16200000" flipV="1">
                <a:off x="7962334" y="484877"/>
                <a:ext cx="12700" cy="1233486"/>
              </a:xfrm>
              <a:prstGeom prst="curvedConnector3">
                <a:avLst>
                  <a:gd name="adj1" fmla="val 131829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Скругленная соединительная линия 323"/>
              <p:cNvCxnSpPr>
                <a:stCxn id="341" idx="3"/>
                <a:endCxn id="340" idx="4"/>
              </p:cNvCxnSpPr>
              <p:nvPr/>
            </p:nvCxnSpPr>
            <p:spPr>
              <a:xfrm rot="5400000">
                <a:off x="7158653" y="1522841"/>
                <a:ext cx="64330" cy="1295390"/>
              </a:xfrm>
              <a:prstGeom prst="curvedConnector3">
                <a:avLst>
                  <a:gd name="adj1" fmla="val 343872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Скругленная соединительная линия 324"/>
              <p:cNvCxnSpPr/>
              <p:nvPr/>
            </p:nvCxnSpPr>
            <p:spPr>
              <a:xfrm rot="5400000">
                <a:off x="10337155" y="2233828"/>
                <a:ext cx="625953" cy="546265"/>
              </a:xfrm>
              <a:prstGeom prst="curvedConnector3">
                <a:avLst>
                  <a:gd name="adj1" fmla="val 12817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Скругленная соединительная линия 325"/>
              <p:cNvCxnSpPr>
                <a:stCxn id="347" idx="3"/>
                <a:endCxn id="346" idx="5"/>
              </p:cNvCxnSpPr>
              <p:nvPr/>
            </p:nvCxnSpPr>
            <p:spPr>
              <a:xfrm rot="5400000">
                <a:off x="9454891" y="2263450"/>
                <a:ext cx="12700" cy="1130408"/>
              </a:xfrm>
              <a:prstGeom prst="curvedConnector3">
                <a:avLst>
                  <a:gd name="adj1" fmla="val 965354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Скругленная соединительная линия 326"/>
              <p:cNvCxnSpPr>
                <a:stCxn id="346" idx="2"/>
                <a:endCxn id="341" idx="4"/>
              </p:cNvCxnSpPr>
              <p:nvPr/>
            </p:nvCxnSpPr>
            <p:spPr>
              <a:xfrm rot="10800000">
                <a:off x="7993820" y="2202701"/>
                <a:ext cx="520927" cy="470648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Скругленная соединительная линия 327"/>
              <p:cNvCxnSpPr>
                <a:stCxn id="342" idx="0"/>
                <a:endCxn id="345" idx="6"/>
              </p:cNvCxnSpPr>
              <p:nvPr/>
            </p:nvCxnSpPr>
            <p:spPr>
              <a:xfrm rot="16200000" flipV="1">
                <a:off x="8946014" y="1264929"/>
                <a:ext cx="506506" cy="490497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Скругленная соединительная линия 328"/>
              <p:cNvCxnSpPr>
                <a:stCxn id="343" idx="1"/>
                <a:endCxn id="342" idx="7"/>
              </p:cNvCxnSpPr>
              <p:nvPr/>
            </p:nvCxnSpPr>
            <p:spPr>
              <a:xfrm rot="16200000" flipV="1">
                <a:off x="10160743" y="1266838"/>
                <a:ext cx="12700" cy="1121845"/>
              </a:xfrm>
              <a:prstGeom prst="curvedConnector3">
                <a:avLst>
                  <a:gd name="adj1" fmla="val 1600638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Скругленная соединительная линия 329"/>
              <p:cNvCxnSpPr/>
              <p:nvPr/>
            </p:nvCxnSpPr>
            <p:spPr>
              <a:xfrm rot="16200000" flipV="1">
                <a:off x="8686601" y="1311221"/>
                <a:ext cx="12700" cy="1121845"/>
              </a:xfrm>
              <a:prstGeom prst="curvedConnector3">
                <a:avLst>
                  <a:gd name="adj1" fmla="val 1671205"/>
                </a:avLst>
              </a:prstGeom>
              <a:ln w="952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TextBox 330"/>
              <p:cNvSpPr txBox="1"/>
              <p:nvPr/>
            </p:nvSpPr>
            <p:spPr>
              <a:xfrm>
                <a:off x="8252009" y="209790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/>
                  <a:t>0</a:t>
                </a:r>
                <a:endParaRPr lang="ru-RU" sz="1600" dirty="0"/>
              </a:p>
            </p:txBody>
          </p:sp>
          <p:sp>
            <p:nvSpPr>
              <p:cNvPr id="332" name="TextBox 331"/>
              <p:cNvSpPr txBox="1"/>
              <p:nvPr/>
            </p:nvSpPr>
            <p:spPr>
              <a:xfrm>
                <a:off x="7053382" y="236937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3" name="TextBox 332"/>
              <p:cNvSpPr txBox="1"/>
              <p:nvPr/>
            </p:nvSpPr>
            <p:spPr>
              <a:xfrm>
                <a:off x="6413613" y="11716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4" name="TextBox 333"/>
              <p:cNvSpPr txBox="1"/>
              <p:nvPr/>
            </p:nvSpPr>
            <p:spPr>
              <a:xfrm>
                <a:off x="9222432" y="118112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5" name="TextBox 334"/>
              <p:cNvSpPr txBox="1"/>
              <p:nvPr/>
            </p:nvSpPr>
            <p:spPr>
              <a:xfrm>
                <a:off x="7931044" y="249645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6" name="TextBox 335"/>
              <p:cNvSpPr txBox="1"/>
              <p:nvPr/>
            </p:nvSpPr>
            <p:spPr>
              <a:xfrm>
                <a:off x="9317308" y="297472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7" name="TextBox 336"/>
              <p:cNvSpPr txBox="1"/>
              <p:nvPr/>
            </p:nvSpPr>
            <p:spPr>
              <a:xfrm>
                <a:off x="10773548" y="267438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8" name="TextBox 337"/>
              <p:cNvSpPr txBox="1"/>
              <p:nvPr/>
            </p:nvSpPr>
            <p:spPr>
              <a:xfrm>
                <a:off x="9980867" y="12909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9" name="TextBox 338"/>
              <p:cNvSpPr txBox="1"/>
              <p:nvPr/>
            </p:nvSpPr>
            <p:spPr>
              <a:xfrm>
                <a:off x="8486658" y="1412650"/>
                <a:ext cx="2627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  <p:graphicFrame>
        <p:nvGraphicFramePr>
          <p:cNvPr id="370" name="Объект 3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855773"/>
              </p:ext>
            </p:extLst>
          </p:nvPr>
        </p:nvGraphicFramePr>
        <p:xfrm>
          <a:off x="9929731" y="951139"/>
          <a:ext cx="939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5" name="Equation" r:id="rId3" imgW="939600" imgH="266400" progId="Equation.DSMT4">
                  <p:embed/>
                </p:oleObj>
              </mc:Choice>
              <mc:Fallback>
                <p:oleObj name="Equation" r:id="rId3" imgW="9396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29731" y="951139"/>
                        <a:ext cx="9398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" name="Объект 3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186254"/>
              </p:ext>
            </p:extLst>
          </p:nvPr>
        </p:nvGraphicFramePr>
        <p:xfrm>
          <a:off x="4229470" y="3533388"/>
          <a:ext cx="914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6" name="Equation" r:id="rId5" imgW="914400" imgH="266400" progId="Equation.DSMT4">
                  <p:embed/>
                </p:oleObj>
              </mc:Choice>
              <mc:Fallback>
                <p:oleObj name="Equation" r:id="rId5" imgW="9144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29470" y="3533388"/>
                        <a:ext cx="9144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" name="Объект 3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613143"/>
              </p:ext>
            </p:extLst>
          </p:nvPr>
        </p:nvGraphicFramePr>
        <p:xfrm>
          <a:off x="10304463" y="3533775"/>
          <a:ext cx="952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7" name="Equation" r:id="rId7" imgW="952200" imgH="266400" progId="Equation.DSMT4">
                  <p:embed/>
                </p:oleObj>
              </mc:Choice>
              <mc:Fallback>
                <p:oleObj name="Equation" r:id="rId7" imgW="952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04463" y="3533775"/>
                        <a:ext cx="952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" name="TextBox 20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03" name="Рисунок 202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09" name="Заголовок 1"/>
          <p:cNvSpPr>
            <a:spLocks noGrp="1"/>
          </p:cNvSpPr>
          <p:nvPr>
            <p:ph type="title"/>
          </p:nvPr>
        </p:nvSpPr>
        <p:spPr>
          <a:xfrm>
            <a:off x="89566" y="72831"/>
            <a:ext cx="3725095" cy="625179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Метод Форда </a:t>
            </a:r>
            <a:r>
              <a:rPr lang="ru-RU" sz="2400" b="1" dirty="0">
                <a:solidFill>
                  <a:srgbClr val="7030A0"/>
                </a:solidFill>
              </a:rPr>
              <a:t> ̶ </a:t>
            </a:r>
            <a:r>
              <a:rPr lang="ru-RU" sz="2400" b="1" dirty="0" smtClean="0">
                <a:solidFill>
                  <a:srgbClr val="7030A0"/>
                </a:solidFill>
              </a:rPr>
              <a:t> </a:t>
            </a:r>
            <a:r>
              <a:rPr lang="ru-RU" sz="2400" b="1" dirty="0" err="1" smtClean="0">
                <a:solidFill>
                  <a:srgbClr val="7030A0"/>
                </a:solidFill>
              </a:rPr>
              <a:t>Фалкерсона</a:t>
            </a:r>
            <a:r>
              <a:rPr lang="ru-RU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/>
            </a:r>
            <a:br>
              <a:rPr lang="en-US" sz="2400" b="1" dirty="0" smtClean="0">
                <a:solidFill>
                  <a:srgbClr val="7030A0"/>
                </a:solidFill>
              </a:rPr>
            </a:br>
            <a:r>
              <a:rPr lang="ru-RU" sz="2400" b="1" u="sng" dirty="0" smtClean="0">
                <a:solidFill>
                  <a:srgbClr val="D60093"/>
                </a:solidFill>
              </a:rPr>
              <a:t>Пример </a:t>
            </a:r>
            <a:r>
              <a:rPr lang="en-US" sz="2400" b="1" u="sng" dirty="0" smtClean="0">
                <a:solidFill>
                  <a:srgbClr val="D60093"/>
                </a:solidFill>
              </a:rPr>
              <a:t>2</a:t>
            </a:r>
            <a:endParaRPr lang="ru-RU" sz="2400" u="sng" dirty="0">
              <a:solidFill>
                <a:srgbClr val="D6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73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/>
      <p:bldP spid="315" grpId="0"/>
      <p:bldP spid="316" grpId="0"/>
      <p:bldP spid="3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/>
          <p:cNvGrpSpPr/>
          <p:nvPr/>
        </p:nvGrpSpPr>
        <p:grpSpPr>
          <a:xfrm>
            <a:off x="9186374" y="152228"/>
            <a:ext cx="2858403" cy="1132463"/>
            <a:chOff x="1322881" y="4426226"/>
            <a:chExt cx="4773119" cy="1855694"/>
          </a:xfrm>
        </p:grpSpPr>
        <p:sp>
          <p:nvSpPr>
            <p:cNvPr id="127" name="Овал 126"/>
            <p:cNvSpPr/>
            <p:nvPr/>
          </p:nvSpPr>
          <p:spPr>
            <a:xfrm>
              <a:off x="1322881" y="5152367"/>
              <a:ext cx="439271" cy="43927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28" name="Овал 127"/>
            <p:cNvSpPr/>
            <p:nvPr/>
          </p:nvSpPr>
          <p:spPr>
            <a:xfrm>
              <a:off x="2773577" y="5152367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34" name="Овал 133"/>
            <p:cNvSpPr/>
            <p:nvPr/>
          </p:nvSpPr>
          <p:spPr>
            <a:xfrm>
              <a:off x="4224273" y="5152367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36" name="Овал 135"/>
            <p:cNvSpPr/>
            <p:nvPr/>
          </p:nvSpPr>
          <p:spPr>
            <a:xfrm>
              <a:off x="5656729" y="5152367"/>
              <a:ext cx="439271" cy="43927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40" name="Овал 139"/>
            <p:cNvSpPr/>
            <p:nvPr/>
          </p:nvSpPr>
          <p:spPr>
            <a:xfrm>
              <a:off x="1970044" y="4426226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41" name="Овал 140"/>
            <p:cNvSpPr/>
            <p:nvPr/>
          </p:nvSpPr>
          <p:spPr>
            <a:xfrm>
              <a:off x="3514141" y="4426226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sp>
          <p:nvSpPr>
            <p:cNvPr id="164" name="Овал 163"/>
            <p:cNvSpPr/>
            <p:nvPr/>
          </p:nvSpPr>
          <p:spPr>
            <a:xfrm>
              <a:off x="3514140" y="5842650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/>
            </a:p>
          </p:txBody>
        </p:sp>
        <p:sp>
          <p:nvSpPr>
            <p:cNvPr id="165" name="Овал 164"/>
            <p:cNvSpPr/>
            <p:nvPr/>
          </p:nvSpPr>
          <p:spPr>
            <a:xfrm>
              <a:off x="4955159" y="5842650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/>
            </a:p>
          </p:txBody>
        </p:sp>
        <p:cxnSp>
          <p:nvCxnSpPr>
            <p:cNvPr id="7" name="Прямая со стрелкой 6"/>
            <p:cNvCxnSpPr>
              <a:stCxn id="127" idx="6"/>
              <a:endCxn id="128" idx="2"/>
            </p:cNvCxnSpPr>
            <p:nvPr/>
          </p:nvCxnSpPr>
          <p:spPr>
            <a:xfrm>
              <a:off x="1762152" y="5372002"/>
              <a:ext cx="10114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128" idx="6"/>
              <a:endCxn id="134" idx="2"/>
            </p:cNvCxnSpPr>
            <p:nvPr/>
          </p:nvCxnSpPr>
          <p:spPr>
            <a:xfrm>
              <a:off x="3212848" y="5372002"/>
              <a:ext cx="10114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134" idx="6"/>
              <a:endCxn id="136" idx="2"/>
            </p:cNvCxnSpPr>
            <p:nvPr/>
          </p:nvCxnSpPr>
          <p:spPr>
            <a:xfrm>
              <a:off x="4663544" y="5372002"/>
              <a:ext cx="9931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28" idx="5"/>
              <a:endCxn id="164" idx="1"/>
            </p:cNvCxnSpPr>
            <p:nvPr/>
          </p:nvCxnSpPr>
          <p:spPr>
            <a:xfrm>
              <a:off x="3148518" y="5527307"/>
              <a:ext cx="429952" cy="37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stCxn id="164" idx="6"/>
              <a:endCxn id="165" idx="2"/>
            </p:cNvCxnSpPr>
            <p:nvPr/>
          </p:nvCxnSpPr>
          <p:spPr>
            <a:xfrm>
              <a:off x="3953411" y="6062285"/>
              <a:ext cx="10017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165" idx="7"/>
              <a:endCxn id="136" idx="3"/>
            </p:cNvCxnSpPr>
            <p:nvPr/>
          </p:nvCxnSpPr>
          <p:spPr>
            <a:xfrm flipV="1">
              <a:off x="5330100" y="5527307"/>
              <a:ext cx="390959" cy="37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127" idx="0"/>
              <a:endCxn id="140" idx="3"/>
            </p:cNvCxnSpPr>
            <p:nvPr/>
          </p:nvCxnSpPr>
          <p:spPr>
            <a:xfrm flipV="1">
              <a:off x="1542517" y="4801166"/>
              <a:ext cx="491857" cy="351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140" idx="6"/>
              <a:endCxn id="141" idx="2"/>
            </p:cNvCxnSpPr>
            <p:nvPr/>
          </p:nvCxnSpPr>
          <p:spPr>
            <a:xfrm>
              <a:off x="2409315" y="4645861"/>
              <a:ext cx="1104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141" idx="5"/>
              <a:endCxn id="134" idx="1"/>
            </p:cNvCxnSpPr>
            <p:nvPr/>
          </p:nvCxnSpPr>
          <p:spPr>
            <a:xfrm>
              <a:off x="3889082" y="4801166"/>
              <a:ext cx="399521" cy="4155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3827849" y="486431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773958" y="46109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723303" y="489675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132554" y="50986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279005" y="55040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287785" y="577356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512780" y="511110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964837" y="509949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</p:grpSp>
      <p:sp>
        <p:nvSpPr>
          <p:cNvPr id="317" name="TextBox 316"/>
          <p:cNvSpPr txBox="1"/>
          <p:nvPr/>
        </p:nvSpPr>
        <p:spPr>
          <a:xfrm>
            <a:off x="2981114" y="1844095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4-я итерация</a:t>
            </a:r>
            <a:endParaRPr lang="ru-RU" dirty="0"/>
          </a:p>
        </p:txBody>
      </p:sp>
      <p:grpSp>
        <p:nvGrpSpPr>
          <p:cNvPr id="318" name="Группа 317"/>
          <p:cNvGrpSpPr/>
          <p:nvPr/>
        </p:nvGrpSpPr>
        <p:grpSpPr>
          <a:xfrm>
            <a:off x="4632891" y="1286068"/>
            <a:ext cx="4773119" cy="2699776"/>
            <a:chOff x="6323487" y="613499"/>
            <a:chExt cx="4773119" cy="2699776"/>
          </a:xfrm>
        </p:grpSpPr>
        <p:sp>
          <p:nvSpPr>
            <p:cNvPr id="319" name="TextBox 318"/>
            <p:cNvSpPr txBox="1"/>
            <p:nvPr/>
          </p:nvSpPr>
          <p:spPr>
            <a:xfrm>
              <a:off x="7824253" y="61349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grpSp>
          <p:nvGrpSpPr>
            <p:cNvPr id="320" name="Группа 319"/>
            <p:cNvGrpSpPr/>
            <p:nvPr/>
          </p:nvGrpSpPr>
          <p:grpSpPr>
            <a:xfrm>
              <a:off x="6323487" y="1037290"/>
              <a:ext cx="4773119" cy="2275985"/>
              <a:chOff x="6323487" y="1037290"/>
              <a:chExt cx="4773119" cy="2275985"/>
            </a:xfrm>
          </p:grpSpPr>
          <p:grpSp>
            <p:nvGrpSpPr>
              <p:cNvPr id="321" name="Группа 320"/>
              <p:cNvGrpSpPr/>
              <p:nvPr/>
            </p:nvGrpSpPr>
            <p:grpSpPr>
              <a:xfrm>
                <a:off x="6323487" y="1037290"/>
                <a:ext cx="4773119" cy="1855694"/>
                <a:chOff x="1322881" y="4426226"/>
                <a:chExt cx="4773119" cy="1855694"/>
              </a:xfrm>
            </p:grpSpPr>
            <p:sp>
              <p:nvSpPr>
                <p:cNvPr id="340" name="Овал 339"/>
                <p:cNvSpPr/>
                <p:nvPr/>
              </p:nvSpPr>
              <p:spPr>
                <a:xfrm>
                  <a:off x="1322881" y="5152367"/>
                  <a:ext cx="439271" cy="43927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341" name="Овал 340"/>
                <p:cNvSpPr/>
                <p:nvPr/>
              </p:nvSpPr>
              <p:spPr>
                <a:xfrm>
                  <a:off x="2773577" y="5152367"/>
                  <a:ext cx="439271" cy="4392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342" name="Овал 341"/>
                <p:cNvSpPr/>
                <p:nvPr/>
              </p:nvSpPr>
              <p:spPr>
                <a:xfrm>
                  <a:off x="4224273" y="5152367"/>
                  <a:ext cx="439271" cy="4392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343" name="Овал 342"/>
                <p:cNvSpPr/>
                <p:nvPr/>
              </p:nvSpPr>
              <p:spPr>
                <a:xfrm>
                  <a:off x="5656729" y="5152367"/>
                  <a:ext cx="439271" cy="43927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sp>
              <p:nvSpPr>
                <p:cNvPr id="344" name="Овал 343"/>
                <p:cNvSpPr/>
                <p:nvPr/>
              </p:nvSpPr>
              <p:spPr>
                <a:xfrm>
                  <a:off x="1970044" y="4426226"/>
                  <a:ext cx="439271" cy="4392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345" name="Овал 344"/>
                <p:cNvSpPr/>
                <p:nvPr/>
              </p:nvSpPr>
              <p:spPr>
                <a:xfrm>
                  <a:off x="3514141" y="4426226"/>
                  <a:ext cx="439271" cy="4392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sp>
              <p:nvSpPr>
                <p:cNvPr id="346" name="Овал 345"/>
                <p:cNvSpPr/>
                <p:nvPr/>
              </p:nvSpPr>
              <p:spPr>
                <a:xfrm>
                  <a:off x="3514140" y="5842650"/>
                  <a:ext cx="439271" cy="4392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7</a:t>
                  </a:r>
                  <a:endParaRPr lang="ru-RU" dirty="0"/>
                </a:p>
              </p:txBody>
            </p:sp>
            <p:sp>
              <p:nvSpPr>
                <p:cNvPr id="347" name="Овал 346"/>
                <p:cNvSpPr/>
                <p:nvPr/>
              </p:nvSpPr>
              <p:spPr>
                <a:xfrm>
                  <a:off x="4955159" y="5842650"/>
                  <a:ext cx="439271" cy="4392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8</a:t>
                  </a:r>
                  <a:endParaRPr lang="ru-RU" dirty="0"/>
                </a:p>
              </p:txBody>
            </p:sp>
            <p:cxnSp>
              <p:nvCxnSpPr>
                <p:cNvPr id="348" name="Прямая со стрелкой 347"/>
                <p:cNvCxnSpPr>
                  <a:stCxn id="340" idx="6"/>
                  <a:endCxn id="341" idx="2"/>
                </p:cNvCxnSpPr>
                <p:nvPr/>
              </p:nvCxnSpPr>
              <p:spPr>
                <a:xfrm>
                  <a:off x="1762152" y="5372002"/>
                  <a:ext cx="10114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Прямая со стрелкой 348"/>
                <p:cNvCxnSpPr>
                  <a:stCxn id="341" idx="6"/>
                  <a:endCxn id="342" idx="2"/>
                </p:cNvCxnSpPr>
                <p:nvPr/>
              </p:nvCxnSpPr>
              <p:spPr>
                <a:xfrm>
                  <a:off x="3212848" y="5372002"/>
                  <a:ext cx="10114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Прямая со стрелкой 349"/>
                <p:cNvCxnSpPr>
                  <a:stCxn id="342" idx="6"/>
                  <a:endCxn id="343" idx="2"/>
                </p:cNvCxnSpPr>
                <p:nvPr/>
              </p:nvCxnSpPr>
              <p:spPr>
                <a:xfrm>
                  <a:off x="4663544" y="5372002"/>
                  <a:ext cx="99318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Прямая со стрелкой 350"/>
                <p:cNvCxnSpPr>
                  <a:stCxn id="341" idx="5"/>
                  <a:endCxn id="346" idx="1"/>
                </p:cNvCxnSpPr>
                <p:nvPr/>
              </p:nvCxnSpPr>
              <p:spPr>
                <a:xfrm>
                  <a:off x="3148518" y="5527307"/>
                  <a:ext cx="429952" cy="379673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Прямая со стрелкой 351"/>
                <p:cNvCxnSpPr>
                  <a:stCxn id="346" idx="6"/>
                  <a:endCxn id="347" idx="2"/>
                </p:cNvCxnSpPr>
                <p:nvPr/>
              </p:nvCxnSpPr>
              <p:spPr>
                <a:xfrm>
                  <a:off x="3953411" y="6062285"/>
                  <a:ext cx="1001748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Прямая со стрелкой 352"/>
                <p:cNvCxnSpPr>
                  <a:stCxn id="347" idx="7"/>
                  <a:endCxn id="343" idx="3"/>
                </p:cNvCxnSpPr>
                <p:nvPr/>
              </p:nvCxnSpPr>
              <p:spPr>
                <a:xfrm flipV="1">
                  <a:off x="5330100" y="5527307"/>
                  <a:ext cx="390959" cy="379673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Прямая со стрелкой 353"/>
                <p:cNvCxnSpPr>
                  <a:stCxn id="340" idx="0"/>
                  <a:endCxn id="344" idx="3"/>
                </p:cNvCxnSpPr>
                <p:nvPr/>
              </p:nvCxnSpPr>
              <p:spPr>
                <a:xfrm flipV="1">
                  <a:off x="1542517" y="4801166"/>
                  <a:ext cx="491857" cy="351201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Прямая со стрелкой 354"/>
                <p:cNvCxnSpPr>
                  <a:stCxn id="344" idx="6"/>
                  <a:endCxn id="345" idx="2"/>
                </p:cNvCxnSpPr>
                <p:nvPr/>
              </p:nvCxnSpPr>
              <p:spPr>
                <a:xfrm>
                  <a:off x="2409315" y="4645861"/>
                  <a:ext cx="1104826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Прямая со стрелкой 355"/>
                <p:cNvCxnSpPr>
                  <a:stCxn id="345" idx="5"/>
                  <a:endCxn id="342" idx="1"/>
                </p:cNvCxnSpPr>
                <p:nvPr/>
              </p:nvCxnSpPr>
              <p:spPr>
                <a:xfrm>
                  <a:off x="3889082" y="4801166"/>
                  <a:ext cx="399521" cy="415531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7" name="TextBox 356"/>
                <p:cNvSpPr txBox="1"/>
                <p:nvPr/>
              </p:nvSpPr>
              <p:spPr>
                <a:xfrm>
                  <a:off x="3964406" y="475624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0</a:t>
                  </a:r>
                  <a:endParaRPr lang="ru-RU" sz="1600" dirty="0"/>
                </a:p>
              </p:txBody>
            </p:sp>
            <p:sp>
              <p:nvSpPr>
                <p:cNvPr id="358" name="TextBox 357"/>
                <p:cNvSpPr txBox="1"/>
                <p:nvPr/>
              </p:nvSpPr>
              <p:spPr>
                <a:xfrm>
                  <a:off x="2720953" y="4592914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0</a:t>
                  </a:r>
                  <a:endParaRPr lang="ru-RU" sz="1600" dirty="0"/>
                </a:p>
              </p:txBody>
            </p:sp>
            <p:sp>
              <p:nvSpPr>
                <p:cNvPr id="359" name="TextBox 358"/>
                <p:cNvSpPr txBox="1"/>
                <p:nvPr/>
              </p:nvSpPr>
              <p:spPr>
                <a:xfrm>
                  <a:off x="1723303" y="489675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0</a:t>
                  </a:r>
                  <a:endParaRPr lang="ru-RU" sz="1600" dirty="0"/>
                </a:p>
              </p:txBody>
            </p:sp>
            <p:sp>
              <p:nvSpPr>
                <p:cNvPr id="360" name="TextBox 359"/>
                <p:cNvSpPr txBox="1"/>
                <p:nvPr/>
              </p:nvSpPr>
              <p:spPr>
                <a:xfrm>
                  <a:off x="2132554" y="509860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0</a:t>
                  </a:r>
                </a:p>
              </p:txBody>
            </p:sp>
            <p:sp>
              <p:nvSpPr>
                <p:cNvPr id="361" name="TextBox 360"/>
                <p:cNvSpPr txBox="1"/>
                <p:nvPr/>
              </p:nvSpPr>
              <p:spPr>
                <a:xfrm>
                  <a:off x="5279005" y="5504096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0</a:t>
                  </a:r>
                  <a:endParaRPr lang="ru-RU" sz="1600" dirty="0"/>
                </a:p>
              </p:txBody>
            </p:sp>
            <p:sp>
              <p:nvSpPr>
                <p:cNvPr id="362" name="TextBox 361"/>
                <p:cNvSpPr txBox="1"/>
                <p:nvPr/>
              </p:nvSpPr>
              <p:spPr>
                <a:xfrm>
                  <a:off x="4287785" y="5773561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0</a:t>
                  </a:r>
                  <a:endParaRPr lang="ru-RU" sz="1600" dirty="0"/>
                </a:p>
              </p:txBody>
            </p:sp>
            <p:sp>
              <p:nvSpPr>
                <p:cNvPr id="363" name="TextBox 362"/>
                <p:cNvSpPr txBox="1"/>
                <p:nvPr/>
              </p:nvSpPr>
              <p:spPr>
                <a:xfrm>
                  <a:off x="3610742" y="533481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1</a:t>
                  </a:r>
                  <a:endParaRPr lang="ru-RU" sz="1600" dirty="0"/>
                </a:p>
              </p:txBody>
            </p:sp>
            <p:sp>
              <p:nvSpPr>
                <p:cNvPr id="364" name="TextBox 363"/>
                <p:cNvSpPr txBox="1"/>
                <p:nvPr/>
              </p:nvSpPr>
              <p:spPr>
                <a:xfrm>
                  <a:off x="4946836" y="532217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0</a:t>
                  </a:r>
                  <a:endParaRPr lang="ru-RU" sz="1600" dirty="0"/>
                </a:p>
              </p:txBody>
            </p:sp>
          </p:grpSp>
          <p:cxnSp>
            <p:nvCxnSpPr>
              <p:cNvPr id="322" name="Скругленная соединительная линия 321"/>
              <p:cNvCxnSpPr>
                <a:stCxn id="344" idx="2"/>
                <a:endCxn id="340" idx="1"/>
              </p:cNvCxnSpPr>
              <p:nvPr/>
            </p:nvCxnSpPr>
            <p:spPr>
              <a:xfrm rot="10800000" flipV="1">
                <a:off x="6387818" y="1256925"/>
                <a:ext cx="582833" cy="570836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Скругленная соединительная линия 322"/>
              <p:cNvCxnSpPr>
                <a:stCxn id="345" idx="1"/>
                <a:endCxn id="344" idx="7"/>
              </p:cNvCxnSpPr>
              <p:nvPr/>
            </p:nvCxnSpPr>
            <p:spPr>
              <a:xfrm rot="16200000" flipV="1">
                <a:off x="7962334" y="484877"/>
                <a:ext cx="12700" cy="1233486"/>
              </a:xfrm>
              <a:prstGeom prst="curvedConnector3">
                <a:avLst>
                  <a:gd name="adj1" fmla="val 131829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Скругленная соединительная линия 323"/>
              <p:cNvCxnSpPr>
                <a:stCxn id="341" idx="3"/>
                <a:endCxn id="340" idx="4"/>
              </p:cNvCxnSpPr>
              <p:nvPr/>
            </p:nvCxnSpPr>
            <p:spPr>
              <a:xfrm rot="5400000">
                <a:off x="7158653" y="1522841"/>
                <a:ext cx="64330" cy="1295390"/>
              </a:xfrm>
              <a:prstGeom prst="curvedConnector3">
                <a:avLst>
                  <a:gd name="adj1" fmla="val 343872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Скругленная соединительная линия 324"/>
              <p:cNvCxnSpPr/>
              <p:nvPr/>
            </p:nvCxnSpPr>
            <p:spPr>
              <a:xfrm rot="5400000">
                <a:off x="10337155" y="2233828"/>
                <a:ext cx="625953" cy="546265"/>
              </a:xfrm>
              <a:prstGeom prst="curvedConnector3">
                <a:avLst>
                  <a:gd name="adj1" fmla="val 12817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Скругленная соединительная линия 325"/>
              <p:cNvCxnSpPr>
                <a:stCxn id="347" idx="3"/>
                <a:endCxn id="346" idx="5"/>
              </p:cNvCxnSpPr>
              <p:nvPr/>
            </p:nvCxnSpPr>
            <p:spPr>
              <a:xfrm rot="5400000">
                <a:off x="9454891" y="2263450"/>
                <a:ext cx="12700" cy="1130408"/>
              </a:xfrm>
              <a:prstGeom prst="curvedConnector3">
                <a:avLst>
                  <a:gd name="adj1" fmla="val 965354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Скругленная соединительная линия 326"/>
              <p:cNvCxnSpPr>
                <a:stCxn id="346" idx="2"/>
                <a:endCxn id="341" idx="4"/>
              </p:cNvCxnSpPr>
              <p:nvPr/>
            </p:nvCxnSpPr>
            <p:spPr>
              <a:xfrm rot="10800000">
                <a:off x="7993820" y="2202701"/>
                <a:ext cx="520927" cy="470648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Скругленная соединительная линия 327"/>
              <p:cNvCxnSpPr>
                <a:stCxn id="342" idx="0"/>
                <a:endCxn id="345" idx="6"/>
              </p:cNvCxnSpPr>
              <p:nvPr/>
            </p:nvCxnSpPr>
            <p:spPr>
              <a:xfrm rot="16200000" flipV="1">
                <a:off x="8946014" y="1264929"/>
                <a:ext cx="506506" cy="490497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Скругленная соединительная линия 328"/>
              <p:cNvCxnSpPr>
                <a:stCxn id="343" idx="1"/>
                <a:endCxn id="342" idx="7"/>
              </p:cNvCxnSpPr>
              <p:nvPr/>
            </p:nvCxnSpPr>
            <p:spPr>
              <a:xfrm rot="16200000" flipV="1">
                <a:off x="10160743" y="1266838"/>
                <a:ext cx="12700" cy="1121845"/>
              </a:xfrm>
              <a:prstGeom prst="curvedConnector3">
                <a:avLst>
                  <a:gd name="adj1" fmla="val 1600638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Скругленная соединительная линия 329"/>
              <p:cNvCxnSpPr/>
              <p:nvPr/>
            </p:nvCxnSpPr>
            <p:spPr>
              <a:xfrm rot="16200000" flipV="1">
                <a:off x="8686601" y="1311221"/>
                <a:ext cx="12700" cy="1121845"/>
              </a:xfrm>
              <a:prstGeom prst="curvedConnector3">
                <a:avLst>
                  <a:gd name="adj1" fmla="val 1671205"/>
                </a:avLst>
              </a:prstGeom>
              <a:ln w="952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TextBox 330"/>
              <p:cNvSpPr txBox="1"/>
              <p:nvPr/>
            </p:nvSpPr>
            <p:spPr>
              <a:xfrm>
                <a:off x="8252009" y="209790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/>
                  <a:t>0</a:t>
                </a:r>
                <a:endParaRPr lang="ru-RU" sz="1600" dirty="0"/>
              </a:p>
            </p:txBody>
          </p:sp>
          <p:sp>
            <p:nvSpPr>
              <p:cNvPr id="332" name="TextBox 331"/>
              <p:cNvSpPr txBox="1"/>
              <p:nvPr/>
            </p:nvSpPr>
            <p:spPr>
              <a:xfrm>
                <a:off x="7053382" y="236937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3" name="TextBox 332"/>
              <p:cNvSpPr txBox="1"/>
              <p:nvPr/>
            </p:nvSpPr>
            <p:spPr>
              <a:xfrm>
                <a:off x="6413613" y="11716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4" name="TextBox 333"/>
              <p:cNvSpPr txBox="1"/>
              <p:nvPr/>
            </p:nvSpPr>
            <p:spPr>
              <a:xfrm>
                <a:off x="9222432" y="118112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5" name="TextBox 334"/>
              <p:cNvSpPr txBox="1"/>
              <p:nvPr/>
            </p:nvSpPr>
            <p:spPr>
              <a:xfrm>
                <a:off x="7931044" y="249645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6" name="TextBox 335"/>
              <p:cNvSpPr txBox="1"/>
              <p:nvPr/>
            </p:nvSpPr>
            <p:spPr>
              <a:xfrm>
                <a:off x="9317308" y="297472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7" name="TextBox 336"/>
              <p:cNvSpPr txBox="1"/>
              <p:nvPr/>
            </p:nvSpPr>
            <p:spPr>
              <a:xfrm>
                <a:off x="10773548" y="267438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8" name="TextBox 337"/>
              <p:cNvSpPr txBox="1"/>
              <p:nvPr/>
            </p:nvSpPr>
            <p:spPr>
              <a:xfrm>
                <a:off x="9980867" y="12909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9" name="TextBox 338"/>
              <p:cNvSpPr txBox="1"/>
              <p:nvPr/>
            </p:nvSpPr>
            <p:spPr>
              <a:xfrm>
                <a:off x="8486658" y="1412650"/>
                <a:ext cx="2627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  <p:graphicFrame>
        <p:nvGraphicFramePr>
          <p:cNvPr id="175" name="Объект 1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349998"/>
              </p:ext>
            </p:extLst>
          </p:nvPr>
        </p:nvGraphicFramePr>
        <p:xfrm>
          <a:off x="9952671" y="5905647"/>
          <a:ext cx="952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7" name="Equation" r:id="rId3" imgW="952200" imgH="266400" progId="Equation.DSMT4">
                  <p:embed/>
                </p:oleObj>
              </mc:Choice>
              <mc:Fallback>
                <p:oleObj name="Equation" r:id="rId3" imgW="952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52671" y="5905647"/>
                        <a:ext cx="952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Группа 3"/>
          <p:cNvGrpSpPr/>
          <p:nvPr/>
        </p:nvGrpSpPr>
        <p:grpSpPr>
          <a:xfrm>
            <a:off x="4453250" y="4100387"/>
            <a:ext cx="4773119" cy="2075463"/>
            <a:chOff x="3338584" y="3419069"/>
            <a:chExt cx="4773119" cy="2075463"/>
          </a:xfrm>
        </p:grpSpPr>
        <p:grpSp>
          <p:nvGrpSpPr>
            <p:cNvPr id="203" name="Группа 202"/>
            <p:cNvGrpSpPr/>
            <p:nvPr/>
          </p:nvGrpSpPr>
          <p:grpSpPr>
            <a:xfrm>
              <a:off x="3338584" y="3516014"/>
              <a:ext cx="4773119" cy="1855694"/>
              <a:chOff x="1322881" y="4426226"/>
              <a:chExt cx="4773119" cy="1855694"/>
            </a:xfrm>
          </p:grpSpPr>
          <p:sp>
            <p:nvSpPr>
              <p:cNvPr id="204" name="Овал 203"/>
              <p:cNvSpPr/>
              <p:nvPr/>
            </p:nvSpPr>
            <p:spPr>
              <a:xfrm>
                <a:off x="1322881" y="5152367"/>
                <a:ext cx="439271" cy="43927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205" name="Овал 204"/>
              <p:cNvSpPr/>
              <p:nvPr/>
            </p:nvSpPr>
            <p:spPr>
              <a:xfrm>
                <a:off x="2773577" y="5152367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206" name="Овал 205"/>
              <p:cNvSpPr/>
              <p:nvPr/>
            </p:nvSpPr>
            <p:spPr>
              <a:xfrm>
                <a:off x="4224273" y="5152367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207" name="Овал 206"/>
              <p:cNvSpPr/>
              <p:nvPr/>
            </p:nvSpPr>
            <p:spPr>
              <a:xfrm>
                <a:off x="5656729" y="5152367"/>
                <a:ext cx="439271" cy="43927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208" name="Овал 207"/>
              <p:cNvSpPr/>
              <p:nvPr/>
            </p:nvSpPr>
            <p:spPr>
              <a:xfrm>
                <a:off x="1970044" y="4426226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209" name="Овал 208"/>
              <p:cNvSpPr/>
              <p:nvPr/>
            </p:nvSpPr>
            <p:spPr>
              <a:xfrm>
                <a:off x="3514141" y="4426226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sp>
            <p:nvSpPr>
              <p:cNvPr id="210" name="Овал 209"/>
              <p:cNvSpPr/>
              <p:nvPr/>
            </p:nvSpPr>
            <p:spPr>
              <a:xfrm>
                <a:off x="3514140" y="5842650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7</a:t>
                </a:r>
                <a:endParaRPr lang="ru-RU" dirty="0"/>
              </a:p>
            </p:txBody>
          </p:sp>
          <p:sp>
            <p:nvSpPr>
              <p:cNvPr id="211" name="Овал 210"/>
              <p:cNvSpPr/>
              <p:nvPr/>
            </p:nvSpPr>
            <p:spPr>
              <a:xfrm>
                <a:off x="4955159" y="5842650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8</a:t>
                </a:r>
                <a:endParaRPr lang="ru-RU" dirty="0"/>
              </a:p>
            </p:txBody>
          </p:sp>
          <p:cxnSp>
            <p:nvCxnSpPr>
              <p:cNvPr id="212" name="Прямая со стрелкой 211"/>
              <p:cNvCxnSpPr>
                <a:stCxn id="204" idx="6"/>
                <a:endCxn id="205" idx="2"/>
              </p:cNvCxnSpPr>
              <p:nvPr/>
            </p:nvCxnSpPr>
            <p:spPr>
              <a:xfrm>
                <a:off x="1762152" y="5372002"/>
                <a:ext cx="1011425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Прямая со стрелкой 212"/>
              <p:cNvCxnSpPr>
                <a:stCxn id="205" idx="6"/>
                <a:endCxn id="206" idx="2"/>
              </p:cNvCxnSpPr>
              <p:nvPr/>
            </p:nvCxnSpPr>
            <p:spPr>
              <a:xfrm>
                <a:off x="3212848" y="5372002"/>
                <a:ext cx="10114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Прямая со стрелкой 213"/>
              <p:cNvCxnSpPr>
                <a:stCxn id="206" idx="6"/>
                <a:endCxn id="207" idx="2"/>
              </p:cNvCxnSpPr>
              <p:nvPr/>
            </p:nvCxnSpPr>
            <p:spPr>
              <a:xfrm>
                <a:off x="4663544" y="5372002"/>
                <a:ext cx="993185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Прямая со стрелкой 214"/>
              <p:cNvCxnSpPr>
                <a:stCxn id="205" idx="5"/>
                <a:endCxn id="210" idx="1"/>
              </p:cNvCxnSpPr>
              <p:nvPr/>
            </p:nvCxnSpPr>
            <p:spPr>
              <a:xfrm>
                <a:off x="3148518" y="5527307"/>
                <a:ext cx="429952" cy="379673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Прямая со стрелкой 215"/>
              <p:cNvCxnSpPr>
                <a:stCxn id="210" idx="6"/>
                <a:endCxn id="211" idx="2"/>
              </p:cNvCxnSpPr>
              <p:nvPr/>
            </p:nvCxnSpPr>
            <p:spPr>
              <a:xfrm>
                <a:off x="3953411" y="6062285"/>
                <a:ext cx="1001748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Прямая со стрелкой 218"/>
              <p:cNvCxnSpPr>
                <a:stCxn id="211" idx="7"/>
                <a:endCxn id="207" idx="3"/>
              </p:cNvCxnSpPr>
              <p:nvPr/>
            </p:nvCxnSpPr>
            <p:spPr>
              <a:xfrm flipV="1">
                <a:off x="5330100" y="5527307"/>
                <a:ext cx="390959" cy="379673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 стрелкой 219"/>
              <p:cNvCxnSpPr>
                <a:stCxn id="204" idx="0"/>
                <a:endCxn id="208" idx="3"/>
              </p:cNvCxnSpPr>
              <p:nvPr/>
            </p:nvCxnSpPr>
            <p:spPr>
              <a:xfrm flipV="1">
                <a:off x="1542517" y="4801166"/>
                <a:ext cx="491857" cy="351201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Прямая со стрелкой 220"/>
              <p:cNvCxnSpPr>
                <a:stCxn id="208" idx="6"/>
                <a:endCxn id="209" idx="2"/>
              </p:cNvCxnSpPr>
              <p:nvPr/>
            </p:nvCxnSpPr>
            <p:spPr>
              <a:xfrm>
                <a:off x="2409315" y="4645861"/>
                <a:ext cx="1104826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Прямая со стрелкой 231"/>
              <p:cNvCxnSpPr>
                <a:stCxn id="209" idx="5"/>
                <a:endCxn id="206" idx="1"/>
              </p:cNvCxnSpPr>
              <p:nvPr/>
            </p:nvCxnSpPr>
            <p:spPr>
              <a:xfrm>
                <a:off x="3889082" y="4801166"/>
                <a:ext cx="399521" cy="415531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TextBox 234"/>
              <p:cNvSpPr txBox="1"/>
              <p:nvPr/>
            </p:nvSpPr>
            <p:spPr>
              <a:xfrm>
                <a:off x="1403943" y="4662019"/>
                <a:ext cx="4828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/>
                  <a:t>1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,1</a:t>
                </a:r>
                <a:endParaRPr lang="ru-RU" sz="20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241" name="TextBox 240"/>
            <p:cNvSpPr txBox="1"/>
            <p:nvPr/>
          </p:nvSpPr>
          <p:spPr>
            <a:xfrm>
              <a:off x="4584003" y="3419069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,1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5912809" y="3710479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,1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6859843" y="4357443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,1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777855" y="440682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,1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4922809" y="461709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,1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6134388" y="5094422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,1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7470749" y="471017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,1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5581393" y="4374657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,0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07" name="Рисунок 106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09" name="Заголовок 1"/>
          <p:cNvSpPr>
            <a:spLocks noGrp="1"/>
          </p:cNvSpPr>
          <p:nvPr>
            <p:ph type="title"/>
          </p:nvPr>
        </p:nvSpPr>
        <p:spPr>
          <a:xfrm>
            <a:off x="294380" y="166881"/>
            <a:ext cx="3508643" cy="438445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rgbClr val="D60093"/>
                </a:solidFill>
              </a:rPr>
              <a:t>(продолжение</a:t>
            </a:r>
            <a:r>
              <a:rPr lang="ru-RU" sz="2400" b="1" dirty="0" smtClean="0">
                <a:solidFill>
                  <a:srgbClr val="D60093"/>
                </a:solidFill>
              </a:rPr>
              <a:t>)</a:t>
            </a:r>
            <a:r>
              <a:rPr lang="en-US" sz="2400" b="1" dirty="0" smtClean="0">
                <a:solidFill>
                  <a:srgbClr val="D60093"/>
                </a:solidFill>
              </a:rPr>
              <a:t> </a:t>
            </a:r>
            <a:r>
              <a:rPr lang="ru-RU" sz="2400" b="1" dirty="0" smtClean="0">
                <a:solidFill>
                  <a:srgbClr val="D60093"/>
                </a:solidFill>
              </a:rPr>
              <a:t>Пример </a:t>
            </a:r>
            <a:r>
              <a:rPr lang="en-US" sz="2400" b="1" dirty="0" smtClean="0">
                <a:solidFill>
                  <a:srgbClr val="D60093"/>
                </a:solidFill>
              </a:rPr>
              <a:t>2</a:t>
            </a:r>
            <a:endParaRPr lang="ru-RU" sz="2400" dirty="0">
              <a:solidFill>
                <a:srgbClr val="D6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04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370" y="830997"/>
            <a:ext cx="12166630" cy="6126071"/>
          </a:xfrm>
        </p:spPr>
        <p:txBody>
          <a:bodyPr numCol="2">
            <a:noAutofit/>
          </a:bodyPr>
          <a:lstStyle/>
          <a:p>
            <a:pPr marL="0" indent="0" fontAlgn="t">
              <a:buNone/>
            </a:pPr>
            <a:r>
              <a:rPr lang="ru-RU" sz="1800" dirty="0" smtClean="0"/>
              <a:t>Работает для сетей </a:t>
            </a:r>
            <a:r>
              <a:rPr lang="ru-RU" sz="1800" dirty="0"/>
              <a:t>с </a:t>
            </a:r>
            <a:r>
              <a:rPr lang="ru-RU" sz="1800" u="sng" dirty="0"/>
              <a:t>целочисленными пропускными способностями дуг</a:t>
            </a:r>
            <a:r>
              <a:rPr lang="ru-RU" sz="1800" dirty="0"/>
              <a:t>.</a:t>
            </a:r>
          </a:p>
          <a:p>
            <a:pPr marL="0" indent="0" fontAlgn="t">
              <a:buNone/>
            </a:pPr>
            <a:r>
              <a:rPr lang="ru-RU" sz="2000" b="1" dirty="0" smtClean="0"/>
              <a:t>Время </a:t>
            </a:r>
            <a:r>
              <a:rPr lang="ru-RU" sz="2000" b="1" dirty="0"/>
              <a:t>работы:</a:t>
            </a:r>
            <a:r>
              <a:rPr lang="ru-RU" sz="1800" b="1" dirty="0"/>
              <a:t> </a:t>
            </a:r>
            <a:endParaRPr lang="ru-RU" sz="1800" b="1" dirty="0" smtClean="0"/>
          </a:p>
          <a:p>
            <a:pPr marL="0" indent="0" algn="ctr" fontAlgn="t">
              <a:buNone/>
            </a:pPr>
            <a:r>
              <a:rPr lang="en-US" sz="1800" b="1" dirty="0" smtClean="0"/>
              <a:t>O( </a:t>
            </a:r>
            <a:r>
              <a:rPr lang="en-US" sz="1800" dirty="0" smtClean="0">
                <a:solidFill>
                  <a:srgbClr val="FF0000"/>
                </a:solidFill>
              </a:rPr>
              <a:t>M(</a:t>
            </a:r>
            <a:r>
              <a:rPr lang="en-US" sz="1800" dirty="0" err="1" smtClean="0">
                <a:solidFill>
                  <a:srgbClr val="FF0000"/>
                </a:solidFill>
              </a:rPr>
              <a:t>f</a:t>
            </a:r>
            <a:r>
              <a:rPr lang="en-US" sz="1800" baseline="30000" dirty="0" err="1" smtClean="0">
                <a:solidFill>
                  <a:srgbClr val="FF0000"/>
                </a:solidFill>
              </a:rPr>
              <a:t>max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) </a:t>
            </a:r>
            <a:r>
              <a:rPr lang="en-US" sz="1800" b="1" dirty="0" smtClean="0"/>
              <a:t>· </a:t>
            </a:r>
            <a:r>
              <a:rPr lang="en-US" sz="1800" b="1" dirty="0" smtClean="0">
                <a:solidFill>
                  <a:srgbClr val="FF0000"/>
                </a:solidFill>
              </a:rPr>
              <a:t>? </a:t>
            </a:r>
            <a:r>
              <a:rPr lang="ru-RU" sz="1800" b="1" dirty="0" smtClean="0"/>
              <a:t>)</a:t>
            </a:r>
            <a:r>
              <a:rPr lang="en-US" sz="1800" dirty="0"/>
              <a:t>, </a:t>
            </a:r>
            <a:endParaRPr lang="ru-RU" sz="1800" dirty="0"/>
          </a:p>
          <a:p>
            <a:pPr fontAlgn="t">
              <a:buFont typeface="Wingdings" panose="05000000000000000000" pitchFamily="2" charset="2"/>
              <a:buChar char="ü"/>
            </a:pPr>
            <a:r>
              <a:rPr lang="ru-RU" sz="1800" b="1" dirty="0">
                <a:solidFill>
                  <a:srgbClr val="FF0000"/>
                </a:solidFill>
              </a:rPr>
              <a:t>?</a:t>
            </a:r>
            <a:r>
              <a:rPr lang="ru-RU" sz="1800" dirty="0"/>
              <a:t> </a:t>
            </a:r>
            <a:r>
              <a:rPr lang="en-US" sz="1800" dirty="0"/>
              <a:t>– </a:t>
            </a:r>
            <a:r>
              <a:rPr lang="ru-RU" sz="1800" dirty="0"/>
              <a:t>время поиска увеличивающего </a:t>
            </a:r>
            <a:r>
              <a:rPr lang="ru-RU" sz="1800" dirty="0" smtClean="0"/>
              <a:t>пути</a:t>
            </a:r>
            <a:r>
              <a:rPr lang="en-US" sz="1800" dirty="0" smtClean="0"/>
              <a:t>;</a:t>
            </a:r>
            <a:endParaRPr lang="ru-RU" sz="1800" dirty="0"/>
          </a:p>
          <a:p>
            <a:pPr fontAlgn="t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FF0000"/>
                </a:solidFill>
              </a:rPr>
              <a:t>M(</a:t>
            </a:r>
            <a:r>
              <a:rPr lang="en-US" sz="1800" dirty="0" err="1" smtClean="0">
                <a:solidFill>
                  <a:srgbClr val="FF0000"/>
                </a:solidFill>
              </a:rPr>
              <a:t>f</a:t>
            </a:r>
            <a:r>
              <a:rPr lang="en-US" sz="1800" baseline="30000" dirty="0" err="1" smtClean="0">
                <a:solidFill>
                  <a:srgbClr val="FF0000"/>
                </a:solidFill>
              </a:rPr>
              <a:t>max</a:t>
            </a:r>
            <a:r>
              <a:rPr lang="en-US" sz="1800" dirty="0" smtClean="0">
                <a:solidFill>
                  <a:srgbClr val="FF0000"/>
                </a:solidFill>
              </a:rPr>
              <a:t> )</a:t>
            </a:r>
            <a:r>
              <a:rPr lang="en-US" sz="1800" dirty="0" smtClean="0"/>
              <a:t> – </a:t>
            </a:r>
            <a:r>
              <a:rPr lang="ru-RU" sz="1800" dirty="0"/>
              <a:t>величина максимального </a:t>
            </a:r>
            <a:r>
              <a:rPr lang="ru-RU" sz="1800" dirty="0" smtClean="0"/>
              <a:t>потока</a:t>
            </a:r>
            <a:r>
              <a:rPr lang="en-US" sz="1800" dirty="0" smtClean="0"/>
              <a:t>.</a:t>
            </a:r>
          </a:p>
          <a:p>
            <a:pPr marL="0" indent="0" fontAlgn="t">
              <a:buNone/>
            </a:pPr>
            <a:r>
              <a:rPr lang="ru-RU" sz="1800" dirty="0" smtClean="0"/>
              <a:t>Для поиска </a:t>
            </a:r>
            <a:r>
              <a:rPr lang="ru-RU" sz="1800" dirty="0"/>
              <a:t>увеличивающего </a:t>
            </a:r>
            <a:r>
              <a:rPr lang="ru-RU" sz="1800" dirty="0" smtClean="0"/>
              <a:t>пути воспользуемся поиском </a:t>
            </a:r>
            <a:r>
              <a:rPr lang="ru-RU" sz="1800" dirty="0"/>
              <a:t>в </a:t>
            </a:r>
            <a:r>
              <a:rPr lang="ru-RU" sz="1800" dirty="0" smtClean="0"/>
              <a:t>глубину  (</a:t>
            </a:r>
            <a:r>
              <a:rPr lang="en-US" sz="1800" dirty="0" smtClean="0">
                <a:solidFill>
                  <a:srgbClr val="FF0000"/>
                </a:solidFill>
              </a:rPr>
              <a:t>DFS</a:t>
            </a:r>
            <a:r>
              <a:rPr lang="en-US" sz="1800" dirty="0" smtClean="0"/>
              <a:t>) - </a:t>
            </a:r>
            <a:r>
              <a:rPr lang="en-US" sz="1800" b="1" dirty="0" smtClean="0"/>
              <a:t>O(</a:t>
            </a:r>
            <a:r>
              <a:rPr lang="en-US" sz="1800" b="1" dirty="0" err="1" smtClean="0"/>
              <a:t>n+m</a:t>
            </a:r>
            <a:r>
              <a:rPr lang="en-US" sz="1800" b="1" dirty="0"/>
              <a:t>)</a:t>
            </a:r>
            <a:r>
              <a:rPr lang="en-US" sz="1800" dirty="0"/>
              <a:t>.</a:t>
            </a:r>
            <a:r>
              <a:rPr lang="ru-RU" sz="1800" dirty="0" smtClean="0"/>
              <a:t> </a:t>
            </a:r>
            <a:endParaRPr lang="ru-RU" sz="1800" dirty="0"/>
          </a:p>
          <a:p>
            <a:pPr marL="0" indent="0" algn="just" fontAlgn="t">
              <a:buNone/>
            </a:pPr>
            <a:r>
              <a:rPr lang="ru-RU" sz="1800" dirty="0" smtClean="0"/>
              <a:t>Так как поток целочисленный, и в исходной сети </a:t>
            </a:r>
          </a:p>
          <a:p>
            <a:pPr marL="0" indent="0" algn="just" fontAlgn="t">
              <a:buNone/>
            </a:pPr>
            <a:r>
              <a:rPr lang="ru-RU" sz="1800" dirty="0" smtClean="0"/>
              <a:t>(по сделанному ранее предположению) нет кратных дуг, </a:t>
            </a:r>
          </a:p>
          <a:p>
            <a:pPr marL="0" indent="0" algn="ctr" fontAlgn="t">
              <a:buNone/>
            </a:pPr>
            <a:r>
              <a:rPr lang="en-US" sz="1800" dirty="0" smtClean="0"/>
              <a:t>M</a:t>
            </a:r>
            <a:r>
              <a:rPr lang="ru-RU" sz="1800" dirty="0" smtClean="0"/>
              <a:t>(</a:t>
            </a:r>
            <a:r>
              <a:rPr lang="en-US" sz="1800" dirty="0" err="1" smtClean="0"/>
              <a:t>f</a:t>
            </a:r>
            <a:r>
              <a:rPr lang="en-US" sz="1800" baseline="30000" dirty="0" err="1" smtClean="0"/>
              <a:t>max</a:t>
            </a:r>
            <a:r>
              <a:rPr lang="en-US" sz="1800" dirty="0" smtClean="0"/>
              <a:t> </a:t>
            </a:r>
            <a:r>
              <a:rPr lang="ru-RU" sz="1800" dirty="0" smtClean="0"/>
              <a:t>)</a:t>
            </a:r>
            <a:r>
              <a:rPr lang="en-US" sz="1800" dirty="0" smtClean="0"/>
              <a:t> </a:t>
            </a:r>
            <a:r>
              <a:rPr lang="en-US" sz="1800" dirty="0"/>
              <a:t>≤</a:t>
            </a:r>
            <a:r>
              <a:rPr lang="en-US" sz="1800" b="1" dirty="0" err="1" smtClean="0">
                <a:solidFill>
                  <a:srgbClr val="7030A0"/>
                </a:solidFill>
              </a:rPr>
              <a:t>c</a:t>
            </a:r>
            <a:r>
              <a:rPr lang="en-US" sz="1800" b="1" baseline="30000" dirty="0" err="1" smtClean="0">
                <a:solidFill>
                  <a:srgbClr val="7030A0"/>
                </a:solidFill>
              </a:rPr>
              <a:t>max</a:t>
            </a:r>
            <a:r>
              <a:rPr lang="en-US" sz="1800" b="1" dirty="0" err="1" smtClean="0"/>
              <a:t>·n</a:t>
            </a:r>
            <a:r>
              <a:rPr lang="ru-RU" sz="1800" dirty="0" smtClean="0"/>
              <a:t>, </a:t>
            </a:r>
          </a:p>
          <a:p>
            <a:pPr marL="0" indent="0" fontAlgn="t">
              <a:buNone/>
            </a:pPr>
            <a:r>
              <a:rPr lang="ru-RU" sz="1800" dirty="0" smtClean="0"/>
              <a:t>где </a:t>
            </a:r>
            <a:r>
              <a:rPr lang="en-US" sz="1800" dirty="0" err="1" smtClean="0">
                <a:solidFill>
                  <a:srgbClr val="7030A0"/>
                </a:solidFill>
              </a:rPr>
              <a:t>c</a:t>
            </a:r>
            <a:r>
              <a:rPr lang="en-US" sz="1800" baseline="30000" dirty="0" err="1" smtClean="0">
                <a:solidFill>
                  <a:srgbClr val="7030A0"/>
                </a:solidFill>
              </a:rPr>
              <a:t>max</a:t>
            </a:r>
            <a:r>
              <a:rPr lang="en-US" sz="1800" baseline="30000" dirty="0" smtClean="0">
                <a:solidFill>
                  <a:srgbClr val="7030A0"/>
                </a:solidFill>
              </a:rPr>
              <a:t>  </a:t>
            </a:r>
            <a:r>
              <a:rPr lang="en-US" sz="1800" dirty="0" smtClean="0"/>
              <a:t>- </a:t>
            </a:r>
            <a:r>
              <a:rPr lang="ru-RU" sz="1800" dirty="0" smtClean="0"/>
              <a:t>наибольшая </a:t>
            </a:r>
            <a:r>
              <a:rPr lang="ru-RU" sz="1800" dirty="0"/>
              <a:t>из пропускных стоимость дуг </a:t>
            </a:r>
            <a:r>
              <a:rPr lang="ru-RU" sz="1800" dirty="0" smtClean="0"/>
              <a:t>сети. </a:t>
            </a:r>
            <a:endParaRPr lang="en-US" sz="1800" dirty="0" smtClean="0"/>
          </a:p>
          <a:p>
            <a:pPr marL="0" indent="0" fontAlgn="t">
              <a:buNone/>
            </a:pPr>
            <a:r>
              <a:rPr lang="ru-RU" sz="1800" dirty="0" smtClean="0"/>
              <a:t>Поэтому, если на и</a:t>
            </a:r>
            <a:r>
              <a:rPr lang="ru-RU" sz="1800" dirty="0"/>
              <a:t>т</a:t>
            </a:r>
            <a:r>
              <a:rPr lang="ru-RU" sz="1800" dirty="0" smtClean="0"/>
              <a:t>ерациях используется поиск в </a:t>
            </a:r>
            <a:r>
              <a:rPr lang="ru-RU" sz="1800" dirty="0"/>
              <a:t>глубину, то можно выписать следующую оценку на время работы </a:t>
            </a:r>
            <a:r>
              <a:rPr lang="ru-RU" sz="1800" dirty="0" smtClean="0"/>
              <a:t>метода:</a:t>
            </a:r>
          </a:p>
          <a:p>
            <a:pPr marL="0" indent="0" algn="ctr" fontAlgn="t">
              <a:buNone/>
            </a:pPr>
            <a:r>
              <a:rPr lang="en-US" sz="2000" b="1" dirty="0" smtClean="0"/>
              <a:t>O(</a:t>
            </a:r>
            <a:r>
              <a:rPr lang="ru-RU" sz="2000" b="1" dirty="0" smtClean="0">
                <a:solidFill>
                  <a:srgbClr val="7030A0"/>
                </a:solidFill>
              </a:rPr>
              <a:t>с</a:t>
            </a:r>
            <a:r>
              <a:rPr lang="en-US" sz="2000" b="1" baseline="30000" dirty="0" err="1" smtClean="0">
                <a:solidFill>
                  <a:srgbClr val="7030A0"/>
                </a:solidFill>
              </a:rPr>
              <a:t>max</a:t>
            </a:r>
            <a:r>
              <a:rPr lang="en-US" sz="2000" b="1" dirty="0" err="1" smtClean="0">
                <a:solidFill>
                  <a:srgbClr val="7030A0"/>
                </a:solidFill>
              </a:rPr>
              <a:t>·</a:t>
            </a:r>
            <a:r>
              <a:rPr lang="en-US" sz="2000" b="1" dirty="0" err="1" smtClean="0"/>
              <a:t>n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/>
              <a:t>·m)</a:t>
            </a:r>
            <a:endParaRPr lang="en-US" sz="2000" dirty="0" smtClean="0"/>
          </a:p>
          <a:p>
            <a:pPr marL="0" indent="0" algn="ctr" fontAlgn="t">
              <a:buNone/>
            </a:pPr>
            <a:endParaRPr lang="ru-RU" sz="3400" b="1" dirty="0" smtClean="0">
              <a:solidFill>
                <a:schemeClr val="accent2"/>
              </a:solidFill>
            </a:endParaRPr>
          </a:p>
          <a:p>
            <a:pPr marL="0" indent="0" algn="ctr" fontAlgn="t">
              <a:buNone/>
            </a:pPr>
            <a:endParaRPr lang="ru-RU" sz="3400" b="1" dirty="0" smtClean="0">
              <a:solidFill>
                <a:schemeClr val="accent2"/>
              </a:solidFill>
            </a:endParaRPr>
          </a:p>
          <a:p>
            <a:pPr marL="0" indent="0" fontAlgn="t">
              <a:buNone/>
            </a:pPr>
            <a:endParaRPr lang="ru-RU" sz="2400" dirty="0" smtClean="0"/>
          </a:p>
          <a:p>
            <a:pPr marL="0" indent="0" fontAlgn="t">
              <a:buNone/>
            </a:pPr>
            <a:r>
              <a:rPr lang="ru-RU" sz="2000" b="1" dirty="0" smtClean="0"/>
              <a:t>Время работы: </a:t>
            </a:r>
          </a:p>
          <a:p>
            <a:pPr marL="0" indent="0" algn="ctr" fontAlgn="t">
              <a:buNone/>
            </a:pPr>
            <a:r>
              <a:rPr lang="en-US" sz="2000" b="1" dirty="0" smtClean="0"/>
              <a:t>O(</a:t>
            </a:r>
            <a:r>
              <a:rPr lang="en-US" sz="2000" b="1" dirty="0" err="1" smtClean="0"/>
              <a:t>n·m</a:t>
            </a:r>
            <a:r>
              <a:rPr lang="en-US" sz="2000" b="1" dirty="0" smtClean="0"/>
              <a:t> ·</a:t>
            </a:r>
            <a:r>
              <a:rPr lang="ru-RU" sz="2000" b="1" dirty="0" smtClean="0"/>
              <a:t>(</a:t>
            </a:r>
            <a:r>
              <a:rPr lang="en-US" sz="2000" b="1" dirty="0" err="1" smtClean="0"/>
              <a:t>n+m</a:t>
            </a:r>
            <a:r>
              <a:rPr lang="en-US" sz="2000" b="1" dirty="0" smtClean="0"/>
              <a:t>))</a:t>
            </a:r>
            <a:r>
              <a:rPr lang="ru-RU" sz="2000" b="1" dirty="0" smtClean="0"/>
              <a:t>=</a:t>
            </a:r>
            <a:r>
              <a:rPr lang="en-US" sz="2000" b="1" dirty="0" smtClean="0"/>
              <a:t>O(nm</a:t>
            </a:r>
            <a:r>
              <a:rPr lang="en-US" sz="2000" b="1" baseline="30000" dirty="0" smtClean="0"/>
              <a:t>2</a:t>
            </a:r>
            <a:r>
              <a:rPr lang="en-US" sz="2000" b="1" dirty="0" smtClean="0"/>
              <a:t>)</a:t>
            </a:r>
            <a:r>
              <a:rPr lang="en-US" sz="2000" dirty="0" smtClean="0"/>
              <a:t>, </a:t>
            </a:r>
            <a:endParaRPr lang="ru-RU" sz="2000" dirty="0" smtClean="0"/>
          </a:p>
          <a:p>
            <a:pPr fontAlgn="t">
              <a:buFont typeface="Wingdings" panose="05000000000000000000" pitchFamily="2" charset="2"/>
              <a:buChar char="ü"/>
            </a:pPr>
            <a:r>
              <a:rPr lang="en-US" sz="2000" dirty="0" smtClean="0"/>
              <a:t>O(</a:t>
            </a:r>
            <a:r>
              <a:rPr lang="en-US" sz="2000" dirty="0" err="1" smtClean="0"/>
              <a:t>n+m</a:t>
            </a:r>
            <a:r>
              <a:rPr lang="en-US" sz="2000" dirty="0" smtClean="0"/>
              <a:t>) – </a:t>
            </a:r>
            <a:r>
              <a:rPr lang="ru-RU" sz="2000" dirty="0" smtClean="0"/>
              <a:t>время</a:t>
            </a:r>
            <a:r>
              <a:rPr lang="en-US" sz="2000" dirty="0" smtClean="0"/>
              <a:t> </a:t>
            </a:r>
            <a:r>
              <a:rPr lang="ru-RU" sz="2000" dirty="0" smtClean="0"/>
              <a:t>работы поиска в ширину</a:t>
            </a:r>
            <a:r>
              <a:rPr lang="en-US" sz="2000" dirty="0" smtClean="0"/>
              <a:t>;</a:t>
            </a:r>
          </a:p>
          <a:p>
            <a:pPr fontAlgn="t">
              <a:buFont typeface="Wingdings" panose="05000000000000000000" pitchFamily="2" charset="2"/>
              <a:buChar char="ü"/>
            </a:pPr>
            <a:r>
              <a:rPr lang="en-US" sz="2000" dirty="0" smtClean="0"/>
              <a:t>O(</a:t>
            </a:r>
            <a:r>
              <a:rPr lang="en-US" sz="2000" dirty="0" err="1" smtClean="0"/>
              <a:t>n·m</a:t>
            </a:r>
            <a:r>
              <a:rPr lang="en-US" sz="2000" dirty="0" smtClean="0"/>
              <a:t>) – </a:t>
            </a:r>
            <a:r>
              <a:rPr lang="ru-RU" sz="2000" dirty="0" smtClean="0"/>
              <a:t>число итераций алгоритма</a:t>
            </a:r>
            <a:r>
              <a:rPr lang="en-US" sz="2000" dirty="0" smtClean="0"/>
              <a:t>; </a:t>
            </a:r>
            <a:endParaRPr lang="ru-RU" sz="2000" dirty="0" smtClean="0"/>
          </a:p>
          <a:p>
            <a:pPr marL="457200" lvl="1" indent="0" fontAlgn="t">
              <a:buNone/>
            </a:pPr>
            <a:r>
              <a:rPr lang="ru-RU" sz="1600" dirty="0" smtClean="0"/>
              <a:t>Поиск увеличивающего пути: поиск в ширину  (</a:t>
            </a:r>
            <a:r>
              <a:rPr lang="en-US" sz="1600" dirty="0" smtClean="0">
                <a:solidFill>
                  <a:srgbClr val="FF0000"/>
                </a:solidFill>
              </a:rPr>
              <a:t>BFS</a:t>
            </a:r>
            <a:r>
              <a:rPr lang="en-US" sz="1600" dirty="0" smtClean="0"/>
              <a:t>).</a:t>
            </a:r>
          </a:p>
          <a:p>
            <a:pPr marL="457200" lvl="1" indent="0" fontAlgn="t">
              <a:buNone/>
            </a:pPr>
            <a:r>
              <a:rPr lang="ru-RU" sz="1600" dirty="0" smtClean="0"/>
              <a:t>После каждой итерации алгоритма длина </a:t>
            </a:r>
            <a:r>
              <a:rPr lang="en-US" sz="1600" dirty="0" err="1" smtClean="0"/>
              <a:t>dist</a:t>
            </a:r>
            <a:r>
              <a:rPr lang="en-US" sz="1600" dirty="0" smtClean="0"/>
              <a:t>(</a:t>
            </a:r>
            <a:r>
              <a:rPr lang="en-US" sz="1600" dirty="0" err="1" smtClean="0"/>
              <a:t>s,v</a:t>
            </a:r>
            <a:r>
              <a:rPr lang="en-US" sz="1600" dirty="0" smtClean="0"/>
              <a:t>)</a:t>
            </a:r>
            <a:r>
              <a:rPr lang="ru-RU" sz="1600" dirty="0" smtClean="0"/>
              <a:t> (в дугах) наименьшего пути из источника </a:t>
            </a:r>
            <a:r>
              <a:rPr lang="en-US" sz="1600" dirty="0" smtClean="0"/>
              <a:t>s</a:t>
            </a:r>
            <a:r>
              <a:rPr lang="ru-RU" sz="1600" dirty="0" smtClean="0"/>
              <a:t> в вершину </a:t>
            </a:r>
            <a:r>
              <a:rPr lang="en-US" sz="1600" dirty="0" smtClean="0"/>
              <a:t>v</a:t>
            </a:r>
            <a:r>
              <a:rPr lang="ru-RU" sz="1600" dirty="0" smtClean="0"/>
              <a:t> монотонно не убывает</a:t>
            </a:r>
            <a:r>
              <a:rPr lang="en-US" sz="1600" dirty="0" smtClean="0"/>
              <a:t>. </a:t>
            </a:r>
            <a:r>
              <a:rPr lang="ru-RU" sz="1600" dirty="0" smtClean="0"/>
              <a:t>Так как длина (</a:t>
            </a:r>
            <a:r>
              <a:rPr lang="en-US" sz="1600" dirty="0" err="1" smtClean="0"/>
              <a:t>s,t</a:t>
            </a:r>
            <a:r>
              <a:rPr lang="en-US" sz="1600" dirty="0" smtClean="0"/>
              <a:t>)-</a:t>
            </a:r>
            <a:r>
              <a:rPr lang="ru-RU" sz="1600" dirty="0" smtClean="0"/>
              <a:t>пути не превосходит (</a:t>
            </a:r>
            <a:r>
              <a:rPr lang="en-US" sz="1600" dirty="0" smtClean="0"/>
              <a:t>n-1)</a:t>
            </a:r>
            <a:r>
              <a:rPr lang="ru-RU" sz="1600" dirty="0" smtClean="0"/>
              <a:t>, то  конечная вершина </a:t>
            </a:r>
            <a:r>
              <a:rPr lang="en-US" sz="1600" dirty="0" smtClean="0"/>
              <a:t>t</a:t>
            </a:r>
            <a:r>
              <a:rPr lang="ru-RU" sz="1600" dirty="0" smtClean="0"/>
              <a:t> может изменять свою метку</a:t>
            </a:r>
            <a:r>
              <a:rPr lang="en-US" sz="1600" dirty="0" smtClean="0"/>
              <a:t> </a:t>
            </a:r>
            <a:r>
              <a:rPr lang="en-US" sz="1600" dirty="0" err="1" smtClean="0"/>
              <a:t>dist</a:t>
            </a:r>
            <a:r>
              <a:rPr lang="en-US" sz="1600" dirty="0" smtClean="0"/>
              <a:t>(</a:t>
            </a:r>
            <a:r>
              <a:rPr lang="en-US" sz="1600" dirty="0" err="1" smtClean="0"/>
              <a:t>s,t</a:t>
            </a:r>
            <a:r>
              <a:rPr lang="en-US" sz="1600" dirty="0" smtClean="0"/>
              <a:t>)</a:t>
            </a:r>
            <a:r>
              <a:rPr lang="ru-RU" sz="1600" dirty="0" smtClean="0"/>
              <a:t> не более, чем </a:t>
            </a:r>
            <a:r>
              <a:rPr lang="en-US" sz="1600" dirty="0" smtClean="0"/>
              <a:t>n </a:t>
            </a:r>
            <a:r>
              <a:rPr lang="ru-RU" sz="1600" dirty="0" smtClean="0"/>
              <a:t>раз. </a:t>
            </a:r>
          </a:p>
          <a:p>
            <a:pPr marL="457200" lvl="1" indent="0" algn="just" fontAlgn="t">
              <a:buNone/>
            </a:pPr>
            <a:r>
              <a:rPr lang="ru-RU" sz="1600" dirty="0" smtClean="0"/>
              <a:t>Назовем </a:t>
            </a:r>
            <a:r>
              <a:rPr lang="en-US" sz="1600" dirty="0" smtClean="0"/>
              <a:t>k-</a:t>
            </a:r>
            <a:r>
              <a:rPr lang="ru-RU" sz="1600" dirty="0" smtClean="0"/>
              <a:t>этапом совокупность итераций, на которых длина наименьшего пути сохраняется равной </a:t>
            </a:r>
            <a:r>
              <a:rPr lang="en-US" sz="1600" dirty="0" smtClean="0"/>
              <a:t>k. </a:t>
            </a:r>
            <a:r>
              <a:rPr lang="ru-RU" sz="1600" dirty="0" smtClean="0"/>
              <a:t>Эти итерации идут подряд. На </a:t>
            </a:r>
            <a:r>
              <a:rPr lang="en-US" sz="1600" dirty="0" smtClean="0"/>
              <a:t>k-</a:t>
            </a:r>
            <a:r>
              <a:rPr lang="ru-RU" sz="1600" dirty="0" smtClean="0"/>
              <a:t>этапе  после каждой итерации </a:t>
            </a:r>
            <a:r>
              <a:rPr lang="en-US" sz="1600" dirty="0" smtClean="0"/>
              <a:t> </a:t>
            </a:r>
            <a:r>
              <a:rPr lang="ru-RU" sz="1600" dirty="0" smtClean="0"/>
              <a:t>алгоритма из новой сети вычёркивается хотя бы одна дуга, построенного на этой итерации увеличивающего пути и она не может появиться вновь, так как она не является обратной  дугам следующих увеличивающих путей </a:t>
            </a:r>
            <a:r>
              <a:rPr lang="en-US" sz="1600" dirty="0" smtClean="0"/>
              <a:t>k-</a:t>
            </a:r>
            <a:r>
              <a:rPr lang="ru-RU" sz="1600" dirty="0" smtClean="0"/>
              <a:t>этапа. Поэтому число итераций алгоритма на </a:t>
            </a:r>
            <a:r>
              <a:rPr lang="en-US" sz="1600" dirty="0" smtClean="0"/>
              <a:t>k-</a:t>
            </a:r>
            <a:r>
              <a:rPr lang="ru-RU" sz="1600" dirty="0" smtClean="0"/>
              <a:t>этапе  не превосходит </a:t>
            </a:r>
            <a:r>
              <a:rPr lang="en-US" sz="1600" dirty="0" smtClean="0"/>
              <a:t>m.</a:t>
            </a:r>
            <a:endParaRPr lang="ru-RU" sz="1600" dirty="0" smtClean="0"/>
          </a:p>
          <a:p>
            <a:pPr marL="457200" lvl="1" indent="0" algn="just" fontAlgn="t">
              <a:buNone/>
            </a:pPr>
            <a:r>
              <a:rPr lang="ru-RU" sz="1600" dirty="0" smtClean="0"/>
              <a:t>Получаем оценку на число итераций </a:t>
            </a:r>
            <a:r>
              <a:rPr lang="en-US" sz="1600" dirty="0" smtClean="0"/>
              <a:t>O(</a:t>
            </a:r>
            <a:r>
              <a:rPr lang="en-US" sz="1600" dirty="0" err="1" smtClean="0"/>
              <a:t>n·m</a:t>
            </a:r>
            <a:r>
              <a:rPr lang="en-US" sz="1600" dirty="0" smtClean="0"/>
              <a:t>) </a:t>
            </a:r>
            <a:r>
              <a:rPr lang="ru-RU" sz="1600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5942077" y="234811"/>
            <a:ext cx="70534" cy="66384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00928" y="0"/>
            <a:ext cx="48398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ru-RU" sz="2400" b="1" dirty="0">
                <a:solidFill>
                  <a:srgbClr val="0070C0"/>
                </a:solidFill>
              </a:rPr>
              <a:t>Метод Форда</a:t>
            </a:r>
            <a:r>
              <a:rPr lang="en-US" sz="2400" b="1" dirty="0">
                <a:solidFill>
                  <a:srgbClr val="0070C0"/>
                </a:solidFill>
              </a:rPr>
              <a:t>  ̶  </a:t>
            </a:r>
            <a:r>
              <a:rPr lang="ru-RU" sz="2400" b="1" dirty="0" err="1">
                <a:solidFill>
                  <a:srgbClr val="0070C0"/>
                </a:solidFill>
              </a:rPr>
              <a:t>Фалкерсона</a:t>
            </a:r>
            <a:endParaRPr lang="ru-RU" sz="2400" b="1" dirty="0">
              <a:solidFill>
                <a:srgbClr val="0070C0"/>
              </a:solidFill>
            </a:endParaRPr>
          </a:p>
          <a:p>
            <a:pPr algn="ctr" fontAlgn="t"/>
            <a:r>
              <a:rPr lang="ru-RU" sz="2400" dirty="0"/>
              <a:t> </a:t>
            </a:r>
            <a:r>
              <a:rPr lang="ru-RU" sz="2400" dirty="0" err="1"/>
              <a:t>псевдополиномиальный</a:t>
            </a:r>
            <a:r>
              <a:rPr lang="ru-RU" sz="2400" b="1" dirty="0"/>
              <a:t> </a:t>
            </a:r>
            <a:r>
              <a:rPr lang="ru-RU" sz="2400" dirty="0"/>
              <a:t>алгоритм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767487" y="27777"/>
            <a:ext cx="43905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ru-RU" sz="2400" b="1" dirty="0" err="1">
                <a:solidFill>
                  <a:srgbClr val="0070C0"/>
                </a:solidFill>
              </a:rPr>
              <a:t>Алгоритми</a:t>
            </a:r>
            <a:r>
              <a:rPr lang="ru-RU" sz="2400" b="1" dirty="0">
                <a:solidFill>
                  <a:srgbClr val="0070C0"/>
                </a:solidFill>
              </a:rPr>
              <a:t> </a:t>
            </a:r>
            <a:r>
              <a:rPr lang="ru-RU" sz="2400" b="1" dirty="0" err="1">
                <a:solidFill>
                  <a:srgbClr val="0070C0"/>
                </a:solidFill>
              </a:rPr>
              <a:t>Эдмондса</a:t>
            </a:r>
            <a:r>
              <a:rPr lang="en-US" sz="2400" b="1" dirty="0">
                <a:solidFill>
                  <a:srgbClr val="0070C0"/>
                </a:solidFill>
              </a:rPr>
              <a:t>  ̶  </a:t>
            </a:r>
            <a:r>
              <a:rPr lang="ru-RU" sz="2400" b="1" dirty="0">
                <a:solidFill>
                  <a:srgbClr val="0070C0"/>
                </a:solidFill>
              </a:rPr>
              <a:t>Карпа</a:t>
            </a:r>
          </a:p>
          <a:p>
            <a:pPr algn="ctr" fontAlgn="t"/>
            <a:r>
              <a:rPr lang="ru-RU" sz="2400" dirty="0"/>
              <a:t>полиномиальный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212409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485881" y="1452786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ru-RU" dirty="0" smtClean="0"/>
              <a:t>: </a:t>
            </a:r>
            <a:r>
              <a:rPr lang="en-US" dirty="0" smtClean="0"/>
              <a:t>[ </a:t>
            </a:r>
            <a:r>
              <a:rPr lang="ru-RU" dirty="0" smtClean="0"/>
              <a:t>(</a:t>
            </a:r>
            <a:r>
              <a:rPr lang="ru-RU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70C0"/>
                </a:solidFill>
              </a:rPr>
              <a:t>2</a:t>
            </a:r>
            <a:r>
              <a:rPr lang="en-US" dirty="0" smtClean="0"/>
              <a:t>) </a:t>
            </a:r>
            <a:r>
              <a:rPr lang="ru-RU" dirty="0" smtClean="0"/>
              <a:t>,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70C0"/>
                </a:solidFill>
              </a:rPr>
              <a:t>3</a:t>
            </a:r>
            <a:r>
              <a:rPr lang="en-US" dirty="0" smtClean="0"/>
              <a:t>) ]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827533" y="836848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baseline="-25000" dirty="0" err="1">
                <a:solidFill>
                  <a:srgbClr val="FF0000"/>
                </a:solidFill>
              </a:rPr>
              <a:t>uv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2043297" y="1262032"/>
            <a:ext cx="12776" cy="26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01804" y="112704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</a:t>
            </a:r>
            <a:endParaRPr lang="ru-RU" sz="1400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1409330" y="1346724"/>
            <a:ext cx="87228" cy="14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09894" y="975698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</a:t>
            </a:r>
            <a:endParaRPr lang="ru-RU" sz="1400" dirty="0"/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2247331" y="1279726"/>
            <a:ext cx="71294" cy="23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34580" y="193915"/>
            <a:ext cx="32893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96558" y="1811412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2</a:t>
            </a:r>
            <a:r>
              <a:rPr lang="ru-RU" dirty="0" smtClean="0"/>
              <a:t>: </a:t>
            </a:r>
            <a:r>
              <a:rPr lang="en-US" dirty="0" smtClean="0"/>
              <a:t>[ </a:t>
            </a:r>
            <a:r>
              <a:rPr lang="ru-RU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70C0"/>
                </a:solidFill>
              </a:rPr>
              <a:t>3</a:t>
            </a:r>
            <a:r>
              <a:rPr lang="en-US" dirty="0" smtClean="0"/>
              <a:t>) </a:t>
            </a:r>
            <a:r>
              <a:rPr lang="ru-RU" dirty="0" smtClean="0"/>
              <a:t>,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70C0"/>
                </a:solidFill>
              </a:rPr>
              <a:t>4</a:t>
            </a:r>
            <a:r>
              <a:rPr lang="en-US" dirty="0" smtClean="0"/>
              <a:t>) ]</a:t>
            </a:r>
            <a:endParaRPr lang="ru-RU" dirty="0"/>
          </a:p>
        </p:txBody>
      </p:sp>
      <p:grpSp>
        <p:nvGrpSpPr>
          <p:cNvPr id="66" name="Группа 65"/>
          <p:cNvGrpSpPr/>
          <p:nvPr/>
        </p:nvGrpSpPr>
        <p:grpSpPr>
          <a:xfrm>
            <a:off x="3069496" y="1255731"/>
            <a:ext cx="1881306" cy="1152815"/>
            <a:chOff x="5887436" y="610115"/>
            <a:chExt cx="2193297" cy="1522135"/>
          </a:xfrm>
        </p:grpSpPr>
        <p:sp>
          <p:nvSpPr>
            <p:cNvPr id="13" name="Овал 12"/>
            <p:cNvSpPr/>
            <p:nvPr/>
          </p:nvSpPr>
          <p:spPr>
            <a:xfrm>
              <a:off x="5887436" y="1268167"/>
              <a:ext cx="408848" cy="412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6790570" y="610115"/>
              <a:ext cx="408848" cy="412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6779801" y="1719873"/>
              <a:ext cx="408848" cy="412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ru-RU" dirty="0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671885" y="1156380"/>
              <a:ext cx="408848" cy="412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ru-RU" dirty="0"/>
            </a:p>
          </p:txBody>
        </p:sp>
        <p:cxnSp>
          <p:nvCxnSpPr>
            <p:cNvPr id="5" name="Прямая со стрелкой 4"/>
            <p:cNvCxnSpPr>
              <a:stCxn id="13" idx="7"/>
              <a:endCxn id="14" idx="3"/>
            </p:cNvCxnSpPr>
            <p:nvPr/>
          </p:nvCxnSpPr>
          <p:spPr>
            <a:xfrm flipV="1">
              <a:off x="6236410" y="962101"/>
              <a:ext cx="614034" cy="366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stCxn id="13" idx="5"/>
            </p:cNvCxnSpPr>
            <p:nvPr/>
          </p:nvCxnSpPr>
          <p:spPr>
            <a:xfrm>
              <a:off x="6236410" y="1620153"/>
              <a:ext cx="554160" cy="275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4" idx="5"/>
            </p:cNvCxnSpPr>
            <p:nvPr/>
          </p:nvCxnSpPr>
          <p:spPr>
            <a:xfrm>
              <a:off x="7139544" y="962101"/>
              <a:ext cx="583910" cy="282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 flipV="1">
              <a:off x="7199418" y="1535863"/>
              <a:ext cx="524036" cy="359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4" idx="4"/>
            </p:cNvCxnSpPr>
            <p:nvPr/>
          </p:nvCxnSpPr>
          <p:spPr>
            <a:xfrm>
              <a:off x="6994994" y="1022492"/>
              <a:ext cx="0" cy="666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311206" y="834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63628" y="11908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9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88724" y="16619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7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88659" y="7814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75559" y="16685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485881" y="217003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3</a:t>
            </a:r>
            <a:r>
              <a:rPr lang="ru-RU" dirty="0" smtClean="0"/>
              <a:t>: </a:t>
            </a:r>
            <a:r>
              <a:rPr lang="en-US" dirty="0" smtClean="0"/>
              <a:t>[ </a:t>
            </a:r>
            <a:r>
              <a:rPr lang="ru-RU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70C0"/>
                </a:solidFill>
              </a:rPr>
              <a:t>4</a:t>
            </a:r>
            <a:r>
              <a:rPr lang="en-US" dirty="0" smtClean="0"/>
              <a:t>) ]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278992" y="3008828"/>
            <a:ext cx="1377365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flow_edges</a:t>
            </a:r>
            <a:endParaRPr lang="ru-RU" sz="2000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02887" y="3759959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 </a:t>
            </a:r>
            <a:r>
              <a:rPr lang="en-US" sz="1200" dirty="0" smtClean="0"/>
              <a:t>0</a:t>
            </a:r>
            <a:r>
              <a:rPr lang="ru-RU" dirty="0" smtClean="0"/>
              <a:t>: (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 smtClean="0"/>
              <a:t>,</a:t>
            </a:r>
            <a:r>
              <a:rPr lang="ru-RU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2031567" y="3056776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baseline="-25000" dirty="0" err="1">
                <a:solidFill>
                  <a:srgbClr val="FF0000"/>
                </a:solidFill>
              </a:rPr>
              <a:t>uv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2375430" y="307483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f</a:t>
            </a:r>
            <a:r>
              <a:rPr lang="en-US" baseline="-25000" dirty="0" err="1">
                <a:solidFill>
                  <a:srgbClr val="00B050"/>
                </a:solidFill>
              </a:rPr>
              <a:t>uv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34168" y="310561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u</a:t>
            </a:r>
            <a:endParaRPr lang="ru-RU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739724" y="3076509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v</a:t>
            </a:r>
            <a:endParaRPr lang="ru-RU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9" name="Прямая со стрелкой 58"/>
          <p:cNvCxnSpPr>
            <a:stCxn id="57" idx="2"/>
          </p:cNvCxnSpPr>
          <p:nvPr/>
        </p:nvCxnSpPr>
        <p:spPr>
          <a:xfrm flipH="1">
            <a:off x="2739724" y="3384286"/>
            <a:ext cx="133210" cy="26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>
            <a:off x="1921513" y="3408938"/>
            <a:ext cx="139622" cy="36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54" idx="2"/>
          </p:cNvCxnSpPr>
          <p:nvPr/>
        </p:nvCxnSpPr>
        <p:spPr>
          <a:xfrm>
            <a:off x="2247331" y="3426108"/>
            <a:ext cx="16870" cy="286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2457301" y="3491893"/>
            <a:ext cx="114474" cy="2470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Группа 99"/>
          <p:cNvGrpSpPr/>
          <p:nvPr/>
        </p:nvGrpSpPr>
        <p:grpSpPr>
          <a:xfrm>
            <a:off x="3142727" y="2702390"/>
            <a:ext cx="2193297" cy="2468147"/>
            <a:chOff x="9884564" y="1972604"/>
            <a:chExt cx="2193297" cy="2468147"/>
          </a:xfrm>
        </p:grpSpPr>
        <p:grpSp>
          <p:nvGrpSpPr>
            <p:cNvPr id="68" name="Группа 67"/>
            <p:cNvGrpSpPr/>
            <p:nvPr/>
          </p:nvGrpSpPr>
          <p:grpSpPr>
            <a:xfrm>
              <a:off x="9884564" y="2500090"/>
              <a:ext cx="2193297" cy="1522135"/>
              <a:chOff x="5887436" y="610115"/>
              <a:chExt cx="2193297" cy="1522135"/>
            </a:xfrm>
          </p:grpSpPr>
          <p:sp>
            <p:nvSpPr>
              <p:cNvPr id="69" name="Овал 68"/>
              <p:cNvSpPr/>
              <p:nvPr/>
            </p:nvSpPr>
            <p:spPr>
              <a:xfrm>
                <a:off x="5887436" y="1268167"/>
                <a:ext cx="408848" cy="4123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1</a:t>
                </a:r>
                <a:endParaRPr lang="ru-RU" sz="1200" dirty="0"/>
              </a:p>
            </p:txBody>
          </p:sp>
          <p:sp>
            <p:nvSpPr>
              <p:cNvPr id="70" name="Овал 69"/>
              <p:cNvSpPr/>
              <p:nvPr/>
            </p:nvSpPr>
            <p:spPr>
              <a:xfrm>
                <a:off x="6790570" y="610115"/>
                <a:ext cx="408848" cy="4123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2</a:t>
                </a:r>
                <a:endParaRPr lang="ru-RU" sz="1200" dirty="0"/>
              </a:p>
            </p:txBody>
          </p:sp>
          <p:sp>
            <p:nvSpPr>
              <p:cNvPr id="71" name="Овал 70"/>
              <p:cNvSpPr/>
              <p:nvPr/>
            </p:nvSpPr>
            <p:spPr>
              <a:xfrm>
                <a:off x="6779801" y="1719873"/>
                <a:ext cx="408848" cy="4123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3</a:t>
                </a:r>
                <a:endParaRPr lang="ru-RU" sz="1200" dirty="0"/>
              </a:p>
            </p:txBody>
          </p:sp>
          <p:sp>
            <p:nvSpPr>
              <p:cNvPr id="72" name="Овал 71"/>
              <p:cNvSpPr/>
              <p:nvPr/>
            </p:nvSpPr>
            <p:spPr>
              <a:xfrm>
                <a:off x="7671885" y="1156380"/>
                <a:ext cx="408848" cy="4123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4</a:t>
                </a:r>
                <a:endParaRPr lang="ru-RU" sz="1200" dirty="0"/>
              </a:p>
            </p:txBody>
          </p:sp>
          <p:cxnSp>
            <p:nvCxnSpPr>
              <p:cNvPr id="73" name="Прямая со стрелкой 72"/>
              <p:cNvCxnSpPr>
                <a:stCxn id="69" idx="7"/>
                <a:endCxn id="70" idx="3"/>
              </p:cNvCxnSpPr>
              <p:nvPr/>
            </p:nvCxnSpPr>
            <p:spPr>
              <a:xfrm flipV="1">
                <a:off x="6236410" y="962101"/>
                <a:ext cx="614034" cy="3664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 стрелкой 73"/>
              <p:cNvCxnSpPr>
                <a:stCxn id="69" idx="5"/>
              </p:cNvCxnSpPr>
              <p:nvPr/>
            </p:nvCxnSpPr>
            <p:spPr>
              <a:xfrm>
                <a:off x="6236410" y="1620153"/>
                <a:ext cx="554160" cy="275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Прямая со стрелкой 74"/>
              <p:cNvCxnSpPr>
                <a:stCxn id="70" idx="5"/>
              </p:cNvCxnSpPr>
              <p:nvPr/>
            </p:nvCxnSpPr>
            <p:spPr>
              <a:xfrm>
                <a:off x="7139544" y="962101"/>
                <a:ext cx="583910" cy="2821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Прямая со стрелкой 75"/>
              <p:cNvCxnSpPr/>
              <p:nvPr/>
            </p:nvCxnSpPr>
            <p:spPr>
              <a:xfrm flipV="1">
                <a:off x="7199418" y="1535863"/>
                <a:ext cx="524036" cy="359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Прямая со стрелкой 76"/>
              <p:cNvCxnSpPr>
                <a:stCxn id="70" idx="4"/>
              </p:cNvCxnSpPr>
              <p:nvPr/>
            </p:nvCxnSpPr>
            <p:spPr>
              <a:xfrm>
                <a:off x="6994994" y="1022492"/>
                <a:ext cx="0" cy="6669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6311206" y="834268"/>
                <a:ext cx="3802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2,</a:t>
                </a:r>
                <a:r>
                  <a:rPr lang="en-US" sz="1200" dirty="0" smtClean="0">
                    <a:solidFill>
                      <a:srgbClr val="00B050"/>
                    </a:solidFill>
                  </a:rPr>
                  <a:t>0</a:t>
                </a:r>
                <a:endParaRPr lang="ru-RU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963628" y="1190872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9,</a:t>
                </a:r>
                <a:r>
                  <a:rPr lang="en-US" sz="1200" dirty="0" smtClean="0">
                    <a:solidFill>
                      <a:srgbClr val="00B050"/>
                    </a:solidFill>
                  </a:rPr>
                  <a:t>0</a:t>
                </a:r>
                <a:endParaRPr lang="ru-RU" sz="1200" dirty="0">
                  <a:solidFill>
                    <a:srgbClr val="00B050"/>
                  </a:solidFill>
                </a:endParaRPr>
              </a:p>
              <a:p>
                <a:endParaRPr lang="ru-RU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7388724" y="1661984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7,</a:t>
                </a:r>
                <a:r>
                  <a:rPr lang="en-US" sz="1200" dirty="0" smtClean="0">
                    <a:solidFill>
                      <a:srgbClr val="00B050"/>
                    </a:solidFill>
                  </a:rPr>
                  <a:t>0</a:t>
                </a:r>
                <a:endParaRPr lang="ru-RU" sz="1200" dirty="0">
                  <a:solidFill>
                    <a:srgbClr val="00B050"/>
                  </a:solidFill>
                </a:endParaRPr>
              </a:p>
              <a:p>
                <a:endParaRPr lang="ru-RU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288659" y="781460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3,</a:t>
                </a:r>
                <a:r>
                  <a:rPr lang="en-US" sz="1200" dirty="0" smtClean="0">
                    <a:solidFill>
                      <a:srgbClr val="00B050"/>
                    </a:solidFill>
                  </a:rPr>
                  <a:t>0</a:t>
                </a:r>
                <a:endParaRPr lang="ru-RU" sz="1200" dirty="0">
                  <a:solidFill>
                    <a:srgbClr val="00B050"/>
                  </a:solidFill>
                </a:endParaRPr>
              </a:p>
              <a:p>
                <a:endParaRPr lang="ru-RU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275559" y="1668536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5,</a:t>
                </a:r>
                <a:r>
                  <a:rPr lang="en-US" sz="1200" dirty="0" smtClean="0">
                    <a:solidFill>
                      <a:srgbClr val="00B050"/>
                    </a:solidFill>
                  </a:rPr>
                  <a:t>0</a:t>
                </a:r>
                <a:endParaRPr lang="ru-RU" sz="1200" dirty="0">
                  <a:solidFill>
                    <a:srgbClr val="00B050"/>
                  </a:solidFill>
                </a:endParaRPr>
              </a:p>
              <a:p>
                <a:endParaRPr lang="ru-RU" sz="12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84" name="Скругленная соединительная линия 83"/>
            <p:cNvCxnSpPr>
              <a:stCxn id="70" idx="1"/>
              <a:endCxn id="69" idx="0"/>
            </p:cNvCxnSpPr>
            <p:nvPr/>
          </p:nvCxnSpPr>
          <p:spPr>
            <a:xfrm rot="16200000" flipH="1" flipV="1">
              <a:off x="10169449" y="2480019"/>
              <a:ext cx="597661" cy="758584"/>
            </a:xfrm>
            <a:prstGeom prst="curvedConnector3">
              <a:avLst>
                <a:gd name="adj1" fmla="val -48354"/>
              </a:avLst>
            </a:prstGeom>
            <a:ln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Скругленная соединительная линия 85"/>
            <p:cNvCxnSpPr>
              <a:stCxn id="72" idx="0"/>
              <a:endCxn id="70" idx="7"/>
            </p:cNvCxnSpPr>
            <p:nvPr/>
          </p:nvCxnSpPr>
          <p:spPr>
            <a:xfrm rot="16200000" flipV="1">
              <a:off x="11262118" y="2435035"/>
              <a:ext cx="485874" cy="736765"/>
            </a:xfrm>
            <a:prstGeom prst="curvedConnector3">
              <a:avLst>
                <a:gd name="adj1" fmla="val 159479"/>
              </a:avLst>
            </a:prstGeom>
            <a:ln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Скругленная соединительная линия 87"/>
            <p:cNvCxnSpPr>
              <a:stCxn id="71" idx="3"/>
              <a:endCxn id="69" idx="3"/>
            </p:cNvCxnSpPr>
            <p:nvPr/>
          </p:nvCxnSpPr>
          <p:spPr>
            <a:xfrm rot="5400000" flipH="1">
              <a:off x="10164768" y="3289799"/>
              <a:ext cx="451706" cy="892365"/>
            </a:xfrm>
            <a:prstGeom prst="curvedConnector3">
              <a:avLst>
                <a:gd name="adj1" fmla="val -63978"/>
              </a:avLst>
            </a:prstGeom>
            <a:ln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Скругленная соединительная линия 89"/>
            <p:cNvCxnSpPr>
              <a:stCxn id="72" idx="5"/>
              <a:endCxn id="71" idx="5"/>
            </p:cNvCxnSpPr>
            <p:nvPr/>
          </p:nvCxnSpPr>
          <p:spPr>
            <a:xfrm rot="5400000">
              <a:off x="11290199" y="3234045"/>
              <a:ext cx="563493" cy="892084"/>
            </a:xfrm>
            <a:prstGeom prst="curvedConnector3">
              <a:avLst>
                <a:gd name="adj1" fmla="val 151286"/>
              </a:avLst>
            </a:prstGeom>
            <a:ln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0055206" y="1972604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0,</a:t>
              </a:r>
              <a:r>
                <a:rPr lang="en-US" sz="1200" dirty="0" smtClean="0">
                  <a:solidFill>
                    <a:srgbClr val="00B050"/>
                  </a:solidFill>
                </a:rPr>
                <a:t>0</a:t>
              </a:r>
              <a:endParaRPr lang="ru-RU" sz="1200" dirty="0">
                <a:solidFill>
                  <a:srgbClr val="00B05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1333739" y="2003688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0,</a:t>
              </a:r>
              <a:r>
                <a:rPr lang="en-US" sz="1200" dirty="0" smtClean="0">
                  <a:solidFill>
                    <a:srgbClr val="00B050"/>
                  </a:solidFill>
                </a:rPr>
                <a:t>0</a:t>
              </a:r>
              <a:endParaRPr lang="ru-RU" sz="1200" dirty="0">
                <a:solidFill>
                  <a:srgbClr val="00B05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884564" y="4163752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0,</a:t>
              </a:r>
              <a:r>
                <a:rPr lang="en-US" sz="1200" dirty="0" smtClean="0">
                  <a:solidFill>
                    <a:srgbClr val="00B050"/>
                  </a:solidFill>
                </a:rPr>
                <a:t>0</a:t>
              </a:r>
              <a:endParaRPr lang="ru-RU" sz="1200" dirty="0">
                <a:solidFill>
                  <a:srgbClr val="00B05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1562333" y="4129153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0,</a:t>
              </a:r>
              <a:r>
                <a:rPr lang="en-US" sz="1200" dirty="0" smtClean="0">
                  <a:solidFill>
                    <a:srgbClr val="00B050"/>
                  </a:solidFill>
                </a:rPr>
                <a:t>0</a:t>
              </a:r>
              <a:endParaRPr lang="ru-RU" sz="1200" dirty="0">
                <a:solidFill>
                  <a:srgbClr val="00B050"/>
                </a:solidFill>
              </a:endParaRPr>
            </a:p>
          </p:txBody>
        </p:sp>
        <p:cxnSp>
          <p:nvCxnSpPr>
            <p:cNvPr id="98" name="Прямая со стрелкой 97"/>
            <p:cNvCxnSpPr>
              <a:stCxn id="71" idx="1"/>
              <a:endCxn id="70" idx="3"/>
            </p:cNvCxnSpPr>
            <p:nvPr/>
          </p:nvCxnSpPr>
          <p:spPr>
            <a:xfrm flipV="1">
              <a:off x="10836803" y="2852076"/>
              <a:ext cx="10769" cy="818163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0448820" y="3083425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0,</a:t>
              </a:r>
              <a:r>
                <a:rPr lang="en-US" sz="1200" dirty="0" smtClean="0">
                  <a:solidFill>
                    <a:srgbClr val="00B050"/>
                  </a:solidFill>
                </a:rPr>
                <a:t>0</a:t>
              </a:r>
              <a:endParaRPr lang="ru-RU" sz="1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742036" y="4026459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ru-RU" dirty="0" smtClean="0"/>
              <a:t>: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1749787" y="4313758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r>
              <a:rPr lang="ru-RU" dirty="0" smtClean="0"/>
              <a:t>: (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1742036" y="465629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r>
              <a:rPr lang="ru-RU" dirty="0" smtClean="0"/>
              <a:t>: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1744565" y="4932916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r>
              <a:rPr lang="ru-RU" dirty="0" smtClean="0"/>
              <a:t>: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1749787" y="5255431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r>
              <a:rPr lang="ru-RU" dirty="0" smtClean="0"/>
              <a:t>: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1738429" y="5568748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  <a:r>
              <a:rPr lang="ru-RU" dirty="0" smtClean="0"/>
              <a:t>: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1749787" y="5847446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  <a:r>
              <a:rPr lang="ru-RU" dirty="0" smtClean="0"/>
              <a:t>: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1744945" y="6167716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r>
              <a:rPr lang="ru-RU" dirty="0" smtClean="0"/>
              <a:t>: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1741830" y="6465083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  <a:r>
              <a:rPr lang="ru-RU" dirty="0" smtClean="0"/>
              <a:t>: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25" name="TextBox 124"/>
          <p:cNvSpPr txBox="1"/>
          <p:nvPr/>
        </p:nvSpPr>
        <p:spPr>
          <a:xfrm>
            <a:off x="3261776" y="12778"/>
            <a:ext cx="6021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Представление сети остаточных пропускных способностей 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на списках смежности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43477" y="750047"/>
            <a:ext cx="1957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0070C0"/>
                </a:solidFill>
              </a:rPr>
              <a:t>Списки смежности </a:t>
            </a:r>
            <a:endParaRPr lang="ru-RU" sz="1600" dirty="0" smtClean="0">
              <a:solidFill>
                <a:srgbClr val="0070C0"/>
              </a:solidFill>
            </a:endParaRPr>
          </a:p>
          <a:p>
            <a:r>
              <a:rPr lang="ru-RU" sz="1600" dirty="0" smtClean="0">
                <a:solidFill>
                  <a:srgbClr val="0070C0"/>
                </a:solidFill>
              </a:rPr>
              <a:t>для </a:t>
            </a:r>
            <a:r>
              <a:rPr lang="ru-RU" sz="1600" dirty="0">
                <a:solidFill>
                  <a:srgbClr val="0070C0"/>
                </a:solidFill>
              </a:rPr>
              <a:t>остаточной сети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18169" y="87745"/>
            <a:ext cx="1858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rgbClr val="0070C0"/>
                </a:solidFill>
              </a:rPr>
              <a:t>Списки смежности </a:t>
            </a:r>
          </a:p>
          <a:p>
            <a:r>
              <a:rPr lang="ru-RU" sz="1600" dirty="0" smtClean="0">
                <a:solidFill>
                  <a:srgbClr val="0070C0"/>
                </a:solidFill>
              </a:rPr>
              <a:t>для исходной сети:</a:t>
            </a:r>
            <a:endParaRPr lang="ru-RU" sz="1600" dirty="0">
              <a:solidFill>
                <a:srgbClr val="0070C0"/>
              </a:solidFill>
            </a:endParaRPr>
          </a:p>
        </p:txBody>
      </p:sp>
      <p:grpSp>
        <p:nvGrpSpPr>
          <p:cNvPr id="145" name="Группа 144"/>
          <p:cNvGrpSpPr/>
          <p:nvPr/>
        </p:nvGrpSpPr>
        <p:grpSpPr>
          <a:xfrm>
            <a:off x="6100311" y="1356927"/>
            <a:ext cx="1589318" cy="1685061"/>
            <a:chOff x="5601429" y="3184231"/>
            <a:chExt cx="1589318" cy="1685061"/>
          </a:xfrm>
        </p:grpSpPr>
        <p:sp>
          <p:nvSpPr>
            <p:cNvPr id="114" name="TextBox 113"/>
            <p:cNvSpPr txBox="1"/>
            <p:nvPr/>
          </p:nvSpPr>
          <p:spPr>
            <a:xfrm>
              <a:off x="5946206" y="3184231"/>
              <a:ext cx="1054584" cy="4001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network</a:t>
              </a:r>
              <a:endParaRPr lang="ru-RU" sz="2000" dirty="0">
                <a:solidFill>
                  <a:srgbClr val="0070C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036688" y="359147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  <a:r>
                <a:rPr lang="ru-RU" dirty="0" smtClean="0"/>
                <a:t>: </a:t>
              </a:r>
              <a:r>
                <a:rPr lang="en-US" sz="1600" dirty="0" smtClean="0"/>
                <a:t>[ 0, 2 ]</a:t>
              </a:r>
              <a:endParaRPr lang="ru-RU" sz="16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043477" y="3856493"/>
              <a:ext cx="1143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r>
                <a:rPr lang="ru-RU" dirty="0" smtClean="0"/>
                <a:t>: </a:t>
              </a:r>
              <a:r>
                <a:rPr lang="en-US" sz="1600" dirty="0" smtClean="0"/>
                <a:t>[ 1, 4, 6 ]</a:t>
              </a:r>
              <a:endParaRPr lang="ru-RU" sz="16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039470" y="4121511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3</a:t>
              </a:r>
              <a:r>
                <a:rPr lang="ru-RU" dirty="0" smtClean="0"/>
                <a:t>: </a:t>
              </a:r>
              <a:r>
                <a:rPr lang="en-US" sz="1600" dirty="0" smtClean="0"/>
                <a:t>[ 3, 5, 8 </a:t>
              </a:r>
              <a:r>
                <a:rPr lang="en-US" dirty="0" smtClean="0"/>
                <a:t>]</a:t>
              </a:r>
              <a:endParaRPr lang="ru-RU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047958" y="4351521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4</a:t>
              </a:r>
              <a:r>
                <a:rPr lang="ru-RU" dirty="0" smtClean="0"/>
                <a:t>: </a:t>
              </a:r>
              <a:r>
                <a:rPr lang="en-US" sz="1600" dirty="0" smtClean="0"/>
                <a:t>[ 7, 9 </a:t>
              </a:r>
              <a:r>
                <a:rPr lang="en-US" dirty="0" smtClean="0"/>
                <a:t>]</a:t>
              </a:r>
              <a:endParaRPr lang="ru-RU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601429" y="4561515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u</a:t>
              </a:r>
              <a:endParaRPr lang="ru-RU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131" name="Прямая со стрелкой 130"/>
            <p:cNvCxnSpPr>
              <a:endCxn id="124" idx="1"/>
            </p:cNvCxnSpPr>
            <p:nvPr/>
          </p:nvCxnSpPr>
          <p:spPr>
            <a:xfrm flipV="1">
              <a:off x="5869306" y="4536187"/>
              <a:ext cx="178652" cy="108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327443" y="2690486"/>
            <a:ext cx="112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0070C0"/>
                </a:solidFill>
              </a:rPr>
              <a:t>Списки </a:t>
            </a:r>
            <a:r>
              <a:rPr lang="ru-RU" sz="1600" dirty="0" smtClean="0">
                <a:solidFill>
                  <a:srgbClr val="0070C0"/>
                </a:solidFill>
              </a:rPr>
              <a:t>дуг</a:t>
            </a:r>
            <a:endParaRPr lang="ru-RU" sz="1600" dirty="0">
              <a:solidFill>
                <a:srgbClr val="0070C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481017" y="5416559"/>
            <a:ext cx="24115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Остаточная пропускная способность:</a:t>
            </a:r>
          </a:p>
          <a:p>
            <a:r>
              <a:rPr lang="en-US" dirty="0" err="1" smtClean="0"/>
              <a:t>c’</a:t>
            </a:r>
            <a:r>
              <a:rPr lang="en-US" baseline="-25000" dirty="0" err="1" smtClean="0"/>
              <a:t>uv</a:t>
            </a:r>
            <a:r>
              <a:rPr lang="en-US" dirty="0" smtClean="0"/>
              <a:t>= </a:t>
            </a:r>
            <a:r>
              <a:rPr lang="en-US" dirty="0" err="1" smtClean="0">
                <a:solidFill>
                  <a:srgbClr val="00B050"/>
                </a:solidFill>
              </a:rPr>
              <a:t>f</a:t>
            </a:r>
            <a:r>
              <a:rPr lang="en-US" baseline="-25000" dirty="0" err="1" smtClean="0">
                <a:solidFill>
                  <a:srgbClr val="00B050"/>
                </a:solidFill>
              </a:rPr>
              <a:t>uv</a:t>
            </a:r>
            <a:r>
              <a:rPr lang="en-US" baseline="-25000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- </a:t>
            </a:r>
            <a:r>
              <a:rPr lang="en-US" dirty="0" err="1" smtClean="0">
                <a:solidFill>
                  <a:srgbClr val="FF0000"/>
                </a:solidFill>
              </a:rPr>
              <a:t>c</a:t>
            </a:r>
            <a:r>
              <a:rPr lang="en-US" baseline="-25000" dirty="0" err="1" smtClean="0">
                <a:solidFill>
                  <a:srgbClr val="FF0000"/>
                </a:solidFill>
              </a:rPr>
              <a:t>uv</a:t>
            </a:r>
            <a:endParaRPr lang="ru-RU" dirty="0"/>
          </a:p>
        </p:txBody>
      </p:sp>
      <p:pic>
        <p:nvPicPr>
          <p:cNvPr id="136" name="Рисунок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778" y="-32772"/>
            <a:ext cx="1579855" cy="1410584"/>
          </a:xfrm>
          <a:prstGeom prst="rect">
            <a:avLst/>
          </a:prstGeom>
        </p:spPr>
      </p:pic>
      <p:pic>
        <p:nvPicPr>
          <p:cNvPr id="137" name="Рисунок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152" y="4889314"/>
            <a:ext cx="5415848" cy="1916263"/>
          </a:xfrm>
          <a:prstGeom prst="rect">
            <a:avLst/>
          </a:prstGeom>
        </p:spPr>
      </p:pic>
      <p:sp>
        <p:nvSpPr>
          <p:cNvPr id="138" name="Овал 137"/>
          <p:cNvSpPr/>
          <p:nvPr/>
        </p:nvSpPr>
        <p:spPr>
          <a:xfrm>
            <a:off x="9759123" y="2690486"/>
            <a:ext cx="886691" cy="417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source</a:t>
            </a:r>
            <a:endParaRPr lang="ru-RU" sz="1200" dirty="0"/>
          </a:p>
        </p:txBody>
      </p:sp>
      <p:sp>
        <p:nvSpPr>
          <p:cNvPr id="139" name="Овал 138"/>
          <p:cNvSpPr/>
          <p:nvPr/>
        </p:nvSpPr>
        <p:spPr>
          <a:xfrm>
            <a:off x="11184192" y="1482546"/>
            <a:ext cx="886691" cy="417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target</a:t>
            </a:r>
            <a:endParaRPr lang="ru-RU" sz="1200" dirty="0"/>
          </a:p>
        </p:txBody>
      </p:sp>
      <p:cxnSp>
        <p:nvCxnSpPr>
          <p:cNvPr id="141" name="Прямая со стрелкой 140"/>
          <p:cNvCxnSpPr/>
          <p:nvPr/>
        </p:nvCxnSpPr>
        <p:spPr>
          <a:xfrm flipV="1">
            <a:off x="10624482" y="1913584"/>
            <a:ext cx="966433" cy="882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0356922" y="2249557"/>
            <a:ext cx="697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capacity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0891767" y="1934702"/>
            <a:ext cx="458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flow</a:t>
            </a:r>
            <a:endParaRPr lang="ru-RU" sz="1200" dirty="0">
              <a:solidFill>
                <a:schemeClr val="accent6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466921" y="244694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4</a:t>
            </a:r>
            <a:r>
              <a:rPr lang="ru-RU" dirty="0" smtClean="0"/>
              <a:t>: </a:t>
            </a:r>
            <a:r>
              <a:rPr lang="en-US" dirty="0" smtClean="0"/>
              <a:t>[</a:t>
            </a:r>
            <a:r>
              <a:rPr lang="ru-RU" dirty="0" smtClean="0"/>
              <a:t> </a:t>
            </a:r>
            <a:r>
              <a:rPr lang="en-US" dirty="0" smtClean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072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40183" y="5966114"/>
            <a:ext cx="4394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https://github.com/larandaA/alg-ds-snippets</a:t>
            </a:r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312" y="409575"/>
            <a:ext cx="3343275" cy="43434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312" y="4961965"/>
            <a:ext cx="2676525" cy="1743075"/>
          </a:xfrm>
          <a:prstGeom prst="rect">
            <a:avLst/>
          </a:prstGeom>
        </p:spPr>
      </p:pic>
      <p:sp>
        <p:nvSpPr>
          <p:cNvPr id="30" name="Прямоугольник 29"/>
          <p:cNvSpPr/>
          <p:nvPr/>
        </p:nvSpPr>
        <p:spPr>
          <a:xfrm>
            <a:off x="44265" y="224909"/>
            <a:ext cx="7856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Псевдокод функций для работы с сетью остаточных пропускных способностей</a:t>
            </a:r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02" y="774989"/>
            <a:ext cx="7581900" cy="264795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901" y="3422939"/>
            <a:ext cx="61912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4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5" y="0"/>
            <a:ext cx="4131437" cy="6858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537" y="0"/>
            <a:ext cx="4457700" cy="19335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347" y="2212109"/>
            <a:ext cx="4867275" cy="37338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7441383" y="6310746"/>
            <a:ext cx="4394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https://github.com/larandaA/alg-ds-snippets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121153" y="0"/>
            <a:ext cx="46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210800" y="2212109"/>
            <a:ext cx="46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bfs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61397" y="184666"/>
            <a:ext cx="2279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Общая схема метода</a:t>
            </a:r>
          </a:p>
          <a:p>
            <a:r>
              <a:rPr lang="ru-RU" dirty="0" smtClean="0"/>
              <a:t>Форда – </a:t>
            </a:r>
            <a:r>
              <a:rPr lang="ru-RU" dirty="0" err="1" smtClean="0"/>
              <a:t>Фалкерсона</a:t>
            </a:r>
            <a:r>
              <a:rPr lang="ru-RU" dirty="0" smtClean="0"/>
              <a:t> 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4475163" y="1264024"/>
            <a:ext cx="1029166" cy="669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2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7482"/>
            <a:ext cx="11994776" cy="585134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 smtClean="0">
                <a:solidFill>
                  <a:srgbClr val="D60093"/>
                </a:solidFill>
              </a:rPr>
              <a:t>Наибольшее число путей между парой вершин, которые попарно не пересекаются</a:t>
            </a:r>
            <a:endParaRPr lang="ru-RU" sz="2400" b="1" dirty="0">
              <a:solidFill>
                <a:srgbClr val="D60093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4829417" y="1749344"/>
            <a:ext cx="3570185" cy="1784113"/>
            <a:chOff x="3288497" y="3320239"/>
            <a:chExt cx="4823206" cy="2174293"/>
          </a:xfrm>
        </p:grpSpPr>
        <p:grpSp>
          <p:nvGrpSpPr>
            <p:cNvPr id="203" name="Группа 202"/>
            <p:cNvGrpSpPr/>
            <p:nvPr/>
          </p:nvGrpSpPr>
          <p:grpSpPr>
            <a:xfrm>
              <a:off x="3288497" y="3516014"/>
              <a:ext cx="4823206" cy="1855694"/>
              <a:chOff x="1272794" y="4426226"/>
              <a:chExt cx="4823206" cy="1855694"/>
            </a:xfrm>
          </p:grpSpPr>
          <p:sp>
            <p:nvSpPr>
              <p:cNvPr id="204" name="Овал 203"/>
              <p:cNvSpPr/>
              <p:nvPr/>
            </p:nvSpPr>
            <p:spPr>
              <a:xfrm>
                <a:off x="1322881" y="5152367"/>
                <a:ext cx="439271" cy="43927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205" name="Овал 204"/>
              <p:cNvSpPr/>
              <p:nvPr/>
            </p:nvSpPr>
            <p:spPr>
              <a:xfrm>
                <a:off x="2773577" y="5152367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206" name="Овал 205"/>
              <p:cNvSpPr/>
              <p:nvPr/>
            </p:nvSpPr>
            <p:spPr>
              <a:xfrm>
                <a:off x="4224273" y="5152367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207" name="Овал 206"/>
              <p:cNvSpPr/>
              <p:nvPr/>
            </p:nvSpPr>
            <p:spPr>
              <a:xfrm>
                <a:off x="5656729" y="5152367"/>
                <a:ext cx="439271" cy="43927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208" name="Овал 207"/>
              <p:cNvSpPr/>
              <p:nvPr/>
            </p:nvSpPr>
            <p:spPr>
              <a:xfrm>
                <a:off x="1970044" y="4426226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209" name="Овал 208"/>
              <p:cNvSpPr/>
              <p:nvPr/>
            </p:nvSpPr>
            <p:spPr>
              <a:xfrm>
                <a:off x="3514141" y="4426226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sp>
            <p:nvSpPr>
              <p:cNvPr id="210" name="Овал 209"/>
              <p:cNvSpPr/>
              <p:nvPr/>
            </p:nvSpPr>
            <p:spPr>
              <a:xfrm>
                <a:off x="3514140" y="5842650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7</a:t>
                </a:r>
                <a:endParaRPr lang="ru-RU" dirty="0"/>
              </a:p>
            </p:txBody>
          </p:sp>
          <p:sp>
            <p:nvSpPr>
              <p:cNvPr id="211" name="Овал 210"/>
              <p:cNvSpPr/>
              <p:nvPr/>
            </p:nvSpPr>
            <p:spPr>
              <a:xfrm>
                <a:off x="4955159" y="5842650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8</a:t>
                </a:r>
                <a:endParaRPr lang="ru-RU" dirty="0"/>
              </a:p>
            </p:txBody>
          </p:sp>
          <p:cxnSp>
            <p:nvCxnSpPr>
              <p:cNvPr id="212" name="Прямая со стрелкой 211"/>
              <p:cNvCxnSpPr>
                <a:stCxn id="204" idx="6"/>
                <a:endCxn id="205" idx="2"/>
              </p:cNvCxnSpPr>
              <p:nvPr/>
            </p:nvCxnSpPr>
            <p:spPr>
              <a:xfrm>
                <a:off x="1762152" y="5372002"/>
                <a:ext cx="1011425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Прямая со стрелкой 212"/>
              <p:cNvCxnSpPr>
                <a:stCxn id="205" idx="6"/>
                <a:endCxn id="206" idx="2"/>
              </p:cNvCxnSpPr>
              <p:nvPr/>
            </p:nvCxnSpPr>
            <p:spPr>
              <a:xfrm>
                <a:off x="3212848" y="5372002"/>
                <a:ext cx="10114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Прямая со стрелкой 213"/>
              <p:cNvCxnSpPr>
                <a:stCxn id="206" idx="6"/>
                <a:endCxn id="207" idx="2"/>
              </p:cNvCxnSpPr>
              <p:nvPr/>
            </p:nvCxnSpPr>
            <p:spPr>
              <a:xfrm>
                <a:off x="4663544" y="5372002"/>
                <a:ext cx="993185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Прямая со стрелкой 214"/>
              <p:cNvCxnSpPr>
                <a:stCxn id="205" idx="5"/>
                <a:endCxn id="210" idx="1"/>
              </p:cNvCxnSpPr>
              <p:nvPr/>
            </p:nvCxnSpPr>
            <p:spPr>
              <a:xfrm>
                <a:off x="3148518" y="5527307"/>
                <a:ext cx="429952" cy="379673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Прямая со стрелкой 215"/>
              <p:cNvCxnSpPr>
                <a:stCxn id="210" idx="6"/>
                <a:endCxn id="211" idx="2"/>
              </p:cNvCxnSpPr>
              <p:nvPr/>
            </p:nvCxnSpPr>
            <p:spPr>
              <a:xfrm>
                <a:off x="3953411" y="6062285"/>
                <a:ext cx="1001748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Прямая со стрелкой 218"/>
              <p:cNvCxnSpPr>
                <a:stCxn id="211" idx="7"/>
                <a:endCxn id="207" idx="3"/>
              </p:cNvCxnSpPr>
              <p:nvPr/>
            </p:nvCxnSpPr>
            <p:spPr>
              <a:xfrm flipV="1">
                <a:off x="5330100" y="5527307"/>
                <a:ext cx="390959" cy="379673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 стрелкой 219"/>
              <p:cNvCxnSpPr>
                <a:stCxn id="204" idx="0"/>
                <a:endCxn id="208" idx="3"/>
              </p:cNvCxnSpPr>
              <p:nvPr/>
            </p:nvCxnSpPr>
            <p:spPr>
              <a:xfrm flipV="1">
                <a:off x="1542517" y="4801166"/>
                <a:ext cx="491857" cy="351201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Прямая со стрелкой 220"/>
              <p:cNvCxnSpPr>
                <a:stCxn id="208" idx="6"/>
                <a:endCxn id="209" idx="2"/>
              </p:cNvCxnSpPr>
              <p:nvPr/>
            </p:nvCxnSpPr>
            <p:spPr>
              <a:xfrm>
                <a:off x="2409315" y="4645861"/>
                <a:ext cx="1104826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Прямая со стрелкой 231"/>
              <p:cNvCxnSpPr>
                <a:stCxn id="209" idx="5"/>
                <a:endCxn id="206" idx="1"/>
              </p:cNvCxnSpPr>
              <p:nvPr/>
            </p:nvCxnSpPr>
            <p:spPr>
              <a:xfrm>
                <a:off x="3889082" y="4801166"/>
                <a:ext cx="399521" cy="415531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TextBox 234"/>
              <p:cNvSpPr txBox="1"/>
              <p:nvPr/>
            </p:nvSpPr>
            <p:spPr>
              <a:xfrm>
                <a:off x="1272794" y="4598121"/>
                <a:ext cx="4828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/>
                  <a:t>1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,1</a:t>
                </a:r>
                <a:endParaRPr lang="ru-RU" sz="20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241" name="TextBox 240"/>
            <p:cNvSpPr txBox="1"/>
            <p:nvPr/>
          </p:nvSpPr>
          <p:spPr>
            <a:xfrm>
              <a:off x="4610645" y="3320239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,1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5912809" y="3710479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,1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6859843" y="4357443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,1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777855" y="440682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,1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4825684" y="463860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,1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6134388" y="5094422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,1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7470749" y="471017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,1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5581393" y="4374657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,0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Стрелка вправо 2"/>
          <p:cNvSpPr/>
          <p:nvPr/>
        </p:nvSpPr>
        <p:spPr>
          <a:xfrm>
            <a:off x="4025389" y="2292886"/>
            <a:ext cx="654424" cy="248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8" name="Группа 197"/>
          <p:cNvGrpSpPr/>
          <p:nvPr/>
        </p:nvGrpSpPr>
        <p:grpSpPr>
          <a:xfrm>
            <a:off x="275712" y="1922076"/>
            <a:ext cx="3706768" cy="1476924"/>
            <a:chOff x="352933" y="1164355"/>
            <a:chExt cx="4773119" cy="1855694"/>
          </a:xfrm>
        </p:grpSpPr>
        <p:grpSp>
          <p:nvGrpSpPr>
            <p:cNvPr id="106" name="Группа 105"/>
            <p:cNvGrpSpPr/>
            <p:nvPr/>
          </p:nvGrpSpPr>
          <p:grpSpPr>
            <a:xfrm>
              <a:off x="352933" y="1164355"/>
              <a:ext cx="4773119" cy="1855694"/>
              <a:chOff x="1322881" y="4426226"/>
              <a:chExt cx="4773119" cy="1855694"/>
            </a:xfrm>
          </p:grpSpPr>
          <p:sp>
            <p:nvSpPr>
              <p:cNvPr id="107" name="Овал 106"/>
              <p:cNvSpPr/>
              <p:nvPr/>
            </p:nvSpPr>
            <p:spPr>
              <a:xfrm>
                <a:off x="1322881" y="5152367"/>
                <a:ext cx="439271" cy="43927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108" name="Овал 107"/>
              <p:cNvSpPr/>
              <p:nvPr/>
            </p:nvSpPr>
            <p:spPr>
              <a:xfrm>
                <a:off x="2773577" y="5152367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109" name="Овал 108"/>
              <p:cNvSpPr/>
              <p:nvPr/>
            </p:nvSpPr>
            <p:spPr>
              <a:xfrm>
                <a:off x="4206033" y="5147267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110" name="Овал 109"/>
              <p:cNvSpPr/>
              <p:nvPr/>
            </p:nvSpPr>
            <p:spPr>
              <a:xfrm>
                <a:off x="5656729" y="5152367"/>
                <a:ext cx="439271" cy="43927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111" name="Овал 110"/>
              <p:cNvSpPr/>
              <p:nvPr/>
            </p:nvSpPr>
            <p:spPr>
              <a:xfrm>
                <a:off x="1970044" y="4426226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112" name="Овал 111"/>
              <p:cNvSpPr/>
              <p:nvPr/>
            </p:nvSpPr>
            <p:spPr>
              <a:xfrm>
                <a:off x="3514141" y="4426226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sp>
            <p:nvSpPr>
              <p:cNvPr id="113" name="Овал 112"/>
              <p:cNvSpPr/>
              <p:nvPr/>
            </p:nvSpPr>
            <p:spPr>
              <a:xfrm>
                <a:off x="3514140" y="5842650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7</a:t>
                </a:r>
                <a:endParaRPr lang="ru-RU" dirty="0"/>
              </a:p>
            </p:txBody>
          </p:sp>
          <p:sp>
            <p:nvSpPr>
              <p:cNvPr id="114" name="Овал 113"/>
              <p:cNvSpPr/>
              <p:nvPr/>
            </p:nvSpPr>
            <p:spPr>
              <a:xfrm>
                <a:off x="4955159" y="5842650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8</a:t>
                </a:r>
                <a:endParaRPr lang="ru-RU" dirty="0"/>
              </a:p>
            </p:txBody>
          </p:sp>
          <p:cxnSp>
            <p:nvCxnSpPr>
              <p:cNvPr id="115" name="Прямая со стрелкой 114"/>
              <p:cNvCxnSpPr>
                <a:stCxn id="107" idx="6"/>
                <a:endCxn id="108" idx="2"/>
              </p:cNvCxnSpPr>
              <p:nvPr/>
            </p:nvCxnSpPr>
            <p:spPr>
              <a:xfrm>
                <a:off x="1762152" y="5372002"/>
                <a:ext cx="10114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 стрелкой 115"/>
              <p:cNvCxnSpPr>
                <a:stCxn id="108" idx="6"/>
                <a:endCxn id="109" idx="2"/>
              </p:cNvCxnSpPr>
              <p:nvPr/>
            </p:nvCxnSpPr>
            <p:spPr>
              <a:xfrm flipV="1">
                <a:off x="3212848" y="5366902"/>
                <a:ext cx="993185" cy="5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 стрелкой 116"/>
              <p:cNvCxnSpPr>
                <a:stCxn id="109" idx="6"/>
                <a:endCxn id="110" idx="2"/>
              </p:cNvCxnSpPr>
              <p:nvPr/>
            </p:nvCxnSpPr>
            <p:spPr>
              <a:xfrm>
                <a:off x="4645304" y="5366902"/>
                <a:ext cx="1011425" cy="5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 стрелкой 117"/>
              <p:cNvCxnSpPr>
                <a:stCxn id="108" idx="5"/>
                <a:endCxn id="113" idx="1"/>
              </p:cNvCxnSpPr>
              <p:nvPr/>
            </p:nvCxnSpPr>
            <p:spPr>
              <a:xfrm>
                <a:off x="3148518" y="5527307"/>
                <a:ext cx="429952" cy="3796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 стрелкой 118"/>
              <p:cNvCxnSpPr>
                <a:stCxn id="113" idx="6"/>
                <a:endCxn id="114" idx="2"/>
              </p:cNvCxnSpPr>
              <p:nvPr/>
            </p:nvCxnSpPr>
            <p:spPr>
              <a:xfrm>
                <a:off x="3953411" y="6062285"/>
                <a:ext cx="10017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Прямая со стрелкой 119"/>
              <p:cNvCxnSpPr>
                <a:stCxn id="114" idx="7"/>
                <a:endCxn id="110" idx="3"/>
              </p:cNvCxnSpPr>
              <p:nvPr/>
            </p:nvCxnSpPr>
            <p:spPr>
              <a:xfrm flipV="1">
                <a:off x="5330100" y="5527307"/>
                <a:ext cx="390959" cy="3796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Прямая со стрелкой 120"/>
              <p:cNvCxnSpPr>
                <a:stCxn id="107" idx="0"/>
                <a:endCxn id="111" idx="3"/>
              </p:cNvCxnSpPr>
              <p:nvPr/>
            </p:nvCxnSpPr>
            <p:spPr>
              <a:xfrm flipV="1">
                <a:off x="1542517" y="4801166"/>
                <a:ext cx="491857" cy="3512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 стрелкой 121"/>
              <p:cNvCxnSpPr>
                <a:stCxn id="111" idx="6"/>
                <a:endCxn id="112" idx="2"/>
              </p:cNvCxnSpPr>
              <p:nvPr/>
            </p:nvCxnSpPr>
            <p:spPr>
              <a:xfrm>
                <a:off x="2409315" y="4645861"/>
                <a:ext cx="11048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 стрелкой 122"/>
              <p:cNvCxnSpPr>
                <a:stCxn id="112" idx="5"/>
                <a:endCxn id="109" idx="1"/>
              </p:cNvCxnSpPr>
              <p:nvPr/>
            </p:nvCxnSpPr>
            <p:spPr>
              <a:xfrm>
                <a:off x="3889082" y="4801166"/>
                <a:ext cx="381281" cy="4104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410072" y="1451226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s</a:t>
              </a:r>
              <a:endParaRPr lang="ru-RU" dirty="0">
                <a:solidFill>
                  <a:srgbClr val="00B050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47416" y="1515104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</a:t>
              </a:r>
              <a:endParaRPr lang="ru-RU" dirty="0">
                <a:solidFill>
                  <a:srgbClr val="0070C0"/>
                </a:solidFill>
              </a:endParaRPr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8110048" y="3292044"/>
            <a:ext cx="107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Ответ= 2 </a:t>
            </a:r>
            <a:endParaRPr lang="ru-RU" dirty="0"/>
          </a:p>
        </p:txBody>
      </p:sp>
      <p:sp>
        <p:nvSpPr>
          <p:cNvPr id="239" name="TextBox 238"/>
          <p:cNvSpPr txBox="1"/>
          <p:nvPr/>
        </p:nvSpPr>
        <p:spPr>
          <a:xfrm>
            <a:off x="291236" y="761584"/>
            <a:ext cx="989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Задан </a:t>
            </a:r>
            <a:r>
              <a:rPr lang="ru-RU" dirty="0" err="1"/>
              <a:t>ориентированый</a:t>
            </a:r>
            <a:r>
              <a:rPr lang="ru-RU" dirty="0"/>
              <a:t> граф, в котором выделены две вершины </a:t>
            </a:r>
            <a:r>
              <a:rPr lang="en-US" b="1" dirty="0">
                <a:solidFill>
                  <a:srgbClr val="00B050"/>
                </a:solidFill>
              </a:rPr>
              <a:t>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>
                <a:solidFill>
                  <a:srgbClr val="0070C0"/>
                </a:solidFill>
              </a:rPr>
              <a:t>t</a:t>
            </a:r>
            <a:r>
              <a:rPr lang="ru-RU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(1) </a:t>
            </a:r>
            <a:r>
              <a:rPr lang="ru-RU" dirty="0" smtClean="0"/>
              <a:t>Необходимо </a:t>
            </a:r>
            <a:r>
              <a:rPr lang="ru-RU" dirty="0"/>
              <a:t>найти </a:t>
            </a:r>
            <a:r>
              <a:rPr lang="ru-RU" dirty="0" smtClean="0"/>
              <a:t>наибольшее</a:t>
            </a:r>
            <a:r>
              <a:rPr lang="en-US" dirty="0" smtClean="0"/>
              <a:t> </a:t>
            </a:r>
            <a:r>
              <a:rPr lang="ru-RU" dirty="0" smtClean="0"/>
              <a:t>число </a:t>
            </a:r>
            <a:r>
              <a:rPr lang="ru-RU" dirty="0"/>
              <a:t>(</a:t>
            </a:r>
            <a:r>
              <a:rPr lang="en-US" dirty="0" err="1">
                <a:solidFill>
                  <a:srgbClr val="00B050"/>
                </a:solidFill>
              </a:rPr>
              <a:t>s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070C0"/>
                </a:solidFill>
              </a:rPr>
              <a:t>t</a:t>
            </a:r>
            <a:r>
              <a:rPr lang="en-US" dirty="0"/>
              <a:t>)-</a:t>
            </a:r>
            <a:r>
              <a:rPr lang="ru-RU" dirty="0"/>
              <a:t>путей, которые попарно </a:t>
            </a:r>
            <a:r>
              <a:rPr lang="ru-RU" b="1" dirty="0"/>
              <a:t>не  пересекаются по дугам</a:t>
            </a:r>
            <a:r>
              <a:rPr lang="ru-RU" dirty="0"/>
              <a:t>.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275712" y="3761266"/>
            <a:ext cx="1039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 </a:t>
            </a:r>
            <a:r>
              <a:rPr lang="ru-RU" dirty="0" smtClean="0"/>
              <a:t>Необходимо </a:t>
            </a:r>
            <a:r>
              <a:rPr lang="ru-RU" dirty="0"/>
              <a:t>найти </a:t>
            </a:r>
            <a:r>
              <a:rPr lang="ru-RU" dirty="0" smtClean="0"/>
              <a:t>наибольшее</a:t>
            </a:r>
            <a:r>
              <a:rPr lang="en-US" dirty="0" smtClean="0"/>
              <a:t> </a:t>
            </a:r>
            <a:r>
              <a:rPr lang="ru-RU" dirty="0" smtClean="0"/>
              <a:t>число </a:t>
            </a:r>
            <a:r>
              <a:rPr lang="ru-RU" dirty="0"/>
              <a:t>(</a:t>
            </a:r>
            <a:r>
              <a:rPr lang="en-US" dirty="0" err="1">
                <a:solidFill>
                  <a:srgbClr val="00B050"/>
                </a:solidFill>
              </a:rPr>
              <a:t>s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070C0"/>
                </a:solidFill>
              </a:rPr>
              <a:t>t</a:t>
            </a:r>
            <a:r>
              <a:rPr lang="en-US" dirty="0"/>
              <a:t>)-</a:t>
            </a:r>
            <a:r>
              <a:rPr lang="ru-RU" dirty="0"/>
              <a:t>путей, которые попарно </a:t>
            </a:r>
            <a:r>
              <a:rPr lang="ru-RU" b="1" dirty="0"/>
              <a:t>не </a:t>
            </a:r>
            <a:r>
              <a:rPr lang="ru-RU" b="1" dirty="0" smtClean="0"/>
              <a:t>пересекаются </a:t>
            </a:r>
            <a:r>
              <a:rPr lang="ru-RU" b="1" dirty="0"/>
              <a:t>по </a:t>
            </a:r>
            <a:r>
              <a:rPr lang="ru-RU" b="1" dirty="0" smtClean="0"/>
              <a:t>вершинам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06" name="Стрелка вправо 305"/>
          <p:cNvSpPr/>
          <p:nvPr/>
        </p:nvSpPr>
        <p:spPr>
          <a:xfrm>
            <a:off x="5160708" y="4870466"/>
            <a:ext cx="654424" cy="248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68" name="Группа 267"/>
          <p:cNvGrpSpPr/>
          <p:nvPr/>
        </p:nvGrpSpPr>
        <p:grpSpPr>
          <a:xfrm>
            <a:off x="2185761" y="4580265"/>
            <a:ext cx="2093741" cy="909917"/>
            <a:chOff x="1346481" y="4651731"/>
            <a:chExt cx="2093741" cy="909917"/>
          </a:xfrm>
        </p:grpSpPr>
        <p:sp>
          <p:nvSpPr>
            <p:cNvPr id="297" name="Овал 296"/>
            <p:cNvSpPr/>
            <p:nvPr/>
          </p:nvSpPr>
          <p:spPr>
            <a:xfrm>
              <a:off x="1710743" y="4822815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301" name="Овал 300"/>
            <p:cNvSpPr/>
            <p:nvPr/>
          </p:nvSpPr>
          <p:spPr>
            <a:xfrm>
              <a:off x="2768258" y="4831028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endParaRPr lang="ru-RU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53" name="Прямая со стрелкой 252"/>
            <p:cNvCxnSpPr>
              <a:endCxn id="297" idx="1"/>
            </p:cNvCxnSpPr>
            <p:nvPr/>
          </p:nvCxnSpPr>
          <p:spPr>
            <a:xfrm>
              <a:off x="1346481" y="4651731"/>
              <a:ext cx="428592" cy="235414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Прямая со стрелкой 254"/>
            <p:cNvCxnSpPr>
              <a:endCxn id="297" idx="2"/>
            </p:cNvCxnSpPr>
            <p:nvPr/>
          </p:nvCxnSpPr>
          <p:spPr>
            <a:xfrm flipV="1">
              <a:off x="1346481" y="5042450"/>
              <a:ext cx="364262" cy="6384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Прямая со стрелкой 256"/>
            <p:cNvCxnSpPr>
              <a:endCxn id="297" idx="3"/>
            </p:cNvCxnSpPr>
            <p:nvPr/>
          </p:nvCxnSpPr>
          <p:spPr>
            <a:xfrm flipV="1">
              <a:off x="1710743" y="5197755"/>
              <a:ext cx="64330" cy="36389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Прямая со стрелкой 258"/>
            <p:cNvCxnSpPr>
              <a:stCxn id="301" idx="7"/>
            </p:cNvCxnSpPr>
            <p:nvPr/>
          </p:nvCxnSpPr>
          <p:spPr>
            <a:xfrm flipV="1">
              <a:off x="3143199" y="4651731"/>
              <a:ext cx="219635" cy="24362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Прямая со стрелкой 260"/>
            <p:cNvCxnSpPr>
              <a:stCxn id="301" idx="5"/>
            </p:cNvCxnSpPr>
            <p:nvPr/>
          </p:nvCxnSpPr>
          <p:spPr>
            <a:xfrm>
              <a:off x="3143199" y="5205968"/>
              <a:ext cx="297023" cy="13604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Прямая со стрелкой 264"/>
            <p:cNvCxnSpPr>
              <a:stCxn id="297" idx="6"/>
              <a:endCxn id="301" idx="2"/>
            </p:cNvCxnSpPr>
            <p:nvPr/>
          </p:nvCxnSpPr>
          <p:spPr>
            <a:xfrm>
              <a:off x="2150014" y="5042450"/>
              <a:ext cx="618244" cy="82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Группа 282"/>
          <p:cNvGrpSpPr/>
          <p:nvPr/>
        </p:nvGrpSpPr>
        <p:grpSpPr>
          <a:xfrm>
            <a:off x="6242771" y="4580265"/>
            <a:ext cx="4051404" cy="973890"/>
            <a:chOff x="6859513" y="4651731"/>
            <a:chExt cx="4051404" cy="973890"/>
          </a:xfrm>
        </p:grpSpPr>
        <p:grpSp>
          <p:nvGrpSpPr>
            <p:cNvPr id="382" name="Группа 381"/>
            <p:cNvGrpSpPr/>
            <p:nvPr/>
          </p:nvGrpSpPr>
          <p:grpSpPr>
            <a:xfrm>
              <a:off x="6859513" y="4651731"/>
              <a:ext cx="4051404" cy="973890"/>
              <a:chOff x="1346481" y="4587759"/>
              <a:chExt cx="4051404" cy="973890"/>
            </a:xfrm>
          </p:grpSpPr>
          <p:sp>
            <p:nvSpPr>
              <p:cNvPr id="383" name="Овал 382"/>
              <p:cNvSpPr/>
              <p:nvPr/>
            </p:nvSpPr>
            <p:spPr>
              <a:xfrm>
                <a:off x="1710743" y="4822815"/>
                <a:ext cx="485937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v</a:t>
                </a:r>
                <a:r>
                  <a:rPr lang="en-US" sz="1600" baseline="-25000" dirty="0" smtClean="0">
                    <a:solidFill>
                      <a:srgbClr val="FF0000"/>
                    </a:solidFill>
                  </a:rPr>
                  <a:t>1</a:t>
                </a:r>
                <a:endParaRPr lang="ru-RU" sz="1600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4" name="Овал 383"/>
              <p:cNvSpPr/>
              <p:nvPr/>
            </p:nvSpPr>
            <p:spPr>
              <a:xfrm>
                <a:off x="2663679" y="4829956"/>
                <a:ext cx="530246" cy="40486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v</a:t>
                </a:r>
                <a:r>
                  <a:rPr lang="en-US" sz="1600" baseline="-25000" dirty="0" smtClean="0">
                    <a:solidFill>
                      <a:srgbClr val="FF0000"/>
                    </a:solidFill>
                  </a:rPr>
                  <a:t>2</a:t>
                </a:r>
                <a:endParaRPr lang="ru-RU" sz="1600" baseline="-25000" dirty="0">
                  <a:solidFill>
                    <a:srgbClr val="FF0000"/>
                  </a:solidFill>
                </a:endParaRPr>
              </a:p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5" name="Прямая со стрелкой 384"/>
              <p:cNvCxnSpPr>
                <a:endCxn id="383" idx="1"/>
              </p:cNvCxnSpPr>
              <p:nvPr/>
            </p:nvCxnSpPr>
            <p:spPr>
              <a:xfrm>
                <a:off x="1346481" y="4651731"/>
                <a:ext cx="435426" cy="235414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Прямая со стрелкой 385"/>
              <p:cNvCxnSpPr>
                <a:endCxn id="383" idx="2"/>
              </p:cNvCxnSpPr>
              <p:nvPr/>
            </p:nvCxnSpPr>
            <p:spPr>
              <a:xfrm flipV="1">
                <a:off x="1346481" y="5042450"/>
                <a:ext cx="364262" cy="63840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Прямая со стрелкой 386"/>
              <p:cNvCxnSpPr>
                <a:endCxn id="383" idx="3"/>
              </p:cNvCxnSpPr>
              <p:nvPr/>
            </p:nvCxnSpPr>
            <p:spPr>
              <a:xfrm flipV="1">
                <a:off x="1710743" y="5197755"/>
                <a:ext cx="71164" cy="363894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Прямая со стрелкой 387"/>
              <p:cNvCxnSpPr>
                <a:stCxn id="392" idx="7"/>
              </p:cNvCxnSpPr>
              <p:nvPr/>
            </p:nvCxnSpPr>
            <p:spPr>
              <a:xfrm flipV="1">
                <a:off x="5111524" y="4587759"/>
                <a:ext cx="176676" cy="278395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Прямая со стрелкой 388"/>
              <p:cNvCxnSpPr>
                <a:stCxn id="392" idx="5"/>
              </p:cNvCxnSpPr>
              <p:nvPr/>
            </p:nvCxnSpPr>
            <p:spPr>
              <a:xfrm>
                <a:off x="5111524" y="5176764"/>
                <a:ext cx="286361" cy="159037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Прямая со стрелкой 389"/>
              <p:cNvCxnSpPr>
                <a:stCxn id="383" idx="6"/>
                <a:endCxn id="384" idx="2"/>
              </p:cNvCxnSpPr>
              <p:nvPr/>
            </p:nvCxnSpPr>
            <p:spPr>
              <a:xfrm flipV="1">
                <a:off x="2196680" y="5032388"/>
                <a:ext cx="466999" cy="10062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Овал 390"/>
            <p:cNvSpPr/>
            <p:nvPr/>
          </p:nvSpPr>
          <p:spPr>
            <a:xfrm>
              <a:off x="9173956" y="4864240"/>
              <a:ext cx="57184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B050"/>
                  </a:solidFill>
                </a:rPr>
                <a:t>w</a:t>
              </a:r>
              <a:r>
                <a:rPr lang="en-US" sz="1600" baseline="-25000" dirty="0" smtClean="0">
                  <a:solidFill>
                    <a:srgbClr val="00B050"/>
                  </a:solidFill>
                </a:rPr>
                <a:t>1</a:t>
              </a:r>
              <a:endParaRPr lang="ru-RU" sz="16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92" name="Овал 391"/>
            <p:cNvSpPr/>
            <p:nvPr/>
          </p:nvSpPr>
          <p:spPr>
            <a:xfrm>
              <a:off x="10136459" y="4865796"/>
              <a:ext cx="57184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B050"/>
                  </a:solidFill>
                </a:rPr>
                <a:t>w</a:t>
              </a:r>
              <a:r>
                <a:rPr lang="en-US" sz="1600" baseline="-25000" dirty="0" smtClean="0">
                  <a:solidFill>
                    <a:srgbClr val="00B050"/>
                  </a:solidFill>
                </a:rPr>
                <a:t>2</a:t>
              </a:r>
              <a:endParaRPr lang="ru-RU" sz="1600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393" name="Прямая со стрелкой 392"/>
            <p:cNvCxnSpPr>
              <a:stCxn id="384" idx="6"/>
              <a:endCxn id="391" idx="2"/>
            </p:cNvCxnSpPr>
            <p:nvPr/>
          </p:nvCxnSpPr>
          <p:spPr>
            <a:xfrm flipV="1">
              <a:off x="8706957" y="5083875"/>
              <a:ext cx="466999" cy="124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Прямая со стрелкой 279"/>
            <p:cNvCxnSpPr>
              <a:stCxn id="391" idx="6"/>
              <a:endCxn id="392" idx="2"/>
            </p:cNvCxnSpPr>
            <p:nvPr/>
          </p:nvCxnSpPr>
          <p:spPr>
            <a:xfrm>
              <a:off x="9745797" y="5083875"/>
              <a:ext cx="390662" cy="1556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TextBox 292"/>
          <p:cNvSpPr txBox="1"/>
          <p:nvPr/>
        </p:nvSpPr>
        <p:spPr>
          <a:xfrm>
            <a:off x="320086" y="5631463"/>
            <a:ext cx="11582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После преобразования решается задача нахождения наибольшего</a:t>
            </a:r>
            <a:r>
              <a:rPr lang="en-US" dirty="0" smtClean="0"/>
              <a:t> </a:t>
            </a:r>
            <a:r>
              <a:rPr lang="ru-RU" dirty="0" smtClean="0"/>
              <a:t>числа </a:t>
            </a:r>
            <a:r>
              <a:rPr lang="ru-RU" dirty="0"/>
              <a:t>(</a:t>
            </a:r>
            <a:r>
              <a:rPr lang="en-US" dirty="0" err="1">
                <a:solidFill>
                  <a:srgbClr val="00B050"/>
                </a:solidFill>
              </a:rPr>
              <a:t>s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070C0"/>
                </a:solidFill>
              </a:rPr>
              <a:t>t</a:t>
            </a:r>
            <a:r>
              <a:rPr lang="en-US" dirty="0"/>
              <a:t>)-</a:t>
            </a:r>
            <a:r>
              <a:rPr lang="ru-RU" dirty="0"/>
              <a:t>путей, </a:t>
            </a:r>
            <a:r>
              <a:rPr lang="ru-RU" dirty="0" smtClean="0"/>
              <a:t>которые попарно                        </a:t>
            </a:r>
            <a:r>
              <a:rPr lang="ru-RU" b="1" dirty="0" smtClean="0"/>
              <a:t>не  пересекаются по дугам </a:t>
            </a:r>
            <a:r>
              <a:rPr lang="ru-RU" dirty="0" smtClean="0"/>
              <a:t>(пропускные способности всех дуг сети полагаются равными 1).</a:t>
            </a:r>
          </a:p>
          <a:p>
            <a:pPr algn="just"/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94" name="TextBox 393"/>
          <p:cNvSpPr txBox="1"/>
          <p:nvPr/>
        </p:nvSpPr>
        <p:spPr>
          <a:xfrm>
            <a:off x="9104222" y="1990623"/>
            <a:ext cx="279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Время работы алгоритма: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9195980" y="2342863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O(</a:t>
            </a:r>
            <a:r>
              <a:rPr lang="en-US" sz="2400" b="1" dirty="0" err="1" smtClean="0">
                <a:solidFill>
                  <a:srgbClr val="C00000"/>
                </a:solidFill>
              </a:rPr>
              <a:t>m·n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endParaRPr lang="ru-RU" sz="2400" b="1" dirty="0">
              <a:solidFill>
                <a:srgbClr val="C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3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9" grpId="0"/>
      <p:bldP spid="296" grpId="0"/>
      <p:bldP spid="306" grpId="0" animBg="1"/>
      <p:bldP spid="293" grpId="0"/>
      <p:bldP spid="394" grpId="0"/>
      <p:bldP spid="39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6522"/>
            <a:ext cx="11943534" cy="541015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 smtClean="0">
                <a:solidFill>
                  <a:srgbClr val="D60093"/>
                </a:solidFill>
              </a:rPr>
              <a:t>Наибольшее число путей, которые попарно не пересекаются</a:t>
            </a:r>
            <a:endParaRPr lang="ru-RU" sz="2400" b="1" dirty="0">
              <a:solidFill>
                <a:srgbClr val="D60093"/>
              </a:solidFill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5011215" y="2416111"/>
            <a:ext cx="713089" cy="261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512610" y="28315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rgbClr val="FF0000"/>
                </a:solidFill>
              </a:rPr>
              <a:t>2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482541" y="234538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rgbClr val="FF0000"/>
                </a:solidFill>
              </a:rPr>
              <a:t>3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1050008" y="300382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rgbClr val="FF0000"/>
                </a:solidFill>
              </a:rPr>
              <a:t>1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480958" y="1997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rgbClr val="FF0000"/>
                </a:solidFill>
              </a:rPr>
              <a:t>2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1019708" y="26125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rgbClr val="FF0000"/>
                </a:solidFill>
              </a:rPr>
              <a:t>3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1018455" y="169320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1000132" y="219107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rgbClr val="FF0000"/>
                </a:solidFill>
              </a:rPr>
              <a:t>2</a:t>
            </a:r>
            <a:endParaRPr lang="ru-RU" sz="1600" dirty="0">
              <a:solidFill>
                <a:srgbClr val="FF0000"/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320432" y="1491506"/>
            <a:ext cx="4212881" cy="2165391"/>
            <a:chOff x="204582" y="1159362"/>
            <a:chExt cx="4212881" cy="2165391"/>
          </a:xfrm>
        </p:grpSpPr>
        <p:grpSp>
          <p:nvGrpSpPr>
            <p:cNvPr id="99" name="Группа 98"/>
            <p:cNvGrpSpPr/>
            <p:nvPr/>
          </p:nvGrpSpPr>
          <p:grpSpPr>
            <a:xfrm>
              <a:off x="204582" y="1159362"/>
              <a:ext cx="4212881" cy="2165391"/>
              <a:chOff x="1013543" y="3345228"/>
              <a:chExt cx="4212881" cy="2165391"/>
            </a:xfrm>
          </p:grpSpPr>
          <p:sp>
            <p:nvSpPr>
              <p:cNvPr id="100" name="Овал 99"/>
              <p:cNvSpPr/>
              <p:nvPr/>
            </p:nvSpPr>
            <p:spPr>
              <a:xfrm>
                <a:off x="1013543" y="3345228"/>
                <a:ext cx="412376" cy="4303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Овал 100"/>
              <p:cNvSpPr/>
              <p:nvPr/>
            </p:nvSpPr>
            <p:spPr>
              <a:xfrm>
                <a:off x="4667692" y="3941537"/>
                <a:ext cx="493077" cy="36986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12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Овал 101"/>
              <p:cNvSpPr/>
              <p:nvPr/>
            </p:nvSpPr>
            <p:spPr>
              <a:xfrm>
                <a:off x="1058655" y="4125916"/>
                <a:ext cx="412376" cy="4303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Овал 102"/>
              <p:cNvSpPr/>
              <p:nvPr/>
            </p:nvSpPr>
            <p:spPr>
              <a:xfrm>
                <a:off x="1038785" y="4989107"/>
                <a:ext cx="412376" cy="4303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Овал 103"/>
              <p:cNvSpPr/>
              <p:nvPr/>
            </p:nvSpPr>
            <p:spPr>
              <a:xfrm>
                <a:off x="4683939" y="3365311"/>
                <a:ext cx="542485" cy="35659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11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Овал 104"/>
              <p:cNvSpPr/>
              <p:nvPr/>
            </p:nvSpPr>
            <p:spPr>
              <a:xfrm>
                <a:off x="4667691" y="4517763"/>
                <a:ext cx="493078" cy="34647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13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Овал 123"/>
              <p:cNvSpPr/>
              <p:nvPr/>
            </p:nvSpPr>
            <p:spPr>
              <a:xfrm>
                <a:off x="4667691" y="5083871"/>
                <a:ext cx="493078" cy="40776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14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Овал 133"/>
              <p:cNvSpPr/>
              <p:nvPr/>
            </p:nvSpPr>
            <p:spPr>
              <a:xfrm>
                <a:off x="1858074" y="3621050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136" name="Овал 135"/>
              <p:cNvSpPr/>
              <p:nvPr/>
            </p:nvSpPr>
            <p:spPr>
              <a:xfrm>
                <a:off x="2230642" y="4394397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137" name="Овал 136"/>
              <p:cNvSpPr/>
              <p:nvPr/>
            </p:nvSpPr>
            <p:spPr>
              <a:xfrm>
                <a:off x="3494196" y="3711204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8</a:t>
                </a:r>
                <a:endParaRPr lang="ru-RU" dirty="0"/>
              </a:p>
            </p:txBody>
          </p:sp>
          <p:sp>
            <p:nvSpPr>
              <p:cNvPr id="140" name="Овал 139"/>
              <p:cNvSpPr/>
              <p:nvPr/>
            </p:nvSpPr>
            <p:spPr>
              <a:xfrm>
                <a:off x="2264681" y="5071349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ru-RU" dirty="0"/>
              </a:p>
            </p:txBody>
          </p:sp>
          <p:sp>
            <p:nvSpPr>
              <p:cNvPr id="141" name="Овал 140"/>
              <p:cNvSpPr/>
              <p:nvPr/>
            </p:nvSpPr>
            <p:spPr>
              <a:xfrm>
                <a:off x="3468809" y="4388487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ru-RU" dirty="0"/>
              </a:p>
            </p:txBody>
          </p:sp>
          <p:sp>
            <p:nvSpPr>
              <p:cNvPr id="142" name="Овал 141"/>
              <p:cNvSpPr/>
              <p:nvPr/>
            </p:nvSpPr>
            <p:spPr>
              <a:xfrm>
                <a:off x="3555800" y="5083871"/>
                <a:ext cx="500719" cy="40776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10</a:t>
                </a:r>
                <a:endParaRPr lang="ru-RU" sz="1200" dirty="0"/>
              </a:p>
            </p:txBody>
          </p:sp>
          <p:sp>
            <p:nvSpPr>
              <p:cNvPr id="149" name="Овал 148"/>
              <p:cNvSpPr/>
              <p:nvPr/>
            </p:nvSpPr>
            <p:spPr>
              <a:xfrm>
                <a:off x="2557311" y="3354126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150" name="Прямая со стрелкой 149"/>
              <p:cNvCxnSpPr>
                <a:stCxn id="103" idx="6"/>
                <a:endCxn id="136" idx="3"/>
              </p:cNvCxnSpPr>
              <p:nvPr/>
            </p:nvCxnSpPr>
            <p:spPr>
              <a:xfrm flipV="1">
                <a:off x="1451161" y="4769337"/>
                <a:ext cx="843811" cy="434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Прямая со стрелкой 150"/>
              <p:cNvCxnSpPr>
                <a:stCxn id="102" idx="7"/>
                <a:endCxn id="134" idx="3"/>
              </p:cNvCxnSpPr>
              <p:nvPr/>
            </p:nvCxnSpPr>
            <p:spPr>
              <a:xfrm flipV="1">
                <a:off x="1410640" y="3995990"/>
                <a:ext cx="511764" cy="1929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Прямая со стрелкой 151"/>
              <p:cNvCxnSpPr>
                <a:stCxn id="102" idx="5"/>
                <a:endCxn id="136" idx="2"/>
              </p:cNvCxnSpPr>
              <p:nvPr/>
            </p:nvCxnSpPr>
            <p:spPr>
              <a:xfrm>
                <a:off x="1410640" y="4493205"/>
                <a:ext cx="820002" cy="1208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Прямая со стрелкой 152"/>
              <p:cNvCxnSpPr>
                <a:stCxn id="100" idx="6"/>
                <a:endCxn id="134" idx="2"/>
              </p:cNvCxnSpPr>
              <p:nvPr/>
            </p:nvCxnSpPr>
            <p:spPr>
              <a:xfrm>
                <a:off x="1425919" y="3560381"/>
                <a:ext cx="432155" cy="2803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Прямая со стрелкой 153"/>
              <p:cNvCxnSpPr>
                <a:stCxn id="149" idx="6"/>
                <a:endCxn id="137" idx="1"/>
              </p:cNvCxnSpPr>
              <p:nvPr/>
            </p:nvCxnSpPr>
            <p:spPr>
              <a:xfrm>
                <a:off x="2996582" y="3573761"/>
                <a:ext cx="561944" cy="2017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Прямая со стрелкой 154"/>
              <p:cNvCxnSpPr/>
              <p:nvPr/>
            </p:nvCxnSpPr>
            <p:spPr>
              <a:xfrm flipV="1">
                <a:off x="3880484" y="3577713"/>
                <a:ext cx="814802" cy="1905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Прямая со стрелкой 155"/>
              <p:cNvCxnSpPr>
                <a:stCxn id="141" idx="7"/>
                <a:endCxn id="101" idx="2"/>
              </p:cNvCxnSpPr>
              <p:nvPr/>
            </p:nvCxnSpPr>
            <p:spPr>
              <a:xfrm flipV="1">
                <a:off x="3843750" y="4126467"/>
                <a:ext cx="823942" cy="3263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Прямая со стрелкой 156"/>
              <p:cNvCxnSpPr/>
              <p:nvPr/>
            </p:nvCxnSpPr>
            <p:spPr>
              <a:xfrm>
                <a:off x="3897821" y="4021506"/>
                <a:ext cx="798554" cy="6512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Прямая со стрелкой 157"/>
              <p:cNvCxnSpPr>
                <a:stCxn id="140" idx="6"/>
                <a:endCxn id="142" idx="2"/>
              </p:cNvCxnSpPr>
              <p:nvPr/>
            </p:nvCxnSpPr>
            <p:spPr>
              <a:xfrm flipV="1">
                <a:off x="2703952" y="5287752"/>
                <a:ext cx="851848" cy="3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Прямая со стрелкой 158"/>
              <p:cNvCxnSpPr>
                <a:stCxn id="142" idx="6"/>
                <a:endCxn id="124" idx="2"/>
              </p:cNvCxnSpPr>
              <p:nvPr/>
            </p:nvCxnSpPr>
            <p:spPr>
              <a:xfrm>
                <a:off x="4056519" y="5287752"/>
                <a:ext cx="6111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Прямая со стрелкой 159"/>
              <p:cNvCxnSpPr>
                <a:stCxn id="141" idx="6"/>
                <a:endCxn id="105" idx="2"/>
              </p:cNvCxnSpPr>
              <p:nvPr/>
            </p:nvCxnSpPr>
            <p:spPr>
              <a:xfrm>
                <a:off x="3908080" y="4608122"/>
                <a:ext cx="759611" cy="828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Прямая со стрелкой 161"/>
              <p:cNvCxnSpPr>
                <a:stCxn id="142" idx="6"/>
              </p:cNvCxnSpPr>
              <p:nvPr/>
            </p:nvCxnSpPr>
            <p:spPr>
              <a:xfrm flipV="1">
                <a:off x="4056519" y="4879126"/>
                <a:ext cx="611172" cy="408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 стрелкой 163"/>
              <p:cNvCxnSpPr>
                <a:stCxn id="102" idx="4"/>
                <a:endCxn id="140" idx="1"/>
              </p:cNvCxnSpPr>
              <p:nvPr/>
            </p:nvCxnSpPr>
            <p:spPr>
              <a:xfrm>
                <a:off x="1264843" y="4556222"/>
                <a:ext cx="1064168" cy="5794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Прямая со стрелкой 164"/>
              <p:cNvCxnSpPr>
                <a:stCxn id="136" idx="5"/>
                <a:endCxn id="142" idx="1"/>
              </p:cNvCxnSpPr>
              <p:nvPr/>
            </p:nvCxnSpPr>
            <p:spPr>
              <a:xfrm>
                <a:off x="2605583" y="4769337"/>
                <a:ext cx="1023546" cy="3742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Прямая со стрелкой 166"/>
              <p:cNvCxnSpPr>
                <a:stCxn id="134" idx="5"/>
                <a:endCxn id="136" idx="0"/>
              </p:cNvCxnSpPr>
              <p:nvPr/>
            </p:nvCxnSpPr>
            <p:spPr>
              <a:xfrm>
                <a:off x="2233015" y="3995990"/>
                <a:ext cx="217263" cy="3984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Прямая со стрелкой 167"/>
              <p:cNvCxnSpPr>
                <a:stCxn id="136" idx="7"/>
                <a:endCxn id="137" idx="3"/>
              </p:cNvCxnSpPr>
              <p:nvPr/>
            </p:nvCxnSpPr>
            <p:spPr>
              <a:xfrm flipV="1">
                <a:off x="2605583" y="4086144"/>
                <a:ext cx="952943" cy="372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Прямая со стрелкой 168"/>
              <p:cNvCxnSpPr>
                <a:stCxn id="136" idx="6"/>
                <a:endCxn id="141" idx="2"/>
              </p:cNvCxnSpPr>
              <p:nvPr/>
            </p:nvCxnSpPr>
            <p:spPr>
              <a:xfrm flipV="1">
                <a:off x="2669913" y="4608122"/>
                <a:ext cx="798896" cy="59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Прямая со стрелкой 169"/>
              <p:cNvCxnSpPr>
                <a:stCxn id="100" idx="7"/>
                <a:endCxn id="149" idx="1"/>
              </p:cNvCxnSpPr>
              <p:nvPr/>
            </p:nvCxnSpPr>
            <p:spPr>
              <a:xfrm>
                <a:off x="1365528" y="3408245"/>
                <a:ext cx="1256113" cy="102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Прямая со стрелкой 170"/>
              <p:cNvCxnSpPr>
                <a:endCxn id="104" idx="1"/>
              </p:cNvCxnSpPr>
              <p:nvPr/>
            </p:nvCxnSpPr>
            <p:spPr>
              <a:xfrm flipV="1">
                <a:off x="2943898" y="3417533"/>
                <a:ext cx="1819486" cy="124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Прямая со стрелкой 171"/>
              <p:cNvCxnSpPr>
                <a:stCxn id="134" idx="7"/>
                <a:endCxn id="149" idx="2"/>
              </p:cNvCxnSpPr>
              <p:nvPr/>
            </p:nvCxnSpPr>
            <p:spPr>
              <a:xfrm flipV="1">
                <a:off x="2233015" y="3573761"/>
                <a:ext cx="324296" cy="1116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Прямая со стрелкой 15"/>
            <p:cNvCxnSpPr>
              <a:stCxn id="103" idx="6"/>
              <a:endCxn id="140" idx="2"/>
            </p:cNvCxnSpPr>
            <p:nvPr/>
          </p:nvCxnSpPr>
          <p:spPr>
            <a:xfrm>
              <a:off x="642200" y="3018394"/>
              <a:ext cx="813520" cy="86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/>
          <p:cNvGrpSpPr/>
          <p:nvPr/>
        </p:nvGrpSpPr>
        <p:grpSpPr>
          <a:xfrm>
            <a:off x="6003645" y="1356020"/>
            <a:ext cx="5916903" cy="2262654"/>
            <a:chOff x="6096000" y="1030265"/>
            <a:chExt cx="5916903" cy="2262654"/>
          </a:xfrm>
        </p:grpSpPr>
        <p:sp>
          <p:nvSpPr>
            <p:cNvPr id="5" name="Овал 4"/>
            <p:cNvSpPr/>
            <p:nvPr/>
          </p:nvSpPr>
          <p:spPr>
            <a:xfrm>
              <a:off x="6902520" y="1101591"/>
              <a:ext cx="412376" cy="4303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5" name="Овал 134"/>
            <p:cNvSpPr/>
            <p:nvPr/>
          </p:nvSpPr>
          <p:spPr>
            <a:xfrm>
              <a:off x="10556669" y="1697900"/>
              <a:ext cx="493077" cy="36986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8" name="Овал 137"/>
            <p:cNvSpPr/>
            <p:nvPr/>
          </p:nvSpPr>
          <p:spPr>
            <a:xfrm>
              <a:off x="6947632" y="1882279"/>
              <a:ext cx="412376" cy="4303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9" name="Овал 138"/>
            <p:cNvSpPr/>
            <p:nvPr/>
          </p:nvSpPr>
          <p:spPr>
            <a:xfrm>
              <a:off x="6927762" y="2745470"/>
              <a:ext cx="412376" cy="4303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3" name="Овал 142"/>
            <p:cNvSpPr/>
            <p:nvPr/>
          </p:nvSpPr>
          <p:spPr>
            <a:xfrm>
              <a:off x="10572916" y="1121674"/>
              <a:ext cx="542485" cy="35659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4" name="Овал 143"/>
            <p:cNvSpPr/>
            <p:nvPr/>
          </p:nvSpPr>
          <p:spPr>
            <a:xfrm>
              <a:off x="10556668" y="2274126"/>
              <a:ext cx="493078" cy="34647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13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5" name="Овал 144"/>
            <p:cNvSpPr/>
            <p:nvPr/>
          </p:nvSpPr>
          <p:spPr>
            <a:xfrm>
              <a:off x="10556668" y="2840234"/>
              <a:ext cx="493078" cy="40776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Овал 145"/>
            <p:cNvSpPr/>
            <p:nvPr/>
          </p:nvSpPr>
          <p:spPr>
            <a:xfrm>
              <a:off x="6096000" y="1874769"/>
              <a:ext cx="412376" cy="43030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ru-RU" dirty="0"/>
            </a:p>
          </p:txBody>
        </p:sp>
        <p:sp>
          <p:nvSpPr>
            <p:cNvPr id="147" name="Овал 146"/>
            <p:cNvSpPr/>
            <p:nvPr/>
          </p:nvSpPr>
          <p:spPr>
            <a:xfrm>
              <a:off x="11600527" y="1843820"/>
              <a:ext cx="412376" cy="43030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ru-RU" dirty="0"/>
            </a:p>
          </p:txBody>
        </p:sp>
        <p:cxnSp>
          <p:nvCxnSpPr>
            <p:cNvPr id="9" name="Прямая со стрелкой 8"/>
            <p:cNvCxnSpPr>
              <a:stCxn id="146" idx="7"/>
              <a:endCxn id="5" idx="3"/>
            </p:cNvCxnSpPr>
            <p:nvPr/>
          </p:nvCxnSpPr>
          <p:spPr>
            <a:xfrm flipV="1">
              <a:off x="6447985" y="1468880"/>
              <a:ext cx="514926" cy="468906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146" idx="6"/>
              <a:endCxn id="138" idx="2"/>
            </p:cNvCxnSpPr>
            <p:nvPr/>
          </p:nvCxnSpPr>
          <p:spPr>
            <a:xfrm>
              <a:off x="6508376" y="2089922"/>
              <a:ext cx="439256" cy="751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>
              <a:stCxn id="146" idx="5"/>
              <a:endCxn id="139" idx="1"/>
            </p:cNvCxnSpPr>
            <p:nvPr/>
          </p:nvCxnSpPr>
          <p:spPr>
            <a:xfrm>
              <a:off x="6447985" y="2242058"/>
              <a:ext cx="540168" cy="566429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45" idx="6"/>
              <a:endCxn id="147" idx="3"/>
            </p:cNvCxnSpPr>
            <p:nvPr/>
          </p:nvCxnSpPr>
          <p:spPr>
            <a:xfrm flipV="1">
              <a:off x="11049746" y="2211109"/>
              <a:ext cx="611172" cy="833006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144" idx="6"/>
              <a:endCxn id="147" idx="3"/>
            </p:cNvCxnSpPr>
            <p:nvPr/>
          </p:nvCxnSpPr>
          <p:spPr>
            <a:xfrm flipV="1">
              <a:off x="11049746" y="2211109"/>
              <a:ext cx="611172" cy="236254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35" idx="6"/>
              <a:endCxn id="147" idx="2"/>
            </p:cNvCxnSpPr>
            <p:nvPr/>
          </p:nvCxnSpPr>
          <p:spPr>
            <a:xfrm>
              <a:off x="11049746" y="1882830"/>
              <a:ext cx="550781" cy="176143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143" idx="6"/>
              <a:endCxn id="147" idx="1"/>
            </p:cNvCxnSpPr>
            <p:nvPr/>
          </p:nvCxnSpPr>
          <p:spPr>
            <a:xfrm>
              <a:off x="11115401" y="1299970"/>
              <a:ext cx="545517" cy="606867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Овал 160"/>
            <p:cNvSpPr/>
            <p:nvPr/>
          </p:nvSpPr>
          <p:spPr>
            <a:xfrm>
              <a:off x="7747051" y="1377413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66" name="Овал 165"/>
            <p:cNvSpPr/>
            <p:nvPr/>
          </p:nvSpPr>
          <p:spPr>
            <a:xfrm>
              <a:off x="8119619" y="2150760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76" name="Овал 175"/>
            <p:cNvSpPr/>
            <p:nvPr/>
          </p:nvSpPr>
          <p:spPr>
            <a:xfrm>
              <a:off x="9383173" y="1467567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</a:t>
              </a:r>
              <a:endParaRPr lang="ru-RU" dirty="0"/>
            </a:p>
          </p:txBody>
        </p:sp>
        <p:sp>
          <p:nvSpPr>
            <p:cNvPr id="177" name="Овал 176"/>
            <p:cNvSpPr/>
            <p:nvPr/>
          </p:nvSpPr>
          <p:spPr>
            <a:xfrm>
              <a:off x="8153658" y="2827712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</a:t>
              </a:r>
              <a:endParaRPr lang="ru-RU" dirty="0"/>
            </a:p>
          </p:txBody>
        </p:sp>
        <p:sp>
          <p:nvSpPr>
            <p:cNvPr id="178" name="Овал 177"/>
            <p:cNvSpPr/>
            <p:nvPr/>
          </p:nvSpPr>
          <p:spPr>
            <a:xfrm>
              <a:off x="9357786" y="2144850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endParaRPr lang="ru-RU" dirty="0"/>
            </a:p>
          </p:txBody>
        </p:sp>
        <p:sp>
          <p:nvSpPr>
            <p:cNvPr id="179" name="Овал 178"/>
            <p:cNvSpPr/>
            <p:nvPr/>
          </p:nvSpPr>
          <p:spPr>
            <a:xfrm>
              <a:off x="9444777" y="2840234"/>
              <a:ext cx="500719" cy="4077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10</a:t>
              </a:r>
              <a:endParaRPr lang="ru-RU" sz="1200" dirty="0"/>
            </a:p>
          </p:txBody>
        </p:sp>
        <p:sp>
          <p:nvSpPr>
            <p:cNvPr id="180" name="Овал 179"/>
            <p:cNvSpPr/>
            <p:nvPr/>
          </p:nvSpPr>
          <p:spPr>
            <a:xfrm>
              <a:off x="8446288" y="1110489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6" name="Прямая со стрелкой 35"/>
            <p:cNvCxnSpPr>
              <a:stCxn id="139" idx="6"/>
              <a:endCxn id="166" idx="3"/>
            </p:cNvCxnSpPr>
            <p:nvPr/>
          </p:nvCxnSpPr>
          <p:spPr>
            <a:xfrm flipV="1">
              <a:off x="7340138" y="2525700"/>
              <a:ext cx="843811" cy="434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138" idx="7"/>
              <a:endCxn id="161" idx="3"/>
            </p:cNvCxnSpPr>
            <p:nvPr/>
          </p:nvCxnSpPr>
          <p:spPr>
            <a:xfrm flipV="1">
              <a:off x="7299617" y="1752353"/>
              <a:ext cx="511764" cy="192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138" idx="5"/>
              <a:endCxn id="166" idx="2"/>
            </p:cNvCxnSpPr>
            <p:nvPr/>
          </p:nvCxnSpPr>
          <p:spPr>
            <a:xfrm>
              <a:off x="7299617" y="2249568"/>
              <a:ext cx="820002" cy="120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>
              <a:stCxn id="5" idx="6"/>
              <a:endCxn id="161" idx="2"/>
            </p:cNvCxnSpPr>
            <p:nvPr/>
          </p:nvCxnSpPr>
          <p:spPr>
            <a:xfrm>
              <a:off x="7314896" y="1316744"/>
              <a:ext cx="432155" cy="280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>
              <a:stCxn id="180" idx="6"/>
              <a:endCxn id="176" idx="1"/>
            </p:cNvCxnSpPr>
            <p:nvPr/>
          </p:nvCxnSpPr>
          <p:spPr>
            <a:xfrm>
              <a:off x="8885559" y="1330124"/>
              <a:ext cx="561944" cy="201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/>
            <p:nvPr/>
          </p:nvCxnSpPr>
          <p:spPr>
            <a:xfrm flipV="1">
              <a:off x="9769461" y="1334076"/>
              <a:ext cx="814802" cy="190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>
              <a:stCxn id="178" idx="7"/>
              <a:endCxn id="135" idx="2"/>
            </p:cNvCxnSpPr>
            <p:nvPr/>
          </p:nvCxnSpPr>
          <p:spPr>
            <a:xfrm flipV="1">
              <a:off x="9732727" y="1882830"/>
              <a:ext cx="823942" cy="326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60"/>
            <p:cNvCxnSpPr/>
            <p:nvPr/>
          </p:nvCxnSpPr>
          <p:spPr>
            <a:xfrm>
              <a:off x="9786798" y="1777869"/>
              <a:ext cx="798554" cy="651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>
              <a:stCxn id="177" idx="6"/>
              <a:endCxn id="179" idx="2"/>
            </p:cNvCxnSpPr>
            <p:nvPr/>
          </p:nvCxnSpPr>
          <p:spPr>
            <a:xfrm flipV="1">
              <a:off x="8592929" y="3044115"/>
              <a:ext cx="851848" cy="3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 стрелкой 68"/>
            <p:cNvCxnSpPr>
              <a:stCxn id="179" idx="6"/>
              <a:endCxn id="145" idx="2"/>
            </p:cNvCxnSpPr>
            <p:nvPr/>
          </p:nvCxnSpPr>
          <p:spPr>
            <a:xfrm>
              <a:off x="9945496" y="3044115"/>
              <a:ext cx="611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>
              <a:stCxn id="178" idx="6"/>
              <a:endCxn id="144" idx="2"/>
            </p:cNvCxnSpPr>
            <p:nvPr/>
          </p:nvCxnSpPr>
          <p:spPr>
            <a:xfrm>
              <a:off x="9797057" y="2364485"/>
              <a:ext cx="759611" cy="82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74"/>
            <p:cNvCxnSpPr>
              <a:stCxn id="179" idx="6"/>
              <a:endCxn id="144" idx="3"/>
            </p:cNvCxnSpPr>
            <p:nvPr/>
          </p:nvCxnSpPr>
          <p:spPr>
            <a:xfrm flipV="1">
              <a:off x="9945496" y="2569860"/>
              <a:ext cx="683382" cy="474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stCxn id="138" idx="4"/>
              <a:endCxn id="177" idx="1"/>
            </p:cNvCxnSpPr>
            <p:nvPr/>
          </p:nvCxnSpPr>
          <p:spPr>
            <a:xfrm>
              <a:off x="7153820" y="2312585"/>
              <a:ext cx="1064168" cy="579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stCxn id="166" idx="5"/>
              <a:endCxn id="179" idx="1"/>
            </p:cNvCxnSpPr>
            <p:nvPr/>
          </p:nvCxnSpPr>
          <p:spPr>
            <a:xfrm>
              <a:off x="8494560" y="2525700"/>
              <a:ext cx="1023546" cy="374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92"/>
            <p:cNvCxnSpPr>
              <a:stCxn id="161" idx="5"/>
              <a:endCxn id="166" idx="0"/>
            </p:cNvCxnSpPr>
            <p:nvPr/>
          </p:nvCxnSpPr>
          <p:spPr>
            <a:xfrm>
              <a:off x="8121992" y="1752353"/>
              <a:ext cx="217263" cy="398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94"/>
            <p:cNvCxnSpPr>
              <a:stCxn id="166" idx="7"/>
              <a:endCxn id="176" idx="3"/>
            </p:cNvCxnSpPr>
            <p:nvPr/>
          </p:nvCxnSpPr>
          <p:spPr>
            <a:xfrm flipV="1">
              <a:off x="8494560" y="1842507"/>
              <a:ext cx="952943" cy="372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166" idx="6"/>
              <a:endCxn id="178" idx="2"/>
            </p:cNvCxnSpPr>
            <p:nvPr/>
          </p:nvCxnSpPr>
          <p:spPr>
            <a:xfrm flipV="1">
              <a:off x="8558890" y="2364485"/>
              <a:ext cx="798896" cy="5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Прямая со стрелкой 200"/>
            <p:cNvCxnSpPr>
              <a:stCxn id="5" idx="7"/>
              <a:endCxn id="180" idx="1"/>
            </p:cNvCxnSpPr>
            <p:nvPr/>
          </p:nvCxnSpPr>
          <p:spPr>
            <a:xfrm>
              <a:off x="7254505" y="1164608"/>
              <a:ext cx="1256113" cy="10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Прямая со стрелкой 216"/>
            <p:cNvCxnSpPr>
              <a:endCxn id="143" idx="1"/>
            </p:cNvCxnSpPr>
            <p:nvPr/>
          </p:nvCxnSpPr>
          <p:spPr>
            <a:xfrm flipV="1">
              <a:off x="8832875" y="1173896"/>
              <a:ext cx="1819486" cy="1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Прямая со стрелкой 235"/>
            <p:cNvCxnSpPr>
              <a:stCxn id="161" idx="7"/>
              <a:endCxn id="180" idx="2"/>
            </p:cNvCxnSpPr>
            <p:nvPr/>
          </p:nvCxnSpPr>
          <p:spPr>
            <a:xfrm flipV="1">
              <a:off x="8121992" y="1330124"/>
              <a:ext cx="324296" cy="111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7766226" y="103026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1</a:t>
              </a:r>
              <a:endParaRPr lang="ru-RU" sz="12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9551674" y="10390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1</a:t>
              </a:r>
              <a:endParaRPr lang="ru-RU" sz="1200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391906" y="132728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1</a:t>
              </a:r>
              <a:endParaRPr lang="ru-RU" sz="1200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374154" y="17564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1</a:t>
              </a:r>
              <a:endParaRPr lang="ru-RU" sz="12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0073824" y="301363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1</a:t>
              </a:r>
              <a:endParaRPr lang="ru-RU" sz="12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8799627" y="301592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1</a:t>
              </a:r>
              <a:endParaRPr lang="ru-RU" sz="1200" dirty="0"/>
            </a:p>
          </p:txBody>
        </p:sp>
        <p:cxnSp>
          <p:nvCxnSpPr>
            <p:cNvPr id="14" name="Прямая со стрелкой 13"/>
            <p:cNvCxnSpPr>
              <a:stCxn id="139" idx="6"/>
              <a:endCxn id="177" idx="2"/>
            </p:cNvCxnSpPr>
            <p:nvPr/>
          </p:nvCxnSpPr>
          <p:spPr>
            <a:xfrm>
              <a:off x="7340138" y="2960623"/>
              <a:ext cx="813520" cy="86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7570169" y="298233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1</a:t>
              </a:r>
              <a:endParaRPr lang="ru-RU" sz="1200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803417" y="258075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1</a:t>
              </a:r>
              <a:endParaRPr lang="ru-RU" sz="12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0151866" y="265658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1</a:t>
              </a:r>
              <a:endParaRPr lang="ru-RU" sz="12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9826748" y="174295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1</a:t>
              </a:r>
              <a:endParaRPr lang="ru-RU" sz="1200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9945496" y="12817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1</a:t>
              </a:r>
              <a:endParaRPr lang="ru-RU" sz="12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8907102" y="222075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1</a:t>
              </a:r>
              <a:endParaRPr lang="ru-RU" sz="12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8888031" y="188030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1</a:t>
              </a:r>
              <a:endParaRPr lang="ru-RU" sz="12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9990791" y="225708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1</a:t>
              </a:r>
              <a:endParaRPr lang="ru-RU" sz="12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7435537" y="240284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1</a:t>
              </a:r>
              <a:endParaRPr lang="ru-RU" sz="12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579833" y="217512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1</a:t>
              </a:r>
              <a:endParaRPr lang="ru-RU" sz="12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8985997" y="128882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1</a:t>
              </a:r>
              <a:endParaRPr lang="ru-RU" sz="12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090652" y="172773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1</a:t>
              </a:r>
              <a:endParaRPr lang="ru-RU" sz="12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9820490" y="199719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1</a:t>
              </a:r>
              <a:endParaRPr lang="ru-RU" sz="1200" dirty="0"/>
            </a:p>
          </p:txBody>
        </p:sp>
      </p:grpSp>
      <p:sp>
        <p:nvSpPr>
          <p:cNvPr id="22" name="Стрелка вниз 21"/>
          <p:cNvSpPr/>
          <p:nvPr/>
        </p:nvSpPr>
        <p:spPr>
          <a:xfrm>
            <a:off x="6352174" y="3317651"/>
            <a:ext cx="277349" cy="693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6" name="Группа 45"/>
          <p:cNvGrpSpPr/>
          <p:nvPr/>
        </p:nvGrpSpPr>
        <p:grpSpPr>
          <a:xfrm>
            <a:off x="2904870" y="4163213"/>
            <a:ext cx="5916903" cy="2165391"/>
            <a:chOff x="5634477" y="3840483"/>
            <a:chExt cx="5916903" cy="2165391"/>
          </a:xfrm>
        </p:grpSpPr>
        <p:grpSp>
          <p:nvGrpSpPr>
            <p:cNvPr id="231" name="Группа 230"/>
            <p:cNvGrpSpPr/>
            <p:nvPr/>
          </p:nvGrpSpPr>
          <p:grpSpPr>
            <a:xfrm>
              <a:off x="5634477" y="3840483"/>
              <a:ext cx="5916903" cy="2165391"/>
              <a:chOff x="6096000" y="1101591"/>
              <a:chExt cx="5916903" cy="2165391"/>
            </a:xfrm>
          </p:grpSpPr>
          <p:sp>
            <p:nvSpPr>
              <p:cNvPr id="233" name="Овал 232"/>
              <p:cNvSpPr/>
              <p:nvPr/>
            </p:nvSpPr>
            <p:spPr>
              <a:xfrm>
                <a:off x="6902520" y="1101591"/>
                <a:ext cx="412376" cy="4303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Овал 233"/>
              <p:cNvSpPr/>
              <p:nvPr/>
            </p:nvSpPr>
            <p:spPr>
              <a:xfrm>
                <a:off x="10556669" y="1697900"/>
                <a:ext cx="493077" cy="36986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12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Овал 236"/>
              <p:cNvSpPr/>
              <p:nvPr/>
            </p:nvSpPr>
            <p:spPr>
              <a:xfrm>
                <a:off x="6947632" y="1882279"/>
                <a:ext cx="412376" cy="4303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Овал 238"/>
              <p:cNvSpPr/>
              <p:nvPr/>
            </p:nvSpPr>
            <p:spPr>
              <a:xfrm>
                <a:off x="6927762" y="2745470"/>
                <a:ext cx="412376" cy="4303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Овал 239"/>
              <p:cNvSpPr/>
              <p:nvPr/>
            </p:nvSpPr>
            <p:spPr>
              <a:xfrm>
                <a:off x="10572916" y="1121674"/>
                <a:ext cx="542485" cy="35659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11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Овал 248"/>
              <p:cNvSpPr/>
              <p:nvPr/>
            </p:nvSpPr>
            <p:spPr>
              <a:xfrm>
                <a:off x="10556668" y="2274126"/>
                <a:ext cx="493078" cy="34647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13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Овал 249"/>
              <p:cNvSpPr/>
              <p:nvPr/>
            </p:nvSpPr>
            <p:spPr>
              <a:xfrm>
                <a:off x="10556668" y="2840234"/>
                <a:ext cx="493078" cy="40776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14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Овал 250"/>
              <p:cNvSpPr/>
              <p:nvPr/>
            </p:nvSpPr>
            <p:spPr>
              <a:xfrm>
                <a:off x="6096000" y="1874769"/>
                <a:ext cx="412376" cy="43030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</a:t>
                </a:r>
                <a:endParaRPr lang="ru-RU" dirty="0"/>
              </a:p>
            </p:txBody>
          </p:sp>
          <p:sp>
            <p:nvSpPr>
              <p:cNvPr id="252" name="Овал 251"/>
              <p:cNvSpPr/>
              <p:nvPr/>
            </p:nvSpPr>
            <p:spPr>
              <a:xfrm>
                <a:off x="11600527" y="1843820"/>
                <a:ext cx="412376" cy="43030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</a:t>
                </a:r>
                <a:endParaRPr lang="ru-RU" dirty="0"/>
              </a:p>
            </p:txBody>
          </p:sp>
          <p:cxnSp>
            <p:nvCxnSpPr>
              <p:cNvPr id="253" name="Прямая со стрелкой 252"/>
              <p:cNvCxnSpPr/>
              <p:nvPr/>
            </p:nvCxnSpPr>
            <p:spPr>
              <a:xfrm flipV="1">
                <a:off x="6447985" y="1443274"/>
                <a:ext cx="514926" cy="46890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Прямая со стрелкой 253"/>
              <p:cNvCxnSpPr/>
              <p:nvPr/>
            </p:nvCxnSpPr>
            <p:spPr>
              <a:xfrm>
                <a:off x="6508376" y="2064316"/>
                <a:ext cx="439256" cy="751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Прямая со стрелкой 254"/>
              <p:cNvCxnSpPr/>
              <p:nvPr/>
            </p:nvCxnSpPr>
            <p:spPr>
              <a:xfrm>
                <a:off x="6447985" y="2216452"/>
                <a:ext cx="540168" cy="566429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Прямая со стрелкой 255"/>
              <p:cNvCxnSpPr>
                <a:stCxn id="250" idx="6"/>
                <a:endCxn id="252" idx="3"/>
              </p:cNvCxnSpPr>
              <p:nvPr/>
            </p:nvCxnSpPr>
            <p:spPr>
              <a:xfrm flipV="1">
                <a:off x="11049746" y="2211109"/>
                <a:ext cx="611172" cy="83300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Прямая со стрелкой 256"/>
              <p:cNvCxnSpPr>
                <a:stCxn id="249" idx="6"/>
                <a:endCxn id="252" idx="3"/>
              </p:cNvCxnSpPr>
              <p:nvPr/>
            </p:nvCxnSpPr>
            <p:spPr>
              <a:xfrm flipV="1">
                <a:off x="11049746" y="2211109"/>
                <a:ext cx="611172" cy="236254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Прямая со стрелкой 257"/>
              <p:cNvCxnSpPr/>
              <p:nvPr/>
            </p:nvCxnSpPr>
            <p:spPr>
              <a:xfrm>
                <a:off x="11049746" y="1857224"/>
                <a:ext cx="550781" cy="17614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Прямая со стрелкой 258"/>
              <p:cNvCxnSpPr/>
              <p:nvPr/>
            </p:nvCxnSpPr>
            <p:spPr>
              <a:xfrm>
                <a:off x="11115401" y="1274364"/>
                <a:ext cx="545517" cy="60686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Овал 259"/>
              <p:cNvSpPr/>
              <p:nvPr/>
            </p:nvSpPr>
            <p:spPr>
              <a:xfrm>
                <a:off x="7747051" y="1377413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261" name="Овал 260"/>
              <p:cNvSpPr/>
              <p:nvPr/>
            </p:nvSpPr>
            <p:spPr>
              <a:xfrm>
                <a:off x="8119619" y="2150760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262" name="Овал 261"/>
              <p:cNvSpPr/>
              <p:nvPr/>
            </p:nvSpPr>
            <p:spPr>
              <a:xfrm>
                <a:off x="9383173" y="1467567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8</a:t>
                </a:r>
                <a:endParaRPr lang="ru-RU" dirty="0"/>
              </a:p>
            </p:txBody>
          </p:sp>
          <p:sp>
            <p:nvSpPr>
              <p:cNvPr id="263" name="Овал 262"/>
              <p:cNvSpPr/>
              <p:nvPr/>
            </p:nvSpPr>
            <p:spPr>
              <a:xfrm>
                <a:off x="8153658" y="2827712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ru-RU" dirty="0"/>
              </a:p>
            </p:txBody>
          </p:sp>
          <p:sp>
            <p:nvSpPr>
              <p:cNvPr id="264" name="Овал 263"/>
              <p:cNvSpPr/>
              <p:nvPr/>
            </p:nvSpPr>
            <p:spPr>
              <a:xfrm>
                <a:off x="9357786" y="2144850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ru-RU" dirty="0"/>
              </a:p>
            </p:txBody>
          </p:sp>
          <p:sp>
            <p:nvSpPr>
              <p:cNvPr id="265" name="Овал 264"/>
              <p:cNvSpPr/>
              <p:nvPr/>
            </p:nvSpPr>
            <p:spPr>
              <a:xfrm>
                <a:off x="9444777" y="2840234"/>
                <a:ext cx="500719" cy="40776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10</a:t>
                </a:r>
                <a:endParaRPr lang="ru-RU" sz="1200" dirty="0"/>
              </a:p>
            </p:txBody>
          </p:sp>
          <p:sp>
            <p:nvSpPr>
              <p:cNvPr id="266" name="Овал 265"/>
              <p:cNvSpPr/>
              <p:nvPr/>
            </p:nvSpPr>
            <p:spPr>
              <a:xfrm>
                <a:off x="8446288" y="1110489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267" name="Прямая со стрелкой 266"/>
              <p:cNvCxnSpPr>
                <a:stCxn id="239" idx="6"/>
                <a:endCxn id="261" idx="3"/>
              </p:cNvCxnSpPr>
              <p:nvPr/>
            </p:nvCxnSpPr>
            <p:spPr>
              <a:xfrm flipV="1">
                <a:off x="7340138" y="2525700"/>
                <a:ext cx="843811" cy="4349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Прямая со стрелкой 267"/>
              <p:cNvCxnSpPr>
                <a:stCxn id="237" idx="7"/>
                <a:endCxn id="260" idx="3"/>
              </p:cNvCxnSpPr>
              <p:nvPr/>
            </p:nvCxnSpPr>
            <p:spPr>
              <a:xfrm flipV="1">
                <a:off x="7299617" y="1752353"/>
                <a:ext cx="511764" cy="192943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Прямая со стрелкой 268"/>
              <p:cNvCxnSpPr>
                <a:stCxn id="237" idx="5"/>
                <a:endCxn id="261" idx="2"/>
              </p:cNvCxnSpPr>
              <p:nvPr/>
            </p:nvCxnSpPr>
            <p:spPr>
              <a:xfrm>
                <a:off x="7299617" y="2249568"/>
                <a:ext cx="820002" cy="120827"/>
              </a:xfrm>
              <a:prstGeom prst="straightConnector1">
                <a:avLst/>
              </a:prstGeom>
              <a:ln w="381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Прямая со стрелкой 269"/>
              <p:cNvCxnSpPr>
                <a:stCxn id="233" idx="6"/>
                <a:endCxn id="260" idx="2"/>
              </p:cNvCxnSpPr>
              <p:nvPr/>
            </p:nvCxnSpPr>
            <p:spPr>
              <a:xfrm>
                <a:off x="7314896" y="1316744"/>
                <a:ext cx="432155" cy="28030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Прямая со стрелкой 270"/>
              <p:cNvCxnSpPr>
                <a:stCxn id="266" idx="6"/>
                <a:endCxn id="262" idx="1"/>
              </p:cNvCxnSpPr>
              <p:nvPr/>
            </p:nvCxnSpPr>
            <p:spPr>
              <a:xfrm>
                <a:off x="8885559" y="1330124"/>
                <a:ext cx="561944" cy="201773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Прямая со стрелкой 271"/>
              <p:cNvCxnSpPr/>
              <p:nvPr/>
            </p:nvCxnSpPr>
            <p:spPr>
              <a:xfrm flipV="1">
                <a:off x="9769461" y="1334076"/>
                <a:ext cx="814802" cy="19058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Прямая со стрелкой 272"/>
              <p:cNvCxnSpPr>
                <a:stCxn id="264" idx="7"/>
                <a:endCxn id="234" idx="2"/>
              </p:cNvCxnSpPr>
              <p:nvPr/>
            </p:nvCxnSpPr>
            <p:spPr>
              <a:xfrm flipV="1">
                <a:off x="9732727" y="1882830"/>
                <a:ext cx="823942" cy="3263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Прямая со стрелкой 273"/>
              <p:cNvCxnSpPr/>
              <p:nvPr/>
            </p:nvCxnSpPr>
            <p:spPr>
              <a:xfrm>
                <a:off x="9786798" y="1777869"/>
                <a:ext cx="798554" cy="651254"/>
              </a:xfrm>
              <a:prstGeom prst="straightConnector1">
                <a:avLst/>
              </a:prstGeom>
              <a:ln w="381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Прямая со стрелкой 274"/>
              <p:cNvCxnSpPr>
                <a:stCxn id="263" idx="6"/>
                <a:endCxn id="265" idx="2"/>
              </p:cNvCxnSpPr>
              <p:nvPr/>
            </p:nvCxnSpPr>
            <p:spPr>
              <a:xfrm flipV="1">
                <a:off x="8592929" y="3044115"/>
                <a:ext cx="851848" cy="3232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Прямая со стрелкой 275"/>
              <p:cNvCxnSpPr>
                <a:stCxn id="265" idx="6"/>
                <a:endCxn id="250" idx="2"/>
              </p:cNvCxnSpPr>
              <p:nvPr/>
            </p:nvCxnSpPr>
            <p:spPr>
              <a:xfrm>
                <a:off x="9945496" y="3044115"/>
                <a:ext cx="61117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Прямая со стрелкой 276"/>
              <p:cNvCxnSpPr>
                <a:stCxn id="264" idx="6"/>
                <a:endCxn id="249" idx="2"/>
              </p:cNvCxnSpPr>
              <p:nvPr/>
            </p:nvCxnSpPr>
            <p:spPr>
              <a:xfrm>
                <a:off x="9797057" y="2364485"/>
                <a:ext cx="759611" cy="828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Прямая со стрелкой 277"/>
              <p:cNvCxnSpPr>
                <a:stCxn id="265" idx="6"/>
                <a:endCxn id="249" idx="3"/>
              </p:cNvCxnSpPr>
              <p:nvPr/>
            </p:nvCxnSpPr>
            <p:spPr>
              <a:xfrm flipV="1">
                <a:off x="9945496" y="2569860"/>
                <a:ext cx="683382" cy="4742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Прямая со стрелкой 278"/>
              <p:cNvCxnSpPr>
                <a:stCxn id="237" idx="4"/>
                <a:endCxn id="263" idx="1"/>
              </p:cNvCxnSpPr>
              <p:nvPr/>
            </p:nvCxnSpPr>
            <p:spPr>
              <a:xfrm>
                <a:off x="7153820" y="2312585"/>
                <a:ext cx="1064168" cy="5794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Прямая со стрелкой 279"/>
              <p:cNvCxnSpPr>
                <a:stCxn id="261" idx="5"/>
                <a:endCxn id="265" idx="1"/>
              </p:cNvCxnSpPr>
              <p:nvPr/>
            </p:nvCxnSpPr>
            <p:spPr>
              <a:xfrm>
                <a:off x="8494560" y="2525700"/>
                <a:ext cx="1023546" cy="37424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Прямая со стрелкой 280"/>
              <p:cNvCxnSpPr>
                <a:stCxn id="260" idx="5"/>
                <a:endCxn id="261" idx="0"/>
              </p:cNvCxnSpPr>
              <p:nvPr/>
            </p:nvCxnSpPr>
            <p:spPr>
              <a:xfrm>
                <a:off x="8121992" y="1752353"/>
                <a:ext cx="217263" cy="39840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Прямая со стрелкой 281"/>
              <p:cNvCxnSpPr>
                <a:stCxn id="261" idx="7"/>
                <a:endCxn id="262" idx="3"/>
              </p:cNvCxnSpPr>
              <p:nvPr/>
            </p:nvCxnSpPr>
            <p:spPr>
              <a:xfrm flipV="1">
                <a:off x="8494560" y="1842507"/>
                <a:ext cx="952943" cy="37258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Прямая со стрелкой 282"/>
              <p:cNvCxnSpPr>
                <a:stCxn id="261" idx="6"/>
                <a:endCxn id="264" idx="2"/>
              </p:cNvCxnSpPr>
              <p:nvPr/>
            </p:nvCxnSpPr>
            <p:spPr>
              <a:xfrm flipV="1">
                <a:off x="8558890" y="2364485"/>
                <a:ext cx="798896" cy="59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Прямая со стрелкой 283"/>
              <p:cNvCxnSpPr>
                <a:stCxn id="233" idx="7"/>
                <a:endCxn id="266" idx="1"/>
              </p:cNvCxnSpPr>
              <p:nvPr/>
            </p:nvCxnSpPr>
            <p:spPr>
              <a:xfrm>
                <a:off x="7254505" y="1164608"/>
                <a:ext cx="1256113" cy="10211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Прямая со стрелкой 284"/>
              <p:cNvCxnSpPr>
                <a:endCxn id="240" idx="1"/>
              </p:cNvCxnSpPr>
              <p:nvPr/>
            </p:nvCxnSpPr>
            <p:spPr>
              <a:xfrm flipV="1">
                <a:off x="8832875" y="1173896"/>
                <a:ext cx="1819486" cy="1249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Прямая со стрелкой 285"/>
              <p:cNvCxnSpPr>
                <a:stCxn id="260" idx="7"/>
                <a:endCxn id="266" idx="2"/>
              </p:cNvCxnSpPr>
              <p:nvPr/>
            </p:nvCxnSpPr>
            <p:spPr>
              <a:xfrm flipV="1">
                <a:off x="8121992" y="1330124"/>
                <a:ext cx="324296" cy="111619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Прямая со стрелкой 292"/>
              <p:cNvCxnSpPr>
                <a:stCxn id="239" idx="6"/>
                <a:endCxn id="263" idx="2"/>
              </p:cNvCxnSpPr>
              <p:nvPr/>
            </p:nvCxnSpPr>
            <p:spPr>
              <a:xfrm>
                <a:off x="7340138" y="2960623"/>
                <a:ext cx="813520" cy="86724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Прямая со стрелкой 36"/>
            <p:cNvCxnSpPr>
              <a:stCxn id="237" idx="6"/>
              <a:endCxn id="261" idx="1"/>
            </p:cNvCxnSpPr>
            <p:nvPr/>
          </p:nvCxnSpPr>
          <p:spPr>
            <a:xfrm>
              <a:off x="6898485" y="4836324"/>
              <a:ext cx="823941" cy="11765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endCxn id="234" idx="1"/>
            </p:cNvCxnSpPr>
            <p:nvPr/>
          </p:nvCxnSpPr>
          <p:spPr>
            <a:xfrm>
              <a:off x="9341889" y="4355003"/>
              <a:ext cx="825466" cy="13595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>
              <a:stCxn id="262" idx="5"/>
              <a:endCxn id="249" idx="1"/>
            </p:cNvCxnSpPr>
            <p:nvPr/>
          </p:nvCxnSpPr>
          <p:spPr>
            <a:xfrm>
              <a:off x="9296591" y="4581399"/>
              <a:ext cx="870764" cy="482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320432" y="5436213"/>
            <a:ext cx="271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M(f)=6  </a:t>
            </a:r>
            <a:r>
              <a:rPr lang="ru-RU" dirty="0" smtClean="0"/>
              <a:t>- решение задачи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19901" y="372186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={1, 2, 3}</a:t>
            </a:r>
            <a:endParaRPr lang="ru-RU" baseline="-25000" dirty="0"/>
          </a:p>
        </p:txBody>
      </p:sp>
      <p:sp>
        <p:nvSpPr>
          <p:cNvPr id="308" name="TextBox 307"/>
          <p:cNvSpPr txBox="1"/>
          <p:nvPr/>
        </p:nvSpPr>
        <p:spPr>
          <a:xfrm>
            <a:off x="3205112" y="3694628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={11, 12, 13, 14}</a:t>
            </a:r>
            <a:endParaRPr lang="ru-RU" baseline="-25000" dirty="0"/>
          </a:p>
        </p:txBody>
      </p:sp>
      <p:cxnSp>
        <p:nvCxnSpPr>
          <p:cNvPr id="52" name="Прямая со стрелкой 51"/>
          <p:cNvCxnSpPr>
            <a:stCxn id="137" idx="6"/>
            <a:endCxn id="101" idx="1"/>
          </p:cNvCxnSpPr>
          <p:nvPr/>
        </p:nvCxnSpPr>
        <p:spPr>
          <a:xfrm>
            <a:off x="3240356" y="2077117"/>
            <a:ext cx="806434" cy="6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176" idx="6"/>
            <a:endCxn id="135" idx="1"/>
          </p:cNvCxnSpPr>
          <p:nvPr/>
        </p:nvCxnSpPr>
        <p:spPr>
          <a:xfrm>
            <a:off x="9730089" y="2012957"/>
            <a:ext cx="806434" cy="6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72424" y="2075717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Строим сеть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6618191" y="3665017"/>
            <a:ext cx="3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Находим максимальный поток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9145332" y="4569810"/>
            <a:ext cx="279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Время работы алгоритма:</a:t>
            </a:r>
            <a:endParaRPr lang="ru-RU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9724172" y="5039969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O(m</a:t>
            </a:r>
            <a:r>
              <a:rPr lang="ru-RU" sz="2400" b="1" baseline="30000" dirty="0" smtClean="0"/>
              <a:t>2</a:t>
            </a:r>
            <a:r>
              <a:rPr lang="en-US" sz="2400" b="1" dirty="0" smtClean="0"/>
              <a:t>)</a:t>
            </a:r>
            <a:endParaRPr lang="ru-RU" sz="2400" b="1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392437" y="682951"/>
            <a:ext cx="112965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Задан </a:t>
            </a:r>
            <a:r>
              <a:rPr lang="ru-RU" dirty="0" err="1"/>
              <a:t>ориентированый</a:t>
            </a:r>
            <a:r>
              <a:rPr lang="ru-RU" dirty="0"/>
              <a:t> граф, в котором выделены </a:t>
            </a:r>
            <a:r>
              <a:rPr lang="ru-RU" dirty="0" smtClean="0"/>
              <a:t>два подмножества вершин:  </a:t>
            </a:r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r>
              <a:rPr lang="ru-RU" dirty="0" smtClean="0"/>
              <a:t> и </a:t>
            </a:r>
            <a:r>
              <a:rPr lang="ru-RU" baseline="-25000" dirty="0" smtClean="0"/>
              <a:t> </a:t>
            </a:r>
            <a:r>
              <a:rPr lang="en-US" dirty="0" smtClean="0"/>
              <a:t>V</a:t>
            </a:r>
            <a:r>
              <a:rPr lang="ru-RU" baseline="-25000" dirty="0" smtClean="0"/>
              <a:t>2. </a:t>
            </a:r>
            <a:r>
              <a:rPr lang="ru-RU" dirty="0" smtClean="0"/>
              <a:t> Необходимо найти наибольшее число путей, которые начинаются в 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ru-RU" dirty="0"/>
              <a:t> и </a:t>
            </a:r>
            <a:r>
              <a:rPr lang="ru-RU" dirty="0" smtClean="0"/>
              <a:t>заканчиваются в</a:t>
            </a:r>
            <a:r>
              <a:rPr lang="ru-RU" baseline="-25000" dirty="0" smtClean="0"/>
              <a:t> </a:t>
            </a:r>
            <a:r>
              <a:rPr lang="en-US" dirty="0"/>
              <a:t>V</a:t>
            </a:r>
            <a:r>
              <a:rPr lang="ru-RU" baseline="-25000" dirty="0" smtClean="0"/>
              <a:t>2 </a:t>
            </a:r>
            <a:r>
              <a:rPr lang="ru-RU" dirty="0" smtClean="0"/>
              <a:t> и попарно не пересекаются по дугам.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6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73" grpId="0"/>
      <p:bldP spid="174" grpId="0"/>
      <p:bldP spid="175" grpId="0"/>
      <p:bldP spid="181" grpId="0"/>
      <p:bldP spid="182" grpId="0"/>
      <p:bldP spid="183" grpId="0"/>
      <p:bldP spid="22" grpId="0" animBg="1"/>
      <p:bldP spid="48" grpId="0"/>
      <p:bldP spid="49" grpId="0"/>
      <p:bldP spid="308" grpId="0"/>
      <p:bldP spid="55" grpId="0"/>
      <p:bldP spid="56" grpId="0"/>
      <p:bldP spid="57" grpId="0"/>
      <p:bldP spid="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224" y="78254"/>
            <a:ext cx="11788588" cy="880970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</a:rPr>
              <a:t>Наибольшее </a:t>
            </a:r>
            <a:r>
              <a:rPr lang="ru-RU" sz="2400" b="1" dirty="0" err="1" smtClean="0">
                <a:solidFill>
                  <a:srgbClr val="C00000"/>
                </a:solidFill>
              </a:rPr>
              <a:t>паросочетание</a:t>
            </a:r>
            <a:r>
              <a:rPr lang="ru-RU" sz="2400" b="1" dirty="0" smtClean="0">
                <a:solidFill>
                  <a:srgbClr val="C00000"/>
                </a:solidFill>
              </a:rPr>
              <a:t> в двудольном графе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ru-RU" sz="2400" b="1" dirty="0">
                <a:solidFill>
                  <a:srgbClr val="C00000"/>
                </a:solidFill>
              </a:rPr>
              <a:t>(</a:t>
            </a:r>
            <a:r>
              <a:rPr lang="ru-RU" sz="2400" b="1" i="1" dirty="0">
                <a:solidFill>
                  <a:srgbClr val="C00000"/>
                </a:solidFill>
              </a:rPr>
              <a:t>англ</a:t>
            </a:r>
            <a:r>
              <a:rPr lang="ru-RU" sz="2400" b="1" dirty="0">
                <a:solidFill>
                  <a:srgbClr val="C00000"/>
                </a:solidFill>
              </a:rPr>
              <a:t>. </a:t>
            </a:r>
            <a:r>
              <a:rPr lang="en-US" sz="2400" b="1" dirty="0">
                <a:solidFill>
                  <a:srgbClr val="C00000"/>
                </a:solidFill>
              </a:rPr>
              <a:t>maximum matching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endParaRPr lang="ru-RU" sz="2400" b="1" dirty="0">
              <a:solidFill>
                <a:srgbClr val="C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981636" y="1135342"/>
            <a:ext cx="10448365" cy="13756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Задан двудольный граф. Необходимо найти: </a:t>
            </a:r>
          </a:p>
          <a:p>
            <a:pPr marL="514350" indent="-514350">
              <a:buAutoNum type="arabicParenBoth"/>
            </a:pPr>
            <a:r>
              <a:rPr lang="ru-RU" dirty="0" smtClean="0"/>
              <a:t>наибольшее </a:t>
            </a:r>
            <a:r>
              <a:rPr lang="ru-RU" dirty="0" err="1" smtClean="0"/>
              <a:t>паросочетание</a:t>
            </a:r>
            <a:r>
              <a:rPr lang="en-US" dirty="0" smtClean="0"/>
              <a:t>;</a:t>
            </a:r>
          </a:p>
          <a:p>
            <a:pPr marL="514350" indent="-514350">
              <a:buAutoNum type="arabicParenBoth"/>
            </a:pPr>
            <a:r>
              <a:rPr lang="ru-RU" dirty="0" smtClean="0"/>
              <a:t>наибольшее </a:t>
            </a:r>
            <a:r>
              <a:rPr lang="ru-RU" dirty="0" err="1" smtClean="0"/>
              <a:t>паросочетание</a:t>
            </a:r>
            <a:r>
              <a:rPr lang="ru-RU" dirty="0" smtClean="0"/>
              <a:t> минимального веса (взвешенный граф)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775012" y="2962834"/>
            <a:ext cx="430305" cy="385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775011" y="3800144"/>
            <a:ext cx="430305" cy="385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2832847" y="2962834"/>
            <a:ext cx="430305" cy="38548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832847" y="3800144"/>
            <a:ext cx="430305" cy="38548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>
            <a:stCxn id="5" idx="6"/>
            <a:endCxn id="9" idx="1"/>
          </p:cNvCxnSpPr>
          <p:nvPr/>
        </p:nvCxnSpPr>
        <p:spPr>
          <a:xfrm>
            <a:off x="2205317" y="3155575"/>
            <a:ext cx="690547" cy="7010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5" idx="6"/>
            <a:endCxn id="7" idx="2"/>
          </p:cNvCxnSpPr>
          <p:nvPr/>
        </p:nvCxnSpPr>
        <p:spPr>
          <a:xfrm>
            <a:off x="2205317" y="3155575"/>
            <a:ext cx="627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2841" y="5105432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={{1,5}</a:t>
            </a:r>
            <a:r>
              <a:rPr lang="ru-RU" dirty="0" smtClean="0"/>
              <a:t>, </a:t>
            </a:r>
            <a:r>
              <a:rPr lang="en-US" dirty="0" smtClean="0"/>
              <a:t>{3,6}}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2832846" y="5087033"/>
            <a:ext cx="320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максимальное </a:t>
            </a:r>
            <a:r>
              <a:rPr lang="ru-RU" dirty="0" err="1" smtClean="0"/>
              <a:t>паросочетание</a:t>
            </a:r>
            <a:endParaRPr lang="ru-RU" dirty="0"/>
          </a:p>
        </p:txBody>
      </p:sp>
      <p:cxnSp>
        <p:nvCxnSpPr>
          <p:cNvPr id="32" name="Прямая соединительная линия 31"/>
          <p:cNvCxnSpPr>
            <a:stCxn id="6" idx="6"/>
            <a:endCxn id="9" idx="2"/>
          </p:cNvCxnSpPr>
          <p:nvPr/>
        </p:nvCxnSpPr>
        <p:spPr>
          <a:xfrm>
            <a:off x="2205316" y="3992885"/>
            <a:ext cx="62753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2841" y="5436236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/>
              <a:t>2</a:t>
            </a:r>
            <a:r>
              <a:rPr lang="en-US" dirty="0" smtClean="0"/>
              <a:t>={{1,</a:t>
            </a:r>
            <a:r>
              <a:rPr lang="ru-RU" dirty="0" smtClean="0"/>
              <a:t>4</a:t>
            </a:r>
            <a:r>
              <a:rPr lang="en-US" dirty="0" smtClean="0"/>
              <a:t>}, {2,5}}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850774" y="5460486"/>
            <a:ext cx="166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паросочетание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1775011" y="4496221"/>
            <a:ext cx="430305" cy="385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2832846" y="4496221"/>
            <a:ext cx="430305" cy="38548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41" name="Прямая соединительная линия 40"/>
          <p:cNvCxnSpPr>
            <a:stCxn id="38" idx="6"/>
            <a:endCxn id="39" idx="2"/>
          </p:cNvCxnSpPr>
          <p:nvPr/>
        </p:nvCxnSpPr>
        <p:spPr>
          <a:xfrm>
            <a:off x="2205316" y="4688962"/>
            <a:ext cx="627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6530" y="582171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 smtClean="0"/>
              <a:t>3</a:t>
            </a:r>
            <a:r>
              <a:rPr lang="en-US" dirty="0" smtClean="0"/>
              <a:t>={{1,</a:t>
            </a:r>
            <a:r>
              <a:rPr lang="ru-RU" dirty="0" smtClean="0"/>
              <a:t>4</a:t>
            </a:r>
            <a:r>
              <a:rPr lang="en-US" dirty="0" smtClean="0"/>
              <a:t>}, {2,5}, {3,6}}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832846" y="5833940"/>
            <a:ext cx="299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наибольшее </a:t>
            </a:r>
            <a:r>
              <a:rPr lang="ru-RU" b="1" dirty="0" err="1" smtClean="0"/>
              <a:t>паросочетание</a:t>
            </a:r>
            <a:endParaRPr lang="ru-RU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53605" y="6165948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ru-RU" baseline="-25000" dirty="0" smtClean="0"/>
              <a:t>4</a:t>
            </a:r>
            <a:r>
              <a:rPr lang="en-US" dirty="0" smtClean="0"/>
              <a:t>={{1,5}</a:t>
            </a:r>
            <a:r>
              <a:rPr lang="ru-RU" dirty="0" smtClean="0"/>
              <a:t>, </a:t>
            </a:r>
            <a:r>
              <a:rPr lang="en-US" dirty="0" smtClean="0"/>
              <a:t>{</a:t>
            </a:r>
            <a:r>
              <a:rPr lang="ru-RU" dirty="0" smtClean="0"/>
              <a:t>1</a:t>
            </a:r>
            <a:r>
              <a:rPr lang="en-US" dirty="0" smtClean="0"/>
              <a:t>,</a:t>
            </a:r>
            <a:r>
              <a:rPr lang="ru-RU" dirty="0" smtClean="0"/>
              <a:t>4</a:t>
            </a:r>
            <a:r>
              <a:rPr lang="en-US" dirty="0" smtClean="0"/>
              <a:t>}}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832846" y="6203272"/>
            <a:ext cx="1975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 </a:t>
            </a:r>
            <a:r>
              <a:rPr lang="ru-RU" dirty="0" err="1" smtClean="0"/>
              <a:t>паросочетание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21742" y="2510614"/>
            <a:ext cx="7721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>
                <a:solidFill>
                  <a:srgbClr val="FF0000"/>
                </a:solidFill>
              </a:rPr>
              <a:t>Паросочетание</a:t>
            </a:r>
            <a:r>
              <a:rPr lang="ru-RU" sz="2400" dirty="0"/>
              <a:t> это некоторое подмножество </a:t>
            </a:r>
            <a:r>
              <a:rPr lang="ru-RU" sz="2400" dirty="0" smtClean="0"/>
              <a:t>рёбер графа, </a:t>
            </a:r>
            <a:r>
              <a:rPr lang="ru-RU" sz="2400" dirty="0"/>
              <a:t>в котором никакие два ребра не </a:t>
            </a:r>
            <a:r>
              <a:rPr lang="ru-RU" sz="2400" dirty="0" err="1"/>
              <a:t>смежны</a:t>
            </a:r>
            <a:r>
              <a:rPr lang="ru-RU" sz="2400" dirty="0" smtClean="0"/>
              <a:t>.</a:t>
            </a:r>
            <a:endParaRPr lang="ru-RU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3647078" y="3725262"/>
            <a:ext cx="6657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maxim</a:t>
            </a:r>
            <a:r>
              <a:rPr lang="en-US" sz="2400" b="1" dirty="0">
                <a:solidFill>
                  <a:srgbClr val="FF0000"/>
                </a:solidFill>
              </a:rPr>
              <a:t>um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matching – </a:t>
            </a:r>
            <a:r>
              <a:rPr lang="ru-RU" sz="2400" dirty="0" smtClean="0">
                <a:solidFill>
                  <a:srgbClr val="7030A0"/>
                </a:solidFill>
              </a:rPr>
              <a:t>наибольшее </a:t>
            </a:r>
            <a:r>
              <a:rPr lang="ru-RU" sz="2400" dirty="0" err="1" smtClean="0">
                <a:solidFill>
                  <a:srgbClr val="7030A0"/>
                </a:solidFill>
              </a:rPr>
              <a:t>паросочетание</a:t>
            </a:r>
            <a:endParaRPr lang="ru-RU" sz="24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3647078" y="4265388"/>
            <a:ext cx="6728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maxim</a:t>
            </a:r>
            <a:r>
              <a:rPr lang="en-US" sz="2400" b="1" dirty="0" smtClean="0">
                <a:solidFill>
                  <a:srgbClr val="FF0000"/>
                </a:solidFill>
              </a:rPr>
              <a:t>al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matching – </a:t>
            </a:r>
            <a:r>
              <a:rPr lang="ru-RU" sz="2400" dirty="0" smtClean="0">
                <a:solidFill>
                  <a:srgbClr val="7030A0"/>
                </a:solidFill>
              </a:rPr>
              <a:t>максимальное </a:t>
            </a:r>
            <a:r>
              <a:rPr lang="ru-RU" sz="2400" dirty="0" err="1">
                <a:solidFill>
                  <a:srgbClr val="7030A0"/>
                </a:solidFill>
              </a:rPr>
              <a:t>паросочетание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777498" y="5833940"/>
            <a:ext cx="308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совершенное </a:t>
            </a:r>
            <a:r>
              <a:rPr lang="ru-RU" dirty="0" err="1" smtClean="0"/>
              <a:t>паросочетание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8" name="Рисунок 2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9" grpId="0" animBg="1"/>
      <p:bldP spid="21" grpId="0"/>
      <p:bldP spid="27" grpId="0"/>
      <p:bldP spid="33" grpId="0"/>
      <p:bldP spid="34" grpId="0"/>
      <p:bldP spid="38" grpId="0" animBg="1"/>
      <p:bldP spid="39" grpId="0" animBg="1"/>
      <p:bldP spid="43" grpId="0"/>
      <p:bldP spid="45" grpId="0"/>
      <p:bldP spid="46" grpId="0"/>
      <p:bldP spid="47" grpId="0"/>
      <p:bldP spid="48" grpId="0"/>
      <p:bldP spid="49" grpId="0"/>
      <p:bldP spid="50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12546"/>
            <a:ext cx="11741524" cy="58513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7030A0"/>
                </a:solidFill>
              </a:rPr>
              <a:t>Поток </a:t>
            </a:r>
            <a:r>
              <a:rPr lang="ru-RU" sz="3200" b="1" dirty="0">
                <a:solidFill>
                  <a:srgbClr val="7030A0"/>
                </a:solidFill>
              </a:rPr>
              <a:t>в сети</a:t>
            </a:r>
            <a:endParaRPr lang="ru-RU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540582"/>
              </p:ext>
            </p:extLst>
          </p:nvPr>
        </p:nvGraphicFramePr>
        <p:xfrm>
          <a:off x="4081600" y="5038540"/>
          <a:ext cx="3323485" cy="560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Equation" r:id="rId3" imgW="3390840" imgH="571320" progId="Equation.DSMT4">
                  <p:embed/>
                </p:oleObj>
              </mc:Choice>
              <mc:Fallback>
                <p:oleObj name="Equation" r:id="rId3" imgW="339084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1600" y="5038540"/>
                        <a:ext cx="3323485" cy="560886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Прямоугольник 24"/>
          <p:cNvSpPr/>
          <p:nvPr/>
        </p:nvSpPr>
        <p:spPr>
          <a:xfrm>
            <a:off x="513675" y="3017349"/>
            <a:ext cx="11279274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400" b="1" u="sng" dirty="0" smtClean="0"/>
              <a:t>Определение</a:t>
            </a:r>
            <a:endParaRPr lang="en-US" sz="2400" b="1" dirty="0" smtClean="0"/>
          </a:p>
          <a:p>
            <a:r>
              <a:rPr lang="ru-RU" sz="2400" b="1" dirty="0" smtClean="0">
                <a:solidFill>
                  <a:srgbClr val="0070C0"/>
                </a:solidFill>
              </a:rPr>
              <a:t>Дивергенция</a:t>
            </a:r>
            <a:r>
              <a:rPr lang="en-US" sz="2400" b="1" dirty="0" smtClean="0">
                <a:solidFill>
                  <a:srgbClr val="0070C0"/>
                </a:solidFill>
              </a:rPr>
              <a:t>  </a:t>
            </a:r>
            <a:r>
              <a:rPr lang="ru-RU" sz="2400" b="1" dirty="0" smtClean="0">
                <a:solidFill>
                  <a:srgbClr val="0070C0"/>
                </a:solidFill>
              </a:rPr>
              <a:t>функции </a:t>
            </a:r>
            <a:r>
              <a:rPr lang="en-US" sz="2400" b="1" i="1" dirty="0" smtClean="0">
                <a:solidFill>
                  <a:srgbClr val="0070C0"/>
                </a:solidFill>
              </a:rPr>
              <a:t>f</a:t>
            </a:r>
            <a:r>
              <a:rPr lang="ru-RU" sz="2400" b="1" dirty="0" smtClean="0">
                <a:solidFill>
                  <a:srgbClr val="0070C0"/>
                </a:solidFill>
              </a:rPr>
              <a:t>  в вершине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v</a:t>
            </a:r>
            <a:r>
              <a:rPr lang="ru-RU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</a:p>
          <a:p>
            <a:r>
              <a:rPr lang="ru-RU" sz="2400" dirty="0" smtClean="0"/>
              <a:t>определяется как разность сумм её значений на выходящих и входящих дугах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(</a:t>
            </a:r>
            <a:r>
              <a:rPr lang="ru-RU" sz="2400" dirty="0" smtClean="0"/>
              <a:t>от лат</a:t>
            </a:r>
            <a:r>
              <a:rPr lang="ru-RU" sz="2400" dirty="0"/>
              <a:t>. </a:t>
            </a:r>
            <a:r>
              <a:rPr lang="ru-RU" sz="2400" i="1" dirty="0" err="1"/>
              <a:t>divergere</a:t>
            </a:r>
            <a:r>
              <a:rPr lang="ru-RU" sz="2400" dirty="0"/>
              <a:t> — расхождение</a:t>
            </a:r>
            <a:r>
              <a:rPr lang="en-US" sz="2400" dirty="0"/>
              <a:t>)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 smtClean="0"/>
              <a:t>:</a:t>
            </a:r>
            <a:endParaRPr lang="ru-RU" sz="2400" dirty="0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670885"/>
              </p:ext>
            </p:extLst>
          </p:nvPr>
        </p:nvGraphicFramePr>
        <p:xfrm>
          <a:off x="1011672" y="1291157"/>
          <a:ext cx="990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Equation" r:id="rId5" imgW="990360" imgH="266400" progId="Equation.DSMT4">
                  <p:embed/>
                </p:oleObj>
              </mc:Choice>
              <mc:Fallback>
                <p:oleObj name="Equation" r:id="rId5" imgW="9903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1672" y="1291157"/>
                        <a:ext cx="990600" cy="2667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2691087" y="1700704"/>
            <a:ext cx="1047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 smtClean="0"/>
              <a:t>источник</a:t>
            </a:r>
            <a:endParaRPr lang="ru-RU" sz="1600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8554658" y="1729475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 smtClean="0"/>
              <a:t>сток</a:t>
            </a:r>
            <a:endParaRPr lang="ru-RU" sz="1600" i="1" dirty="0"/>
          </a:p>
        </p:txBody>
      </p:sp>
      <p:grpSp>
        <p:nvGrpSpPr>
          <p:cNvPr id="79" name="Группа 78"/>
          <p:cNvGrpSpPr/>
          <p:nvPr/>
        </p:nvGrpSpPr>
        <p:grpSpPr>
          <a:xfrm>
            <a:off x="8554658" y="4869438"/>
            <a:ext cx="3405502" cy="618869"/>
            <a:chOff x="8248615" y="2795627"/>
            <a:chExt cx="3645160" cy="744218"/>
          </a:xfrm>
        </p:grpSpPr>
        <p:sp>
          <p:nvSpPr>
            <p:cNvPr id="66" name="Овал 65"/>
            <p:cNvSpPr/>
            <p:nvPr/>
          </p:nvSpPr>
          <p:spPr>
            <a:xfrm>
              <a:off x="9783900" y="2923150"/>
              <a:ext cx="376517" cy="343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v</a:t>
              </a:r>
              <a:endParaRPr lang="ru-RU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8" name="Прямая со стрелкой 67"/>
            <p:cNvCxnSpPr>
              <a:endCxn id="66" idx="2"/>
            </p:cNvCxnSpPr>
            <p:nvPr/>
          </p:nvCxnSpPr>
          <p:spPr>
            <a:xfrm>
              <a:off x="9242612" y="2846708"/>
              <a:ext cx="541288" cy="24795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>
              <a:endCxn id="66" idx="2"/>
            </p:cNvCxnSpPr>
            <p:nvPr/>
          </p:nvCxnSpPr>
          <p:spPr>
            <a:xfrm flipV="1">
              <a:off x="9341224" y="3094661"/>
              <a:ext cx="442676" cy="445184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>
              <a:stCxn id="66" idx="6"/>
            </p:cNvCxnSpPr>
            <p:nvPr/>
          </p:nvCxnSpPr>
          <p:spPr>
            <a:xfrm flipV="1">
              <a:off x="10160417" y="2795627"/>
              <a:ext cx="370105" cy="299034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>
              <a:stCxn id="66" idx="6"/>
            </p:cNvCxnSpPr>
            <p:nvPr/>
          </p:nvCxnSpPr>
          <p:spPr>
            <a:xfrm>
              <a:off x="10160417" y="3094661"/>
              <a:ext cx="468717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>
              <a:stCxn id="66" idx="6"/>
            </p:cNvCxnSpPr>
            <p:nvPr/>
          </p:nvCxnSpPr>
          <p:spPr>
            <a:xfrm>
              <a:off x="10160417" y="3094661"/>
              <a:ext cx="370105" cy="297827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Прямоугольник 76"/>
                <p:cNvSpPr/>
                <p:nvPr/>
              </p:nvSpPr>
              <p:spPr>
                <a:xfrm>
                  <a:off x="10629134" y="2970684"/>
                  <a:ext cx="12646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ru-RU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ru-RU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ru-RU" i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d>
                          <m:dPr>
                            <m:ctrlPr>
                              <a:rPr lang="ru-RU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ru-RU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Прямоугольник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9134" y="2970684"/>
                  <a:ext cx="126464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Прямоугольник 77"/>
                <p:cNvSpPr/>
                <p:nvPr/>
              </p:nvSpPr>
              <p:spPr>
                <a:xfrm>
                  <a:off x="8248615" y="3019229"/>
                  <a:ext cx="12646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ru-RU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ru-RU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d>
                          <m:dPr>
                            <m:ctrlPr>
                              <a:rPr lang="ru-RU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8" name="Прямоугольник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8615" y="3019229"/>
                  <a:ext cx="1264641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Группа 90"/>
          <p:cNvGrpSpPr/>
          <p:nvPr/>
        </p:nvGrpSpPr>
        <p:grpSpPr>
          <a:xfrm>
            <a:off x="3787287" y="913784"/>
            <a:ext cx="4638588" cy="1835213"/>
            <a:chOff x="1865215" y="777309"/>
            <a:chExt cx="4374179" cy="1282142"/>
          </a:xfrm>
        </p:grpSpPr>
        <p:grpSp>
          <p:nvGrpSpPr>
            <p:cNvPr id="62" name="Группа 61"/>
            <p:cNvGrpSpPr/>
            <p:nvPr/>
          </p:nvGrpSpPr>
          <p:grpSpPr>
            <a:xfrm>
              <a:off x="1865215" y="874210"/>
              <a:ext cx="4374179" cy="1185241"/>
              <a:chOff x="1621222" y="634515"/>
              <a:chExt cx="4374179" cy="1185241"/>
            </a:xfrm>
          </p:grpSpPr>
          <p:sp>
            <p:nvSpPr>
              <p:cNvPr id="14" name="Овал 13"/>
              <p:cNvSpPr/>
              <p:nvPr/>
            </p:nvSpPr>
            <p:spPr>
              <a:xfrm>
                <a:off x="1621222" y="1018765"/>
                <a:ext cx="759767" cy="34302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=1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Прямая со стрелкой 16"/>
              <p:cNvCxnSpPr>
                <a:stCxn id="14" idx="7"/>
                <a:endCxn id="41" idx="2"/>
              </p:cNvCxnSpPr>
              <p:nvPr/>
            </p:nvCxnSpPr>
            <p:spPr>
              <a:xfrm flipV="1">
                <a:off x="2269724" y="806026"/>
                <a:ext cx="385984" cy="2629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 стрелкой 33"/>
              <p:cNvCxnSpPr>
                <a:stCxn id="14" idx="6"/>
              </p:cNvCxnSpPr>
              <p:nvPr/>
            </p:nvCxnSpPr>
            <p:spPr>
              <a:xfrm>
                <a:off x="2380989" y="1190276"/>
                <a:ext cx="1084790" cy="22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>
                <a:stCxn id="14" idx="5"/>
                <a:endCxn id="42" idx="1"/>
              </p:cNvCxnSpPr>
              <p:nvPr/>
            </p:nvCxnSpPr>
            <p:spPr>
              <a:xfrm>
                <a:off x="2269724" y="1311553"/>
                <a:ext cx="377624" cy="2127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Овал 39"/>
              <p:cNvSpPr/>
              <p:nvPr/>
            </p:nvSpPr>
            <p:spPr>
              <a:xfrm>
                <a:off x="3475861" y="1034536"/>
                <a:ext cx="376517" cy="34302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4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Овал 40"/>
              <p:cNvSpPr/>
              <p:nvPr/>
            </p:nvSpPr>
            <p:spPr>
              <a:xfrm>
                <a:off x="2655708" y="634515"/>
                <a:ext cx="376517" cy="34302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Овал 41"/>
              <p:cNvSpPr/>
              <p:nvPr/>
            </p:nvSpPr>
            <p:spPr>
              <a:xfrm>
                <a:off x="2592208" y="1474082"/>
                <a:ext cx="376517" cy="34302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3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Прямая со стрелкой 43"/>
              <p:cNvCxnSpPr>
                <a:stCxn id="41" idx="6"/>
                <a:endCxn id="40" idx="0"/>
              </p:cNvCxnSpPr>
              <p:nvPr/>
            </p:nvCxnSpPr>
            <p:spPr>
              <a:xfrm>
                <a:off x="3032225" y="806026"/>
                <a:ext cx="631895" cy="22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 стрелкой 45"/>
              <p:cNvCxnSpPr>
                <a:stCxn id="42" idx="7"/>
                <a:endCxn id="40" idx="3"/>
              </p:cNvCxnSpPr>
              <p:nvPr/>
            </p:nvCxnSpPr>
            <p:spPr>
              <a:xfrm flipV="1">
                <a:off x="2913585" y="1327324"/>
                <a:ext cx="617416" cy="1969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Овал 48"/>
              <p:cNvSpPr/>
              <p:nvPr/>
            </p:nvSpPr>
            <p:spPr>
              <a:xfrm>
                <a:off x="4463206" y="676713"/>
                <a:ext cx="376517" cy="34302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5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Овал 49"/>
              <p:cNvSpPr/>
              <p:nvPr/>
            </p:nvSpPr>
            <p:spPr>
              <a:xfrm>
                <a:off x="4469501" y="1476734"/>
                <a:ext cx="376517" cy="34302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6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5241967" y="1043781"/>
                <a:ext cx="753434" cy="34302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=7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Прямая со стрелкой 54"/>
              <p:cNvCxnSpPr>
                <a:stCxn id="40" idx="5"/>
                <a:endCxn id="50" idx="1"/>
              </p:cNvCxnSpPr>
              <p:nvPr/>
            </p:nvCxnSpPr>
            <p:spPr>
              <a:xfrm>
                <a:off x="3797238" y="1327324"/>
                <a:ext cx="727403" cy="1996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 стрелкой 56"/>
              <p:cNvCxnSpPr>
                <a:stCxn id="50" idx="6"/>
                <a:endCxn id="51" idx="3"/>
              </p:cNvCxnSpPr>
              <p:nvPr/>
            </p:nvCxnSpPr>
            <p:spPr>
              <a:xfrm flipV="1">
                <a:off x="4846018" y="1336569"/>
                <a:ext cx="506287" cy="311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Прямая со стрелкой 58"/>
              <p:cNvCxnSpPr>
                <a:stCxn id="49" idx="6"/>
                <a:endCxn id="51" idx="1"/>
              </p:cNvCxnSpPr>
              <p:nvPr/>
            </p:nvCxnSpPr>
            <p:spPr>
              <a:xfrm>
                <a:off x="4839723" y="848224"/>
                <a:ext cx="512582" cy="2457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 стрелкой 60"/>
              <p:cNvCxnSpPr>
                <a:stCxn id="40" idx="7"/>
                <a:endCxn id="49" idx="2"/>
              </p:cNvCxnSpPr>
              <p:nvPr/>
            </p:nvCxnSpPr>
            <p:spPr>
              <a:xfrm flipV="1">
                <a:off x="3797238" y="848224"/>
                <a:ext cx="665968" cy="2365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2429785" y="801876"/>
              <a:ext cx="357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410342" y="1656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ru-RU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260924" y="1592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420255" y="8427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521028" y="8679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33997" y="16784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914539" y="11625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314040" y="1603404"/>
              <a:ext cx="303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ru-RU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25300" y="7773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7000700" y="6254226"/>
            <a:ext cx="5396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>
                <a:solidFill>
                  <a:schemeClr val="accent3">
                    <a:lumMod val="50000"/>
                  </a:schemeClr>
                </a:solidFill>
              </a:rPr>
              <a:t>Г.М. Адельсон-Вельский, Е.А. </a:t>
            </a:r>
            <a:r>
              <a:rPr lang="ru-RU" sz="1600" i="1" dirty="0" err="1" smtClean="0">
                <a:solidFill>
                  <a:schemeClr val="accent3">
                    <a:lumMod val="50000"/>
                  </a:schemeClr>
                </a:solidFill>
              </a:rPr>
              <a:t>Диниц</a:t>
            </a:r>
            <a:r>
              <a:rPr lang="ru-RU" sz="1600" i="1" dirty="0" smtClean="0">
                <a:solidFill>
                  <a:schemeClr val="accent3">
                    <a:lumMod val="50000"/>
                  </a:schemeClr>
                </a:solidFill>
              </a:rPr>
              <a:t>,</a:t>
            </a:r>
          </a:p>
          <a:p>
            <a:r>
              <a:rPr lang="ru-RU" sz="1600" i="1" dirty="0" smtClean="0">
                <a:solidFill>
                  <a:schemeClr val="accent3">
                    <a:lumMod val="50000"/>
                  </a:schemeClr>
                </a:solidFill>
              </a:rPr>
              <a:t>А.В. </a:t>
            </a:r>
            <a:r>
              <a:rPr lang="ru-RU" sz="1600" i="1" dirty="0" err="1" smtClean="0">
                <a:solidFill>
                  <a:schemeClr val="accent3">
                    <a:lumMod val="50000"/>
                  </a:schemeClr>
                </a:solidFill>
              </a:rPr>
              <a:t>Карзанов</a:t>
            </a:r>
            <a:r>
              <a:rPr lang="ru-RU" sz="1600" i="1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ru-RU" sz="1600" b="1" i="1" dirty="0" smtClean="0">
                <a:solidFill>
                  <a:schemeClr val="accent3">
                    <a:lumMod val="50000"/>
                  </a:schemeClr>
                </a:solidFill>
              </a:rPr>
              <a:t>Потоковые алгоритмы. </a:t>
            </a:r>
            <a:r>
              <a:rPr lang="ru-RU" sz="1600" dirty="0" err="1" smtClean="0">
                <a:solidFill>
                  <a:schemeClr val="accent3">
                    <a:lumMod val="50000"/>
                  </a:schemeClr>
                </a:solidFill>
              </a:rPr>
              <a:t>М.,Наука</a:t>
            </a:r>
            <a:r>
              <a:rPr lang="ru-RU" sz="1600" dirty="0" smtClean="0">
                <a:solidFill>
                  <a:schemeClr val="accent3">
                    <a:lumMod val="50000"/>
                  </a:schemeClr>
                </a:solidFill>
              </a:rPr>
              <a:t>, 1975 г.</a:t>
            </a:r>
            <a:endParaRPr lang="ru-RU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63" grpId="0"/>
      <p:bldP spid="64" grpId="0"/>
      <p:bldP spid="1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1636" y="78254"/>
            <a:ext cx="10833846" cy="748428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</a:rPr>
              <a:t>Наибольшее </a:t>
            </a:r>
            <a:r>
              <a:rPr lang="ru-RU" sz="2400" b="1" dirty="0" err="1">
                <a:solidFill>
                  <a:srgbClr val="C00000"/>
                </a:solidFill>
              </a:rPr>
              <a:t>паросочетание</a:t>
            </a:r>
            <a:r>
              <a:rPr lang="ru-RU" sz="2400" b="1" dirty="0">
                <a:solidFill>
                  <a:srgbClr val="C00000"/>
                </a:solidFill>
              </a:rPr>
              <a:t> в двудольном графе</a:t>
            </a:r>
            <a:endParaRPr lang="ru-RU" sz="2400" b="1" dirty="0">
              <a:solidFill>
                <a:srgbClr val="D60093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74460" y="877765"/>
            <a:ext cx="8646464" cy="1129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Задан двудольный граф. </a:t>
            </a:r>
          </a:p>
          <a:p>
            <a:pPr marL="0" indent="0">
              <a:buNone/>
            </a:pPr>
            <a:r>
              <a:rPr lang="ru-RU" sz="2000" dirty="0" smtClean="0"/>
              <a:t>Известно разбиение на доли.  </a:t>
            </a:r>
          </a:p>
          <a:p>
            <a:pPr marL="0" indent="0">
              <a:buNone/>
            </a:pPr>
            <a:r>
              <a:rPr lang="ru-RU" sz="2000" dirty="0" smtClean="0"/>
              <a:t>Необходимо найти: </a:t>
            </a:r>
            <a:r>
              <a:rPr lang="ru-RU" sz="2000" b="1" dirty="0" smtClean="0"/>
              <a:t>наибольшее </a:t>
            </a:r>
            <a:r>
              <a:rPr lang="ru-RU" sz="2000" b="1" dirty="0" err="1" smtClean="0"/>
              <a:t>паросочетание</a:t>
            </a:r>
            <a:r>
              <a:rPr lang="ru-RU" sz="2000" b="1" dirty="0" smtClean="0"/>
              <a:t> (</a:t>
            </a:r>
            <a:r>
              <a:rPr lang="ru-RU" sz="2000" i="1" dirty="0" smtClean="0"/>
              <a:t>англ</a:t>
            </a:r>
            <a:r>
              <a:rPr lang="ru-RU" sz="2000" b="1" dirty="0"/>
              <a:t>. </a:t>
            </a:r>
            <a:r>
              <a:rPr lang="en-US" sz="2000" dirty="0"/>
              <a:t>maximum </a:t>
            </a:r>
            <a:r>
              <a:rPr lang="en-US" sz="2000" dirty="0" smtClean="0"/>
              <a:t>matching</a:t>
            </a:r>
            <a:r>
              <a:rPr lang="ru-RU" sz="2000" dirty="0" smtClean="0"/>
              <a:t>)</a:t>
            </a:r>
            <a:r>
              <a:rPr lang="ru-RU" sz="2000" b="1" dirty="0" smtClean="0"/>
              <a:t>.</a:t>
            </a:r>
            <a:endParaRPr lang="en-US" sz="2000" b="1" dirty="0" smtClean="0"/>
          </a:p>
        </p:txBody>
      </p:sp>
      <p:sp>
        <p:nvSpPr>
          <p:cNvPr id="3" name="Стрелка вправо 2"/>
          <p:cNvSpPr/>
          <p:nvPr/>
        </p:nvSpPr>
        <p:spPr>
          <a:xfrm>
            <a:off x="2233939" y="2934493"/>
            <a:ext cx="591673" cy="195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/>
          <p:cNvGrpSpPr/>
          <p:nvPr/>
        </p:nvGrpSpPr>
        <p:grpSpPr>
          <a:xfrm>
            <a:off x="3085849" y="2108580"/>
            <a:ext cx="3216478" cy="2202255"/>
            <a:chOff x="3085849" y="2108580"/>
            <a:chExt cx="3216478" cy="2202255"/>
          </a:xfrm>
        </p:grpSpPr>
        <p:sp>
          <p:nvSpPr>
            <p:cNvPr id="56" name="TextBox 55"/>
            <p:cNvSpPr txBox="1"/>
            <p:nvPr/>
          </p:nvSpPr>
          <p:spPr>
            <a:xfrm>
              <a:off x="4547156" y="210858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ru-RU" sz="1600" dirty="0"/>
            </a:p>
          </p:txBody>
        </p:sp>
        <p:grpSp>
          <p:nvGrpSpPr>
            <p:cNvPr id="116" name="Группа 115"/>
            <p:cNvGrpSpPr/>
            <p:nvPr/>
          </p:nvGrpSpPr>
          <p:grpSpPr>
            <a:xfrm>
              <a:off x="3085849" y="2222689"/>
              <a:ext cx="3216478" cy="2088146"/>
              <a:chOff x="3085849" y="2222689"/>
              <a:chExt cx="3216478" cy="2088146"/>
            </a:xfrm>
          </p:grpSpPr>
          <p:sp>
            <p:nvSpPr>
              <p:cNvPr id="24" name="Овал 23"/>
              <p:cNvSpPr/>
              <p:nvPr/>
            </p:nvSpPr>
            <p:spPr>
              <a:xfrm>
                <a:off x="3910341" y="2222689"/>
                <a:ext cx="430305" cy="3854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1</a:t>
                </a:r>
                <a:endParaRPr lang="ru-RU" dirty="0"/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3910340" y="3059999"/>
                <a:ext cx="430305" cy="3854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2</a:t>
                </a:r>
                <a:endParaRPr lang="ru-RU" dirty="0"/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4968176" y="2222689"/>
                <a:ext cx="430305" cy="38548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4</a:t>
                </a:r>
                <a:endParaRPr lang="ru-RU" dirty="0"/>
              </a:p>
            </p:txBody>
          </p:sp>
          <p:sp>
            <p:nvSpPr>
              <p:cNvPr id="28" name="Овал 27"/>
              <p:cNvSpPr/>
              <p:nvPr/>
            </p:nvSpPr>
            <p:spPr>
              <a:xfrm>
                <a:off x="4968176" y="3059999"/>
                <a:ext cx="430305" cy="38548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5</a:t>
                </a:r>
                <a:endParaRPr lang="ru-RU" dirty="0"/>
              </a:p>
            </p:txBody>
          </p:sp>
          <p:sp>
            <p:nvSpPr>
              <p:cNvPr id="35" name="Овал 34"/>
              <p:cNvSpPr/>
              <p:nvPr/>
            </p:nvSpPr>
            <p:spPr>
              <a:xfrm>
                <a:off x="3910340" y="3756076"/>
                <a:ext cx="430305" cy="3854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3</a:t>
                </a:r>
                <a:endParaRPr lang="ru-RU" dirty="0"/>
              </a:p>
            </p:txBody>
          </p:sp>
          <p:sp>
            <p:nvSpPr>
              <p:cNvPr id="36" name="Овал 35"/>
              <p:cNvSpPr/>
              <p:nvPr/>
            </p:nvSpPr>
            <p:spPr>
              <a:xfrm>
                <a:off x="4968175" y="3756076"/>
                <a:ext cx="430305" cy="38548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6</a:t>
                </a:r>
                <a:endParaRPr lang="ru-RU" dirty="0"/>
              </a:p>
            </p:txBody>
          </p:sp>
          <p:sp>
            <p:nvSpPr>
              <p:cNvPr id="8" name="Овал 7"/>
              <p:cNvSpPr/>
              <p:nvPr/>
            </p:nvSpPr>
            <p:spPr>
              <a:xfrm>
                <a:off x="3085849" y="3059999"/>
                <a:ext cx="421606" cy="38548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endParaRPr lang="ru-RU" dirty="0"/>
              </a:p>
            </p:txBody>
          </p:sp>
          <p:sp>
            <p:nvSpPr>
              <p:cNvPr id="40" name="Овал 39"/>
              <p:cNvSpPr/>
              <p:nvPr/>
            </p:nvSpPr>
            <p:spPr>
              <a:xfrm>
                <a:off x="5880721" y="2951645"/>
                <a:ext cx="421606" cy="38548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</a:t>
                </a:r>
                <a:endParaRPr lang="ru-RU" dirty="0"/>
              </a:p>
            </p:txBody>
          </p:sp>
          <p:cxnSp>
            <p:nvCxnSpPr>
              <p:cNvPr id="12" name="Прямая со стрелкой 11"/>
              <p:cNvCxnSpPr>
                <a:stCxn id="8" idx="0"/>
                <a:endCxn id="24" idx="3"/>
              </p:cNvCxnSpPr>
              <p:nvPr/>
            </p:nvCxnSpPr>
            <p:spPr>
              <a:xfrm flipV="1">
                <a:off x="3296652" y="2551718"/>
                <a:ext cx="676706" cy="50828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>
                <a:stCxn id="8" idx="6"/>
                <a:endCxn id="25" idx="2"/>
              </p:cNvCxnSpPr>
              <p:nvPr/>
            </p:nvCxnSpPr>
            <p:spPr>
              <a:xfrm>
                <a:off x="3507455" y="3252740"/>
                <a:ext cx="402885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 стрелкой 16"/>
              <p:cNvCxnSpPr>
                <a:stCxn id="8" idx="5"/>
                <a:endCxn id="35" idx="2"/>
              </p:cNvCxnSpPr>
              <p:nvPr/>
            </p:nvCxnSpPr>
            <p:spPr>
              <a:xfrm>
                <a:off x="3445712" y="3389028"/>
                <a:ext cx="464628" cy="55978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>
                <a:stCxn id="36" idx="6"/>
                <a:endCxn id="40" idx="3"/>
              </p:cNvCxnSpPr>
              <p:nvPr/>
            </p:nvCxnSpPr>
            <p:spPr>
              <a:xfrm flipV="1">
                <a:off x="5398480" y="3280674"/>
                <a:ext cx="543984" cy="66814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 стрелкой 21"/>
              <p:cNvCxnSpPr>
                <a:stCxn id="28" idx="6"/>
                <a:endCxn id="40" idx="2"/>
              </p:cNvCxnSpPr>
              <p:nvPr/>
            </p:nvCxnSpPr>
            <p:spPr>
              <a:xfrm flipV="1">
                <a:off x="5398481" y="3144386"/>
                <a:ext cx="482240" cy="10835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/>
              <p:cNvCxnSpPr>
                <a:stCxn id="26" idx="6"/>
                <a:endCxn id="40" idx="1"/>
              </p:cNvCxnSpPr>
              <p:nvPr/>
            </p:nvCxnSpPr>
            <p:spPr>
              <a:xfrm>
                <a:off x="5398481" y="2415430"/>
                <a:ext cx="543983" cy="59266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 стрелкой 48"/>
              <p:cNvCxnSpPr>
                <a:stCxn id="24" idx="6"/>
                <a:endCxn id="26" idx="2"/>
              </p:cNvCxnSpPr>
              <p:nvPr/>
            </p:nvCxnSpPr>
            <p:spPr>
              <a:xfrm>
                <a:off x="4340646" y="2415430"/>
                <a:ext cx="6275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 стрелкой 50"/>
              <p:cNvCxnSpPr/>
              <p:nvPr/>
            </p:nvCxnSpPr>
            <p:spPr>
              <a:xfrm>
                <a:off x="4286328" y="2361320"/>
                <a:ext cx="690547" cy="7010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 стрелкой 52"/>
              <p:cNvCxnSpPr>
                <a:stCxn id="25" idx="6"/>
                <a:endCxn id="28" idx="2"/>
              </p:cNvCxnSpPr>
              <p:nvPr/>
            </p:nvCxnSpPr>
            <p:spPr>
              <a:xfrm>
                <a:off x="4340645" y="3252740"/>
                <a:ext cx="6275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 стрелкой 54"/>
              <p:cNvCxnSpPr>
                <a:stCxn id="35" idx="6"/>
                <a:endCxn id="36" idx="2"/>
              </p:cNvCxnSpPr>
              <p:nvPr/>
            </p:nvCxnSpPr>
            <p:spPr>
              <a:xfrm>
                <a:off x="4340645" y="3948817"/>
                <a:ext cx="6275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3542905" y="298233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ru-RU" sz="16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563082" y="246730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ru-RU" sz="16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372455" y="361972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ru-RU" sz="16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394964" y="299999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ru-RU" sz="16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446999" y="397228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ru-RU" sz="16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461556" y="302298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ru-RU" sz="16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426168" y="255693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ru-RU" sz="16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575413" y="361879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ru-RU" sz="1600" dirty="0"/>
              </a:p>
            </p:txBody>
          </p:sp>
        </p:grpSp>
      </p:grpSp>
      <p:sp>
        <p:nvSpPr>
          <p:cNvPr id="65" name="Стрелка вправо 64"/>
          <p:cNvSpPr/>
          <p:nvPr/>
        </p:nvSpPr>
        <p:spPr>
          <a:xfrm>
            <a:off x="6485704" y="2990945"/>
            <a:ext cx="591673" cy="195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Группа 15"/>
          <p:cNvGrpSpPr/>
          <p:nvPr/>
        </p:nvGrpSpPr>
        <p:grpSpPr>
          <a:xfrm>
            <a:off x="7559617" y="2053359"/>
            <a:ext cx="3275861" cy="2153085"/>
            <a:chOff x="7559617" y="2053359"/>
            <a:chExt cx="3275861" cy="2153085"/>
          </a:xfrm>
        </p:grpSpPr>
        <p:sp>
          <p:nvSpPr>
            <p:cNvPr id="72" name="Овал 71"/>
            <p:cNvSpPr/>
            <p:nvPr/>
          </p:nvSpPr>
          <p:spPr>
            <a:xfrm>
              <a:off x="7559617" y="3001756"/>
              <a:ext cx="421606" cy="3854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ru-RU" dirty="0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7803427" y="2053359"/>
              <a:ext cx="3032051" cy="2153085"/>
              <a:chOff x="7770420" y="2050337"/>
              <a:chExt cx="3032051" cy="2153085"/>
            </a:xfrm>
          </p:grpSpPr>
          <p:sp>
            <p:nvSpPr>
              <p:cNvPr id="66" name="Овал 65"/>
              <p:cNvSpPr/>
              <p:nvPr/>
            </p:nvSpPr>
            <p:spPr>
              <a:xfrm>
                <a:off x="8384109" y="2164446"/>
                <a:ext cx="430305" cy="3854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1</a:t>
                </a:r>
                <a:endParaRPr lang="ru-RU" dirty="0"/>
              </a:p>
            </p:txBody>
          </p:sp>
          <p:sp>
            <p:nvSpPr>
              <p:cNvPr id="67" name="Овал 66"/>
              <p:cNvSpPr/>
              <p:nvPr/>
            </p:nvSpPr>
            <p:spPr>
              <a:xfrm>
                <a:off x="8384108" y="3001756"/>
                <a:ext cx="430305" cy="3854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2</a:t>
                </a:r>
                <a:endParaRPr lang="ru-RU" dirty="0"/>
              </a:p>
            </p:txBody>
          </p:sp>
          <p:sp>
            <p:nvSpPr>
              <p:cNvPr id="68" name="Овал 67"/>
              <p:cNvSpPr/>
              <p:nvPr/>
            </p:nvSpPr>
            <p:spPr>
              <a:xfrm>
                <a:off x="9441944" y="2164446"/>
                <a:ext cx="430305" cy="38548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4</a:t>
                </a:r>
                <a:endParaRPr lang="ru-RU" dirty="0"/>
              </a:p>
            </p:txBody>
          </p:sp>
          <p:sp>
            <p:nvSpPr>
              <p:cNvPr id="69" name="Овал 68"/>
              <p:cNvSpPr/>
              <p:nvPr/>
            </p:nvSpPr>
            <p:spPr>
              <a:xfrm>
                <a:off x="9441944" y="3001756"/>
                <a:ext cx="430305" cy="38548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5</a:t>
                </a:r>
                <a:endParaRPr lang="ru-RU" dirty="0"/>
              </a:p>
            </p:txBody>
          </p:sp>
          <p:sp>
            <p:nvSpPr>
              <p:cNvPr id="70" name="Овал 69"/>
              <p:cNvSpPr/>
              <p:nvPr/>
            </p:nvSpPr>
            <p:spPr>
              <a:xfrm>
                <a:off x="8384108" y="3697833"/>
                <a:ext cx="430305" cy="3854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3</a:t>
                </a:r>
                <a:endParaRPr lang="ru-RU" dirty="0"/>
              </a:p>
            </p:txBody>
          </p:sp>
          <p:sp>
            <p:nvSpPr>
              <p:cNvPr id="71" name="Овал 70"/>
              <p:cNvSpPr/>
              <p:nvPr/>
            </p:nvSpPr>
            <p:spPr>
              <a:xfrm>
                <a:off x="9441943" y="3697833"/>
                <a:ext cx="430305" cy="38548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6</a:t>
                </a:r>
                <a:endParaRPr lang="ru-RU" dirty="0"/>
              </a:p>
            </p:txBody>
          </p:sp>
          <p:sp>
            <p:nvSpPr>
              <p:cNvPr id="73" name="Овал 72"/>
              <p:cNvSpPr/>
              <p:nvPr/>
            </p:nvSpPr>
            <p:spPr>
              <a:xfrm>
                <a:off x="10380865" y="2973954"/>
                <a:ext cx="421606" cy="38548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</a:t>
                </a:r>
                <a:endParaRPr lang="ru-RU" dirty="0"/>
              </a:p>
            </p:txBody>
          </p:sp>
          <p:cxnSp>
            <p:nvCxnSpPr>
              <p:cNvPr id="74" name="Прямая со стрелкой 73"/>
              <p:cNvCxnSpPr>
                <a:stCxn id="72" idx="0"/>
                <a:endCxn id="66" idx="3"/>
              </p:cNvCxnSpPr>
              <p:nvPr/>
            </p:nvCxnSpPr>
            <p:spPr>
              <a:xfrm flipV="1">
                <a:off x="7770420" y="2493475"/>
                <a:ext cx="676706" cy="5082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Прямая со стрелкой 74"/>
              <p:cNvCxnSpPr>
                <a:stCxn id="72" idx="6"/>
                <a:endCxn id="67" idx="2"/>
              </p:cNvCxnSpPr>
              <p:nvPr/>
            </p:nvCxnSpPr>
            <p:spPr>
              <a:xfrm>
                <a:off x="7981223" y="3194497"/>
                <a:ext cx="40288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Прямая со стрелкой 75"/>
              <p:cNvCxnSpPr>
                <a:stCxn id="72" idx="5"/>
                <a:endCxn id="70" idx="2"/>
              </p:cNvCxnSpPr>
              <p:nvPr/>
            </p:nvCxnSpPr>
            <p:spPr>
              <a:xfrm>
                <a:off x="7919480" y="3330785"/>
                <a:ext cx="464628" cy="55978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Прямая со стрелкой 76"/>
              <p:cNvCxnSpPr>
                <a:stCxn id="71" idx="6"/>
                <a:endCxn id="73" idx="3"/>
              </p:cNvCxnSpPr>
              <p:nvPr/>
            </p:nvCxnSpPr>
            <p:spPr>
              <a:xfrm flipV="1">
                <a:off x="9872248" y="3302983"/>
                <a:ext cx="570360" cy="58759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Прямая со стрелкой 77"/>
              <p:cNvCxnSpPr>
                <a:stCxn id="69" idx="6"/>
                <a:endCxn id="73" idx="2"/>
              </p:cNvCxnSpPr>
              <p:nvPr/>
            </p:nvCxnSpPr>
            <p:spPr>
              <a:xfrm flipV="1">
                <a:off x="9872249" y="3166695"/>
                <a:ext cx="508616" cy="2780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 стрелкой 78"/>
              <p:cNvCxnSpPr>
                <a:stCxn id="68" idx="6"/>
                <a:endCxn id="73" idx="1"/>
              </p:cNvCxnSpPr>
              <p:nvPr/>
            </p:nvCxnSpPr>
            <p:spPr>
              <a:xfrm>
                <a:off x="9872249" y="2357187"/>
                <a:ext cx="570359" cy="6732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Прямая со стрелкой 79"/>
              <p:cNvCxnSpPr>
                <a:stCxn id="66" idx="6"/>
                <a:endCxn id="68" idx="2"/>
              </p:cNvCxnSpPr>
              <p:nvPr/>
            </p:nvCxnSpPr>
            <p:spPr>
              <a:xfrm>
                <a:off x="8814414" y="2357187"/>
                <a:ext cx="62753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 стрелкой 80"/>
              <p:cNvCxnSpPr/>
              <p:nvPr/>
            </p:nvCxnSpPr>
            <p:spPr>
              <a:xfrm>
                <a:off x="8760096" y="2303077"/>
                <a:ext cx="690547" cy="70102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81"/>
              <p:cNvCxnSpPr>
                <a:stCxn id="67" idx="6"/>
                <a:endCxn id="69" idx="2"/>
              </p:cNvCxnSpPr>
              <p:nvPr/>
            </p:nvCxnSpPr>
            <p:spPr>
              <a:xfrm>
                <a:off x="8814413" y="3194497"/>
                <a:ext cx="627531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 стрелкой 82"/>
              <p:cNvCxnSpPr>
                <a:stCxn id="70" idx="6"/>
                <a:endCxn id="71" idx="2"/>
              </p:cNvCxnSpPr>
              <p:nvPr/>
            </p:nvCxnSpPr>
            <p:spPr>
              <a:xfrm>
                <a:off x="8814413" y="3890574"/>
                <a:ext cx="62753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9020924" y="205033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ru-RU" sz="16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016673" y="292408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ru-RU" sz="16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0035787" y="234865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ru-RU" sz="16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809372" y="350650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ru-RU" sz="16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8868732" y="294175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ru-RU" sz="16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8937649" y="386486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ru-RU" sz="16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9935324" y="296473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ru-RU" sz="16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899936" y="249868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ru-RU" sz="16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079755" y="357586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ru-RU" sz="1600" dirty="0"/>
              </a:p>
            </p:txBody>
          </p:sp>
        </p:grpSp>
      </p:grpSp>
      <p:grpSp>
        <p:nvGrpSpPr>
          <p:cNvPr id="18" name="Группа 17"/>
          <p:cNvGrpSpPr/>
          <p:nvPr/>
        </p:nvGrpSpPr>
        <p:grpSpPr>
          <a:xfrm>
            <a:off x="2798187" y="4609319"/>
            <a:ext cx="1488141" cy="1918869"/>
            <a:chOff x="2798187" y="4609319"/>
            <a:chExt cx="1488141" cy="1918869"/>
          </a:xfrm>
        </p:grpSpPr>
        <p:sp>
          <p:nvSpPr>
            <p:cNvPr id="93" name="Овал 92"/>
            <p:cNvSpPr/>
            <p:nvPr/>
          </p:nvSpPr>
          <p:spPr>
            <a:xfrm>
              <a:off x="2798188" y="4609319"/>
              <a:ext cx="430305" cy="3854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94" name="Овал 93"/>
            <p:cNvSpPr/>
            <p:nvPr/>
          </p:nvSpPr>
          <p:spPr>
            <a:xfrm>
              <a:off x="2798187" y="5446629"/>
              <a:ext cx="430305" cy="3854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95" name="Овал 94"/>
            <p:cNvSpPr/>
            <p:nvPr/>
          </p:nvSpPr>
          <p:spPr>
            <a:xfrm>
              <a:off x="3856023" y="4609319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96" name="Овал 95"/>
            <p:cNvSpPr/>
            <p:nvPr/>
          </p:nvSpPr>
          <p:spPr>
            <a:xfrm>
              <a:off x="3856023" y="5446629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cxnSp>
          <p:nvCxnSpPr>
            <p:cNvPr id="97" name="Прямая соединительная линия 96"/>
            <p:cNvCxnSpPr>
              <a:stCxn id="93" idx="6"/>
              <a:endCxn id="96" idx="1"/>
            </p:cNvCxnSpPr>
            <p:nvPr/>
          </p:nvCxnSpPr>
          <p:spPr>
            <a:xfrm>
              <a:off x="3228493" y="4802060"/>
              <a:ext cx="690547" cy="70102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>
            <a:xfrm>
              <a:off x="3228492" y="4734272"/>
              <a:ext cx="627530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4" idx="6"/>
              <a:endCxn id="96" idx="2"/>
            </p:cNvCxnSpPr>
            <p:nvPr/>
          </p:nvCxnSpPr>
          <p:spPr>
            <a:xfrm>
              <a:off x="3228492" y="5639370"/>
              <a:ext cx="627531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Овал 99"/>
            <p:cNvSpPr/>
            <p:nvPr/>
          </p:nvSpPr>
          <p:spPr>
            <a:xfrm>
              <a:off x="2798187" y="6142706"/>
              <a:ext cx="430305" cy="3854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101" name="Овал 100"/>
            <p:cNvSpPr/>
            <p:nvPr/>
          </p:nvSpPr>
          <p:spPr>
            <a:xfrm>
              <a:off x="3856022" y="6142706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6</a:t>
              </a:r>
              <a:endParaRPr lang="ru-RU" dirty="0"/>
            </a:p>
          </p:txBody>
        </p:sp>
        <p:cxnSp>
          <p:nvCxnSpPr>
            <p:cNvPr id="102" name="Прямая соединительная линия 101"/>
            <p:cNvCxnSpPr>
              <a:stCxn id="100" idx="6"/>
              <a:endCxn id="101" idx="2"/>
            </p:cNvCxnSpPr>
            <p:nvPr/>
          </p:nvCxnSpPr>
          <p:spPr>
            <a:xfrm>
              <a:off x="3228492" y="6335447"/>
              <a:ext cx="627530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374965" y="595424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M={{1,</a:t>
            </a:r>
            <a:r>
              <a:rPr lang="ru-RU" dirty="0" smtClean="0"/>
              <a:t>4</a:t>
            </a:r>
            <a:r>
              <a:rPr lang="en-US" dirty="0" smtClean="0"/>
              <a:t>}, {2,5}, {3,6}}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6417761" y="5408938"/>
            <a:ext cx="436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число итераций </a:t>
            </a:r>
            <a:r>
              <a:rPr lang="en-US" dirty="0" err="1" smtClean="0"/>
              <a:t>bfs</a:t>
            </a:r>
            <a:r>
              <a:rPr lang="en-US" dirty="0" smtClean="0"/>
              <a:t> - </a:t>
            </a:r>
            <a:r>
              <a:rPr lang="ru-RU" dirty="0" smtClean="0"/>
              <a:t> </a:t>
            </a:r>
            <a:r>
              <a:rPr lang="en-US" dirty="0" smtClean="0"/>
              <a:t>min {|X</a:t>
            </a:r>
            <a:r>
              <a:rPr lang="en-US" baseline="-25000" dirty="0" smtClean="0"/>
              <a:t>1</a:t>
            </a:r>
            <a:r>
              <a:rPr lang="en-US" dirty="0" smtClean="0"/>
              <a:t>|, </a:t>
            </a:r>
            <a:r>
              <a:rPr lang="en-US" dirty="0"/>
              <a:t>{|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|}</a:t>
            </a:r>
            <a:r>
              <a:rPr lang="ru-RU" dirty="0" smtClean="0"/>
              <a:t>=О(</a:t>
            </a:r>
            <a:r>
              <a:rPr lang="en-US" dirty="0" smtClean="0"/>
              <a:t>n)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6382939" y="4450964"/>
            <a:ext cx="1922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60093"/>
                </a:solidFill>
              </a:rPr>
              <a:t>Время работы:</a:t>
            </a:r>
          </a:p>
        </p:txBody>
      </p:sp>
      <p:grpSp>
        <p:nvGrpSpPr>
          <p:cNvPr id="115" name="Группа 114"/>
          <p:cNvGrpSpPr/>
          <p:nvPr/>
        </p:nvGrpSpPr>
        <p:grpSpPr>
          <a:xfrm>
            <a:off x="449964" y="2222689"/>
            <a:ext cx="1488141" cy="2313014"/>
            <a:chOff x="449964" y="2222689"/>
            <a:chExt cx="1488141" cy="2313014"/>
          </a:xfrm>
        </p:grpSpPr>
        <p:sp>
          <p:nvSpPr>
            <p:cNvPr id="5" name="Овал 4"/>
            <p:cNvSpPr/>
            <p:nvPr/>
          </p:nvSpPr>
          <p:spPr>
            <a:xfrm>
              <a:off x="449965" y="2222689"/>
              <a:ext cx="430305" cy="3854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449964" y="3059999"/>
              <a:ext cx="430305" cy="3854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7" name="Овал 6"/>
            <p:cNvSpPr/>
            <p:nvPr/>
          </p:nvSpPr>
          <p:spPr>
            <a:xfrm>
              <a:off x="1507800" y="2222689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9" name="Овал 8"/>
            <p:cNvSpPr/>
            <p:nvPr/>
          </p:nvSpPr>
          <p:spPr>
            <a:xfrm>
              <a:off x="1507800" y="3059999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cxnSp>
          <p:nvCxnSpPr>
            <p:cNvPr id="11" name="Прямая соединительная линия 10"/>
            <p:cNvCxnSpPr>
              <a:stCxn id="5" idx="6"/>
              <a:endCxn id="9" idx="1"/>
            </p:cNvCxnSpPr>
            <p:nvPr/>
          </p:nvCxnSpPr>
          <p:spPr>
            <a:xfrm>
              <a:off x="880270" y="2415430"/>
              <a:ext cx="690547" cy="70102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>
              <a:stCxn id="5" idx="6"/>
              <a:endCxn id="7" idx="2"/>
            </p:cNvCxnSpPr>
            <p:nvPr/>
          </p:nvCxnSpPr>
          <p:spPr>
            <a:xfrm>
              <a:off x="880270" y="2415430"/>
              <a:ext cx="62753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6" idx="6"/>
              <a:endCxn id="9" idx="2"/>
            </p:cNvCxnSpPr>
            <p:nvPr/>
          </p:nvCxnSpPr>
          <p:spPr>
            <a:xfrm>
              <a:off x="880269" y="3252740"/>
              <a:ext cx="62753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Овал 37"/>
            <p:cNvSpPr/>
            <p:nvPr/>
          </p:nvSpPr>
          <p:spPr>
            <a:xfrm>
              <a:off x="449964" y="3756076"/>
              <a:ext cx="430305" cy="3854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1507799" y="3756076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6</a:t>
              </a:r>
              <a:endParaRPr lang="ru-RU" dirty="0"/>
            </a:p>
          </p:txBody>
        </p:sp>
        <p:cxnSp>
          <p:nvCxnSpPr>
            <p:cNvPr id="41" name="Прямая соединительная линия 40"/>
            <p:cNvCxnSpPr>
              <a:stCxn id="38" idx="6"/>
              <a:endCxn id="39" idx="2"/>
            </p:cNvCxnSpPr>
            <p:nvPr/>
          </p:nvCxnSpPr>
          <p:spPr>
            <a:xfrm>
              <a:off x="880269" y="3948817"/>
              <a:ext cx="62753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Прямоугольник 107"/>
            <p:cNvSpPr/>
            <p:nvPr/>
          </p:nvSpPr>
          <p:spPr>
            <a:xfrm>
              <a:off x="450795" y="4166371"/>
              <a:ext cx="3834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  <a:r>
                <a:rPr lang="en-US" baseline="-25000"/>
                <a:t>1</a:t>
              </a:r>
              <a:endParaRPr lang="ru-RU" dirty="0"/>
            </a:p>
          </p:txBody>
        </p:sp>
        <p:sp>
          <p:nvSpPr>
            <p:cNvPr id="112" name="Прямоугольник 111"/>
            <p:cNvSpPr/>
            <p:nvPr/>
          </p:nvSpPr>
          <p:spPr>
            <a:xfrm>
              <a:off x="1550184" y="4166371"/>
              <a:ext cx="3834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endParaRPr lang="ru-RU" dirty="0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6332384" y="4970518"/>
            <a:ext cx="294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ru-RU" dirty="0" smtClean="0"/>
              <a:t>время работы </a:t>
            </a:r>
            <a:r>
              <a:rPr lang="en-US" dirty="0" err="1" smtClean="0"/>
              <a:t>bfs,dfs</a:t>
            </a:r>
            <a:r>
              <a:rPr lang="en-US" dirty="0" smtClean="0"/>
              <a:t> -</a:t>
            </a:r>
            <a:r>
              <a:rPr lang="ru-RU" dirty="0" smtClean="0"/>
              <a:t> О(</a:t>
            </a:r>
            <a:r>
              <a:rPr lang="en-US" dirty="0" smtClean="0"/>
              <a:t>m)</a:t>
            </a:r>
            <a:endParaRPr lang="ru-RU" dirty="0"/>
          </a:p>
        </p:txBody>
      </p:sp>
      <p:sp>
        <p:nvSpPr>
          <p:cNvPr id="114" name="TextBox 113"/>
          <p:cNvSpPr txBox="1"/>
          <p:nvPr/>
        </p:nvSpPr>
        <p:spPr>
          <a:xfrm>
            <a:off x="8334663" y="4457615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D60093"/>
                </a:solidFill>
              </a:rPr>
              <a:t>О(</a:t>
            </a:r>
            <a:r>
              <a:rPr lang="en-US" sz="2000" dirty="0">
                <a:solidFill>
                  <a:srgbClr val="D60093"/>
                </a:solidFill>
              </a:rPr>
              <a:t>nm)</a:t>
            </a:r>
            <a:endParaRPr lang="ru-RU" sz="2000" dirty="0">
              <a:solidFill>
                <a:srgbClr val="D60093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559617" y="5943299"/>
            <a:ext cx="444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solidFill>
                  <a:srgbClr val="7030A0"/>
                </a:solidFill>
              </a:rPr>
              <a:t>Теория алгоритмов: </a:t>
            </a:r>
            <a:r>
              <a:rPr lang="ru-RU" sz="1200" i="1" dirty="0">
                <a:solidFill>
                  <a:srgbClr val="7030A0"/>
                </a:solidFill>
              </a:rPr>
              <a:t>учеб.-метод. пособие / </a:t>
            </a:r>
            <a:r>
              <a:rPr lang="ru-RU" sz="1200" i="1" dirty="0" smtClean="0">
                <a:solidFill>
                  <a:srgbClr val="7030A0"/>
                </a:solidFill>
              </a:rPr>
              <a:t>П. А. </a:t>
            </a:r>
            <a:r>
              <a:rPr lang="ru-RU" sz="1200" i="1" dirty="0" err="1" smtClean="0">
                <a:solidFill>
                  <a:srgbClr val="7030A0"/>
                </a:solidFill>
              </a:rPr>
              <a:t>Иржавский</a:t>
            </a:r>
            <a:r>
              <a:rPr lang="ru-RU" sz="1200" i="1" dirty="0" smtClean="0">
                <a:solidFill>
                  <a:srgbClr val="7030A0"/>
                </a:solidFill>
              </a:rPr>
              <a:t> и </a:t>
            </a:r>
            <a:r>
              <a:rPr lang="ru-RU" sz="1200" i="1" dirty="0">
                <a:solidFill>
                  <a:srgbClr val="7030A0"/>
                </a:solidFill>
              </a:rPr>
              <a:t>др</a:t>
            </a:r>
            <a:r>
              <a:rPr lang="ru-RU" sz="1200" i="1" dirty="0" smtClean="0">
                <a:solidFill>
                  <a:srgbClr val="7030A0"/>
                </a:solidFill>
              </a:rPr>
              <a:t>.]. – Минск : БГУ, 2013. С. 77-105.</a:t>
            </a:r>
            <a:endParaRPr lang="ru-RU" sz="1200" i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97641" y="2275688"/>
            <a:ext cx="1185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д</a:t>
            </a:r>
            <a:r>
              <a:rPr lang="ru-RU" sz="1400" dirty="0" smtClean="0"/>
              <a:t>остраиваем</a:t>
            </a:r>
          </a:p>
          <a:p>
            <a:r>
              <a:rPr lang="ru-RU" sz="1400" dirty="0" smtClean="0"/>
              <a:t>до сети</a:t>
            </a:r>
            <a:endParaRPr lang="ru-RU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255434" y="2326163"/>
            <a:ext cx="13465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находим</a:t>
            </a:r>
          </a:p>
          <a:p>
            <a:r>
              <a:rPr lang="ru-RU" sz="1400" dirty="0" smtClean="0"/>
              <a:t>максимальный</a:t>
            </a:r>
          </a:p>
          <a:p>
            <a:r>
              <a:rPr lang="ru-RU" sz="1400" dirty="0" smtClean="0"/>
              <a:t>поток</a:t>
            </a:r>
            <a:endParaRPr lang="ru-RU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18016" y="4755074"/>
            <a:ext cx="20830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рёбра двудольного</a:t>
            </a:r>
          </a:p>
          <a:p>
            <a:r>
              <a:rPr lang="ru-RU" sz="1400" dirty="0" smtClean="0"/>
              <a:t>графа, по которым поток</a:t>
            </a:r>
          </a:p>
          <a:p>
            <a:r>
              <a:rPr lang="ru-RU" sz="1400" dirty="0" smtClean="0"/>
              <a:t>равен 1, включаем</a:t>
            </a:r>
          </a:p>
          <a:p>
            <a:r>
              <a:rPr lang="ru-RU" sz="1400" dirty="0" smtClean="0"/>
              <a:t>в наибольшее </a:t>
            </a:r>
          </a:p>
          <a:p>
            <a:r>
              <a:rPr lang="ru-RU" sz="1400" dirty="0" err="1" smtClean="0"/>
              <a:t>паросочетание</a:t>
            </a:r>
            <a:r>
              <a:rPr lang="ru-RU" sz="1400" dirty="0" smtClean="0"/>
              <a:t>  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10" name="Рисунок 10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1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5" grpId="0" animBg="1"/>
      <p:bldP spid="105" grpId="0"/>
      <p:bldP spid="106" grpId="0"/>
      <p:bldP spid="107" grpId="0"/>
      <p:bldP spid="113" grpId="0"/>
      <p:bldP spid="114" grpId="0"/>
      <p:bldP spid="117" grpId="0"/>
      <p:bldP spid="10" grpId="0"/>
      <p:bldP spid="103" grpId="0"/>
      <p:bldP spid="10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4796" y="78254"/>
            <a:ext cx="11581016" cy="880970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 smtClean="0">
                <a:solidFill>
                  <a:srgbClr val="7030A0"/>
                </a:solidFill>
              </a:rPr>
              <a:t> </a:t>
            </a: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Наибольшее </a:t>
            </a: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</a:rPr>
              <a:t>паросочетание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минимального веса в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двудольном графе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04796" y="968627"/>
            <a:ext cx="11455340" cy="11138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Задан двудольный граф. Каждому ребру которого приписан целочисленный вес </a:t>
            </a:r>
            <a:r>
              <a:rPr lang="en-US" sz="2000" dirty="0" smtClean="0"/>
              <a:t>c (e)≥0</a:t>
            </a:r>
            <a:r>
              <a:rPr lang="ru-RU" sz="2000" dirty="0" smtClean="0"/>
              <a:t>. Известно разбиение вершин двудольного графа на доли.  </a:t>
            </a:r>
          </a:p>
          <a:p>
            <a:pPr marL="0" indent="0">
              <a:buNone/>
            </a:pPr>
            <a:r>
              <a:rPr lang="ru-RU" sz="2000" dirty="0" smtClean="0"/>
              <a:t>Необходимо найти: </a:t>
            </a:r>
            <a:r>
              <a:rPr lang="ru-RU" sz="2000" b="1" dirty="0" smtClean="0"/>
              <a:t>наибольшее </a:t>
            </a:r>
            <a:r>
              <a:rPr lang="ru-RU" sz="2000" b="1" dirty="0" err="1" smtClean="0"/>
              <a:t>паросочетание</a:t>
            </a:r>
            <a:r>
              <a:rPr lang="ru-RU" sz="2000" b="1" dirty="0" smtClean="0"/>
              <a:t> минимального веса в двудольном графе.</a:t>
            </a:r>
            <a:endParaRPr lang="en-US" sz="2000" b="1" dirty="0" smtClean="0"/>
          </a:p>
        </p:txBody>
      </p:sp>
      <p:sp>
        <p:nvSpPr>
          <p:cNvPr id="3" name="Стрелка вправо 2"/>
          <p:cNvSpPr/>
          <p:nvPr/>
        </p:nvSpPr>
        <p:spPr>
          <a:xfrm>
            <a:off x="2233939" y="2934493"/>
            <a:ext cx="591673" cy="195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Стрелка вправо 64"/>
          <p:cNvSpPr/>
          <p:nvPr/>
        </p:nvSpPr>
        <p:spPr>
          <a:xfrm>
            <a:off x="6485704" y="2990945"/>
            <a:ext cx="591673" cy="195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TextBox 104"/>
          <p:cNvSpPr txBox="1"/>
          <p:nvPr/>
        </p:nvSpPr>
        <p:spPr>
          <a:xfrm>
            <a:off x="4083006" y="5048592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|M</a:t>
            </a:r>
            <a:r>
              <a:rPr lang="en-US" baseline="-25000" dirty="0"/>
              <a:t>1</a:t>
            </a:r>
            <a:r>
              <a:rPr lang="en-US" dirty="0"/>
              <a:t>|=3</a:t>
            </a:r>
            <a:r>
              <a:rPr lang="ru-RU" dirty="0"/>
              <a:t>, с</a:t>
            </a:r>
            <a:r>
              <a:rPr lang="en-US" dirty="0"/>
              <a:t>(M</a:t>
            </a:r>
            <a:r>
              <a:rPr lang="en-US" baseline="-25000" dirty="0"/>
              <a:t>1</a:t>
            </a:r>
            <a:r>
              <a:rPr lang="en-US" dirty="0"/>
              <a:t>)=20+4+3=27</a:t>
            </a:r>
            <a:endParaRPr lang="ru-RU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7581724" y="2044587"/>
            <a:ext cx="3242854" cy="2170630"/>
            <a:chOff x="7612302" y="2050337"/>
            <a:chExt cx="3242854" cy="2170630"/>
          </a:xfrm>
        </p:grpSpPr>
        <p:sp>
          <p:nvSpPr>
            <p:cNvPr id="84" name="TextBox 83"/>
            <p:cNvSpPr txBox="1"/>
            <p:nvPr/>
          </p:nvSpPr>
          <p:spPr>
            <a:xfrm>
              <a:off x="9020924" y="205033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grpSp>
          <p:nvGrpSpPr>
            <p:cNvPr id="179" name="Группа 178"/>
            <p:cNvGrpSpPr/>
            <p:nvPr/>
          </p:nvGrpSpPr>
          <p:grpSpPr>
            <a:xfrm>
              <a:off x="7612302" y="2181991"/>
              <a:ext cx="3242854" cy="2038976"/>
              <a:chOff x="7559617" y="2164446"/>
              <a:chExt cx="3242854" cy="2038976"/>
            </a:xfrm>
          </p:grpSpPr>
          <p:sp>
            <p:nvSpPr>
              <p:cNvPr id="66" name="Овал 65"/>
              <p:cNvSpPr/>
              <p:nvPr/>
            </p:nvSpPr>
            <p:spPr>
              <a:xfrm>
                <a:off x="8384109" y="2164446"/>
                <a:ext cx="430305" cy="3854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1</a:t>
                </a:r>
                <a:endParaRPr lang="ru-RU" dirty="0"/>
              </a:p>
            </p:txBody>
          </p:sp>
          <p:sp>
            <p:nvSpPr>
              <p:cNvPr id="67" name="Овал 66"/>
              <p:cNvSpPr/>
              <p:nvPr/>
            </p:nvSpPr>
            <p:spPr>
              <a:xfrm>
                <a:off x="8384108" y="3001756"/>
                <a:ext cx="430305" cy="3854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2</a:t>
                </a:r>
                <a:endParaRPr lang="ru-RU" dirty="0"/>
              </a:p>
            </p:txBody>
          </p:sp>
          <p:sp>
            <p:nvSpPr>
              <p:cNvPr id="68" name="Овал 67"/>
              <p:cNvSpPr/>
              <p:nvPr/>
            </p:nvSpPr>
            <p:spPr>
              <a:xfrm>
                <a:off x="9441944" y="2164446"/>
                <a:ext cx="430305" cy="38548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4</a:t>
                </a:r>
                <a:endParaRPr lang="ru-RU" dirty="0"/>
              </a:p>
            </p:txBody>
          </p:sp>
          <p:sp>
            <p:nvSpPr>
              <p:cNvPr id="69" name="Овал 68"/>
              <p:cNvSpPr/>
              <p:nvPr/>
            </p:nvSpPr>
            <p:spPr>
              <a:xfrm>
                <a:off x="9441944" y="3001756"/>
                <a:ext cx="430305" cy="38548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5</a:t>
                </a:r>
                <a:endParaRPr lang="ru-RU" dirty="0"/>
              </a:p>
            </p:txBody>
          </p:sp>
          <p:sp>
            <p:nvSpPr>
              <p:cNvPr id="70" name="Овал 69"/>
              <p:cNvSpPr/>
              <p:nvPr/>
            </p:nvSpPr>
            <p:spPr>
              <a:xfrm>
                <a:off x="8384108" y="3697833"/>
                <a:ext cx="430305" cy="3854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3</a:t>
                </a:r>
                <a:endParaRPr lang="ru-RU" dirty="0"/>
              </a:p>
            </p:txBody>
          </p:sp>
          <p:sp>
            <p:nvSpPr>
              <p:cNvPr id="71" name="Овал 70"/>
              <p:cNvSpPr/>
              <p:nvPr/>
            </p:nvSpPr>
            <p:spPr>
              <a:xfrm>
                <a:off x="9441943" y="3697833"/>
                <a:ext cx="430305" cy="38548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6</a:t>
                </a:r>
                <a:endParaRPr lang="ru-RU" dirty="0"/>
              </a:p>
            </p:txBody>
          </p:sp>
          <p:sp>
            <p:nvSpPr>
              <p:cNvPr id="72" name="Овал 71"/>
              <p:cNvSpPr/>
              <p:nvPr/>
            </p:nvSpPr>
            <p:spPr>
              <a:xfrm>
                <a:off x="7559617" y="3001756"/>
                <a:ext cx="421606" cy="38548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endParaRPr lang="ru-RU" dirty="0"/>
              </a:p>
            </p:txBody>
          </p:sp>
          <p:sp>
            <p:nvSpPr>
              <p:cNvPr id="73" name="Овал 72"/>
              <p:cNvSpPr/>
              <p:nvPr/>
            </p:nvSpPr>
            <p:spPr>
              <a:xfrm>
                <a:off x="10380865" y="2973954"/>
                <a:ext cx="421606" cy="38548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</a:t>
                </a:r>
                <a:endParaRPr lang="ru-RU" dirty="0"/>
              </a:p>
            </p:txBody>
          </p:sp>
          <p:cxnSp>
            <p:nvCxnSpPr>
              <p:cNvPr id="74" name="Прямая со стрелкой 73"/>
              <p:cNvCxnSpPr>
                <a:stCxn id="72" idx="0"/>
                <a:endCxn id="66" idx="3"/>
              </p:cNvCxnSpPr>
              <p:nvPr/>
            </p:nvCxnSpPr>
            <p:spPr>
              <a:xfrm flipV="1">
                <a:off x="7770420" y="2493475"/>
                <a:ext cx="676706" cy="5082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Прямая со стрелкой 74"/>
              <p:cNvCxnSpPr>
                <a:stCxn id="72" idx="6"/>
                <a:endCxn id="67" idx="2"/>
              </p:cNvCxnSpPr>
              <p:nvPr/>
            </p:nvCxnSpPr>
            <p:spPr>
              <a:xfrm>
                <a:off x="7981223" y="3194497"/>
                <a:ext cx="40288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Прямая со стрелкой 75"/>
              <p:cNvCxnSpPr>
                <a:stCxn id="72" idx="5"/>
                <a:endCxn id="70" idx="2"/>
              </p:cNvCxnSpPr>
              <p:nvPr/>
            </p:nvCxnSpPr>
            <p:spPr>
              <a:xfrm>
                <a:off x="7919480" y="3330785"/>
                <a:ext cx="464628" cy="55978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Прямая со стрелкой 76"/>
              <p:cNvCxnSpPr>
                <a:stCxn id="71" idx="6"/>
                <a:endCxn id="73" idx="3"/>
              </p:cNvCxnSpPr>
              <p:nvPr/>
            </p:nvCxnSpPr>
            <p:spPr>
              <a:xfrm flipV="1">
                <a:off x="9872248" y="3302983"/>
                <a:ext cx="570360" cy="58759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Прямая со стрелкой 77"/>
              <p:cNvCxnSpPr>
                <a:stCxn id="69" idx="6"/>
                <a:endCxn id="73" idx="2"/>
              </p:cNvCxnSpPr>
              <p:nvPr/>
            </p:nvCxnSpPr>
            <p:spPr>
              <a:xfrm flipV="1">
                <a:off x="9872249" y="3166695"/>
                <a:ext cx="508616" cy="2780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 стрелкой 78"/>
              <p:cNvCxnSpPr>
                <a:stCxn id="68" idx="6"/>
                <a:endCxn id="73" idx="1"/>
              </p:cNvCxnSpPr>
              <p:nvPr/>
            </p:nvCxnSpPr>
            <p:spPr>
              <a:xfrm>
                <a:off x="9872249" y="2357187"/>
                <a:ext cx="570359" cy="6732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Прямая со стрелкой 79"/>
              <p:cNvCxnSpPr>
                <a:stCxn id="66" idx="6"/>
                <a:endCxn id="68" idx="2"/>
              </p:cNvCxnSpPr>
              <p:nvPr/>
            </p:nvCxnSpPr>
            <p:spPr>
              <a:xfrm>
                <a:off x="8814414" y="2357187"/>
                <a:ext cx="62753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 стрелкой 80"/>
              <p:cNvCxnSpPr>
                <a:endCxn id="69" idx="1"/>
              </p:cNvCxnSpPr>
              <p:nvPr/>
            </p:nvCxnSpPr>
            <p:spPr>
              <a:xfrm>
                <a:off x="8760096" y="2303077"/>
                <a:ext cx="744865" cy="75513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81"/>
              <p:cNvCxnSpPr>
                <a:stCxn id="67" idx="6"/>
                <a:endCxn id="69" idx="2"/>
              </p:cNvCxnSpPr>
              <p:nvPr/>
            </p:nvCxnSpPr>
            <p:spPr>
              <a:xfrm>
                <a:off x="8814413" y="3194497"/>
                <a:ext cx="627531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 стрелкой 82"/>
              <p:cNvCxnSpPr>
                <a:stCxn id="70" idx="6"/>
                <a:endCxn id="71" idx="2"/>
              </p:cNvCxnSpPr>
              <p:nvPr/>
            </p:nvCxnSpPr>
            <p:spPr>
              <a:xfrm>
                <a:off x="8814413" y="3890574"/>
                <a:ext cx="62753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8016673" y="292408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0035787" y="234865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809372" y="350650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8868732" y="294175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8937649" y="386486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9935324" y="296473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899936" y="249868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079755" y="357586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8" name="Прямая со стрелкой 117"/>
              <p:cNvCxnSpPr>
                <a:stCxn id="67" idx="7"/>
                <a:endCxn id="68" idx="3"/>
              </p:cNvCxnSpPr>
              <p:nvPr/>
            </p:nvCxnSpPr>
            <p:spPr>
              <a:xfrm flipV="1">
                <a:off x="8751396" y="2493475"/>
                <a:ext cx="753565" cy="564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8" name="Группа 177"/>
          <p:cNvGrpSpPr/>
          <p:nvPr/>
        </p:nvGrpSpPr>
        <p:grpSpPr>
          <a:xfrm>
            <a:off x="404796" y="2193834"/>
            <a:ext cx="1488141" cy="2322109"/>
            <a:chOff x="404796" y="2193834"/>
            <a:chExt cx="1488141" cy="2322109"/>
          </a:xfrm>
        </p:grpSpPr>
        <p:grpSp>
          <p:nvGrpSpPr>
            <p:cNvPr id="115" name="Группа 114"/>
            <p:cNvGrpSpPr/>
            <p:nvPr/>
          </p:nvGrpSpPr>
          <p:grpSpPr>
            <a:xfrm>
              <a:off x="404796" y="2202929"/>
              <a:ext cx="1488141" cy="2313014"/>
              <a:chOff x="449964" y="2222689"/>
              <a:chExt cx="1488141" cy="2313014"/>
            </a:xfrm>
          </p:grpSpPr>
          <p:sp>
            <p:nvSpPr>
              <p:cNvPr id="5" name="Овал 4"/>
              <p:cNvSpPr/>
              <p:nvPr/>
            </p:nvSpPr>
            <p:spPr>
              <a:xfrm>
                <a:off x="449965" y="2222689"/>
                <a:ext cx="430305" cy="3854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1</a:t>
                </a:r>
                <a:endParaRPr lang="ru-RU" dirty="0"/>
              </a:p>
            </p:txBody>
          </p:sp>
          <p:sp>
            <p:nvSpPr>
              <p:cNvPr id="6" name="Овал 5"/>
              <p:cNvSpPr/>
              <p:nvPr/>
            </p:nvSpPr>
            <p:spPr>
              <a:xfrm>
                <a:off x="449964" y="3059999"/>
                <a:ext cx="430305" cy="3854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2</a:t>
                </a:r>
                <a:endParaRPr lang="ru-RU" dirty="0"/>
              </a:p>
            </p:txBody>
          </p:sp>
          <p:sp>
            <p:nvSpPr>
              <p:cNvPr id="7" name="Овал 6"/>
              <p:cNvSpPr/>
              <p:nvPr/>
            </p:nvSpPr>
            <p:spPr>
              <a:xfrm>
                <a:off x="1507800" y="2222689"/>
                <a:ext cx="430305" cy="38548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4</a:t>
                </a:r>
                <a:endParaRPr lang="ru-RU" dirty="0"/>
              </a:p>
            </p:txBody>
          </p:sp>
          <p:sp>
            <p:nvSpPr>
              <p:cNvPr id="9" name="Овал 8"/>
              <p:cNvSpPr/>
              <p:nvPr/>
            </p:nvSpPr>
            <p:spPr>
              <a:xfrm>
                <a:off x="1507800" y="3059999"/>
                <a:ext cx="430305" cy="38548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5</a:t>
                </a:r>
                <a:endParaRPr lang="ru-RU" dirty="0"/>
              </a:p>
            </p:txBody>
          </p:sp>
          <p:cxnSp>
            <p:nvCxnSpPr>
              <p:cNvPr id="11" name="Прямая соединительная линия 10"/>
              <p:cNvCxnSpPr>
                <a:stCxn id="5" idx="6"/>
                <a:endCxn id="9" idx="1"/>
              </p:cNvCxnSpPr>
              <p:nvPr/>
            </p:nvCxnSpPr>
            <p:spPr>
              <a:xfrm>
                <a:off x="880270" y="2415430"/>
                <a:ext cx="690547" cy="70102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>
                <a:stCxn id="5" idx="6"/>
                <a:endCxn id="7" idx="2"/>
              </p:cNvCxnSpPr>
              <p:nvPr/>
            </p:nvCxnSpPr>
            <p:spPr>
              <a:xfrm>
                <a:off x="880270" y="2415430"/>
                <a:ext cx="62753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>
                <a:stCxn id="6" idx="6"/>
                <a:endCxn id="9" idx="2"/>
              </p:cNvCxnSpPr>
              <p:nvPr/>
            </p:nvCxnSpPr>
            <p:spPr>
              <a:xfrm>
                <a:off x="880269" y="3252740"/>
                <a:ext cx="62753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Овал 37"/>
              <p:cNvSpPr/>
              <p:nvPr/>
            </p:nvSpPr>
            <p:spPr>
              <a:xfrm>
                <a:off x="449964" y="3756076"/>
                <a:ext cx="430305" cy="3854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3</a:t>
                </a:r>
                <a:endParaRPr lang="ru-RU" dirty="0"/>
              </a:p>
            </p:txBody>
          </p:sp>
          <p:sp>
            <p:nvSpPr>
              <p:cNvPr id="39" name="Овал 38"/>
              <p:cNvSpPr/>
              <p:nvPr/>
            </p:nvSpPr>
            <p:spPr>
              <a:xfrm>
                <a:off x="1507799" y="3756076"/>
                <a:ext cx="430305" cy="38548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6</a:t>
                </a:r>
                <a:endParaRPr lang="ru-RU" dirty="0"/>
              </a:p>
            </p:txBody>
          </p:sp>
          <p:cxnSp>
            <p:nvCxnSpPr>
              <p:cNvPr id="41" name="Прямая соединительная линия 40"/>
              <p:cNvCxnSpPr>
                <a:stCxn id="38" idx="6"/>
                <a:endCxn id="39" idx="2"/>
              </p:cNvCxnSpPr>
              <p:nvPr/>
            </p:nvCxnSpPr>
            <p:spPr>
              <a:xfrm>
                <a:off x="880269" y="3948817"/>
                <a:ext cx="62753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Прямоугольник 107"/>
              <p:cNvSpPr/>
              <p:nvPr/>
            </p:nvSpPr>
            <p:spPr>
              <a:xfrm>
                <a:off x="450795" y="4166371"/>
                <a:ext cx="383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  <a:r>
                  <a:rPr lang="en-US" baseline="-25000"/>
                  <a:t>1</a:t>
                </a:r>
                <a:endParaRPr lang="ru-RU" dirty="0"/>
              </a:p>
            </p:txBody>
          </p:sp>
          <p:sp>
            <p:nvSpPr>
              <p:cNvPr id="112" name="Прямоугольник 111"/>
              <p:cNvSpPr/>
              <p:nvPr/>
            </p:nvSpPr>
            <p:spPr>
              <a:xfrm>
                <a:off x="1550184" y="4166371"/>
                <a:ext cx="383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2</a:t>
                </a:r>
                <a:endParaRPr lang="ru-RU" dirty="0"/>
              </a:p>
            </p:txBody>
          </p:sp>
        </p:grpSp>
        <p:cxnSp>
          <p:nvCxnSpPr>
            <p:cNvPr id="104" name="Прямая соединительная линия 103"/>
            <p:cNvCxnSpPr>
              <a:stCxn id="6" idx="7"/>
              <a:endCxn id="7" idx="3"/>
            </p:cNvCxnSpPr>
            <p:nvPr/>
          </p:nvCxnSpPr>
          <p:spPr>
            <a:xfrm flipV="1">
              <a:off x="772084" y="2531958"/>
              <a:ext cx="753565" cy="564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074246" y="219383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7030A0"/>
                  </a:solidFill>
                </a:rPr>
                <a:t>20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28288" y="386486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7030A0"/>
                  </a:solidFill>
                </a:rPr>
                <a:t>3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56385" y="316327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7030A0"/>
                  </a:solidFill>
                </a:rPr>
                <a:t>4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48745" y="27057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7030A0"/>
                  </a:solidFill>
                </a:rPr>
                <a:t>1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24423" y="269741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7030A0"/>
                  </a:solidFill>
                </a:rPr>
                <a:t>7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84" name="Группа 183"/>
          <p:cNvGrpSpPr/>
          <p:nvPr/>
        </p:nvGrpSpPr>
        <p:grpSpPr>
          <a:xfrm>
            <a:off x="2226889" y="4192474"/>
            <a:ext cx="1488141" cy="2096930"/>
            <a:chOff x="2226889" y="4192474"/>
            <a:chExt cx="1488141" cy="2096930"/>
          </a:xfrm>
        </p:grpSpPr>
        <p:sp>
          <p:nvSpPr>
            <p:cNvPr id="127" name="TextBox 126"/>
            <p:cNvSpPr txBox="1"/>
            <p:nvPr/>
          </p:nvSpPr>
          <p:spPr>
            <a:xfrm>
              <a:off x="2779583" y="419247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7030A0"/>
                  </a:solidFill>
                </a:rPr>
                <a:t>20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93" name="Овал 92"/>
            <p:cNvSpPr/>
            <p:nvPr/>
          </p:nvSpPr>
          <p:spPr>
            <a:xfrm>
              <a:off x="2226890" y="4370535"/>
              <a:ext cx="430305" cy="3854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94" name="Овал 93"/>
            <p:cNvSpPr/>
            <p:nvPr/>
          </p:nvSpPr>
          <p:spPr>
            <a:xfrm>
              <a:off x="2226889" y="5207845"/>
              <a:ext cx="430305" cy="3854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95" name="Овал 94"/>
            <p:cNvSpPr/>
            <p:nvPr/>
          </p:nvSpPr>
          <p:spPr>
            <a:xfrm>
              <a:off x="3284725" y="4370535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96" name="Овал 95"/>
            <p:cNvSpPr/>
            <p:nvPr/>
          </p:nvSpPr>
          <p:spPr>
            <a:xfrm>
              <a:off x="3284725" y="5207845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cxnSp>
          <p:nvCxnSpPr>
            <p:cNvPr id="97" name="Прямая соединительная линия 96"/>
            <p:cNvCxnSpPr>
              <a:stCxn id="93" idx="6"/>
              <a:endCxn id="96" idx="1"/>
            </p:cNvCxnSpPr>
            <p:nvPr/>
          </p:nvCxnSpPr>
          <p:spPr>
            <a:xfrm>
              <a:off x="2657195" y="4563276"/>
              <a:ext cx="690547" cy="70102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>
            <a:xfrm>
              <a:off x="2657194" y="4495488"/>
              <a:ext cx="627530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4" idx="6"/>
              <a:endCxn id="96" idx="2"/>
            </p:cNvCxnSpPr>
            <p:nvPr/>
          </p:nvCxnSpPr>
          <p:spPr>
            <a:xfrm>
              <a:off x="2657194" y="5400586"/>
              <a:ext cx="627531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Овал 99"/>
            <p:cNvSpPr/>
            <p:nvPr/>
          </p:nvSpPr>
          <p:spPr>
            <a:xfrm>
              <a:off x="2226889" y="5903922"/>
              <a:ext cx="430305" cy="3854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101" name="Овал 100"/>
            <p:cNvSpPr/>
            <p:nvPr/>
          </p:nvSpPr>
          <p:spPr>
            <a:xfrm>
              <a:off x="3284724" y="5903922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6</a:t>
              </a:r>
              <a:endParaRPr lang="ru-RU" dirty="0"/>
            </a:p>
          </p:txBody>
        </p:sp>
        <p:cxnSp>
          <p:nvCxnSpPr>
            <p:cNvPr id="102" name="Прямая соединительная линия 101"/>
            <p:cNvCxnSpPr>
              <a:stCxn id="100" idx="6"/>
              <a:endCxn id="101" idx="2"/>
            </p:cNvCxnSpPr>
            <p:nvPr/>
          </p:nvCxnSpPr>
          <p:spPr>
            <a:xfrm>
              <a:off x="2657194" y="6096663"/>
              <a:ext cx="627530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>
              <a:stCxn id="94" idx="7"/>
              <a:endCxn id="95" idx="3"/>
            </p:cNvCxnSpPr>
            <p:nvPr/>
          </p:nvCxnSpPr>
          <p:spPr>
            <a:xfrm flipV="1">
              <a:off x="2594177" y="4699564"/>
              <a:ext cx="753565" cy="564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2790248" y="516096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>
                  <a:solidFill>
                    <a:srgbClr val="7030A0"/>
                  </a:solidFill>
                </a:rPr>
                <a:t>4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774660" y="585138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>
                  <a:solidFill>
                    <a:srgbClr val="7030A0"/>
                  </a:solidFill>
                </a:rPr>
                <a:t>3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598219" y="485488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>
                  <a:solidFill>
                    <a:srgbClr val="7030A0"/>
                  </a:solidFill>
                </a:rPr>
                <a:t>1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03086" y="489912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>
                  <a:solidFill>
                    <a:srgbClr val="7030A0"/>
                  </a:solidFill>
                </a:rPr>
                <a:t>7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19027" y="2216609"/>
            <a:ext cx="14226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сначала найдём</a:t>
            </a:r>
          </a:p>
          <a:p>
            <a:r>
              <a:rPr lang="ru-RU" sz="1400" dirty="0" smtClean="0"/>
              <a:t>наибольшее</a:t>
            </a:r>
          </a:p>
          <a:p>
            <a:r>
              <a:rPr lang="ru-RU" sz="1400" dirty="0" err="1" smtClean="0"/>
              <a:t>паросочетание</a:t>
            </a:r>
            <a:endParaRPr lang="ru-RU" sz="1400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3127398" y="2127651"/>
            <a:ext cx="3216478" cy="2154708"/>
            <a:chOff x="3127398" y="2127651"/>
            <a:chExt cx="3216478" cy="2154708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3127398" y="2127651"/>
              <a:ext cx="3216478" cy="2154708"/>
              <a:chOff x="3127398" y="2127651"/>
              <a:chExt cx="3216478" cy="2154708"/>
            </a:xfrm>
          </p:grpSpPr>
          <p:grpSp>
            <p:nvGrpSpPr>
              <p:cNvPr id="14" name="Группа 13"/>
              <p:cNvGrpSpPr/>
              <p:nvPr/>
            </p:nvGrpSpPr>
            <p:grpSpPr>
              <a:xfrm>
                <a:off x="3127398" y="2127651"/>
                <a:ext cx="3216478" cy="2154708"/>
                <a:chOff x="3127398" y="2127651"/>
                <a:chExt cx="3216478" cy="2154708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491032" y="3943805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FF0000"/>
                      </a:solidFill>
                    </a:rPr>
                    <a:t>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183" name="Группа 182"/>
                <p:cNvGrpSpPr/>
                <p:nvPr/>
              </p:nvGrpSpPr>
              <p:grpSpPr>
                <a:xfrm>
                  <a:off x="3127398" y="2127651"/>
                  <a:ext cx="3216478" cy="2004502"/>
                  <a:chOff x="3129882" y="2108580"/>
                  <a:chExt cx="3216478" cy="2004502"/>
                </a:xfrm>
              </p:grpSpPr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4547156" y="2108580"/>
                    <a:ext cx="28886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4" name="Овал 23"/>
                  <p:cNvSpPr/>
                  <p:nvPr/>
                </p:nvSpPr>
                <p:spPr>
                  <a:xfrm>
                    <a:off x="3954374" y="2194213"/>
                    <a:ext cx="430305" cy="38548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 smtClean="0"/>
                      <a:t>1</a:t>
                    </a:r>
                    <a:endParaRPr lang="ru-RU" dirty="0"/>
                  </a:p>
                </p:txBody>
              </p:sp>
              <p:sp>
                <p:nvSpPr>
                  <p:cNvPr id="25" name="Овал 24"/>
                  <p:cNvSpPr/>
                  <p:nvPr/>
                </p:nvSpPr>
                <p:spPr>
                  <a:xfrm>
                    <a:off x="3954373" y="3031523"/>
                    <a:ext cx="430305" cy="38548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 smtClean="0"/>
                      <a:t>2</a:t>
                    </a:r>
                    <a:endParaRPr lang="ru-RU" dirty="0"/>
                  </a:p>
                </p:txBody>
              </p:sp>
              <p:sp>
                <p:nvSpPr>
                  <p:cNvPr id="26" name="Овал 25"/>
                  <p:cNvSpPr/>
                  <p:nvPr/>
                </p:nvSpPr>
                <p:spPr>
                  <a:xfrm>
                    <a:off x="5012209" y="2194213"/>
                    <a:ext cx="430305" cy="385482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 smtClean="0"/>
                      <a:t>4</a:t>
                    </a:r>
                    <a:endParaRPr lang="ru-RU" dirty="0"/>
                  </a:p>
                </p:txBody>
              </p:sp>
              <p:sp>
                <p:nvSpPr>
                  <p:cNvPr id="28" name="Овал 27"/>
                  <p:cNvSpPr/>
                  <p:nvPr/>
                </p:nvSpPr>
                <p:spPr>
                  <a:xfrm>
                    <a:off x="5012209" y="3031523"/>
                    <a:ext cx="430305" cy="385482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 smtClean="0"/>
                      <a:t>5</a:t>
                    </a:r>
                    <a:endParaRPr lang="ru-RU" dirty="0"/>
                  </a:p>
                </p:txBody>
              </p:sp>
              <p:sp>
                <p:nvSpPr>
                  <p:cNvPr id="35" name="Овал 34"/>
                  <p:cNvSpPr/>
                  <p:nvPr/>
                </p:nvSpPr>
                <p:spPr>
                  <a:xfrm>
                    <a:off x="3954373" y="3727600"/>
                    <a:ext cx="430305" cy="38548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 smtClean="0"/>
                      <a:t>3</a:t>
                    </a:r>
                    <a:endParaRPr lang="ru-RU" dirty="0"/>
                  </a:p>
                </p:txBody>
              </p:sp>
              <p:sp>
                <p:nvSpPr>
                  <p:cNvPr id="36" name="Овал 35"/>
                  <p:cNvSpPr/>
                  <p:nvPr/>
                </p:nvSpPr>
                <p:spPr>
                  <a:xfrm>
                    <a:off x="5012208" y="3727600"/>
                    <a:ext cx="430305" cy="385482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 smtClean="0"/>
                      <a:t>6</a:t>
                    </a:r>
                    <a:endParaRPr lang="ru-RU" dirty="0"/>
                  </a:p>
                </p:txBody>
              </p:sp>
              <p:sp>
                <p:nvSpPr>
                  <p:cNvPr id="8" name="Овал 7"/>
                  <p:cNvSpPr/>
                  <p:nvPr/>
                </p:nvSpPr>
                <p:spPr>
                  <a:xfrm>
                    <a:off x="3129882" y="3031523"/>
                    <a:ext cx="421606" cy="385482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s</a:t>
                    </a:r>
                    <a:endParaRPr lang="ru-RU" dirty="0"/>
                  </a:p>
                </p:txBody>
              </p:sp>
              <p:sp>
                <p:nvSpPr>
                  <p:cNvPr id="40" name="Овал 39"/>
                  <p:cNvSpPr/>
                  <p:nvPr/>
                </p:nvSpPr>
                <p:spPr>
                  <a:xfrm>
                    <a:off x="5924754" y="2923169"/>
                    <a:ext cx="421606" cy="385482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t</a:t>
                    </a:r>
                    <a:endParaRPr lang="ru-RU" dirty="0"/>
                  </a:p>
                </p:txBody>
              </p:sp>
              <p:cxnSp>
                <p:nvCxnSpPr>
                  <p:cNvPr id="12" name="Прямая со стрелкой 11"/>
                  <p:cNvCxnSpPr/>
                  <p:nvPr/>
                </p:nvCxnSpPr>
                <p:spPr>
                  <a:xfrm flipV="1">
                    <a:off x="3348646" y="2548963"/>
                    <a:ext cx="676706" cy="508281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Прямая со стрелкой 14"/>
                  <p:cNvCxnSpPr>
                    <a:stCxn id="8" idx="6"/>
                    <a:endCxn id="25" idx="2"/>
                  </p:cNvCxnSpPr>
                  <p:nvPr/>
                </p:nvCxnSpPr>
                <p:spPr>
                  <a:xfrm>
                    <a:off x="3551488" y="3224264"/>
                    <a:ext cx="402885" cy="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Прямая со стрелкой 16"/>
                  <p:cNvCxnSpPr>
                    <a:stCxn id="8" idx="5"/>
                    <a:endCxn id="35" idx="2"/>
                  </p:cNvCxnSpPr>
                  <p:nvPr/>
                </p:nvCxnSpPr>
                <p:spPr>
                  <a:xfrm>
                    <a:off x="3489745" y="3360552"/>
                    <a:ext cx="464628" cy="559789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Прямая со стрелкой 18"/>
                  <p:cNvCxnSpPr>
                    <a:stCxn id="36" idx="6"/>
                    <a:endCxn id="40" idx="3"/>
                  </p:cNvCxnSpPr>
                  <p:nvPr/>
                </p:nvCxnSpPr>
                <p:spPr>
                  <a:xfrm flipV="1">
                    <a:off x="5442513" y="3252198"/>
                    <a:ext cx="543984" cy="668143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Прямая со стрелкой 21"/>
                  <p:cNvCxnSpPr>
                    <a:stCxn id="28" idx="6"/>
                    <a:endCxn id="40" idx="2"/>
                  </p:cNvCxnSpPr>
                  <p:nvPr/>
                </p:nvCxnSpPr>
                <p:spPr>
                  <a:xfrm flipV="1">
                    <a:off x="5442514" y="3115910"/>
                    <a:ext cx="482240" cy="108354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Прямая со стрелкой 41"/>
                  <p:cNvCxnSpPr>
                    <a:stCxn id="26" idx="6"/>
                    <a:endCxn id="40" idx="1"/>
                  </p:cNvCxnSpPr>
                  <p:nvPr/>
                </p:nvCxnSpPr>
                <p:spPr>
                  <a:xfrm>
                    <a:off x="5442514" y="2386954"/>
                    <a:ext cx="543983" cy="592668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Прямая со стрелкой 48"/>
                  <p:cNvCxnSpPr>
                    <a:stCxn id="24" idx="6"/>
                    <a:endCxn id="26" idx="2"/>
                  </p:cNvCxnSpPr>
                  <p:nvPr/>
                </p:nvCxnSpPr>
                <p:spPr>
                  <a:xfrm>
                    <a:off x="4384679" y="2386954"/>
                    <a:ext cx="62753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Прямая со стрелкой 50"/>
                  <p:cNvCxnSpPr>
                    <a:endCxn id="28" idx="1"/>
                  </p:cNvCxnSpPr>
                  <p:nvPr/>
                </p:nvCxnSpPr>
                <p:spPr>
                  <a:xfrm>
                    <a:off x="4330361" y="2332844"/>
                    <a:ext cx="744865" cy="75513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Прямая со стрелкой 52"/>
                  <p:cNvCxnSpPr>
                    <a:stCxn id="25" idx="6"/>
                    <a:endCxn id="28" idx="2"/>
                  </p:cNvCxnSpPr>
                  <p:nvPr/>
                </p:nvCxnSpPr>
                <p:spPr>
                  <a:xfrm>
                    <a:off x="4384678" y="3224264"/>
                    <a:ext cx="62753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Прямая со стрелкой 54"/>
                  <p:cNvCxnSpPr>
                    <a:stCxn id="35" idx="6"/>
                    <a:endCxn id="36" idx="2"/>
                  </p:cNvCxnSpPr>
                  <p:nvPr/>
                </p:nvCxnSpPr>
                <p:spPr>
                  <a:xfrm>
                    <a:off x="4384678" y="3920341"/>
                    <a:ext cx="62753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586938" y="2953855"/>
                    <a:ext cx="28886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607115" y="2438828"/>
                    <a:ext cx="28886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3416488" y="3591244"/>
                    <a:ext cx="28886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4438997" y="2971518"/>
                    <a:ext cx="28886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5505589" y="2994504"/>
                    <a:ext cx="28886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3470201" y="2528455"/>
                    <a:ext cx="28886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5619446" y="3590314"/>
                    <a:ext cx="28886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5" name="Прямая со стрелкой 44"/>
                  <p:cNvCxnSpPr>
                    <a:stCxn id="25" idx="5"/>
                    <a:endCxn id="36" idx="2"/>
                  </p:cNvCxnSpPr>
                  <p:nvPr/>
                </p:nvCxnSpPr>
                <p:spPr>
                  <a:xfrm>
                    <a:off x="4321661" y="3360552"/>
                    <a:ext cx="690547" cy="55978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Прямая со стрелкой 109"/>
                  <p:cNvCxnSpPr>
                    <a:stCxn id="25" idx="7"/>
                    <a:endCxn id="26" idx="3"/>
                  </p:cNvCxnSpPr>
                  <p:nvPr/>
                </p:nvCxnSpPr>
                <p:spPr>
                  <a:xfrm flipV="1">
                    <a:off x="4321661" y="2523242"/>
                    <a:ext cx="753565" cy="56473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6" name="TextBox 105"/>
              <p:cNvSpPr txBox="1"/>
              <p:nvPr/>
            </p:nvSpPr>
            <p:spPr>
              <a:xfrm flipH="1">
                <a:off x="4741925" y="2718897"/>
                <a:ext cx="2313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4465742" y="245058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4431965" y="34398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6332115" y="2240475"/>
            <a:ext cx="13465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строим </a:t>
            </a:r>
          </a:p>
          <a:p>
            <a:r>
              <a:rPr lang="ru-RU" sz="1400" dirty="0" smtClean="0"/>
              <a:t>максимальный</a:t>
            </a:r>
          </a:p>
          <a:p>
            <a:r>
              <a:rPr lang="ru-RU" sz="1400" dirty="0" smtClean="0"/>
              <a:t> поток</a:t>
            </a:r>
            <a:endParaRPr lang="ru-RU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49661" y="4784218"/>
            <a:ext cx="20830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рёбра двудольного</a:t>
            </a:r>
          </a:p>
          <a:p>
            <a:r>
              <a:rPr lang="ru-RU" sz="1400" dirty="0" smtClean="0"/>
              <a:t>графа, по которым поток</a:t>
            </a:r>
          </a:p>
          <a:p>
            <a:r>
              <a:rPr lang="ru-RU" sz="1400" dirty="0" smtClean="0"/>
              <a:t>равен 1, включаем</a:t>
            </a:r>
          </a:p>
          <a:p>
            <a:r>
              <a:rPr lang="ru-RU" sz="1400" dirty="0" smtClean="0"/>
              <a:t>в наибольшее </a:t>
            </a:r>
          </a:p>
          <a:p>
            <a:r>
              <a:rPr lang="ru-RU" sz="1400" dirty="0" err="1" smtClean="0"/>
              <a:t>паросочетание</a:t>
            </a:r>
            <a:r>
              <a:rPr lang="ru-RU" sz="1400" dirty="0" smtClean="0"/>
              <a:t>  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16" name="Рисунок 11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1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5" grpId="0" animBg="1"/>
      <p:bldP spid="105" grpId="0"/>
      <p:bldP spid="10" grpId="0"/>
      <p:bldP spid="111" grpId="0"/>
      <p:bldP spid="1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1636" y="78254"/>
            <a:ext cx="11004176" cy="880970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Наибольшее </a:t>
            </a: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</a:rPr>
              <a:t>паросочетание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 минимального веса в двудольном графе</a:t>
            </a:r>
            <a:endParaRPr lang="ru-RU" sz="2400" b="1" dirty="0">
              <a:solidFill>
                <a:srgbClr val="D60093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48979" y="947840"/>
            <a:ext cx="11414128" cy="636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>
                <a:solidFill>
                  <a:srgbClr val="C00000"/>
                </a:solidFill>
              </a:rPr>
              <a:t>(</a:t>
            </a:r>
            <a:r>
              <a:rPr lang="ru-RU" sz="2000" i="1" dirty="0" smtClean="0">
                <a:solidFill>
                  <a:srgbClr val="C00000"/>
                </a:solidFill>
              </a:rPr>
              <a:t>продолжение</a:t>
            </a:r>
            <a:r>
              <a:rPr lang="ru-RU" sz="2000" dirty="0" smtClean="0">
                <a:solidFill>
                  <a:srgbClr val="C00000"/>
                </a:solidFill>
              </a:rPr>
              <a:t>) </a:t>
            </a:r>
            <a:r>
              <a:rPr lang="ru-RU" sz="2000" dirty="0" smtClean="0"/>
              <a:t>Задан двудольный граф. Каждому ребру которого приписан целочисленный вес </a:t>
            </a:r>
            <a:r>
              <a:rPr lang="en-US" sz="2000" dirty="0" smtClean="0"/>
              <a:t>c (e)≥0</a:t>
            </a:r>
            <a:r>
              <a:rPr lang="ru-RU" sz="2000" dirty="0" smtClean="0"/>
              <a:t>. Необходимо найти: </a:t>
            </a:r>
            <a:r>
              <a:rPr lang="ru-RU" sz="2000" b="1" dirty="0" smtClean="0"/>
              <a:t>наибольшее </a:t>
            </a:r>
            <a:r>
              <a:rPr lang="ru-RU" sz="2000" b="1" dirty="0" err="1" smtClean="0"/>
              <a:t>паросочетание</a:t>
            </a:r>
            <a:r>
              <a:rPr lang="ru-RU" sz="2000" b="1" dirty="0" smtClean="0"/>
              <a:t> минимального веса.</a:t>
            </a:r>
            <a:endParaRPr lang="en-US" sz="2000" b="1" dirty="0" smtClean="0"/>
          </a:p>
        </p:txBody>
      </p:sp>
      <p:grpSp>
        <p:nvGrpSpPr>
          <p:cNvPr id="52" name="Группа 51"/>
          <p:cNvGrpSpPr/>
          <p:nvPr/>
        </p:nvGrpSpPr>
        <p:grpSpPr>
          <a:xfrm>
            <a:off x="688408" y="1638737"/>
            <a:ext cx="1863011" cy="2954502"/>
            <a:chOff x="688408" y="1638737"/>
            <a:chExt cx="1863011" cy="2954502"/>
          </a:xfrm>
        </p:grpSpPr>
        <p:sp>
          <p:nvSpPr>
            <p:cNvPr id="93" name="Овал 92"/>
            <p:cNvSpPr/>
            <p:nvPr/>
          </p:nvSpPr>
          <p:spPr>
            <a:xfrm>
              <a:off x="875845" y="1816798"/>
              <a:ext cx="430305" cy="3854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94" name="Овал 93"/>
            <p:cNvSpPr/>
            <p:nvPr/>
          </p:nvSpPr>
          <p:spPr>
            <a:xfrm>
              <a:off x="875844" y="2654108"/>
              <a:ext cx="430305" cy="3854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95" name="Овал 94"/>
            <p:cNvSpPr/>
            <p:nvPr/>
          </p:nvSpPr>
          <p:spPr>
            <a:xfrm>
              <a:off x="1933680" y="1816798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96" name="Овал 95"/>
            <p:cNvSpPr/>
            <p:nvPr/>
          </p:nvSpPr>
          <p:spPr>
            <a:xfrm>
              <a:off x="1933680" y="2654108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cxnSp>
          <p:nvCxnSpPr>
            <p:cNvPr id="97" name="Прямая соединительная линия 96"/>
            <p:cNvCxnSpPr>
              <a:stCxn id="93" idx="6"/>
              <a:endCxn id="96" idx="1"/>
            </p:cNvCxnSpPr>
            <p:nvPr/>
          </p:nvCxnSpPr>
          <p:spPr>
            <a:xfrm>
              <a:off x="1306150" y="2009539"/>
              <a:ext cx="690547" cy="70102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>
            <a:xfrm>
              <a:off x="1306149" y="1941751"/>
              <a:ext cx="627530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4" idx="6"/>
              <a:endCxn id="96" idx="2"/>
            </p:cNvCxnSpPr>
            <p:nvPr/>
          </p:nvCxnSpPr>
          <p:spPr>
            <a:xfrm>
              <a:off x="1306149" y="2846849"/>
              <a:ext cx="627531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Овал 99"/>
            <p:cNvSpPr/>
            <p:nvPr/>
          </p:nvSpPr>
          <p:spPr>
            <a:xfrm>
              <a:off x="875844" y="3350185"/>
              <a:ext cx="430305" cy="3854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101" name="Овал 100"/>
            <p:cNvSpPr/>
            <p:nvPr/>
          </p:nvSpPr>
          <p:spPr>
            <a:xfrm>
              <a:off x="1933679" y="3350185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6</a:t>
              </a:r>
              <a:endParaRPr lang="ru-RU" dirty="0"/>
            </a:p>
          </p:txBody>
        </p:sp>
        <p:cxnSp>
          <p:nvCxnSpPr>
            <p:cNvPr id="102" name="Прямая соединительная линия 101"/>
            <p:cNvCxnSpPr>
              <a:stCxn id="100" idx="6"/>
              <a:endCxn id="101" idx="2"/>
            </p:cNvCxnSpPr>
            <p:nvPr/>
          </p:nvCxnSpPr>
          <p:spPr>
            <a:xfrm>
              <a:off x="1306149" y="3542926"/>
              <a:ext cx="627530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688408" y="3946908"/>
              <a:ext cx="18630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|M</a:t>
              </a:r>
              <a:r>
                <a:rPr lang="en-US" baseline="-25000" dirty="0"/>
                <a:t>1</a:t>
              </a:r>
              <a:r>
                <a:rPr lang="en-US" dirty="0"/>
                <a:t>|=</a:t>
              </a:r>
              <a:r>
                <a:rPr lang="en-US" dirty="0" smtClean="0"/>
                <a:t>3</a:t>
              </a:r>
              <a:r>
                <a:rPr lang="ru-RU" dirty="0" smtClean="0"/>
                <a:t> </a:t>
              </a:r>
            </a:p>
            <a:p>
              <a:r>
                <a:rPr lang="ru-RU" dirty="0" smtClean="0"/>
                <a:t>с</a:t>
              </a:r>
              <a:r>
                <a:rPr lang="en-US" dirty="0"/>
                <a:t>(M</a:t>
              </a:r>
              <a:r>
                <a:rPr lang="en-US" baseline="-25000" dirty="0"/>
                <a:t>1</a:t>
              </a:r>
              <a:r>
                <a:rPr lang="en-US" dirty="0"/>
                <a:t>)=20+4+3=27</a:t>
              </a:r>
              <a:endParaRPr lang="ru-RU" dirty="0"/>
            </a:p>
          </p:txBody>
        </p:sp>
        <p:cxnSp>
          <p:nvCxnSpPr>
            <p:cNvPr id="54" name="Прямая соединительная линия 53"/>
            <p:cNvCxnSpPr>
              <a:stCxn id="94" idx="7"/>
              <a:endCxn id="95" idx="3"/>
            </p:cNvCxnSpPr>
            <p:nvPr/>
          </p:nvCxnSpPr>
          <p:spPr>
            <a:xfrm flipV="1">
              <a:off x="1243132" y="2145827"/>
              <a:ext cx="753565" cy="564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1428538" y="163873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7030A0"/>
                  </a:solidFill>
                </a:rPr>
                <a:t>20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39203" y="26072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>
                  <a:solidFill>
                    <a:srgbClr val="7030A0"/>
                  </a:solidFill>
                </a:rPr>
                <a:t>4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423615" y="329765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>
                  <a:solidFill>
                    <a:srgbClr val="7030A0"/>
                  </a:solidFill>
                </a:rPr>
                <a:t>3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247174" y="230115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>
                  <a:solidFill>
                    <a:srgbClr val="7030A0"/>
                  </a:solidFill>
                </a:rPr>
                <a:t>1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752041" y="23453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>
                  <a:solidFill>
                    <a:srgbClr val="7030A0"/>
                  </a:solidFill>
                </a:rPr>
                <a:t>7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32" name="Стрелка вправо 131"/>
          <p:cNvSpPr/>
          <p:nvPr/>
        </p:nvSpPr>
        <p:spPr>
          <a:xfrm>
            <a:off x="2693763" y="2631081"/>
            <a:ext cx="591673" cy="195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3" name="Группа 102"/>
          <p:cNvGrpSpPr/>
          <p:nvPr/>
        </p:nvGrpSpPr>
        <p:grpSpPr>
          <a:xfrm>
            <a:off x="3533583" y="1743007"/>
            <a:ext cx="1488141" cy="1965087"/>
            <a:chOff x="3533583" y="1743007"/>
            <a:chExt cx="1488141" cy="1965087"/>
          </a:xfrm>
        </p:grpSpPr>
        <p:sp>
          <p:nvSpPr>
            <p:cNvPr id="133" name="Овал 132"/>
            <p:cNvSpPr/>
            <p:nvPr/>
          </p:nvSpPr>
          <p:spPr>
            <a:xfrm>
              <a:off x="3533584" y="1789225"/>
              <a:ext cx="430305" cy="3854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134" name="Овал 133"/>
            <p:cNvSpPr/>
            <p:nvPr/>
          </p:nvSpPr>
          <p:spPr>
            <a:xfrm>
              <a:off x="3533583" y="2626535"/>
              <a:ext cx="430305" cy="3854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135" name="Овал 134"/>
            <p:cNvSpPr/>
            <p:nvPr/>
          </p:nvSpPr>
          <p:spPr>
            <a:xfrm>
              <a:off x="4591419" y="1789225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136" name="Овал 135"/>
            <p:cNvSpPr/>
            <p:nvPr/>
          </p:nvSpPr>
          <p:spPr>
            <a:xfrm>
              <a:off x="4591419" y="2626535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sp>
          <p:nvSpPr>
            <p:cNvPr id="140" name="Овал 139"/>
            <p:cNvSpPr/>
            <p:nvPr/>
          </p:nvSpPr>
          <p:spPr>
            <a:xfrm>
              <a:off x="3533583" y="3322612"/>
              <a:ext cx="430305" cy="3854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141" name="Овал 140"/>
            <p:cNvSpPr/>
            <p:nvPr/>
          </p:nvSpPr>
          <p:spPr>
            <a:xfrm>
              <a:off x="4591418" y="3322612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6</a:t>
              </a:r>
              <a:endParaRPr lang="ru-RU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096942" y="2579656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>
                  <a:solidFill>
                    <a:srgbClr val="7030A0"/>
                  </a:solidFill>
                </a:rPr>
                <a:t>-4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081354" y="3270078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>
                  <a:solidFill>
                    <a:srgbClr val="7030A0"/>
                  </a:solidFill>
                </a:rPr>
                <a:t>-3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904913" y="227357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>
                  <a:solidFill>
                    <a:srgbClr val="7030A0"/>
                  </a:solidFill>
                </a:rPr>
                <a:t>1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398932" y="236322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>
                  <a:solidFill>
                    <a:srgbClr val="7030A0"/>
                  </a:solidFill>
                </a:rPr>
                <a:t>7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49" name="Прямая со стрелкой 148"/>
            <p:cNvCxnSpPr>
              <a:stCxn id="133" idx="6"/>
              <a:endCxn id="135" idx="2"/>
            </p:cNvCxnSpPr>
            <p:nvPr/>
          </p:nvCxnSpPr>
          <p:spPr>
            <a:xfrm>
              <a:off x="3963889" y="1981966"/>
              <a:ext cx="62753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4100814" y="1743007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>
                  <a:solidFill>
                    <a:srgbClr val="7030A0"/>
                  </a:solidFill>
                </a:rPr>
                <a:t>-</a:t>
              </a:r>
              <a:r>
                <a:rPr lang="en-US" sz="1200" b="1" dirty="0" smtClean="0">
                  <a:solidFill>
                    <a:srgbClr val="7030A0"/>
                  </a:solidFill>
                </a:rPr>
                <a:t>20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52" name="Прямая со стрелкой 151"/>
            <p:cNvCxnSpPr>
              <a:stCxn id="134" idx="6"/>
              <a:endCxn id="136" idx="2"/>
            </p:cNvCxnSpPr>
            <p:nvPr/>
          </p:nvCxnSpPr>
          <p:spPr>
            <a:xfrm>
              <a:off x="3963888" y="2819276"/>
              <a:ext cx="627531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 стрелкой 153"/>
            <p:cNvCxnSpPr>
              <a:stCxn id="140" idx="6"/>
              <a:endCxn id="141" idx="2"/>
            </p:cNvCxnSpPr>
            <p:nvPr/>
          </p:nvCxnSpPr>
          <p:spPr>
            <a:xfrm>
              <a:off x="3963888" y="3515353"/>
              <a:ext cx="62753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 стрелкой 155"/>
            <p:cNvCxnSpPr>
              <a:stCxn id="135" idx="3"/>
              <a:endCxn id="134" idx="7"/>
            </p:cNvCxnSpPr>
            <p:nvPr/>
          </p:nvCxnSpPr>
          <p:spPr>
            <a:xfrm flipH="1">
              <a:off x="3900871" y="2118254"/>
              <a:ext cx="753565" cy="56473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 стрелкой 157"/>
            <p:cNvCxnSpPr>
              <a:stCxn id="136" idx="1"/>
              <a:endCxn id="133" idx="5"/>
            </p:cNvCxnSpPr>
            <p:nvPr/>
          </p:nvCxnSpPr>
          <p:spPr>
            <a:xfrm flipH="1" flipV="1">
              <a:off x="3900872" y="2118254"/>
              <a:ext cx="753564" cy="564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TextBox 158"/>
          <p:cNvSpPr txBox="1"/>
          <p:nvPr/>
        </p:nvSpPr>
        <p:spPr>
          <a:xfrm>
            <a:off x="3307160" y="3736496"/>
            <a:ext cx="256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Контур отрицательного веса (=-16):</a:t>
            </a:r>
          </a:p>
          <a:p>
            <a:r>
              <a:rPr lang="ru-RU" dirty="0" smtClean="0"/>
              <a:t>1</a:t>
            </a:r>
            <a:r>
              <a:rPr lang="en-US" dirty="0" smtClean="0"/>
              <a:t> </a:t>
            </a:r>
            <a:r>
              <a:rPr lang="ru-RU" b="1" dirty="0" smtClean="0">
                <a:solidFill>
                  <a:srgbClr val="7030A0"/>
                </a:solidFill>
              </a:rPr>
              <a:t>-</a:t>
            </a:r>
            <a:r>
              <a:rPr lang="en-US" b="1" dirty="0" smtClean="0">
                <a:solidFill>
                  <a:srgbClr val="7030A0"/>
                </a:solidFill>
              </a:rPr>
              <a:t>&gt; </a:t>
            </a:r>
            <a:r>
              <a:rPr lang="en-US" dirty="0" smtClean="0"/>
              <a:t>4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en-US" dirty="0" smtClean="0"/>
              <a:t> 2 </a:t>
            </a:r>
            <a:r>
              <a:rPr lang="en-US" b="1" dirty="0" smtClean="0">
                <a:solidFill>
                  <a:srgbClr val="7030A0"/>
                </a:solidFill>
              </a:rPr>
              <a:t>-&gt; </a:t>
            </a:r>
            <a:r>
              <a:rPr lang="en-US" dirty="0" smtClean="0"/>
              <a:t>5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160" name="Стрелка вправо 159"/>
          <p:cNvSpPr/>
          <p:nvPr/>
        </p:nvSpPr>
        <p:spPr>
          <a:xfrm>
            <a:off x="5357674" y="2612856"/>
            <a:ext cx="591673" cy="195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6" name="Группа 105"/>
          <p:cNvGrpSpPr/>
          <p:nvPr/>
        </p:nvGrpSpPr>
        <p:grpSpPr>
          <a:xfrm>
            <a:off x="6102466" y="1638737"/>
            <a:ext cx="1488141" cy="2096930"/>
            <a:chOff x="6102466" y="1638737"/>
            <a:chExt cx="1488141" cy="2096930"/>
          </a:xfrm>
        </p:grpSpPr>
        <p:sp>
          <p:nvSpPr>
            <p:cNvPr id="161" name="Овал 160"/>
            <p:cNvSpPr/>
            <p:nvPr/>
          </p:nvSpPr>
          <p:spPr>
            <a:xfrm>
              <a:off x="6102467" y="1816798"/>
              <a:ext cx="430305" cy="3854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162" name="Овал 161"/>
            <p:cNvSpPr/>
            <p:nvPr/>
          </p:nvSpPr>
          <p:spPr>
            <a:xfrm>
              <a:off x="6102466" y="2654108"/>
              <a:ext cx="430305" cy="3854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163" name="Овал 162"/>
            <p:cNvSpPr/>
            <p:nvPr/>
          </p:nvSpPr>
          <p:spPr>
            <a:xfrm>
              <a:off x="7160302" y="1816798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164" name="Овал 163"/>
            <p:cNvSpPr/>
            <p:nvPr/>
          </p:nvSpPr>
          <p:spPr>
            <a:xfrm>
              <a:off x="7160302" y="2654108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cxnSp>
          <p:nvCxnSpPr>
            <p:cNvPr id="165" name="Прямая соединительная линия 164"/>
            <p:cNvCxnSpPr>
              <a:stCxn id="161" idx="6"/>
              <a:endCxn id="164" idx="1"/>
            </p:cNvCxnSpPr>
            <p:nvPr/>
          </p:nvCxnSpPr>
          <p:spPr>
            <a:xfrm>
              <a:off x="6532772" y="2009539"/>
              <a:ext cx="690547" cy="70102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>
            <a:xfrm>
              <a:off x="6532771" y="1941751"/>
              <a:ext cx="62753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>
              <a:stCxn id="162" idx="6"/>
              <a:endCxn id="164" idx="2"/>
            </p:cNvCxnSpPr>
            <p:nvPr/>
          </p:nvCxnSpPr>
          <p:spPr>
            <a:xfrm>
              <a:off x="6532771" y="2846849"/>
              <a:ext cx="62753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Овал 167"/>
            <p:cNvSpPr/>
            <p:nvPr/>
          </p:nvSpPr>
          <p:spPr>
            <a:xfrm>
              <a:off x="6102466" y="3350185"/>
              <a:ext cx="430305" cy="3854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169" name="Овал 168"/>
            <p:cNvSpPr/>
            <p:nvPr/>
          </p:nvSpPr>
          <p:spPr>
            <a:xfrm>
              <a:off x="7160301" y="3350185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6</a:t>
              </a:r>
              <a:endParaRPr lang="ru-RU" dirty="0"/>
            </a:p>
          </p:txBody>
        </p:sp>
        <p:cxnSp>
          <p:nvCxnSpPr>
            <p:cNvPr id="170" name="Прямая соединительная линия 169"/>
            <p:cNvCxnSpPr>
              <a:stCxn id="168" idx="6"/>
              <a:endCxn id="169" idx="2"/>
            </p:cNvCxnSpPr>
            <p:nvPr/>
          </p:nvCxnSpPr>
          <p:spPr>
            <a:xfrm>
              <a:off x="6532771" y="3542926"/>
              <a:ext cx="627530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>
              <a:stCxn id="162" idx="7"/>
              <a:endCxn id="163" idx="3"/>
            </p:cNvCxnSpPr>
            <p:nvPr/>
          </p:nvCxnSpPr>
          <p:spPr>
            <a:xfrm flipV="1">
              <a:off x="6469754" y="2145827"/>
              <a:ext cx="753565" cy="564734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6655160" y="163873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7030A0"/>
                  </a:solidFill>
                </a:rPr>
                <a:t>20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665825" y="26072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>
                  <a:solidFill>
                    <a:srgbClr val="7030A0"/>
                  </a:solidFill>
                </a:rPr>
                <a:t>4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650237" y="329765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>
                  <a:solidFill>
                    <a:srgbClr val="7030A0"/>
                  </a:solidFill>
                </a:rPr>
                <a:t>3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6473796" y="230115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>
                  <a:solidFill>
                    <a:srgbClr val="7030A0"/>
                  </a:solidFill>
                </a:rPr>
                <a:t>1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978663" y="23453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>
                  <a:solidFill>
                    <a:srgbClr val="7030A0"/>
                  </a:solidFill>
                </a:rPr>
                <a:t>7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6056043" y="3910182"/>
            <a:ext cx="1745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|=</a:t>
            </a:r>
            <a:r>
              <a:rPr lang="en-US" dirty="0"/>
              <a:t>3</a:t>
            </a:r>
            <a:r>
              <a:rPr lang="ru-RU" dirty="0"/>
              <a:t>, </a:t>
            </a:r>
            <a:endParaRPr lang="ru-RU" dirty="0" smtClean="0"/>
          </a:p>
          <a:p>
            <a:r>
              <a:rPr lang="ru-RU" dirty="0" smtClean="0"/>
              <a:t>с</a:t>
            </a:r>
            <a:r>
              <a:rPr lang="en-US" dirty="0" smtClean="0"/>
              <a:t>(M</a:t>
            </a:r>
            <a:r>
              <a:rPr lang="en-US" baseline="-25000" dirty="0" smtClean="0"/>
              <a:t>2</a:t>
            </a:r>
            <a:r>
              <a:rPr lang="en-US" dirty="0" smtClean="0"/>
              <a:t>)=1+7+3=11</a:t>
            </a:r>
            <a:endParaRPr lang="ru-RU" dirty="0"/>
          </a:p>
        </p:txBody>
      </p:sp>
      <p:grpSp>
        <p:nvGrpSpPr>
          <p:cNvPr id="109" name="Группа 108"/>
          <p:cNvGrpSpPr/>
          <p:nvPr/>
        </p:nvGrpSpPr>
        <p:grpSpPr>
          <a:xfrm>
            <a:off x="3429863" y="4751295"/>
            <a:ext cx="1695580" cy="1181095"/>
            <a:chOff x="3326143" y="4862427"/>
            <a:chExt cx="1695580" cy="1181095"/>
          </a:xfrm>
        </p:grpSpPr>
        <p:sp>
          <p:nvSpPr>
            <p:cNvPr id="137" name="Овал 136"/>
            <p:cNvSpPr/>
            <p:nvPr/>
          </p:nvSpPr>
          <p:spPr>
            <a:xfrm>
              <a:off x="3439036" y="4891092"/>
              <a:ext cx="430305" cy="3854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138" name="Овал 137"/>
            <p:cNvSpPr/>
            <p:nvPr/>
          </p:nvSpPr>
          <p:spPr>
            <a:xfrm>
              <a:off x="4496871" y="5629644"/>
              <a:ext cx="430305" cy="3854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139" name="Овал 138"/>
            <p:cNvSpPr/>
            <p:nvPr/>
          </p:nvSpPr>
          <p:spPr>
            <a:xfrm>
              <a:off x="4496872" y="4891092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ru-RU" dirty="0"/>
            </a:p>
          </p:txBody>
        </p:sp>
        <p:sp>
          <p:nvSpPr>
            <p:cNvPr id="142" name="Овал 141"/>
            <p:cNvSpPr/>
            <p:nvPr/>
          </p:nvSpPr>
          <p:spPr>
            <a:xfrm>
              <a:off x="3439036" y="5629644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</a:t>
              </a:r>
              <a:endParaRPr lang="ru-RU" dirty="0"/>
            </a:p>
          </p:txBody>
        </p:sp>
        <p:cxnSp>
          <p:nvCxnSpPr>
            <p:cNvPr id="16" name="Прямая со стрелкой 15"/>
            <p:cNvCxnSpPr>
              <a:stCxn id="137" idx="4"/>
              <a:endCxn id="142" idx="0"/>
            </p:cNvCxnSpPr>
            <p:nvPr/>
          </p:nvCxnSpPr>
          <p:spPr>
            <a:xfrm>
              <a:off x="3654189" y="5276574"/>
              <a:ext cx="0" cy="35307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138" idx="0"/>
              <a:endCxn id="139" idx="4"/>
            </p:cNvCxnSpPr>
            <p:nvPr/>
          </p:nvCxnSpPr>
          <p:spPr>
            <a:xfrm flipV="1">
              <a:off x="4712024" y="5276574"/>
              <a:ext cx="1" cy="35307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>
              <a:stCxn id="142" idx="6"/>
              <a:endCxn id="138" idx="2"/>
            </p:cNvCxnSpPr>
            <p:nvPr/>
          </p:nvCxnSpPr>
          <p:spPr>
            <a:xfrm>
              <a:off x="3869341" y="5822385"/>
              <a:ext cx="6275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>
              <a:stCxn id="139" idx="2"/>
              <a:endCxn id="137" idx="6"/>
            </p:cNvCxnSpPr>
            <p:nvPr/>
          </p:nvCxnSpPr>
          <p:spPr>
            <a:xfrm flipH="1">
              <a:off x="3869341" y="5083833"/>
              <a:ext cx="6275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3326143" y="5312879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>
                  <a:solidFill>
                    <a:srgbClr val="7030A0"/>
                  </a:solidFill>
                </a:rPr>
                <a:t>-</a:t>
              </a:r>
              <a:r>
                <a:rPr lang="en-US" sz="1200" b="1" dirty="0" smtClean="0">
                  <a:solidFill>
                    <a:srgbClr val="7030A0"/>
                  </a:solidFill>
                </a:rPr>
                <a:t>20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4712023" y="5312879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>
                  <a:solidFill>
                    <a:srgbClr val="7030A0"/>
                  </a:solidFill>
                </a:rPr>
                <a:t>-4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069113" y="486242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>
                  <a:solidFill>
                    <a:srgbClr val="7030A0"/>
                  </a:solidFill>
                </a:rPr>
                <a:t>1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992172" y="576652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>
                  <a:solidFill>
                    <a:srgbClr val="7030A0"/>
                  </a:solidFill>
                </a:rPr>
                <a:t>7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8583569" y="3826156"/>
            <a:ext cx="350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Контура отрицательного веса НЕТ</a:t>
            </a:r>
          </a:p>
        </p:txBody>
      </p:sp>
      <p:sp>
        <p:nvSpPr>
          <p:cNvPr id="199" name="Стрелка вправо 198"/>
          <p:cNvSpPr/>
          <p:nvPr/>
        </p:nvSpPr>
        <p:spPr>
          <a:xfrm>
            <a:off x="7814463" y="2585283"/>
            <a:ext cx="591673" cy="195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0" name="TextBox 199"/>
          <p:cNvSpPr txBox="1"/>
          <p:nvPr/>
        </p:nvSpPr>
        <p:spPr>
          <a:xfrm>
            <a:off x="8580549" y="4262262"/>
            <a:ext cx="3300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|=</a:t>
            </a:r>
            <a:r>
              <a:rPr lang="en-US" dirty="0"/>
              <a:t>3</a:t>
            </a:r>
            <a:r>
              <a:rPr lang="ru-RU" dirty="0"/>
              <a:t>, </a:t>
            </a:r>
            <a:r>
              <a:rPr lang="en-US" dirty="0" smtClean="0"/>
              <a:t>M</a:t>
            </a:r>
            <a:r>
              <a:rPr lang="ru-RU" baseline="-25000" dirty="0" smtClean="0"/>
              <a:t>2</a:t>
            </a:r>
            <a:r>
              <a:rPr lang="en-US" dirty="0" smtClean="0"/>
              <a:t>={{1,</a:t>
            </a:r>
            <a:r>
              <a:rPr lang="ru-RU" dirty="0" smtClean="0"/>
              <a:t>5</a:t>
            </a:r>
            <a:r>
              <a:rPr lang="en-US" dirty="0" smtClean="0"/>
              <a:t>}, </a:t>
            </a:r>
            <a:r>
              <a:rPr lang="en-US" dirty="0"/>
              <a:t>{</a:t>
            </a:r>
            <a:r>
              <a:rPr lang="en-US" dirty="0" smtClean="0"/>
              <a:t>2,</a:t>
            </a:r>
            <a:r>
              <a:rPr lang="ru-RU" dirty="0" smtClean="0"/>
              <a:t>4</a:t>
            </a:r>
            <a:r>
              <a:rPr lang="en-US" dirty="0" smtClean="0"/>
              <a:t>}, </a:t>
            </a:r>
            <a:r>
              <a:rPr lang="en-US" dirty="0"/>
              <a:t>{3,6</a:t>
            </a:r>
            <a:r>
              <a:rPr lang="en-US" dirty="0" smtClean="0"/>
              <a:t>}}</a:t>
            </a:r>
            <a:r>
              <a:rPr lang="ru-RU" dirty="0" smtClean="0"/>
              <a:t> – </a:t>
            </a:r>
          </a:p>
          <a:p>
            <a:r>
              <a:rPr lang="ru-RU" dirty="0" smtClean="0"/>
              <a:t>наибольшее </a:t>
            </a:r>
            <a:r>
              <a:rPr lang="ru-RU" dirty="0" err="1" smtClean="0"/>
              <a:t>паросочетание</a:t>
            </a:r>
            <a:endParaRPr lang="ru-RU" dirty="0" smtClean="0"/>
          </a:p>
          <a:p>
            <a:r>
              <a:rPr lang="ru-RU" dirty="0" smtClean="0"/>
              <a:t>минимального веса</a:t>
            </a:r>
            <a:endParaRPr lang="ru-RU" dirty="0"/>
          </a:p>
        </p:txBody>
      </p:sp>
      <p:grpSp>
        <p:nvGrpSpPr>
          <p:cNvPr id="107" name="Группа 106"/>
          <p:cNvGrpSpPr/>
          <p:nvPr/>
        </p:nvGrpSpPr>
        <p:grpSpPr>
          <a:xfrm>
            <a:off x="8629992" y="1611136"/>
            <a:ext cx="1488141" cy="2040505"/>
            <a:chOff x="8629992" y="1611136"/>
            <a:chExt cx="1488141" cy="2040505"/>
          </a:xfrm>
        </p:grpSpPr>
        <p:sp>
          <p:nvSpPr>
            <p:cNvPr id="183" name="Овал 182"/>
            <p:cNvSpPr/>
            <p:nvPr/>
          </p:nvSpPr>
          <p:spPr>
            <a:xfrm>
              <a:off x="8629993" y="1732772"/>
              <a:ext cx="430305" cy="3854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8629992" y="2570082"/>
              <a:ext cx="430305" cy="3854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185" name="Овал 184"/>
            <p:cNvSpPr/>
            <p:nvPr/>
          </p:nvSpPr>
          <p:spPr>
            <a:xfrm>
              <a:off x="9687828" y="1732772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186" name="Овал 185"/>
            <p:cNvSpPr/>
            <p:nvPr/>
          </p:nvSpPr>
          <p:spPr>
            <a:xfrm>
              <a:off x="9687828" y="2570082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cxnSp>
          <p:nvCxnSpPr>
            <p:cNvPr id="187" name="Прямая соединительная линия 186"/>
            <p:cNvCxnSpPr>
              <a:stCxn id="183" idx="6"/>
              <a:endCxn id="186" idx="1"/>
            </p:cNvCxnSpPr>
            <p:nvPr/>
          </p:nvCxnSpPr>
          <p:spPr>
            <a:xfrm>
              <a:off x="9060298" y="1925513"/>
              <a:ext cx="690547" cy="701022"/>
            </a:xfrm>
            <a:prstGeom prst="line">
              <a:avLst/>
            </a:prstGeom>
            <a:ln w="38100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единительная линия 187"/>
            <p:cNvCxnSpPr/>
            <p:nvPr/>
          </p:nvCxnSpPr>
          <p:spPr>
            <a:xfrm>
              <a:off x="9060297" y="1857725"/>
              <a:ext cx="627530" cy="0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единительная линия 188"/>
            <p:cNvCxnSpPr>
              <a:stCxn id="184" idx="6"/>
              <a:endCxn id="186" idx="2"/>
            </p:cNvCxnSpPr>
            <p:nvPr/>
          </p:nvCxnSpPr>
          <p:spPr>
            <a:xfrm>
              <a:off x="9060297" y="2762823"/>
              <a:ext cx="627531" cy="0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Овал 189"/>
            <p:cNvSpPr/>
            <p:nvPr/>
          </p:nvSpPr>
          <p:spPr>
            <a:xfrm>
              <a:off x="8629992" y="3266159"/>
              <a:ext cx="430305" cy="3854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191" name="Овал 190"/>
            <p:cNvSpPr/>
            <p:nvPr/>
          </p:nvSpPr>
          <p:spPr>
            <a:xfrm>
              <a:off x="9687827" y="3266159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6</a:t>
              </a:r>
              <a:endParaRPr lang="ru-RU" dirty="0"/>
            </a:p>
          </p:txBody>
        </p:sp>
        <p:cxnSp>
          <p:nvCxnSpPr>
            <p:cNvPr id="192" name="Прямая соединительная линия 191"/>
            <p:cNvCxnSpPr>
              <a:stCxn id="190" idx="6"/>
              <a:endCxn id="191" idx="2"/>
            </p:cNvCxnSpPr>
            <p:nvPr/>
          </p:nvCxnSpPr>
          <p:spPr>
            <a:xfrm>
              <a:off x="9060297" y="3458900"/>
              <a:ext cx="627530" cy="0"/>
            </a:xfrm>
            <a:prstGeom prst="line">
              <a:avLst/>
            </a:prstGeom>
            <a:ln w="38100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Прямая соединительная линия 192"/>
            <p:cNvCxnSpPr>
              <a:stCxn id="184" idx="7"/>
              <a:endCxn id="185" idx="3"/>
            </p:cNvCxnSpPr>
            <p:nvPr/>
          </p:nvCxnSpPr>
          <p:spPr>
            <a:xfrm flipV="1">
              <a:off x="8997280" y="2061801"/>
              <a:ext cx="753565" cy="564734"/>
            </a:xfrm>
            <a:prstGeom prst="line">
              <a:avLst/>
            </a:prstGeom>
            <a:ln w="38100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9193351" y="25232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>
                  <a:solidFill>
                    <a:srgbClr val="7030A0"/>
                  </a:solidFill>
                </a:rPr>
                <a:t>4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9177763" y="321362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>
                  <a:solidFill>
                    <a:srgbClr val="7030A0"/>
                  </a:solidFill>
                </a:rPr>
                <a:t>3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9001322" y="2217125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>
                  <a:solidFill>
                    <a:srgbClr val="7030A0"/>
                  </a:solidFill>
                </a:rPr>
                <a:t>-1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9506189" y="226136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>
                  <a:solidFill>
                    <a:srgbClr val="7030A0"/>
                  </a:solidFill>
                </a:rPr>
                <a:t>-7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9207358" y="161113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7030A0"/>
                  </a:solidFill>
                </a:rPr>
                <a:t>20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445551" y="2093373"/>
            <a:ext cx="1232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ориентируем</a:t>
            </a:r>
          </a:p>
          <a:p>
            <a:r>
              <a:rPr lang="ru-RU" sz="1400" dirty="0" smtClean="0"/>
              <a:t>рёбра графа</a:t>
            </a:r>
            <a:endParaRPr lang="ru-RU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055505" y="2083502"/>
            <a:ext cx="1377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перестраиваем</a:t>
            </a:r>
          </a:p>
          <a:p>
            <a:r>
              <a:rPr lang="ru-RU" sz="1400" dirty="0" err="1" smtClean="0"/>
              <a:t>паросочетание</a:t>
            </a:r>
            <a:endParaRPr lang="ru-RU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628862" y="2047848"/>
            <a:ext cx="1029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повторяем</a:t>
            </a:r>
          </a:p>
          <a:p>
            <a:r>
              <a:rPr lang="ru-RU" sz="1400" dirty="0" smtClean="0"/>
              <a:t>процесс</a:t>
            </a:r>
            <a:endParaRPr lang="ru-RU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11" name="Рисунок 11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59" grpId="0"/>
      <p:bldP spid="160" grpId="0" animBg="1"/>
      <p:bldP spid="177" grpId="0"/>
      <p:bldP spid="198" grpId="0"/>
      <p:bldP spid="199" grpId="0" animBg="1"/>
      <p:bldP spid="200" grpId="0"/>
      <p:bldP spid="3" grpId="0"/>
      <p:bldP spid="104" grpId="0"/>
      <p:bldP spid="1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1636" y="78254"/>
            <a:ext cx="11004176" cy="880970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Наибольшее </a:t>
            </a: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</a:rPr>
              <a:t>паросочетание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 минимального веса в двудольном графе</a:t>
            </a:r>
            <a:endParaRPr lang="ru-RU" sz="2400" b="1" dirty="0">
              <a:solidFill>
                <a:srgbClr val="D60093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515037" y="3628427"/>
            <a:ext cx="10605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 startAt="2"/>
            </a:pPr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О(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en-US" baseline="30000" dirty="0" err="1" smtClean="0">
                <a:solidFill>
                  <a:schemeClr val="accent4">
                    <a:lumMod val="75000"/>
                  </a:schemeClr>
                </a:solidFill>
              </a:rPr>
              <a:t>max</a:t>
            </a:r>
            <a:r>
              <a:rPr lang="ru-RU" baseline="30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·n</a:t>
            </a:r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максимальный вес  наибольшего </a:t>
            </a:r>
            <a:r>
              <a:rPr lang="ru-RU" dirty="0" err="1" smtClean="0"/>
              <a:t>паросочетания</a:t>
            </a:r>
            <a:r>
              <a:rPr lang="en-US" dirty="0" smtClean="0"/>
              <a:t> </a:t>
            </a:r>
            <a:r>
              <a:rPr lang="ru-RU" sz="1400" dirty="0" smtClean="0"/>
              <a:t> (в </a:t>
            </a:r>
            <a:r>
              <a:rPr lang="ru-RU" sz="1400" dirty="0" err="1" smtClean="0"/>
              <a:t>паросочетании</a:t>
            </a:r>
            <a:r>
              <a:rPr lang="ru-RU" sz="1400" dirty="0" smtClean="0"/>
              <a:t> не может быть более, чем </a:t>
            </a:r>
            <a:r>
              <a:rPr lang="en-US" sz="1400" dirty="0" smtClean="0"/>
              <a:t>n </a:t>
            </a:r>
            <a:r>
              <a:rPr lang="ru-RU" sz="1400" dirty="0" smtClean="0"/>
              <a:t>рёбер)</a:t>
            </a:r>
            <a:r>
              <a:rPr lang="en-US" sz="1400" dirty="0" smtClean="0"/>
              <a:t>;</a:t>
            </a:r>
            <a:endParaRPr lang="ru-RU" sz="1400" dirty="0" smtClean="0"/>
          </a:p>
          <a:p>
            <a:r>
              <a:rPr lang="ru-RU" dirty="0"/>
              <a:t> </a:t>
            </a:r>
            <a:r>
              <a:rPr lang="ru-RU" dirty="0" smtClean="0"/>
              <a:t>                          таким будет наибольше число итераций поиска контура отрицательного веса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*</a:t>
            </a:r>
            <a:endParaRPr lang="ru-RU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just"/>
            <a:r>
              <a:rPr lang="ru-RU" dirty="0" smtClean="0"/>
              <a:t>      </a:t>
            </a:r>
            <a:r>
              <a:rPr lang="en-US" dirty="0" smtClean="0"/>
              <a:t>(</a:t>
            </a:r>
          </a:p>
          <a:p>
            <a:pPr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  O(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n·m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dirty="0" smtClean="0"/>
              <a:t>– </a:t>
            </a:r>
            <a:r>
              <a:rPr lang="ru-RU" dirty="0" smtClean="0"/>
              <a:t>поиск контура </a:t>
            </a:r>
            <a:r>
              <a:rPr lang="en-US" dirty="0" smtClean="0"/>
              <a:t> </a:t>
            </a:r>
            <a:r>
              <a:rPr lang="ru-RU" dirty="0" smtClean="0"/>
              <a:t>отрицательного веса алгоритмом Форда  ̶ Беллмана</a:t>
            </a:r>
            <a:r>
              <a:rPr lang="en-US" dirty="0" smtClean="0"/>
              <a:t>;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+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О(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m) </a:t>
            </a:r>
            <a:r>
              <a:rPr lang="en-US" dirty="0"/>
              <a:t>–  </a:t>
            </a:r>
            <a:r>
              <a:rPr lang="ru-RU" dirty="0"/>
              <a:t>перестройка </a:t>
            </a:r>
            <a:r>
              <a:rPr lang="en-US" dirty="0"/>
              <a:t>   </a:t>
            </a:r>
            <a:r>
              <a:rPr lang="ru-RU" dirty="0"/>
              <a:t>наибольшего </a:t>
            </a:r>
            <a:r>
              <a:rPr lang="ru-RU" dirty="0" err="1"/>
              <a:t>паросочетания</a:t>
            </a:r>
            <a:r>
              <a:rPr lang="ru-RU" dirty="0"/>
              <a:t> вдоль контура отрицательного веса</a:t>
            </a:r>
            <a:r>
              <a:rPr lang="en-US" dirty="0"/>
              <a:t>.</a:t>
            </a:r>
            <a:endParaRPr lang="ru-RU" dirty="0"/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203" name="TextBox 202"/>
          <p:cNvSpPr txBox="1"/>
          <p:nvPr/>
        </p:nvSpPr>
        <p:spPr>
          <a:xfrm>
            <a:off x="3749266" y="1303365"/>
            <a:ext cx="441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Время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</a:rPr>
              <a:t>работы алгоритма</a:t>
            </a: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515037" y="3040332"/>
            <a:ext cx="704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 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2060"/>
                </a:solidFill>
              </a:rPr>
              <a:t>О(</a:t>
            </a:r>
            <a:r>
              <a:rPr lang="en-US" dirty="0" err="1" smtClean="0">
                <a:solidFill>
                  <a:srgbClr val="002060"/>
                </a:solidFill>
              </a:rPr>
              <a:t>n·m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r>
              <a:rPr lang="en-US" dirty="0" smtClean="0"/>
              <a:t> – </a:t>
            </a:r>
            <a:r>
              <a:rPr lang="ru-RU" dirty="0" smtClean="0"/>
              <a:t>поиск наибольшего  </a:t>
            </a:r>
            <a:r>
              <a:rPr lang="ru-RU" dirty="0" err="1" smtClean="0"/>
              <a:t>паросочетания</a:t>
            </a:r>
            <a:r>
              <a:rPr lang="ru-RU" dirty="0" smtClean="0"/>
              <a:t> в двудольном графе</a:t>
            </a:r>
            <a:r>
              <a:rPr lang="en-US" dirty="0" smtClean="0"/>
              <a:t>;</a:t>
            </a:r>
            <a:endParaRPr lang="ru-RU" dirty="0"/>
          </a:p>
        </p:txBody>
      </p:sp>
      <p:sp>
        <p:nvSpPr>
          <p:cNvPr id="205" name="TextBox 204"/>
          <p:cNvSpPr txBox="1"/>
          <p:nvPr/>
        </p:nvSpPr>
        <p:spPr>
          <a:xfrm>
            <a:off x="4985989" y="2359904"/>
            <a:ext cx="1941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О(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2400" b="1" baseline="30000" dirty="0" err="1">
                <a:solidFill>
                  <a:schemeClr val="accent1">
                    <a:lumMod val="50000"/>
                  </a:schemeClr>
                </a:solidFill>
              </a:rPr>
              <a:t>max</a:t>
            </a:r>
            <a:r>
              <a:rPr lang="ru-RU" sz="2400" b="1" baseline="30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·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·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2400" b="1" baseline="30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82226" y="981645"/>
            <a:ext cx="1305916" cy="1846583"/>
            <a:chOff x="875844" y="1638737"/>
            <a:chExt cx="1488141" cy="2096930"/>
          </a:xfrm>
        </p:grpSpPr>
        <p:sp>
          <p:nvSpPr>
            <p:cNvPr id="12" name="Овал 11"/>
            <p:cNvSpPr/>
            <p:nvPr/>
          </p:nvSpPr>
          <p:spPr>
            <a:xfrm>
              <a:off x="875845" y="1816798"/>
              <a:ext cx="430305" cy="3854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875844" y="2654108"/>
              <a:ext cx="430305" cy="3854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1933680" y="1816798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1933680" y="2654108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cxnSp>
          <p:nvCxnSpPr>
            <p:cNvPr id="16" name="Прямая соединительная линия 15"/>
            <p:cNvCxnSpPr>
              <a:stCxn id="12" idx="6"/>
              <a:endCxn id="15" idx="1"/>
            </p:cNvCxnSpPr>
            <p:nvPr/>
          </p:nvCxnSpPr>
          <p:spPr>
            <a:xfrm>
              <a:off x="1306150" y="2009539"/>
              <a:ext cx="690547" cy="70102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1306149" y="1941751"/>
              <a:ext cx="627530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>
              <a:stCxn id="13" idx="6"/>
              <a:endCxn id="15" idx="2"/>
            </p:cNvCxnSpPr>
            <p:nvPr/>
          </p:nvCxnSpPr>
          <p:spPr>
            <a:xfrm>
              <a:off x="1306149" y="2846849"/>
              <a:ext cx="627531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875844" y="3350185"/>
              <a:ext cx="430305" cy="3854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1933679" y="3350185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6</a:t>
              </a:r>
              <a:endParaRPr lang="ru-RU" dirty="0"/>
            </a:p>
          </p:txBody>
        </p:sp>
        <p:cxnSp>
          <p:nvCxnSpPr>
            <p:cNvPr id="21" name="Прямая соединительная линия 20"/>
            <p:cNvCxnSpPr>
              <a:stCxn id="19" idx="6"/>
              <a:endCxn id="20" idx="2"/>
            </p:cNvCxnSpPr>
            <p:nvPr/>
          </p:nvCxnSpPr>
          <p:spPr>
            <a:xfrm>
              <a:off x="1306149" y="3542926"/>
              <a:ext cx="627530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13" idx="7"/>
              <a:endCxn id="14" idx="3"/>
            </p:cNvCxnSpPr>
            <p:nvPr/>
          </p:nvCxnSpPr>
          <p:spPr>
            <a:xfrm flipV="1">
              <a:off x="1243132" y="2145827"/>
              <a:ext cx="753565" cy="564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428538" y="163873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7030A0"/>
                  </a:solidFill>
                </a:rPr>
                <a:t>20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39203" y="26072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>
                  <a:solidFill>
                    <a:srgbClr val="7030A0"/>
                  </a:solidFill>
                </a:rPr>
                <a:t>4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23615" y="329765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>
                  <a:solidFill>
                    <a:srgbClr val="7030A0"/>
                  </a:solidFill>
                </a:rPr>
                <a:t>3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7174" y="230115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>
                  <a:solidFill>
                    <a:srgbClr val="7030A0"/>
                  </a:solidFill>
                </a:rPr>
                <a:t>1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52041" y="23453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>
                  <a:solidFill>
                    <a:srgbClr val="7030A0"/>
                  </a:solidFill>
                </a:rPr>
                <a:t>7</a:t>
              </a:r>
              <a:endParaRPr lang="ru-RU" sz="1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30" name="Рисунок 2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5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  <p:bldP spid="203" grpId="0"/>
      <p:bldP spid="204" grpId="0"/>
      <p:bldP spid="20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0476" y="-23388"/>
            <a:ext cx="11741524" cy="585134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Максимальный поток минимальной стоимости </a:t>
            </a:r>
            <a:r>
              <a:rPr lang="en-US" sz="2000" i="1" dirty="0" smtClean="0">
                <a:solidFill>
                  <a:srgbClr val="FF0000"/>
                </a:solidFill>
              </a:rPr>
              <a:t>(</a:t>
            </a:r>
            <a:r>
              <a:rPr lang="ru-RU" sz="2000" i="1" dirty="0" smtClean="0">
                <a:solidFill>
                  <a:srgbClr val="FF0000"/>
                </a:solidFill>
              </a:rPr>
              <a:t>англ. </a:t>
            </a:r>
            <a:r>
              <a:rPr lang="en-US" sz="2000" i="1" dirty="0" smtClean="0">
                <a:solidFill>
                  <a:srgbClr val="FF0000"/>
                </a:solidFill>
              </a:rPr>
              <a:t>max flow min cost</a:t>
            </a:r>
            <a:r>
              <a:rPr lang="ru-RU" sz="2000" i="1" dirty="0" smtClean="0">
                <a:solidFill>
                  <a:srgbClr val="FF0000"/>
                </a:solidFill>
              </a:rPr>
              <a:t>)</a:t>
            </a:r>
            <a:endParaRPr lang="ru-RU" sz="2000" i="1" dirty="0">
              <a:solidFill>
                <a:srgbClr val="FF0000"/>
              </a:solidFill>
            </a:endParaRPr>
          </a:p>
        </p:txBody>
      </p:sp>
      <p:grpSp>
        <p:nvGrpSpPr>
          <p:cNvPr id="168" name="Группа 167"/>
          <p:cNvGrpSpPr/>
          <p:nvPr/>
        </p:nvGrpSpPr>
        <p:grpSpPr>
          <a:xfrm>
            <a:off x="7186024" y="758357"/>
            <a:ext cx="3765176" cy="1645357"/>
            <a:chOff x="1326777" y="466852"/>
            <a:chExt cx="3765176" cy="1645357"/>
          </a:xfrm>
        </p:grpSpPr>
        <p:sp>
          <p:nvSpPr>
            <p:cNvPr id="174" name="Овал 173"/>
            <p:cNvSpPr/>
            <p:nvPr/>
          </p:nvSpPr>
          <p:spPr>
            <a:xfrm>
              <a:off x="1326777" y="1084730"/>
              <a:ext cx="439271" cy="43927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80" name="Овал 179"/>
            <p:cNvSpPr/>
            <p:nvPr/>
          </p:nvSpPr>
          <p:spPr>
            <a:xfrm>
              <a:off x="2259106" y="539806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81" name="Овал 180"/>
            <p:cNvSpPr/>
            <p:nvPr/>
          </p:nvSpPr>
          <p:spPr>
            <a:xfrm>
              <a:off x="2259106" y="1564341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82" name="Овал 181"/>
            <p:cNvSpPr/>
            <p:nvPr/>
          </p:nvSpPr>
          <p:spPr>
            <a:xfrm>
              <a:off x="3702417" y="1564341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83" name="Овал 182"/>
            <p:cNvSpPr/>
            <p:nvPr/>
          </p:nvSpPr>
          <p:spPr>
            <a:xfrm>
              <a:off x="3684490" y="539806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4652682" y="1057836"/>
              <a:ext cx="439271" cy="43927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85" name="Прямая со стрелкой 184"/>
            <p:cNvCxnSpPr>
              <a:stCxn id="174" idx="7"/>
              <a:endCxn id="180" idx="3"/>
            </p:cNvCxnSpPr>
            <p:nvPr/>
          </p:nvCxnSpPr>
          <p:spPr>
            <a:xfrm flipV="1">
              <a:off x="1701718" y="914746"/>
              <a:ext cx="621718" cy="2343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 стрелкой 185"/>
            <p:cNvCxnSpPr>
              <a:stCxn id="174" idx="5"/>
              <a:endCxn id="181" idx="2"/>
            </p:cNvCxnSpPr>
            <p:nvPr/>
          </p:nvCxnSpPr>
          <p:spPr>
            <a:xfrm>
              <a:off x="1701718" y="1459670"/>
              <a:ext cx="557388" cy="324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 стрелкой 186"/>
            <p:cNvCxnSpPr>
              <a:stCxn id="180" idx="4"/>
              <a:endCxn id="181" idx="0"/>
            </p:cNvCxnSpPr>
            <p:nvPr/>
          </p:nvCxnSpPr>
          <p:spPr>
            <a:xfrm>
              <a:off x="2478742" y="979076"/>
              <a:ext cx="0" cy="585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/>
            <p:cNvCxnSpPr>
              <a:stCxn id="180" idx="6"/>
              <a:endCxn id="183" idx="2"/>
            </p:cNvCxnSpPr>
            <p:nvPr/>
          </p:nvCxnSpPr>
          <p:spPr>
            <a:xfrm>
              <a:off x="2698377" y="759441"/>
              <a:ext cx="9861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/>
            <p:cNvCxnSpPr>
              <a:stCxn id="181" idx="6"/>
              <a:endCxn id="182" idx="2"/>
            </p:cNvCxnSpPr>
            <p:nvPr/>
          </p:nvCxnSpPr>
          <p:spPr>
            <a:xfrm>
              <a:off x="2698377" y="1783976"/>
              <a:ext cx="1004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 стрелкой 189"/>
            <p:cNvCxnSpPr>
              <a:stCxn id="183" idx="4"/>
              <a:endCxn id="182" idx="0"/>
            </p:cNvCxnSpPr>
            <p:nvPr/>
          </p:nvCxnSpPr>
          <p:spPr>
            <a:xfrm>
              <a:off x="3904126" y="979076"/>
              <a:ext cx="17927" cy="585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/>
            <p:cNvCxnSpPr>
              <a:stCxn id="182" idx="6"/>
              <a:endCxn id="184" idx="3"/>
            </p:cNvCxnSpPr>
            <p:nvPr/>
          </p:nvCxnSpPr>
          <p:spPr>
            <a:xfrm flipV="1">
              <a:off x="4141688" y="1432776"/>
              <a:ext cx="575324" cy="351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 стрелкой 191"/>
            <p:cNvCxnSpPr>
              <a:stCxn id="183" idx="6"/>
              <a:endCxn id="184" idx="1"/>
            </p:cNvCxnSpPr>
            <p:nvPr/>
          </p:nvCxnSpPr>
          <p:spPr>
            <a:xfrm>
              <a:off x="4123761" y="759441"/>
              <a:ext cx="593251" cy="362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2416571" y="1114773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r>
                <a:rPr lang="en-US" b="1" dirty="0" smtClean="0">
                  <a:solidFill>
                    <a:srgbClr val="7030A0"/>
                  </a:solidFill>
                </a:rPr>
                <a:t>,0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632161" y="1572001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7</a:t>
              </a:r>
              <a:r>
                <a:rPr lang="en-US" sz="1600" dirty="0" smtClean="0"/>
                <a:t>,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5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724418" y="710195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3466357" y="114555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,0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993217" y="466852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4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53" y="1712099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5,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5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223858" y="591553"/>
              <a:ext cx="5886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12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359822" y="156434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8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,5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</p:grpSp>
      <p:graphicFrame>
        <p:nvGraphicFramePr>
          <p:cNvPr id="205" name="Объект 2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267807"/>
              </p:ext>
            </p:extLst>
          </p:nvPr>
        </p:nvGraphicFramePr>
        <p:xfrm>
          <a:off x="6233524" y="2242255"/>
          <a:ext cx="952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4" name="Equation" r:id="rId3" imgW="952200" imgH="266400" progId="Equation.DSMT4">
                  <p:embed/>
                </p:oleObj>
              </mc:Choice>
              <mc:Fallback>
                <p:oleObj name="Equation" r:id="rId3" imgW="952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3524" y="2242255"/>
                        <a:ext cx="952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Группа 14"/>
          <p:cNvGrpSpPr/>
          <p:nvPr/>
        </p:nvGrpSpPr>
        <p:grpSpPr>
          <a:xfrm>
            <a:off x="690425" y="581514"/>
            <a:ext cx="4340911" cy="1822201"/>
            <a:chOff x="690425" y="581514"/>
            <a:chExt cx="4340911" cy="1822201"/>
          </a:xfrm>
        </p:grpSpPr>
        <p:sp>
          <p:nvSpPr>
            <p:cNvPr id="3" name="Овал 2"/>
            <p:cNvSpPr/>
            <p:nvPr/>
          </p:nvSpPr>
          <p:spPr>
            <a:xfrm>
              <a:off x="1093694" y="1474382"/>
              <a:ext cx="459392" cy="44426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25" name="Овал 124"/>
            <p:cNvSpPr/>
            <p:nvPr/>
          </p:nvSpPr>
          <p:spPr>
            <a:xfrm>
              <a:off x="2068729" y="923260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27" name="Овал 126"/>
            <p:cNvSpPr/>
            <p:nvPr/>
          </p:nvSpPr>
          <p:spPr>
            <a:xfrm>
              <a:off x="2068729" y="1959449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28" name="Овал 127"/>
            <p:cNvSpPr/>
            <p:nvPr/>
          </p:nvSpPr>
          <p:spPr>
            <a:xfrm>
              <a:off x="3578152" y="1959449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34" name="Овал 133"/>
            <p:cNvSpPr/>
            <p:nvPr/>
          </p:nvSpPr>
          <p:spPr>
            <a:xfrm>
              <a:off x="3559403" y="923260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36" name="Овал 135"/>
            <p:cNvSpPr/>
            <p:nvPr/>
          </p:nvSpPr>
          <p:spPr>
            <a:xfrm>
              <a:off x="4571944" y="1447182"/>
              <a:ext cx="459392" cy="44426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7" name="Прямая со стрелкой 6"/>
            <p:cNvCxnSpPr>
              <a:stCxn id="3" idx="7"/>
              <a:endCxn id="125" idx="3"/>
            </p:cNvCxnSpPr>
            <p:nvPr/>
          </p:nvCxnSpPr>
          <p:spPr>
            <a:xfrm flipV="1">
              <a:off x="1485809" y="1302465"/>
              <a:ext cx="650196" cy="2369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3" idx="5"/>
              <a:endCxn id="127" idx="2"/>
            </p:cNvCxnSpPr>
            <p:nvPr/>
          </p:nvCxnSpPr>
          <p:spPr>
            <a:xfrm>
              <a:off x="1485809" y="1853587"/>
              <a:ext cx="582919" cy="327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125" idx="4"/>
              <a:endCxn id="127" idx="0"/>
            </p:cNvCxnSpPr>
            <p:nvPr/>
          </p:nvCxnSpPr>
          <p:spPr>
            <a:xfrm>
              <a:off x="2298425" y="1367526"/>
              <a:ext cx="0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25" idx="6"/>
              <a:endCxn id="134" idx="2"/>
            </p:cNvCxnSpPr>
            <p:nvPr/>
          </p:nvCxnSpPr>
          <p:spPr>
            <a:xfrm>
              <a:off x="2528121" y="1145393"/>
              <a:ext cx="10312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27" idx="6"/>
              <a:endCxn id="128" idx="2"/>
            </p:cNvCxnSpPr>
            <p:nvPr/>
          </p:nvCxnSpPr>
          <p:spPr>
            <a:xfrm>
              <a:off x="2528121" y="2181582"/>
              <a:ext cx="10500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34" idx="4"/>
              <a:endCxn id="128" idx="0"/>
            </p:cNvCxnSpPr>
            <p:nvPr/>
          </p:nvCxnSpPr>
          <p:spPr>
            <a:xfrm>
              <a:off x="3789100" y="1367526"/>
              <a:ext cx="18748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28" idx="6"/>
              <a:endCxn id="136" idx="3"/>
            </p:cNvCxnSpPr>
            <p:nvPr/>
          </p:nvCxnSpPr>
          <p:spPr>
            <a:xfrm flipV="1">
              <a:off x="4037544" y="1826387"/>
              <a:ext cx="601677" cy="355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134" idx="6"/>
              <a:endCxn id="136" idx="1"/>
            </p:cNvCxnSpPr>
            <p:nvPr/>
          </p:nvCxnSpPr>
          <p:spPr>
            <a:xfrm>
              <a:off x="4018795" y="1145393"/>
              <a:ext cx="620425" cy="3668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66000" y="1521660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r>
                <a:rPr lang="en-US" sz="1600" dirty="0" smtClean="0">
                  <a:solidFill>
                    <a:srgbClr val="FF0000"/>
                  </a:solidFill>
                </a:rPr>
                <a:t>,1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324961" y="1923874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7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453706" y="1153469"/>
              <a:ext cx="481635" cy="342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/>
                <a:t>2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27025" y="1474103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r>
                <a:rPr lang="en-US" sz="1600" dirty="0" smtClean="0">
                  <a:solidFill>
                    <a:srgbClr val="FF0000"/>
                  </a:solidFill>
                </a:rPr>
                <a:t>,1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808693" y="1089548"/>
              <a:ext cx="573675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4</a:t>
              </a:r>
              <a:r>
                <a:rPr lang="en-US" sz="1600" dirty="0" smtClean="0">
                  <a:solidFill>
                    <a:srgbClr val="FF0000"/>
                  </a:solidFill>
                </a:rPr>
                <a:t>,20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856550" y="1891211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5,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145721" y="986857"/>
              <a:ext cx="682642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12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211907" y="1923401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8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0425" y="923260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c(e)&gt;0</a:t>
              </a:r>
              <a:endParaRPr lang="ru-RU" dirty="0"/>
            </a:p>
          </p:txBody>
        </p:sp>
        <p:cxnSp>
          <p:nvCxnSpPr>
            <p:cNvPr id="8" name="Прямая со стрелкой 7"/>
            <p:cNvCxnSpPr>
              <a:stCxn id="5" idx="3"/>
            </p:cNvCxnSpPr>
            <p:nvPr/>
          </p:nvCxnSpPr>
          <p:spPr>
            <a:xfrm flipH="1">
              <a:off x="1444504" y="1107926"/>
              <a:ext cx="17286" cy="1400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1773889" y="581514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p(e)≥0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 flipH="1">
              <a:off x="1773889" y="942405"/>
              <a:ext cx="143191" cy="2342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579604" y="3153344"/>
                <a:ext cx="2235035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604" y="3153344"/>
                <a:ext cx="2235035" cy="6721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553086" y="2606972"/>
            <a:ext cx="217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Стоимость потока </a:t>
            </a:r>
            <a:r>
              <a:rPr lang="en-US" i="1" dirty="0" smtClean="0"/>
              <a:t>f</a:t>
            </a:r>
            <a:r>
              <a:rPr lang="ru-RU" i="1" dirty="0" smtClean="0"/>
              <a:t> </a:t>
            </a:r>
            <a:r>
              <a:rPr lang="ru-RU" dirty="0" smtClean="0"/>
              <a:t>:</a:t>
            </a:r>
            <a:endParaRPr lang="ru-RU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203293"/>
              </p:ext>
            </p:extLst>
          </p:nvPr>
        </p:nvGraphicFramePr>
        <p:xfrm>
          <a:off x="5172740" y="2761008"/>
          <a:ext cx="7035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5" name="Equation" r:id="rId6" imgW="7035480" imgH="901440" progId="Equation.DSMT4">
                  <p:embed/>
                </p:oleObj>
              </mc:Choice>
              <mc:Fallback>
                <p:oleObj name="Equation" r:id="rId6" imgW="703548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72740" y="2761008"/>
                        <a:ext cx="70358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8" name="Группа 207"/>
          <p:cNvGrpSpPr/>
          <p:nvPr/>
        </p:nvGrpSpPr>
        <p:grpSpPr>
          <a:xfrm>
            <a:off x="7259712" y="3688125"/>
            <a:ext cx="3765176" cy="1645357"/>
            <a:chOff x="1326777" y="466852"/>
            <a:chExt cx="3765176" cy="1645357"/>
          </a:xfrm>
        </p:grpSpPr>
        <p:sp>
          <p:nvSpPr>
            <p:cNvPr id="216" name="Овал 215"/>
            <p:cNvSpPr/>
            <p:nvPr/>
          </p:nvSpPr>
          <p:spPr>
            <a:xfrm>
              <a:off x="1326777" y="1084730"/>
              <a:ext cx="439271" cy="43927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17" name="Овал 216"/>
            <p:cNvSpPr/>
            <p:nvPr/>
          </p:nvSpPr>
          <p:spPr>
            <a:xfrm>
              <a:off x="2259106" y="539806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18" name="Овал 217"/>
            <p:cNvSpPr/>
            <p:nvPr/>
          </p:nvSpPr>
          <p:spPr>
            <a:xfrm>
              <a:off x="2259106" y="1564341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19" name="Овал 218"/>
            <p:cNvSpPr/>
            <p:nvPr/>
          </p:nvSpPr>
          <p:spPr>
            <a:xfrm>
              <a:off x="3702417" y="1564341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220" name="Овал 219"/>
            <p:cNvSpPr/>
            <p:nvPr/>
          </p:nvSpPr>
          <p:spPr>
            <a:xfrm>
              <a:off x="3684490" y="539806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221" name="Овал 220"/>
            <p:cNvSpPr/>
            <p:nvPr/>
          </p:nvSpPr>
          <p:spPr>
            <a:xfrm>
              <a:off x="4652682" y="1057836"/>
              <a:ext cx="439271" cy="43927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222" name="Прямая со стрелкой 221"/>
            <p:cNvCxnSpPr>
              <a:stCxn id="216" idx="7"/>
              <a:endCxn id="217" idx="3"/>
            </p:cNvCxnSpPr>
            <p:nvPr/>
          </p:nvCxnSpPr>
          <p:spPr>
            <a:xfrm flipV="1">
              <a:off x="1701718" y="914746"/>
              <a:ext cx="621718" cy="2343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Прямая со стрелкой 222"/>
            <p:cNvCxnSpPr>
              <a:stCxn id="216" idx="5"/>
              <a:endCxn id="218" idx="2"/>
            </p:cNvCxnSpPr>
            <p:nvPr/>
          </p:nvCxnSpPr>
          <p:spPr>
            <a:xfrm>
              <a:off x="1701718" y="1459670"/>
              <a:ext cx="557388" cy="324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Прямая со стрелкой 223"/>
            <p:cNvCxnSpPr>
              <a:stCxn id="217" idx="4"/>
              <a:endCxn id="218" idx="0"/>
            </p:cNvCxnSpPr>
            <p:nvPr/>
          </p:nvCxnSpPr>
          <p:spPr>
            <a:xfrm>
              <a:off x="2478742" y="979076"/>
              <a:ext cx="0" cy="585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Прямая со стрелкой 224"/>
            <p:cNvCxnSpPr>
              <a:stCxn id="217" idx="6"/>
              <a:endCxn id="220" idx="2"/>
            </p:cNvCxnSpPr>
            <p:nvPr/>
          </p:nvCxnSpPr>
          <p:spPr>
            <a:xfrm>
              <a:off x="2698377" y="759441"/>
              <a:ext cx="9861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Прямая со стрелкой 225"/>
            <p:cNvCxnSpPr>
              <a:stCxn id="218" idx="6"/>
              <a:endCxn id="219" idx="2"/>
            </p:cNvCxnSpPr>
            <p:nvPr/>
          </p:nvCxnSpPr>
          <p:spPr>
            <a:xfrm>
              <a:off x="2698377" y="1783976"/>
              <a:ext cx="1004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Прямая со стрелкой 226"/>
            <p:cNvCxnSpPr>
              <a:stCxn id="220" idx="4"/>
              <a:endCxn id="219" idx="0"/>
            </p:cNvCxnSpPr>
            <p:nvPr/>
          </p:nvCxnSpPr>
          <p:spPr>
            <a:xfrm>
              <a:off x="3904126" y="979076"/>
              <a:ext cx="17927" cy="585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Прямая со стрелкой 227"/>
            <p:cNvCxnSpPr>
              <a:stCxn id="219" idx="6"/>
              <a:endCxn id="221" idx="3"/>
            </p:cNvCxnSpPr>
            <p:nvPr/>
          </p:nvCxnSpPr>
          <p:spPr>
            <a:xfrm flipV="1">
              <a:off x="4141688" y="1432776"/>
              <a:ext cx="575324" cy="351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Прямая со стрелкой 228"/>
            <p:cNvCxnSpPr>
              <a:stCxn id="220" idx="6"/>
              <a:endCxn id="221" idx="1"/>
            </p:cNvCxnSpPr>
            <p:nvPr/>
          </p:nvCxnSpPr>
          <p:spPr>
            <a:xfrm>
              <a:off x="4123761" y="759441"/>
              <a:ext cx="593251" cy="362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2416571" y="1114773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r>
                <a:rPr lang="en-US" b="1" dirty="0" smtClean="0">
                  <a:solidFill>
                    <a:srgbClr val="7030A0"/>
                  </a:solidFill>
                </a:rPr>
                <a:t>,0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632161" y="1572001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7</a:t>
              </a:r>
              <a:r>
                <a:rPr lang="en-US" sz="1600" dirty="0" smtClean="0"/>
                <a:t>,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5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724418" y="710195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466357" y="114555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993217" y="466852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4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048053" y="1712099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5,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5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4223858" y="591553"/>
              <a:ext cx="5886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12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,0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359822" y="156434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8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,7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</p:grpSp>
      <p:graphicFrame>
        <p:nvGraphicFramePr>
          <p:cNvPr id="238" name="Объект 2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032439"/>
              </p:ext>
            </p:extLst>
          </p:nvPr>
        </p:nvGraphicFramePr>
        <p:xfrm>
          <a:off x="6068885" y="5185724"/>
          <a:ext cx="952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6" name="Equation" r:id="rId8" imgW="952200" imgH="266400" progId="Equation.DSMT4">
                  <p:embed/>
                </p:oleObj>
              </mc:Choice>
              <mc:Fallback>
                <p:oleObj name="Equation" r:id="rId8" imgW="952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68885" y="5185724"/>
                        <a:ext cx="952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" name="Объект 2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480121"/>
              </p:ext>
            </p:extLst>
          </p:nvPr>
        </p:nvGraphicFramePr>
        <p:xfrm>
          <a:off x="5289609" y="5767068"/>
          <a:ext cx="6807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7" name="Equation" r:id="rId10" imgW="6806880" imgH="901440" progId="Equation.DSMT4">
                  <p:embed/>
                </p:oleObj>
              </mc:Choice>
              <mc:Fallback>
                <p:oleObj name="Equation" r:id="rId10" imgW="680688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89609" y="5767068"/>
                        <a:ext cx="68072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88903" y="4050451"/>
            <a:ext cx="4844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Данный поток является максимальным,</a:t>
            </a:r>
          </a:p>
          <a:p>
            <a:r>
              <a:rPr lang="ru-RU" dirty="0" smtClean="0"/>
              <a:t>но среди всех максимальных потоков его</a:t>
            </a:r>
          </a:p>
          <a:p>
            <a:r>
              <a:rPr lang="ru-RU" dirty="0" smtClean="0"/>
              <a:t>удельная стоимость не является минимальной.</a:t>
            </a:r>
          </a:p>
        </p:txBody>
      </p:sp>
      <p:cxnSp>
        <p:nvCxnSpPr>
          <p:cNvPr id="22" name="Прямая со стрелкой 21"/>
          <p:cNvCxnSpPr/>
          <p:nvPr/>
        </p:nvCxnSpPr>
        <p:spPr>
          <a:xfrm flipV="1">
            <a:off x="4211907" y="3211858"/>
            <a:ext cx="700752" cy="676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0792" y="5347750"/>
            <a:ext cx="48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Например, существует поток той же величины,</a:t>
            </a:r>
          </a:p>
          <a:p>
            <a:r>
              <a:rPr lang="ru-RU" dirty="0" smtClean="0"/>
              <a:t>но </a:t>
            </a:r>
            <a:r>
              <a:rPr lang="ru-RU" dirty="0"/>
              <a:t>меньшей стоимости:</a:t>
            </a:r>
          </a:p>
          <a:p>
            <a:endParaRPr lang="ru-RU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flipV="1">
            <a:off x="5525174" y="4843096"/>
            <a:ext cx="1019961" cy="33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87" name="Рисунок 86" descr="png..png"/>
          <p:cNvPicPr>
            <a:picLocks noChangeAspect="1"/>
          </p:cNvPicPr>
          <p:nvPr/>
        </p:nvPicPr>
        <p:blipFill>
          <a:blip r:embed="rId1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7596488" y="540847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f</a:t>
            </a:r>
            <a:r>
              <a:rPr lang="en-US" dirty="0" smtClean="0">
                <a:solidFill>
                  <a:srgbClr val="7030A0"/>
                </a:solidFill>
              </a:rPr>
              <a:t>(e)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7852327" y="851383"/>
            <a:ext cx="61019" cy="235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78250" y="87777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c(e)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endCxn id="195" idx="1"/>
          </p:cNvCxnSpPr>
          <p:nvPr/>
        </p:nvCxnSpPr>
        <p:spPr>
          <a:xfrm>
            <a:off x="7413056" y="1124182"/>
            <a:ext cx="170609" cy="77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67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4" grpId="0"/>
      <p:bldP spid="88" grpId="0"/>
      <p:bldP spid="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9609" y="-47305"/>
            <a:ext cx="11741524" cy="58513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Максимальный поток минимальной стоимости </a:t>
            </a:r>
            <a:br>
              <a:rPr lang="ru-RU" sz="2000" b="1" dirty="0" smtClean="0">
                <a:solidFill>
                  <a:srgbClr val="FF0000"/>
                </a:solidFill>
              </a:rPr>
            </a:br>
            <a:r>
              <a:rPr lang="ru-RU" sz="2000" b="1" dirty="0" smtClean="0">
                <a:solidFill>
                  <a:srgbClr val="D60093"/>
                </a:solidFill>
              </a:rPr>
              <a:t>Метод устранения отрицательных циклов </a:t>
            </a:r>
            <a:endParaRPr lang="ru-RU" sz="2000" b="1" dirty="0">
              <a:solidFill>
                <a:srgbClr val="D60093"/>
              </a:solidFill>
            </a:endParaRPr>
          </a:p>
        </p:txBody>
      </p:sp>
      <p:grpSp>
        <p:nvGrpSpPr>
          <p:cNvPr id="168" name="Группа 167"/>
          <p:cNvGrpSpPr/>
          <p:nvPr/>
        </p:nvGrpSpPr>
        <p:grpSpPr>
          <a:xfrm>
            <a:off x="6268365" y="778154"/>
            <a:ext cx="3765176" cy="1645357"/>
            <a:chOff x="1326777" y="466852"/>
            <a:chExt cx="3765176" cy="1645357"/>
          </a:xfrm>
        </p:grpSpPr>
        <p:sp>
          <p:nvSpPr>
            <p:cNvPr id="174" name="Овал 173"/>
            <p:cNvSpPr/>
            <p:nvPr/>
          </p:nvSpPr>
          <p:spPr>
            <a:xfrm>
              <a:off x="1326777" y="1084730"/>
              <a:ext cx="439271" cy="43927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80" name="Овал 179"/>
            <p:cNvSpPr/>
            <p:nvPr/>
          </p:nvSpPr>
          <p:spPr>
            <a:xfrm>
              <a:off x="2259106" y="539806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81" name="Овал 180"/>
            <p:cNvSpPr/>
            <p:nvPr/>
          </p:nvSpPr>
          <p:spPr>
            <a:xfrm>
              <a:off x="2259106" y="1564341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82" name="Овал 181"/>
            <p:cNvSpPr/>
            <p:nvPr/>
          </p:nvSpPr>
          <p:spPr>
            <a:xfrm>
              <a:off x="3702417" y="1564341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83" name="Овал 182"/>
            <p:cNvSpPr/>
            <p:nvPr/>
          </p:nvSpPr>
          <p:spPr>
            <a:xfrm>
              <a:off x="3684490" y="539806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4652682" y="1057836"/>
              <a:ext cx="439271" cy="43927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85" name="Прямая со стрелкой 184"/>
            <p:cNvCxnSpPr>
              <a:stCxn id="174" idx="7"/>
              <a:endCxn id="180" idx="3"/>
            </p:cNvCxnSpPr>
            <p:nvPr/>
          </p:nvCxnSpPr>
          <p:spPr>
            <a:xfrm flipV="1">
              <a:off x="1701718" y="914746"/>
              <a:ext cx="621718" cy="2343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 стрелкой 185"/>
            <p:cNvCxnSpPr>
              <a:stCxn id="174" idx="5"/>
              <a:endCxn id="181" idx="2"/>
            </p:cNvCxnSpPr>
            <p:nvPr/>
          </p:nvCxnSpPr>
          <p:spPr>
            <a:xfrm>
              <a:off x="1701718" y="1459670"/>
              <a:ext cx="557388" cy="324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 стрелкой 186"/>
            <p:cNvCxnSpPr>
              <a:stCxn id="180" idx="4"/>
              <a:endCxn id="181" idx="0"/>
            </p:cNvCxnSpPr>
            <p:nvPr/>
          </p:nvCxnSpPr>
          <p:spPr>
            <a:xfrm>
              <a:off x="2478742" y="979076"/>
              <a:ext cx="0" cy="585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/>
            <p:cNvCxnSpPr>
              <a:stCxn id="180" idx="6"/>
              <a:endCxn id="183" idx="2"/>
            </p:cNvCxnSpPr>
            <p:nvPr/>
          </p:nvCxnSpPr>
          <p:spPr>
            <a:xfrm>
              <a:off x="2698377" y="759441"/>
              <a:ext cx="9861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/>
            <p:cNvCxnSpPr>
              <a:stCxn id="181" idx="6"/>
              <a:endCxn id="182" idx="2"/>
            </p:cNvCxnSpPr>
            <p:nvPr/>
          </p:nvCxnSpPr>
          <p:spPr>
            <a:xfrm>
              <a:off x="2698377" y="1783976"/>
              <a:ext cx="1004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 стрелкой 189"/>
            <p:cNvCxnSpPr>
              <a:stCxn id="183" idx="4"/>
              <a:endCxn id="182" idx="0"/>
            </p:cNvCxnSpPr>
            <p:nvPr/>
          </p:nvCxnSpPr>
          <p:spPr>
            <a:xfrm>
              <a:off x="3904126" y="979076"/>
              <a:ext cx="17927" cy="585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/>
            <p:cNvCxnSpPr>
              <a:stCxn id="182" idx="6"/>
              <a:endCxn id="184" idx="3"/>
            </p:cNvCxnSpPr>
            <p:nvPr/>
          </p:nvCxnSpPr>
          <p:spPr>
            <a:xfrm flipV="1">
              <a:off x="4141688" y="1432776"/>
              <a:ext cx="575324" cy="351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 стрелкой 191"/>
            <p:cNvCxnSpPr>
              <a:stCxn id="183" idx="6"/>
              <a:endCxn id="184" idx="1"/>
            </p:cNvCxnSpPr>
            <p:nvPr/>
          </p:nvCxnSpPr>
          <p:spPr>
            <a:xfrm>
              <a:off x="4123761" y="759441"/>
              <a:ext cx="593251" cy="362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2416571" y="1114773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r>
                <a:rPr lang="en-US" b="1" dirty="0" smtClean="0">
                  <a:solidFill>
                    <a:srgbClr val="7030A0"/>
                  </a:solidFill>
                </a:rPr>
                <a:t>,0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632161" y="1572001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7</a:t>
              </a:r>
              <a:r>
                <a:rPr lang="en-US" sz="1600" dirty="0" smtClean="0"/>
                <a:t>,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5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724418" y="710195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3466357" y="114555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,0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993217" y="466852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4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53" y="1712099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5,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5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223858" y="591553"/>
              <a:ext cx="5886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12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359822" y="156434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8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,5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90425" y="581514"/>
            <a:ext cx="4340911" cy="1822201"/>
            <a:chOff x="690425" y="581514"/>
            <a:chExt cx="4340911" cy="1822201"/>
          </a:xfrm>
        </p:grpSpPr>
        <p:sp>
          <p:nvSpPr>
            <p:cNvPr id="3" name="Овал 2"/>
            <p:cNvSpPr/>
            <p:nvPr/>
          </p:nvSpPr>
          <p:spPr>
            <a:xfrm>
              <a:off x="1093694" y="1474382"/>
              <a:ext cx="459392" cy="44426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25" name="Овал 124"/>
            <p:cNvSpPr/>
            <p:nvPr/>
          </p:nvSpPr>
          <p:spPr>
            <a:xfrm>
              <a:off x="2068729" y="923260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27" name="Овал 126"/>
            <p:cNvSpPr/>
            <p:nvPr/>
          </p:nvSpPr>
          <p:spPr>
            <a:xfrm>
              <a:off x="2068729" y="1959449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28" name="Овал 127"/>
            <p:cNvSpPr/>
            <p:nvPr/>
          </p:nvSpPr>
          <p:spPr>
            <a:xfrm>
              <a:off x="3578152" y="1959449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34" name="Овал 133"/>
            <p:cNvSpPr/>
            <p:nvPr/>
          </p:nvSpPr>
          <p:spPr>
            <a:xfrm>
              <a:off x="3559403" y="923260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36" name="Овал 135"/>
            <p:cNvSpPr/>
            <p:nvPr/>
          </p:nvSpPr>
          <p:spPr>
            <a:xfrm>
              <a:off x="4571944" y="1447182"/>
              <a:ext cx="459392" cy="44426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7" name="Прямая со стрелкой 6"/>
            <p:cNvCxnSpPr>
              <a:stCxn id="3" idx="7"/>
              <a:endCxn id="125" idx="3"/>
            </p:cNvCxnSpPr>
            <p:nvPr/>
          </p:nvCxnSpPr>
          <p:spPr>
            <a:xfrm flipV="1">
              <a:off x="1485809" y="1302465"/>
              <a:ext cx="650196" cy="2369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3" idx="5"/>
              <a:endCxn id="127" idx="2"/>
            </p:cNvCxnSpPr>
            <p:nvPr/>
          </p:nvCxnSpPr>
          <p:spPr>
            <a:xfrm>
              <a:off x="1485809" y="1853587"/>
              <a:ext cx="582919" cy="327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125" idx="4"/>
              <a:endCxn id="127" idx="0"/>
            </p:cNvCxnSpPr>
            <p:nvPr/>
          </p:nvCxnSpPr>
          <p:spPr>
            <a:xfrm>
              <a:off x="2298425" y="1367526"/>
              <a:ext cx="0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25" idx="6"/>
              <a:endCxn id="134" idx="2"/>
            </p:cNvCxnSpPr>
            <p:nvPr/>
          </p:nvCxnSpPr>
          <p:spPr>
            <a:xfrm>
              <a:off x="2528121" y="1145393"/>
              <a:ext cx="10312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27" idx="6"/>
              <a:endCxn id="128" idx="2"/>
            </p:cNvCxnSpPr>
            <p:nvPr/>
          </p:nvCxnSpPr>
          <p:spPr>
            <a:xfrm>
              <a:off x="2528121" y="2181582"/>
              <a:ext cx="10500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34" idx="4"/>
              <a:endCxn id="128" idx="0"/>
            </p:cNvCxnSpPr>
            <p:nvPr/>
          </p:nvCxnSpPr>
          <p:spPr>
            <a:xfrm>
              <a:off x="3789100" y="1367526"/>
              <a:ext cx="18748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28" idx="6"/>
              <a:endCxn id="136" idx="3"/>
            </p:cNvCxnSpPr>
            <p:nvPr/>
          </p:nvCxnSpPr>
          <p:spPr>
            <a:xfrm flipV="1">
              <a:off x="4037544" y="1826387"/>
              <a:ext cx="601677" cy="355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134" idx="6"/>
              <a:endCxn id="136" idx="1"/>
            </p:cNvCxnSpPr>
            <p:nvPr/>
          </p:nvCxnSpPr>
          <p:spPr>
            <a:xfrm>
              <a:off x="4018795" y="1145393"/>
              <a:ext cx="620425" cy="3668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66000" y="1521660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324961" y="1923874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7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453706" y="1153469"/>
              <a:ext cx="481635" cy="342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/>
                <a:t>2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27025" y="1474103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r>
                <a:rPr lang="en-US" sz="1600" dirty="0" smtClean="0">
                  <a:solidFill>
                    <a:srgbClr val="FF0000"/>
                  </a:solidFill>
                </a:rPr>
                <a:t>,1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808693" y="1089548"/>
              <a:ext cx="573675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4</a:t>
              </a:r>
              <a:r>
                <a:rPr lang="en-US" sz="1600" dirty="0" smtClean="0">
                  <a:solidFill>
                    <a:srgbClr val="FF0000"/>
                  </a:solidFill>
                </a:rPr>
                <a:t>,20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856550" y="1891211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5,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145721" y="986857"/>
              <a:ext cx="682642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12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211907" y="1923401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8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0425" y="923260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c(e)</a:t>
              </a:r>
              <a:endParaRPr lang="ru-RU" dirty="0"/>
            </a:p>
          </p:txBody>
        </p:sp>
        <p:cxnSp>
          <p:nvCxnSpPr>
            <p:cNvPr id="8" name="Прямая со стрелкой 7"/>
            <p:cNvCxnSpPr>
              <a:stCxn id="5" idx="3"/>
            </p:cNvCxnSpPr>
            <p:nvPr/>
          </p:nvCxnSpPr>
          <p:spPr>
            <a:xfrm>
              <a:off x="1229355" y="1107926"/>
              <a:ext cx="215149" cy="1400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1773889" y="581514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p(e)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 flipH="1">
              <a:off x="1773889" y="942405"/>
              <a:ext cx="143191" cy="2342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Группа 86"/>
          <p:cNvGrpSpPr/>
          <p:nvPr/>
        </p:nvGrpSpPr>
        <p:grpSpPr>
          <a:xfrm>
            <a:off x="1086667" y="2805998"/>
            <a:ext cx="3806797" cy="2654264"/>
            <a:chOff x="830531" y="1452347"/>
            <a:chExt cx="3806797" cy="2654264"/>
          </a:xfrm>
        </p:grpSpPr>
        <p:sp>
          <p:nvSpPr>
            <p:cNvPr id="88" name="Овал 87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89" name="Овал 88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90" name="Овал 89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91" name="Овал 90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92" name="Овал 91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93" name="Овал 92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94" name="Прямая со стрелкой 93"/>
            <p:cNvCxnSpPr>
              <a:stCxn id="88" idx="7"/>
              <a:endCxn id="89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94"/>
            <p:cNvCxnSpPr>
              <a:stCxn id="88" idx="5"/>
              <a:endCxn id="90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 стрелкой 95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89" idx="6"/>
              <a:endCxn id="92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90" idx="6"/>
              <a:endCxn id="91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>
              <a:stCxn id="91" idx="6"/>
              <a:endCxn id="93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stCxn id="92" idx="6"/>
              <a:endCxn id="93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ru-RU" sz="16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380907" y="244117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</a:t>
              </a:r>
              <a:endParaRPr lang="ru-RU" sz="16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598556" y="30473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10</a:t>
              </a:r>
              <a:endParaRPr lang="ru-RU" sz="16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744449" y="288583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3</a:t>
              </a:r>
              <a:endParaRPr lang="ru-RU" sz="1600" dirty="0"/>
            </a:p>
          </p:txBody>
        </p:sp>
        <p:cxnSp>
          <p:nvCxnSpPr>
            <p:cNvPr id="108" name="Скругленная соединительная линия 107"/>
            <p:cNvCxnSpPr>
              <a:stCxn id="92" idx="0"/>
              <a:endCxn id="89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Скругленная соединительная линия 108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Скругленная соединительная линия 109"/>
            <p:cNvCxnSpPr>
              <a:stCxn id="93" idx="4"/>
              <a:endCxn id="91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Скругленная соединительная линия 110"/>
            <p:cNvCxnSpPr>
              <a:stCxn id="91" idx="4"/>
              <a:endCxn id="90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Скругленная соединительная линия 111"/>
            <p:cNvCxnSpPr>
              <a:stCxn id="90" idx="3"/>
              <a:endCxn id="88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Скругленная соединительная линия 112"/>
            <p:cNvCxnSpPr>
              <a:stCxn id="89" idx="1"/>
              <a:endCxn id="88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 стрелкой 113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 стрелкой 114"/>
            <p:cNvCxnSpPr>
              <a:stCxn id="92" idx="3"/>
              <a:endCxn id="91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021075" y="260039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73542" y="17479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102722" y="260021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</a:t>
              </a:r>
              <a:endParaRPr lang="ru-RU" sz="16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420678" y="25897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</a:t>
              </a:r>
              <a:endParaRPr lang="ru-RU" sz="16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569771" y="376805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5</a:t>
              </a:r>
              <a:endParaRPr lang="ru-RU" sz="16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195538" y="33504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5</a:t>
              </a:r>
              <a:endParaRPr lang="ru-RU" sz="16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973542" y="344233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5</a:t>
              </a:r>
              <a:endParaRPr lang="ru-RU" sz="1600" dirty="0"/>
            </a:p>
          </p:txBody>
        </p:sp>
      </p:grpSp>
      <p:grpSp>
        <p:nvGrpSpPr>
          <p:cNvPr id="129" name="Группа 128"/>
          <p:cNvGrpSpPr/>
          <p:nvPr/>
        </p:nvGrpSpPr>
        <p:grpSpPr>
          <a:xfrm>
            <a:off x="6340371" y="2593988"/>
            <a:ext cx="3806797" cy="2654264"/>
            <a:chOff x="830531" y="1452347"/>
            <a:chExt cx="3806797" cy="2654264"/>
          </a:xfrm>
        </p:grpSpPr>
        <p:sp>
          <p:nvSpPr>
            <p:cNvPr id="130" name="Овал 129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31" name="Овал 130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32" name="Овал 131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33" name="Овал 132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35" name="Овал 134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37" name="Овал 136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39" name="Прямая со стрелкой 138"/>
            <p:cNvCxnSpPr>
              <a:stCxn id="130" idx="5"/>
              <a:endCxn id="132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Прямая со стрелкой 139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 стрелкой 144"/>
            <p:cNvCxnSpPr>
              <a:stCxn id="131" idx="6"/>
              <a:endCxn id="135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Прямая со стрелкой 147"/>
            <p:cNvCxnSpPr>
              <a:stCxn id="133" idx="6"/>
              <a:endCxn id="137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28575">
              <a:solidFill>
                <a:srgbClr val="D600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 стрелкой 148"/>
            <p:cNvCxnSpPr>
              <a:stCxn id="135" idx="6"/>
              <a:endCxn id="137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569772" y="215547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744449" y="288583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59" name="Скругленная соединительная линия 158"/>
            <p:cNvCxnSpPr>
              <a:stCxn id="135" idx="0"/>
              <a:endCxn id="131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Скругленная соединительная линия 159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 w="28575">
              <a:solidFill>
                <a:srgbClr val="D6009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Скругленная соединительная линия 160"/>
            <p:cNvCxnSpPr>
              <a:stCxn id="137" idx="4"/>
              <a:endCxn id="133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Скругленная соединительная линия 161"/>
            <p:cNvCxnSpPr>
              <a:stCxn id="133" idx="4"/>
              <a:endCxn id="132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Скругленная соединительная линия 162"/>
            <p:cNvCxnSpPr>
              <a:stCxn id="132" idx="3"/>
              <a:endCxn id="130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Скругленная соединительная линия 163"/>
            <p:cNvCxnSpPr>
              <a:stCxn id="131" idx="1"/>
              <a:endCxn id="130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 стрелкой 165"/>
            <p:cNvCxnSpPr>
              <a:stCxn id="135" idx="3"/>
              <a:endCxn id="133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 w="28575">
              <a:solidFill>
                <a:srgbClr val="D600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3021075" y="26003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973542" y="1747962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-1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478336" y="1452347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-20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049511" y="1711387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-30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569771" y="3768057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-1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195538" y="3350496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-1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973542" y="3442339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-5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292417" y="5110426"/>
            <a:ext cx="6702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C={ (6,5),(5,4),(4,6)} – </a:t>
            </a:r>
            <a:r>
              <a:rPr lang="ru-RU" sz="1600" dirty="0" smtClean="0"/>
              <a:t>контур отрицательной стоимости</a:t>
            </a:r>
            <a:r>
              <a:rPr lang="en-US" sz="1600" dirty="0" smtClean="0"/>
              <a:t>;</a:t>
            </a:r>
            <a:r>
              <a:rPr lang="ru-RU" sz="1600" dirty="0" smtClean="0"/>
              <a:t>  </a:t>
            </a:r>
            <a:r>
              <a:rPr lang="en-US" sz="1600" dirty="0" smtClean="0"/>
              <a:t>p’(C)</a:t>
            </a:r>
            <a:r>
              <a:rPr lang="ru-RU" sz="1600" dirty="0" smtClean="0"/>
              <a:t>= </a:t>
            </a:r>
            <a:r>
              <a:rPr lang="en-US" sz="1600" dirty="0" smtClean="0"/>
              <a:t>-30+1+1=</a:t>
            </a:r>
            <a:r>
              <a:rPr lang="ru-RU" sz="1600" dirty="0" smtClean="0"/>
              <a:t>-2</a:t>
            </a:r>
            <a:r>
              <a:rPr lang="en-US" sz="1600" dirty="0" smtClean="0"/>
              <a:t>8;</a:t>
            </a:r>
            <a:endParaRPr lang="ru-RU" sz="1600" dirty="0" smtClean="0"/>
          </a:p>
          <a:p>
            <a:r>
              <a:rPr lang="ru-RU" dirty="0" smtClean="0"/>
              <a:t>перераспределяя вдоль контура 1 единицу потока, получим поток</a:t>
            </a:r>
            <a:r>
              <a:rPr lang="en-US" dirty="0" smtClean="0"/>
              <a:t> </a:t>
            </a:r>
            <a:r>
              <a:rPr lang="ru-RU" dirty="0" smtClean="0"/>
              <a:t>той же величины, но стоимость которого меньше на </a:t>
            </a:r>
            <a:r>
              <a:rPr lang="en-US" dirty="0" smtClean="0"/>
              <a:t>|p’(C)|</a:t>
            </a:r>
            <a:r>
              <a:rPr lang="ru-RU" dirty="0" smtClean="0"/>
              <a:t> единиц, чем у текущего</a:t>
            </a:r>
            <a:r>
              <a:rPr lang="en-US" dirty="0" smtClean="0"/>
              <a:t> </a:t>
            </a:r>
            <a:r>
              <a:rPr lang="ru-RU" dirty="0" smtClean="0"/>
              <a:t>потока</a:t>
            </a:r>
            <a:r>
              <a:rPr lang="en-US" dirty="0" smtClean="0"/>
              <a:t>;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86729" y="523174"/>
            <a:ext cx="1250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исходная сеть</a:t>
            </a:r>
            <a:endParaRPr lang="ru-RU" sz="1400" dirty="0"/>
          </a:p>
        </p:txBody>
      </p:sp>
      <p:sp>
        <p:nvSpPr>
          <p:cNvPr id="179" name="TextBox 178"/>
          <p:cNvSpPr txBox="1"/>
          <p:nvPr/>
        </p:nvSpPr>
        <p:spPr>
          <a:xfrm>
            <a:off x="5527434" y="833009"/>
            <a:ext cx="1353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максимальный</a:t>
            </a:r>
          </a:p>
          <a:p>
            <a:r>
              <a:rPr lang="ru-RU" sz="1400" dirty="0" smtClean="0"/>
              <a:t> поток </a:t>
            </a:r>
            <a:endParaRPr lang="ru-RU" sz="1400" dirty="0"/>
          </a:p>
        </p:txBody>
      </p:sp>
      <p:sp>
        <p:nvSpPr>
          <p:cNvPr id="197" name="TextBox 196"/>
          <p:cNvSpPr txBox="1"/>
          <p:nvPr/>
        </p:nvSpPr>
        <p:spPr>
          <a:xfrm>
            <a:off x="874926" y="5491836"/>
            <a:ext cx="4417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сеть остаточных пропускных способностей</a:t>
            </a:r>
          </a:p>
          <a:p>
            <a:r>
              <a:rPr lang="ru-RU" dirty="0" smtClean="0"/>
              <a:t>на последней итерации алгоритма</a:t>
            </a:r>
          </a:p>
          <a:p>
            <a:r>
              <a:rPr lang="ru-RU" dirty="0" smtClean="0"/>
              <a:t>построения максимального потока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0230329" y="2871976"/>
            <a:ext cx="16495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обратной дуге</a:t>
            </a:r>
          </a:p>
          <a:p>
            <a:r>
              <a:rPr lang="ru-RU" sz="1400" dirty="0"/>
              <a:t>ставим -</a:t>
            </a:r>
            <a:r>
              <a:rPr lang="en-US" sz="1400" dirty="0"/>
              <a:t>p(e</a:t>
            </a:r>
            <a:r>
              <a:rPr lang="en-US" sz="1400" dirty="0" smtClean="0"/>
              <a:t>);</a:t>
            </a:r>
            <a:endParaRPr lang="ru-RU" sz="1400" dirty="0" smtClean="0"/>
          </a:p>
          <a:p>
            <a:endParaRPr lang="en-US" sz="1400" dirty="0"/>
          </a:p>
          <a:p>
            <a:r>
              <a:rPr lang="ru-RU" sz="1400" dirty="0" smtClean="0"/>
              <a:t>дуге </a:t>
            </a:r>
            <a:r>
              <a:rPr lang="en-US" sz="1400" dirty="0" smtClean="0"/>
              <a:t>e </a:t>
            </a:r>
            <a:r>
              <a:rPr lang="ru-RU" sz="1400" dirty="0" smtClean="0"/>
              <a:t>исходной сети</a:t>
            </a:r>
            <a:r>
              <a:rPr lang="en-US" sz="1400" dirty="0" smtClean="0"/>
              <a:t> </a:t>
            </a:r>
            <a:r>
              <a:rPr lang="ru-RU" sz="1400" dirty="0" smtClean="0"/>
              <a:t>ставим </a:t>
            </a:r>
            <a:r>
              <a:rPr lang="en-US" sz="1400" dirty="0" smtClean="0"/>
              <a:t>p(e);</a:t>
            </a:r>
          </a:p>
          <a:p>
            <a:endParaRPr lang="ru-RU" dirty="0"/>
          </a:p>
        </p:txBody>
      </p:sp>
      <p:cxnSp>
        <p:nvCxnSpPr>
          <p:cNvPr id="39" name="Прямая со стрелкой 38"/>
          <p:cNvCxnSpPr>
            <a:endCxn id="172" idx="3"/>
          </p:cNvCxnSpPr>
          <p:nvPr/>
        </p:nvCxnSpPr>
        <p:spPr>
          <a:xfrm flipH="1" flipV="1">
            <a:off x="10014925" y="3022305"/>
            <a:ext cx="186613" cy="18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3" idx="1"/>
            <a:endCxn id="157" idx="3"/>
          </p:cNvCxnSpPr>
          <p:nvPr/>
        </p:nvCxnSpPr>
        <p:spPr>
          <a:xfrm flipH="1">
            <a:off x="9555006" y="3595251"/>
            <a:ext cx="675323" cy="6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47" name="Рисунок 14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0" grpId="0"/>
      <p:bldP spid="179" grpId="0"/>
      <p:bldP spid="197" grpId="0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4453" y="74838"/>
            <a:ext cx="8030229" cy="31118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b="1" dirty="0" smtClean="0">
                <a:solidFill>
                  <a:srgbClr val="D60093"/>
                </a:solidFill>
              </a:rPr>
              <a:t>Метод </a:t>
            </a:r>
            <a:r>
              <a:rPr lang="ru-RU" sz="2400" b="1" dirty="0">
                <a:solidFill>
                  <a:srgbClr val="D60093"/>
                </a:solidFill>
              </a:rPr>
              <a:t>устранения отрицательных циклов</a:t>
            </a:r>
            <a:r>
              <a:rPr lang="ru-RU" sz="2400" dirty="0">
                <a:solidFill>
                  <a:srgbClr val="D60093"/>
                </a:solidFill>
              </a:rPr>
              <a:t> </a:t>
            </a:r>
            <a:r>
              <a:rPr lang="ru-RU" sz="2400" dirty="0" smtClean="0">
                <a:solidFill>
                  <a:srgbClr val="D60093"/>
                </a:solidFill>
              </a:rPr>
              <a:t> (продолжение)</a:t>
            </a:r>
            <a:endParaRPr lang="ru-RU" sz="2000" dirty="0">
              <a:solidFill>
                <a:srgbClr val="D60093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9535649" y="221"/>
            <a:ext cx="2512624" cy="1305801"/>
            <a:chOff x="1093694" y="802988"/>
            <a:chExt cx="3937642" cy="1647225"/>
          </a:xfrm>
        </p:grpSpPr>
        <p:sp>
          <p:nvSpPr>
            <p:cNvPr id="3" name="Овал 2"/>
            <p:cNvSpPr/>
            <p:nvPr/>
          </p:nvSpPr>
          <p:spPr>
            <a:xfrm>
              <a:off x="1093694" y="1474382"/>
              <a:ext cx="459392" cy="44426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25" name="Овал 124"/>
            <p:cNvSpPr/>
            <p:nvPr/>
          </p:nvSpPr>
          <p:spPr>
            <a:xfrm>
              <a:off x="2068729" y="923260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27" name="Овал 126"/>
            <p:cNvSpPr/>
            <p:nvPr/>
          </p:nvSpPr>
          <p:spPr>
            <a:xfrm>
              <a:off x="2068729" y="1959449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28" name="Овал 127"/>
            <p:cNvSpPr/>
            <p:nvPr/>
          </p:nvSpPr>
          <p:spPr>
            <a:xfrm>
              <a:off x="3578152" y="1959449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34" name="Овал 133"/>
            <p:cNvSpPr/>
            <p:nvPr/>
          </p:nvSpPr>
          <p:spPr>
            <a:xfrm>
              <a:off x="3559403" y="923260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36" name="Овал 135"/>
            <p:cNvSpPr/>
            <p:nvPr/>
          </p:nvSpPr>
          <p:spPr>
            <a:xfrm>
              <a:off x="4571944" y="1447182"/>
              <a:ext cx="459392" cy="44426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7" name="Прямая со стрелкой 6"/>
            <p:cNvCxnSpPr>
              <a:stCxn id="3" idx="7"/>
              <a:endCxn id="125" idx="3"/>
            </p:cNvCxnSpPr>
            <p:nvPr/>
          </p:nvCxnSpPr>
          <p:spPr>
            <a:xfrm flipV="1">
              <a:off x="1485809" y="1302465"/>
              <a:ext cx="650196" cy="2369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3" idx="5"/>
              <a:endCxn id="127" idx="2"/>
            </p:cNvCxnSpPr>
            <p:nvPr/>
          </p:nvCxnSpPr>
          <p:spPr>
            <a:xfrm>
              <a:off x="1485809" y="1853587"/>
              <a:ext cx="582919" cy="327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125" idx="4"/>
              <a:endCxn id="127" idx="0"/>
            </p:cNvCxnSpPr>
            <p:nvPr/>
          </p:nvCxnSpPr>
          <p:spPr>
            <a:xfrm>
              <a:off x="2298425" y="1367526"/>
              <a:ext cx="0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25" idx="6"/>
              <a:endCxn id="134" idx="2"/>
            </p:cNvCxnSpPr>
            <p:nvPr/>
          </p:nvCxnSpPr>
          <p:spPr>
            <a:xfrm>
              <a:off x="2528121" y="1145393"/>
              <a:ext cx="10312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27" idx="6"/>
              <a:endCxn id="128" idx="2"/>
            </p:cNvCxnSpPr>
            <p:nvPr/>
          </p:nvCxnSpPr>
          <p:spPr>
            <a:xfrm>
              <a:off x="2528121" y="2181582"/>
              <a:ext cx="10500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34" idx="4"/>
              <a:endCxn id="128" idx="0"/>
            </p:cNvCxnSpPr>
            <p:nvPr/>
          </p:nvCxnSpPr>
          <p:spPr>
            <a:xfrm>
              <a:off x="3789100" y="1367526"/>
              <a:ext cx="18748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28" idx="6"/>
              <a:endCxn id="136" idx="3"/>
            </p:cNvCxnSpPr>
            <p:nvPr/>
          </p:nvCxnSpPr>
          <p:spPr>
            <a:xfrm flipV="1">
              <a:off x="4037544" y="1826387"/>
              <a:ext cx="601677" cy="355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134" idx="6"/>
              <a:endCxn id="136" idx="1"/>
            </p:cNvCxnSpPr>
            <p:nvPr/>
          </p:nvCxnSpPr>
          <p:spPr>
            <a:xfrm>
              <a:off x="4018795" y="1145393"/>
              <a:ext cx="620425" cy="3668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976774" y="1450201"/>
              <a:ext cx="444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324961" y="1923874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7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303099" y="1037360"/>
              <a:ext cx="698043" cy="427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/>
                <a:t>2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27025" y="1474103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r>
                <a:rPr lang="en-US" sz="1600" dirty="0" smtClean="0">
                  <a:solidFill>
                    <a:srgbClr val="FF0000"/>
                  </a:solidFill>
                </a:rPr>
                <a:t>,1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638020" y="802988"/>
              <a:ext cx="573675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4</a:t>
              </a:r>
              <a:r>
                <a:rPr lang="en-US" sz="1600" dirty="0" smtClean="0">
                  <a:solidFill>
                    <a:srgbClr val="FF0000"/>
                  </a:solidFill>
                </a:rPr>
                <a:t>,20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730335" y="2107808"/>
              <a:ext cx="464707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5,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145721" y="986857"/>
              <a:ext cx="682642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12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211907" y="1923401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8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9" name="Группа 128"/>
          <p:cNvGrpSpPr/>
          <p:nvPr/>
        </p:nvGrpSpPr>
        <p:grpSpPr>
          <a:xfrm>
            <a:off x="700836" y="485875"/>
            <a:ext cx="3806797" cy="2654264"/>
            <a:chOff x="830531" y="1452347"/>
            <a:chExt cx="3806797" cy="2654264"/>
          </a:xfrm>
        </p:grpSpPr>
        <p:sp>
          <p:nvSpPr>
            <p:cNvPr id="130" name="Овал 129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31" name="Овал 130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32" name="Овал 131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33" name="Овал 132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35" name="Овал 134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37" name="Овал 136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39" name="Прямая со стрелкой 138"/>
            <p:cNvCxnSpPr>
              <a:stCxn id="130" idx="5"/>
              <a:endCxn id="132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Прямая со стрелкой 139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 стрелкой 144"/>
            <p:cNvCxnSpPr>
              <a:stCxn id="131" idx="6"/>
              <a:endCxn id="135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Прямая со стрелкой 147"/>
            <p:cNvCxnSpPr>
              <a:stCxn id="133" idx="6"/>
              <a:endCxn id="137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28575">
              <a:solidFill>
                <a:srgbClr val="D600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 стрелкой 148"/>
            <p:cNvCxnSpPr>
              <a:stCxn id="135" idx="6"/>
              <a:endCxn id="137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569772" y="215547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744449" y="288583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59" name="Скругленная соединительная линия 158"/>
            <p:cNvCxnSpPr>
              <a:stCxn id="135" idx="0"/>
              <a:endCxn id="131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Скругленная соединительная линия 159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 w="28575">
              <a:solidFill>
                <a:srgbClr val="D6009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Скругленная соединительная линия 160"/>
            <p:cNvCxnSpPr>
              <a:stCxn id="137" idx="4"/>
              <a:endCxn id="133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Скругленная соединительная линия 161"/>
            <p:cNvCxnSpPr>
              <a:stCxn id="133" idx="4"/>
              <a:endCxn id="132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Скругленная соединительная линия 162"/>
            <p:cNvCxnSpPr>
              <a:stCxn id="132" idx="3"/>
              <a:endCxn id="130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Скругленная соединительная линия 163"/>
            <p:cNvCxnSpPr>
              <a:stCxn id="131" idx="1"/>
              <a:endCxn id="130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 стрелкой 165"/>
            <p:cNvCxnSpPr>
              <a:stCxn id="135" idx="3"/>
              <a:endCxn id="133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 w="28575">
              <a:solidFill>
                <a:srgbClr val="D600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3021075" y="26003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973542" y="1747962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-1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478336" y="1452347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-20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049511" y="1711387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-30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569771" y="3768057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-1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195538" y="3350496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-1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973542" y="3442339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-5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8" name="Группа 137"/>
          <p:cNvGrpSpPr/>
          <p:nvPr/>
        </p:nvGrpSpPr>
        <p:grpSpPr>
          <a:xfrm>
            <a:off x="345467" y="3438551"/>
            <a:ext cx="3806797" cy="2654264"/>
            <a:chOff x="830531" y="1452347"/>
            <a:chExt cx="3806797" cy="2654264"/>
          </a:xfrm>
        </p:grpSpPr>
        <p:sp>
          <p:nvSpPr>
            <p:cNvPr id="147" name="Овал 146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54" name="Овал 153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56" name="Овал 155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65" name="Овал 164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67" name="Овал 166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73" name="Овал 172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75" name="Прямая со стрелкой 174"/>
            <p:cNvCxnSpPr>
              <a:stCxn id="147" idx="7"/>
              <a:endCxn id="154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 стрелкой 178"/>
            <p:cNvCxnSpPr>
              <a:stCxn id="147" idx="5"/>
              <a:endCxn id="156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Прямая со стрелкой 196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Прямая со стрелкой 198"/>
            <p:cNvCxnSpPr>
              <a:stCxn id="154" idx="6"/>
              <a:endCxn id="167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Прямая со стрелкой 200"/>
            <p:cNvCxnSpPr>
              <a:stCxn id="156" idx="6"/>
              <a:endCxn id="165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 стрелкой 201"/>
            <p:cNvCxnSpPr>
              <a:stCxn id="165" idx="6"/>
              <a:endCxn id="173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/>
            <p:cNvCxnSpPr>
              <a:stCxn id="167" idx="6"/>
              <a:endCxn id="173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ru-RU" sz="1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380907" y="244117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</a:t>
              </a:r>
              <a:endParaRPr lang="ru-RU" sz="1600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598556" y="30473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12</a:t>
              </a:r>
              <a:endParaRPr lang="ru-RU" sz="16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744449" y="288583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ru-RU" sz="1600" dirty="0"/>
            </a:p>
          </p:txBody>
        </p:sp>
        <p:cxnSp>
          <p:nvCxnSpPr>
            <p:cNvPr id="214" name="Скругленная соединительная линия 213"/>
            <p:cNvCxnSpPr>
              <a:stCxn id="167" idx="0"/>
              <a:endCxn id="154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Скругленная соединительная линия 214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Скругленная соединительная линия 215"/>
            <p:cNvCxnSpPr>
              <a:stCxn id="173" idx="4"/>
              <a:endCxn id="165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Скругленная соединительная линия 216"/>
            <p:cNvCxnSpPr>
              <a:stCxn id="165" idx="4"/>
              <a:endCxn id="156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Скругленная соединительная линия 217"/>
            <p:cNvCxnSpPr>
              <a:stCxn id="156" idx="3"/>
              <a:endCxn id="147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Скругленная соединительная линия 218"/>
            <p:cNvCxnSpPr>
              <a:stCxn id="154" idx="1"/>
              <a:endCxn id="147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Прямая со стрелкой 219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Прямая со стрелкой 220"/>
            <p:cNvCxnSpPr>
              <a:stCxn id="167" idx="3"/>
              <a:endCxn id="165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Прямая со стрелкой 221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3021075" y="26003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973542" y="17479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102722" y="260021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</a:t>
              </a:r>
              <a:endParaRPr lang="ru-RU" sz="1600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420678" y="25897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</a:t>
              </a:r>
              <a:endParaRPr lang="ru-RU" sz="1600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569771" y="376805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5</a:t>
              </a:r>
              <a:endParaRPr lang="ru-RU" sz="1600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195538" y="33504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7</a:t>
              </a:r>
              <a:endParaRPr lang="ru-RU" sz="1600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973542" y="344233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5</a:t>
              </a:r>
              <a:endParaRPr lang="ru-RU" sz="1600" dirty="0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5265404" y="379449"/>
            <a:ext cx="6498365" cy="3027408"/>
            <a:chOff x="5265404" y="379449"/>
            <a:chExt cx="6498365" cy="3027408"/>
          </a:xfrm>
        </p:grpSpPr>
        <p:sp>
          <p:nvSpPr>
            <p:cNvPr id="237" name="TextBox 236"/>
            <p:cNvSpPr txBox="1"/>
            <p:nvPr/>
          </p:nvSpPr>
          <p:spPr>
            <a:xfrm>
              <a:off x="8636784" y="79088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grpSp>
          <p:nvGrpSpPr>
            <p:cNvPr id="37" name="Группа 36"/>
            <p:cNvGrpSpPr/>
            <p:nvPr/>
          </p:nvGrpSpPr>
          <p:grpSpPr>
            <a:xfrm>
              <a:off x="5265404" y="379449"/>
              <a:ext cx="6498365" cy="3027408"/>
              <a:chOff x="5265404" y="379449"/>
              <a:chExt cx="6498365" cy="3027408"/>
            </a:xfrm>
          </p:grpSpPr>
          <p:grpSp>
            <p:nvGrpSpPr>
              <p:cNvPr id="87" name="Группа 86"/>
              <p:cNvGrpSpPr/>
              <p:nvPr/>
            </p:nvGrpSpPr>
            <p:grpSpPr>
              <a:xfrm>
                <a:off x="5265404" y="379449"/>
                <a:ext cx="5579653" cy="2317064"/>
                <a:chOff x="830531" y="1452347"/>
                <a:chExt cx="6043373" cy="2328546"/>
              </a:xfrm>
            </p:grpSpPr>
            <p:sp>
              <p:nvSpPr>
                <p:cNvPr id="88" name="Овал 87"/>
                <p:cNvSpPr/>
                <p:nvPr/>
              </p:nvSpPr>
              <p:spPr>
                <a:xfrm>
                  <a:off x="830531" y="2568736"/>
                  <a:ext cx="444127" cy="478652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89" name="Овал 88"/>
                <p:cNvSpPr/>
                <p:nvPr/>
              </p:nvSpPr>
              <p:spPr>
                <a:xfrm>
                  <a:off x="1773166" y="1974958"/>
                  <a:ext cx="444127" cy="4786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90" name="Овал 89"/>
                <p:cNvSpPr/>
                <p:nvPr/>
              </p:nvSpPr>
              <p:spPr>
                <a:xfrm>
                  <a:off x="1773166" y="3091346"/>
                  <a:ext cx="444127" cy="4786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91" name="Овал 90"/>
                <p:cNvSpPr/>
                <p:nvPr/>
              </p:nvSpPr>
              <p:spPr>
                <a:xfrm>
                  <a:off x="3232432" y="3091346"/>
                  <a:ext cx="444127" cy="4786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sp>
              <p:nvSpPr>
                <p:cNvPr id="92" name="Овал 91"/>
                <p:cNvSpPr/>
                <p:nvPr/>
              </p:nvSpPr>
              <p:spPr>
                <a:xfrm>
                  <a:off x="3214307" y="1974958"/>
                  <a:ext cx="444127" cy="4786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93" name="Овал 92"/>
                <p:cNvSpPr/>
                <p:nvPr/>
              </p:nvSpPr>
              <p:spPr>
                <a:xfrm>
                  <a:off x="4193201" y="2539431"/>
                  <a:ext cx="444127" cy="478652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cxnSp>
              <p:nvCxnSpPr>
                <p:cNvPr id="94" name="Прямая со стрелкой 93"/>
                <p:cNvCxnSpPr>
                  <a:stCxn id="88" idx="7"/>
                  <a:endCxn id="89" idx="3"/>
                </p:cNvCxnSpPr>
                <p:nvPr/>
              </p:nvCxnSpPr>
              <p:spPr>
                <a:xfrm flipV="1">
                  <a:off x="1209617" y="2383512"/>
                  <a:ext cx="628591" cy="255321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Прямая со стрелкой 94"/>
                <p:cNvCxnSpPr>
                  <a:stCxn id="88" idx="5"/>
                  <a:endCxn id="90" idx="2"/>
                </p:cNvCxnSpPr>
                <p:nvPr/>
              </p:nvCxnSpPr>
              <p:spPr>
                <a:xfrm>
                  <a:off x="1209617" y="2977290"/>
                  <a:ext cx="563549" cy="353381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Прямая со стрелкой 95"/>
                <p:cNvCxnSpPr/>
                <p:nvPr/>
              </p:nvCxnSpPr>
              <p:spPr>
                <a:xfrm>
                  <a:off x="1981523" y="2471068"/>
                  <a:ext cx="0" cy="6377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Прямая со стрелкой 96"/>
                <p:cNvCxnSpPr>
                  <a:stCxn id="89" idx="6"/>
                  <a:endCxn id="92" idx="2"/>
                </p:cNvCxnSpPr>
                <p:nvPr/>
              </p:nvCxnSpPr>
              <p:spPr>
                <a:xfrm>
                  <a:off x="2217293" y="2214284"/>
                  <a:ext cx="997014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Прямая со стрелкой 97"/>
                <p:cNvCxnSpPr>
                  <a:stCxn id="90" idx="6"/>
                  <a:endCxn id="91" idx="2"/>
                </p:cNvCxnSpPr>
                <p:nvPr/>
              </p:nvCxnSpPr>
              <p:spPr>
                <a:xfrm>
                  <a:off x="2217293" y="3330672"/>
                  <a:ext cx="1015139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Прямая со стрелкой 98"/>
                <p:cNvCxnSpPr>
                  <a:stCxn id="91" idx="6"/>
                  <a:endCxn id="93" idx="3"/>
                </p:cNvCxnSpPr>
                <p:nvPr/>
              </p:nvCxnSpPr>
              <p:spPr>
                <a:xfrm flipV="1">
                  <a:off x="3676559" y="2947985"/>
                  <a:ext cx="581684" cy="382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Прямая со стрелкой 99"/>
                <p:cNvCxnSpPr>
                  <a:stCxn id="92" idx="6"/>
                  <a:endCxn id="93" idx="1"/>
                </p:cNvCxnSpPr>
                <p:nvPr/>
              </p:nvCxnSpPr>
              <p:spPr>
                <a:xfrm>
                  <a:off x="3658433" y="2214284"/>
                  <a:ext cx="599809" cy="395245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/>
                <p:cNvSpPr txBox="1"/>
                <p:nvPr/>
              </p:nvSpPr>
              <p:spPr>
                <a:xfrm>
                  <a:off x="1689468" y="2619728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1</a:t>
                  </a:r>
                  <a:endParaRPr lang="ru-RU" sz="16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389265" y="2867741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2</a:t>
                  </a:r>
                  <a:endParaRPr lang="ru-RU" sz="16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380907" y="2441173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0</a:t>
                  </a:r>
                  <a:endParaRPr lang="ru-RU" sz="160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2569772" y="2155474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2</a:t>
                  </a:r>
                  <a:endParaRPr lang="ru-RU" sz="16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2598556" y="3047388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3652110" y="2350373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10</a:t>
                  </a:r>
                  <a:endParaRPr lang="ru-RU" sz="1600" dirty="0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3744449" y="2885833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3</a:t>
                  </a:r>
                  <a:endParaRPr lang="ru-RU" sz="1600" dirty="0"/>
                </a:p>
              </p:txBody>
            </p:sp>
            <p:cxnSp>
              <p:nvCxnSpPr>
                <p:cNvPr id="108" name="Скругленная соединительная линия 107"/>
                <p:cNvCxnSpPr>
                  <a:stCxn id="92" idx="0"/>
                  <a:endCxn id="89" idx="0"/>
                </p:cNvCxnSpPr>
                <p:nvPr/>
              </p:nvCxnSpPr>
              <p:spPr>
                <a:xfrm rot="16200000" flipV="1">
                  <a:off x="2715301" y="1254387"/>
                  <a:ext cx="13839" cy="1441140"/>
                </a:xfrm>
                <a:prstGeom prst="curvedConnector3">
                  <a:avLst>
                    <a:gd name="adj1" fmla="val 1800000"/>
                  </a:avLst>
                </a:prstGeom>
                <a:ln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Скругленная соединительная линия 108"/>
                <p:cNvCxnSpPr/>
                <p:nvPr/>
              </p:nvCxnSpPr>
              <p:spPr>
                <a:xfrm rot="16200000" flipV="1">
                  <a:off x="3795894" y="1889250"/>
                  <a:ext cx="494376" cy="821873"/>
                </a:xfrm>
                <a:prstGeom prst="curvedConnector3">
                  <a:avLst>
                    <a:gd name="adj1" fmla="val 121095"/>
                  </a:avLst>
                </a:prstGeom>
                <a:ln w="28575"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Скругленная соединительная линия 109"/>
                <p:cNvCxnSpPr>
                  <a:stCxn id="93" idx="4"/>
                  <a:endCxn id="91" idx="5"/>
                </p:cNvCxnSpPr>
                <p:nvPr/>
              </p:nvCxnSpPr>
              <p:spPr>
                <a:xfrm rot="5400000">
                  <a:off x="3772483" y="2857117"/>
                  <a:ext cx="481817" cy="803748"/>
                </a:xfrm>
                <a:prstGeom prst="curvedConnector3">
                  <a:avLst>
                    <a:gd name="adj1" fmla="val 111507"/>
                  </a:avLst>
                </a:prstGeom>
                <a:ln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Скругленная соединительная линия 110"/>
                <p:cNvCxnSpPr>
                  <a:stCxn id="91" idx="4"/>
                  <a:endCxn id="90" idx="4"/>
                </p:cNvCxnSpPr>
                <p:nvPr/>
              </p:nvCxnSpPr>
              <p:spPr>
                <a:xfrm rot="5400000">
                  <a:off x="2724364" y="2840365"/>
                  <a:ext cx="13839" cy="1459266"/>
                </a:xfrm>
                <a:prstGeom prst="curvedConnector3">
                  <a:avLst>
                    <a:gd name="adj1" fmla="val 1214102"/>
                  </a:avLst>
                </a:prstGeom>
                <a:ln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Скругленная соединительная линия 111"/>
                <p:cNvCxnSpPr>
                  <a:stCxn id="90" idx="3"/>
                  <a:endCxn id="88" idx="3"/>
                </p:cNvCxnSpPr>
                <p:nvPr/>
              </p:nvCxnSpPr>
              <p:spPr>
                <a:xfrm rot="5400000" flipH="1">
                  <a:off x="1105585" y="2767279"/>
                  <a:ext cx="522610" cy="942635"/>
                </a:xfrm>
                <a:prstGeom prst="curvedConnector3">
                  <a:avLst>
                    <a:gd name="adj1" fmla="val -16217"/>
                  </a:avLst>
                </a:prstGeom>
                <a:ln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Скругленная соединительная линия 112"/>
                <p:cNvCxnSpPr>
                  <a:stCxn id="89" idx="1"/>
                  <a:endCxn id="88" idx="1"/>
                </p:cNvCxnSpPr>
                <p:nvPr/>
              </p:nvCxnSpPr>
              <p:spPr>
                <a:xfrm rot="16200000" flipH="1" flipV="1">
                  <a:off x="1070001" y="1870626"/>
                  <a:ext cx="593778" cy="942635"/>
                </a:xfrm>
                <a:prstGeom prst="curvedConnector3">
                  <a:avLst>
                    <a:gd name="adj1" fmla="val -7692"/>
                  </a:avLst>
                </a:prstGeom>
                <a:ln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Прямая со стрелкой 113"/>
                <p:cNvCxnSpPr/>
                <p:nvPr/>
              </p:nvCxnSpPr>
              <p:spPr>
                <a:xfrm flipV="1">
                  <a:off x="2144010" y="2347949"/>
                  <a:ext cx="0" cy="777931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Прямая со стрелкой 114"/>
                <p:cNvCxnSpPr>
                  <a:stCxn id="92" idx="3"/>
                  <a:endCxn id="91" idx="1"/>
                </p:cNvCxnSpPr>
                <p:nvPr/>
              </p:nvCxnSpPr>
              <p:spPr>
                <a:xfrm>
                  <a:off x="3279348" y="2383512"/>
                  <a:ext cx="18125" cy="77793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Прямая со стрелкой 115"/>
                <p:cNvCxnSpPr/>
                <p:nvPr/>
              </p:nvCxnSpPr>
              <p:spPr>
                <a:xfrm flipH="1" flipV="1">
                  <a:off x="3453261" y="2453610"/>
                  <a:ext cx="18125" cy="63773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3021075" y="2600394"/>
                  <a:ext cx="292055" cy="3689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2</a:t>
                  </a:r>
                  <a:endParaRPr lang="ru-RU" sz="16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973542" y="174796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2</a:t>
                  </a:r>
                  <a:endParaRPr lang="ru-RU" sz="1600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2478336" y="1452347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2</a:t>
                  </a:r>
                  <a:endParaRPr lang="ru-RU" sz="1600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6585042" y="3314887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2</a:t>
                  </a:r>
                  <a:endParaRPr lang="ru-RU" sz="16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2102722" y="260021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0</a:t>
                  </a:r>
                  <a:endParaRPr lang="ru-RU" sz="1600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3420678" y="258974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0</a:t>
                  </a:r>
                  <a:endParaRPr lang="ru-RU" sz="1600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2577455" y="3436328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5</a:t>
                  </a:r>
                  <a:endParaRPr lang="ru-RU" sz="1600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4195538" y="3350496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5</a:t>
                  </a:r>
                  <a:endParaRPr lang="ru-RU" sz="1600" dirty="0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973542" y="344233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5</a:t>
                  </a:r>
                  <a:endParaRPr lang="ru-RU" sz="1600" dirty="0"/>
                </a:p>
              </p:txBody>
            </p:sp>
          </p:grpSp>
          <p:grpSp>
            <p:nvGrpSpPr>
              <p:cNvPr id="28" name="Группа 27"/>
              <p:cNvGrpSpPr/>
              <p:nvPr/>
            </p:nvGrpSpPr>
            <p:grpSpPr>
              <a:xfrm>
                <a:off x="9372602" y="1527314"/>
                <a:ext cx="2391167" cy="1879543"/>
                <a:chOff x="9384662" y="1733648"/>
                <a:chExt cx="2391167" cy="1879543"/>
              </a:xfrm>
            </p:grpSpPr>
            <p:sp>
              <p:nvSpPr>
                <p:cNvPr id="232" name="Овал 231"/>
                <p:cNvSpPr/>
                <p:nvPr/>
              </p:nvSpPr>
              <p:spPr>
                <a:xfrm>
                  <a:off x="9384662" y="2243926"/>
                  <a:ext cx="444127" cy="478652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sp>
              <p:nvSpPr>
                <p:cNvPr id="234" name="Овал 233"/>
                <p:cNvSpPr/>
                <p:nvPr/>
              </p:nvSpPr>
              <p:spPr>
                <a:xfrm>
                  <a:off x="10135859" y="2229343"/>
                  <a:ext cx="444127" cy="4786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235" name="Овал 234"/>
                <p:cNvSpPr/>
                <p:nvPr/>
              </p:nvSpPr>
              <p:spPr>
                <a:xfrm>
                  <a:off x="10920787" y="2216507"/>
                  <a:ext cx="444127" cy="4786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cxnSp>
              <p:nvCxnSpPr>
                <p:cNvPr id="18" name="Прямая со стрелкой 17"/>
                <p:cNvCxnSpPr>
                  <a:stCxn id="232" idx="6"/>
                  <a:endCxn id="234" idx="2"/>
                </p:cNvCxnSpPr>
                <p:nvPr/>
              </p:nvCxnSpPr>
              <p:spPr>
                <a:xfrm flipV="1">
                  <a:off x="9828789" y="2468669"/>
                  <a:ext cx="307070" cy="1458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Прямая со стрелкой 19"/>
                <p:cNvCxnSpPr>
                  <a:stCxn id="234" idx="6"/>
                  <a:endCxn id="235" idx="2"/>
                </p:cNvCxnSpPr>
                <p:nvPr/>
              </p:nvCxnSpPr>
              <p:spPr>
                <a:xfrm flipV="1">
                  <a:off x="10579986" y="2455833"/>
                  <a:ext cx="340801" cy="128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Скругленная соединительная линия 23"/>
                <p:cNvCxnSpPr>
                  <a:stCxn id="235" idx="0"/>
                  <a:endCxn id="232" idx="0"/>
                </p:cNvCxnSpPr>
                <p:nvPr/>
              </p:nvCxnSpPr>
              <p:spPr>
                <a:xfrm rot="16200000" flipH="1" flipV="1">
                  <a:off x="10361079" y="1462153"/>
                  <a:ext cx="27419" cy="1536125"/>
                </a:xfrm>
                <a:prstGeom prst="curvedConnector3">
                  <a:avLst>
                    <a:gd name="adj1" fmla="val -833728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TextBox 235"/>
                <p:cNvSpPr txBox="1"/>
                <p:nvPr/>
              </p:nvSpPr>
              <p:spPr>
                <a:xfrm>
                  <a:off x="9837893" y="2424941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2</a:t>
                  </a:r>
                  <a:endParaRPr lang="ru-RU" sz="1600" dirty="0"/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10140323" y="1733648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3</a:t>
                  </a:r>
                  <a:endParaRPr lang="ru-RU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Прямоугольник 26"/>
                    <p:cNvSpPr/>
                    <p:nvPr/>
                  </p:nvSpPr>
                  <p:spPr>
                    <a:xfrm>
                      <a:off x="9384662" y="2819832"/>
                      <a:ext cx="2391167" cy="79335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ru-RU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p>
                          </m:sSub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en-US" dirty="0" smtClean="0"/>
                        <a:t>2</a:t>
                      </a:r>
                      <a:r>
                        <a:rPr lang="ru-RU" dirty="0" smtClean="0"/>
                        <a:t> </a:t>
                      </a:r>
                    </a:p>
                    <a:p>
                      <a:r>
                        <a:rPr lang="ru-RU" sz="1200" dirty="0" smtClean="0"/>
                        <a:t>количество перераспределяемых</a:t>
                      </a:r>
                    </a:p>
                    <a:p>
                      <a:r>
                        <a:rPr lang="ru-RU" sz="1200" dirty="0"/>
                        <a:t>е</a:t>
                      </a:r>
                      <a:r>
                        <a:rPr lang="ru-RU" sz="1200" dirty="0" smtClean="0"/>
                        <a:t>диниц потока</a:t>
                      </a:r>
                      <a:endParaRPr lang="ru-RU" sz="1200" dirty="0"/>
                    </a:p>
                  </p:txBody>
                </p:sp>
              </mc:Choice>
              <mc:Fallback xmlns="">
                <p:sp>
                  <p:nvSpPr>
                    <p:cNvPr id="27" name="Прямоугольник 2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84662" y="2819832"/>
                      <a:ext cx="2391167" cy="79335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55" t="-769" b="-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aphicFrame>
        <p:nvGraphicFramePr>
          <p:cNvPr id="270" name="Объект 269"/>
          <p:cNvGraphicFramePr>
            <a:graphicFrameLocks noChangeAspect="1"/>
          </p:cNvGraphicFramePr>
          <p:nvPr>
            <p:extLst/>
          </p:nvPr>
        </p:nvGraphicFramePr>
        <p:xfrm>
          <a:off x="571500" y="6086475"/>
          <a:ext cx="2171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6" name="Equation" r:id="rId4" imgW="2171520" imgH="571320" progId="Equation.DSMT4">
                  <p:embed/>
                </p:oleObj>
              </mc:Choice>
              <mc:Fallback>
                <p:oleObj name="Equation" r:id="rId4" imgW="217152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500" y="6086475"/>
                        <a:ext cx="21717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Прямая со стрелкой 34"/>
          <p:cNvCxnSpPr>
            <a:stCxn id="243" idx="0"/>
            <a:endCxn id="244" idx="4"/>
          </p:cNvCxnSpPr>
          <p:nvPr/>
        </p:nvCxnSpPr>
        <p:spPr>
          <a:xfrm flipH="1" flipV="1">
            <a:off x="7165475" y="4451375"/>
            <a:ext cx="18125" cy="63773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Группа 38"/>
          <p:cNvGrpSpPr/>
          <p:nvPr/>
        </p:nvGrpSpPr>
        <p:grpSpPr>
          <a:xfrm>
            <a:off x="4559635" y="3450112"/>
            <a:ext cx="4164724" cy="3350840"/>
            <a:chOff x="4577982" y="3247040"/>
            <a:chExt cx="4164724" cy="3350840"/>
          </a:xfrm>
        </p:grpSpPr>
        <p:grpSp>
          <p:nvGrpSpPr>
            <p:cNvPr id="239" name="Группа 238"/>
            <p:cNvGrpSpPr/>
            <p:nvPr/>
          </p:nvGrpSpPr>
          <p:grpSpPr>
            <a:xfrm>
              <a:off x="4577982" y="3247040"/>
              <a:ext cx="3806797" cy="2654264"/>
              <a:chOff x="830531" y="1452347"/>
              <a:chExt cx="3806797" cy="2654264"/>
            </a:xfrm>
          </p:grpSpPr>
          <p:sp>
            <p:nvSpPr>
              <p:cNvPr id="240" name="Овал 239"/>
              <p:cNvSpPr/>
              <p:nvPr/>
            </p:nvSpPr>
            <p:spPr>
              <a:xfrm>
                <a:off x="830531" y="2568736"/>
                <a:ext cx="444127" cy="47865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241" name="Овал 240"/>
              <p:cNvSpPr/>
              <p:nvPr/>
            </p:nvSpPr>
            <p:spPr>
              <a:xfrm>
                <a:off x="1773166" y="1974958"/>
                <a:ext cx="444127" cy="4786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242" name="Овал 241"/>
              <p:cNvSpPr/>
              <p:nvPr/>
            </p:nvSpPr>
            <p:spPr>
              <a:xfrm>
                <a:off x="1773166" y="3091346"/>
                <a:ext cx="444127" cy="4786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243" name="Овал 242"/>
              <p:cNvSpPr/>
              <p:nvPr/>
            </p:nvSpPr>
            <p:spPr>
              <a:xfrm>
                <a:off x="3232432" y="3091346"/>
                <a:ext cx="444127" cy="4786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244" name="Овал 243"/>
              <p:cNvSpPr/>
              <p:nvPr/>
            </p:nvSpPr>
            <p:spPr>
              <a:xfrm>
                <a:off x="3214307" y="1974958"/>
                <a:ext cx="444127" cy="4786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245" name="Овал 244"/>
              <p:cNvSpPr/>
              <p:nvPr/>
            </p:nvSpPr>
            <p:spPr>
              <a:xfrm>
                <a:off x="4193201" y="2539431"/>
                <a:ext cx="444127" cy="47865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246" name="Прямая со стрелкой 245"/>
              <p:cNvCxnSpPr>
                <a:stCxn id="240" idx="5"/>
                <a:endCxn id="242" idx="2"/>
              </p:cNvCxnSpPr>
              <p:nvPr/>
            </p:nvCxnSpPr>
            <p:spPr>
              <a:xfrm>
                <a:off x="1209617" y="2977290"/>
                <a:ext cx="563549" cy="35338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Прямая со стрелкой 246"/>
              <p:cNvCxnSpPr/>
              <p:nvPr/>
            </p:nvCxnSpPr>
            <p:spPr>
              <a:xfrm>
                <a:off x="1981523" y="2471068"/>
                <a:ext cx="0" cy="6377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Прямая со стрелкой 247"/>
              <p:cNvCxnSpPr>
                <a:stCxn id="241" idx="6"/>
                <a:endCxn id="244" idx="2"/>
              </p:cNvCxnSpPr>
              <p:nvPr/>
            </p:nvCxnSpPr>
            <p:spPr>
              <a:xfrm>
                <a:off x="2217293" y="2214284"/>
                <a:ext cx="997014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Прямая со стрелкой 248"/>
              <p:cNvCxnSpPr>
                <a:stCxn id="243" idx="6"/>
                <a:endCxn id="245" idx="3"/>
              </p:cNvCxnSpPr>
              <p:nvPr/>
            </p:nvCxnSpPr>
            <p:spPr>
              <a:xfrm flipV="1">
                <a:off x="3676559" y="2947985"/>
                <a:ext cx="581684" cy="38268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Прямая со стрелкой 249"/>
              <p:cNvCxnSpPr>
                <a:stCxn id="244" idx="6"/>
                <a:endCxn id="245" idx="1"/>
              </p:cNvCxnSpPr>
              <p:nvPr/>
            </p:nvCxnSpPr>
            <p:spPr>
              <a:xfrm>
                <a:off x="3658433" y="2214284"/>
                <a:ext cx="599809" cy="3952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TextBox 250"/>
              <p:cNvSpPr txBox="1"/>
              <p:nvPr/>
            </p:nvSpPr>
            <p:spPr>
              <a:xfrm>
                <a:off x="1689468" y="261972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1389265" y="286774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5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2569772" y="215547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20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3652110" y="2350373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30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3744449" y="288583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56" name="Скругленная соединительная линия 255"/>
              <p:cNvCxnSpPr>
                <a:stCxn id="244" idx="0"/>
                <a:endCxn id="241" idx="0"/>
              </p:cNvCxnSpPr>
              <p:nvPr/>
            </p:nvCxnSpPr>
            <p:spPr>
              <a:xfrm rot="16200000" flipV="1">
                <a:off x="2715301" y="1254387"/>
                <a:ext cx="13839" cy="1441140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Скругленная соединительная линия 257"/>
              <p:cNvCxnSpPr>
                <a:stCxn id="245" idx="4"/>
                <a:endCxn id="243" idx="5"/>
              </p:cNvCxnSpPr>
              <p:nvPr/>
            </p:nvCxnSpPr>
            <p:spPr>
              <a:xfrm rot="5400000">
                <a:off x="3772483" y="2857117"/>
                <a:ext cx="481817" cy="803748"/>
              </a:xfrm>
              <a:prstGeom prst="curvedConnector3">
                <a:avLst>
                  <a:gd name="adj1" fmla="val 111507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Скругленная соединительная линия 258"/>
              <p:cNvCxnSpPr>
                <a:stCxn id="243" idx="4"/>
                <a:endCxn id="242" idx="4"/>
              </p:cNvCxnSpPr>
              <p:nvPr/>
            </p:nvCxnSpPr>
            <p:spPr>
              <a:xfrm rot="5400000">
                <a:off x="2724364" y="2840365"/>
                <a:ext cx="13839" cy="1459266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Скругленная соединительная линия 259"/>
              <p:cNvCxnSpPr>
                <a:stCxn id="242" idx="3"/>
                <a:endCxn id="240" idx="3"/>
              </p:cNvCxnSpPr>
              <p:nvPr/>
            </p:nvCxnSpPr>
            <p:spPr>
              <a:xfrm rot="5400000" flipH="1">
                <a:off x="1105585" y="2767279"/>
                <a:ext cx="522610" cy="942635"/>
              </a:xfrm>
              <a:prstGeom prst="curvedConnector3">
                <a:avLst>
                  <a:gd name="adj1" fmla="val -16217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Скругленная соединительная линия 260"/>
              <p:cNvCxnSpPr>
                <a:stCxn id="241" idx="1"/>
                <a:endCxn id="240" idx="1"/>
              </p:cNvCxnSpPr>
              <p:nvPr/>
            </p:nvCxnSpPr>
            <p:spPr>
              <a:xfrm rot="16200000" flipH="1" flipV="1">
                <a:off x="1070001" y="1870626"/>
                <a:ext cx="593778" cy="942635"/>
              </a:xfrm>
              <a:prstGeom prst="curvedConnector3">
                <a:avLst>
                  <a:gd name="adj1" fmla="val -7692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3" name="TextBox 262"/>
              <p:cNvSpPr txBox="1"/>
              <p:nvPr/>
            </p:nvSpPr>
            <p:spPr>
              <a:xfrm>
                <a:off x="3197493" y="2628162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-</a:t>
                </a:r>
                <a:r>
                  <a:rPr lang="ru-RU" sz="1600" dirty="0" smtClean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973542" y="1747962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-1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2478336" y="1452347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-20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2569771" y="3768057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-1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4195538" y="3350496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-1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973542" y="3442339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-5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708204" y="5951549"/>
              <a:ext cx="4034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нет контура отрицательной стоимости</a:t>
              </a:r>
            </a:p>
            <a:p>
              <a:endParaRPr lang="ru-RU" dirty="0"/>
            </a:p>
          </p:txBody>
        </p:sp>
      </p:grpSp>
      <p:grpSp>
        <p:nvGrpSpPr>
          <p:cNvPr id="272" name="Группа 271"/>
          <p:cNvGrpSpPr/>
          <p:nvPr/>
        </p:nvGrpSpPr>
        <p:grpSpPr>
          <a:xfrm>
            <a:off x="8621996" y="3808922"/>
            <a:ext cx="3297636" cy="1559662"/>
            <a:chOff x="1326777" y="403758"/>
            <a:chExt cx="3765176" cy="1759791"/>
          </a:xfrm>
        </p:grpSpPr>
        <p:sp>
          <p:nvSpPr>
            <p:cNvPr id="273" name="Овал 272"/>
            <p:cNvSpPr/>
            <p:nvPr/>
          </p:nvSpPr>
          <p:spPr>
            <a:xfrm>
              <a:off x="1326777" y="1084730"/>
              <a:ext cx="439271" cy="43927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74" name="Овал 273"/>
            <p:cNvSpPr/>
            <p:nvPr/>
          </p:nvSpPr>
          <p:spPr>
            <a:xfrm>
              <a:off x="2259106" y="539806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75" name="Овал 274"/>
            <p:cNvSpPr/>
            <p:nvPr/>
          </p:nvSpPr>
          <p:spPr>
            <a:xfrm>
              <a:off x="2259106" y="1564341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76" name="Овал 275"/>
            <p:cNvSpPr/>
            <p:nvPr/>
          </p:nvSpPr>
          <p:spPr>
            <a:xfrm>
              <a:off x="3702417" y="1564341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277" name="Овал 276"/>
            <p:cNvSpPr/>
            <p:nvPr/>
          </p:nvSpPr>
          <p:spPr>
            <a:xfrm>
              <a:off x="3684490" y="539806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278" name="Овал 277"/>
            <p:cNvSpPr/>
            <p:nvPr/>
          </p:nvSpPr>
          <p:spPr>
            <a:xfrm>
              <a:off x="4652682" y="1057836"/>
              <a:ext cx="439271" cy="43927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279" name="Прямая со стрелкой 278"/>
            <p:cNvCxnSpPr>
              <a:stCxn id="273" idx="7"/>
              <a:endCxn id="274" idx="3"/>
            </p:cNvCxnSpPr>
            <p:nvPr/>
          </p:nvCxnSpPr>
          <p:spPr>
            <a:xfrm flipV="1">
              <a:off x="1701718" y="914746"/>
              <a:ext cx="621718" cy="23431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Прямая со стрелкой 279"/>
            <p:cNvCxnSpPr>
              <a:stCxn id="273" idx="5"/>
              <a:endCxn id="275" idx="2"/>
            </p:cNvCxnSpPr>
            <p:nvPr/>
          </p:nvCxnSpPr>
          <p:spPr>
            <a:xfrm>
              <a:off x="1701718" y="1459670"/>
              <a:ext cx="557388" cy="32430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Прямая со стрелкой 280"/>
            <p:cNvCxnSpPr>
              <a:stCxn id="274" idx="4"/>
              <a:endCxn id="275" idx="0"/>
            </p:cNvCxnSpPr>
            <p:nvPr/>
          </p:nvCxnSpPr>
          <p:spPr>
            <a:xfrm>
              <a:off x="2478742" y="979076"/>
              <a:ext cx="0" cy="585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Прямая со стрелкой 281"/>
            <p:cNvCxnSpPr>
              <a:stCxn id="274" idx="6"/>
              <a:endCxn id="277" idx="2"/>
            </p:cNvCxnSpPr>
            <p:nvPr/>
          </p:nvCxnSpPr>
          <p:spPr>
            <a:xfrm>
              <a:off x="2698377" y="759441"/>
              <a:ext cx="986113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Прямая со стрелкой 282"/>
            <p:cNvCxnSpPr>
              <a:stCxn id="275" idx="6"/>
              <a:endCxn id="276" idx="2"/>
            </p:cNvCxnSpPr>
            <p:nvPr/>
          </p:nvCxnSpPr>
          <p:spPr>
            <a:xfrm>
              <a:off x="2698377" y="1783976"/>
              <a:ext cx="100404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Прямая со стрелкой 283"/>
            <p:cNvCxnSpPr>
              <a:stCxn id="277" idx="4"/>
              <a:endCxn id="276" idx="0"/>
            </p:cNvCxnSpPr>
            <p:nvPr/>
          </p:nvCxnSpPr>
          <p:spPr>
            <a:xfrm>
              <a:off x="3904126" y="979076"/>
              <a:ext cx="17927" cy="585265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Прямая со стрелкой 284"/>
            <p:cNvCxnSpPr>
              <a:stCxn id="276" idx="6"/>
              <a:endCxn id="278" idx="3"/>
            </p:cNvCxnSpPr>
            <p:nvPr/>
          </p:nvCxnSpPr>
          <p:spPr>
            <a:xfrm flipV="1">
              <a:off x="4141688" y="1432776"/>
              <a:ext cx="575324" cy="351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Прямая со стрелкой 285"/>
            <p:cNvCxnSpPr>
              <a:stCxn id="277" idx="6"/>
              <a:endCxn id="278" idx="1"/>
            </p:cNvCxnSpPr>
            <p:nvPr/>
          </p:nvCxnSpPr>
          <p:spPr>
            <a:xfrm>
              <a:off x="4123761" y="759441"/>
              <a:ext cx="593251" cy="362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/>
            <p:cNvSpPr txBox="1"/>
            <p:nvPr/>
          </p:nvSpPr>
          <p:spPr>
            <a:xfrm>
              <a:off x="2416571" y="1114773"/>
              <a:ext cx="344459" cy="4167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0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1692614" y="1543473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7030A0"/>
                  </a:solidFill>
                </a:rPr>
                <a:t>5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1724418" y="710195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7030A0"/>
                  </a:solidFill>
                </a:rPr>
                <a:t>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466357" y="1145551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7030A0"/>
                  </a:solidFill>
                </a:rPr>
                <a:t>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020847" y="403758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7030A0"/>
                  </a:solidFill>
                </a:rPr>
                <a:t>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3048053" y="1712099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7030A0"/>
                  </a:solidFill>
                </a:rPr>
                <a:t>5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4223859" y="591553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7030A0"/>
                  </a:solidFill>
                </a:rPr>
                <a:t>0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359822" y="1564341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7030A0"/>
                  </a:solidFill>
                </a:rPr>
                <a:t>7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</p:grpSp>
      <p:graphicFrame>
        <p:nvGraphicFramePr>
          <p:cNvPr id="295" name="Объект 294"/>
          <p:cNvGraphicFramePr>
            <a:graphicFrameLocks noChangeAspect="1"/>
          </p:cNvGraphicFramePr>
          <p:nvPr>
            <p:extLst/>
          </p:nvPr>
        </p:nvGraphicFramePr>
        <p:xfrm>
          <a:off x="10236200" y="5686425"/>
          <a:ext cx="952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7" name="Equation" r:id="rId6" imgW="952200" imgH="622080" progId="Equation.DSMT4">
                  <p:embed/>
                </p:oleObj>
              </mc:Choice>
              <mc:Fallback>
                <p:oleObj name="Equation" r:id="rId6" imgW="95220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236200" y="5686425"/>
                        <a:ext cx="9525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0495894" y="336118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f(e)</a:t>
            </a:r>
            <a:endParaRPr lang="ru-RU" dirty="0"/>
          </a:p>
        </p:txBody>
      </p:sp>
      <p:cxnSp>
        <p:nvCxnSpPr>
          <p:cNvPr id="44" name="Прямая со стрелкой 43"/>
          <p:cNvCxnSpPr/>
          <p:nvPr/>
        </p:nvCxnSpPr>
        <p:spPr>
          <a:xfrm flipH="1">
            <a:off x="10382689" y="3697591"/>
            <a:ext cx="185237" cy="14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50109" y="2762823"/>
            <a:ext cx="4883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берём сеть остаточных пропускных способностей последней итерации </a:t>
            </a:r>
          </a:p>
          <a:p>
            <a:r>
              <a:rPr lang="ru-RU" sz="1200" dirty="0" smtClean="0"/>
              <a:t>алгоритма построения максимального потока  и вдоль </a:t>
            </a:r>
          </a:p>
          <a:p>
            <a:r>
              <a:rPr lang="ru-RU" sz="1200" dirty="0" smtClean="0"/>
              <a:t>контура отрицательного веса перераспределяем поток</a:t>
            </a:r>
            <a:endParaRPr lang="ru-RU" sz="1200" dirty="0"/>
          </a:p>
        </p:txBody>
      </p:sp>
      <p:sp>
        <p:nvSpPr>
          <p:cNvPr id="233" name="TextBox 23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57" name="Рисунок 256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0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2575" y="68054"/>
            <a:ext cx="9748837" cy="110632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00" b="1" dirty="0" smtClean="0">
                <a:solidFill>
                  <a:srgbClr val="7030A0"/>
                </a:solidFill>
              </a:rPr>
              <a:t/>
            </a:r>
            <a:br>
              <a:rPr lang="ru-RU" sz="2200" b="1" dirty="0" smtClean="0">
                <a:solidFill>
                  <a:srgbClr val="7030A0"/>
                </a:solidFill>
              </a:rPr>
            </a:br>
            <a:r>
              <a:rPr lang="ru-RU" sz="3200" b="1" dirty="0">
                <a:solidFill>
                  <a:srgbClr val="FF0000"/>
                </a:solidFill>
              </a:rPr>
              <a:t>Максимальный поток минимальной стоимости </a:t>
            </a:r>
            <a:br>
              <a:rPr lang="ru-RU" sz="3200" b="1" dirty="0">
                <a:solidFill>
                  <a:srgbClr val="FF0000"/>
                </a:solidFill>
              </a:rPr>
            </a:br>
            <a:r>
              <a:rPr lang="ru-RU" sz="3200" dirty="0">
                <a:solidFill>
                  <a:srgbClr val="D60093"/>
                </a:solidFill>
              </a:rPr>
              <a:t>Метод устранения отрицательных циклов 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485351" y="3925026"/>
            <a:ext cx="9514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arenBoth" startAt="2"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О(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baseline="30000" dirty="0" err="1" smtClean="0">
                <a:solidFill>
                  <a:schemeClr val="accent1">
                    <a:lumMod val="75000"/>
                  </a:schemeClr>
                </a:solidFill>
              </a:rPr>
              <a:t>max</a:t>
            </a:r>
            <a:r>
              <a:rPr lang="ru-RU" baseline="30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· n ·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baseline="30000" dirty="0" err="1" smtClean="0">
                <a:solidFill>
                  <a:schemeClr val="accent1">
                    <a:lumMod val="75000"/>
                  </a:schemeClr>
                </a:solidFill>
              </a:rPr>
              <a:t>max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dirty="0" smtClean="0"/>
              <a:t> – </a:t>
            </a:r>
            <a:r>
              <a:rPr lang="ru-RU" dirty="0" smtClean="0"/>
              <a:t>наибольшая возможная удельная стоимость максимального потока</a:t>
            </a:r>
            <a:r>
              <a:rPr lang="en-US" dirty="0" smtClean="0"/>
              <a:t> (</a:t>
            </a:r>
            <a:r>
              <a:rPr lang="ru-RU" dirty="0" smtClean="0"/>
              <a:t>по предположению сеть целочисленная и нет кратных дуг)</a:t>
            </a:r>
          </a:p>
          <a:p>
            <a:r>
              <a:rPr lang="ru-RU" dirty="0" smtClean="0"/>
              <a:t>    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/>
              <a:t>   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О(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 · 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US" dirty="0" smtClean="0"/>
              <a:t>– </a:t>
            </a:r>
            <a:r>
              <a:rPr lang="ru-RU" dirty="0" smtClean="0"/>
              <a:t>поиск циклов отрицательной удельной стоимости, например,  алгоритмом Форда  ̶ Беллмана</a:t>
            </a:r>
            <a:endParaRPr lang="en-US" dirty="0" smtClean="0"/>
          </a:p>
        </p:txBody>
      </p:sp>
      <p:sp>
        <p:nvSpPr>
          <p:cNvPr id="257" name="TextBox 256"/>
          <p:cNvSpPr txBox="1"/>
          <p:nvPr/>
        </p:nvSpPr>
        <p:spPr>
          <a:xfrm>
            <a:off x="4678712" y="1622944"/>
            <a:ext cx="2708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D60093"/>
                </a:solidFill>
              </a:rPr>
              <a:t>Время работы: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1545314" y="3107124"/>
            <a:ext cx="752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(1)</a:t>
            </a:r>
            <a:r>
              <a:rPr lang="en-US" dirty="0" smtClean="0"/>
              <a:t>  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О(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n·m</a:t>
            </a:r>
            <a:r>
              <a:rPr lang="ru-RU" baseline="30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dirty="0" smtClean="0"/>
              <a:t>– </a:t>
            </a:r>
            <a:r>
              <a:rPr lang="ru-RU" dirty="0" smtClean="0"/>
              <a:t>поиск максимального потока алгоритмом </a:t>
            </a:r>
            <a:r>
              <a:rPr lang="ru-RU" dirty="0" err="1" smtClean="0"/>
              <a:t>Эдмондса</a:t>
            </a:r>
            <a:r>
              <a:rPr lang="ru-RU" dirty="0" smtClean="0"/>
              <a:t>  ̶  Карпа</a:t>
            </a:r>
            <a:endParaRPr lang="ru-RU" dirty="0"/>
          </a:p>
        </p:txBody>
      </p:sp>
      <p:sp>
        <p:nvSpPr>
          <p:cNvPr id="266" name="TextBox 265"/>
          <p:cNvSpPr txBox="1"/>
          <p:nvPr/>
        </p:nvSpPr>
        <p:spPr>
          <a:xfrm>
            <a:off x="3952570" y="2270711"/>
            <a:ext cx="385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D60093"/>
                </a:solidFill>
              </a:rPr>
              <a:t>О(</a:t>
            </a:r>
            <a:r>
              <a:rPr lang="en-US" sz="2400" b="1" dirty="0" err="1">
                <a:solidFill>
                  <a:srgbClr val="D60093"/>
                </a:solidFill>
              </a:rPr>
              <a:t>c</a:t>
            </a:r>
            <a:r>
              <a:rPr lang="en-US" sz="2400" b="1" baseline="30000" dirty="0" err="1">
                <a:solidFill>
                  <a:srgbClr val="D60093"/>
                </a:solidFill>
              </a:rPr>
              <a:t>max</a:t>
            </a:r>
            <a:r>
              <a:rPr lang="ru-RU" sz="2400" b="1" baseline="30000" dirty="0">
                <a:solidFill>
                  <a:srgbClr val="D60093"/>
                </a:solidFill>
              </a:rPr>
              <a:t> </a:t>
            </a:r>
            <a:r>
              <a:rPr lang="en-US" sz="2400" b="1" dirty="0" smtClean="0">
                <a:solidFill>
                  <a:srgbClr val="D60093"/>
                </a:solidFill>
              </a:rPr>
              <a:t>·</a:t>
            </a:r>
            <a:r>
              <a:rPr lang="en-US" sz="2400" b="1" dirty="0">
                <a:solidFill>
                  <a:srgbClr val="D60093"/>
                </a:solidFill>
              </a:rPr>
              <a:t> </a:t>
            </a:r>
            <a:r>
              <a:rPr lang="en-US" sz="2400" b="1" dirty="0" err="1" smtClean="0">
                <a:solidFill>
                  <a:srgbClr val="D60093"/>
                </a:solidFill>
              </a:rPr>
              <a:t>p</a:t>
            </a:r>
            <a:r>
              <a:rPr lang="en-US" sz="2400" b="1" baseline="30000" dirty="0" err="1" smtClean="0">
                <a:solidFill>
                  <a:srgbClr val="D60093"/>
                </a:solidFill>
              </a:rPr>
              <a:t>max</a:t>
            </a:r>
            <a:r>
              <a:rPr lang="en-US" sz="2400" b="1" baseline="30000" dirty="0" smtClean="0">
                <a:solidFill>
                  <a:srgbClr val="D60093"/>
                </a:solidFill>
              </a:rPr>
              <a:t> </a:t>
            </a:r>
            <a:r>
              <a:rPr lang="ru-RU" sz="2400" b="1" baseline="30000" dirty="0" smtClean="0">
                <a:solidFill>
                  <a:srgbClr val="D60093"/>
                </a:solidFill>
              </a:rPr>
              <a:t> </a:t>
            </a:r>
            <a:r>
              <a:rPr lang="en-US" sz="2400" b="1" dirty="0">
                <a:solidFill>
                  <a:srgbClr val="D60093"/>
                </a:solidFill>
              </a:rPr>
              <a:t>· </a:t>
            </a:r>
            <a:r>
              <a:rPr lang="en-US" sz="2400" b="1" dirty="0" smtClean="0">
                <a:solidFill>
                  <a:srgbClr val="D60093"/>
                </a:solidFill>
              </a:rPr>
              <a:t>m </a:t>
            </a:r>
            <a:r>
              <a:rPr lang="en-US" sz="2400" b="1" dirty="0">
                <a:solidFill>
                  <a:srgbClr val="D60093"/>
                </a:solidFill>
              </a:rPr>
              <a:t>· </a:t>
            </a:r>
            <a:r>
              <a:rPr lang="en-US" sz="2400" b="1" dirty="0" smtClean="0">
                <a:solidFill>
                  <a:srgbClr val="D60093"/>
                </a:solidFill>
              </a:rPr>
              <a:t>n</a:t>
            </a:r>
            <a:r>
              <a:rPr lang="en-US" sz="2400" b="1" baseline="30000" dirty="0" smtClean="0">
                <a:solidFill>
                  <a:srgbClr val="D60093"/>
                </a:solidFill>
              </a:rPr>
              <a:t>2</a:t>
            </a:r>
            <a:r>
              <a:rPr lang="ru-RU" sz="2400" b="1" baseline="30000" dirty="0" smtClean="0">
                <a:solidFill>
                  <a:srgbClr val="D60093"/>
                </a:solidFill>
              </a:rPr>
              <a:t> </a:t>
            </a:r>
            <a:r>
              <a:rPr lang="ru-RU" sz="2400" b="1" dirty="0" smtClean="0">
                <a:solidFill>
                  <a:srgbClr val="D60093"/>
                </a:solidFill>
              </a:rPr>
              <a:t> + </a:t>
            </a:r>
            <a:r>
              <a:rPr lang="en-US" sz="2400" b="1" dirty="0">
                <a:solidFill>
                  <a:srgbClr val="D60093"/>
                </a:solidFill>
              </a:rPr>
              <a:t>n</a:t>
            </a:r>
            <a:r>
              <a:rPr lang="en-US" sz="2400" b="1" dirty="0" smtClean="0">
                <a:solidFill>
                  <a:srgbClr val="D60093"/>
                </a:solidFill>
              </a:rPr>
              <a:t> </a:t>
            </a:r>
            <a:r>
              <a:rPr lang="en-US" sz="2400" b="1" dirty="0">
                <a:solidFill>
                  <a:srgbClr val="D60093"/>
                </a:solidFill>
              </a:rPr>
              <a:t>· </a:t>
            </a:r>
            <a:r>
              <a:rPr lang="en-US" sz="2400" b="1" dirty="0" smtClean="0">
                <a:solidFill>
                  <a:srgbClr val="D60093"/>
                </a:solidFill>
              </a:rPr>
              <a:t>m</a:t>
            </a:r>
            <a:r>
              <a:rPr lang="en-US" sz="2400" b="1" baseline="30000" dirty="0" smtClean="0">
                <a:solidFill>
                  <a:srgbClr val="D60093"/>
                </a:solidFill>
              </a:rPr>
              <a:t>2</a:t>
            </a:r>
            <a:r>
              <a:rPr lang="en-US" sz="2400" b="1" dirty="0" smtClean="0">
                <a:solidFill>
                  <a:srgbClr val="D60093"/>
                </a:solidFill>
              </a:rPr>
              <a:t>)</a:t>
            </a:r>
            <a:endParaRPr lang="ru-RU" sz="2400" b="1" dirty="0">
              <a:solidFill>
                <a:srgbClr val="D6009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0504" y="35160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+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9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257" grpId="0"/>
      <p:bldP spid="262" grpId="0"/>
      <p:bldP spid="266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04329" y="44889"/>
            <a:ext cx="6320190" cy="704228"/>
          </a:xfrm>
        </p:spPr>
        <p:txBody>
          <a:bodyPr>
            <a:noAutofit/>
          </a:bodyPr>
          <a:lstStyle/>
          <a:p>
            <a:pPr algn="ctr"/>
            <a:r>
              <a:rPr lang="ru-RU" sz="2200" b="1" dirty="0" smtClean="0">
                <a:solidFill>
                  <a:srgbClr val="FF0000"/>
                </a:solidFill>
              </a:rPr>
              <a:t>Максимальный поток минимальной стоимости</a:t>
            </a:r>
            <a:r>
              <a:rPr lang="ru-RU" sz="2200" dirty="0" smtClean="0">
                <a:solidFill>
                  <a:srgbClr val="D60093"/>
                </a:solidFill>
              </a:rPr>
              <a:t/>
            </a:r>
            <a:br>
              <a:rPr lang="ru-RU" sz="2200" dirty="0" smtClean="0">
                <a:solidFill>
                  <a:srgbClr val="D60093"/>
                </a:solidFill>
              </a:rPr>
            </a:br>
            <a:r>
              <a:rPr lang="ru-RU" sz="2200" b="1" dirty="0" smtClean="0">
                <a:solidFill>
                  <a:srgbClr val="00B050"/>
                </a:solidFill>
              </a:rPr>
              <a:t>Метод минимальных путей</a:t>
            </a:r>
            <a:endParaRPr lang="ru-RU" sz="2200" b="1" dirty="0">
              <a:solidFill>
                <a:srgbClr val="00B050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223567" y="119693"/>
            <a:ext cx="2753608" cy="1305801"/>
            <a:chOff x="1093694" y="802988"/>
            <a:chExt cx="3937642" cy="1647225"/>
          </a:xfrm>
        </p:grpSpPr>
        <p:sp>
          <p:nvSpPr>
            <p:cNvPr id="3" name="Овал 2"/>
            <p:cNvSpPr/>
            <p:nvPr/>
          </p:nvSpPr>
          <p:spPr>
            <a:xfrm>
              <a:off x="1093694" y="1474382"/>
              <a:ext cx="459392" cy="44426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25" name="Овал 124"/>
            <p:cNvSpPr/>
            <p:nvPr/>
          </p:nvSpPr>
          <p:spPr>
            <a:xfrm>
              <a:off x="2068729" y="923260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27" name="Овал 126"/>
            <p:cNvSpPr/>
            <p:nvPr/>
          </p:nvSpPr>
          <p:spPr>
            <a:xfrm>
              <a:off x="2068729" y="1959449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28" name="Овал 127"/>
            <p:cNvSpPr/>
            <p:nvPr/>
          </p:nvSpPr>
          <p:spPr>
            <a:xfrm>
              <a:off x="3578152" y="1959449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34" name="Овал 133"/>
            <p:cNvSpPr/>
            <p:nvPr/>
          </p:nvSpPr>
          <p:spPr>
            <a:xfrm>
              <a:off x="3559403" y="923260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36" name="Овал 135"/>
            <p:cNvSpPr/>
            <p:nvPr/>
          </p:nvSpPr>
          <p:spPr>
            <a:xfrm>
              <a:off x="4571944" y="1447182"/>
              <a:ext cx="459392" cy="44426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7" name="Прямая со стрелкой 6"/>
            <p:cNvCxnSpPr>
              <a:stCxn id="3" idx="7"/>
              <a:endCxn id="125" idx="3"/>
            </p:cNvCxnSpPr>
            <p:nvPr/>
          </p:nvCxnSpPr>
          <p:spPr>
            <a:xfrm flipV="1">
              <a:off x="1485809" y="1302465"/>
              <a:ext cx="650196" cy="2369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3" idx="5"/>
              <a:endCxn id="127" idx="2"/>
            </p:cNvCxnSpPr>
            <p:nvPr/>
          </p:nvCxnSpPr>
          <p:spPr>
            <a:xfrm>
              <a:off x="1485809" y="1853587"/>
              <a:ext cx="582919" cy="327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125" idx="4"/>
              <a:endCxn id="127" idx="0"/>
            </p:cNvCxnSpPr>
            <p:nvPr/>
          </p:nvCxnSpPr>
          <p:spPr>
            <a:xfrm>
              <a:off x="2298425" y="1367526"/>
              <a:ext cx="0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25" idx="6"/>
              <a:endCxn id="134" idx="2"/>
            </p:cNvCxnSpPr>
            <p:nvPr/>
          </p:nvCxnSpPr>
          <p:spPr>
            <a:xfrm>
              <a:off x="2528121" y="1145393"/>
              <a:ext cx="10312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27" idx="6"/>
              <a:endCxn id="128" idx="2"/>
            </p:cNvCxnSpPr>
            <p:nvPr/>
          </p:nvCxnSpPr>
          <p:spPr>
            <a:xfrm>
              <a:off x="2528121" y="2181582"/>
              <a:ext cx="10500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34" idx="4"/>
              <a:endCxn id="128" idx="0"/>
            </p:cNvCxnSpPr>
            <p:nvPr/>
          </p:nvCxnSpPr>
          <p:spPr>
            <a:xfrm>
              <a:off x="3789100" y="1367526"/>
              <a:ext cx="18748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28" idx="6"/>
              <a:endCxn id="136" idx="3"/>
            </p:cNvCxnSpPr>
            <p:nvPr/>
          </p:nvCxnSpPr>
          <p:spPr>
            <a:xfrm flipV="1">
              <a:off x="4037544" y="1826387"/>
              <a:ext cx="601677" cy="355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134" idx="6"/>
              <a:endCxn id="136" idx="1"/>
            </p:cNvCxnSpPr>
            <p:nvPr/>
          </p:nvCxnSpPr>
          <p:spPr>
            <a:xfrm>
              <a:off x="4018795" y="1145393"/>
              <a:ext cx="620425" cy="3668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976774" y="1450201"/>
              <a:ext cx="444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324961" y="1923874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7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303099" y="1037360"/>
              <a:ext cx="698043" cy="427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/>
                <a:t>2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27025" y="1474103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r>
                <a:rPr lang="en-US" sz="1600" dirty="0" smtClean="0">
                  <a:solidFill>
                    <a:srgbClr val="FF0000"/>
                  </a:solidFill>
                </a:rPr>
                <a:t>,1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638020" y="802988"/>
              <a:ext cx="573675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4</a:t>
              </a:r>
              <a:r>
                <a:rPr lang="en-US" sz="1600" dirty="0" smtClean="0">
                  <a:solidFill>
                    <a:srgbClr val="FF0000"/>
                  </a:solidFill>
                </a:rPr>
                <a:t>,20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730335" y="2107808"/>
              <a:ext cx="464707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5,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145721" y="986857"/>
              <a:ext cx="682642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12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211907" y="1923401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8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8" name="Группа 137"/>
          <p:cNvGrpSpPr/>
          <p:nvPr/>
        </p:nvGrpSpPr>
        <p:grpSpPr>
          <a:xfrm>
            <a:off x="3808532" y="1502947"/>
            <a:ext cx="3162116" cy="2064316"/>
            <a:chOff x="830531" y="1452347"/>
            <a:chExt cx="3806797" cy="2654264"/>
          </a:xfrm>
        </p:grpSpPr>
        <p:sp>
          <p:nvSpPr>
            <p:cNvPr id="147" name="Овал 146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54" name="Овал 153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56" name="Овал 155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65" name="Овал 164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67" name="Овал 166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73" name="Овал 172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75" name="Прямая со стрелкой 174"/>
            <p:cNvCxnSpPr>
              <a:stCxn id="147" idx="7"/>
              <a:endCxn id="154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 стрелкой 178"/>
            <p:cNvCxnSpPr>
              <a:stCxn id="147" idx="5"/>
              <a:endCxn id="156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Прямая со стрелкой 196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Прямая со стрелкой 198"/>
            <p:cNvCxnSpPr>
              <a:stCxn id="154" idx="6"/>
              <a:endCxn id="167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Прямая со стрелкой 200"/>
            <p:cNvCxnSpPr>
              <a:stCxn id="156" idx="6"/>
              <a:endCxn id="165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 стрелкой 201"/>
            <p:cNvCxnSpPr>
              <a:stCxn id="165" idx="6"/>
              <a:endCxn id="173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/>
            <p:cNvCxnSpPr>
              <a:stCxn id="167" idx="6"/>
              <a:endCxn id="173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ru-RU" sz="1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7</a:t>
              </a:r>
              <a:endParaRPr lang="ru-RU" sz="16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380907" y="244117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4</a:t>
              </a:r>
              <a:endParaRPr lang="ru-RU" sz="1600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598556" y="30473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5</a:t>
              </a:r>
              <a:endParaRPr lang="ru-RU" sz="16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12</a:t>
              </a:r>
              <a:endParaRPr lang="ru-RU" sz="16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744449" y="288583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8</a:t>
              </a:r>
              <a:endParaRPr lang="ru-RU" sz="1600" dirty="0"/>
            </a:p>
          </p:txBody>
        </p:sp>
        <p:cxnSp>
          <p:nvCxnSpPr>
            <p:cNvPr id="214" name="Скругленная соединительная линия 213"/>
            <p:cNvCxnSpPr>
              <a:stCxn id="167" idx="0"/>
              <a:endCxn id="154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Скругленная соединительная линия 214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Скругленная соединительная линия 215"/>
            <p:cNvCxnSpPr>
              <a:stCxn id="173" idx="4"/>
              <a:endCxn id="165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Скругленная соединительная линия 216"/>
            <p:cNvCxnSpPr>
              <a:stCxn id="165" idx="4"/>
              <a:endCxn id="156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Скругленная соединительная линия 217"/>
            <p:cNvCxnSpPr>
              <a:stCxn id="156" idx="3"/>
              <a:endCxn id="147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Скругленная соединительная линия 218"/>
            <p:cNvCxnSpPr>
              <a:stCxn id="154" idx="1"/>
              <a:endCxn id="147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Прямая со стрелкой 219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Прямая со стрелкой 220"/>
            <p:cNvCxnSpPr>
              <a:stCxn id="167" idx="3"/>
              <a:endCxn id="165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Прямая со стрелкой 221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3021075" y="26003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973542" y="17479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</a:t>
              </a:r>
              <a:endParaRPr lang="ru-RU" sz="16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</a:t>
              </a:r>
              <a:endParaRPr lang="ru-RU" sz="1600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102722" y="260021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</a:t>
              </a:r>
              <a:endParaRPr lang="ru-RU" sz="1600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420678" y="25897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</a:t>
              </a:r>
              <a:endParaRPr lang="ru-RU" sz="1600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569771" y="376805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</a:t>
              </a:r>
              <a:endParaRPr lang="ru-RU" sz="1600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195538" y="33504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</a:t>
              </a:r>
              <a:endParaRPr lang="ru-RU" sz="1600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973542" y="344233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</a:t>
              </a:r>
              <a:endParaRPr lang="ru-RU" sz="16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225373" y="69182"/>
            <a:ext cx="157639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Исходная сеть</a:t>
            </a:r>
            <a:endParaRPr lang="ru-RU" dirty="0"/>
          </a:p>
        </p:txBody>
      </p:sp>
      <p:sp>
        <p:nvSpPr>
          <p:cNvPr id="233" name="TextBox 232"/>
          <p:cNvSpPr txBox="1"/>
          <p:nvPr/>
        </p:nvSpPr>
        <p:spPr>
          <a:xfrm>
            <a:off x="1240606" y="2386405"/>
            <a:ext cx="247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сеть</a:t>
            </a:r>
            <a:r>
              <a:rPr lang="en-US" sz="1600" dirty="0" smtClean="0"/>
              <a:t> </a:t>
            </a:r>
            <a:r>
              <a:rPr lang="ru-RU" sz="1600" dirty="0" smtClean="0"/>
              <a:t>остаточных </a:t>
            </a:r>
            <a:endParaRPr lang="en-US" sz="1600" dirty="0" smtClean="0"/>
          </a:p>
          <a:p>
            <a:r>
              <a:rPr lang="ru-RU" sz="1600" dirty="0" smtClean="0"/>
              <a:t>пропускных способностей</a:t>
            </a:r>
            <a:endParaRPr lang="ru-RU" sz="1600" dirty="0"/>
          </a:p>
        </p:txBody>
      </p:sp>
      <p:graphicFrame>
        <p:nvGraphicFramePr>
          <p:cNvPr id="257" name="Объект 2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231682"/>
              </p:ext>
            </p:extLst>
          </p:nvPr>
        </p:nvGraphicFramePr>
        <p:xfrm>
          <a:off x="3637247" y="703502"/>
          <a:ext cx="939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4" name="Equation" r:id="rId3" imgW="939600" imgH="622080" progId="Equation.DSMT4">
                  <p:embed/>
                </p:oleObj>
              </mc:Choice>
              <mc:Fallback>
                <p:oleObj name="Equation" r:id="rId3" imgW="93960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7247" y="703502"/>
                        <a:ext cx="9398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63068" y="1748543"/>
            <a:ext cx="1483227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b="1" dirty="0" smtClean="0"/>
              <a:t>1-я итерация</a:t>
            </a:r>
            <a:endParaRPr lang="ru-RU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-89085" y="3037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c(e)</a:t>
            </a:r>
            <a:endParaRPr lang="ru-RU" sz="12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192836" y="235390"/>
            <a:ext cx="248936" cy="167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566469" y="-78423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</a:t>
            </a:r>
            <a:r>
              <a:rPr lang="en-US" sz="1200" dirty="0" smtClean="0">
                <a:solidFill>
                  <a:srgbClr val="FF0000"/>
                </a:solidFill>
              </a:rPr>
              <a:t>(e)</a:t>
            </a:r>
            <a:endParaRPr lang="ru-RU" sz="1200" dirty="0">
              <a:solidFill>
                <a:srgbClr val="FF0000"/>
              </a:solidFill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683662" y="126905"/>
            <a:ext cx="73572" cy="239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Группа 270"/>
          <p:cNvGrpSpPr/>
          <p:nvPr/>
        </p:nvGrpSpPr>
        <p:grpSpPr>
          <a:xfrm>
            <a:off x="7945390" y="906436"/>
            <a:ext cx="3162116" cy="1509286"/>
            <a:chOff x="830531" y="1797264"/>
            <a:chExt cx="3806797" cy="1940616"/>
          </a:xfrm>
        </p:grpSpPr>
        <p:sp>
          <p:nvSpPr>
            <p:cNvPr id="296" name="Овал 295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97" name="Овал 296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98" name="Овал 297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99" name="Овал 298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00" name="Овал 299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01" name="Овал 300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02" name="Прямая со стрелкой 301"/>
            <p:cNvCxnSpPr>
              <a:stCxn id="296" idx="7"/>
              <a:endCxn id="297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Прямая со стрелкой 302"/>
            <p:cNvCxnSpPr>
              <a:stCxn id="296" idx="5"/>
              <a:endCxn id="298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Прямая со стрелкой 303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Прямая со стрелкой 304"/>
            <p:cNvCxnSpPr>
              <a:stCxn id="297" idx="6"/>
              <a:endCxn id="300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Прямая со стрелкой 305"/>
            <p:cNvCxnSpPr>
              <a:stCxn id="298" idx="6"/>
              <a:endCxn id="299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Прямая со стрелкой 306"/>
            <p:cNvCxnSpPr>
              <a:stCxn id="299" idx="6"/>
              <a:endCxn id="301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Прямая со стрелкой 307"/>
            <p:cNvCxnSpPr>
              <a:stCxn id="300" idx="6"/>
              <a:endCxn id="301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1689468" y="2619727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389265" y="2867741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1294542" y="2153640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2505223" y="1797264"/>
              <a:ext cx="473191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2556936" y="330257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3782671" y="2014918"/>
              <a:ext cx="473191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3905088" y="2977290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23" name="Прямая со стрелкой 322"/>
            <p:cNvCxnSpPr>
              <a:stCxn id="300" idx="3"/>
              <a:endCxn id="299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/>
            <p:cNvSpPr txBox="1"/>
            <p:nvPr/>
          </p:nvSpPr>
          <p:spPr>
            <a:xfrm>
              <a:off x="3021075" y="2600394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34" name="TextBox 333"/>
          <p:cNvSpPr txBox="1"/>
          <p:nvPr/>
        </p:nvSpPr>
        <p:spPr>
          <a:xfrm>
            <a:off x="7855639" y="2295917"/>
            <a:ext cx="37610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оставляем дуги, для которых</a:t>
            </a:r>
            <a:r>
              <a:rPr lang="en-US" sz="1600" dirty="0" smtClean="0"/>
              <a:t> </a:t>
            </a:r>
            <a:r>
              <a:rPr lang="ru-RU" sz="1600" dirty="0" smtClean="0"/>
              <a:t>остаточная </a:t>
            </a:r>
            <a:endParaRPr lang="en-US" sz="1600" dirty="0" smtClean="0"/>
          </a:p>
          <a:p>
            <a:r>
              <a:rPr lang="ru-RU" sz="1600" dirty="0" smtClean="0"/>
              <a:t>пропускная способность </a:t>
            </a:r>
            <a:r>
              <a:rPr lang="en-US" sz="1600" dirty="0" smtClean="0"/>
              <a:t>&gt;</a:t>
            </a:r>
            <a:r>
              <a:rPr lang="ru-RU" sz="1600" dirty="0" smtClean="0"/>
              <a:t>0</a:t>
            </a:r>
            <a:r>
              <a:rPr lang="en-US" sz="1600" dirty="0" smtClean="0"/>
              <a:t>; </a:t>
            </a:r>
            <a:endParaRPr lang="ru-RU" sz="1600" dirty="0" smtClean="0"/>
          </a:p>
          <a:p>
            <a:r>
              <a:rPr lang="ru-RU" sz="1600" dirty="0" smtClean="0"/>
              <a:t>дуге </a:t>
            </a:r>
            <a:r>
              <a:rPr lang="en-US" sz="1600" dirty="0" smtClean="0"/>
              <a:t>e </a:t>
            </a:r>
            <a:r>
              <a:rPr lang="ru-RU" sz="1600" dirty="0" smtClean="0"/>
              <a:t>исходной сети приписываем </a:t>
            </a:r>
            <a:r>
              <a:rPr lang="en-US" sz="1600" dirty="0" smtClean="0"/>
              <a:t>p(e)</a:t>
            </a:r>
            <a:r>
              <a:rPr lang="ru-RU" sz="1600" dirty="0" smtClean="0"/>
              <a:t>, </a:t>
            </a:r>
          </a:p>
          <a:p>
            <a:r>
              <a:rPr lang="ru-RU" sz="1600" dirty="0" smtClean="0"/>
              <a:t>а её обратной дуге приписываем –</a:t>
            </a:r>
            <a:r>
              <a:rPr lang="en-US" sz="1600" dirty="0" smtClean="0"/>
              <a:t>p(e)</a:t>
            </a:r>
            <a:endParaRPr lang="ru-RU" sz="1600" dirty="0"/>
          </a:p>
        </p:txBody>
      </p:sp>
      <p:grpSp>
        <p:nvGrpSpPr>
          <p:cNvPr id="335" name="Группа 334"/>
          <p:cNvGrpSpPr/>
          <p:nvPr/>
        </p:nvGrpSpPr>
        <p:grpSpPr>
          <a:xfrm>
            <a:off x="8157708" y="3383897"/>
            <a:ext cx="3162116" cy="1509286"/>
            <a:chOff x="830531" y="1797264"/>
            <a:chExt cx="3806797" cy="1940616"/>
          </a:xfrm>
        </p:grpSpPr>
        <p:sp>
          <p:nvSpPr>
            <p:cNvPr id="336" name="Овал 335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37" name="Овал 336"/>
            <p:cNvSpPr/>
            <p:nvPr/>
          </p:nvSpPr>
          <p:spPr>
            <a:xfrm>
              <a:off x="1729592" y="1988100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338" name="Овал 337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39" name="Овал 338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40" name="Овал 339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41" name="Овал 340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42" name="Прямая со стрелкой 341"/>
            <p:cNvCxnSpPr>
              <a:stCxn id="336" idx="7"/>
              <a:endCxn id="337" idx="3"/>
            </p:cNvCxnSpPr>
            <p:nvPr/>
          </p:nvCxnSpPr>
          <p:spPr>
            <a:xfrm flipV="1">
              <a:off x="1209617" y="2396655"/>
              <a:ext cx="585015" cy="2421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Прямая со стрелкой 342"/>
            <p:cNvCxnSpPr>
              <a:stCxn id="336" idx="5"/>
              <a:endCxn id="338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Прямая со стрелкой 343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Прямая со стрелкой 344"/>
            <p:cNvCxnSpPr>
              <a:stCxn id="337" idx="6"/>
              <a:endCxn id="340" idx="2"/>
            </p:cNvCxnSpPr>
            <p:nvPr/>
          </p:nvCxnSpPr>
          <p:spPr>
            <a:xfrm flipV="1">
              <a:off x="2173719" y="2214285"/>
              <a:ext cx="1040589" cy="1314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Прямая со стрелкой 345"/>
            <p:cNvCxnSpPr>
              <a:stCxn id="338" idx="6"/>
              <a:endCxn id="339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Прямая со стрелкой 346"/>
            <p:cNvCxnSpPr>
              <a:stCxn id="339" idx="6"/>
              <a:endCxn id="341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Прямая со стрелкой 347"/>
            <p:cNvCxnSpPr>
              <a:stCxn id="340" idx="6"/>
              <a:endCxn id="341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TextBox 348"/>
            <p:cNvSpPr txBox="1"/>
            <p:nvPr/>
          </p:nvSpPr>
          <p:spPr>
            <a:xfrm>
              <a:off x="1689468" y="2619727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1389265" y="2867741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1294542" y="2153640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2505223" y="1797264"/>
              <a:ext cx="473191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2556936" y="330257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3782671" y="2014918"/>
              <a:ext cx="473191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3905088" y="2977290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56" name="Прямая со стрелкой 355"/>
            <p:cNvCxnSpPr>
              <a:stCxn id="340" idx="3"/>
              <a:endCxn id="339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TextBox 356"/>
            <p:cNvSpPr txBox="1"/>
            <p:nvPr/>
          </p:nvSpPr>
          <p:spPr>
            <a:xfrm>
              <a:off x="3021075" y="2600394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59" name="TextBox 358"/>
          <p:cNvSpPr txBox="1"/>
          <p:nvPr/>
        </p:nvSpPr>
        <p:spPr>
          <a:xfrm>
            <a:off x="8136504" y="5045941"/>
            <a:ext cx="35742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 сети могут быть дуги отрицательного веса, но нет отрицательных контуров</a:t>
            </a:r>
            <a:r>
              <a:rPr lang="en-US" sz="1600" dirty="0" smtClean="0"/>
              <a:t>;</a:t>
            </a:r>
            <a:r>
              <a:rPr lang="ru-RU" sz="1600" dirty="0" smtClean="0"/>
              <a:t> находим кратчайший по удельной стоимости </a:t>
            </a:r>
            <a:r>
              <a:rPr lang="en-US" sz="1600" dirty="0" smtClean="0"/>
              <a:t>(1,6)-</a:t>
            </a:r>
            <a:r>
              <a:rPr lang="ru-RU" sz="1600" dirty="0" smtClean="0"/>
              <a:t>путь:</a:t>
            </a:r>
            <a:endParaRPr lang="ru-RU" sz="1600" dirty="0"/>
          </a:p>
        </p:txBody>
      </p:sp>
      <p:grpSp>
        <p:nvGrpSpPr>
          <p:cNvPr id="52" name="Группа 51"/>
          <p:cNvGrpSpPr/>
          <p:nvPr/>
        </p:nvGrpSpPr>
        <p:grpSpPr>
          <a:xfrm>
            <a:off x="8453720" y="6218104"/>
            <a:ext cx="2984415" cy="372267"/>
            <a:chOff x="8316040" y="5071858"/>
            <a:chExt cx="2984415" cy="372267"/>
          </a:xfrm>
        </p:grpSpPr>
        <p:sp>
          <p:nvSpPr>
            <p:cNvPr id="360" name="Овал 359"/>
            <p:cNvSpPr/>
            <p:nvPr/>
          </p:nvSpPr>
          <p:spPr>
            <a:xfrm>
              <a:off x="8316040" y="5071859"/>
              <a:ext cx="368914" cy="37226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61" name="Овал 360"/>
            <p:cNvSpPr/>
            <p:nvPr/>
          </p:nvSpPr>
          <p:spPr>
            <a:xfrm>
              <a:off x="9002606" y="5071860"/>
              <a:ext cx="368914" cy="372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362" name="Овал 361"/>
            <p:cNvSpPr/>
            <p:nvPr/>
          </p:nvSpPr>
          <p:spPr>
            <a:xfrm>
              <a:off x="9625960" y="5071859"/>
              <a:ext cx="368914" cy="372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63" name="Овал 362"/>
            <p:cNvSpPr/>
            <p:nvPr/>
          </p:nvSpPr>
          <p:spPr>
            <a:xfrm>
              <a:off x="10264242" y="5071858"/>
              <a:ext cx="368914" cy="372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64" name="Овал 363"/>
            <p:cNvSpPr/>
            <p:nvPr/>
          </p:nvSpPr>
          <p:spPr>
            <a:xfrm>
              <a:off x="10931541" y="5071859"/>
              <a:ext cx="368914" cy="37226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41" name="Прямая со стрелкой 40"/>
            <p:cNvCxnSpPr>
              <a:stCxn id="360" idx="6"/>
              <a:endCxn id="361" idx="2"/>
            </p:cNvCxnSpPr>
            <p:nvPr/>
          </p:nvCxnSpPr>
          <p:spPr>
            <a:xfrm>
              <a:off x="8684954" y="5257992"/>
              <a:ext cx="31765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361" idx="6"/>
              <a:endCxn id="362" idx="2"/>
            </p:cNvCxnSpPr>
            <p:nvPr/>
          </p:nvCxnSpPr>
          <p:spPr>
            <a:xfrm flipV="1">
              <a:off x="9371520" y="5257992"/>
              <a:ext cx="2544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stCxn id="362" idx="6"/>
              <a:endCxn id="363" idx="2"/>
            </p:cNvCxnSpPr>
            <p:nvPr/>
          </p:nvCxnSpPr>
          <p:spPr>
            <a:xfrm flipV="1">
              <a:off x="9994874" y="5257991"/>
              <a:ext cx="26936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>
              <a:stCxn id="363" idx="6"/>
              <a:endCxn id="364" idx="2"/>
            </p:cNvCxnSpPr>
            <p:nvPr/>
          </p:nvCxnSpPr>
          <p:spPr>
            <a:xfrm>
              <a:off x="10633156" y="5257991"/>
              <a:ext cx="2983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5" name="TextBox 374"/>
          <p:cNvSpPr txBox="1"/>
          <p:nvPr/>
        </p:nvSpPr>
        <p:spPr>
          <a:xfrm>
            <a:off x="521947" y="3684298"/>
            <a:ext cx="3509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вдоль данного пути увеличиваем</a:t>
            </a:r>
          </a:p>
          <a:p>
            <a:r>
              <a:rPr lang="ru-RU" sz="1600" dirty="0" smtClean="0"/>
              <a:t>текущий поток, как и на итерациях метода Форда-</a:t>
            </a:r>
            <a:r>
              <a:rPr lang="ru-RU" sz="1600" dirty="0" err="1" smtClean="0"/>
              <a:t>Фалкерсон</a:t>
            </a:r>
            <a:endParaRPr lang="ru-RU" sz="1600" dirty="0"/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7519696" y="1185944"/>
            <a:ext cx="18638" cy="52252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Группа 65"/>
          <p:cNvGrpSpPr/>
          <p:nvPr/>
        </p:nvGrpSpPr>
        <p:grpSpPr>
          <a:xfrm>
            <a:off x="3916414" y="3787721"/>
            <a:ext cx="3021596" cy="595278"/>
            <a:chOff x="3916414" y="3787721"/>
            <a:chExt cx="3021596" cy="595278"/>
          </a:xfrm>
        </p:grpSpPr>
        <p:grpSp>
          <p:nvGrpSpPr>
            <p:cNvPr id="365" name="Группа 364"/>
            <p:cNvGrpSpPr/>
            <p:nvPr/>
          </p:nvGrpSpPr>
          <p:grpSpPr>
            <a:xfrm>
              <a:off x="3916414" y="3958838"/>
              <a:ext cx="3021596" cy="424161"/>
              <a:chOff x="8316040" y="5071858"/>
              <a:chExt cx="2984415" cy="372267"/>
            </a:xfrm>
          </p:grpSpPr>
          <p:sp>
            <p:nvSpPr>
              <p:cNvPr id="366" name="Овал 365"/>
              <p:cNvSpPr/>
              <p:nvPr/>
            </p:nvSpPr>
            <p:spPr>
              <a:xfrm>
                <a:off x="8316040" y="5071859"/>
                <a:ext cx="368914" cy="37226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367" name="Овал 366"/>
              <p:cNvSpPr/>
              <p:nvPr/>
            </p:nvSpPr>
            <p:spPr>
              <a:xfrm>
                <a:off x="9002606" y="5071860"/>
                <a:ext cx="368914" cy="3722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368" name="Овал 367"/>
              <p:cNvSpPr/>
              <p:nvPr/>
            </p:nvSpPr>
            <p:spPr>
              <a:xfrm>
                <a:off x="9625960" y="5071859"/>
                <a:ext cx="368914" cy="3722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369" name="Овал 368"/>
              <p:cNvSpPr/>
              <p:nvPr/>
            </p:nvSpPr>
            <p:spPr>
              <a:xfrm>
                <a:off x="10264242" y="5071858"/>
                <a:ext cx="368914" cy="3722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370" name="Овал 369"/>
              <p:cNvSpPr/>
              <p:nvPr/>
            </p:nvSpPr>
            <p:spPr>
              <a:xfrm>
                <a:off x="10931541" y="5071859"/>
                <a:ext cx="368914" cy="37226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371" name="Прямая со стрелкой 370"/>
              <p:cNvCxnSpPr>
                <a:stCxn id="366" idx="6"/>
                <a:endCxn id="367" idx="2"/>
              </p:cNvCxnSpPr>
              <p:nvPr/>
            </p:nvCxnSpPr>
            <p:spPr>
              <a:xfrm>
                <a:off x="8684954" y="5257992"/>
                <a:ext cx="31765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Прямая со стрелкой 371"/>
              <p:cNvCxnSpPr>
                <a:stCxn id="367" idx="6"/>
                <a:endCxn id="368" idx="2"/>
              </p:cNvCxnSpPr>
              <p:nvPr/>
            </p:nvCxnSpPr>
            <p:spPr>
              <a:xfrm flipV="1">
                <a:off x="9371520" y="5257992"/>
                <a:ext cx="25444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Прямая со стрелкой 372"/>
              <p:cNvCxnSpPr>
                <a:stCxn id="368" idx="6"/>
                <a:endCxn id="369" idx="2"/>
              </p:cNvCxnSpPr>
              <p:nvPr/>
            </p:nvCxnSpPr>
            <p:spPr>
              <a:xfrm flipV="1">
                <a:off x="9994874" y="5257991"/>
                <a:ext cx="26936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Прямая со стрелкой 373"/>
              <p:cNvCxnSpPr>
                <a:stCxn id="369" idx="6"/>
                <a:endCxn id="370" idx="2"/>
              </p:cNvCxnSpPr>
              <p:nvPr/>
            </p:nvCxnSpPr>
            <p:spPr>
              <a:xfrm>
                <a:off x="10633156" y="5257991"/>
                <a:ext cx="29838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4259421" y="378772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376" name="TextBox 375"/>
            <p:cNvSpPr txBox="1"/>
            <p:nvPr/>
          </p:nvSpPr>
          <p:spPr>
            <a:xfrm>
              <a:off x="4899720" y="38289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5558999" y="379468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5</a:t>
              </a:r>
              <a:endParaRPr lang="ru-RU" sz="1600" dirty="0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6171494" y="379500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8</a:t>
              </a:r>
              <a:endParaRPr lang="ru-RU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/>
              <p:cNvSpPr/>
              <p:nvPr/>
            </p:nvSpPr>
            <p:spPr>
              <a:xfrm>
                <a:off x="1368076" y="4495254"/>
                <a:ext cx="965264" cy="424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  <m:r>
                      <a:rPr lang="ru-RU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 smtClean="0"/>
                  <a:t>1</a:t>
                </a:r>
                <a:endParaRPr lang="ru-RU" dirty="0"/>
              </a:p>
            </p:txBody>
          </p:sp>
        </mc:Choice>
        <mc:Fallback xmlns=""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076" y="4495254"/>
                <a:ext cx="965264" cy="424027"/>
              </a:xfrm>
              <a:prstGeom prst="rect">
                <a:avLst/>
              </a:prstGeom>
              <a:blipFill rotWithShape="0">
                <a:blip r:embed="rId5"/>
                <a:stretch>
                  <a:fillRect r="-4403" b="-1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Прямая со стрелкой 58"/>
          <p:cNvCxnSpPr/>
          <p:nvPr/>
        </p:nvCxnSpPr>
        <p:spPr>
          <a:xfrm flipV="1">
            <a:off x="7129353" y="1636782"/>
            <a:ext cx="612079" cy="31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 flipV="1">
            <a:off x="7306344" y="4380256"/>
            <a:ext cx="724743" cy="56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>
            <a:off x="11619290" y="2259030"/>
            <a:ext cx="0" cy="123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Группа 378"/>
          <p:cNvGrpSpPr/>
          <p:nvPr/>
        </p:nvGrpSpPr>
        <p:grpSpPr>
          <a:xfrm>
            <a:off x="3791479" y="4595076"/>
            <a:ext cx="3162116" cy="2139563"/>
            <a:chOff x="830531" y="1452347"/>
            <a:chExt cx="3806797" cy="2751016"/>
          </a:xfrm>
        </p:grpSpPr>
        <p:sp>
          <p:nvSpPr>
            <p:cNvPr id="380" name="Овал 379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81" name="Овал 380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382" name="Овал 381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83" name="Овал 382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84" name="Овал 383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85" name="Овал 384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86" name="Прямая со стрелкой 385"/>
            <p:cNvCxnSpPr>
              <a:stCxn id="380" idx="7"/>
              <a:endCxn id="381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Прямая со стрелкой 386"/>
            <p:cNvCxnSpPr>
              <a:stCxn id="380" idx="5"/>
              <a:endCxn id="382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Прямая со стрелкой 387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Прямая со стрелкой 388"/>
            <p:cNvCxnSpPr>
              <a:stCxn id="381" idx="6"/>
              <a:endCxn id="384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Прямая со стрелкой 389"/>
            <p:cNvCxnSpPr>
              <a:stCxn id="382" idx="6"/>
              <a:endCxn id="383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Прямая со стрелкой 390"/>
            <p:cNvCxnSpPr>
              <a:stCxn id="383" idx="6"/>
              <a:endCxn id="385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Прямая со стрелкой 391"/>
            <p:cNvCxnSpPr>
              <a:stCxn id="384" idx="6"/>
              <a:endCxn id="385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TextBox 392"/>
            <p:cNvSpPr txBox="1"/>
            <p:nvPr/>
          </p:nvSpPr>
          <p:spPr>
            <a:xfrm>
              <a:off x="1689468" y="2619728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</a:t>
              </a:r>
              <a:endParaRPr lang="ru-RU" sz="1600" dirty="0"/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7</a:t>
              </a:r>
              <a:endParaRPr lang="ru-RU" sz="1600" dirty="0"/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1380907" y="244117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4</a:t>
              </a:r>
              <a:endParaRPr lang="ru-RU" sz="1600" dirty="0"/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2598556" y="3047387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4</a:t>
              </a:r>
              <a:endParaRPr lang="ru-RU" sz="1600" dirty="0"/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12</a:t>
              </a:r>
              <a:endParaRPr lang="ru-RU" sz="1600" dirty="0"/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3744449" y="288583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7</a:t>
              </a:r>
              <a:endParaRPr lang="ru-RU" sz="1600" dirty="0"/>
            </a:p>
          </p:txBody>
        </p:sp>
        <p:cxnSp>
          <p:nvCxnSpPr>
            <p:cNvPr id="400" name="Скругленная соединительная линия 399"/>
            <p:cNvCxnSpPr>
              <a:stCxn id="384" idx="0"/>
              <a:endCxn id="381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Скругленная соединительная линия 400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Скругленная соединительная линия 401"/>
            <p:cNvCxnSpPr>
              <a:stCxn id="385" idx="4"/>
              <a:endCxn id="383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Скругленная соединительная линия 402"/>
            <p:cNvCxnSpPr>
              <a:stCxn id="383" idx="4"/>
              <a:endCxn id="382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Скругленная соединительная линия 403"/>
            <p:cNvCxnSpPr>
              <a:stCxn id="382" idx="3"/>
              <a:endCxn id="380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Скругленная соединительная линия 404"/>
            <p:cNvCxnSpPr>
              <a:stCxn id="381" idx="1"/>
              <a:endCxn id="380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Прямая со стрелкой 405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Прямая со стрелкой 406"/>
            <p:cNvCxnSpPr>
              <a:stCxn id="384" idx="3"/>
              <a:endCxn id="383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Прямая со стрелкой 407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TextBox 408"/>
            <p:cNvSpPr txBox="1"/>
            <p:nvPr/>
          </p:nvSpPr>
          <p:spPr>
            <a:xfrm>
              <a:off x="3021075" y="26003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973542" y="1747962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</a:t>
              </a:r>
              <a:endParaRPr lang="ru-RU" sz="1600" dirty="0"/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2102721" y="2600212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3420678" y="25897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</a:t>
              </a:r>
              <a:endParaRPr lang="ru-RU" sz="1600" dirty="0"/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2569771" y="3768056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4195538" y="3350496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973542" y="344233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</a:t>
              </a:r>
              <a:endParaRPr lang="ru-RU" sz="1600" dirty="0"/>
            </a:p>
          </p:txBody>
        </p:sp>
      </p:grpSp>
      <p:graphicFrame>
        <p:nvGraphicFramePr>
          <p:cNvPr id="418" name="Объект 4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280206"/>
              </p:ext>
            </p:extLst>
          </p:nvPr>
        </p:nvGraphicFramePr>
        <p:xfrm>
          <a:off x="1676400" y="5703888"/>
          <a:ext cx="914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5" name="Equation" r:id="rId6" imgW="914400" imgH="622080" progId="Equation.DSMT4">
                  <p:embed/>
                </p:oleObj>
              </mc:Choice>
              <mc:Fallback>
                <p:oleObj name="Equation" r:id="rId6" imgW="91440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6400" y="5703888"/>
                        <a:ext cx="9144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" name="TextBox 19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93" name="Рисунок 192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5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8" grpId="0" animBg="1"/>
      <p:bldP spid="334" grpId="0"/>
      <p:bldP spid="359" grpId="0"/>
      <p:bldP spid="375" grpId="0"/>
      <p:bldP spid="5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03767" y="-44555"/>
            <a:ext cx="6320190" cy="704228"/>
          </a:xfrm>
        </p:spPr>
        <p:txBody>
          <a:bodyPr>
            <a:normAutofit/>
          </a:bodyPr>
          <a:lstStyle/>
          <a:p>
            <a:pPr algn="r"/>
            <a:r>
              <a:rPr lang="ru-RU" sz="2400" b="1" dirty="0" smtClean="0">
                <a:solidFill>
                  <a:srgbClr val="00B050"/>
                </a:solidFill>
              </a:rPr>
              <a:t>Метод </a:t>
            </a:r>
            <a:r>
              <a:rPr lang="ru-RU" sz="2400" b="1" dirty="0">
                <a:solidFill>
                  <a:srgbClr val="00B050"/>
                </a:solidFill>
              </a:rPr>
              <a:t>минимальных </a:t>
            </a:r>
            <a:r>
              <a:rPr lang="ru-RU" sz="2400" b="1" dirty="0" smtClean="0">
                <a:solidFill>
                  <a:srgbClr val="00B050"/>
                </a:solidFill>
              </a:rPr>
              <a:t>путей </a:t>
            </a:r>
            <a:r>
              <a:rPr lang="ru-RU" sz="2400" dirty="0" smtClean="0">
                <a:solidFill>
                  <a:srgbClr val="00B050"/>
                </a:solidFill>
              </a:rPr>
              <a:t>(продолжение)</a:t>
            </a:r>
            <a:endParaRPr lang="ru-RU" sz="2000" dirty="0">
              <a:solidFill>
                <a:srgbClr val="00B050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223567" y="119693"/>
            <a:ext cx="2753608" cy="1305801"/>
            <a:chOff x="1093694" y="802988"/>
            <a:chExt cx="3937642" cy="1647225"/>
          </a:xfrm>
        </p:grpSpPr>
        <p:sp>
          <p:nvSpPr>
            <p:cNvPr id="3" name="Овал 2"/>
            <p:cNvSpPr/>
            <p:nvPr/>
          </p:nvSpPr>
          <p:spPr>
            <a:xfrm>
              <a:off x="1093694" y="1474382"/>
              <a:ext cx="459392" cy="44426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25" name="Овал 124"/>
            <p:cNvSpPr/>
            <p:nvPr/>
          </p:nvSpPr>
          <p:spPr>
            <a:xfrm>
              <a:off x="2068729" y="923260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27" name="Овал 126"/>
            <p:cNvSpPr/>
            <p:nvPr/>
          </p:nvSpPr>
          <p:spPr>
            <a:xfrm>
              <a:off x="2068729" y="1959449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28" name="Овал 127"/>
            <p:cNvSpPr/>
            <p:nvPr/>
          </p:nvSpPr>
          <p:spPr>
            <a:xfrm>
              <a:off x="3578152" y="1959449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34" name="Овал 133"/>
            <p:cNvSpPr/>
            <p:nvPr/>
          </p:nvSpPr>
          <p:spPr>
            <a:xfrm>
              <a:off x="3559403" y="923260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36" name="Овал 135"/>
            <p:cNvSpPr/>
            <p:nvPr/>
          </p:nvSpPr>
          <p:spPr>
            <a:xfrm>
              <a:off x="4571944" y="1447182"/>
              <a:ext cx="459392" cy="44426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7" name="Прямая со стрелкой 6"/>
            <p:cNvCxnSpPr>
              <a:stCxn id="3" idx="7"/>
              <a:endCxn id="125" idx="3"/>
            </p:cNvCxnSpPr>
            <p:nvPr/>
          </p:nvCxnSpPr>
          <p:spPr>
            <a:xfrm flipV="1">
              <a:off x="1485809" y="1302465"/>
              <a:ext cx="650196" cy="2369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3" idx="5"/>
              <a:endCxn id="127" idx="2"/>
            </p:cNvCxnSpPr>
            <p:nvPr/>
          </p:nvCxnSpPr>
          <p:spPr>
            <a:xfrm>
              <a:off x="1485809" y="1853587"/>
              <a:ext cx="582919" cy="327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125" idx="4"/>
              <a:endCxn id="127" idx="0"/>
            </p:cNvCxnSpPr>
            <p:nvPr/>
          </p:nvCxnSpPr>
          <p:spPr>
            <a:xfrm>
              <a:off x="2298425" y="1367526"/>
              <a:ext cx="0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25" idx="6"/>
              <a:endCxn id="134" idx="2"/>
            </p:cNvCxnSpPr>
            <p:nvPr/>
          </p:nvCxnSpPr>
          <p:spPr>
            <a:xfrm>
              <a:off x="2528121" y="1145393"/>
              <a:ext cx="10312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27" idx="6"/>
              <a:endCxn id="128" idx="2"/>
            </p:cNvCxnSpPr>
            <p:nvPr/>
          </p:nvCxnSpPr>
          <p:spPr>
            <a:xfrm>
              <a:off x="2528121" y="2181582"/>
              <a:ext cx="10500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34" idx="4"/>
              <a:endCxn id="128" idx="0"/>
            </p:cNvCxnSpPr>
            <p:nvPr/>
          </p:nvCxnSpPr>
          <p:spPr>
            <a:xfrm>
              <a:off x="3789100" y="1367526"/>
              <a:ext cx="18748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28" idx="6"/>
              <a:endCxn id="136" idx="3"/>
            </p:cNvCxnSpPr>
            <p:nvPr/>
          </p:nvCxnSpPr>
          <p:spPr>
            <a:xfrm flipV="1">
              <a:off x="4037544" y="1826387"/>
              <a:ext cx="601677" cy="355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134" idx="6"/>
              <a:endCxn id="136" idx="1"/>
            </p:cNvCxnSpPr>
            <p:nvPr/>
          </p:nvCxnSpPr>
          <p:spPr>
            <a:xfrm>
              <a:off x="4018795" y="1145393"/>
              <a:ext cx="620425" cy="3668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976774" y="1450201"/>
              <a:ext cx="444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324961" y="1923874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7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303099" y="1037360"/>
              <a:ext cx="698043" cy="427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/>
                <a:t>2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27025" y="1474103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r>
                <a:rPr lang="en-US" sz="1600" dirty="0" smtClean="0">
                  <a:solidFill>
                    <a:srgbClr val="FF0000"/>
                  </a:solidFill>
                </a:rPr>
                <a:t>,1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638020" y="802988"/>
              <a:ext cx="573675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4</a:t>
              </a:r>
              <a:r>
                <a:rPr lang="en-US" sz="1600" dirty="0" smtClean="0">
                  <a:solidFill>
                    <a:srgbClr val="FF0000"/>
                  </a:solidFill>
                </a:rPr>
                <a:t>,20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730335" y="2107808"/>
              <a:ext cx="464707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5,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145721" y="986857"/>
              <a:ext cx="682642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12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211907" y="1923401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8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984952" y="13910"/>
            <a:ext cx="15763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Исходная сеть</a:t>
            </a:r>
            <a:endParaRPr lang="ru-RU" dirty="0"/>
          </a:p>
        </p:txBody>
      </p:sp>
      <p:sp>
        <p:nvSpPr>
          <p:cNvPr id="233" name="TextBox 232"/>
          <p:cNvSpPr txBox="1"/>
          <p:nvPr/>
        </p:nvSpPr>
        <p:spPr>
          <a:xfrm>
            <a:off x="1591544" y="2486167"/>
            <a:ext cx="247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сеть</a:t>
            </a:r>
            <a:r>
              <a:rPr lang="en-US" sz="1600" dirty="0" smtClean="0"/>
              <a:t> </a:t>
            </a:r>
            <a:r>
              <a:rPr lang="ru-RU" sz="1600" dirty="0" smtClean="0"/>
              <a:t>остаточных </a:t>
            </a:r>
            <a:endParaRPr lang="en-US" sz="1600" dirty="0" smtClean="0"/>
          </a:p>
          <a:p>
            <a:r>
              <a:rPr lang="ru-RU" sz="1600" dirty="0" smtClean="0"/>
              <a:t>пропускных способностей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546648" y="1686070"/>
            <a:ext cx="14832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b="1" dirty="0" smtClean="0"/>
              <a:t>2-я итерация</a:t>
            </a:r>
            <a:endParaRPr lang="ru-RU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-89085" y="3037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c(e)</a:t>
            </a:r>
            <a:endParaRPr lang="ru-RU" sz="12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192836" y="235390"/>
            <a:ext cx="248936" cy="167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566469" y="-78423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</a:t>
            </a:r>
            <a:r>
              <a:rPr lang="en-US" sz="1200" dirty="0" smtClean="0">
                <a:solidFill>
                  <a:srgbClr val="FF0000"/>
                </a:solidFill>
              </a:rPr>
              <a:t>(e)</a:t>
            </a:r>
            <a:endParaRPr lang="ru-RU" sz="1200" dirty="0">
              <a:solidFill>
                <a:srgbClr val="FF0000"/>
              </a:solidFill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683662" y="126905"/>
            <a:ext cx="73572" cy="239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/>
          <p:cNvSpPr txBox="1"/>
          <p:nvPr/>
        </p:nvSpPr>
        <p:spPr>
          <a:xfrm>
            <a:off x="7797074" y="2457679"/>
            <a:ext cx="37610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оставляем дуги, для которых</a:t>
            </a:r>
            <a:r>
              <a:rPr lang="en-US" sz="1600" dirty="0" smtClean="0"/>
              <a:t> </a:t>
            </a:r>
            <a:r>
              <a:rPr lang="ru-RU" sz="1600" dirty="0" smtClean="0"/>
              <a:t>остаточная </a:t>
            </a:r>
            <a:endParaRPr lang="en-US" sz="1600" dirty="0" smtClean="0"/>
          </a:p>
          <a:p>
            <a:r>
              <a:rPr lang="ru-RU" sz="1600" dirty="0" smtClean="0"/>
              <a:t>пропускная способность </a:t>
            </a:r>
            <a:r>
              <a:rPr lang="en-US" sz="1600" dirty="0" smtClean="0"/>
              <a:t>&gt;</a:t>
            </a:r>
            <a:r>
              <a:rPr lang="ru-RU" sz="1600" dirty="0" smtClean="0"/>
              <a:t>0</a:t>
            </a:r>
            <a:r>
              <a:rPr lang="en-US" sz="1600" dirty="0" smtClean="0"/>
              <a:t>; </a:t>
            </a:r>
            <a:endParaRPr lang="ru-RU" sz="1600" dirty="0" smtClean="0"/>
          </a:p>
          <a:p>
            <a:r>
              <a:rPr lang="ru-RU" sz="1600" dirty="0" smtClean="0"/>
              <a:t>дуге </a:t>
            </a:r>
            <a:r>
              <a:rPr lang="en-US" sz="1600" dirty="0" smtClean="0"/>
              <a:t>e </a:t>
            </a:r>
            <a:r>
              <a:rPr lang="ru-RU" sz="1600" dirty="0" smtClean="0"/>
              <a:t>исходной сети приписываем </a:t>
            </a:r>
            <a:r>
              <a:rPr lang="en-US" sz="1600" dirty="0" smtClean="0"/>
              <a:t>p(e)</a:t>
            </a:r>
            <a:r>
              <a:rPr lang="ru-RU" sz="1600" dirty="0" smtClean="0"/>
              <a:t>, </a:t>
            </a:r>
          </a:p>
          <a:p>
            <a:r>
              <a:rPr lang="ru-RU" sz="1600" dirty="0" smtClean="0"/>
              <a:t>а её обратной дуге приписываем –</a:t>
            </a:r>
            <a:r>
              <a:rPr lang="en-US" sz="1600" dirty="0" smtClean="0"/>
              <a:t>p(e)</a:t>
            </a:r>
            <a:endParaRPr lang="ru-RU" sz="1600" dirty="0"/>
          </a:p>
        </p:txBody>
      </p:sp>
      <p:sp>
        <p:nvSpPr>
          <p:cNvPr id="359" name="TextBox 358"/>
          <p:cNvSpPr txBox="1"/>
          <p:nvPr/>
        </p:nvSpPr>
        <p:spPr>
          <a:xfrm>
            <a:off x="8084110" y="5063624"/>
            <a:ext cx="357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находим кратчайший по удельной стоимости (1</a:t>
            </a:r>
            <a:r>
              <a:rPr lang="en-US" sz="1600" dirty="0" smtClean="0"/>
              <a:t>,6)-</a:t>
            </a:r>
            <a:r>
              <a:rPr lang="ru-RU" sz="1600" dirty="0" smtClean="0"/>
              <a:t>путь:</a:t>
            </a:r>
            <a:endParaRPr lang="ru-RU" sz="1600" dirty="0"/>
          </a:p>
        </p:txBody>
      </p:sp>
      <p:grpSp>
        <p:nvGrpSpPr>
          <p:cNvPr id="52" name="Группа 51"/>
          <p:cNvGrpSpPr/>
          <p:nvPr/>
        </p:nvGrpSpPr>
        <p:grpSpPr>
          <a:xfrm>
            <a:off x="8495442" y="5719385"/>
            <a:ext cx="2427391" cy="378886"/>
            <a:chOff x="8316040" y="5071859"/>
            <a:chExt cx="2427391" cy="378886"/>
          </a:xfrm>
        </p:grpSpPr>
        <p:sp>
          <p:nvSpPr>
            <p:cNvPr id="360" name="Овал 359"/>
            <p:cNvSpPr/>
            <p:nvPr/>
          </p:nvSpPr>
          <p:spPr>
            <a:xfrm>
              <a:off x="8316040" y="5071859"/>
              <a:ext cx="368914" cy="37226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61" name="Овал 360"/>
            <p:cNvSpPr/>
            <p:nvPr/>
          </p:nvSpPr>
          <p:spPr>
            <a:xfrm>
              <a:off x="9002606" y="5071860"/>
              <a:ext cx="368914" cy="372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63" name="Овал 362"/>
            <p:cNvSpPr/>
            <p:nvPr/>
          </p:nvSpPr>
          <p:spPr>
            <a:xfrm>
              <a:off x="9637953" y="5078480"/>
              <a:ext cx="368914" cy="372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64" name="Овал 363"/>
            <p:cNvSpPr/>
            <p:nvPr/>
          </p:nvSpPr>
          <p:spPr>
            <a:xfrm>
              <a:off x="10374517" y="5071859"/>
              <a:ext cx="368914" cy="37226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41" name="Прямая со стрелкой 40"/>
            <p:cNvCxnSpPr>
              <a:stCxn id="360" idx="6"/>
              <a:endCxn id="361" idx="2"/>
            </p:cNvCxnSpPr>
            <p:nvPr/>
          </p:nvCxnSpPr>
          <p:spPr>
            <a:xfrm>
              <a:off x="8684954" y="5257992"/>
              <a:ext cx="31765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361" idx="6"/>
            </p:cNvCxnSpPr>
            <p:nvPr/>
          </p:nvCxnSpPr>
          <p:spPr>
            <a:xfrm flipV="1">
              <a:off x="9371520" y="5257992"/>
              <a:ext cx="2544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>
              <a:stCxn id="363" idx="6"/>
              <a:endCxn id="364" idx="2"/>
            </p:cNvCxnSpPr>
            <p:nvPr/>
          </p:nvCxnSpPr>
          <p:spPr>
            <a:xfrm flipV="1">
              <a:off x="10006867" y="5257992"/>
              <a:ext cx="367650" cy="6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5" name="TextBox 374"/>
          <p:cNvSpPr txBox="1"/>
          <p:nvPr/>
        </p:nvSpPr>
        <p:spPr>
          <a:xfrm>
            <a:off x="402225" y="3649938"/>
            <a:ext cx="350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вдоль данного пути увеличиваем</a:t>
            </a:r>
          </a:p>
          <a:p>
            <a:r>
              <a:rPr lang="ru-RU" sz="1600" dirty="0" smtClean="0"/>
              <a:t>текущий поток</a:t>
            </a:r>
            <a:endParaRPr lang="ru-RU" sz="1600" dirty="0"/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7519696" y="1185944"/>
            <a:ext cx="18638" cy="52252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/>
              <p:cNvSpPr/>
              <p:nvPr/>
            </p:nvSpPr>
            <p:spPr>
              <a:xfrm>
                <a:off x="1942875" y="4210006"/>
                <a:ext cx="965264" cy="424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  <m:r>
                      <a:rPr lang="ru-RU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4</a:t>
                </a:r>
                <a:endParaRPr lang="ru-RU" dirty="0"/>
              </a:p>
            </p:txBody>
          </p:sp>
        </mc:Choice>
        <mc:Fallback xmlns=""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875" y="4210006"/>
                <a:ext cx="965264" cy="424027"/>
              </a:xfrm>
              <a:prstGeom prst="rect">
                <a:avLst/>
              </a:prstGeom>
              <a:blipFill rotWithShape="0">
                <a:blip r:embed="rId3"/>
                <a:stretch>
                  <a:fillRect t="-1449" r="-4430" b="-17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Прямая со стрелкой 58"/>
          <p:cNvCxnSpPr/>
          <p:nvPr/>
        </p:nvCxnSpPr>
        <p:spPr>
          <a:xfrm flipV="1">
            <a:off x="7129353" y="1636782"/>
            <a:ext cx="612079" cy="31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 flipV="1">
            <a:off x="7306344" y="4380256"/>
            <a:ext cx="724743" cy="56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>
            <a:off x="11713560" y="2317482"/>
            <a:ext cx="0" cy="123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Группа 378"/>
          <p:cNvGrpSpPr/>
          <p:nvPr/>
        </p:nvGrpSpPr>
        <p:grpSpPr>
          <a:xfrm>
            <a:off x="3835100" y="4273710"/>
            <a:ext cx="3162116" cy="2139563"/>
            <a:chOff x="830531" y="1452347"/>
            <a:chExt cx="3806797" cy="2751016"/>
          </a:xfrm>
        </p:grpSpPr>
        <p:sp>
          <p:nvSpPr>
            <p:cNvPr id="380" name="Овал 379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81" name="Овал 380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382" name="Овал 381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83" name="Овал 382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84" name="Овал 383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85" name="Овал 384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86" name="Прямая со стрелкой 385"/>
            <p:cNvCxnSpPr>
              <a:stCxn id="380" idx="7"/>
              <a:endCxn id="381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Прямая со стрелкой 386"/>
            <p:cNvCxnSpPr>
              <a:stCxn id="380" idx="5"/>
              <a:endCxn id="382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Прямая со стрелкой 387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Прямая со стрелкой 388"/>
            <p:cNvCxnSpPr>
              <a:stCxn id="381" idx="6"/>
              <a:endCxn id="384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Прямая со стрелкой 389"/>
            <p:cNvCxnSpPr>
              <a:stCxn id="382" idx="6"/>
              <a:endCxn id="383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Прямая со стрелкой 390"/>
            <p:cNvCxnSpPr>
              <a:stCxn id="383" idx="6"/>
              <a:endCxn id="385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Прямая со стрелкой 391"/>
            <p:cNvCxnSpPr>
              <a:stCxn id="384" idx="6"/>
              <a:endCxn id="385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TextBox 392"/>
            <p:cNvSpPr txBox="1"/>
            <p:nvPr/>
          </p:nvSpPr>
          <p:spPr>
            <a:xfrm>
              <a:off x="1689468" y="2619728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</a:t>
              </a:r>
              <a:endParaRPr lang="ru-RU" sz="1600" dirty="0"/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1389265" y="2867741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3</a:t>
              </a:r>
              <a:endParaRPr lang="ru-RU" sz="1600" dirty="0"/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1380907" y="244117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4</a:t>
              </a:r>
              <a:endParaRPr lang="ru-RU" sz="1600" dirty="0"/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2598556" y="3047387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12</a:t>
              </a:r>
              <a:endParaRPr lang="ru-RU" sz="1600" dirty="0"/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3744449" y="288583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3</a:t>
              </a:r>
              <a:endParaRPr lang="ru-RU" sz="1600" dirty="0"/>
            </a:p>
          </p:txBody>
        </p:sp>
        <p:cxnSp>
          <p:nvCxnSpPr>
            <p:cNvPr id="400" name="Скругленная соединительная линия 399"/>
            <p:cNvCxnSpPr>
              <a:stCxn id="384" idx="0"/>
              <a:endCxn id="381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Скругленная соединительная линия 400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Скругленная соединительная линия 401"/>
            <p:cNvCxnSpPr>
              <a:stCxn id="385" idx="4"/>
              <a:endCxn id="383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Скругленная соединительная линия 402"/>
            <p:cNvCxnSpPr>
              <a:stCxn id="383" idx="4"/>
              <a:endCxn id="382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Скругленная соединительная линия 403"/>
            <p:cNvCxnSpPr>
              <a:stCxn id="382" idx="3"/>
              <a:endCxn id="380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Скругленная соединительная линия 404"/>
            <p:cNvCxnSpPr>
              <a:stCxn id="381" idx="1"/>
              <a:endCxn id="380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Прямая со стрелкой 405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Прямая со стрелкой 406"/>
            <p:cNvCxnSpPr>
              <a:stCxn id="384" idx="3"/>
              <a:endCxn id="383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Прямая со стрелкой 407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TextBox 408"/>
            <p:cNvSpPr txBox="1"/>
            <p:nvPr/>
          </p:nvSpPr>
          <p:spPr>
            <a:xfrm>
              <a:off x="3021075" y="26003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973542" y="1747962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</a:t>
              </a:r>
              <a:endParaRPr lang="ru-RU" sz="1600" dirty="0"/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2102721" y="2600212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3420678" y="25897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</a:t>
              </a:r>
              <a:endParaRPr lang="ru-RU" sz="1600" dirty="0"/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2569771" y="3768056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</a:t>
              </a:r>
              <a:endParaRPr lang="ru-RU" sz="1600" dirty="0"/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4195538" y="3350496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</a:t>
              </a:r>
              <a:endParaRPr lang="ru-RU" sz="1600" dirty="0"/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973542" y="3442340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4</a:t>
              </a:r>
              <a:endParaRPr lang="ru-RU" sz="1600" dirty="0"/>
            </a:p>
          </p:txBody>
        </p:sp>
      </p:grpSp>
      <p:grpSp>
        <p:nvGrpSpPr>
          <p:cNvPr id="190" name="Группа 189"/>
          <p:cNvGrpSpPr/>
          <p:nvPr/>
        </p:nvGrpSpPr>
        <p:grpSpPr>
          <a:xfrm>
            <a:off x="3827027" y="1012775"/>
            <a:ext cx="3162116" cy="2139563"/>
            <a:chOff x="830531" y="1452347"/>
            <a:chExt cx="3806797" cy="2751016"/>
          </a:xfrm>
        </p:grpSpPr>
        <p:sp>
          <p:nvSpPr>
            <p:cNvPr id="191" name="Овал 190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92" name="Овал 191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93" name="Овал 192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94" name="Овал 193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95" name="Овал 194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96" name="Овал 195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98" name="Прямая со стрелкой 197"/>
            <p:cNvCxnSpPr>
              <a:stCxn id="191" idx="7"/>
              <a:endCxn id="192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 стрелкой 199"/>
            <p:cNvCxnSpPr>
              <a:stCxn id="191" idx="5"/>
              <a:endCxn id="193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 стрелкой 202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 стрелкой 203"/>
            <p:cNvCxnSpPr>
              <a:stCxn id="192" idx="6"/>
              <a:endCxn id="195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Прямая со стрелкой 205"/>
            <p:cNvCxnSpPr>
              <a:stCxn id="193" idx="6"/>
              <a:endCxn id="194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Прямая со стрелкой 231"/>
            <p:cNvCxnSpPr>
              <a:stCxn id="194" idx="6"/>
              <a:endCxn id="196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Прямая со стрелкой 233"/>
            <p:cNvCxnSpPr>
              <a:stCxn id="195" idx="6"/>
              <a:endCxn id="196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1689468" y="2619728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</a:t>
              </a:r>
              <a:endParaRPr lang="ru-RU" sz="1600" dirty="0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7</a:t>
              </a:r>
              <a:endParaRPr lang="ru-RU" sz="1600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1380907" y="244117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4</a:t>
              </a:r>
              <a:endParaRPr lang="ru-RU" sz="1600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598556" y="3047387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4</a:t>
              </a:r>
              <a:endParaRPr lang="ru-RU" sz="1600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12</a:t>
              </a:r>
              <a:endParaRPr lang="ru-RU" sz="16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744449" y="288583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7</a:t>
              </a:r>
              <a:endParaRPr lang="ru-RU" sz="1600" dirty="0"/>
            </a:p>
          </p:txBody>
        </p:sp>
        <p:cxnSp>
          <p:nvCxnSpPr>
            <p:cNvPr id="242" name="Скругленная соединительная линия 241"/>
            <p:cNvCxnSpPr>
              <a:stCxn id="195" idx="0"/>
              <a:endCxn id="192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Скругленная соединительная линия 242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Скругленная соединительная линия 243"/>
            <p:cNvCxnSpPr>
              <a:stCxn id="196" idx="4"/>
              <a:endCxn id="194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Скругленная соединительная линия 244"/>
            <p:cNvCxnSpPr>
              <a:stCxn id="194" idx="4"/>
              <a:endCxn id="193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Скругленная соединительная линия 245"/>
            <p:cNvCxnSpPr>
              <a:stCxn id="193" idx="3"/>
              <a:endCxn id="191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Скругленная соединительная линия 246"/>
            <p:cNvCxnSpPr>
              <a:stCxn id="192" idx="1"/>
              <a:endCxn id="191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Прямая со стрелкой 247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Прямая со стрелкой 248"/>
            <p:cNvCxnSpPr>
              <a:stCxn id="195" idx="3"/>
              <a:endCxn id="194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Прямая со стрелкой 249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/>
            <p:cNvSpPr txBox="1"/>
            <p:nvPr/>
          </p:nvSpPr>
          <p:spPr>
            <a:xfrm>
              <a:off x="3021075" y="26003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973542" y="1747962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</a:t>
              </a:r>
              <a:endParaRPr lang="ru-RU" sz="1600" dirty="0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2102721" y="2600212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3420678" y="25897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</a:t>
              </a:r>
              <a:endParaRPr lang="ru-RU" sz="1600" dirty="0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2569771" y="3768056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4195538" y="3350496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973542" y="344233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</a:t>
              </a:r>
              <a:endParaRPr lang="ru-RU" sz="1600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8133841" y="893240"/>
            <a:ext cx="3174169" cy="1526821"/>
            <a:chOff x="7952047" y="878324"/>
            <a:chExt cx="3174169" cy="1526821"/>
          </a:xfrm>
        </p:grpSpPr>
        <p:sp>
          <p:nvSpPr>
            <p:cNvPr id="296" name="Овал 295"/>
            <p:cNvSpPr/>
            <p:nvPr/>
          </p:nvSpPr>
          <p:spPr>
            <a:xfrm>
              <a:off x="7952047" y="1468550"/>
              <a:ext cx="358671" cy="3662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97" name="Овал 296"/>
            <p:cNvSpPr/>
            <p:nvPr/>
          </p:nvSpPr>
          <p:spPr>
            <a:xfrm>
              <a:off x="8713306" y="1014272"/>
              <a:ext cx="358671" cy="36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98" name="Овал 297"/>
            <p:cNvSpPr/>
            <p:nvPr/>
          </p:nvSpPr>
          <p:spPr>
            <a:xfrm>
              <a:off x="8713306" y="1868381"/>
              <a:ext cx="358671" cy="36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99" name="Овал 298"/>
            <p:cNvSpPr/>
            <p:nvPr/>
          </p:nvSpPr>
          <p:spPr>
            <a:xfrm>
              <a:off x="9891788" y="1868381"/>
              <a:ext cx="358671" cy="36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00" name="Овал 299"/>
            <p:cNvSpPr/>
            <p:nvPr/>
          </p:nvSpPr>
          <p:spPr>
            <a:xfrm>
              <a:off x="9877151" y="1014272"/>
              <a:ext cx="358671" cy="36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01" name="Овал 300"/>
            <p:cNvSpPr/>
            <p:nvPr/>
          </p:nvSpPr>
          <p:spPr>
            <a:xfrm>
              <a:off x="10667691" y="1446131"/>
              <a:ext cx="358671" cy="3662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02" name="Прямая со стрелкой 301"/>
            <p:cNvCxnSpPr>
              <a:stCxn id="296" idx="7"/>
              <a:endCxn id="297" idx="3"/>
            </p:cNvCxnSpPr>
            <p:nvPr/>
          </p:nvCxnSpPr>
          <p:spPr>
            <a:xfrm flipV="1">
              <a:off x="8258192" y="1326842"/>
              <a:ext cx="507641" cy="19533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Прямая со стрелкой 302"/>
            <p:cNvCxnSpPr>
              <a:stCxn id="296" idx="5"/>
              <a:endCxn id="298" idx="2"/>
            </p:cNvCxnSpPr>
            <p:nvPr/>
          </p:nvCxnSpPr>
          <p:spPr>
            <a:xfrm>
              <a:off x="8258192" y="1781121"/>
              <a:ext cx="455114" cy="27036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Прямая со стрелкой 304"/>
            <p:cNvCxnSpPr>
              <a:stCxn id="297" idx="6"/>
              <a:endCxn id="300" idx="2"/>
            </p:cNvCxnSpPr>
            <p:nvPr/>
          </p:nvCxnSpPr>
          <p:spPr>
            <a:xfrm>
              <a:off x="9071976" y="1197371"/>
              <a:ext cx="80517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Прямая со стрелкой 305"/>
            <p:cNvCxnSpPr>
              <a:stCxn id="298" idx="6"/>
              <a:endCxn id="299" idx="2"/>
            </p:cNvCxnSpPr>
            <p:nvPr/>
          </p:nvCxnSpPr>
          <p:spPr>
            <a:xfrm>
              <a:off x="9071976" y="2051481"/>
              <a:ext cx="819812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Прямая со стрелкой 306"/>
            <p:cNvCxnSpPr>
              <a:stCxn id="299" idx="6"/>
              <a:endCxn id="301" idx="3"/>
            </p:cNvCxnSpPr>
            <p:nvPr/>
          </p:nvCxnSpPr>
          <p:spPr>
            <a:xfrm flipV="1">
              <a:off x="10250458" y="1758700"/>
              <a:ext cx="469760" cy="29277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Прямая со стрелкой 307"/>
            <p:cNvCxnSpPr>
              <a:stCxn id="300" idx="6"/>
              <a:endCxn id="301" idx="1"/>
            </p:cNvCxnSpPr>
            <p:nvPr/>
          </p:nvCxnSpPr>
          <p:spPr>
            <a:xfrm>
              <a:off x="10235820" y="1197371"/>
              <a:ext cx="484397" cy="3023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TextBox 309"/>
            <p:cNvSpPr txBox="1"/>
            <p:nvPr/>
          </p:nvSpPr>
          <p:spPr>
            <a:xfrm>
              <a:off x="8403272" y="1697309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8326776" y="1150975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9304504" y="878324"/>
              <a:ext cx="382142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9310902" y="1800983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10336153" y="1044843"/>
              <a:ext cx="382142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10435016" y="1781121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23" name="Прямая со стрелкой 322"/>
            <p:cNvCxnSpPr>
              <a:stCxn id="300" idx="3"/>
              <a:endCxn id="299" idx="1"/>
            </p:cNvCxnSpPr>
            <p:nvPr/>
          </p:nvCxnSpPr>
          <p:spPr>
            <a:xfrm>
              <a:off x="9929677" y="1326842"/>
              <a:ext cx="14638" cy="595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/>
            <p:cNvSpPr txBox="1"/>
            <p:nvPr/>
          </p:nvSpPr>
          <p:spPr>
            <a:xfrm>
              <a:off x="9721099" y="14927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61" name="Скругленная соединительная линия 260"/>
            <p:cNvCxnSpPr/>
            <p:nvPr/>
          </p:nvCxnSpPr>
          <p:spPr>
            <a:xfrm rot="16200000" flipH="1" flipV="1">
              <a:off x="8175002" y="900170"/>
              <a:ext cx="461802" cy="783000"/>
            </a:xfrm>
            <a:prstGeom prst="curvedConnector3">
              <a:avLst>
                <a:gd name="adj1" fmla="val -7692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5"/>
            <p:cNvCxnSpPr>
              <a:stCxn id="298" idx="7"/>
              <a:endCxn id="297" idx="5"/>
            </p:cNvCxnSpPr>
            <p:nvPr/>
          </p:nvCxnSpPr>
          <p:spPr>
            <a:xfrm flipV="1">
              <a:off x="9019451" y="1326843"/>
              <a:ext cx="0" cy="595167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Box 262"/>
            <p:cNvSpPr txBox="1"/>
            <p:nvPr/>
          </p:nvSpPr>
          <p:spPr>
            <a:xfrm>
              <a:off x="9021404" y="1362827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-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64" name="Скругленная соединительная линия 263"/>
            <p:cNvCxnSpPr/>
            <p:nvPr/>
          </p:nvCxnSpPr>
          <p:spPr>
            <a:xfrm rot="5400000">
              <a:off x="9420087" y="1623191"/>
              <a:ext cx="10763" cy="1212139"/>
            </a:xfrm>
            <a:prstGeom prst="curvedConnector3">
              <a:avLst>
                <a:gd name="adj1" fmla="val 1133671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264"/>
            <p:cNvSpPr txBox="1"/>
            <p:nvPr/>
          </p:nvSpPr>
          <p:spPr>
            <a:xfrm>
              <a:off x="9384900" y="2066591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-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67" name="Скругленная соединительная линия 266"/>
            <p:cNvCxnSpPr/>
            <p:nvPr/>
          </p:nvCxnSpPr>
          <p:spPr>
            <a:xfrm rot="5400000">
              <a:off x="10320888" y="1662089"/>
              <a:ext cx="374726" cy="667633"/>
            </a:xfrm>
            <a:prstGeom prst="curvedConnector3">
              <a:avLst>
                <a:gd name="adj1" fmla="val 11150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/>
            <p:cNvSpPr txBox="1"/>
            <p:nvPr/>
          </p:nvSpPr>
          <p:spPr>
            <a:xfrm>
              <a:off x="10774838" y="1994831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-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1" name="Группа 290"/>
          <p:cNvGrpSpPr/>
          <p:nvPr/>
        </p:nvGrpSpPr>
        <p:grpSpPr>
          <a:xfrm>
            <a:off x="8129683" y="3554902"/>
            <a:ext cx="3174169" cy="1526821"/>
            <a:chOff x="7952047" y="878324"/>
            <a:chExt cx="3174169" cy="1526821"/>
          </a:xfrm>
        </p:grpSpPr>
        <p:sp>
          <p:nvSpPr>
            <p:cNvPr id="292" name="Овал 291"/>
            <p:cNvSpPr/>
            <p:nvPr/>
          </p:nvSpPr>
          <p:spPr>
            <a:xfrm>
              <a:off x="7952047" y="1468550"/>
              <a:ext cx="358671" cy="3662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93" name="Овал 292"/>
            <p:cNvSpPr/>
            <p:nvPr/>
          </p:nvSpPr>
          <p:spPr>
            <a:xfrm>
              <a:off x="8713306" y="1014272"/>
              <a:ext cx="358671" cy="36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94" name="Овал 293"/>
            <p:cNvSpPr/>
            <p:nvPr/>
          </p:nvSpPr>
          <p:spPr>
            <a:xfrm>
              <a:off x="8713306" y="1868381"/>
              <a:ext cx="358671" cy="36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95" name="Овал 294"/>
            <p:cNvSpPr/>
            <p:nvPr/>
          </p:nvSpPr>
          <p:spPr>
            <a:xfrm>
              <a:off x="9891788" y="1868381"/>
              <a:ext cx="358671" cy="36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16" name="Овал 315"/>
            <p:cNvSpPr/>
            <p:nvPr/>
          </p:nvSpPr>
          <p:spPr>
            <a:xfrm>
              <a:off x="9877151" y="1014272"/>
              <a:ext cx="358671" cy="36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17" name="Овал 316"/>
            <p:cNvSpPr/>
            <p:nvPr/>
          </p:nvSpPr>
          <p:spPr>
            <a:xfrm>
              <a:off x="10667691" y="1446131"/>
              <a:ext cx="358671" cy="3662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18" name="Прямая со стрелкой 317"/>
            <p:cNvCxnSpPr>
              <a:stCxn id="292" idx="7"/>
              <a:endCxn id="293" idx="3"/>
            </p:cNvCxnSpPr>
            <p:nvPr/>
          </p:nvCxnSpPr>
          <p:spPr>
            <a:xfrm flipV="1">
              <a:off x="8258192" y="1326842"/>
              <a:ext cx="507641" cy="19533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Прямая со стрелкой 318"/>
            <p:cNvCxnSpPr>
              <a:stCxn id="292" idx="5"/>
              <a:endCxn id="294" idx="2"/>
            </p:cNvCxnSpPr>
            <p:nvPr/>
          </p:nvCxnSpPr>
          <p:spPr>
            <a:xfrm>
              <a:off x="8258192" y="1781121"/>
              <a:ext cx="455114" cy="2703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Прямая со стрелкой 319"/>
            <p:cNvCxnSpPr>
              <a:stCxn id="293" idx="6"/>
              <a:endCxn id="316" idx="2"/>
            </p:cNvCxnSpPr>
            <p:nvPr/>
          </p:nvCxnSpPr>
          <p:spPr>
            <a:xfrm>
              <a:off x="9071976" y="1197371"/>
              <a:ext cx="80517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Прямая со стрелкой 320"/>
            <p:cNvCxnSpPr>
              <a:stCxn id="294" idx="6"/>
              <a:endCxn id="295" idx="2"/>
            </p:cNvCxnSpPr>
            <p:nvPr/>
          </p:nvCxnSpPr>
          <p:spPr>
            <a:xfrm>
              <a:off x="9071976" y="2051481"/>
              <a:ext cx="8198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Прямая со стрелкой 321"/>
            <p:cNvCxnSpPr>
              <a:stCxn id="295" idx="6"/>
              <a:endCxn id="317" idx="3"/>
            </p:cNvCxnSpPr>
            <p:nvPr/>
          </p:nvCxnSpPr>
          <p:spPr>
            <a:xfrm flipV="1">
              <a:off x="10250458" y="1758700"/>
              <a:ext cx="469760" cy="292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Прямая со стрелкой 323"/>
            <p:cNvCxnSpPr>
              <a:stCxn id="316" idx="6"/>
              <a:endCxn id="317" idx="1"/>
            </p:cNvCxnSpPr>
            <p:nvPr/>
          </p:nvCxnSpPr>
          <p:spPr>
            <a:xfrm>
              <a:off x="10235820" y="1197371"/>
              <a:ext cx="484397" cy="3023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8403272" y="1697309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8326776" y="1150975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9304504" y="878324"/>
              <a:ext cx="382142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9310902" y="1800983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10336153" y="1044843"/>
              <a:ext cx="382142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10435016" y="1781121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32" name="Прямая со стрелкой 331"/>
            <p:cNvCxnSpPr>
              <a:stCxn id="316" idx="3"/>
              <a:endCxn id="295" idx="1"/>
            </p:cNvCxnSpPr>
            <p:nvPr/>
          </p:nvCxnSpPr>
          <p:spPr>
            <a:xfrm>
              <a:off x="9929677" y="1326842"/>
              <a:ext cx="14638" cy="595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9721099" y="14927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58" name="Скругленная соединительная линия 357"/>
            <p:cNvCxnSpPr/>
            <p:nvPr/>
          </p:nvCxnSpPr>
          <p:spPr>
            <a:xfrm rot="16200000" flipH="1" flipV="1">
              <a:off x="8175002" y="900170"/>
              <a:ext cx="461802" cy="783000"/>
            </a:xfrm>
            <a:prstGeom prst="curvedConnector3">
              <a:avLst>
                <a:gd name="adj1" fmla="val -7692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Прямая со стрелкой 417"/>
            <p:cNvCxnSpPr>
              <a:stCxn id="294" idx="7"/>
              <a:endCxn id="293" idx="5"/>
            </p:cNvCxnSpPr>
            <p:nvPr/>
          </p:nvCxnSpPr>
          <p:spPr>
            <a:xfrm flipV="1">
              <a:off x="9019451" y="1326843"/>
              <a:ext cx="0" cy="595167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" name="TextBox 418"/>
            <p:cNvSpPr txBox="1"/>
            <p:nvPr/>
          </p:nvSpPr>
          <p:spPr>
            <a:xfrm>
              <a:off x="9021404" y="1362827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-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420" name="Скругленная соединительная линия 419"/>
            <p:cNvCxnSpPr/>
            <p:nvPr/>
          </p:nvCxnSpPr>
          <p:spPr>
            <a:xfrm rot="5400000">
              <a:off x="9420087" y="1623191"/>
              <a:ext cx="10763" cy="1212139"/>
            </a:xfrm>
            <a:prstGeom prst="curvedConnector3">
              <a:avLst>
                <a:gd name="adj1" fmla="val 1133671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TextBox 420"/>
            <p:cNvSpPr txBox="1"/>
            <p:nvPr/>
          </p:nvSpPr>
          <p:spPr>
            <a:xfrm>
              <a:off x="9384900" y="2066591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-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422" name="Скругленная соединительная линия 421"/>
            <p:cNvCxnSpPr/>
            <p:nvPr/>
          </p:nvCxnSpPr>
          <p:spPr>
            <a:xfrm rot="5400000">
              <a:off x="10320888" y="1662089"/>
              <a:ext cx="374726" cy="667633"/>
            </a:xfrm>
            <a:prstGeom prst="curvedConnector3">
              <a:avLst>
                <a:gd name="adj1" fmla="val 11150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TextBox 422"/>
            <p:cNvSpPr txBox="1"/>
            <p:nvPr/>
          </p:nvSpPr>
          <p:spPr>
            <a:xfrm>
              <a:off x="10774838" y="1994831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-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4383150" y="3331329"/>
            <a:ext cx="2427391" cy="564861"/>
            <a:chOff x="4330644" y="3385534"/>
            <a:chExt cx="2427391" cy="564861"/>
          </a:xfrm>
        </p:grpSpPr>
        <p:grpSp>
          <p:nvGrpSpPr>
            <p:cNvPr id="424" name="Группа 423"/>
            <p:cNvGrpSpPr/>
            <p:nvPr/>
          </p:nvGrpSpPr>
          <p:grpSpPr>
            <a:xfrm>
              <a:off x="4330644" y="3571509"/>
              <a:ext cx="2427391" cy="378886"/>
              <a:chOff x="8316040" y="5071859"/>
              <a:chExt cx="2427391" cy="378886"/>
            </a:xfrm>
          </p:grpSpPr>
          <p:sp>
            <p:nvSpPr>
              <p:cNvPr id="425" name="Овал 424"/>
              <p:cNvSpPr/>
              <p:nvPr/>
            </p:nvSpPr>
            <p:spPr>
              <a:xfrm>
                <a:off x="8316040" y="5071859"/>
                <a:ext cx="368914" cy="37226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426" name="Овал 425"/>
              <p:cNvSpPr/>
              <p:nvPr/>
            </p:nvSpPr>
            <p:spPr>
              <a:xfrm>
                <a:off x="9002606" y="5071860"/>
                <a:ext cx="368914" cy="3722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427" name="Овал 426"/>
              <p:cNvSpPr/>
              <p:nvPr/>
            </p:nvSpPr>
            <p:spPr>
              <a:xfrm>
                <a:off x="9637953" y="5078480"/>
                <a:ext cx="368914" cy="3722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428" name="Овал 427"/>
              <p:cNvSpPr/>
              <p:nvPr/>
            </p:nvSpPr>
            <p:spPr>
              <a:xfrm>
                <a:off x="10374517" y="5071859"/>
                <a:ext cx="368914" cy="37226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429" name="Прямая со стрелкой 428"/>
              <p:cNvCxnSpPr>
                <a:stCxn id="425" idx="6"/>
                <a:endCxn id="426" idx="2"/>
              </p:cNvCxnSpPr>
              <p:nvPr/>
            </p:nvCxnSpPr>
            <p:spPr>
              <a:xfrm>
                <a:off x="8684954" y="5257992"/>
                <a:ext cx="31765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Прямая со стрелкой 429"/>
              <p:cNvCxnSpPr>
                <a:stCxn id="426" idx="6"/>
              </p:cNvCxnSpPr>
              <p:nvPr/>
            </p:nvCxnSpPr>
            <p:spPr>
              <a:xfrm flipV="1">
                <a:off x="9371520" y="5257992"/>
                <a:ext cx="25444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Прямая со стрелкой 430"/>
              <p:cNvCxnSpPr>
                <a:stCxn id="427" idx="6"/>
                <a:endCxn id="428" idx="2"/>
              </p:cNvCxnSpPr>
              <p:nvPr/>
            </p:nvCxnSpPr>
            <p:spPr>
              <a:xfrm flipV="1">
                <a:off x="10006867" y="5257992"/>
                <a:ext cx="367650" cy="6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2" name="TextBox 431"/>
            <p:cNvSpPr txBox="1"/>
            <p:nvPr/>
          </p:nvSpPr>
          <p:spPr>
            <a:xfrm>
              <a:off x="4658735" y="3402849"/>
              <a:ext cx="239943" cy="263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7</a:t>
              </a:r>
              <a:endParaRPr lang="ru-RU" sz="1600" dirty="0"/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6024167" y="3411910"/>
              <a:ext cx="239943" cy="263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7</a:t>
              </a:r>
              <a:endParaRPr lang="ru-RU" sz="1600" dirty="0"/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5339922" y="338553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4</a:t>
              </a:r>
              <a:endParaRPr lang="ru-RU" sz="1600" dirty="0"/>
            </a:p>
          </p:txBody>
        </p:sp>
      </p:grpSp>
      <p:graphicFrame>
        <p:nvGraphicFramePr>
          <p:cNvPr id="435" name="Объект 4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302770"/>
              </p:ext>
            </p:extLst>
          </p:nvPr>
        </p:nvGraphicFramePr>
        <p:xfrm>
          <a:off x="1644650" y="5703888"/>
          <a:ext cx="977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0" name="Equation" r:id="rId4" imgW="977760" imgH="622080" progId="Equation.DSMT4">
                  <p:embed/>
                </p:oleObj>
              </mc:Choice>
              <mc:Fallback>
                <p:oleObj name="Equation" r:id="rId4" imgW="97776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4650" y="5703888"/>
                        <a:ext cx="9779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" name="TextBox 19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99" name="Рисунок 198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5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8" grpId="0" animBg="1"/>
      <p:bldP spid="334" grpId="0"/>
      <p:bldP spid="359" grpId="0"/>
      <p:bldP spid="375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4864" y="661006"/>
            <a:ext cx="11818188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400" b="1" dirty="0" smtClean="0"/>
              <a:t>Определение</a:t>
            </a:r>
            <a:endParaRPr lang="en-US" sz="2400" b="1" dirty="0" smtClean="0"/>
          </a:p>
          <a:p>
            <a:r>
              <a:rPr lang="ru-RU" sz="2400" b="1" dirty="0" smtClean="0">
                <a:solidFill>
                  <a:srgbClr val="0070C0"/>
                </a:solidFill>
              </a:rPr>
              <a:t>Потоком</a:t>
            </a:r>
            <a:r>
              <a:rPr lang="ru-RU" sz="2400" dirty="0" smtClean="0"/>
              <a:t> </a:t>
            </a:r>
            <a:r>
              <a:rPr lang="ru-RU" sz="2400" b="1" dirty="0">
                <a:solidFill>
                  <a:srgbClr val="0070C0"/>
                </a:solidFill>
              </a:rPr>
              <a:t>в </a:t>
            </a:r>
            <a:r>
              <a:rPr lang="ru-RU" sz="2400" b="1" dirty="0" smtClean="0">
                <a:solidFill>
                  <a:srgbClr val="0070C0"/>
                </a:solidFill>
              </a:rPr>
              <a:t>сети</a:t>
            </a:r>
            <a:r>
              <a:rPr lang="en-US" sz="2400" b="1" dirty="0" smtClean="0">
                <a:solidFill>
                  <a:srgbClr val="0070C0"/>
                </a:solidFill>
              </a:rPr>
              <a:t> D </a:t>
            </a:r>
            <a:r>
              <a:rPr lang="ru-RU" sz="2400" dirty="0" smtClean="0"/>
              <a:t>называют функцию</a:t>
            </a:r>
            <a:r>
              <a:rPr lang="en-US" sz="2400" dirty="0" smtClean="0"/>
              <a:t>                       </a:t>
            </a:r>
            <a:r>
              <a:rPr lang="ru-RU" sz="2400" dirty="0" smtClean="0"/>
              <a:t>  дивергенция </a:t>
            </a:r>
            <a:r>
              <a:rPr lang="ru-RU" sz="2400" dirty="0"/>
              <a:t>которой на внутренних вершинах сети равна</a:t>
            </a:r>
            <a:r>
              <a:rPr lang="en-US" sz="2400" dirty="0"/>
              <a:t> 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Внутренние </a:t>
            </a:r>
            <a:r>
              <a:rPr lang="ru-RU" sz="2400" dirty="0"/>
              <a:t>вершины – это вершины, отличные от источника и </a:t>
            </a:r>
            <a:r>
              <a:rPr lang="ru-RU" sz="2400" dirty="0" smtClean="0"/>
              <a:t>стока.</a:t>
            </a:r>
            <a:endParaRPr lang="ru-RU" sz="2400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436687"/>
              </p:ext>
            </p:extLst>
          </p:nvPr>
        </p:nvGraphicFramePr>
        <p:xfrm>
          <a:off x="7370389" y="25598"/>
          <a:ext cx="469423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" name="Equation" r:id="rId3" imgW="4787640" imgH="571320" progId="Equation.DSMT4">
                  <p:embed/>
                </p:oleObj>
              </mc:Choice>
              <mc:Fallback>
                <p:oleObj name="Equation" r:id="rId3" imgW="478764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70389" y="25598"/>
                        <a:ext cx="4694237" cy="560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Объект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799314"/>
              </p:ext>
            </p:extLst>
          </p:nvPr>
        </p:nvGraphicFramePr>
        <p:xfrm>
          <a:off x="5458007" y="1110638"/>
          <a:ext cx="1359024" cy="36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name="Equation" r:id="rId5" imgW="990360" imgH="266400" progId="Equation.DSMT4">
                  <p:embed/>
                </p:oleObj>
              </mc:Choice>
              <mc:Fallback>
                <p:oleObj name="Equation" r:id="rId5" imgW="9903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58007" y="1110638"/>
                        <a:ext cx="1359024" cy="365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" name="Группа 91"/>
          <p:cNvGrpSpPr/>
          <p:nvPr/>
        </p:nvGrpSpPr>
        <p:grpSpPr>
          <a:xfrm>
            <a:off x="342900" y="3331822"/>
            <a:ext cx="4600919" cy="1427625"/>
            <a:chOff x="1992111" y="746607"/>
            <a:chExt cx="4600919" cy="1427625"/>
          </a:xfrm>
        </p:grpSpPr>
        <p:grpSp>
          <p:nvGrpSpPr>
            <p:cNvPr id="93" name="Группа 92"/>
            <p:cNvGrpSpPr/>
            <p:nvPr/>
          </p:nvGrpSpPr>
          <p:grpSpPr>
            <a:xfrm>
              <a:off x="1992111" y="746607"/>
              <a:ext cx="4600919" cy="1427625"/>
              <a:chOff x="1748118" y="506912"/>
              <a:chExt cx="4600919" cy="1427625"/>
            </a:xfrm>
          </p:grpSpPr>
          <p:sp>
            <p:nvSpPr>
              <p:cNvPr id="103" name="Овал 102"/>
              <p:cNvSpPr/>
              <p:nvPr/>
            </p:nvSpPr>
            <p:spPr>
              <a:xfrm>
                <a:off x="1748118" y="1010649"/>
                <a:ext cx="814907" cy="34302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=1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Прямая со стрелкой 103"/>
              <p:cNvCxnSpPr>
                <a:stCxn id="103" idx="7"/>
              </p:cNvCxnSpPr>
              <p:nvPr/>
            </p:nvCxnSpPr>
            <p:spPr>
              <a:xfrm flipV="1">
                <a:off x="2443685" y="739061"/>
                <a:ext cx="138151" cy="321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 стрелкой 104"/>
              <p:cNvCxnSpPr>
                <a:stCxn id="103" idx="6"/>
              </p:cNvCxnSpPr>
              <p:nvPr/>
            </p:nvCxnSpPr>
            <p:spPr>
              <a:xfrm>
                <a:off x="2563025" y="1182160"/>
                <a:ext cx="1029650" cy="22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 стрелкой 105"/>
              <p:cNvCxnSpPr>
                <a:stCxn id="103" idx="5"/>
              </p:cNvCxnSpPr>
              <p:nvPr/>
            </p:nvCxnSpPr>
            <p:spPr>
              <a:xfrm>
                <a:off x="2443685" y="1303437"/>
                <a:ext cx="193291" cy="3274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Овал 106"/>
              <p:cNvSpPr/>
              <p:nvPr/>
            </p:nvSpPr>
            <p:spPr>
              <a:xfrm>
                <a:off x="3592675" y="1032808"/>
                <a:ext cx="376517" cy="34302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4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Овал 107"/>
              <p:cNvSpPr/>
              <p:nvPr/>
            </p:nvSpPr>
            <p:spPr>
              <a:xfrm>
                <a:off x="2581836" y="506912"/>
                <a:ext cx="376517" cy="34302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Овал 108"/>
              <p:cNvSpPr/>
              <p:nvPr/>
            </p:nvSpPr>
            <p:spPr>
              <a:xfrm>
                <a:off x="2581836" y="1591515"/>
                <a:ext cx="376517" cy="34302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3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0" name="Прямая со стрелкой 109"/>
              <p:cNvCxnSpPr>
                <a:stCxn id="108" idx="6"/>
                <a:endCxn id="107" idx="0"/>
              </p:cNvCxnSpPr>
              <p:nvPr/>
            </p:nvCxnSpPr>
            <p:spPr>
              <a:xfrm>
                <a:off x="2958353" y="678423"/>
                <a:ext cx="822581" cy="3543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Прямая со стрелкой 110"/>
              <p:cNvCxnSpPr>
                <a:stCxn id="109" idx="7"/>
                <a:endCxn id="107" idx="3"/>
              </p:cNvCxnSpPr>
              <p:nvPr/>
            </p:nvCxnSpPr>
            <p:spPr>
              <a:xfrm flipV="1">
                <a:off x="2903213" y="1325596"/>
                <a:ext cx="744602" cy="3161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Овал 111"/>
              <p:cNvSpPr/>
              <p:nvPr/>
            </p:nvSpPr>
            <p:spPr>
              <a:xfrm>
                <a:off x="4740158" y="596934"/>
                <a:ext cx="376517" cy="34302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5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Овал 112"/>
              <p:cNvSpPr/>
              <p:nvPr/>
            </p:nvSpPr>
            <p:spPr>
              <a:xfrm>
                <a:off x="4652439" y="1565285"/>
                <a:ext cx="376517" cy="34302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6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Овал 113"/>
              <p:cNvSpPr/>
              <p:nvPr/>
            </p:nvSpPr>
            <p:spPr>
              <a:xfrm>
                <a:off x="5537848" y="1045327"/>
                <a:ext cx="811189" cy="34302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t=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7</a:t>
                </a:r>
                <a:endParaRPr lang="ru-RU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5" name="Прямая со стрелкой 114"/>
              <p:cNvCxnSpPr>
                <a:stCxn id="107" idx="5"/>
                <a:endCxn id="113" idx="1"/>
              </p:cNvCxnSpPr>
              <p:nvPr/>
            </p:nvCxnSpPr>
            <p:spPr>
              <a:xfrm>
                <a:off x="3914052" y="1325596"/>
                <a:ext cx="793527" cy="289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 стрелкой 115"/>
              <p:cNvCxnSpPr>
                <a:stCxn id="113" idx="6"/>
                <a:endCxn id="114" idx="3"/>
              </p:cNvCxnSpPr>
              <p:nvPr/>
            </p:nvCxnSpPr>
            <p:spPr>
              <a:xfrm flipV="1">
                <a:off x="5028956" y="1338115"/>
                <a:ext cx="627688" cy="3986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 стрелкой 116"/>
              <p:cNvCxnSpPr>
                <a:stCxn id="112" idx="6"/>
                <a:endCxn id="114" idx="1"/>
              </p:cNvCxnSpPr>
              <p:nvPr/>
            </p:nvCxnSpPr>
            <p:spPr>
              <a:xfrm>
                <a:off x="5116675" y="768445"/>
                <a:ext cx="539969" cy="3271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 стрелкой 117"/>
              <p:cNvCxnSpPr>
                <a:stCxn id="107" idx="7"/>
                <a:endCxn id="112" idx="2"/>
              </p:cNvCxnSpPr>
              <p:nvPr/>
            </p:nvCxnSpPr>
            <p:spPr>
              <a:xfrm flipV="1">
                <a:off x="3914052" y="768445"/>
                <a:ext cx="826106" cy="3145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2495032" y="9031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410342" y="1656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ru-RU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260924" y="1592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420255" y="8427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521028" y="8679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85258" y="16498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14539" y="11625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93978" y="1559920"/>
              <a:ext cx="303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ru-RU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425300" y="7773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aphicFrame>
        <p:nvGraphicFramePr>
          <p:cNvPr id="120" name="Объект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759400"/>
              </p:ext>
            </p:extLst>
          </p:nvPr>
        </p:nvGraphicFramePr>
        <p:xfrm>
          <a:off x="5821878" y="5152293"/>
          <a:ext cx="3097022" cy="416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6" name="Equation" r:id="rId7" imgW="2641320" imgH="355320" progId="Equation.DSMT4">
                  <p:embed/>
                </p:oleObj>
              </mc:Choice>
              <mc:Fallback>
                <p:oleObj name="Equation" r:id="rId7" imgW="26413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21878" y="5152293"/>
                        <a:ext cx="3097022" cy="416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Объект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712352"/>
              </p:ext>
            </p:extLst>
          </p:nvPr>
        </p:nvGraphicFramePr>
        <p:xfrm>
          <a:off x="5819158" y="3068824"/>
          <a:ext cx="52165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" name="Equation" r:id="rId9" imgW="4813200" imgH="876240" progId="Equation.DSMT4">
                  <p:embed/>
                </p:oleObj>
              </mc:Choice>
              <mc:Fallback>
                <p:oleObj name="Equation" r:id="rId9" imgW="481320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19158" y="3068824"/>
                        <a:ext cx="52165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TextBox 121"/>
          <p:cNvSpPr txBox="1"/>
          <p:nvPr/>
        </p:nvSpPr>
        <p:spPr>
          <a:xfrm>
            <a:off x="10981071" y="32958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ru-RU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23" name="Объект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519198"/>
              </p:ext>
            </p:extLst>
          </p:nvPr>
        </p:nvGraphicFramePr>
        <p:xfrm>
          <a:off x="5820082" y="4029229"/>
          <a:ext cx="19939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8" name="Equation" r:id="rId11" imgW="1993680" imgH="749160" progId="Equation.DSMT4">
                  <p:embed/>
                </p:oleObj>
              </mc:Choice>
              <mc:Fallback>
                <p:oleObj name="Equation" r:id="rId11" imgW="199368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20082" y="4029229"/>
                        <a:ext cx="19939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" name="TextBox 123"/>
          <p:cNvSpPr txBox="1"/>
          <p:nvPr/>
        </p:nvSpPr>
        <p:spPr>
          <a:xfrm>
            <a:off x="6736193" y="5825685"/>
            <a:ext cx="205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величина потока </a:t>
            </a:r>
            <a:r>
              <a:rPr lang="en-US" i="1" dirty="0" smtClean="0">
                <a:solidFill>
                  <a:srgbClr val="FF0000"/>
                </a:solidFill>
              </a:rPr>
              <a:t>f</a:t>
            </a:r>
            <a:endParaRPr lang="ru-RU" i="1" dirty="0"/>
          </a:p>
        </p:txBody>
      </p:sp>
      <p:cxnSp>
        <p:nvCxnSpPr>
          <p:cNvPr id="126" name="Прямая со стрелкой 125"/>
          <p:cNvCxnSpPr/>
          <p:nvPr/>
        </p:nvCxnSpPr>
        <p:spPr>
          <a:xfrm flipH="1" flipV="1">
            <a:off x="6369778" y="5606453"/>
            <a:ext cx="894507" cy="336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19" name="Рисунок 118" descr="png..png"/>
          <p:cNvPicPr>
            <a:picLocks noChangeAspect="1"/>
          </p:cNvPicPr>
          <p:nvPr/>
        </p:nvPicPr>
        <p:blipFill>
          <a:blip r:embed="rId1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2" grpId="0"/>
      <p:bldP spid="1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30980" y="-44070"/>
            <a:ext cx="6320190" cy="704228"/>
          </a:xfrm>
        </p:spPr>
        <p:txBody>
          <a:bodyPr>
            <a:normAutofit/>
          </a:bodyPr>
          <a:lstStyle/>
          <a:p>
            <a:pPr algn="r"/>
            <a:r>
              <a:rPr lang="ru-RU" sz="2200" b="1" dirty="0" smtClean="0">
                <a:solidFill>
                  <a:srgbClr val="00B050"/>
                </a:solidFill>
              </a:rPr>
              <a:t>Метод </a:t>
            </a:r>
            <a:r>
              <a:rPr lang="ru-RU" sz="2200" b="1" dirty="0">
                <a:solidFill>
                  <a:srgbClr val="00B050"/>
                </a:solidFill>
              </a:rPr>
              <a:t>минимальных путей </a:t>
            </a:r>
            <a:r>
              <a:rPr lang="ru-RU" sz="2200" dirty="0">
                <a:solidFill>
                  <a:srgbClr val="00B050"/>
                </a:solidFill>
              </a:rPr>
              <a:t>(продолжение)</a:t>
            </a:r>
            <a:endParaRPr lang="ru-RU" sz="2200" dirty="0">
              <a:solidFill>
                <a:srgbClr val="D60093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223567" y="119693"/>
            <a:ext cx="2753608" cy="1305801"/>
            <a:chOff x="1093694" y="802988"/>
            <a:chExt cx="3937642" cy="1647225"/>
          </a:xfrm>
        </p:grpSpPr>
        <p:sp>
          <p:nvSpPr>
            <p:cNvPr id="3" name="Овал 2"/>
            <p:cNvSpPr/>
            <p:nvPr/>
          </p:nvSpPr>
          <p:spPr>
            <a:xfrm>
              <a:off x="1093694" y="1474382"/>
              <a:ext cx="459392" cy="44426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25" name="Овал 124"/>
            <p:cNvSpPr/>
            <p:nvPr/>
          </p:nvSpPr>
          <p:spPr>
            <a:xfrm>
              <a:off x="2068729" y="923260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27" name="Овал 126"/>
            <p:cNvSpPr/>
            <p:nvPr/>
          </p:nvSpPr>
          <p:spPr>
            <a:xfrm>
              <a:off x="2068729" y="1959449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28" name="Овал 127"/>
            <p:cNvSpPr/>
            <p:nvPr/>
          </p:nvSpPr>
          <p:spPr>
            <a:xfrm>
              <a:off x="3578152" y="1959449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34" name="Овал 133"/>
            <p:cNvSpPr/>
            <p:nvPr/>
          </p:nvSpPr>
          <p:spPr>
            <a:xfrm>
              <a:off x="3559403" y="923260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36" name="Овал 135"/>
            <p:cNvSpPr/>
            <p:nvPr/>
          </p:nvSpPr>
          <p:spPr>
            <a:xfrm>
              <a:off x="4571944" y="1447182"/>
              <a:ext cx="459392" cy="44426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7" name="Прямая со стрелкой 6"/>
            <p:cNvCxnSpPr>
              <a:stCxn id="3" idx="7"/>
              <a:endCxn id="125" idx="3"/>
            </p:cNvCxnSpPr>
            <p:nvPr/>
          </p:nvCxnSpPr>
          <p:spPr>
            <a:xfrm flipV="1">
              <a:off x="1485809" y="1302465"/>
              <a:ext cx="650196" cy="2369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3" idx="5"/>
              <a:endCxn id="127" idx="2"/>
            </p:cNvCxnSpPr>
            <p:nvPr/>
          </p:nvCxnSpPr>
          <p:spPr>
            <a:xfrm>
              <a:off x="1485809" y="1853587"/>
              <a:ext cx="582919" cy="327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125" idx="4"/>
              <a:endCxn id="127" idx="0"/>
            </p:cNvCxnSpPr>
            <p:nvPr/>
          </p:nvCxnSpPr>
          <p:spPr>
            <a:xfrm>
              <a:off x="2298425" y="1367526"/>
              <a:ext cx="0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25" idx="6"/>
              <a:endCxn id="134" idx="2"/>
            </p:cNvCxnSpPr>
            <p:nvPr/>
          </p:nvCxnSpPr>
          <p:spPr>
            <a:xfrm>
              <a:off x="2528121" y="1145393"/>
              <a:ext cx="10312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27" idx="6"/>
              <a:endCxn id="128" idx="2"/>
            </p:cNvCxnSpPr>
            <p:nvPr/>
          </p:nvCxnSpPr>
          <p:spPr>
            <a:xfrm>
              <a:off x="2528121" y="2181582"/>
              <a:ext cx="10500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34" idx="4"/>
              <a:endCxn id="128" idx="0"/>
            </p:cNvCxnSpPr>
            <p:nvPr/>
          </p:nvCxnSpPr>
          <p:spPr>
            <a:xfrm>
              <a:off x="3789100" y="1367526"/>
              <a:ext cx="18748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28" idx="6"/>
              <a:endCxn id="136" idx="3"/>
            </p:cNvCxnSpPr>
            <p:nvPr/>
          </p:nvCxnSpPr>
          <p:spPr>
            <a:xfrm flipV="1">
              <a:off x="4037544" y="1826387"/>
              <a:ext cx="601677" cy="355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134" idx="6"/>
              <a:endCxn id="136" idx="1"/>
            </p:cNvCxnSpPr>
            <p:nvPr/>
          </p:nvCxnSpPr>
          <p:spPr>
            <a:xfrm>
              <a:off x="4018795" y="1145393"/>
              <a:ext cx="620425" cy="3668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976774" y="1450201"/>
              <a:ext cx="444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324961" y="1923874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7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303099" y="1037360"/>
              <a:ext cx="698043" cy="427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/>
                <a:t>2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27025" y="1474103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r>
                <a:rPr lang="en-US" sz="1600" dirty="0" smtClean="0">
                  <a:solidFill>
                    <a:srgbClr val="FF0000"/>
                  </a:solidFill>
                </a:rPr>
                <a:t>,1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638020" y="802988"/>
              <a:ext cx="573675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4</a:t>
              </a:r>
              <a:r>
                <a:rPr lang="en-US" sz="1600" dirty="0" smtClean="0">
                  <a:solidFill>
                    <a:srgbClr val="FF0000"/>
                  </a:solidFill>
                </a:rPr>
                <a:t>,20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730335" y="2107808"/>
              <a:ext cx="464707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5,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145721" y="986857"/>
              <a:ext cx="682642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12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211907" y="1923401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8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984952" y="13910"/>
            <a:ext cx="15763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Исходная сеть</a:t>
            </a:r>
            <a:endParaRPr lang="ru-RU" dirty="0"/>
          </a:p>
        </p:txBody>
      </p:sp>
      <p:sp>
        <p:nvSpPr>
          <p:cNvPr id="233" name="TextBox 232"/>
          <p:cNvSpPr txBox="1"/>
          <p:nvPr/>
        </p:nvSpPr>
        <p:spPr>
          <a:xfrm>
            <a:off x="1099880" y="2308178"/>
            <a:ext cx="247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сеть</a:t>
            </a:r>
            <a:r>
              <a:rPr lang="en-US" sz="1600" dirty="0" smtClean="0"/>
              <a:t> </a:t>
            </a:r>
            <a:r>
              <a:rPr lang="ru-RU" sz="1600" dirty="0" smtClean="0"/>
              <a:t>остаточных </a:t>
            </a:r>
            <a:endParaRPr lang="en-US" sz="1600" dirty="0" smtClean="0"/>
          </a:p>
          <a:p>
            <a:r>
              <a:rPr lang="ru-RU" sz="1600" dirty="0" smtClean="0"/>
              <a:t>пропускных способностей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546648" y="1686070"/>
            <a:ext cx="14832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r>
              <a:rPr lang="ru-RU" b="1" dirty="0" smtClean="0"/>
              <a:t>-я итерация</a:t>
            </a:r>
            <a:endParaRPr lang="ru-RU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-89085" y="3037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c(e)</a:t>
            </a:r>
            <a:endParaRPr lang="ru-RU" sz="12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192836" y="235390"/>
            <a:ext cx="248936" cy="167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566469" y="-78423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</a:t>
            </a:r>
            <a:r>
              <a:rPr lang="en-US" sz="1200" dirty="0" smtClean="0">
                <a:solidFill>
                  <a:srgbClr val="FF0000"/>
                </a:solidFill>
              </a:rPr>
              <a:t>(e)</a:t>
            </a:r>
            <a:endParaRPr lang="ru-RU" sz="1200" dirty="0">
              <a:solidFill>
                <a:srgbClr val="FF0000"/>
              </a:solidFill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683662" y="126905"/>
            <a:ext cx="73572" cy="239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/>
          <p:cNvSpPr txBox="1"/>
          <p:nvPr/>
        </p:nvSpPr>
        <p:spPr>
          <a:xfrm>
            <a:off x="7747834" y="2405064"/>
            <a:ext cx="37610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оставляем дуги, для которых</a:t>
            </a:r>
            <a:r>
              <a:rPr lang="en-US" sz="1600" dirty="0" smtClean="0"/>
              <a:t> </a:t>
            </a:r>
            <a:r>
              <a:rPr lang="ru-RU" sz="1600" dirty="0" smtClean="0"/>
              <a:t>остаточная </a:t>
            </a:r>
            <a:endParaRPr lang="en-US" sz="1600" dirty="0" smtClean="0"/>
          </a:p>
          <a:p>
            <a:r>
              <a:rPr lang="ru-RU" sz="1600" dirty="0" smtClean="0"/>
              <a:t>пропускная способность </a:t>
            </a:r>
            <a:r>
              <a:rPr lang="en-US" sz="1600" dirty="0" smtClean="0"/>
              <a:t>&gt;</a:t>
            </a:r>
            <a:r>
              <a:rPr lang="ru-RU" sz="1600" dirty="0" smtClean="0"/>
              <a:t>0</a:t>
            </a:r>
            <a:r>
              <a:rPr lang="en-US" sz="1600" dirty="0" smtClean="0"/>
              <a:t>; </a:t>
            </a:r>
            <a:endParaRPr lang="ru-RU" sz="1600" dirty="0" smtClean="0"/>
          </a:p>
          <a:p>
            <a:r>
              <a:rPr lang="ru-RU" sz="1600" dirty="0" smtClean="0"/>
              <a:t>дуге </a:t>
            </a:r>
            <a:r>
              <a:rPr lang="en-US" sz="1600" dirty="0" smtClean="0"/>
              <a:t>e </a:t>
            </a:r>
            <a:r>
              <a:rPr lang="ru-RU" sz="1600" dirty="0" smtClean="0"/>
              <a:t>исходной сети приписываем </a:t>
            </a:r>
            <a:r>
              <a:rPr lang="en-US" sz="1600" dirty="0" smtClean="0"/>
              <a:t>p(e)</a:t>
            </a:r>
            <a:r>
              <a:rPr lang="ru-RU" sz="1600" dirty="0" smtClean="0"/>
              <a:t>, </a:t>
            </a:r>
          </a:p>
          <a:p>
            <a:r>
              <a:rPr lang="ru-RU" sz="1600" dirty="0" smtClean="0"/>
              <a:t>а её обратной дуге приписываем –</a:t>
            </a:r>
            <a:r>
              <a:rPr lang="en-US" sz="1600" dirty="0" smtClean="0"/>
              <a:t>p(e)</a:t>
            </a:r>
            <a:endParaRPr lang="ru-RU" sz="1600" dirty="0"/>
          </a:p>
        </p:txBody>
      </p:sp>
      <p:sp>
        <p:nvSpPr>
          <p:cNvPr id="359" name="TextBox 358"/>
          <p:cNvSpPr txBox="1"/>
          <p:nvPr/>
        </p:nvSpPr>
        <p:spPr>
          <a:xfrm>
            <a:off x="8066055" y="5008770"/>
            <a:ext cx="357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находим кратчайший по удельной стоимости (1</a:t>
            </a:r>
            <a:r>
              <a:rPr lang="en-US" sz="1600" dirty="0" smtClean="0"/>
              <a:t>,6)-</a:t>
            </a:r>
            <a:r>
              <a:rPr lang="ru-RU" sz="1600" dirty="0" smtClean="0"/>
              <a:t>путь:</a:t>
            </a:r>
            <a:endParaRPr lang="ru-RU" sz="1600" dirty="0"/>
          </a:p>
        </p:txBody>
      </p:sp>
      <p:sp>
        <p:nvSpPr>
          <p:cNvPr id="375" name="TextBox 374"/>
          <p:cNvSpPr txBox="1"/>
          <p:nvPr/>
        </p:nvSpPr>
        <p:spPr>
          <a:xfrm>
            <a:off x="608176" y="3443491"/>
            <a:ext cx="350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вдоль данного пути увеличиваем</a:t>
            </a:r>
          </a:p>
          <a:p>
            <a:r>
              <a:rPr lang="ru-RU" sz="1600" dirty="0" smtClean="0"/>
              <a:t>текущий поток</a:t>
            </a:r>
            <a:endParaRPr lang="ru-RU" sz="1600" dirty="0"/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7519696" y="1185944"/>
            <a:ext cx="18638" cy="52252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/>
              <p:cNvSpPr/>
              <p:nvPr/>
            </p:nvSpPr>
            <p:spPr>
              <a:xfrm>
                <a:off x="1866127" y="3980338"/>
                <a:ext cx="965264" cy="424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  <m:r>
                      <a:rPr lang="ru-RU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1</a:t>
                </a:r>
                <a:endParaRPr lang="ru-RU" dirty="0"/>
              </a:p>
            </p:txBody>
          </p:sp>
        </mc:Choice>
        <mc:Fallback xmlns=""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127" y="3980338"/>
                <a:ext cx="965264" cy="424027"/>
              </a:xfrm>
              <a:prstGeom prst="rect">
                <a:avLst/>
              </a:prstGeom>
              <a:blipFill rotWithShape="0">
                <a:blip r:embed="rId3"/>
                <a:stretch>
                  <a:fillRect t="-1429" r="-5063" b="-1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Прямая со стрелкой 58"/>
          <p:cNvCxnSpPr/>
          <p:nvPr/>
        </p:nvCxnSpPr>
        <p:spPr>
          <a:xfrm flipV="1">
            <a:off x="7129353" y="1636782"/>
            <a:ext cx="612079" cy="31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 flipV="1">
            <a:off x="7306344" y="4380256"/>
            <a:ext cx="724743" cy="56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>
            <a:off x="11713560" y="2317482"/>
            <a:ext cx="0" cy="123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Группа 33"/>
          <p:cNvGrpSpPr/>
          <p:nvPr/>
        </p:nvGrpSpPr>
        <p:grpSpPr>
          <a:xfrm>
            <a:off x="3807066" y="4327864"/>
            <a:ext cx="3162116" cy="2232070"/>
            <a:chOff x="3789925" y="4264298"/>
            <a:chExt cx="3162116" cy="2232070"/>
          </a:xfrm>
        </p:grpSpPr>
        <p:sp>
          <p:nvSpPr>
            <p:cNvPr id="411" name="TextBox 410"/>
            <p:cNvSpPr txBox="1"/>
            <p:nvPr/>
          </p:nvSpPr>
          <p:spPr>
            <a:xfrm>
              <a:off x="5175942" y="426429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ru-RU" sz="1600" dirty="0"/>
            </a:p>
          </p:txBody>
        </p:sp>
        <p:grpSp>
          <p:nvGrpSpPr>
            <p:cNvPr id="33" name="Группа 32"/>
            <p:cNvGrpSpPr/>
            <p:nvPr/>
          </p:nvGrpSpPr>
          <p:grpSpPr>
            <a:xfrm>
              <a:off x="3789925" y="4558270"/>
              <a:ext cx="3162116" cy="1938098"/>
              <a:chOff x="3807193" y="4465763"/>
              <a:chExt cx="3162116" cy="1938098"/>
            </a:xfrm>
          </p:grpSpPr>
          <p:sp>
            <p:nvSpPr>
              <p:cNvPr id="380" name="Овал 379"/>
              <p:cNvSpPr/>
              <p:nvPr/>
            </p:nvSpPr>
            <p:spPr>
              <a:xfrm>
                <a:off x="3807193" y="5132553"/>
                <a:ext cx="368914" cy="37226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381" name="Овал 380"/>
              <p:cNvSpPr/>
              <p:nvPr/>
            </p:nvSpPr>
            <p:spPr>
              <a:xfrm>
                <a:off x="4590193" y="4670751"/>
                <a:ext cx="368914" cy="3722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382" name="Овал 381"/>
              <p:cNvSpPr/>
              <p:nvPr/>
            </p:nvSpPr>
            <p:spPr>
              <a:xfrm>
                <a:off x="4590193" y="5539006"/>
                <a:ext cx="368914" cy="3722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383" name="Овал 382"/>
              <p:cNvSpPr/>
              <p:nvPr/>
            </p:nvSpPr>
            <p:spPr>
              <a:xfrm>
                <a:off x="5802332" y="5539006"/>
                <a:ext cx="368914" cy="3722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384" name="Овал 383"/>
              <p:cNvSpPr/>
              <p:nvPr/>
            </p:nvSpPr>
            <p:spPr>
              <a:xfrm>
                <a:off x="5787277" y="4670751"/>
                <a:ext cx="368914" cy="3722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385" name="Овал 384"/>
              <p:cNvSpPr/>
              <p:nvPr/>
            </p:nvSpPr>
            <p:spPr>
              <a:xfrm>
                <a:off x="6600395" y="5109762"/>
                <a:ext cx="368914" cy="37226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386" name="Прямая со стрелкой 385"/>
              <p:cNvCxnSpPr>
                <a:stCxn id="380" idx="7"/>
                <a:endCxn id="381" idx="3"/>
              </p:cNvCxnSpPr>
              <p:nvPr/>
            </p:nvCxnSpPr>
            <p:spPr>
              <a:xfrm flipV="1">
                <a:off x="4122081" y="4988498"/>
                <a:ext cx="522139" cy="19857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Прямая со стрелкой 386"/>
              <p:cNvCxnSpPr>
                <a:stCxn id="380" idx="5"/>
                <a:endCxn id="382" idx="2"/>
              </p:cNvCxnSpPr>
              <p:nvPr/>
            </p:nvCxnSpPr>
            <p:spPr>
              <a:xfrm>
                <a:off x="4122081" y="5450300"/>
                <a:ext cx="468112" cy="27483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Прямая со стрелкой 387"/>
              <p:cNvCxnSpPr/>
              <p:nvPr/>
            </p:nvCxnSpPr>
            <p:spPr>
              <a:xfrm>
                <a:off x="4763265" y="5056594"/>
                <a:ext cx="0" cy="4959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Прямая со стрелкой 388"/>
              <p:cNvCxnSpPr>
                <a:stCxn id="381" idx="6"/>
                <a:endCxn id="384" idx="2"/>
              </p:cNvCxnSpPr>
              <p:nvPr/>
            </p:nvCxnSpPr>
            <p:spPr>
              <a:xfrm>
                <a:off x="4959107" y="4856884"/>
                <a:ext cx="82817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Прямая со стрелкой 389"/>
              <p:cNvCxnSpPr>
                <a:stCxn id="382" idx="6"/>
                <a:endCxn id="383" idx="2"/>
              </p:cNvCxnSpPr>
              <p:nvPr/>
            </p:nvCxnSpPr>
            <p:spPr>
              <a:xfrm>
                <a:off x="4959107" y="5725138"/>
                <a:ext cx="84322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Прямая со стрелкой 390"/>
              <p:cNvCxnSpPr>
                <a:stCxn id="383" idx="6"/>
                <a:endCxn id="385" idx="3"/>
              </p:cNvCxnSpPr>
              <p:nvPr/>
            </p:nvCxnSpPr>
            <p:spPr>
              <a:xfrm flipV="1">
                <a:off x="6171246" y="5427509"/>
                <a:ext cx="483176" cy="29762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Прямая со стрелкой 391"/>
              <p:cNvCxnSpPr>
                <a:stCxn id="384" idx="6"/>
                <a:endCxn id="385" idx="1"/>
              </p:cNvCxnSpPr>
              <p:nvPr/>
            </p:nvCxnSpPr>
            <p:spPr>
              <a:xfrm>
                <a:off x="6156190" y="4856884"/>
                <a:ext cx="498231" cy="3073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3" name="TextBox 392"/>
              <p:cNvSpPr txBox="1"/>
              <p:nvPr/>
            </p:nvSpPr>
            <p:spPr>
              <a:xfrm>
                <a:off x="4520669" y="517221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/>
                  <a:t>0</a:t>
                </a:r>
                <a:endParaRPr lang="ru-RU" sz="1600" dirty="0"/>
              </a:p>
            </p:txBody>
          </p:sp>
          <p:sp>
            <p:nvSpPr>
              <p:cNvPr id="394" name="TextBox 393"/>
              <p:cNvSpPr txBox="1"/>
              <p:nvPr/>
            </p:nvSpPr>
            <p:spPr>
              <a:xfrm>
                <a:off x="4271305" y="536510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</a:t>
                </a:r>
                <a:endParaRPr lang="ru-RU" sz="1600" dirty="0"/>
              </a:p>
            </p:txBody>
          </p:sp>
          <p:sp>
            <p:nvSpPr>
              <p:cNvPr id="395" name="TextBox 394"/>
              <p:cNvSpPr txBox="1"/>
              <p:nvPr/>
            </p:nvSpPr>
            <p:spPr>
              <a:xfrm>
                <a:off x="4264363" y="503334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ru-RU" sz="1600" dirty="0"/>
              </a:p>
            </p:txBody>
          </p:sp>
          <p:sp>
            <p:nvSpPr>
              <p:cNvPr id="396" name="TextBox 395"/>
              <p:cNvSpPr txBox="1"/>
              <p:nvPr/>
            </p:nvSpPr>
            <p:spPr>
              <a:xfrm>
                <a:off x="5251894" y="4811145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</a:t>
                </a:r>
                <a:endParaRPr lang="ru-RU" sz="1600" dirty="0"/>
              </a:p>
            </p:txBody>
          </p:sp>
          <p:sp>
            <p:nvSpPr>
              <p:cNvPr id="397" name="TextBox 396"/>
              <p:cNvSpPr txBox="1"/>
              <p:nvPr/>
            </p:nvSpPr>
            <p:spPr>
              <a:xfrm>
                <a:off x="5275803" y="550481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ru-RU" sz="1600" dirty="0"/>
              </a:p>
            </p:txBody>
          </p:sp>
          <p:sp>
            <p:nvSpPr>
              <p:cNvPr id="398" name="TextBox 397"/>
              <p:cNvSpPr txBox="1"/>
              <p:nvPr/>
            </p:nvSpPr>
            <p:spPr>
              <a:xfrm>
                <a:off x="6150938" y="4962725"/>
                <a:ext cx="326492" cy="263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12</a:t>
                </a:r>
                <a:endParaRPr lang="ru-RU" sz="1600" dirty="0"/>
              </a:p>
            </p:txBody>
          </p:sp>
          <p:sp>
            <p:nvSpPr>
              <p:cNvPr id="399" name="TextBox 398"/>
              <p:cNvSpPr txBox="1"/>
              <p:nvPr/>
            </p:nvSpPr>
            <p:spPr>
              <a:xfrm>
                <a:off x="6227639" y="537917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2</a:t>
                </a:r>
                <a:endParaRPr lang="ru-RU" sz="1600" dirty="0"/>
              </a:p>
            </p:txBody>
          </p:sp>
          <p:cxnSp>
            <p:nvCxnSpPr>
              <p:cNvPr id="400" name="Скругленная соединительная линия 399"/>
              <p:cNvCxnSpPr>
                <a:stCxn id="384" idx="0"/>
                <a:endCxn id="381" idx="0"/>
              </p:cNvCxnSpPr>
              <p:nvPr/>
            </p:nvCxnSpPr>
            <p:spPr>
              <a:xfrm rot="16200000" flipV="1">
                <a:off x="5373143" y="4072209"/>
                <a:ext cx="10763" cy="1197083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Скругленная соединительная линия 400"/>
              <p:cNvCxnSpPr/>
              <p:nvPr/>
            </p:nvCxnSpPr>
            <p:spPr>
              <a:xfrm rot="16200000" flipV="1">
                <a:off x="6283452" y="4582349"/>
                <a:ext cx="384494" cy="682689"/>
              </a:xfrm>
              <a:prstGeom prst="curvedConnector3">
                <a:avLst>
                  <a:gd name="adj1" fmla="val 12109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Скругленная соединительная линия 401"/>
              <p:cNvCxnSpPr>
                <a:stCxn id="385" idx="4"/>
                <a:endCxn id="383" idx="5"/>
              </p:cNvCxnSpPr>
              <p:nvPr/>
            </p:nvCxnSpPr>
            <p:spPr>
              <a:xfrm rot="5400000">
                <a:off x="6263673" y="5335573"/>
                <a:ext cx="374726" cy="667633"/>
              </a:xfrm>
              <a:prstGeom prst="curvedConnector3">
                <a:avLst>
                  <a:gd name="adj1" fmla="val 111507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Скругленная соединительная линия 402"/>
              <p:cNvCxnSpPr>
                <a:stCxn id="383" idx="4"/>
                <a:endCxn id="382" idx="4"/>
              </p:cNvCxnSpPr>
              <p:nvPr/>
            </p:nvCxnSpPr>
            <p:spPr>
              <a:xfrm rot="5400000">
                <a:off x="5380672" y="5305201"/>
                <a:ext cx="10763" cy="1212139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Скругленная соединительная линия 403"/>
              <p:cNvCxnSpPr>
                <a:stCxn id="382" idx="3"/>
                <a:endCxn id="380" idx="3"/>
              </p:cNvCxnSpPr>
              <p:nvPr/>
            </p:nvCxnSpPr>
            <p:spPr>
              <a:xfrm rot="5400000" flipH="1">
                <a:off x="4049493" y="5262028"/>
                <a:ext cx="406452" cy="783000"/>
              </a:xfrm>
              <a:prstGeom prst="curvedConnector3">
                <a:avLst>
                  <a:gd name="adj1" fmla="val -16217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Скругленная соединительная линия 404"/>
              <p:cNvCxnSpPr>
                <a:stCxn id="381" idx="1"/>
                <a:endCxn id="380" idx="1"/>
              </p:cNvCxnSpPr>
              <p:nvPr/>
            </p:nvCxnSpPr>
            <p:spPr>
              <a:xfrm rot="16200000" flipH="1" flipV="1">
                <a:off x="4021818" y="4564669"/>
                <a:ext cx="461802" cy="783000"/>
              </a:xfrm>
              <a:prstGeom prst="curvedConnector3">
                <a:avLst>
                  <a:gd name="adj1" fmla="val -7692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Прямая со стрелкой 405"/>
              <p:cNvCxnSpPr/>
              <p:nvPr/>
            </p:nvCxnSpPr>
            <p:spPr>
              <a:xfrm flipV="1">
                <a:off x="4898234" y="4960840"/>
                <a:ext cx="0" cy="60502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Прямая со стрелкой 406"/>
              <p:cNvCxnSpPr>
                <a:stCxn id="384" idx="3"/>
                <a:endCxn id="383" idx="1"/>
              </p:cNvCxnSpPr>
              <p:nvPr/>
            </p:nvCxnSpPr>
            <p:spPr>
              <a:xfrm>
                <a:off x="5841303" y="4988498"/>
                <a:ext cx="15056" cy="605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Прямая со стрелкой 407"/>
              <p:cNvCxnSpPr/>
              <p:nvPr/>
            </p:nvCxnSpPr>
            <p:spPr>
              <a:xfrm flipH="1" flipV="1">
                <a:off x="5985764" y="5043016"/>
                <a:ext cx="15056" cy="49599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" name="TextBox 408"/>
              <p:cNvSpPr txBox="1"/>
              <p:nvPr/>
            </p:nvSpPr>
            <p:spPr>
              <a:xfrm>
                <a:off x="5626768" y="5157175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ru-RU" sz="1600" dirty="0"/>
              </a:p>
            </p:txBody>
          </p:sp>
          <p:sp>
            <p:nvSpPr>
              <p:cNvPr id="410" name="TextBox 409"/>
              <p:cNvSpPr txBox="1"/>
              <p:nvPr/>
            </p:nvSpPr>
            <p:spPr>
              <a:xfrm>
                <a:off x="3925985" y="449420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2</a:t>
                </a:r>
                <a:endParaRPr lang="ru-RU" sz="1600" dirty="0"/>
              </a:p>
            </p:txBody>
          </p:sp>
          <p:sp>
            <p:nvSpPr>
              <p:cNvPr id="412" name="TextBox 411"/>
              <p:cNvSpPr txBox="1"/>
              <p:nvPr/>
            </p:nvSpPr>
            <p:spPr>
              <a:xfrm>
                <a:off x="6481039" y="4465763"/>
                <a:ext cx="239943" cy="263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ru-RU" sz="1600" dirty="0"/>
              </a:p>
            </p:txBody>
          </p:sp>
          <p:sp>
            <p:nvSpPr>
              <p:cNvPr id="413" name="TextBox 412"/>
              <p:cNvSpPr txBox="1"/>
              <p:nvPr/>
            </p:nvSpPr>
            <p:spPr>
              <a:xfrm>
                <a:off x="4863938" y="515703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/>
                  <a:t>1</a:t>
                </a:r>
                <a:endParaRPr lang="ru-RU" sz="1600" dirty="0"/>
              </a:p>
            </p:txBody>
          </p:sp>
          <p:sp>
            <p:nvSpPr>
              <p:cNvPr id="414" name="TextBox 413"/>
              <p:cNvSpPr txBox="1"/>
              <p:nvPr/>
            </p:nvSpPr>
            <p:spPr>
              <a:xfrm>
                <a:off x="5958699" y="514889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ru-RU" sz="1600" dirty="0"/>
              </a:p>
            </p:txBody>
          </p:sp>
          <p:sp>
            <p:nvSpPr>
              <p:cNvPr id="415" name="TextBox 414"/>
              <p:cNvSpPr txBox="1"/>
              <p:nvPr/>
            </p:nvSpPr>
            <p:spPr>
              <a:xfrm>
                <a:off x="5251893" y="606530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5</a:t>
                </a:r>
                <a:endParaRPr lang="ru-RU" sz="1600" dirty="0"/>
              </a:p>
            </p:txBody>
          </p:sp>
          <p:sp>
            <p:nvSpPr>
              <p:cNvPr id="416" name="TextBox 415"/>
              <p:cNvSpPr txBox="1"/>
              <p:nvPr/>
            </p:nvSpPr>
            <p:spPr>
              <a:xfrm>
                <a:off x="6602336" y="574055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6</a:t>
                </a:r>
                <a:endParaRPr lang="ru-RU" sz="1600" dirty="0"/>
              </a:p>
            </p:txBody>
          </p:sp>
          <p:sp>
            <p:nvSpPr>
              <p:cNvPr id="417" name="TextBox 416"/>
              <p:cNvSpPr txBox="1"/>
              <p:nvPr/>
            </p:nvSpPr>
            <p:spPr>
              <a:xfrm>
                <a:off x="3925985" y="581198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4</a:t>
                </a:r>
                <a:endParaRPr lang="ru-RU" sz="1600" dirty="0"/>
              </a:p>
            </p:txBody>
          </p:sp>
        </p:grpSp>
      </p:grpSp>
      <p:graphicFrame>
        <p:nvGraphicFramePr>
          <p:cNvPr id="435" name="Объект 4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382959"/>
              </p:ext>
            </p:extLst>
          </p:nvPr>
        </p:nvGraphicFramePr>
        <p:xfrm>
          <a:off x="1785938" y="5030788"/>
          <a:ext cx="965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" name="Equation" r:id="rId4" imgW="965160" imgH="622080" progId="Equation.DSMT4">
                  <p:embed/>
                </p:oleObj>
              </mc:Choice>
              <mc:Fallback>
                <p:oleObj name="Equation" r:id="rId4" imgW="96516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5938" y="5030788"/>
                        <a:ext cx="9652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6" name="Группа 435"/>
          <p:cNvGrpSpPr/>
          <p:nvPr/>
        </p:nvGrpSpPr>
        <p:grpSpPr>
          <a:xfrm>
            <a:off x="3798993" y="1007875"/>
            <a:ext cx="3162116" cy="2139563"/>
            <a:chOff x="830531" y="1452347"/>
            <a:chExt cx="3806797" cy="2751016"/>
          </a:xfrm>
        </p:grpSpPr>
        <p:sp>
          <p:nvSpPr>
            <p:cNvPr id="437" name="Овал 436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438" name="Овал 437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439" name="Овал 438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440" name="Овал 439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441" name="Овал 440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442" name="Овал 441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443" name="Прямая со стрелкой 442"/>
            <p:cNvCxnSpPr>
              <a:stCxn id="437" idx="7"/>
              <a:endCxn id="438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Прямая со стрелкой 443"/>
            <p:cNvCxnSpPr>
              <a:stCxn id="437" idx="5"/>
              <a:endCxn id="439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Прямая со стрелкой 444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Прямая со стрелкой 445"/>
            <p:cNvCxnSpPr>
              <a:stCxn id="438" idx="6"/>
              <a:endCxn id="441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Прямая со стрелкой 446"/>
            <p:cNvCxnSpPr>
              <a:stCxn id="439" idx="6"/>
              <a:endCxn id="440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Прямая со стрелкой 447"/>
            <p:cNvCxnSpPr>
              <a:stCxn id="440" idx="6"/>
              <a:endCxn id="442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Прямая со стрелкой 448"/>
            <p:cNvCxnSpPr>
              <a:stCxn id="441" idx="6"/>
              <a:endCxn id="442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TextBox 449"/>
            <p:cNvSpPr txBox="1"/>
            <p:nvPr/>
          </p:nvSpPr>
          <p:spPr>
            <a:xfrm>
              <a:off x="1689468" y="2619728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</a:t>
              </a:r>
              <a:endParaRPr lang="ru-RU" sz="1600" dirty="0"/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1389265" y="2867741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3</a:t>
              </a:r>
              <a:endParaRPr lang="ru-RU" sz="1600" dirty="0"/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1380907" y="244117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4</a:t>
              </a:r>
              <a:endParaRPr lang="ru-RU" sz="1600" dirty="0"/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2598556" y="3047387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12</a:t>
              </a:r>
              <a:endParaRPr lang="ru-RU" sz="1600" dirty="0"/>
            </a:p>
          </p:txBody>
        </p:sp>
        <p:sp>
          <p:nvSpPr>
            <p:cNvPr id="456" name="TextBox 455"/>
            <p:cNvSpPr txBox="1"/>
            <p:nvPr/>
          </p:nvSpPr>
          <p:spPr>
            <a:xfrm>
              <a:off x="3744449" y="288583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3</a:t>
              </a:r>
              <a:endParaRPr lang="ru-RU" sz="1600" dirty="0"/>
            </a:p>
          </p:txBody>
        </p:sp>
        <p:cxnSp>
          <p:nvCxnSpPr>
            <p:cNvPr id="457" name="Скругленная соединительная линия 456"/>
            <p:cNvCxnSpPr>
              <a:stCxn id="441" idx="0"/>
              <a:endCxn id="438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Скругленная соединительная линия 457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Скругленная соединительная линия 458"/>
            <p:cNvCxnSpPr>
              <a:stCxn id="442" idx="4"/>
              <a:endCxn id="440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Скругленная соединительная линия 459"/>
            <p:cNvCxnSpPr>
              <a:stCxn id="440" idx="4"/>
              <a:endCxn id="439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Скругленная соединительная линия 460"/>
            <p:cNvCxnSpPr>
              <a:stCxn id="439" idx="3"/>
              <a:endCxn id="437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Скругленная соединительная линия 461"/>
            <p:cNvCxnSpPr>
              <a:stCxn id="438" idx="1"/>
              <a:endCxn id="437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Прямая со стрелкой 462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Прямая со стрелкой 463"/>
            <p:cNvCxnSpPr>
              <a:stCxn id="441" idx="3"/>
              <a:endCxn id="440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Прямая со стрелкой 464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TextBox 465"/>
            <p:cNvSpPr txBox="1"/>
            <p:nvPr/>
          </p:nvSpPr>
          <p:spPr>
            <a:xfrm>
              <a:off x="3021075" y="26003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467" name="TextBox 466"/>
            <p:cNvSpPr txBox="1"/>
            <p:nvPr/>
          </p:nvSpPr>
          <p:spPr>
            <a:xfrm>
              <a:off x="973542" y="1747962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</a:t>
              </a:r>
              <a:endParaRPr lang="ru-RU" sz="1600" dirty="0"/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2102721" y="2600212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3420678" y="25897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</a:t>
              </a:r>
              <a:endParaRPr lang="ru-RU" sz="1600" dirty="0"/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2569771" y="3768056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</a:t>
              </a:r>
              <a:endParaRPr lang="ru-RU" sz="1600" dirty="0"/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4195538" y="3350496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</a:t>
              </a:r>
              <a:endParaRPr lang="ru-RU" sz="1600" dirty="0"/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973542" y="3442340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4</a:t>
              </a:r>
              <a:endParaRPr lang="ru-RU" sz="1600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8027205" y="861659"/>
            <a:ext cx="3200983" cy="1621497"/>
            <a:chOff x="8059036" y="794456"/>
            <a:chExt cx="3200983" cy="1621497"/>
          </a:xfrm>
        </p:grpSpPr>
        <p:sp>
          <p:nvSpPr>
            <p:cNvPr id="296" name="Овал 295"/>
            <p:cNvSpPr/>
            <p:nvPr/>
          </p:nvSpPr>
          <p:spPr>
            <a:xfrm>
              <a:off x="8085850" y="1446697"/>
              <a:ext cx="358671" cy="3662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97" name="Овал 296"/>
            <p:cNvSpPr/>
            <p:nvPr/>
          </p:nvSpPr>
          <p:spPr>
            <a:xfrm>
              <a:off x="8847109" y="992419"/>
              <a:ext cx="358671" cy="36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98" name="Овал 297"/>
            <p:cNvSpPr/>
            <p:nvPr/>
          </p:nvSpPr>
          <p:spPr>
            <a:xfrm>
              <a:off x="8847109" y="1846528"/>
              <a:ext cx="358671" cy="36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99" name="Овал 298"/>
            <p:cNvSpPr/>
            <p:nvPr/>
          </p:nvSpPr>
          <p:spPr>
            <a:xfrm>
              <a:off x="10025591" y="1846528"/>
              <a:ext cx="358671" cy="36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00" name="Овал 299"/>
            <p:cNvSpPr/>
            <p:nvPr/>
          </p:nvSpPr>
          <p:spPr>
            <a:xfrm>
              <a:off x="10010954" y="992419"/>
              <a:ext cx="358671" cy="36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01" name="Овал 300"/>
            <p:cNvSpPr/>
            <p:nvPr/>
          </p:nvSpPr>
          <p:spPr>
            <a:xfrm>
              <a:off x="10801494" y="1424278"/>
              <a:ext cx="358671" cy="3662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02" name="Прямая со стрелкой 301"/>
            <p:cNvCxnSpPr>
              <a:stCxn id="296" idx="7"/>
              <a:endCxn id="297" idx="3"/>
            </p:cNvCxnSpPr>
            <p:nvPr/>
          </p:nvCxnSpPr>
          <p:spPr>
            <a:xfrm flipV="1">
              <a:off x="8391995" y="1304989"/>
              <a:ext cx="507641" cy="19533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Прямая со стрелкой 302"/>
            <p:cNvCxnSpPr>
              <a:stCxn id="296" idx="5"/>
              <a:endCxn id="298" idx="2"/>
            </p:cNvCxnSpPr>
            <p:nvPr/>
          </p:nvCxnSpPr>
          <p:spPr>
            <a:xfrm>
              <a:off x="8391995" y="1759268"/>
              <a:ext cx="455114" cy="27036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Прямая со стрелкой 304"/>
            <p:cNvCxnSpPr>
              <a:stCxn id="297" idx="6"/>
              <a:endCxn id="300" idx="2"/>
            </p:cNvCxnSpPr>
            <p:nvPr/>
          </p:nvCxnSpPr>
          <p:spPr>
            <a:xfrm>
              <a:off x="9205779" y="1175518"/>
              <a:ext cx="80517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Прямая со стрелкой 306"/>
            <p:cNvCxnSpPr>
              <a:stCxn id="299" idx="6"/>
              <a:endCxn id="301" idx="3"/>
            </p:cNvCxnSpPr>
            <p:nvPr/>
          </p:nvCxnSpPr>
          <p:spPr>
            <a:xfrm flipV="1">
              <a:off x="10384261" y="1736847"/>
              <a:ext cx="469760" cy="29277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Прямая со стрелкой 307"/>
            <p:cNvCxnSpPr>
              <a:stCxn id="300" idx="6"/>
              <a:endCxn id="301" idx="1"/>
            </p:cNvCxnSpPr>
            <p:nvPr/>
          </p:nvCxnSpPr>
          <p:spPr>
            <a:xfrm>
              <a:off x="10369623" y="1175518"/>
              <a:ext cx="484397" cy="3023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TextBox 309"/>
            <p:cNvSpPr txBox="1"/>
            <p:nvPr/>
          </p:nvSpPr>
          <p:spPr>
            <a:xfrm>
              <a:off x="8537075" y="1675456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8460579" y="1129122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9438307" y="856471"/>
              <a:ext cx="382142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10469956" y="1022990"/>
              <a:ext cx="382142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10568819" y="1759268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23" name="Прямая со стрелкой 322"/>
            <p:cNvCxnSpPr>
              <a:stCxn id="300" idx="3"/>
              <a:endCxn id="299" idx="1"/>
            </p:cNvCxnSpPr>
            <p:nvPr/>
          </p:nvCxnSpPr>
          <p:spPr>
            <a:xfrm>
              <a:off x="10063480" y="1304989"/>
              <a:ext cx="14638" cy="595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/>
            <p:cNvSpPr txBox="1"/>
            <p:nvPr/>
          </p:nvSpPr>
          <p:spPr>
            <a:xfrm>
              <a:off x="9854902" y="14709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61" name="Скругленная соединительная линия 260"/>
            <p:cNvCxnSpPr/>
            <p:nvPr/>
          </p:nvCxnSpPr>
          <p:spPr>
            <a:xfrm rot="16200000" flipH="1" flipV="1">
              <a:off x="8308805" y="878317"/>
              <a:ext cx="461802" cy="783000"/>
            </a:xfrm>
            <a:prstGeom prst="curvedConnector3">
              <a:avLst>
                <a:gd name="adj1" fmla="val -7692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5"/>
            <p:cNvCxnSpPr>
              <a:stCxn id="298" idx="7"/>
              <a:endCxn id="297" idx="5"/>
            </p:cNvCxnSpPr>
            <p:nvPr/>
          </p:nvCxnSpPr>
          <p:spPr>
            <a:xfrm flipV="1">
              <a:off x="9153254" y="1304990"/>
              <a:ext cx="0" cy="595167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Box 262"/>
            <p:cNvSpPr txBox="1"/>
            <p:nvPr/>
          </p:nvSpPr>
          <p:spPr>
            <a:xfrm>
              <a:off x="9155207" y="1340974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-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64" name="Скругленная соединительная линия 263"/>
            <p:cNvCxnSpPr/>
            <p:nvPr/>
          </p:nvCxnSpPr>
          <p:spPr>
            <a:xfrm rot="5400000">
              <a:off x="9553890" y="1601338"/>
              <a:ext cx="10763" cy="1212139"/>
            </a:xfrm>
            <a:prstGeom prst="curvedConnector3">
              <a:avLst>
                <a:gd name="adj1" fmla="val 1133671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264"/>
            <p:cNvSpPr txBox="1"/>
            <p:nvPr/>
          </p:nvSpPr>
          <p:spPr>
            <a:xfrm>
              <a:off x="9518703" y="2044738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-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67" name="Скругленная соединительная линия 266"/>
            <p:cNvCxnSpPr/>
            <p:nvPr/>
          </p:nvCxnSpPr>
          <p:spPr>
            <a:xfrm rot="5400000">
              <a:off x="10454691" y="1640236"/>
              <a:ext cx="374726" cy="667633"/>
            </a:xfrm>
            <a:prstGeom prst="curvedConnector3">
              <a:avLst>
                <a:gd name="adj1" fmla="val 11150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/>
            <p:cNvSpPr txBox="1"/>
            <p:nvPr/>
          </p:nvSpPr>
          <p:spPr>
            <a:xfrm>
              <a:off x="10908641" y="1972978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-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475" name="TextBox 474"/>
            <p:cNvSpPr txBox="1"/>
            <p:nvPr/>
          </p:nvSpPr>
          <p:spPr>
            <a:xfrm>
              <a:off x="8059036" y="794456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-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477" name="Скругленная соединительная линия 476"/>
            <p:cNvCxnSpPr/>
            <p:nvPr/>
          </p:nvCxnSpPr>
          <p:spPr>
            <a:xfrm rot="5400000" flipH="1">
              <a:off x="8315293" y="1602696"/>
              <a:ext cx="406452" cy="783000"/>
            </a:xfrm>
            <a:prstGeom prst="curvedConnector3">
              <a:avLst>
                <a:gd name="adj1" fmla="val -1621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TextBox 477"/>
            <p:cNvSpPr txBox="1"/>
            <p:nvPr/>
          </p:nvSpPr>
          <p:spPr>
            <a:xfrm>
              <a:off x="8070885" y="2077399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-5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81" name="Группа 480"/>
          <p:cNvGrpSpPr/>
          <p:nvPr/>
        </p:nvGrpSpPr>
        <p:grpSpPr>
          <a:xfrm>
            <a:off x="8124480" y="3497301"/>
            <a:ext cx="3200983" cy="1621497"/>
            <a:chOff x="8059036" y="794456"/>
            <a:chExt cx="3200983" cy="1621497"/>
          </a:xfrm>
        </p:grpSpPr>
        <p:sp>
          <p:nvSpPr>
            <p:cNvPr id="482" name="Овал 481"/>
            <p:cNvSpPr/>
            <p:nvPr/>
          </p:nvSpPr>
          <p:spPr>
            <a:xfrm>
              <a:off x="8085850" y="1446697"/>
              <a:ext cx="358671" cy="3662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483" name="Овал 482"/>
            <p:cNvSpPr/>
            <p:nvPr/>
          </p:nvSpPr>
          <p:spPr>
            <a:xfrm>
              <a:off x="8847109" y="992419"/>
              <a:ext cx="358671" cy="36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484" name="Овал 483"/>
            <p:cNvSpPr/>
            <p:nvPr/>
          </p:nvSpPr>
          <p:spPr>
            <a:xfrm>
              <a:off x="8847109" y="1846528"/>
              <a:ext cx="358671" cy="36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485" name="Овал 484"/>
            <p:cNvSpPr/>
            <p:nvPr/>
          </p:nvSpPr>
          <p:spPr>
            <a:xfrm>
              <a:off x="10025591" y="1846528"/>
              <a:ext cx="358671" cy="36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486" name="Овал 485"/>
            <p:cNvSpPr/>
            <p:nvPr/>
          </p:nvSpPr>
          <p:spPr>
            <a:xfrm>
              <a:off x="10010954" y="992419"/>
              <a:ext cx="358671" cy="36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487" name="Овал 486"/>
            <p:cNvSpPr/>
            <p:nvPr/>
          </p:nvSpPr>
          <p:spPr>
            <a:xfrm>
              <a:off x="10801494" y="1424278"/>
              <a:ext cx="358671" cy="3662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488" name="Прямая со стрелкой 487"/>
            <p:cNvCxnSpPr>
              <a:stCxn id="482" idx="7"/>
              <a:endCxn id="483" idx="3"/>
            </p:cNvCxnSpPr>
            <p:nvPr/>
          </p:nvCxnSpPr>
          <p:spPr>
            <a:xfrm flipV="1">
              <a:off x="8391995" y="1304989"/>
              <a:ext cx="507641" cy="1953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Прямая со стрелкой 488"/>
            <p:cNvCxnSpPr>
              <a:stCxn id="482" idx="5"/>
              <a:endCxn id="484" idx="2"/>
            </p:cNvCxnSpPr>
            <p:nvPr/>
          </p:nvCxnSpPr>
          <p:spPr>
            <a:xfrm>
              <a:off x="8391995" y="1759268"/>
              <a:ext cx="455114" cy="27036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Прямая со стрелкой 489"/>
            <p:cNvCxnSpPr>
              <a:stCxn id="483" idx="6"/>
              <a:endCxn id="486" idx="2"/>
            </p:cNvCxnSpPr>
            <p:nvPr/>
          </p:nvCxnSpPr>
          <p:spPr>
            <a:xfrm>
              <a:off x="9205779" y="1175518"/>
              <a:ext cx="8051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Прямая со стрелкой 490"/>
            <p:cNvCxnSpPr>
              <a:stCxn id="485" idx="6"/>
              <a:endCxn id="487" idx="3"/>
            </p:cNvCxnSpPr>
            <p:nvPr/>
          </p:nvCxnSpPr>
          <p:spPr>
            <a:xfrm flipV="1">
              <a:off x="10384261" y="1736847"/>
              <a:ext cx="469760" cy="292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Прямая со стрелкой 491"/>
            <p:cNvCxnSpPr>
              <a:stCxn id="486" idx="6"/>
              <a:endCxn id="487" idx="1"/>
            </p:cNvCxnSpPr>
            <p:nvPr/>
          </p:nvCxnSpPr>
          <p:spPr>
            <a:xfrm>
              <a:off x="10369623" y="1175518"/>
              <a:ext cx="484397" cy="3023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TextBox 492"/>
            <p:cNvSpPr txBox="1"/>
            <p:nvPr/>
          </p:nvSpPr>
          <p:spPr>
            <a:xfrm>
              <a:off x="8537075" y="1675456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494" name="TextBox 493"/>
            <p:cNvSpPr txBox="1"/>
            <p:nvPr/>
          </p:nvSpPr>
          <p:spPr>
            <a:xfrm>
              <a:off x="8460579" y="1129122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495" name="TextBox 494"/>
            <p:cNvSpPr txBox="1"/>
            <p:nvPr/>
          </p:nvSpPr>
          <p:spPr>
            <a:xfrm>
              <a:off x="9438307" y="856471"/>
              <a:ext cx="382142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496" name="TextBox 495"/>
            <p:cNvSpPr txBox="1"/>
            <p:nvPr/>
          </p:nvSpPr>
          <p:spPr>
            <a:xfrm>
              <a:off x="10469956" y="1022990"/>
              <a:ext cx="382142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497" name="TextBox 496"/>
            <p:cNvSpPr txBox="1"/>
            <p:nvPr/>
          </p:nvSpPr>
          <p:spPr>
            <a:xfrm>
              <a:off x="10568819" y="1759268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498" name="Прямая со стрелкой 497"/>
            <p:cNvCxnSpPr>
              <a:stCxn id="486" idx="3"/>
              <a:endCxn id="485" idx="1"/>
            </p:cNvCxnSpPr>
            <p:nvPr/>
          </p:nvCxnSpPr>
          <p:spPr>
            <a:xfrm>
              <a:off x="10063480" y="1304989"/>
              <a:ext cx="14638" cy="5951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9" name="TextBox 498"/>
            <p:cNvSpPr txBox="1"/>
            <p:nvPr/>
          </p:nvSpPr>
          <p:spPr>
            <a:xfrm>
              <a:off x="9854902" y="14709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500" name="Скругленная соединительная линия 499"/>
            <p:cNvCxnSpPr/>
            <p:nvPr/>
          </p:nvCxnSpPr>
          <p:spPr>
            <a:xfrm rot="16200000" flipH="1" flipV="1">
              <a:off x="8308805" y="878317"/>
              <a:ext cx="461802" cy="783000"/>
            </a:xfrm>
            <a:prstGeom prst="curvedConnector3">
              <a:avLst>
                <a:gd name="adj1" fmla="val -7692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Прямая со стрелкой 500"/>
            <p:cNvCxnSpPr>
              <a:stCxn id="484" idx="7"/>
              <a:endCxn id="483" idx="5"/>
            </p:cNvCxnSpPr>
            <p:nvPr/>
          </p:nvCxnSpPr>
          <p:spPr>
            <a:xfrm flipV="1">
              <a:off x="9153254" y="1304990"/>
              <a:ext cx="0" cy="595167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" name="TextBox 501"/>
            <p:cNvSpPr txBox="1"/>
            <p:nvPr/>
          </p:nvSpPr>
          <p:spPr>
            <a:xfrm>
              <a:off x="9155207" y="1340974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-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503" name="Скругленная соединительная линия 502"/>
            <p:cNvCxnSpPr/>
            <p:nvPr/>
          </p:nvCxnSpPr>
          <p:spPr>
            <a:xfrm rot="5400000">
              <a:off x="9553890" y="1601338"/>
              <a:ext cx="10763" cy="1212139"/>
            </a:xfrm>
            <a:prstGeom prst="curvedConnector3">
              <a:avLst>
                <a:gd name="adj1" fmla="val 1133671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TextBox 503"/>
            <p:cNvSpPr txBox="1"/>
            <p:nvPr/>
          </p:nvSpPr>
          <p:spPr>
            <a:xfrm>
              <a:off x="9518703" y="2044738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-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505" name="Скругленная соединительная линия 504"/>
            <p:cNvCxnSpPr/>
            <p:nvPr/>
          </p:nvCxnSpPr>
          <p:spPr>
            <a:xfrm rot="5400000">
              <a:off x="10454691" y="1640236"/>
              <a:ext cx="374726" cy="667633"/>
            </a:xfrm>
            <a:prstGeom prst="curvedConnector3">
              <a:avLst>
                <a:gd name="adj1" fmla="val 11150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6" name="TextBox 505"/>
            <p:cNvSpPr txBox="1"/>
            <p:nvPr/>
          </p:nvSpPr>
          <p:spPr>
            <a:xfrm>
              <a:off x="10908641" y="1972978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-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507" name="TextBox 506"/>
            <p:cNvSpPr txBox="1"/>
            <p:nvPr/>
          </p:nvSpPr>
          <p:spPr>
            <a:xfrm>
              <a:off x="8059036" y="794456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-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508" name="Скругленная соединительная линия 507"/>
            <p:cNvCxnSpPr/>
            <p:nvPr/>
          </p:nvCxnSpPr>
          <p:spPr>
            <a:xfrm rot="5400000" flipH="1">
              <a:off x="8315293" y="1602696"/>
              <a:ext cx="406452" cy="783000"/>
            </a:xfrm>
            <a:prstGeom prst="curvedConnector3">
              <a:avLst>
                <a:gd name="adj1" fmla="val -1621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9" name="TextBox 508"/>
            <p:cNvSpPr txBox="1"/>
            <p:nvPr/>
          </p:nvSpPr>
          <p:spPr>
            <a:xfrm>
              <a:off x="8070885" y="2077399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-5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8251969" y="5728996"/>
            <a:ext cx="3297438" cy="408665"/>
            <a:chOff x="8573178" y="6275432"/>
            <a:chExt cx="3297438" cy="408665"/>
          </a:xfrm>
        </p:grpSpPr>
        <p:sp>
          <p:nvSpPr>
            <p:cNvPr id="360" name="Овал 359"/>
            <p:cNvSpPr/>
            <p:nvPr/>
          </p:nvSpPr>
          <p:spPr>
            <a:xfrm>
              <a:off x="8573178" y="6275432"/>
              <a:ext cx="402373" cy="38049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61" name="Овал 360"/>
            <p:cNvSpPr/>
            <p:nvPr/>
          </p:nvSpPr>
          <p:spPr>
            <a:xfrm>
              <a:off x="9322013" y="6275433"/>
              <a:ext cx="402373" cy="3804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363" name="Овал 362"/>
            <p:cNvSpPr/>
            <p:nvPr/>
          </p:nvSpPr>
          <p:spPr>
            <a:xfrm>
              <a:off x="10639473" y="6293463"/>
              <a:ext cx="402373" cy="3804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64" name="Овал 363"/>
            <p:cNvSpPr/>
            <p:nvPr/>
          </p:nvSpPr>
          <p:spPr>
            <a:xfrm>
              <a:off x="11468243" y="6277558"/>
              <a:ext cx="402373" cy="38049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41" name="Прямая со стрелкой 40"/>
            <p:cNvCxnSpPr>
              <a:stCxn id="360" idx="6"/>
              <a:endCxn id="361" idx="2"/>
            </p:cNvCxnSpPr>
            <p:nvPr/>
          </p:nvCxnSpPr>
          <p:spPr>
            <a:xfrm>
              <a:off x="8975551" y="6465679"/>
              <a:ext cx="34646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361" idx="6"/>
            </p:cNvCxnSpPr>
            <p:nvPr/>
          </p:nvCxnSpPr>
          <p:spPr>
            <a:xfrm flipV="1">
              <a:off x="9724387" y="6465679"/>
              <a:ext cx="27751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0" name="Овал 509"/>
            <p:cNvSpPr/>
            <p:nvPr/>
          </p:nvSpPr>
          <p:spPr>
            <a:xfrm>
              <a:off x="9989922" y="6311832"/>
              <a:ext cx="368914" cy="372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cxnSp>
          <p:nvCxnSpPr>
            <p:cNvPr id="25" name="Прямая со стрелкой 24"/>
            <p:cNvCxnSpPr>
              <a:stCxn id="510" idx="6"/>
              <a:endCxn id="363" idx="2"/>
            </p:cNvCxnSpPr>
            <p:nvPr/>
          </p:nvCxnSpPr>
          <p:spPr>
            <a:xfrm flipV="1">
              <a:off x="10358836" y="6483710"/>
              <a:ext cx="280637" cy="14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363" idx="6"/>
              <a:endCxn id="364" idx="2"/>
            </p:cNvCxnSpPr>
            <p:nvPr/>
          </p:nvCxnSpPr>
          <p:spPr>
            <a:xfrm flipV="1">
              <a:off x="11041846" y="6467805"/>
              <a:ext cx="426397" cy="15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Группа 34"/>
          <p:cNvGrpSpPr/>
          <p:nvPr/>
        </p:nvGrpSpPr>
        <p:grpSpPr>
          <a:xfrm>
            <a:off x="3908297" y="3445012"/>
            <a:ext cx="3297438" cy="623055"/>
            <a:chOff x="3908297" y="3445012"/>
            <a:chExt cx="3297438" cy="623055"/>
          </a:xfrm>
        </p:grpSpPr>
        <p:grpSp>
          <p:nvGrpSpPr>
            <p:cNvPr id="512" name="Группа 511"/>
            <p:cNvGrpSpPr/>
            <p:nvPr/>
          </p:nvGrpSpPr>
          <p:grpSpPr>
            <a:xfrm>
              <a:off x="3908297" y="3659402"/>
              <a:ext cx="3297438" cy="408665"/>
              <a:chOff x="8573178" y="6275432"/>
              <a:chExt cx="3297438" cy="408665"/>
            </a:xfrm>
          </p:grpSpPr>
          <p:sp>
            <p:nvSpPr>
              <p:cNvPr id="513" name="Овал 512"/>
              <p:cNvSpPr/>
              <p:nvPr/>
            </p:nvSpPr>
            <p:spPr>
              <a:xfrm>
                <a:off x="8573178" y="6275432"/>
                <a:ext cx="402373" cy="380494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514" name="Овал 513"/>
              <p:cNvSpPr/>
              <p:nvPr/>
            </p:nvSpPr>
            <p:spPr>
              <a:xfrm>
                <a:off x="9322013" y="6275433"/>
                <a:ext cx="402373" cy="38049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515" name="Овал 514"/>
              <p:cNvSpPr/>
              <p:nvPr/>
            </p:nvSpPr>
            <p:spPr>
              <a:xfrm>
                <a:off x="10639473" y="6293463"/>
                <a:ext cx="402373" cy="38049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516" name="Овал 515"/>
              <p:cNvSpPr/>
              <p:nvPr/>
            </p:nvSpPr>
            <p:spPr>
              <a:xfrm>
                <a:off x="11468243" y="6277558"/>
                <a:ext cx="402373" cy="380494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517" name="Прямая со стрелкой 516"/>
              <p:cNvCxnSpPr>
                <a:stCxn id="513" idx="6"/>
                <a:endCxn id="514" idx="2"/>
              </p:cNvCxnSpPr>
              <p:nvPr/>
            </p:nvCxnSpPr>
            <p:spPr>
              <a:xfrm>
                <a:off x="8975551" y="6465679"/>
                <a:ext cx="34646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Прямая со стрелкой 517"/>
              <p:cNvCxnSpPr>
                <a:stCxn id="514" idx="6"/>
              </p:cNvCxnSpPr>
              <p:nvPr/>
            </p:nvCxnSpPr>
            <p:spPr>
              <a:xfrm flipV="1">
                <a:off x="9724387" y="6465679"/>
                <a:ext cx="27751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9" name="Овал 518"/>
              <p:cNvSpPr/>
              <p:nvPr/>
            </p:nvSpPr>
            <p:spPr>
              <a:xfrm>
                <a:off x="9989922" y="6311832"/>
                <a:ext cx="368914" cy="3722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cxnSp>
            <p:nvCxnSpPr>
              <p:cNvPr id="520" name="Прямая со стрелкой 519"/>
              <p:cNvCxnSpPr>
                <a:stCxn id="519" idx="6"/>
                <a:endCxn id="515" idx="2"/>
              </p:cNvCxnSpPr>
              <p:nvPr/>
            </p:nvCxnSpPr>
            <p:spPr>
              <a:xfrm flipV="1">
                <a:off x="10358836" y="6483710"/>
                <a:ext cx="280637" cy="142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Прямая со стрелкой 520"/>
              <p:cNvCxnSpPr>
                <a:stCxn id="515" idx="6"/>
                <a:endCxn id="516" idx="2"/>
              </p:cNvCxnSpPr>
              <p:nvPr/>
            </p:nvCxnSpPr>
            <p:spPr>
              <a:xfrm flipV="1">
                <a:off x="11041846" y="6467805"/>
                <a:ext cx="426397" cy="159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2" name="TextBox 521"/>
            <p:cNvSpPr txBox="1"/>
            <p:nvPr/>
          </p:nvSpPr>
          <p:spPr>
            <a:xfrm>
              <a:off x="4328401" y="345483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523" name="TextBox 522"/>
            <p:cNvSpPr txBox="1"/>
            <p:nvPr/>
          </p:nvSpPr>
          <p:spPr>
            <a:xfrm>
              <a:off x="5001255" y="346442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4</a:t>
              </a:r>
              <a:endParaRPr lang="ru-RU" sz="1600" dirty="0"/>
            </a:p>
          </p:txBody>
        </p:sp>
        <p:sp>
          <p:nvSpPr>
            <p:cNvPr id="524" name="TextBox 523"/>
            <p:cNvSpPr txBox="1"/>
            <p:nvPr/>
          </p:nvSpPr>
          <p:spPr>
            <a:xfrm>
              <a:off x="5674109" y="344501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</a:t>
              </a:r>
              <a:endParaRPr lang="ru-RU" sz="1600" dirty="0"/>
            </a:p>
          </p:txBody>
        </p:sp>
        <p:sp>
          <p:nvSpPr>
            <p:cNvPr id="525" name="TextBox 524"/>
            <p:cNvSpPr txBox="1"/>
            <p:nvPr/>
          </p:nvSpPr>
          <p:spPr>
            <a:xfrm>
              <a:off x="6425079" y="34887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3</a:t>
              </a:r>
              <a:endParaRPr lang="ru-R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43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334" grpId="0"/>
      <p:bldP spid="359" grpId="0"/>
      <p:bldP spid="375" grpId="0"/>
      <p:bldP spid="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10495" y="44181"/>
            <a:ext cx="6320190" cy="704228"/>
          </a:xfrm>
        </p:spPr>
        <p:txBody>
          <a:bodyPr>
            <a:normAutofit/>
          </a:bodyPr>
          <a:lstStyle/>
          <a:p>
            <a:pPr algn="r"/>
            <a:r>
              <a:rPr lang="ru-RU" sz="2200" b="1" dirty="0" smtClean="0">
                <a:solidFill>
                  <a:srgbClr val="00B050"/>
                </a:solidFill>
              </a:rPr>
              <a:t>Метод </a:t>
            </a:r>
            <a:r>
              <a:rPr lang="ru-RU" sz="2200" b="1" dirty="0">
                <a:solidFill>
                  <a:srgbClr val="00B050"/>
                </a:solidFill>
              </a:rPr>
              <a:t>минимальных путей </a:t>
            </a:r>
            <a:r>
              <a:rPr lang="ru-RU" sz="2200" dirty="0">
                <a:solidFill>
                  <a:srgbClr val="00B050"/>
                </a:solidFill>
              </a:rPr>
              <a:t>(продолжение)</a:t>
            </a:r>
            <a:endParaRPr lang="ru-RU" sz="2200" dirty="0">
              <a:solidFill>
                <a:srgbClr val="D60093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223567" y="119693"/>
            <a:ext cx="2753608" cy="1305801"/>
            <a:chOff x="1093694" y="802988"/>
            <a:chExt cx="3937642" cy="1647225"/>
          </a:xfrm>
        </p:grpSpPr>
        <p:sp>
          <p:nvSpPr>
            <p:cNvPr id="3" name="Овал 2"/>
            <p:cNvSpPr/>
            <p:nvPr/>
          </p:nvSpPr>
          <p:spPr>
            <a:xfrm>
              <a:off x="1093694" y="1474382"/>
              <a:ext cx="459392" cy="44426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25" name="Овал 124"/>
            <p:cNvSpPr/>
            <p:nvPr/>
          </p:nvSpPr>
          <p:spPr>
            <a:xfrm>
              <a:off x="2068729" y="923260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27" name="Овал 126"/>
            <p:cNvSpPr/>
            <p:nvPr/>
          </p:nvSpPr>
          <p:spPr>
            <a:xfrm>
              <a:off x="2068729" y="1959449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28" name="Овал 127"/>
            <p:cNvSpPr/>
            <p:nvPr/>
          </p:nvSpPr>
          <p:spPr>
            <a:xfrm>
              <a:off x="3578152" y="1959449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34" name="Овал 133"/>
            <p:cNvSpPr/>
            <p:nvPr/>
          </p:nvSpPr>
          <p:spPr>
            <a:xfrm>
              <a:off x="3559403" y="923260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36" name="Овал 135"/>
            <p:cNvSpPr/>
            <p:nvPr/>
          </p:nvSpPr>
          <p:spPr>
            <a:xfrm>
              <a:off x="4571944" y="1447182"/>
              <a:ext cx="459392" cy="44426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7" name="Прямая со стрелкой 6"/>
            <p:cNvCxnSpPr>
              <a:stCxn id="3" idx="7"/>
              <a:endCxn id="125" idx="3"/>
            </p:cNvCxnSpPr>
            <p:nvPr/>
          </p:nvCxnSpPr>
          <p:spPr>
            <a:xfrm flipV="1">
              <a:off x="1485809" y="1302465"/>
              <a:ext cx="650196" cy="2369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3" idx="5"/>
              <a:endCxn id="127" idx="2"/>
            </p:cNvCxnSpPr>
            <p:nvPr/>
          </p:nvCxnSpPr>
          <p:spPr>
            <a:xfrm>
              <a:off x="1485809" y="1853587"/>
              <a:ext cx="582919" cy="327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125" idx="4"/>
              <a:endCxn id="127" idx="0"/>
            </p:cNvCxnSpPr>
            <p:nvPr/>
          </p:nvCxnSpPr>
          <p:spPr>
            <a:xfrm>
              <a:off x="2298425" y="1367526"/>
              <a:ext cx="0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25" idx="6"/>
              <a:endCxn id="134" idx="2"/>
            </p:cNvCxnSpPr>
            <p:nvPr/>
          </p:nvCxnSpPr>
          <p:spPr>
            <a:xfrm>
              <a:off x="2528121" y="1145393"/>
              <a:ext cx="10312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27" idx="6"/>
              <a:endCxn id="128" idx="2"/>
            </p:cNvCxnSpPr>
            <p:nvPr/>
          </p:nvCxnSpPr>
          <p:spPr>
            <a:xfrm>
              <a:off x="2528121" y="2181582"/>
              <a:ext cx="10500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34" idx="4"/>
              <a:endCxn id="128" idx="0"/>
            </p:cNvCxnSpPr>
            <p:nvPr/>
          </p:nvCxnSpPr>
          <p:spPr>
            <a:xfrm>
              <a:off x="3789100" y="1367526"/>
              <a:ext cx="18748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28" idx="6"/>
              <a:endCxn id="136" idx="3"/>
            </p:cNvCxnSpPr>
            <p:nvPr/>
          </p:nvCxnSpPr>
          <p:spPr>
            <a:xfrm flipV="1">
              <a:off x="4037544" y="1826387"/>
              <a:ext cx="601677" cy="355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134" idx="6"/>
              <a:endCxn id="136" idx="1"/>
            </p:cNvCxnSpPr>
            <p:nvPr/>
          </p:nvCxnSpPr>
          <p:spPr>
            <a:xfrm>
              <a:off x="4018795" y="1145393"/>
              <a:ext cx="620425" cy="3668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976774" y="1450201"/>
              <a:ext cx="444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324961" y="1923874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7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303099" y="1037360"/>
              <a:ext cx="698043" cy="427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/>
                <a:t>2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27025" y="1474103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r>
                <a:rPr lang="en-US" sz="1600" dirty="0" smtClean="0">
                  <a:solidFill>
                    <a:srgbClr val="FF0000"/>
                  </a:solidFill>
                </a:rPr>
                <a:t>,1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638020" y="802988"/>
              <a:ext cx="573675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4</a:t>
              </a:r>
              <a:r>
                <a:rPr lang="en-US" sz="1600" dirty="0" smtClean="0">
                  <a:solidFill>
                    <a:srgbClr val="FF0000"/>
                  </a:solidFill>
                </a:rPr>
                <a:t>,20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730335" y="2107808"/>
              <a:ext cx="464707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5,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145721" y="986857"/>
              <a:ext cx="682642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12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211907" y="1923401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8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984952" y="13910"/>
            <a:ext cx="15763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Исходная сеть</a:t>
            </a:r>
            <a:endParaRPr lang="ru-RU" dirty="0"/>
          </a:p>
        </p:txBody>
      </p:sp>
      <p:sp>
        <p:nvSpPr>
          <p:cNvPr id="233" name="TextBox 232"/>
          <p:cNvSpPr txBox="1"/>
          <p:nvPr/>
        </p:nvSpPr>
        <p:spPr>
          <a:xfrm>
            <a:off x="1099880" y="2308178"/>
            <a:ext cx="247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сеть</a:t>
            </a:r>
            <a:r>
              <a:rPr lang="en-US" sz="1600" dirty="0" smtClean="0"/>
              <a:t> </a:t>
            </a:r>
            <a:r>
              <a:rPr lang="ru-RU" sz="1600" dirty="0" smtClean="0"/>
              <a:t>остаточных </a:t>
            </a:r>
            <a:endParaRPr lang="en-US" sz="1600" dirty="0" smtClean="0"/>
          </a:p>
          <a:p>
            <a:r>
              <a:rPr lang="ru-RU" sz="1600" dirty="0" smtClean="0"/>
              <a:t>пропускных способностей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546648" y="1686070"/>
            <a:ext cx="14832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r>
              <a:rPr lang="ru-RU" b="1" dirty="0" smtClean="0"/>
              <a:t>-я итерация</a:t>
            </a:r>
            <a:endParaRPr lang="ru-RU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-89085" y="3037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c(e)</a:t>
            </a:r>
            <a:endParaRPr lang="ru-RU" sz="12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192836" y="235390"/>
            <a:ext cx="248936" cy="167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566469" y="-78423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</a:t>
            </a:r>
            <a:r>
              <a:rPr lang="en-US" sz="1200" dirty="0" smtClean="0">
                <a:solidFill>
                  <a:srgbClr val="FF0000"/>
                </a:solidFill>
              </a:rPr>
              <a:t>(e)</a:t>
            </a:r>
            <a:endParaRPr lang="ru-RU" sz="1200" dirty="0">
              <a:solidFill>
                <a:srgbClr val="FF0000"/>
              </a:solidFill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683662" y="126905"/>
            <a:ext cx="73572" cy="239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/>
          <p:cNvSpPr txBox="1"/>
          <p:nvPr/>
        </p:nvSpPr>
        <p:spPr>
          <a:xfrm>
            <a:off x="7740902" y="2359835"/>
            <a:ext cx="37610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оставляем дуги, для которых</a:t>
            </a:r>
            <a:r>
              <a:rPr lang="en-US" sz="1600" dirty="0" smtClean="0"/>
              <a:t> </a:t>
            </a:r>
            <a:r>
              <a:rPr lang="ru-RU" sz="1600" dirty="0" smtClean="0"/>
              <a:t>остаточная </a:t>
            </a:r>
            <a:endParaRPr lang="en-US" sz="1600" dirty="0" smtClean="0"/>
          </a:p>
          <a:p>
            <a:r>
              <a:rPr lang="ru-RU" sz="1600" dirty="0" smtClean="0"/>
              <a:t>пропускная способность </a:t>
            </a:r>
            <a:r>
              <a:rPr lang="en-US" sz="1600" dirty="0" smtClean="0"/>
              <a:t>&gt;</a:t>
            </a:r>
            <a:r>
              <a:rPr lang="ru-RU" sz="1600" dirty="0" smtClean="0"/>
              <a:t>0</a:t>
            </a:r>
            <a:r>
              <a:rPr lang="en-US" sz="1600" dirty="0" smtClean="0"/>
              <a:t>; </a:t>
            </a:r>
            <a:endParaRPr lang="ru-RU" sz="1600" dirty="0" smtClean="0"/>
          </a:p>
          <a:p>
            <a:r>
              <a:rPr lang="ru-RU" sz="1600" dirty="0" smtClean="0"/>
              <a:t>дуге </a:t>
            </a:r>
            <a:r>
              <a:rPr lang="en-US" sz="1600" dirty="0" smtClean="0"/>
              <a:t>e </a:t>
            </a:r>
            <a:r>
              <a:rPr lang="ru-RU" sz="1600" dirty="0" smtClean="0"/>
              <a:t>исходной сети приписываем </a:t>
            </a:r>
            <a:r>
              <a:rPr lang="en-US" sz="1600" dirty="0" smtClean="0"/>
              <a:t>p(e)</a:t>
            </a:r>
            <a:r>
              <a:rPr lang="ru-RU" sz="1600" dirty="0" smtClean="0"/>
              <a:t>, </a:t>
            </a:r>
          </a:p>
          <a:p>
            <a:r>
              <a:rPr lang="ru-RU" sz="1600" dirty="0" smtClean="0"/>
              <a:t>а её обратной дуге приписываем –</a:t>
            </a:r>
            <a:r>
              <a:rPr lang="en-US" sz="1600" dirty="0" smtClean="0"/>
              <a:t>p(e)</a:t>
            </a:r>
            <a:endParaRPr lang="ru-RU" sz="1600" dirty="0"/>
          </a:p>
        </p:txBody>
      </p:sp>
      <p:sp>
        <p:nvSpPr>
          <p:cNvPr id="359" name="TextBox 358"/>
          <p:cNvSpPr txBox="1"/>
          <p:nvPr/>
        </p:nvSpPr>
        <p:spPr>
          <a:xfrm>
            <a:off x="8169229" y="5009625"/>
            <a:ext cx="357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находим кратчайший по удельной стоимости (1</a:t>
            </a:r>
            <a:r>
              <a:rPr lang="en-US" sz="1600" dirty="0" smtClean="0"/>
              <a:t>,6)-</a:t>
            </a:r>
            <a:r>
              <a:rPr lang="ru-RU" sz="1600" dirty="0" smtClean="0"/>
              <a:t>путь:</a:t>
            </a:r>
            <a:endParaRPr lang="ru-RU" sz="1600" dirty="0"/>
          </a:p>
        </p:txBody>
      </p:sp>
      <p:sp>
        <p:nvSpPr>
          <p:cNvPr id="375" name="TextBox 374"/>
          <p:cNvSpPr txBox="1"/>
          <p:nvPr/>
        </p:nvSpPr>
        <p:spPr>
          <a:xfrm>
            <a:off x="854210" y="3124426"/>
            <a:ext cx="350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вдоль данного пути увеличиваем</a:t>
            </a:r>
          </a:p>
          <a:p>
            <a:r>
              <a:rPr lang="ru-RU" sz="1600" dirty="0" smtClean="0"/>
              <a:t>текущий поток</a:t>
            </a:r>
            <a:endParaRPr lang="ru-RU" sz="1600" dirty="0"/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7484514" y="1004376"/>
            <a:ext cx="18638" cy="52252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/>
              <p:cNvSpPr/>
              <p:nvPr/>
            </p:nvSpPr>
            <p:spPr>
              <a:xfrm>
                <a:off x="1850888" y="3759391"/>
                <a:ext cx="965264" cy="424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  <m:r>
                      <a:rPr lang="ru-RU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1</a:t>
                </a:r>
                <a:endParaRPr lang="ru-RU" dirty="0"/>
              </a:p>
            </p:txBody>
          </p:sp>
        </mc:Choice>
        <mc:Fallback xmlns=""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888" y="3759391"/>
                <a:ext cx="965264" cy="424027"/>
              </a:xfrm>
              <a:prstGeom prst="rect">
                <a:avLst/>
              </a:prstGeom>
              <a:blipFill rotWithShape="0">
                <a:blip r:embed="rId3"/>
                <a:stretch>
                  <a:fillRect t="-1449" r="-4430" b="-17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Прямая со стрелкой 58"/>
          <p:cNvCxnSpPr/>
          <p:nvPr/>
        </p:nvCxnSpPr>
        <p:spPr>
          <a:xfrm flipV="1">
            <a:off x="7129353" y="1636782"/>
            <a:ext cx="612079" cy="31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 flipV="1">
            <a:off x="7306344" y="4380256"/>
            <a:ext cx="724743" cy="56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>
            <a:off x="11713560" y="2317482"/>
            <a:ext cx="0" cy="123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Группа 33"/>
          <p:cNvGrpSpPr/>
          <p:nvPr/>
        </p:nvGrpSpPr>
        <p:grpSpPr>
          <a:xfrm>
            <a:off x="3790920" y="4282394"/>
            <a:ext cx="3162116" cy="2232070"/>
            <a:chOff x="3789925" y="4264298"/>
            <a:chExt cx="3162116" cy="2232070"/>
          </a:xfrm>
        </p:grpSpPr>
        <p:sp>
          <p:nvSpPr>
            <p:cNvPr id="411" name="TextBox 410"/>
            <p:cNvSpPr txBox="1"/>
            <p:nvPr/>
          </p:nvSpPr>
          <p:spPr>
            <a:xfrm>
              <a:off x="5175942" y="426429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</a:t>
              </a:r>
              <a:endParaRPr lang="ru-RU" sz="1600" dirty="0"/>
            </a:p>
          </p:txBody>
        </p:sp>
        <p:grpSp>
          <p:nvGrpSpPr>
            <p:cNvPr id="33" name="Группа 32"/>
            <p:cNvGrpSpPr/>
            <p:nvPr/>
          </p:nvGrpSpPr>
          <p:grpSpPr>
            <a:xfrm>
              <a:off x="3789925" y="4558270"/>
              <a:ext cx="3162116" cy="1938098"/>
              <a:chOff x="3807193" y="4465763"/>
              <a:chExt cx="3162116" cy="1938098"/>
            </a:xfrm>
          </p:grpSpPr>
          <p:sp>
            <p:nvSpPr>
              <p:cNvPr id="380" name="Овал 379"/>
              <p:cNvSpPr/>
              <p:nvPr/>
            </p:nvSpPr>
            <p:spPr>
              <a:xfrm>
                <a:off x="3807193" y="5132553"/>
                <a:ext cx="368914" cy="37226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381" name="Овал 380"/>
              <p:cNvSpPr/>
              <p:nvPr/>
            </p:nvSpPr>
            <p:spPr>
              <a:xfrm>
                <a:off x="4590193" y="4670751"/>
                <a:ext cx="368914" cy="3722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382" name="Овал 381"/>
              <p:cNvSpPr/>
              <p:nvPr/>
            </p:nvSpPr>
            <p:spPr>
              <a:xfrm>
                <a:off x="4590193" y="5539006"/>
                <a:ext cx="368914" cy="3722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383" name="Овал 382"/>
              <p:cNvSpPr/>
              <p:nvPr/>
            </p:nvSpPr>
            <p:spPr>
              <a:xfrm>
                <a:off x="5802332" y="5539006"/>
                <a:ext cx="368914" cy="3722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384" name="Овал 383"/>
              <p:cNvSpPr/>
              <p:nvPr/>
            </p:nvSpPr>
            <p:spPr>
              <a:xfrm>
                <a:off x="5787277" y="4670751"/>
                <a:ext cx="368914" cy="3722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385" name="Овал 384"/>
              <p:cNvSpPr/>
              <p:nvPr/>
            </p:nvSpPr>
            <p:spPr>
              <a:xfrm>
                <a:off x="6600395" y="5109762"/>
                <a:ext cx="368914" cy="37226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386" name="Прямая со стрелкой 385"/>
              <p:cNvCxnSpPr>
                <a:stCxn id="380" idx="7"/>
                <a:endCxn id="381" idx="3"/>
              </p:cNvCxnSpPr>
              <p:nvPr/>
            </p:nvCxnSpPr>
            <p:spPr>
              <a:xfrm flipV="1">
                <a:off x="4122081" y="4988498"/>
                <a:ext cx="522139" cy="19857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Прямая со стрелкой 386"/>
              <p:cNvCxnSpPr>
                <a:stCxn id="380" idx="5"/>
                <a:endCxn id="382" idx="2"/>
              </p:cNvCxnSpPr>
              <p:nvPr/>
            </p:nvCxnSpPr>
            <p:spPr>
              <a:xfrm>
                <a:off x="4122081" y="5450300"/>
                <a:ext cx="468112" cy="27483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Прямая со стрелкой 387"/>
              <p:cNvCxnSpPr/>
              <p:nvPr/>
            </p:nvCxnSpPr>
            <p:spPr>
              <a:xfrm>
                <a:off x="4763265" y="5056594"/>
                <a:ext cx="0" cy="4959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Прямая со стрелкой 388"/>
              <p:cNvCxnSpPr>
                <a:stCxn id="381" idx="6"/>
                <a:endCxn id="384" idx="2"/>
              </p:cNvCxnSpPr>
              <p:nvPr/>
            </p:nvCxnSpPr>
            <p:spPr>
              <a:xfrm>
                <a:off x="4959107" y="4856884"/>
                <a:ext cx="82817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Прямая со стрелкой 389"/>
              <p:cNvCxnSpPr>
                <a:stCxn id="382" idx="6"/>
                <a:endCxn id="383" idx="2"/>
              </p:cNvCxnSpPr>
              <p:nvPr/>
            </p:nvCxnSpPr>
            <p:spPr>
              <a:xfrm>
                <a:off x="4959107" y="5725138"/>
                <a:ext cx="84322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Прямая со стрелкой 390"/>
              <p:cNvCxnSpPr>
                <a:stCxn id="383" idx="6"/>
                <a:endCxn id="385" idx="3"/>
              </p:cNvCxnSpPr>
              <p:nvPr/>
            </p:nvCxnSpPr>
            <p:spPr>
              <a:xfrm flipV="1">
                <a:off x="6171246" y="5427509"/>
                <a:ext cx="483176" cy="29762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Прямая со стрелкой 391"/>
              <p:cNvCxnSpPr>
                <a:stCxn id="384" idx="6"/>
                <a:endCxn id="385" idx="1"/>
              </p:cNvCxnSpPr>
              <p:nvPr/>
            </p:nvCxnSpPr>
            <p:spPr>
              <a:xfrm>
                <a:off x="6156190" y="4856884"/>
                <a:ext cx="498231" cy="3073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3" name="TextBox 392"/>
              <p:cNvSpPr txBox="1"/>
              <p:nvPr/>
            </p:nvSpPr>
            <p:spPr>
              <a:xfrm>
                <a:off x="4537233" y="516428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ru-RU" sz="1600" dirty="0"/>
              </a:p>
            </p:txBody>
          </p:sp>
          <p:sp>
            <p:nvSpPr>
              <p:cNvPr id="394" name="TextBox 393"/>
              <p:cNvSpPr txBox="1"/>
              <p:nvPr/>
            </p:nvSpPr>
            <p:spPr>
              <a:xfrm>
                <a:off x="4271305" y="536510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2</a:t>
                </a:r>
                <a:endParaRPr lang="ru-RU" sz="1600" dirty="0"/>
              </a:p>
            </p:txBody>
          </p:sp>
          <p:sp>
            <p:nvSpPr>
              <p:cNvPr id="395" name="TextBox 394"/>
              <p:cNvSpPr txBox="1"/>
              <p:nvPr/>
            </p:nvSpPr>
            <p:spPr>
              <a:xfrm>
                <a:off x="4264363" y="503334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ru-RU" sz="1600" dirty="0"/>
              </a:p>
            </p:txBody>
          </p:sp>
          <p:sp>
            <p:nvSpPr>
              <p:cNvPr id="396" name="TextBox 395"/>
              <p:cNvSpPr txBox="1"/>
              <p:nvPr/>
            </p:nvSpPr>
            <p:spPr>
              <a:xfrm>
                <a:off x="5251894" y="4811145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2</a:t>
                </a:r>
                <a:endParaRPr lang="ru-RU" sz="1600" dirty="0"/>
              </a:p>
            </p:txBody>
          </p:sp>
          <p:sp>
            <p:nvSpPr>
              <p:cNvPr id="397" name="TextBox 396"/>
              <p:cNvSpPr txBox="1"/>
              <p:nvPr/>
            </p:nvSpPr>
            <p:spPr>
              <a:xfrm>
                <a:off x="5275803" y="550481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ru-RU" sz="1600" dirty="0"/>
              </a:p>
            </p:txBody>
          </p:sp>
          <p:sp>
            <p:nvSpPr>
              <p:cNvPr id="398" name="TextBox 397"/>
              <p:cNvSpPr txBox="1"/>
              <p:nvPr/>
            </p:nvSpPr>
            <p:spPr>
              <a:xfrm>
                <a:off x="6150938" y="4962725"/>
                <a:ext cx="326492" cy="263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12</a:t>
                </a:r>
                <a:endParaRPr lang="ru-RU" sz="1600" dirty="0"/>
              </a:p>
            </p:txBody>
          </p:sp>
          <p:sp>
            <p:nvSpPr>
              <p:cNvPr id="399" name="TextBox 398"/>
              <p:cNvSpPr txBox="1"/>
              <p:nvPr/>
            </p:nvSpPr>
            <p:spPr>
              <a:xfrm>
                <a:off x="6227639" y="537917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ru-RU" sz="1600" dirty="0"/>
              </a:p>
            </p:txBody>
          </p:sp>
          <p:cxnSp>
            <p:nvCxnSpPr>
              <p:cNvPr id="400" name="Скругленная соединительная линия 399"/>
              <p:cNvCxnSpPr>
                <a:stCxn id="384" idx="0"/>
                <a:endCxn id="381" idx="0"/>
              </p:cNvCxnSpPr>
              <p:nvPr/>
            </p:nvCxnSpPr>
            <p:spPr>
              <a:xfrm rot="16200000" flipV="1">
                <a:off x="5373143" y="4072209"/>
                <a:ext cx="10763" cy="1197083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Скругленная соединительная линия 400"/>
              <p:cNvCxnSpPr/>
              <p:nvPr/>
            </p:nvCxnSpPr>
            <p:spPr>
              <a:xfrm rot="16200000" flipV="1">
                <a:off x="6283452" y="4582349"/>
                <a:ext cx="384494" cy="682689"/>
              </a:xfrm>
              <a:prstGeom prst="curvedConnector3">
                <a:avLst>
                  <a:gd name="adj1" fmla="val 12109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Скругленная соединительная линия 401"/>
              <p:cNvCxnSpPr>
                <a:stCxn id="385" idx="4"/>
                <a:endCxn id="383" idx="5"/>
              </p:cNvCxnSpPr>
              <p:nvPr/>
            </p:nvCxnSpPr>
            <p:spPr>
              <a:xfrm rot="5400000">
                <a:off x="6263673" y="5335573"/>
                <a:ext cx="374726" cy="667633"/>
              </a:xfrm>
              <a:prstGeom prst="curvedConnector3">
                <a:avLst>
                  <a:gd name="adj1" fmla="val 111507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Скругленная соединительная линия 402"/>
              <p:cNvCxnSpPr>
                <a:stCxn id="383" idx="4"/>
                <a:endCxn id="382" idx="4"/>
              </p:cNvCxnSpPr>
              <p:nvPr/>
            </p:nvCxnSpPr>
            <p:spPr>
              <a:xfrm rot="5400000">
                <a:off x="5380672" y="5305201"/>
                <a:ext cx="10763" cy="1212139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Скругленная соединительная линия 403"/>
              <p:cNvCxnSpPr>
                <a:stCxn id="382" idx="3"/>
                <a:endCxn id="380" idx="3"/>
              </p:cNvCxnSpPr>
              <p:nvPr/>
            </p:nvCxnSpPr>
            <p:spPr>
              <a:xfrm rot="5400000" flipH="1">
                <a:off x="4049493" y="5262028"/>
                <a:ext cx="406452" cy="783000"/>
              </a:xfrm>
              <a:prstGeom prst="curvedConnector3">
                <a:avLst>
                  <a:gd name="adj1" fmla="val -16217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Скругленная соединительная линия 404"/>
              <p:cNvCxnSpPr>
                <a:stCxn id="381" idx="1"/>
                <a:endCxn id="380" idx="1"/>
              </p:cNvCxnSpPr>
              <p:nvPr/>
            </p:nvCxnSpPr>
            <p:spPr>
              <a:xfrm rot="16200000" flipH="1" flipV="1">
                <a:off x="4021818" y="4564669"/>
                <a:ext cx="461802" cy="783000"/>
              </a:xfrm>
              <a:prstGeom prst="curvedConnector3">
                <a:avLst>
                  <a:gd name="adj1" fmla="val -7692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Прямая со стрелкой 405"/>
              <p:cNvCxnSpPr/>
              <p:nvPr/>
            </p:nvCxnSpPr>
            <p:spPr>
              <a:xfrm flipV="1">
                <a:off x="4898234" y="4960840"/>
                <a:ext cx="0" cy="60502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Прямая со стрелкой 406"/>
              <p:cNvCxnSpPr>
                <a:stCxn id="384" idx="3"/>
                <a:endCxn id="383" idx="1"/>
              </p:cNvCxnSpPr>
              <p:nvPr/>
            </p:nvCxnSpPr>
            <p:spPr>
              <a:xfrm>
                <a:off x="5841303" y="4988498"/>
                <a:ext cx="15056" cy="605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Прямая со стрелкой 407"/>
              <p:cNvCxnSpPr/>
              <p:nvPr/>
            </p:nvCxnSpPr>
            <p:spPr>
              <a:xfrm flipH="1" flipV="1">
                <a:off x="5985764" y="5043016"/>
                <a:ext cx="15056" cy="49599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" name="TextBox 408"/>
              <p:cNvSpPr txBox="1"/>
              <p:nvPr/>
            </p:nvSpPr>
            <p:spPr>
              <a:xfrm>
                <a:off x="5626768" y="5157175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ru-RU" sz="1600" dirty="0"/>
              </a:p>
            </p:txBody>
          </p:sp>
          <p:sp>
            <p:nvSpPr>
              <p:cNvPr id="410" name="TextBox 409"/>
              <p:cNvSpPr txBox="1"/>
              <p:nvPr/>
            </p:nvSpPr>
            <p:spPr>
              <a:xfrm>
                <a:off x="3925985" y="449420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2</a:t>
                </a:r>
                <a:endParaRPr lang="ru-RU" sz="1600" dirty="0"/>
              </a:p>
            </p:txBody>
          </p:sp>
          <p:sp>
            <p:nvSpPr>
              <p:cNvPr id="412" name="TextBox 411"/>
              <p:cNvSpPr txBox="1"/>
              <p:nvPr/>
            </p:nvSpPr>
            <p:spPr>
              <a:xfrm>
                <a:off x="6481039" y="4465763"/>
                <a:ext cx="239943" cy="263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ru-RU" sz="1600" dirty="0"/>
              </a:p>
            </p:txBody>
          </p:sp>
          <p:sp>
            <p:nvSpPr>
              <p:cNvPr id="413" name="TextBox 412"/>
              <p:cNvSpPr txBox="1"/>
              <p:nvPr/>
            </p:nvSpPr>
            <p:spPr>
              <a:xfrm>
                <a:off x="4863938" y="515703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ru-RU" sz="1600" dirty="0"/>
              </a:p>
            </p:txBody>
          </p:sp>
          <p:sp>
            <p:nvSpPr>
              <p:cNvPr id="414" name="TextBox 413"/>
              <p:cNvSpPr txBox="1"/>
              <p:nvPr/>
            </p:nvSpPr>
            <p:spPr>
              <a:xfrm>
                <a:off x="5958699" y="514889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2</a:t>
                </a:r>
                <a:endParaRPr lang="ru-RU" sz="1600" dirty="0"/>
              </a:p>
            </p:txBody>
          </p:sp>
          <p:sp>
            <p:nvSpPr>
              <p:cNvPr id="415" name="TextBox 414"/>
              <p:cNvSpPr txBox="1"/>
              <p:nvPr/>
            </p:nvSpPr>
            <p:spPr>
              <a:xfrm>
                <a:off x="5251893" y="606530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5</a:t>
                </a:r>
                <a:endParaRPr lang="ru-RU" sz="1600" dirty="0"/>
              </a:p>
            </p:txBody>
          </p:sp>
          <p:sp>
            <p:nvSpPr>
              <p:cNvPr id="416" name="TextBox 415"/>
              <p:cNvSpPr txBox="1"/>
              <p:nvPr/>
            </p:nvSpPr>
            <p:spPr>
              <a:xfrm>
                <a:off x="6602336" y="574055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7</a:t>
                </a:r>
                <a:endParaRPr lang="ru-RU" sz="1600" dirty="0"/>
              </a:p>
            </p:txBody>
          </p:sp>
          <p:sp>
            <p:nvSpPr>
              <p:cNvPr id="417" name="TextBox 416"/>
              <p:cNvSpPr txBox="1"/>
              <p:nvPr/>
            </p:nvSpPr>
            <p:spPr>
              <a:xfrm>
                <a:off x="3925985" y="581198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5</a:t>
                </a:r>
                <a:endParaRPr lang="ru-RU" sz="1600" dirty="0"/>
              </a:p>
            </p:txBody>
          </p:sp>
        </p:grpSp>
      </p:grpSp>
      <p:graphicFrame>
        <p:nvGraphicFramePr>
          <p:cNvPr id="435" name="Объект 4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812526"/>
              </p:ext>
            </p:extLst>
          </p:nvPr>
        </p:nvGraphicFramePr>
        <p:xfrm>
          <a:off x="1792288" y="5030788"/>
          <a:ext cx="952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8" name="Equation" r:id="rId4" imgW="952200" imgH="622080" progId="Equation.DSMT4">
                  <p:embed/>
                </p:oleObj>
              </mc:Choice>
              <mc:Fallback>
                <p:oleObj name="Equation" r:id="rId4" imgW="95220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2288" y="5030788"/>
                        <a:ext cx="9525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" name="Группа 203"/>
          <p:cNvGrpSpPr/>
          <p:nvPr/>
        </p:nvGrpSpPr>
        <p:grpSpPr>
          <a:xfrm>
            <a:off x="3720475" y="938052"/>
            <a:ext cx="3162116" cy="2232070"/>
            <a:chOff x="3789925" y="4264298"/>
            <a:chExt cx="3162116" cy="2232070"/>
          </a:xfrm>
        </p:grpSpPr>
        <p:sp>
          <p:nvSpPr>
            <p:cNvPr id="205" name="TextBox 204"/>
            <p:cNvSpPr txBox="1"/>
            <p:nvPr/>
          </p:nvSpPr>
          <p:spPr>
            <a:xfrm>
              <a:off x="5175942" y="426429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ru-RU" sz="1600" dirty="0"/>
            </a:p>
          </p:txBody>
        </p:sp>
        <p:grpSp>
          <p:nvGrpSpPr>
            <p:cNvPr id="206" name="Группа 205"/>
            <p:cNvGrpSpPr/>
            <p:nvPr/>
          </p:nvGrpSpPr>
          <p:grpSpPr>
            <a:xfrm>
              <a:off x="3789925" y="4558270"/>
              <a:ext cx="3162116" cy="1938098"/>
              <a:chOff x="3807193" y="4465763"/>
              <a:chExt cx="3162116" cy="1938098"/>
            </a:xfrm>
          </p:grpSpPr>
          <p:sp>
            <p:nvSpPr>
              <p:cNvPr id="207" name="Овал 206"/>
              <p:cNvSpPr/>
              <p:nvPr/>
            </p:nvSpPr>
            <p:spPr>
              <a:xfrm>
                <a:off x="3807193" y="5132553"/>
                <a:ext cx="368914" cy="37226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208" name="Овал 207"/>
              <p:cNvSpPr/>
              <p:nvPr/>
            </p:nvSpPr>
            <p:spPr>
              <a:xfrm>
                <a:off x="4590193" y="4670751"/>
                <a:ext cx="368914" cy="3722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209" name="Овал 208"/>
              <p:cNvSpPr/>
              <p:nvPr/>
            </p:nvSpPr>
            <p:spPr>
              <a:xfrm>
                <a:off x="4590193" y="5539006"/>
                <a:ext cx="368914" cy="3722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210" name="Овал 209"/>
              <p:cNvSpPr/>
              <p:nvPr/>
            </p:nvSpPr>
            <p:spPr>
              <a:xfrm>
                <a:off x="5802332" y="5539006"/>
                <a:ext cx="368914" cy="3722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211" name="Овал 210"/>
              <p:cNvSpPr/>
              <p:nvPr/>
            </p:nvSpPr>
            <p:spPr>
              <a:xfrm>
                <a:off x="5787277" y="4670751"/>
                <a:ext cx="368914" cy="3722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212" name="Овал 211"/>
              <p:cNvSpPr/>
              <p:nvPr/>
            </p:nvSpPr>
            <p:spPr>
              <a:xfrm>
                <a:off x="6600395" y="5109762"/>
                <a:ext cx="368914" cy="37226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213" name="Прямая со стрелкой 212"/>
              <p:cNvCxnSpPr>
                <a:stCxn id="207" idx="7"/>
                <a:endCxn id="208" idx="3"/>
              </p:cNvCxnSpPr>
              <p:nvPr/>
            </p:nvCxnSpPr>
            <p:spPr>
              <a:xfrm flipV="1">
                <a:off x="4122081" y="4988498"/>
                <a:ext cx="522139" cy="19857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Прямая со стрелкой 213"/>
              <p:cNvCxnSpPr>
                <a:stCxn id="207" idx="5"/>
                <a:endCxn id="209" idx="2"/>
              </p:cNvCxnSpPr>
              <p:nvPr/>
            </p:nvCxnSpPr>
            <p:spPr>
              <a:xfrm>
                <a:off x="4122081" y="5450300"/>
                <a:ext cx="468112" cy="27483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Прямая со стрелкой 214"/>
              <p:cNvCxnSpPr/>
              <p:nvPr/>
            </p:nvCxnSpPr>
            <p:spPr>
              <a:xfrm>
                <a:off x="4763265" y="5056594"/>
                <a:ext cx="0" cy="4959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Прямая со стрелкой 215"/>
              <p:cNvCxnSpPr>
                <a:stCxn id="208" idx="6"/>
                <a:endCxn id="211" idx="2"/>
              </p:cNvCxnSpPr>
              <p:nvPr/>
            </p:nvCxnSpPr>
            <p:spPr>
              <a:xfrm>
                <a:off x="4959107" y="4856884"/>
                <a:ext cx="82817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Прямая со стрелкой 216"/>
              <p:cNvCxnSpPr>
                <a:stCxn id="209" idx="6"/>
                <a:endCxn id="210" idx="2"/>
              </p:cNvCxnSpPr>
              <p:nvPr/>
            </p:nvCxnSpPr>
            <p:spPr>
              <a:xfrm>
                <a:off x="4959107" y="5725138"/>
                <a:ext cx="84322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Прямая со стрелкой 217"/>
              <p:cNvCxnSpPr>
                <a:stCxn id="210" idx="6"/>
                <a:endCxn id="212" idx="3"/>
              </p:cNvCxnSpPr>
              <p:nvPr/>
            </p:nvCxnSpPr>
            <p:spPr>
              <a:xfrm flipV="1">
                <a:off x="6171246" y="5427509"/>
                <a:ext cx="483176" cy="29762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Прямая со стрелкой 218"/>
              <p:cNvCxnSpPr>
                <a:stCxn id="211" idx="6"/>
                <a:endCxn id="212" idx="1"/>
              </p:cNvCxnSpPr>
              <p:nvPr/>
            </p:nvCxnSpPr>
            <p:spPr>
              <a:xfrm>
                <a:off x="6156190" y="4856884"/>
                <a:ext cx="498231" cy="3073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TextBox 219"/>
              <p:cNvSpPr txBox="1"/>
              <p:nvPr/>
            </p:nvSpPr>
            <p:spPr>
              <a:xfrm>
                <a:off x="4520669" y="517221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/>
                  <a:t>0</a:t>
                </a:r>
                <a:endParaRPr lang="ru-RU" sz="1600" dirty="0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4271305" y="536510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</a:t>
                </a:r>
                <a:endParaRPr lang="ru-RU" sz="1600" dirty="0"/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4264363" y="503334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ru-RU" sz="1600" dirty="0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5251894" y="4811145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</a:t>
                </a:r>
                <a:endParaRPr lang="ru-RU" sz="1600" dirty="0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275803" y="550481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ru-RU" sz="1600" dirty="0"/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6150938" y="4962725"/>
                <a:ext cx="326492" cy="263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12</a:t>
                </a:r>
                <a:endParaRPr lang="ru-RU" sz="1600" dirty="0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6227639" y="537917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2</a:t>
                </a:r>
                <a:endParaRPr lang="ru-RU" sz="1600" dirty="0"/>
              </a:p>
            </p:txBody>
          </p:sp>
          <p:cxnSp>
            <p:nvCxnSpPr>
              <p:cNvPr id="227" name="Скругленная соединительная линия 226"/>
              <p:cNvCxnSpPr>
                <a:stCxn id="211" idx="0"/>
                <a:endCxn id="208" idx="0"/>
              </p:cNvCxnSpPr>
              <p:nvPr/>
            </p:nvCxnSpPr>
            <p:spPr>
              <a:xfrm rot="16200000" flipV="1">
                <a:off x="5373143" y="4072209"/>
                <a:ext cx="10763" cy="1197083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Скругленная соединительная линия 227"/>
              <p:cNvCxnSpPr/>
              <p:nvPr/>
            </p:nvCxnSpPr>
            <p:spPr>
              <a:xfrm rot="16200000" flipV="1">
                <a:off x="6283452" y="4582349"/>
                <a:ext cx="384494" cy="682689"/>
              </a:xfrm>
              <a:prstGeom prst="curvedConnector3">
                <a:avLst>
                  <a:gd name="adj1" fmla="val 12109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Скругленная соединительная линия 228"/>
              <p:cNvCxnSpPr>
                <a:stCxn id="212" idx="4"/>
                <a:endCxn id="210" idx="5"/>
              </p:cNvCxnSpPr>
              <p:nvPr/>
            </p:nvCxnSpPr>
            <p:spPr>
              <a:xfrm rot="5400000">
                <a:off x="6263673" y="5335573"/>
                <a:ext cx="374726" cy="667633"/>
              </a:xfrm>
              <a:prstGeom prst="curvedConnector3">
                <a:avLst>
                  <a:gd name="adj1" fmla="val 111507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Скругленная соединительная линия 229"/>
              <p:cNvCxnSpPr>
                <a:stCxn id="210" idx="4"/>
                <a:endCxn id="209" idx="4"/>
              </p:cNvCxnSpPr>
              <p:nvPr/>
            </p:nvCxnSpPr>
            <p:spPr>
              <a:xfrm rot="5400000">
                <a:off x="5380672" y="5305201"/>
                <a:ext cx="10763" cy="1212139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Скругленная соединительная линия 230"/>
              <p:cNvCxnSpPr>
                <a:stCxn id="209" idx="3"/>
                <a:endCxn id="207" idx="3"/>
              </p:cNvCxnSpPr>
              <p:nvPr/>
            </p:nvCxnSpPr>
            <p:spPr>
              <a:xfrm rot="5400000" flipH="1">
                <a:off x="4049493" y="5262028"/>
                <a:ext cx="406452" cy="783000"/>
              </a:xfrm>
              <a:prstGeom prst="curvedConnector3">
                <a:avLst>
                  <a:gd name="adj1" fmla="val -16217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Скругленная соединительная линия 231"/>
              <p:cNvCxnSpPr>
                <a:stCxn id="208" idx="1"/>
                <a:endCxn id="207" idx="1"/>
              </p:cNvCxnSpPr>
              <p:nvPr/>
            </p:nvCxnSpPr>
            <p:spPr>
              <a:xfrm rot="16200000" flipH="1" flipV="1">
                <a:off x="4021818" y="4564669"/>
                <a:ext cx="461802" cy="783000"/>
              </a:xfrm>
              <a:prstGeom prst="curvedConnector3">
                <a:avLst>
                  <a:gd name="adj1" fmla="val -7692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Прямая со стрелкой 233"/>
              <p:cNvCxnSpPr/>
              <p:nvPr/>
            </p:nvCxnSpPr>
            <p:spPr>
              <a:xfrm flipV="1">
                <a:off x="4898234" y="4960840"/>
                <a:ext cx="0" cy="60502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Прямая со стрелкой 234"/>
              <p:cNvCxnSpPr>
                <a:stCxn id="211" idx="3"/>
                <a:endCxn id="210" idx="1"/>
              </p:cNvCxnSpPr>
              <p:nvPr/>
            </p:nvCxnSpPr>
            <p:spPr>
              <a:xfrm>
                <a:off x="5841303" y="4988498"/>
                <a:ext cx="15056" cy="605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Прямая со стрелкой 235"/>
              <p:cNvCxnSpPr/>
              <p:nvPr/>
            </p:nvCxnSpPr>
            <p:spPr>
              <a:xfrm flipH="1" flipV="1">
                <a:off x="5985764" y="5043016"/>
                <a:ext cx="15056" cy="49599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TextBox 236"/>
              <p:cNvSpPr txBox="1"/>
              <p:nvPr/>
            </p:nvSpPr>
            <p:spPr>
              <a:xfrm>
                <a:off x="5626768" y="5157175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ru-RU" sz="1600" dirty="0"/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3925985" y="449420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2</a:t>
                </a:r>
                <a:endParaRPr lang="ru-RU" sz="1600" dirty="0"/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6481039" y="4465763"/>
                <a:ext cx="239943" cy="263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ru-RU" sz="1600" dirty="0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4863938" y="515703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/>
                  <a:t>1</a:t>
                </a:r>
                <a:endParaRPr lang="ru-RU" sz="1600" dirty="0"/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5958699" y="514889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ru-RU" sz="1600" dirty="0"/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5251893" y="606530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5</a:t>
                </a:r>
                <a:endParaRPr lang="ru-RU" sz="1600" dirty="0"/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6602336" y="574055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6</a:t>
                </a:r>
                <a:endParaRPr lang="ru-RU" sz="1600" dirty="0"/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3925985" y="581198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4</a:t>
                </a:r>
                <a:endParaRPr lang="ru-RU" sz="1600" dirty="0"/>
              </a:p>
            </p:txBody>
          </p:sp>
        </p:grpSp>
      </p:grpSp>
      <p:grpSp>
        <p:nvGrpSpPr>
          <p:cNvPr id="17" name="Группа 16"/>
          <p:cNvGrpSpPr/>
          <p:nvPr/>
        </p:nvGrpSpPr>
        <p:grpSpPr>
          <a:xfrm>
            <a:off x="7911671" y="707797"/>
            <a:ext cx="3200983" cy="1675217"/>
            <a:chOff x="7953766" y="788938"/>
            <a:chExt cx="3200983" cy="1675217"/>
          </a:xfrm>
        </p:grpSpPr>
        <p:cxnSp>
          <p:nvCxnSpPr>
            <p:cNvPr id="13" name="Прямая со стрелкой 12"/>
            <p:cNvCxnSpPr>
              <a:stCxn id="299" idx="0"/>
              <a:endCxn id="300" idx="4"/>
            </p:cNvCxnSpPr>
            <p:nvPr/>
          </p:nvCxnSpPr>
          <p:spPr>
            <a:xfrm flipH="1" flipV="1">
              <a:off x="10085020" y="1406821"/>
              <a:ext cx="14637" cy="487909"/>
            </a:xfrm>
            <a:prstGeom prst="straightConnector1">
              <a:avLst/>
            </a:prstGeom>
            <a:ln w="952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Группа 15"/>
            <p:cNvGrpSpPr/>
            <p:nvPr/>
          </p:nvGrpSpPr>
          <p:grpSpPr>
            <a:xfrm>
              <a:off x="7953766" y="788938"/>
              <a:ext cx="3200983" cy="1675217"/>
              <a:chOff x="7953766" y="788938"/>
              <a:chExt cx="3200983" cy="1675217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7953766" y="788938"/>
                <a:ext cx="3200983" cy="1675217"/>
                <a:chOff x="7953766" y="788938"/>
                <a:chExt cx="3200983" cy="1675217"/>
              </a:xfrm>
            </p:grpSpPr>
            <p:grpSp>
              <p:nvGrpSpPr>
                <p:cNvPr id="22" name="Группа 21"/>
                <p:cNvGrpSpPr/>
                <p:nvPr/>
              </p:nvGrpSpPr>
              <p:grpSpPr>
                <a:xfrm>
                  <a:off x="7953766" y="842658"/>
                  <a:ext cx="3200983" cy="1621497"/>
                  <a:chOff x="8059036" y="794456"/>
                  <a:chExt cx="3200983" cy="1621497"/>
                </a:xfrm>
              </p:grpSpPr>
              <p:sp>
                <p:nvSpPr>
                  <p:cNvPr id="296" name="Овал 295"/>
                  <p:cNvSpPr/>
                  <p:nvPr/>
                </p:nvSpPr>
                <p:spPr>
                  <a:xfrm>
                    <a:off x="8085850" y="1446697"/>
                    <a:ext cx="358671" cy="366200"/>
                  </a:xfrm>
                  <a:prstGeom prst="ellipse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ru-RU" dirty="0"/>
                  </a:p>
                </p:txBody>
              </p:sp>
              <p:sp>
                <p:nvSpPr>
                  <p:cNvPr id="297" name="Овал 296"/>
                  <p:cNvSpPr/>
                  <p:nvPr/>
                </p:nvSpPr>
                <p:spPr>
                  <a:xfrm>
                    <a:off x="8847109" y="992419"/>
                    <a:ext cx="358671" cy="3662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 smtClean="0">
                        <a:solidFill>
                          <a:schemeClr val="tx1"/>
                        </a:solidFill>
                      </a:rPr>
                      <a:t>2</a:t>
                    </a:r>
                    <a:endParaRPr lang="ru-RU" dirty="0"/>
                  </a:p>
                </p:txBody>
              </p:sp>
              <p:sp>
                <p:nvSpPr>
                  <p:cNvPr id="298" name="Овал 297"/>
                  <p:cNvSpPr/>
                  <p:nvPr/>
                </p:nvSpPr>
                <p:spPr>
                  <a:xfrm>
                    <a:off x="8847109" y="1846528"/>
                    <a:ext cx="358671" cy="3662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 smtClean="0">
                        <a:solidFill>
                          <a:schemeClr val="tx1"/>
                        </a:solidFill>
                      </a:rPr>
                      <a:t>3</a:t>
                    </a:r>
                    <a:endParaRPr lang="ru-RU" dirty="0"/>
                  </a:p>
                </p:txBody>
              </p:sp>
              <p:sp>
                <p:nvSpPr>
                  <p:cNvPr id="299" name="Овал 298"/>
                  <p:cNvSpPr/>
                  <p:nvPr/>
                </p:nvSpPr>
                <p:spPr>
                  <a:xfrm>
                    <a:off x="10025591" y="1846528"/>
                    <a:ext cx="358671" cy="3662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 smtClean="0">
                        <a:solidFill>
                          <a:schemeClr val="tx1"/>
                        </a:solidFill>
                      </a:rPr>
                      <a:t>4</a:t>
                    </a:r>
                    <a:endParaRPr lang="ru-RU" dirty="0"/>
                  </a:p>
                </p:txBody>
              </p:sp>
              <p:sp>
                <p:nvSpPr>
                  <p:cNvPr id="300" name="Овал 299"/>
                  <p:cNvSpPr/>
                  <p:nvPr/>
                </p:nvSpPr>
                <p:spPr>
                  <a:xfrm>
                    <a:off x="10010954" y="992419"/>
                    <a:ext cx="358671" cy="3662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ru-RU" dirty="0"/>
                  </a:p>
                </p:txBody>
              </p:sp>
              <p:sp>
                <p:nvSpPr>
                  <p:cNvPr id="301" name="Овал 300"/>
                  <p:cNvSpPr/>
                  <p:nvPr/>
                </p:nvSpPr>
                <p:spPr>
                  <a:xfrm>
                    <a:off x="10801494" y="1424278"/>
                    <a:ext cx="358671" cy="366200"/>
                  </a:xfrm>
                  <a:prstGeom prst="ellipse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 smtClean="0">
                        <a:solidFill>
                          <a:schemeClr val="tx1"/>
                        </a:solidFill>
                      </a:rPr>
                      <a:t>6</a:t>
                    </a:r>
                    <a:endParaRPr lang="ru-RU" dirty="0"/>
                  </a:p>
                </p:txBody>
              </p:sp>
              <p:cxnSp>
                <p:nvCxnSpPr>
                  <p:cNvPr id="303" name="Прямая со стрелкой 302"/>
                  <p:cNvCxnSpPr>
                    <a:stCxn id="296" idx="5"/>
                    <a:endCxn id="298" idx="2"/>
                  </p:cNvCxnSpPr>
                  <p:nvPr/>
                </p:nvCxnSpPr>
                <p:spPr>
                  <a:xfrm>
                    <a:off x="8391995" y="1759268"/>
                    <a:ext cx="455114" cy="27036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Прямая со стрелкой 304"/>
                  <p:cNvCxnSpPr>
                    <a:stCxn id="297" idx="6"/>
                    <a:endCxn id="300" idx="2"/>
                  </p:cNvCxnSpPr>
                  <p:nvPr/>
                </p:nvCxnSpPr>
                <p:spPr>
                  <a:xfrm>
                    <a:off x="9205779" y="1175518"/>
                    <a:ext cx="805175" cy="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Прямая со стрелкой 306"/>
                  <p:cNvCxnSpPr>
                    <a:stCxn id="299" idx="6"/>
                    <a:endCxn id="301" idx="3"/>
                  </p:cNvCxnSpPr>
                  <p:nvPr/>
                </p:nvCxnSpPr>
                <p:spPr>
                  <a:xfrm flipV="1">
                    <a:off x="10384261" y="1736847"/>
                    <a:ext cx="469760" cy="292779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Прямая со стрелкой 307"/>
                  <p:cNvCxnSpPr>
                    <a:stCxn id="300" idx="6"/>
                    <a:endCxn id="301" idx="1"/>
                  </p:cNvCxnSpPr>
                  <p:nvPr/>
                </p:nvCxnSpPr>
                <p:spPr>
                  <a:xfrm>
                    <a:off x="10369623" y="1175518"/>
                    <a:ext cx="484397" cy="302388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0" name="TextBox 309"/>
                  <p:cNvSpPr txBox="1"/>
                  <p:nvPr/>
                </p:nvSpPr>
                <p:spPr>
                  <a:xfrm>
                    <a:off x="8537075" y="1675456"/>
                    <a:ext cx="280841" cy="3330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srgbClr val="FF0000"/>
                        </a:solidFill>
                      </a:rPr>
                      <a:t>5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12" name="TextBox 311"/>
                  <p:cNvSpPr txBox="1"/>
                  <p:nvPr/>
                </p:nvSpPr>
                <p:spPr>
                  <a:xfrm>
                    <a:off x="9428843" y="1117349"/>
                    <a:ext cx="382142" cy="3330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srgbClr val="FF0000"/>
                        </a:solidFill>
                      </a:rPr>
                      <a:t>20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14" name="TextBox 313"/>
                  <p:cNvSpPr txBox="1"/>
                  <p:nvPr/>
                </p:nvSpPr>
                <p:spPr>
                  <a:xfrm>
                    <a:off x="10469956" y="1022990"/>
                    <a:ext cx="382142" cy="3330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srgbClr val="FF0000"/>
                        </a:solidFill>
                      </a:rPr>
                      <a:t>30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10568819" y="1759268"/>
                    <a:ext cx="280841" cy="3330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323" name="Прямая со стрелкой 322"/>
                  <p:cNvCxnSpPr>
                    <a:stCxn id="300" idx="3"/>
                    <a:endCxn id="299" idx="1"/>
                  </p:cNvCxnSpPr>
                  <p:nvPr/>
                </p:nvCxnSpPr>
                <p:spPr>
                  <a:xfrm>
                    <a:off x="10063480" y="1304989"/>
                    <a:ext cx="14638" cy="59516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5" name="TextBox 324"/>
                  <p:cNvSpPr txBox="1"/>
                  <p:nvPr/>
                </p:nvSpPr>
                <p:spPr>
                  <a:xfrm>
                    <a:off x="9854902" y="1470918"/>
                    <a:ext cx="28886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61" name="Скругленная соединительная линия 260"/>
                  <p:cNvCxnSpPr/>
                  <p:nvPr/>
                </p:nvCxnSpPr>
                <p:spPr>
                  <a:xfrm rot="16200000" flipH="1" flipV="1">
                    <a:off x="8308805" y="878317"/>
                    <a:ext cx="461802" cy="783000"/>
                  </a:xfrm>
                  <a:prstGeom prst="curvedConnector3">
                    <a:avLst>
                      <a:gd name="adj1" fmla="val -7692"/>
                    </a:avLst>
                  </a:prstGeom>
                  <a:ln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Прямая со стрелкой 5"/>
                  <p:cNvCxnSpPr>
                    <a:stCxn id="298" idx="7"/>
                    <a:endCxn id="297" idx="5"/>
                  </p:cNvCxnSpPr>
                  <p:nvPr/>
                </p:nvCxnSpPr>
                <p:spPr>
                  <a:xfrm flipV="1">
                    <a:off x="9153254" y="1304990"/>
                    <a:ext cx="0" cy="595167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3" name="TextBox 262"/>
                  <p:cNvSpPr txBox="1"/>
                  <p:nvPr/>
                </p:nvSpPr>
                <p:spPr>
                  <a:xfrm>
                    <a:off x="9155207" y="1340974"/>
                    <a:ext cx="35137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 smtClean="0">
                        <a:solidFill>
                          <a:srgbClr val="FF0000"/>
                        </a:solidFill>
                      </a:rPr>
                      <a:t>-</a:t>
                    </a:r>
                    <a:r>
                      <a:rPr lang="en-US" sz="16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64" name="Скругленная соединительная линия 263"/>
                  <p:cNvCxnSpPr/>
                  <p:nvPr/>
                </p:nvCxnSpPr>
                <p:spPr>
                  <a:xfrm rot="5400000">
                    <a:off x="9553890" y="1601338"/>
                    <a:ext cx="10763" cy="1212139"/>
                  </a:xfrm>
                  <a:prstGeom prst="curvedConnector3">
                    <a:avLst>
                      <a:gd name="adj1" fmla="val 1133671"/>
                    </a:avLst>
                  </a:prstGeom>
                  <a:ln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5" name="TextBox 264"/>
                  <p:cNvSpPr txBox="1"/>
                  <p:nvPr/>
                </p:nvSpPr>
                <p:spPr>
                  <a:xfrm>
                    <a:off x="9518703" y="2044738"/>
                    <a:ext cx="35137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 smtClean="0">
                        <a:solidFill>
                          <a:srgbClr val="FF0000"/>
                        </a:solidFill>
                      </a:rPr>
                      <a:t>-</a:t>
                    </a:r>
                    <a:r>
                      <a:rPr lang="en-US" sz="16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67" name="Скругленная соединительная линия 266"/>
                  <p:cNvCxnSpPr/>
                  <p:nvPr/>
                </p:nvCxnSpPr>
                <p:spPr>
                  <a:xfrm rot="5400000">
                    <a:off x="10454691" y="1640236"/>
                    <a:ext cx="374726" cy="667633"/>
                  </a:xfrm>
                  <a:prstGeom prst="curvedConnector3">
                    <a:avLst>
                      <a:gd name="adj1" fmla="val 111507"/>
                    </a:avLst>
                  </a:prstGeom>
                  <a:ln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8" name="TextBox 267"/>
                  <p:cNvSpPr txBox="1"/>
                  <p:nvPr/>
                </p:nvSpPr>
                <p:spPr>
                  <a:xfrm>
                    <a:off x="10908641" y="1972978"/>
                    <a:ext cx="35137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 smtClean="0">
                        <a:solidFill>
                          <a:srgbClr val="FF0000"/>
                        </a:solidFill>
                      </a:rPr>
                      <a:t>-</a:t>
                    </a:r>
                    <a:r>
                      <a:rPr lang="en-US" sz="16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75" name="TextBox 474"/>
                  <p:cNvSpPr txBox="1"/>
                  <p:nvPr/>
                </p:nvSpPr>
                <p:spPr>
                  <a:xfrm>
                    <a:off x="8059036" y="794456"/>
                    <a:ext cx="35137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 smtClean="0">
                        <a:solidFill>
                          <a:srgbClr val="FF0000"/>
                        </a:solidFill>
                      </a:rPr>
                      <a:t>-</a:t>
                    </a:r>
                    <a:r>
                      <a:rPr lang="en-US" sz="16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77" name="Скругленная соединительная линия 476"/>
                  <p:cNvCxnSpPr/>
                  <p:nvPr/>
                </p:nvCxnSpPr>
                <p:spPr>
                  <a:xfrm rot="5400000" flipH="1">
                    <a:off x="8315293" y="1602696"/>
                    <a:ext cx="406452" cy="783000"/>
                  </a:xfrm>
                  <a:prstGeom prst="curvedConnector3">
                    <a:avLst>
                      <a:gd name="adj1" fmla="val -16217"/>
                    </a:avLst>
                  </a:prstGeom>
                  <a:ln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8" name="TextBox 477"/>
                  <p:cNvSpPr txBox="1"/>
                  <p:nvPr/>
                </p:nvSpPr>
                <p:spPr>
                  <a:xfrm>
                    <a:off x="8070885" y="2077399"/>
                    <a:ext cx="35137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srgbClr val="FF0000"/>
                        </a:solidFill>
                      </a:rPr>
                      <a:t>-5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247" name="Скругленная соединительная линия 246"/>
                <p:cNvCxnSpPr/>
                <p:nvPr/>
              </p:nvCxnSpPr>
              <p:spPr>
                <a:xfrm rot="16200000" flipV="1">
                  <a:off x="9463433" y="434931"/>
                  <a:ext cx="10763" cy="1197083"/>
                </a:xfrm>
                <a:prstGeom prst="curvedConnector3">
                  <a:avLst>
                    <a:gd name="adj1" fmla="val 1800000"/>
                  </a:avLst>
                </a:prstGeom>
                <a:ln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8" name="TextBox 247"/>
                <p:cNvSpPr txBox="1"/>
                <p:nvPr/>
              </p:nvSpPr>
              <p:spPr>
                <a:xfrm>
                  <a:off x="9279097" y="788938"/>
                  <a:ext cx="4555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FF0000"/>
                      </a:solidFill>
                    </a:rPr>
                    <a:t>-20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51" name="TextBox 250"/>
              <p:cNvSpPr txBox="1"/>
              <p:nvPr/>
            </p:nvSpPr>
            <p:spPr>
              <a:xfrm>
                <a:off x="10010227" y="1496276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-</a:t>
                </a:r>
                <a:r>
                  <a:rPr lang="en-US" sz="1600" dirty="0" smtClean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54" name="Группа 253"/>
          <p:cNvGrpSpPr/>
          <p:nvPr/>
        </p:nvGrpSpPr>
        <p:grpSpPr>
          <a:xfrm>
            <a:off x="8175439" y="3300623"/>
            <a:ext cx="3200983" cy="1675217"/>
            <a:chOff x="7953766" y="788938"/>
            <a:chExt cx="3200983" cy="1675217"/>
          </a:xfrm>
        </p:grpSpPr>
        <p:cxnSp>
          <p:nvCxnSpPr>
            <p:cNvPr id="255" name="Прямая со стрелкой 254"/>
            <p:cNvCxnSpPr>
              <a:stCxn id="273" idx="0"/>
              <a:endCxn id="274" idx="4"/>
            </p:cNvCxnSpPr>
            <p:nvPr/>
          </p:nvCxnSpPr>
          <p:spPr>
            <a:xfrm flipH="1" flipV="1">
              <a:off x="10085020" y="1406821"/>
              <a:ext cx="14637" cy="487909"/>
            </a:xfrm>
            <a:prstGeom prst="straightConnector1">
              <a:avLst/>
            </a:prstGeom>
            <a:ln w="952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6" name="Группа 255"/>
            <p:cNvGrpSpPr/>
            <p:nvPr/>
          </p:nvGrpSpPr>
          <p:grpSpPr>
            <a:xfrm>
              <a:off x="7953766" y="788938"/>
              <a:ext cx="3200983" cy="1675217"/>
              <a:chOff x="7953766" y="788938"/>
              <a:chExt cx="3200983" cy="1675217"/>
            </a:xfrm>
          </p:grpSpPr>
          <p:grpSp>
            <p:nvGrpSpPr>
              <p:cNvPr id="257" name="Группа 256"/>
              <p:cNvGrpSpPr/>
              <p:nvPr/>
            </p:nvGrpSpPr>
            <p:grpSpPr>
              <a:xfrm>
                <a:off x="7953766" y="788938"/>
                <a:ext cx="3200983" cy="1675217"/>
                <a:chOff x="7953766" y="788938"/>
                <a:chExt cx="3200983" cy="1675217"/>
              </a:xfrm>
            </p:grpSpPr>
            <p:grpSp>
              <p:nvGrpSpPr>
                <p:cNvPr id="259" name="Группа 258"/>
                <p:cNvGrpSpPr/>
                <p:nvPr/>
              </p:nvGrpSpPr>
              <p:grpSpPr>
                <a:xfrm>
                  <a:off x="7953766" y="842658"/>
                  <a:ext cx="3200983" cy="1621497"/>
                  <a:chOff x="8059036" y="794456"/>
                  <a:chExt cx="3200983" cy="1621497"/>
                </a:xfrm>
              </p:grpSpPr>
              <p:sp>
                <p:nvSpPr>
                  <p:cNvPr id="270" name="Овал 269"/>
                  <p:cNvSpPr/>
                  <p:nvPr/>
                </p:nvSpPr>
                <p:spPr>
                  <a:xfrm>
                    <a:off x="8085850" y="1446697"/>
                    <a:ext cx="358671" cy="366200"/>
                  </a:xfrm>
                  <a:prstGeom prst="ellipse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ru-RU" dirty="0"/>
                  </a:p>
                </p:txBody>
              </p:sp>
              <p:sp>
                <p:nvSpPr>
                  <p:cNvPr id="271" name="Овал 270"/>
                  <p:cNvSpPr/>
                  <p:nvPr/>
                </p:nvSpPr>
                <p:spPr>
                  <a:xfrm>
                    <a:off x="8847109" y="992419"/>
                    <a:ext cx="358671" cy="3662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 smtClean="0">
                        <a:solidFill>
                          <a:schemeClr val="tx1"/>
                        </a:solidFill>
                      </a:rPr>
                      <a:t>2</a:t>
                    </a:r>
                    <a:endParaRPr lang="ru-RU" dirty="0"/>
                  </a:p>
                </p:txBody>
              </p:sp>
              <p:sp>
                <p:nvSpPr>
                  <p:cNvPr id="272" name="Овал 271"/>
                  <p:cNvSpPr/>
                  <p:nvPr/>
                </p:nvSpPr>
                <p:spPr>
                  <a:xfrm>
                    <a:off x="8847109" y="1846528"/>
                    <a:ext cx="358671" cy="3662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 smtClean="0">
                        <a:solidFill>
                          <a:schemeClr val="tx1"/>
                        </a:solidFill>
                      </a:rPr>
                      <a:t>3</a:t>
                    </a:r>
                    <a:endParaRPr lang="ru-RU" dirty="0"/>
                  </a:p>
                </p:txBody>
              </p:sp>
              <p:sp>
                <p:nvSpPr>
                  <p:cNvPr id="273" name="Овал 272"/>
                  <p:cNvSpPr/>
                  <p:nvPr/>
                </p:nvSpPr>
                <p:spPr>
                  <a:xfrm>
                    <a:off x="10025591" y="1846528"/>
                    <a:ext cx="358671" cy="3662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 smtClean="0">
                        <a:solidFill>
                          <a:schemeClr val="tx1"/>
                        </a:solidFill>
                      </a:rPr>
                      <a:t>4</a:t>
                    </a:r>
                    <a:endParaRPr lang="ru-RU" dirty="0"/>
                  </a:p>
                </p:txBody>
              </p:sp>
              <p:sp>
                <p:nvSpPr>
                  <p:cNvPr id="274" name="Овал 273"/>
                  <p:cNvSpPr/>
                  <p:nvPr/>
                </p:nvSpPr>
                <p:spPr>
                  <a:xfrm>
                    <a:off x="10010954" y="992419"/>
                    <a:ext cx="358671" cy="3662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ru-RU" dirty="0"/>
                  </a:p>
                </p:txBody>
              </p:sp>
              <p:sp>
                <p:nvSpPr>
                  <p:cNvPr id="275" name="Овал 274"/>
                  <p:cNvSpPr/>
                  <p:nvPr/>
                </p:nvSpPr>
                <p:spPr>
                  <a:xfrm>
                    <a:off x="10801494" y="1424278"/>
                    <a:ext cx="358671" cy="366200"/>
                  </a:xfrm>
                  <a:prstGeom prst="ellipse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 smtClean="0">
                        <a:solidFill>
                          <a:schemeClr val="tx1"/>
                        </a:solidFill>
                      </a:rPr>
                      <a:t>6</a:t>
                    </a:r>
                    <a:endParaRPr lang="ru-RU" dirty="0"/>
                  </a:p>
                </p:txBody>
              </p:sp>
              <p:cxnSp>
                <p:nvCxnSpPr>
                  <p:cNvPr id="276" name="Прямая со стрелкой 275"/>
                  <p:cNvCxnSpPr>
                    <a:stCxn id="270" idx="5"/>
                    <a:endCxn id="272" idx="2"/>
                  </p:cNvCxnSpPr>
                  <p:nvPr/>
                </p:nvCxnSpPr>
                <p:spPr>
                  <a:xfrm>
                    <a:off x="8391995" y="1759268"/>
                    <a:ext cx="455114" cy="27036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Прямая со стрелкой 276"/>
                  <p:cNvCxnSpPr>
                    <a:stCxn id="271" idx="6"/>
                    <a:endCxn id="274" idx="2"/>
                  </p:cNvCxnSpPr>
                  <p:nvPr/>
                </p:nvCxnSpPr>
                <p:spPr>
                  <a:xfrm>
                    <a:off x="9205779" y="1175518"/>
                    <a:ext cx="80517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Прямая со стрелкой 277"/>
                  <p:cNvCxnSpPr>
                    <a:stCxn id="273" idx="6"/>
                    <a:endCxn id="275" idx="3"/>
                  </p:cNvCxnSpPr>
                  <p:nvPr/>
                </p:nvCxnSpPr>
                <p:spPr>
                  <a:xfrm flipV="1">
                    <a:off x="10384261" y="1736847"/>
                    <a:ext cx="469760" cy="29277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Прямая со стрелкой 278"/>
                  <p:cNvCxnSpPr>
                    <a:stCxn id="274" idx="6"/>
                    <a:endCxn id="275" idx="1"/>
                  </p:cNvCxnSpPr>
                  <p:nvPr/>
                </p:nvCxnSpPr>
                <p:spPr>
                  <a:xfrm>
                    <a:off x="10369623" y="1175518"/>
                    <a:ext cx="484397" cy="302388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0" name="TextBox 279"/>
                  <p:cNvSpPr txBox="1"/>
                  <p:nvPr/>
                </p:nvSpPr>
                <p:spPr>
                  <a:xfrm>
                    <a:off x="8537075" y="1675456"/>
                    <a:ext cx="280841" cy="3330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srgbClr val="FF0000"/>
                        </a:solidFill>
                      </a:rPr>
                      <a:t>5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81" name="TextBox 280"/>
                  <p:cNvSpPr txBox="1"/>
                  <p:nvPr/>
                </p:nvSpPr>
                <p:spPr>
                  <a:xfrm>
                    <a:off x="9428843" y="1117349"/>
                    <a:ext cx="382142" cy="3330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srgbClr val="FF0000"/>
                        </a:solidFill>
                      </a:rPr>
                      <a:t>20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82" name="TextBox 281"/>
                  <p:cNvSpPr txBox="1"/>
                  <p:nvPr/>
                </p:nvSpPr>
                <p:spPr>
                  <a:xfrm>
                    <a:off x="10469956" y="1022990"/>
                    <a:ext cx="382142" cy="3330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srgbClr val="FF0000"/>
                        </a:solidFill>
                      </a:rPr>
                      <a:t>30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83" name="TextBox 282"/>
                  <p:cNvSpPr txBox="1"/>
                  <p:nvPr/>
                </p:nvSpPr>
                <p:spPr>
                  <a:xfrm>
                    <a:off x="10568819" y="1759268"/>
                    <a:ext cx="280841" cy="3330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84" name="Прямая со стрелкой 283"/>
                  <p:cNvCxnSpPr>
                    <a:stCxn id="274" idx="3"/>
                    <a:endCxn id="273" idx="1"/>
                  </p:cNvCxnSpPr>
                  <p:nvPr/>
                </p:nvCxnSpPr>
                <p:spPr>
                  <a:xfrm>
                    <a:off x="10063480" y="1304989"/>
                    <a:ext cx="14638" cy="5951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5" name="TextBox 284"/>
                  <p:cNvSpPr txBox="1"/>
                  <p:nvPr/>
                </p:nvSpPr>
                <p:spPr>
                  <a:xfrm>
                    <a:off x="9854902" y="1470918"/>
                    <a:ext cx="28886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86" name="Скругленная соединительная линия 285"/>
                  <p:cNvCxnSpPr/>
                  <p:nvPr/>
                </p:nvCxnSpPr>
                <p:spPr>
                  <a:xfrm rot="16200000" flipH="1" flipV="1">
                    <a:off x="8308805" y="878317"/>
                    <a:ext cx="461802" cy="783000"/>
                  </a:xfrm>
                  <a:prstGeom prst="curvedConnector3">
                    <a:avLst>
                      <a:gd name="adj1" fmla="val -7692"/>
                    </a:avLst>
                  </a:prstGeom>
                  <a:ln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Прямая со стрелкой 286"/>
                  <p:cNvCxnSpPr>
                    <a:stCxn id="272" idx="7"/>
                    <a:endCxn id="271" idx="5"/>
                  </p:cNvCxnSpPr>
                  <p:nvPr/>
                </p:nvCxnSpPr>
                <p:spPr>
                  <a:xfrm flipV="1">
                    <a:off x="9153254" y="1304990"/>
                    <a:ext cx="0" cy="595167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8" name="TextBox 287"/>
                  <p:cNvSpPr txBox="1"/>
                  <p:nvPr/>
                </p:nvSpPr>
                <p:spPr>
                  <a:xfrm>
                    <a:off x="9155207" y="1340974"/>
                    <a:ext cx="35137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 smtClean="0">
                        <a:solidFill>
                          <a:srgbClr val="FF0000"/>
                        </a:solidFill>
                      </a:rPr>
                      <a:t>-</a:t>
                    </a:r>
                    <a:r>
                      <a:rPr lang="en-US" sz="16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89" name="Скругленная соединительная линия 288"/>
                  <p:cNvCxnSpPr/>
                  <p:nvPr/>
                </p:nvCxnSpPr>
                <p:spPr>
                  <a:xfrm rot="5400000">
                    <a:off x="9553890" y="1601338"/>
                    <a:ext cx="10763" cy="1212139"/>
                  </a:xfrm>
                  <a:prstGeom prst="curvedConnector3">
                    <a:avLst>
                      <a:gd name="adj1" fmla="val 1133671"/>
                    </a:avLst>
                  </a:prstGeom>
                  <a:ln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0" name="TextBox 289"/>
                  <p:cNvSpPr txBox="1"/>
                  <p:nvPr/>
                </p:nvSpPr>
                <p:spPr>
                  <a:xfrm>
                    <a:off x="9518703" y="2044738"/>
                    <a:ext cx="35137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 smtClean="0">
                        <a:solidFill>
                          <a:srgbClr val="FF0000"/>
                        </a:solidFill>
                      </a:rPr>
                      <a:t>-</a:t>
                    </a:r>
                    <a:r>
                      <a:rPr lang="en-US" sz="16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91" name="Скругленная соединительная линия 290"/>
                  <p:cNvCxnSpPr/>
                  <p:nvPr/>
                </p:nvCxnSpPr>
                <p:spPr>
                  <a:xfrm rot="5400000">
                    <a:off x="10454691" y="1640236"/>
                    <a:ext cx="374726" cy="667633"/>
                  </a:xfrm>
                  <a:prstGeom prst="curvedConnector3">
                    <a:avLst>
                      <a:gd name="adj1" fmla="val 111507"/>
                    </a:avLst>
                  </a:prstGeom>
                  <a:ln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TextBox 291"/>
                  <p:cNvSpPr txBox="1"/>
                  <p:nvPr/>
                </p:nvSpPr>
                <p:spPr>
                  <a:xfrm>
                    <a:off x="10908641" y="1972978"/>
                    <a:ext cx="35137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 smtClean="0">
                        <a:solidFill>
                          <a:srgbClr val="FF0000"/>
                        </a:solidFill>
                      </a:rPr>
                      <a:t>-</a:t>
                    </a:r>
                    <a:r>
                      <a:rPr lang="en-US" sz="16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93" name="TextBox 292"/>
                  <p:cNvSpPr txBox="1"/>
                  <p:nvPr/>
                </p:nvSpPr>
                <p:spPr>
                  <a:xfrm>
                    <a:off x="8059036" y="794456"/>
                    <a:ext cx="35137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 smtClean="0">
                        <a:solidFill>
                          <a:srgbClr val="FF0000"/>
                        </a:solidFill>
                      </a:rPr>
                      <a:t>-</a:t>
                    </a:r>
                    <a:r>
                      <a:rPr lang="en-US" sz="16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94" name="Скругленная соединительная линия 293"/>
                  <p:cNvCxnSpPr/>
                  <p:nvPr/>
                </p:nvCxnSpPr>
                <p:spPr>
                  <a:xfrm rot="5400000" flipH="1">
                    <a:off x="8315293" y="1602696"/>
                    <a:ext cx="406452" cy="783000"/>
                  </a:xfrm>
                  <a:prstGeom prst="curvedConnector3">
                    <a:avLst>
                      <a:gd name="adj1" fmla="val -16217"/>
                    </a:avLst>
                  </a:prstGeom>
                  <a:ln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5" name="TextBox 294"/>
                  <p:cNvSpPr txBox="1"/>
                  <p:nvPr/>
                </p:nvSpPr>
                <p:spPr>
                  <a:xfrm>
                    <a:off x="8070885" y="2077399"/>
                    <a:ext cx="35137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srgbClr val="FF0000"/>
                        </a:solidFill>
                      </a:rPr>
                      <a:t>-5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260" name="Скругленная соединительная линия 259"/>
                <p:cNvCxnSpPr/>
                <p:nvPr/>
              </p:nvCxnSpPr>
              <p:spPr>
                <a:xfrm rot="16200000" flipV="1">
                  <a:off x="9463433" y="434931"/>
                  <a:ext cx="10763" cy="1197083"/>
                </a:xfrm>
                <a:prstGeom prst="curvedConnector3">
                  <a:avLst>
                    <a:gd name="adj1" fmla="val 1800000"/>
                  </a:avLst>
                </a:prstGeom>
                <a:ln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9" name="TextBox 268"/>
                <p:cNvSpPr txBox="1"/>
                <p:nvPr/>
              </p:nvSpPr>
              <p:spPr>
                <a:xfrm>
                  <a:off x="9279097" y="788938"/>
                  <a:ext cx="4555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FF0000"/>
                      </a:solidFill>
                    </a:rPr>
                    <a:t>-20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58" name="TextBox 257"/>
              <p:cNvSpPr txBox="1"/>
              <p:nvPr/>
            </p:nvSpPr>
            <p:spPr>
              <a:xfrm>
                <a:off x="10010227" y="1496276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>
                    <a:solidFill>
                      <a:srgbClr val="FF0000"/>
                    </a:solidFill>
                  </a:rPr>
                  <a:t>-</a:t>
                </a:r>
                <a:r>
                  <a:rPr lang="en-US" sz="1600" dirty="0" smtClean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6" name="Группа 35"/>
          <p:cNvGrpSpPr/>
          <p:nvPr/>
        </p:nvGrpSpPr>
        <p:grpSpPr>
          <a:xfrm>
            <a:off x="7680680" y="5869615"/>
            <a:ext cx="3892735" cy="408754"/>
            <a:chOff x="7680680" y="5869615"/>
            <a:chExt cx="3892735" cy="408754"/>
          </a:xfrm>
        </p:grpSpPr>
        <p:sp>
          <p:nvSpPr>
            <p:cNvPr id="360" name="Овал 359"/>
            <p:cNvSpPr/>
            <p:nvPr/>
          </p:nvSpPr>
          <p:spPr>
            <a:xfrm>
              <a:off x="7680680" y="5869704"/>
              <a:ext cx="402373" cy="38049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61" name="Овал 360"/>
            <p:cNvSpPr/>
            <p:nvPr/>
          </p:nvSpPr>
          <p:spPr>
            <a:xfrm>
              <a:off x="8429515" y="5869705"/>
              <a:ext cx="402373" cy="3804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63" name="Овал 362"/>
            <p:cNvSpPr/>
            <p:nvPr/>
          </p:nvSpPr>
          <p:spPr>
            <a:xfrm>
              <a:off x="9746975" y="5887735"/>
              <a:ext cx="402373" cy="3804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64" name="Овал 363"/>
            <p:cNvSpPr/>
            <p:nvPr/>
          </p:nvSpPr>
          <p:spPr>
            <a:xfrm>
              <a:off x="11171042" y="5869615"/>
              <a:ext cx="402373" cy="38049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41" name="Прямая со стрелкой 40"/>
            <p:cNvCxnSpPr>
              <a:stCxn id="360" idx="6"/>
              <a:endCxn id="361" idx="2"/>
            </p:cNvCxnSpPr>
            <p:nvPr/>
          </p:nvCxnSpPr>
          <p:spPr>
            <a:xfrm>
              <a:off x="8083053" y="6059951"/>
              <a:ext cx="34646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361" idx="6"/>
            </p:cNvCxnSpPr>
            <p:nvPr/>
          </p:nvCxnSpPr>
          <p:spPr>
            <a:xfrm flipV="1">
              <a:off x="8831889" y="6059951"/>
              <a:ext cx="27751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0" name="Овал 509"/>
            <p:cNvSpPr/>
            <p:nvPr/>
          </p:nvSpPr>
          <p:spPr>
            <a:xfrm>
              <a:off x="9097424" y="5906104"/>
              <a:ext cx="368914" cy="372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cxnSp>
          <p:nvCxnSpPr>
            <p:cNvPr id="25" name="Прямая со стрелкой 24"/>
            <p:cNvCxnSpPr>
              <a:stCxn id="510" idx="6"/>
              <a:endCxn id="363" idx="2"/>
            </p:cNvCxnSpPr>
            <p:nvPr/>
          </p:nvCxnSpPr>
          <p:spPr>
            <a:xfrm flipV="1">
              <a:off x="9466338" y="6077982"/>
              <a:ext cx="280637" cy="14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Овал 303"/>
            <p:cNvSpPr/>
            <p:nvPr/>
          </p:nvSpPr>
          <p:spPr>
            <a:xfrm>
              <a:off x="10457142" y="5878723"/>
              <a:ext cx="402373" cy="3804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cxnSp>
          <p:nvCxnSpPr>
            <p:cNvPr id="20" name="Прямая со стрелкой 19"/>
            <p:cNvCxnSpPr>
              <a:stCxn id="363" idx="6"/>
              <a:endCxn id="304" idx="2"/>
            </p:cNvCxnSpPr>
            <p:nvPr/>
          </p:nvCxnSpPr>
          <p:spPr>
            <a:xfrm flipV="1">
              <a:off x="10149348" y="6068970"/>
              <a:ext cx="307794" cy="9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304" idx="6"/>
              <a:endCxn id="364" idx="2"/>
            </p:cNvCxnSpPr>
            <p:nvPr/>
          </p:nvCxnSpPr>
          <p:spPr>
            <a:xfrm flipV="1">
              <a:off x="10859515" y="6059862"/>
              <a:ext cx="311527" cy="9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Группа 36"/>
          <p:cNvGrpSpPr/>
          <p:nvPr/>
        </p:nvGrpSpPr>
        <p:grpSpPr>
          <a:xfrm>
            <a:off x="3289765" y="3426740"/>
            <a:ext cx="3892735" cy="699870"/>
            <a:chOff x="3458992" y="3480934"/>
            <a:chExt cx="3892735" cy="699870"/>
          </a:xfrm>
        </p:grpSpPr>
        <p:sp>
          <p:nvSpPr>
            <p:cNvPr id="522" name="TextBox 521"/>
            <p:cNvSpPr txBox="1"/>
            <p:nvPr/>
          </p:nvSpPr>
          <p:spPr>
            <a:xfrm>
              <a:off x="3915726" y="34892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3</a:t>
              </a:r>
              <a:endParaRPr lang="ru-RU" sz="1600" dirty="0"/>
            </a:p>
          </p:txBody>
        </p:sp>
        <p:sp>
          <p:nvSpPr>
            <p:cNvPr id="523" name="TextBox 522"/>
            <p:cNvSpPr txBox="1"/>
            <p:nvPr/>
          </p:nvSpPr>
          <p:spPr>
            <a:xfrm>
              <a:off x="5179185" y="348093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3</a:t>
              </a:r>
              <a:endParaRPr lang="ru-RU" sz="1600" dirty="0"/>
            </a:p>
          </p:txBody>
        </p:sp>
        <p:sp>
          <p:nvSpPr>
            <p:cNvPr id="524" name="TextBox 523"/>
            <p:cNvSpPr txBox="1"/>
            <p:nvPr/>
          </p:nvSpPr>
          <p:spPr>
            <a:xfrm>
              <a:off x="5914705" y="35341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ru-RU" sz="1600" dirty="0"/>
            </a:p>
          </p:txBody>
        </p:sp>
        <p:sp>
          <p:nvSpPr>
            <p:cNvPr id="525" name="TextBox 524"/>
            <p:cNvSpPr txBox="1"/>
            <p:nvPr/>
          </p:nvSpPr>
          <p:spPr>
            <a:xfrm>
              <a:off x="6586130" y="350795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</a:t>
              </a:r>
              <a:endParaRPr lang="ru-RU" sz="1600" dirty="0"/>
            </a:p>
          </p:txBody>
        </p:sp>
        <p:sp>
          <p:nvSpPr>
            <p:cNvPr id="309" name="Овал 308"/>
            <p:cNvSpPr/>
            <p:nvPr/>
          </p:nvSpPr>
          <p:spPr>
            <a:xfrm>
              <a:off x="3458992" y="3772139"/>
              <a:ext cx="402373" cy="38049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13" name="Овал 312"/>
            <p:cNvSpPr/>
            <p:nvPr/>
          </p:nvSpPr>
          <p:spPr>
            <a:xfrm>
              <a:off x="4207827" y="3772140"/>
              <a:ext cx="402373" cy="3804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16" name="Овал 315"/>
            <p:cNvSpPr/>
            <p:nvPr/>
          </p:nvSpPr>
          <p:spPr>
            <a:xfrm>
              <a:off x="5525287" y="3790170"/>
              <a:ext cx="402373" cy="3804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17" name="Овал 316"/>
            <p:cNvSpPr/>
            <p:nvPr/>
          </p:nvSpPr>
          <p:spPr>
            <a:xfrm>
              <a:off x="6949354" y="3772050"/>
              <a:ext cx="402373" cy="38049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18" name="Прямая со стрелкой 317"/>
            <p:cNvCxnSpPr>
              <a:stCxn id="309" idx="6"/>
              <a:endCxn id="313" idx="2"/>
            </p:cNvCxnSpPr>
            <p:nvPr/>
          </p:nvCxnSpPr>
          <p:spPr>
            <a:xfrm>
              <a:off x="3861365" y="3962386"/>
              <a:ext cx="34646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Прямая со стрелкой 318"/>
            <p:cNvCxnSpPr>
              <a:stCxn id="313" idx="6"/>
            </p:cNvCxnSpPr>
            <p:nvPr/>
          </p:nvCxnSpPr>
          <p:spPr>
            <a:xfrm flipV="1">
              <a:off x="4610201" y="3962386"/>
              <a:ext cx="27751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Овал 319"/>
            <p:cNvSpPr/>
            <p:nvPr/>
          </p:nvSpPr>
          <p:spPr>
            <a:xfrm>
              <a:off x="4875736" y="3808539"/>
              <a:ext cx="368914" cy="372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cxnSp>
          <p:nvCxnSpPr>
            <p:cNvPr id="321" name="Прямая со стрелкой 320"/>
            <p:cNvCxnSpPr>
              <a:stCxn id="320" idx="6"/>
              <a:endCxn id="316" idx="2"/>
            </p:cNvCxnSpPr>
            <p:nvPr/>
          </p:nvCxnSpPr>
          <p:spPr>
            <a:xfrm flipV="1">
              <a:off x="5244650" y="3980417"/>
              <a:ext cx="280637" cy="14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Овал 321"/>
            <p:cNvSpPr/>
            <p:nvPr/>
          </p:nvSpPr>
          <p:spPr>
            <a:xfrm>
              <a:off x="6235454" y="3781158"/>
              <a:ext cx="402373" cy="3804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cxnSp>
          <p:nvCxnSpPr>
            <p:cNvPr id="324" name="Прямая со стрелкой 323"/>
            <p:cNvCxnSpPr>
              <a:stCxn id="316" idx="6"/>
              <a:endCxn id="322" idx="2"/>
            </p:cNvCxnSpPr>
            <p:nvPr/>
          </p:nvCxnSpPr>
          <p:spPr>
            <a:xfrm flipV="1">
              <a:off x="5927660" y="3971405"/>
              <a:ext cx="307794" cy="9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Прямая со стрелкой 325"/>
            <p:cNvCxnSpPr>
              <a:stCxn id="322" idx="6"/>
              <a:endCxn id="317" idx="2"/>
            </p:cNvCxnSpPr>
            <p:nvPr/>
          </p:nvCxnSpPr>
          <p:spPr>
            <a:xfrm flipV="1">
              <a:off x="6637827" y="3962297"/>
              <a:ext cx="311527" cy="9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4569969" y="349798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ru-RU" sz="1600" dirty="0"/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46" name="Рисунок 245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5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8" grpId="0" animBg="1"/>
      <p:bldP spid="334" grpId="0"/>
      <p:bldP spid="359" grpId="0"/>
      <p:bldP spid="375" grpId="0"/>
      <p:bldP spid="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38892" y="24676"/>
            <a:ext cx="5317664" cy="704228"/>
          </a:xfrm>
        </p:spPr>
        <p:txBody>
          <a:bodyPr>
            <a:normAutofit/>
          </a:bodyPr>
          <a:lstStyle/>
          <a:p>
            <a:pPr algn="r"/>
            <a:r>
              <a:rPr lang="ru-RU" sz="2200" b="1" dirty="0" smtClean="0">
                <a:solidFill>
                  <a:srgbClr val="00B050"/>
                </a:solidFill>
              </a:rPr>
              <a:t>Метод </a:t>
            </a:r>
            <a:r>
              <a:rPr lang="ru-RU" sz="2200" b="1" dirty="0">
                <a:solidFill>
                  <a:srgbClr val="00B050"/>
                </a:solidFill>
              </a:rPr>
              <a:t>минимальных путей </a:t>
            </a:r>
            <a:r>
              <a:rPr lang="ru-RU" sz="2200" dirty="0">
                <a:solidFill>
                  <a:srgbClr val="00B050"/>
                </a:solidFill>
              </a:rPr>
              <a:t>(продолжение)</a:t>
            </a:r>
            <a:endParaRPr lang="ru-RU" sz="2200" dirty="0">
              <a:solidFill>
                <a:srgbClr val="D60093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223567" y="119693"/>
            <a:ext cx="2753608" cy="1305801"/>
            <a:chOff x="1093694" y="802988"/>
            <a:chExt cx="3937642" cy="1647225"/>
          </a:xfrm>
        </p:grpSpPr>
        <p:sp>
          <p:nvSpPr>
            <p:cNvPr id="3" name="Овал 2"/>
            <p:cNvSpPr/>
            <p:nvPr/>
          </p:nvSpPr>
          <p:spPr>
            <a:xfrm>
              <a:off x="1093694" y="1474382"/>
              <a:ext cx="459392" cy="44426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25" name="Овал 124"/>
            <p:cNvSpPr/>
            <p:nvPr/>
          </p:nvSpPr>
          <p:spPr>
            <a:xfrm>
              <a:off x="2068729" y="923260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27" name="Овал 126"/>
            <p:cNvSpPr/>
            <p:nvPr/>
          </p:nvSpPr>
          <p:spPr>
            <a:xfrm>
              <a:off x="2068729" y="1959449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28" name="Овал 127"/>
            <p:cNvSpPr/>
            <p:nvPr/>
          </p:nvSpPr>
          <p:spPr>
            <a:xfrm>
              <a:off x="3578152" y="1959449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34" name="Овал 133"/>
            <p:cNvSpPr/>
            <p:nvPr/>
          </p:nvSpPr>
          <p:spPr>
            <a:xfrm>
              <a:off x="3559403" y="923260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36" name="Овал 135"/>
            <p:cNvSpPr/>
            <p:nvPr/>
          </p:nvSpPr>
          <p:spPr>
            <a:xfrm>
              <a:off x="4571944" y="1447182"/>
              <a:ext cx="459392" cy="44426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7" name="Прямая со стрелкой 6"/>
            <p:cNvCxnSpPr>
              <a:stCxn id="3" idx="7"/>
              <a:endCxn id="125" idx="3"/>
            </p:cNvCxnSpPr>
            <p:nvPr/>
          </p:nvCxnSpPr>
          <p:spPr>
            <a:xfrm flipV="1">
              <a:off x="1485809" y="1302465"/>
              <a:ext cx="650196" cy="2369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3" idx="5"/>
              <a:endCxn id="127" idx="2"/>
            </p:cNvCxnSpPr>
            <p:nvPr/>
          </p:nvCxnSpPr>
          <p:spPr>
            <a:xfrm>
              <a:off x="1485809" y="1853587"/>
              <a:ext cx="582919" cy="327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125" idx="4"/>
              <a:endCxn id="127" idx="0"/>
            </p:cNvCxnSpPr>
            <p:nvPr/>
          </p:nvCxnSpPr>
          <p:spPr>
            <a:xfrm>
              <a:off x="2298425" y="1367526"/>
              <a:ext cx="0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25" idx="6"/>
              <a:endCxn id="134" idx="2"/>
            </p:cNvCxnSpPr>
            <p:nvPr/>
          </p:nvCxnSpPr>
          <p:spPr>
            <a:xfrm>
              <a:off x="2528121" y="1145393"/>
              <a:ext cx="10312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27" idx="6"/>
              <a:endCxn id="128" idx="2"/>
            </p:cNvCxnSpPr>
            <p:nvPr/>
          </p:nvCxnSpPr>
          <p:spPr>
            <a:xfrm>
              <a:off x="2528121" y="2181582"/>
              <a:ext cx="10500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34" idx="4"/>
              <a:endCxn id="128" idx="0"/>
            </p:cNvCxnSpPr>
            <p:nvPr/>
          </p:nvCxnSpPr>
          <p:spPr>
            <a:xfrm>
              <a:off x="3789100" y="1367526"/>
              <a:ext cx="18748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28" idx="6"/>
              <a:endCxn id="136" idx="3"/>
            </p:cNvCxnSpPr>
            <p:nvPr/>
          </p:nvCxnSpPr>
          <p:spPr>
            <a:xfrm flipV="1">
              <a:off x="4037544" y="1826387"/>
              <a:ext cx="601677" cy="355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134" idx="6"/>
              <a:endCxn id="136" idx="1"/>
            </p:cNvCxnSpPr>
            <p:nvPr/>
          </p:nvCxnSpPr>
          <p:spPr>
            <a:xfrm>
              <a:off x="4018795" y="1145393"/>
              <a:ext cx="620425" cy="3668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976774" y="1450201"/>
              <a:ext cx="444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324961" y="1923874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7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303099" y="1037360"/>
              <a:ext cx="698043" cy="427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/>
                <a:t>2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27025" y="1474103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r>
                <a:rPr lang="en-US" sz="1600" dirty="0" smtClean="0">
                  <a:solidFill>
                    <a:srgbClr val="FF0000"/>
                  </a:solidFill>
                </a:rPr>
                <a:t>,1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638020" y="802988"/>
              <a:ext cx="573675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4</a:t>
              </a:r>
              <a:r>
                <a:rPr lang="en-US" sz="1600" dirty="0" smtClean="0">
                  <a:solidFill>
                    <a:srgbClr val="FF0000"/>
                  </a:solidFill>
                </a:rPr>
                <a:t>,20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730335" y="2107808"/>
              <a:ext cx="464707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5,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145721" y="986857"/>
              <a:ext cx="682642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12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211907" y="1923401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8</a:t>
              </a:r>
              <a:r>
                <a:rPr lang="en-US" sz="1600" dirty="0" smtClean="0"/>
                <a:t>,</a:t>
              </a:r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984952" y="13910"/>
            <a:ext cx="15763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Исходная сеть</a:t>
            </a:r>
            <a:endParaRPr lang="ru-RU" dirty="0"/>
          </a:p>
        </p:txBody>
      </p:sp>
      <p:sp>
        <p:nvSpPr>
          <p:cNvPr id="233" name="TextBox 232"/>
          <p:cNvSpPr txBox="1"/>
          <p:nvPr/>
        </p:nvSpPr>
        <p:spPr>
          <a:xfrm>
            <a:off x="1099880" y="2308178"/>
            <a:ext cx="247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сеть</a:t>
            </a:r>
            <a:r>
              <a:rPr lang="en-US" sz="1600" dirty="0" smtClean="0"/>
              <a:t> </a:t>
            </a:r>
            <a:r>
              <a:rPr lang="ru-RU" sz="1600" dirty="0" smtClean="0"/>
              <a:t>остаточных </a:t>
            </a:r>
            <a:endParaRPr lang="en-US" sz="1600" dirty="0" smtClean="0"/>
          </a:p>
          <a:p>
            <a:r>
              <a:rPr lang="ru-RU" sz="1600" dirty="0" smtClean="0"/>
              <a:t>пропускных способностей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546648" y="1686070"/>
            <a:ext cx="14832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r>
              <a:rPr lang="ru-RU" b="1" dirty="0" smtClean="0"/>
              <a:t>-я итерация</a:t>
            </a:r>
            <a:endParaRPr lang="ru-RU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-89085" y="3037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c(e)</a:t>
            </a:r>
            <a:endParaRPr lang="ru-RU" sz="12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192836" y="235390"/>
            <a:ext cx="248936" cy="167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566469" y="-78423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</a:t>
            </a:r>
            <a:r>
              <a:rPr lang="en-US" sz="1200" dirty="0" smtClean="0">
                <a:solidFill>
                  <a:srgbClr val="FF0000"/>
                </a:solidFill>
              </a:rPr>
              <a:t>(e)</a:t>
            </a:r>
            <a:endParaRPr lang="ru-RU" sz="1200" dirty="0">
              <a:solidFill>
                <a:srgbClr val="FF0000"/>
              </a:solidFill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683662" y="126905"/>
            <a:ext cx="73572" cy="239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/>
          <p:cNvSpPr txBox="1"/>
          <p:nvPr/>
        </p:nvSpPr>
        <p:spPr>
          <a:xfrm>
            <a:off x="7740902" y="2359835"/>
            <a:ext cx="37610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оставляем дуги, для которых</a:t>
            </a:r>
            <a:r>
              <a:rPr lang="en-US" sz="1600" dirty="0" smtClean="0"/>
              <a:t> </a:t>
            </a:r>
            <a:r>
              <a:rPr lang="ru-RU" sz="1600" dirty="0" smtClean="0"/>
              <a:t>остаточная </a:t>
            </a:r>
            <a:endParaRPr lang="en-US" sz="1600" dirty="0" smtClean="0"/>
          </a:p>
          <a:p>
            <a:r>
              <a:rPr lang="ru-RU" sz="1600" dirty="0" smtClean="0"/>
              <a:t>пропускная способность </a:t>
            </a:r>
            <a:r>
              <a:rPr lang="en-US" sz="1600" dirty="0" smtClean="0"/>
              <a:t>&gt;</a:t>
            </a:r>
            <a:r>
              <a:rPr lang="ru-RU" sz="1600" dirty="0" smtClean="0"/>
              <a:t>0</a:t>
            </a:r>
            <a:r>
              <a:rPr lang="en-US" sz="1600" dirty="0" smtClean="0"/>
              <a:t>; </a:t>
            </a:r>
            <a:endParaRPr lang="ru-RU" sz="1600" dirty="0" smtClean="0"/>
          </a:p>
          <a:p>
            <a:r>
              <a:rPr lang="ru-RU" sz="1600" dirty="0" smtClean="0"/>
              <a:t>дуге </a:t>
            </a:r>
            <a:r>
              <a:rPr lang="en-US" sz="1600" dirty="0" smtClean="0"/>
              <a:t>e </a:t>
            </a:r>
            <a:r>
              <a:rPr lang="ru-RU" sz="1600" dirty="0" smtClean="0"/>
              <a:t>исходной сети приписываем </a:t>
            </a:r>
            <a:r>
              <a:rPr lang="en-US" sz="1600" dirty="0" smtClean="0"/>
              <a:t>p(e)</a:t>
            </a:r>
            <a:r>
              <a:rPr lang="ru-RU" sz="1600" dirty="0" smtClean="0"/>
              <a:t>, </a:t>
            </a:r>
          </a:p>
          <a:p>
            <a:r>
              <a:rPr lang="ru-RU" sz="1600" dirty="0" smtClean="0"/>
              <a:t>а её обратной дуге приписываем –</a:t>
            </a:r>
            <a:r>
              <a:rPr lang="en-US" sz="1600" dirty="0" smtClean="0"/>
              <a:t>p(e)</a:t>
            </a:r>
            <a:endParaRPr lang="ru-RU" sz="1600" dirty="0"/>
          </a:p>
        </p:txBody>
      </p:sp>
      <p:sp>
        <p:nvSpPr>
          <p:cNvPr id="359" name="TextBox 358"/>
          <p:cNvSpPr txBox="1"/>
          <p:nvPr/>
        </p:nvSpPr>
        <p:spPr>
          <a:xfrm>
            <a:off x="8169229" y="5009625"/>
            <a:ext cx="3574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НЕТ (1</a:t>
            </a:r>
            <a:r>
              <a:rPr lang="en-US" sz="1600" dirty="0" smtClean="0"/>
              <a:t>,6)-</a:t>
            </a:r>
            <a:r>
              <a:rPr lang="ru-RU" sz="1600" dirty="0" smtClean="0"/>
              <a:t>пути</a:t>
            </a:r>
            <a:endParaRPr lang="ru-RU" sz="1600" dirty="0"/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7484514" y="1004376"/>
            <a:ext cx="18638" cy="52252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7129353" y="1636782"/>
            <a:ext cx="612079" cy="31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>
            <a:off x="11713560" y="2317482"/>
            <a:ext cx="0" cy="123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Группа 33"/>
          <p:cNvGrpSpPr/>
          <p:nvPr/>
        </p:nvGrpSpPr>
        <p:grpSpPr>
          <a:xfrm>
            <a:off x="3825103" y="824004"/>
            <a:ext cx="3162116" cy="2232070"/>
            <a:chOff x="3789925" y="4264298"/>
            <a:chExt cx="3162116" cy="2232070"/>
          </a:xfrm>
        </p:grpSpPr>
        <p:sp>
          <p:nvSpPr>
            <p:cNvPr id="411" name="TextBox 410"/>
            <p:cNvSpPr txBox="1"/>
            <p:nvPr/>
          </p:nvSpPr>
          <p:spPr>
            <a:xfrm>
              <a:off x="5175942" y="426429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</a:t>
              </a:r>
              <a:endParaRPr lang="ru-RU" sz="1600" dirty="0"/>
            </a:p>
          </p:txBody>
        </p:sp>
        <p:grpSp>
          <p:nvGrpSpPr>
            <p:cNvPr id="33" name="Группа 32"/>
            <p:cNvGrpSpPr/>
            <p:nvPr/>
          </p:nvGrpSpPr>
          <p:grpSpPr>
            <a:xfrm>
              <a:off x="3789925" y="4558270"/>
              <a:ext cx="3162116" cy="1938098"/>
              <a:chOff x="3807193" y="4465763"/>
              <a:chExt cx="3162116" cy="1938098"/>
            </a:xfrm>
          </p:grpSpPr>
          <p:sp>
            <p:nvSpPr>
              <p:cNvPr id="380" name="Овал 379"/>
              <p:cNvSpPr/>
              <p:nvPr/>
            </p:nvSpPr>
            <p:spPr>
              <a:xfrm>
                <a:off x="3807193" y="5132553"/>
                <a:ext cx="368914" cy="37226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381" name="Овал 380"/>
              <p:cNvSpPr/>
              <p:nvPr/>
            </p:nvSpPr>
            <p:spPr>
              <a:xfrm>
                <a:off x="4590193" y="4670751"/>
                <a:ext cx="368914" cy="3722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382" name="Овал 381"/>
              <p:cNvSpPr/>
              <p:nvPr/>
            </p:nvSpPr>
            <p:spPr>
              <a:xfrm>
                <a:off x="4590193" y="5539006"/>
                <a:ext cx="368914" cy="3722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383" name="Овал 382"/>
              <p:cNvSpPr/>
              <p:nvPr/>
            </p:nvSpPr>
            <p:spPr>
              <a:xfrm>
                <a:off x="5802332" y="5539006"/>
                <a:ext cx="368914" cy="3722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384" name="Овал 383"/>
              <p:cNvSpPr/>
              <p:nvPr/>
            </p:nvSpPr>
            <p:spPr>
              <a:xfrm>
                <a:off x="5787277" y="4670751"/>
                <a:ext cx="368914" cy="3722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385" name="Овал 384"/>
              <p:cNvSpPr/>
              <p:nvPr/>
            </p:nvSpPr>
            <p:spPr>
              <a:xfrm>
                <a:off x="6600395" y="5109762"/>
                <a:ext cx="368914" cy="37226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386" name="Прямая со стрелкой 385"/>
              <p:cNvCxnSpPr>
                <a:stCxn id="380" idx="7"/>
                <a:endCxn id="381" idx="3"/>
              </p:cNvCxnSpPr>
              <p:nvPr/>
            </p:nvCxnSpPr>
            <p:spPr>
              <a:xfrm flipV="1">
                <a:off x="4122081" y="4988498"/>
                <a:ext cx="522139" cy="19857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Прямая со стрелкой 386"/>
              <p:cNvCxnSpPr>
                <a:stCxn id="380" idx="5"/>
                <a:endCxn id="382" idx="2"/>
              </p:cNvCxnSpPr>
              <p:nvPr/>
            </p:nvCxnSpPr>
            <p:spPr>
              <a:xfrm>
                <a:off x="4122081" y="5450300"/>
                <a:ext cx="468112" cy="27483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Прямая со стрелкой 387"/>
              <p:cNvCxnSpPr/>
              <p:nvPr/>
            </p:nvCxnSpPr>
            <p:spPr>
              <a:xfrm>
                <a:off x="4763265" y="5056594"/>
                <a:ext cx="0" cy="4959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Прямая со стрелкой 388"/>
              <p:cNvCxnSpPr>
                <a:stCxn id="381" idx="6"/>
                <a:endCxn id="384" idx="2"/>
              </p:cNvCxnSpPr>
              <p:nvPr/>
            </p:nvCxnSpPr>
            <p:spPr>
              <a:xfrm>
                <a:off x="4959107" y="4856884"/>
                <a:ext cx="82817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Прямая со стрелкой 389"/>
              <p:cNvCxnSpPr>
                <a:stCxn id="382" idx="6"/>
                <a:endCxn id="383" idx="2"/>
              </p:cNvCxnSpPr>
              <p:nvPr/>
            </p:nvCxnSpPr>
            <p:spPr>
              <a:xfrm>
                <a:off x="4959107" y="5725138"/>
                <a:ext cx="84322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Прямая со стрелкой 390"/>
              <p:cNvCxnSpPr>
                <a:stCxn id="383" idx="6"/>
                <a:endCxn id="385" idx="3"/>
              </p:cNvCxnSpPr>
              <p:nvPr/>
            </p:nvCxnSpPr>
            <p:spPr>
              <a:xfrm flipV="1">
                <a:off x="6171246" y="5427509"/>
                <a:ext cx="483176" cy="29762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Прямая со стрелкой 391"/>
              <p:cNvCxnSpPr>
                <a:stCxn id="384" idx="6"/>
                <a:endCxn id="385" idx="1"/>
              </p:cNvCxnSpPr>
              <p:nvPr/>
            </p:nvCxnSpPr>
            <p:spPr>
              <a:xfrm>
                <a:off x="6156190" y="4856884"/>
                <a:ext cx="498231" cy="3073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3" name="TextBox 392"/>
              <p:cNvSpPr txBox="1"/>
              <p:nvPr/>
            </p:nvSpPr>
            <p:spPr>
              <a:xfrm>
                <a:off x="4537233" y="516428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ru-RU" sz="1600" dirty="0"/>
              </a:p>
            </p:txBody>
          </p:sp>
          <p:sp>
            <p:nvSpPr>
              <p:cNvPr id="394" name="TextBox 393"/>
              <p:cNvSpPr txBox="1"/>
              <p:nvPr/>
            </p:nvSpPr>
            <p:spPr>
              <a:xfrm>
                <a:off x="4271305" y="536510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2</a:t>
                </a:r>
                <a:endParaRPr lang="ru-RU" sz="1600" dirty="0"/>
              </a:p>
            </p:txBody>
          </p:sp>
          <p:sp>
            <p:nvSpPr>
              <p:cNvPr id="395" name="TextBox 394"/>
              <p:cNvSpPr txBox="1"/>
              <p:nvPr/>
            </p:nvSpPr>
            <p:spPr>
              <a:xfrm>
                <a:off x="4264363" y="503334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ru-RU" sz="1600" dirty="0"/>
              </a:p>
            </p:txBody>
          </p:sp>
          <p:sp>
            <p:nvSpPr>
              <p:cNvPr id="396" name="TextBox 395"/>
              <p:cNvSpPr txBox="1"/>
              <p:nvPr/>
            </p:nvSpPr>
            <p:spPr>
              <a:xfrm>
                <a:off x="5251894" y="4811145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2</a:t>
                </a:r>
                <a:endParaRPr lang="ru-RU" sz="1600" dirty="0"/>
              </a:p>
            </p:txBody>
          </p:sp>
          <p:sp>
            <p:nvSpPr>
              <p:cNvPr id="397" name="TextBox 396"/>
              <p:cNvSpPr txBox="1"/>
              <p:nvPr/>
            </p:nvSpPr>
            <p:spPr>
              <a:xfrm>
                <a:off x="5275803" y="550481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ru-RU" sz="1600" dirty="0"/>
              </a:p>
            </p:txBody>
          </p:sp>
          <p:sp>
            <p:nvSpPr>
              <p:cNvPr id="398" name="TextBox 397"/>
              <p:cNvSpPr txBox="1"/>
              <p:nvPr/>
            </p:nvSpPr>
            <p:spPr>
              <a:xfrm>
                <a:off x="6150938" y="4962725"/>
                <a:ext cx="326492" cy="263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12</a:t>
                </a:r>
                <a:endParaRPr lang="ru-RU" sz="1600" dirty="0"/>
              </a:p>
            </p:txBody>
          </p:sp>
          <p:sp>
            <p:nvSpPr>
              <p:cNvPr id="399" name="TextBox 398"/>
              <p:cNvSpPr txBox="1"/>
              <p:nvPr/>
            </p:nvSpPr>
            <p:spPr>
              <a:xfrm>
                <a:off x="6227639" y="537917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ru-RU" sz="1600" dirty="0"/>
              </a:p>
            </p:txBody>
          </p:sp>
          <p:cxnSp>
            <p:nvCxnSpPr>
              <p:cNvPr id="400" name="Скругленная соединительная линия 399"/>
              <p:cNvCxnSpPr>
                <a:stCxn id="384" idx="0"/>
                <a:endCxn id="381" idx="0"/>
              </p:cNvCxnSpPr>
              <p:nvPr/>
            </p:nvCxnSpPr>
            <p:spPr>
              <a:xfrm rot="16200000" flipV="1">
                <a:off x="5373143" y="4072209"/>
                <a:ext cx="10763" cy="1197083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Скругленная соединительная линия 400"/>
              <p:cNvCxnSpPr/>
              <p:nvPr/>
            </p:nvCxnSpPr>
            <p:spPr>
              <a:xfrm rot="16200000" flipV="1">
                <a:off x="6283452" y="4582349"/>
                <a:ext cx="384494" cy="682689"/>
              </a:xfrm>
              <a:prstGeom prst="curvedConnector3">
                <a:avLst>
                  <a:gd name="adj1" fmla="val 12109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Скругленная соединительная линия 401"/>
              <p:cNvCxnSpPr>
                <a:stCxn id="385" idx="4"/>
                <a:endCxn id="383" idx="5"/>
              </p:cNvCxnSpPr>
              <p:nvPr/>
            </p:nvCxnSpPr>
            <p:spPr>
              <a:xfrm rot="5400000">
                <a:off x="6263673" y="5335573"/>
                <a:ext cx="374726" cy="667633"/>
              </a:xfrm>
              <a:prstGeom prst="curvedConnector3">
                <a:avLst>
                  <a:gd name="adj1" fmla="val 111507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Скругленная соединительная линия 402"/>
              <p:cNvCxnSpPr>
                <a:stCxn id="383" idx="4"/>
                <a:endCxn id="382" idx="4"/>
              </p:cNvCxnSpPr>
              <p:nvPr/>
            </p:nvCxnSpPr>
            <p:spPr>
              <a:xfrm rot="5400000">
                <a:off x="5380672" y="5305201"/>
                <a:ext cx="10763" cy="1212139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Скругленная соединительная линия 403"/>
              <p:cNvCxnSpPr>
                <a:stCxn id="382" idx="3"/>
                <a:endCxn id="380" idx="3"/>
              </p:cNvCxnSpPr>
              <p:nvPr/>
            </p:nvCxnSpPr>
            <p:spPr>
              <a:xfrm rot="5400000" flipH="1">
                <a:off x="4049493" y="5262028"/>
                <a:ext cx="406452" cy="783000"/>
              </a:xfrm>
              <a:prstGeom prst="curvedConnector3">
                <a:avLst>
                  <a:gd name="adj1" fmla="val -16217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Скругленная соединительная линия 404"/>
              <p:cNvCxnSpPr>
                <a:stCxn id="381" idx="1"/>
                <a:endCxn id="380" idx="1"/>
              </p:cNvCxnSpPr>
              <p:nvPr/>
            </p:nvCxnSpPr>
            <p:spPr>
              <a:xfrm rot="16200000" flipH="1" flipV="1">
                <a:off x="4021818" y="4564669"/>
                <a:ext cx="461802" cy="783000"/>
              </a:xfrm>
              <a:prstGeom prst="curvedConnector3">
                <a:avLst>
                  <a:gd name="adj1" fmla="val -7692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Прямая со стрелкой 405"/>
              <p:cNvCxnSpPr/>
              <p:nvPr/>
            </p:nvCxnSpPr>
            <p:spPr>
              <a:xfrm flipV="1">
                <a:off x="4898234" y="4960840"/>
                <a:ext cx="0" cy="60502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Прямая со стрелкой 406"/>
              <p:cNvCxnSpPr>
                <a:stCxn id="384" idx="3"/>
                <a:endCxn id="383" idx="1"/>
              </p:cNvCxnSpPr>
              <p:nvPr/>
            </p:nvCxnSpPr>
            <p:spPr>
              <a:xfrm>
                <a:off x="5841303" y="4988498"/>
                <a:ext cx="15056" cy="605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Прямая со стрелкой 407"/>
              <p:cNvCxnSpPr/>
              <p:nvPr/>
            </p:nvCxnSpPr>
            <p:spPr>
              <a:xfrm flipH="1" flipV="1">
                <a:off x="5985764" y="5043016"/>
                <a:ext cx="15056" cy="49599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" name="TextBox 408"/>
              <p:cNvSpPr txBox="1"/>
              <p:nvPr/>
            </p:nvSpPr>
            <p:spPr>
              <a:xfrm>
                <a:off x="5626768" y="5157175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ru-RU" sz="1600" dirty="0"/>
              </a:p>
            </p:txBody>
          </p:sp>
          <p:sp>
            <p:nvSpPr>
              <p:cNvPr id="410" name="TextBox 409"/>
              <p:cNvSpPr txBox="1"/>
              <p:nvPr/>
            </p:nvSpPr>
            <p:spPr>
              <a:xfrm>
                <a:off x="3925985" y="449420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2</a:t>
                </a:r>
                <a:endParaRPr lang="ru-RU" sz="1600" dirty="0"/>
              </a:p>
            </p:txBody>
          </p:sp>
          <p:sp>
            <p:nvSpPr>
              <p:cNvPr id="412" name="TextBox 411"/>
              <p:cNvSpPr txBox="1"/>
              <p:nvPr/>
            </p:nvSpPr>
            <p:spPr>
              <a:xfrm>
                <a:off x="6481039" y="4465763"/>
                <a:ext cx="239943" cy="263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ru-RU" sz="1600" dirty="0"/>
              </a:p>
            </p:txBody>
          </p:sp>
          <p:sp>
            <p:nvSpPr>
              <p:cNvPr id="413" name="TextBox 412"/>
              <p:cNvSpPr txBox="1"/>
              <p:nvPr/>
            </p:nvSpPr>
            <p:spPr>
              <a:xfrm>
                <a:off x="4863938" y="515703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ru-RU" sz="1600" dirty="0"/>
              </a:p>
            </p:txBody>
          </p:sp>
          <p:sp>
            <p:nvSpPr>
              <p:cNvPr id="414" name="TextBox 413"/>
              <p:cNvSpPr txBox="1"/>
              <p:nvPr/>
            </p:nvSpPr>
            <p:spPr>
              <a:xfrm>
                <a:off x="5958699" y="514889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2</a:t>
                </a:r>
                <a:endParaRPr lang="ru-RU" sz="1600" dirty="0"/>
              </a:p>
            </p:txBody>
          </p:sp>
          <p:sp>
            <p:nvSpPr>
              <p:cNvPr id="415" name="TextBox 414"/>
              <p:cNvSpPr txBox="1"/>
              <p:nvPr/>
            </p:nvSpPr>
            <p:spPr>
              <a:xfrm>
                <a:off x="5251893" y="606530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5</a:t>
                </a:r>
                <a:endParaRPr lang="ru-RU" sz="1600" dirty="0"/>
              </a:p>
            </p:txBody>
          </p:sp>
          <p:sp>
            <p:nvSpPr>
              <p:cNvPr id="416" name="TextBox 415"/>
              <p:cNvSpPr txBox="1"/>
              <p:nvPr/>
            </p:nvSpPr>
            <p:spPr>
              <a:xfrm>
                <a:off x="6602336" y="574055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7</a:t>
                </a:r>
                <a:endParaRPr lang="ru-RU" sz="1600" dirty="0"/>
              </a:p>
            </p:txBody>
          </p:sp>
          <p:sp>
            <p:nvSpPr>
              <p:cNvPr id="417" name="TextBox 416"/>
              <p:cNvSpPr txBox="1"/>
              <p:nvPr/>
            </p:nvSpPr>
            <p:spPr>
              <a:xfrm>
                <a:off x="3925985" y="581198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5</a:t>
                </a:r>
                <a:endParaRPr lang="ru-RU" sz="1600" dirty="0"/>
              </a:p>
            </p:txBody>
          </p:sp>
        </p:grpSp>
      </p:grpSp>
      <p:graphicFrame>
        <p:nvGraphicFramePr>
          <p:cNvPr id="435" name="Объект 4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596206"/>
              </p:ext>
            </p:extLst>
          </p:nvPr>
        </p:nvGraphicFramePr>
        <p:xfrm>
          <a:off x="5059777" y="4084375"/>
          <a:ext cx="952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2" name="Equation" r:id="rId3" imgW="952200" imgH="266400" progId="Equation.DSMT4">
                  <p:embed/>
                </p:oleObj>
              </mc:Choice>
              <mc:Fallback>
                <p:oleObj name="Equation" r:id="rId3" imgW="952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59777" y="4084375"/>
                        <a:ext cx="952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Группа 29"/>
          <p:cNvGrpSpPr/>
          <p:nvPr/>
        </p:nvGrpSpPr>
        <p:grpSpPr>
          <a:xfrm>
            <a:off x="7909779" y="706970"/>
            <a:ext cx="3200983" cy="1674680"/>
            <a:chOff x="7899863" y="707797"/>
            <a:chExt cx="3200983" cy="1674680"/>
          </a:xfrm>
        </p:grpSpPr>
        <p:sp>
          <p:nvSpPr>
            <p:cNvPr id="248" name="TextBox 247"/>
            <p:cNvSpPr txBox="1"/>
            <p:nvPr/>
          </p:nvSpPr>
          <p:spPr>
            <a:xfrm>
              <a:off x="9237002" y="707797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-20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7899863" y="760980"/>
              <a:ext cx="3200983" cy="1621497"/>
              <a:chOff x="7911671" y="761517"/>
              <a:chExt cx="3200983" cy="1621497"/>
            </a:xfrm>
          </p:grpSpPr>
          <p:grpSp>
            <p:nvGrpSpPr>
              <p:cNvPr id="22" name="Группа 21"/>
              <p:cNvGrpSpPr/>
              <p:nvPr/>
            </p:nvGrpSpPr>
            <p:grpSpPr>
              <a:xfrm>
                <a:off x="7911671" y="761517"/>
                <a:ext cx="3200983" cy="1621497"/>
                <a:chOff x="8059036" y="794456"/>
                <a:chExt cx="3200983" cy="1621497"/>
              </a:xfrm>
            </p:grpSpPr>
            <p:sp>
              <p:nvSpPr>
                <p:cNvPr id="296" name="Овал 295"/>
                <p:cNvSpPr/>
                <p:nvPr/>
              </p:nvSpPr>
              <p:spPr>
                <a:xfrm>
                  <a:off x="8085850" y="1446697"/>
                  <a:ext cx="358671" cy="366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297" name="Овал 296"/>
                <p:cNvSpPr/>
                <p:nvPr/>
              </p:nvSpPr>
              <p:spPr>
                <a:xfrm>
                  <a:off x="8847109" y="992419"/>
                  <a:ext cx="358671" cy="3662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298" name="Овал 297"/>
                <p:cNvSpPr/>
                <p:nvPr/>
              </p:nvSpPr>
              <p:spPr>
                <a:xfrm>
                  <a:off x="8847109" y="1846528"/>
                  <a:ext cx="358671" cy="3662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299" name="Овал 298"/>
                <p:cNvSpPr/>
                <p:nvPr/>
              </p:nvSpPr>
              <p:spPr>
                <a:xfrm>
                  <a:off x="10025591" y="1846528"/>
                  <a:ext cx="358671" cy="3662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sp>
              <p:nvSpPr>
                <p:cNvPr id="300" name="Овал 299"/>
                <p:cNvSpPr/>
                <p:nvPr/>
              </p:nvSpPr>
              <p:spPr>
                <a:xfrm>
                  <a:off x="10010954" y="992419"/>
                  <a:ext cx="358671" cy="3662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301" name="Овал 300"/>
                <p:cNvSpPr/>
                <p:nvPr/>
              </p:nvSpPr>
              <p:spPr>
                <a:xfrm>
                  <a:off x="10801494" y="1424278"/>
                  <a:ext cx="358671" cy="366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cxnSp>
              <p:nvCxnSpPr>
                <p:cNvPr id="303" name="Прямая со стрелкой 302"/>
                <p:cNvCxnSpPr>
                  <a:stCxn id="296" idx="5"/>
                  <a:endCxn id="298" idx="2"/>
                </p:cNvCxnSpPr>
                <p:nvPr/>
              </p:nvCxnSpPr>
              <p:spPr>
                <a:xfrm>
                  <a:off x="8391995" y="1759268"/>
                  <a:ext cx="455114" cy="27036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Прямая со стрелкой 304"/>
                <p:cNvCxnSpPr>
                  <a:stCxn id="297" idx="6"/>
                  <a:endCxn id="300" idx="2"/>
                </p:cNvCxnSpPr>
                <p:nvPr/>
              </p:nvCxnSpPr>
              <p:spPr>
                <a:xfrm>
                  <a:off x="9205779" y="1175518"/>
                  <a:ext cx="805175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Прямая со стрелкой 306"/>
                <p:cNvCxnSpPr>
                  <a:stCxn id="299" idx="6"/>
                  <a:endCxn id="301" idx="3"/>
                </p:cNvCxnSpPr>
                <p:nvPr/>
              </p:nvCxnSpPr>
              <p:spPr>
                <a:xfrm flipV="1">
                  <a:off x="10384261" y="1736847"/>
                  <a:ext cx="469760" cy="292779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Прямая со стрелкой 307"/>
                <p:cNvCxnSpPr>
                  <a:stCxn id="300" idx="6"/>
                  <a:endCxn id="301" idx="1"/>
                </p:cNvCxnSpPr>
                <p:nvPr/>
              </p:nvCxnSpPr>
              <p:spPr>
                <a:xfrm>
                  <a:off x="10369623" y="1175518"/>
                  <a:ext cx="484397" cy="30238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TextBox 309"/>
                <p:cNvSpPr txBox="1"/>
                <p:nvPr/>
              </p:nvSpPr>
              <p:spPr>
                <a:xfrm>
                  <a:off x="8537075" y="1675456"/>
                  <a:ext cx="280841" cy="3330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FF0000"/>
                      </a:solidFill>
                    </a:rPr>
                    <a:t>5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14" name="TextBox 313"/>
                <p:cNvSpPr txBox="1"/>
                <p:nvPr/>
              </p:nvSpPr>
              <p:spPr>
                <a:xfrm>
                  <a:off x="10469956" y="1022990"/>
                  <a:ext cx="382142" cy="3330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FF0000"/>
                      </a:solidFill>
                    </a:rPr>
                    <a:t>30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15" name="TextBox 314"/>
                <p:cNvSpPr txBox="1"/>
                <p:nvPr/>
              </p:nvSpPr>
              <p:spPr>
                <a:xfrm>
                  <a:off x="10568819" y="1759268"/>
                  <a:ext cx="280841" cy="3330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FF0000"/>
                      </a:solidFill>
                    </a:rPr>
                    <a:t>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5" name="TextBox 324"/>
                <p:cNvSpPr txBox="1"/>
                <p:nvPr/>
              </p:nvSpPr>
              <p:spPr>
                <a:xfrm>
                  <a:off x="9854902" y="1470918"/>
                  <a:ext cx="3513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FF0000"/>
                      </a:solidFill>
                    </a:rPr>
                    <a:t>-1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61" name="Скругленная соединительная линия 260"/>
                <p:cNvCxnSpPr/>
                <p:nvPr/>
              </p:nvCxnSpPr>
              <p:spPr>
                <a:xfrm rot="16200000" flipH="1" flipV="1">
                  <a:off x="8308805" y="878317"/>
                  <a:ext cx="461802" cy="783000"/>
                </a:xfrm>
                <a:prstGeom prst="curvedConnector3">
                  <a:avLst>
                    <a:gd name="adj1" fmla="val -7692"/>
                  </a:avLst>
                </a:prstGeom>
                <a:ln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3" name="TextBox 262"/>
                <p:cNvSpPr txBox="1"/>
                <p:nvPr/>
              </p:nvSpPr>
              <p:spPr>
                <a:xfrm>
                  <a:off x="9002350" y="1431051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FF0000"/>
                      </a:solidFill>
                    </a:rPr>
                    <a:t>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64" name="Скругленная соединительная линия 263"/>
                <p:cNvCxnSpPr/>
                <p:nvPr/>
              </p:nvCxnSpPr>
              <p:spPr>
                <a:xfrm rot="5400000">
                  <a:off x="9553890" y="1601338"/>
                  <a:ext cx="10763" cy="1212139"/>
                </a:xfrm>
                <a:prstGeom prst="curvedConnector3">
                  <a:avLst>
                    <a:gd name="adj1" fmla="val 1133671"/>
                  </a:avLst>
                </a:prstGeom>
                <a:ln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TextBox 264"/>
                <p:cNvSpPr txBox="1"/>
                <p:nvPr/>
              </p:nvSpPr>
              <p:spPr>
                <a:xfrm>
                  <a:off x="9518703" y="2044738"/>
                  <a:ext cx="3513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>
                      <a:solidFill>
                        <a:srgbClr val="FF0000"/>
                      </a:solidFill>
                    </a:rPr>
                    <a:t>-</a:t>
                  </a:r>
                  <a:r>
                    <a:rPr lang="en-US" sz="1600" dirty="0" smtClean="0">
                      <a:solidFill>
                        <a:srgbClr val="FF0000"/>
                      </a:solidFill>
                    </a:rPr>
                    <a:t>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67" name="Скругленная соединительная линия 266"/>
                <p:cNvCxnSpPr/>
                <p:nvPr/>
              </p:nvCxnSpPr>
              <p:spPr>
                <a:xfrm rot="5400000">
                  <a:off x="10454691" y="1640236"/>
                  <a:ext cx="374726" cy="667633"/>
                </a:xfrm>
                <a:prstGeom prst="curvedConnector3">
                  <a:avLst>
                    <a:gd name="adj1" fmla="val 111507"/>
                  </a:avLst>
                </a:prstGeom>
                <a:ln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8" name="TextBox 267"/>
                <p:cNvSpPr txBox="1"/>
                <p:nvPr/>
              </p:nvSpPr>
              <p:spPr>
                <a:xfrm>
                  <a:off x="10908641" y="1972978"/>
                  <a:ext cx="3513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>
                      <a:solidFill>
                        <a:srgbClr val="FF0000"/>
                      </a:solidFill>
                    </a:rPr>
                    <a:t>-</a:t>
                  </a:r>
                  <a:r>
                    <a:rPr lang="en-US" sz="1600" dirty="0" smtClean="0">
                      <a:solidFill>
                        <a:srgbClr val="FF0000"/>
                      </a:solidFill>
                    </a:rPr>
                    <a:t>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5" name="TextBox 474"/>
                <p:cNvSpPr txBox="1"/>
                <p:nvPr/>
              </p:nvSpPr>
              <p:spPr>
                <a:xfrm>
                  <a:off x="8059036" y="794456"/>
                  <a:ext cx="3513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>
                      <a:solidFill>
                        <a:srgbClr val="FF0000"/>
                      </a:solidFill>
                    </a:rPr>
                    <a:t>-</a:t>
                  </a:r>
                  <a:r>
                    <a:rPr lang="en-US" sz="1600" dirty="0" smtClean="0">
                      <a:solidFill>
                        <a:srgbClr val="FF0000"/>
                      </a:solidFill>
                    </a:rPr>
                    <a:t>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7" name="Скругленная соединительная линия 476"/>
                <p:cNvCxnSpPr/>
                <p:nvPr/>
              </p:nvCxnSpPr>
              <p:spPr>
                <a:xfrm rot="5400000" flipH="1">
                  <a:off x="8315293" y="1602696"/>
                  <a:ext cx="406452" cy="783000"/>
                </a:xfrm>
                <a:prstGeom prst="curvedConnector3">
                  <a:avLst>
                    <a:gd name="adj1" fmla="val -16217"/>
                  </a:avLst>
                </a:prstGeom>
                <a:ln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8" name="TextBox 477"/>
                <p:cNvSpPr txBox="1"/>
                <p:nvPr/>
              </p:nvSpPr>
              <p:spPr>
                <a:xfrm>
                  <a:off x="8070885" y="2077399"/>
                  <a:ext cx="3513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FF0000"/>
                      </a:solidFill>
                    </a:rPr>
                    <a:t>-5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247" name="Скругленная соединительная линия 246"/>
              <p:cNvCxnSpPr/>
              <p:nvPr/>
            </p:nvCxnSpPr>
            <p:spPr>
              <a:xfrm rot="16200000" flipV="1">
                <a:off x="9421338" y="353790"/>
                <a:ext cx="10763" cy="1197083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 стрелкой 17"/>
              <p:cNvCxnSpPr>
                <a:stCxn id="297" idx="4"/>
                <a:endCxn id="298" idx="0"/>
              </p:cNvCxnSpPr>
              <p:nvPr/>
            </p:nvCxnSpPr>
            <p:spPr>
              <a:xfrm>
                <a:off x="8879080" y="1325680"/>
                <a:ext cx="0" cy="48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>
                <a:stCxn id="299" idx="0"/>
                <a:endCxn id="300" idx="4"/>
              </p:cNvCxnSpPr>
              <p:nvPr/>
            </p:nvCxnSpPr>
            <p:spPr>
              <a:xfrm flipH="1" flipV="1">
                <a:off x="10042925" y="1325680"/>
                <a:ext cx="14637" cy="48790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9246508" y="112050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20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46" name="Группа 245"/>
          <p:cNvGrpSpPr/>
          <p:nvPr/>
        </p:nvGrpSpPr>
        <p:grpSpPr>
          <a:xfrm>
            <a:off x="8037180" y="3375496"/>
            <a:ext cx="3200983" cy="1674680"/>
            <a:chOff x="7899863" y="707797"/>
            <a:chExt cx="3200983" cy="1674680"/>
          </a:xfrm>
        </p:grpSpPr>
        <p:sp>
          <p:nvSpPr>
            <p:cNvPr id="249" name="TextBox 248"/>
            <p:cNvSpPr txBox="1"/>
            <p:nvPr/>
          </p:nvSpPr>
          <p:spPr>
            <a:xfrm>
              <a:off x="9237002" y="707797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-20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grpSp>
          <p:nvGrpSpPr>
            <p:cNvPr id="250" name="Группа 249"/>
            <p:cNvGrpSpPr/>
            <p:nvPr/>
          </p:nvGrpSpPr>
          <p:grpSpPr>
            <a:xfrm>
              <a:off x="7899863" y="760980"/>
              <a:ext cx="3200983" cy="1621497"/>
              <a:chOff x="7911671" y="761517"/>
              <a:chExt cx="3200983" cy="1621497"/>
            </a:xfrm>
          </p:grpSpPr>
          <p:grpSp>
            <p:nvGrpSpPr>
              <p:cNvPr id="252" name="Группа 251"/>
              <p:cNvGrpSpPr/>
              <p:nvPr/>
            </p:nvGrpSpPr>
            <p:grpSpPr>
              <a:xfrm>
                <a:off x="7911671" y="761517"/>
                <a:ext cx="3200983" cy="1621497"/>
                <a:chOff x="8059036" y="794456"/>
                <a:chExt cx="3200983" cy="1621497"/>
              </a:xfrm>
            </p:grpSpPr>
            <p:sp>
              <p:nvSpPr>
                <p:cNvPr id="327" name="Овал 326"/>
                <p:cNvSpPr/>
                <p:nvPr/>
              </p:nvSpPr>
              <p:spPr>
                <a:xfrm>
                  <a:off x="8085850" y="1446697"/>
                  <a:ext cx="358671" cy="366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328" name="Овал 327"/>
                <p:cNvSpPr/>
                <p:nvPr/>
              </p:nvSpPr>
              <p:spPr>
                <a:xfrm>
                  <a:off x="8847109" y="992419"/>
                  <a:ext cx="358671" cy="3662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329" name="Овал 328"/>
                <p:cNvSpPr/>
                <p:nvPr/>
              </p:nvSpPr>
              <p:spPr>
                <a:xfrm>
                  <a:off x="8847109" y="1846528"/>
                  <a:ext cx="358671" cy="3662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330" name="Овал 329"/>
                <p:cNvSpPr/>
                <p:nvPr/>
              </p:nvSpPr>
              <p:spPr>
                <a:xfrm>
                  <a:off x="10025591" y="1846528"/>
                  <a:ext cx="358671" cy="3662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sp>
              <p:nvSpPr>
                <p:cNvPr id="331" name="Овал 330"/>
                <p:cNvSpPr/>
                <p:nvPr/>
              </p:nvSpPr>
              <p:spPr>
                <a:xfrm>
                  <a:off x="10010954" y="992419"/>
                  <a:ext cx="358671" cy="3662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332" name="Овал 331"/>
                <p:cNvSpPr/>
                <p:nvPr/>
              </p:nvSpPr>
              <p:spPr>
                <a:xfrm>
                  <a:off x="10801494" y="1424278"/>
                  <a:ext cx="358671" cy="366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cxnSp>
              <p:nvCxnSpPr>
                <p:cNvPr id="333" name="Прямая со стрелкой 332"/>
                <p:cNvCxnSpPr>
                  <a:stCxn id="327" idx="5"/>
                  <a:endCxn id="329" idx="2"/>
                </p:cNvCxnSpPr>
                <p:nvPr/>
              </p:nvCxnSpPr>
              <p:spPr>
                <a:xfrm>
                  <a:off x="8391995" y="1759268"/>
                  <a:ext cx="455114" cy="27036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Прямая со стрелкой 334"/>
                <p:cNvCxnSpPr>
                  <a:stCxn id="328" idx="6"/>
                  <a:endCxn id="331" idx="2"/>
                </p:cNvCxnSpPr>
                <p:nvPr/>
              </p:nvCxnSpPr>
              <p:spPr>
                <a:xfrm>
                  <a:off x="9205779" y="1175518"/>
                  <a:ext cx="805175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Прямая со стрелкой 335"/>
                <p:cNvCxnSpPr>
                  <a:stCxn id="330" idx="6"/>
                  <a:endCxn id="332" idx="3"/>
                </p:cNvCxnSpPr>
                <p:nvPr/>
              </p:nvCxnSpPr>
              <p:spPr>
                <a:xfrm flipV="1">
                  <a:off x="10384261" y="1736847"/>
                  <a:ext cx="469760" cy="292779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Прямая со стрелкой 336"/>
                <p:cNvCxnSpPr>
                  <a:stCxn id="331" idx="6"/>
                  <a:endCxn id="332" idx="1"/>
                </p:cNvCxnSpPr>
                <p:nvPr/>
              </p:nvCxnSpPr>
              <p:spPr>
                <a:xfrm>
                  <a:off x="10369623" y="1175518"/>
                  <a:ext cx="484397" cy="30238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8" name="TextBox 337"/>
                <p:cNvSpPr txBox="1"/>
                <p:nvPr/>
              </p:nvSpPr>
              <p:spPr>
                <a:xfrm>
                  <a:off x="8537075" y="1675456"/>
                  <a:ext cx="280841" cy="3330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FF0000"/>
                      </a:solidFill>
                    </a:rPr>
                    <a:t>5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9" name="TextBox 338"/>
                <p:cNvSpPr txBox="1"/>
                <p:nvPr/>
              </p:nvSpPr>
              <p:spPr>
                <a:xfrm>
                  <a:off x="10469956" y="1022990"/>
                  <a:ext cx="382142" cy="3330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FF0000"/>
                      </a:solidFill>
                    </a:rPr>
                    <a:t>30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41" name="TextBox 340"/>
                <p:cNvSpPr txBox="1"/>
                <p:nvPr/>
              </p:nvSpPr>
              <p:spPr>
                <a:xfrm>
                  <a:off x="10568819" y="1759268"/>
                  <a:ext cx="280841" cy="3330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FF0000"/>
                      </a:solidFill>
                    </a:rPr>
                    <a:t>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42" name="TextBox 341"/>
                <p:cNvSpPr txBox="1"/>
                <p:nvPr/>
              </p:nvSpPr>
              <p:spPr>
                <a:xfrm>
                  <a:off x="9854902" y="1470918"/>
                  <a:ext cx="3513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FF0000"/>
                      </a:solidFill>
                    </a:rPr>
                    <a:t>-1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343" name="Скругленная соединительная линия 342"/>
                <p:cNvCxnSpPr/>
                <p:nvPr/>
              </p:nvCxnSpPr>
              <p:spPr>
                <a:xfrm rot="16200000" flipH="1" flipV="1">
                  <a:off x="8308805" y="878317"/>
                  <a:ext cx="461802" cy="783000"/>
                </a:xfrm>
                <a:prstGeom prst="curvedConnector3">
                  <a:avLst>
                    <a:gd name="adj1" fmla="val -7692"/>
                  </a:avLst>
                </a:prstGeom>
                <a:ln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" name="TextBox 343"/>
                <p:cNvSpPr txBox="1"/>
                <p:nvPr/>
              </p:nvSpPr>
              <p:spPr>
                <a:xfrm>
                  <a:off x="9002350" y="1431051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FF0000"/>
                      </a:solidFill>
                    </a:rPr>
                    <a:t>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345" name="Скругленная соединительная линия 344"/>
                <p:cNvCxnSpPr/>
                <p:nvPr/>
              </p:nvCxnSpPr>
              <p:spPr>
                <a:xfrm rot="5400000">
                  <a:off x="9553890" y="1601338"/>
                  <a:ext cx="10763" cy="1212139"/>
                </a:xfrm>
                <a:prstGeom prst="curvedConnector3">
                  <a:avLst>
                    <a:gd name="adj1" fmla="val 1133671"/>
                  </a:avLst>
                </a:prstGeom>
                <a:ln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6" name="TextBox 345"/>
                <p:cNvSpPr txBox="1"/>
                <p:nvPr/>
              </p:nvSpPr>
              <p:spPr>
                <a:xfrm>
                  <a:off x="9518703" y="2044738"/>
                  <a:ext cx="3513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>
                      <a:solidFill>
                        <a:srgbClr val="FF0000"/>
                      </a:solidFill>
                    </a:rPr>
                    <a:t>-</a:t>
                  </a:r>
                  <a:r>
                    <a:rPr lang="en-US" sz="1600" dirty="0" smtClean="0">
                      <a:solidFill>
                        <a:srgbClr val="FF0000"/>
                      </a:solidFill>
                    </a:rPr>
                    <a:t>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347" name="Скругленная соединительная линия 346"/>
                <p:cNvCxnSpPr/>
                <p:nvPr/>
              </p:nvCxnSpPr>
              <p:spPr>
                <a:xfrm rot="5400000">
                  <a:off x="10454691" y="1640236"/>
                  <a:ext cx="374726" cy="667633"/>
                </a:xfrm>
                <a:prstGeom prst="curvedConnector3">
                  <a:avLst>
                    <a:gd name="adj1" fmla="val 111507"/>
                  </a:avLst>
                </a:prstGeom>
                <a:ln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8" name="TextBox 347"/>
                <p:cNvSpPr txBox="1"/>
                <p:nvPr/>
              </p:nvSpPr>
              <p:spPr>
                <a:xfrm>
                  <a:off x="10908641" y="1972978"/>
                  <a:ext cx="3513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>
                      <a:solidFill>
                        <a:srgbClr val="FF0000"/>
                      </a:solidFill>
                    </a:rPr>
                    <a:t>-</a:t>
                  </a:r>
                  <a:r>
                    <a:rPr lang="en-US" sz="1600" dirty="0" smtClean="0">
                      <a:solidFill>
                        <a:srgbClr val="FF0000"/>
                      </a:solidFill>
                    </a:rPr>
                    <a:t>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49" name="TextBox 348"/>
                <p:cNvSpPr txBox="1"/>
                <p:nvPr/>
              </p:nvSpPr>
              <p:spPr>
                <a:xfrm>
                  <a:off x="8059036" y="794456"/>
                  <a:ext cx="3513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>
                      <a:solidFill>
                        <a:srgbClr val="FF0000"/>
                      </a:solidFill>
                    </a:rPr>
                    <a:t>-</a:t>
                  </a:r>
                  <a:r>
                    <a:rPr lang="en-US" sz="1600" dirty="0" smtClean="0">
                      <a:solidFill>
                        <a:srgbClr val="FF0000"/>
                      </a:solidFill>
                    </a:rPr>
                    <a:t>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350" name="Скругленная соединительная линия 349"/>
                <p:cNvCxnSpPr/>
                <p:nvPr/>
              </p:nvCxnSpPr>
              <p:spPr>
                <a:xfrm rot="5400000" flipH="1">
                  <a:off x="8315293" y="1602696"/>
                  <a:ext cx="406452" cy="783000"/>
                </a:xfrm>
                <a:prstGeom prst="curvedConnector3">
                  <a:avLst>
                    <a:gd name="adj1" fmla="val -16217"/>
                  </a:avLst>
                </a:prstGeom>
                <a:ln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1" name="TextBox 350"/>
                <p:cNvSpPr txBox="1"/>
                <p:nvPr/>
              </p:nvSpPr>
              <p:spPr>
                <a:xfrm>
                  <a:off x="8070885" y="2077399"/>
                  <a:ext cx="3513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FF0000"/>
                      </a:solidFill>
                    </a:rPr>
                    <a:t>-5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253" name="Скругленная соединительная линия 252"/>
              <p:cNvCxnSpPr/>
              <p:nvPr/>
            </p:nvCxnSpPr>
            <p:spPr>
              <a:xfrm rot="16200000" flipV="1">
                <a:off x="9421338" y="353790"/>
                <a:ext cx="10763" cy="1197083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Прямая со стрелкой 301"/>
              <p:cNvCxnSpPr>
                <a:stCxn id="328" idx="4"/>
                <a:endCxn id="329" idx="0"/>
              </p:cNvCxnSpPr>
              <p:nvPr/>
            </p:nvCxnSpPr>
            <p:spPr>
              <a:xfrm>
                <a:off x="8879080" y="1325680"/>
                <a:ext cx="0" cy="48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Прямая со стрелкой 305"/>
              <p:cNvCxnSpPr>
                <a:stCxn id="330" idx="0"/>
                <a:endCxn id="331" idx="4"/>
              </p:cNvCxnSpPr>
              <p:nvPr/>
            </p:nvCxnSpPr>
            <p:spPr>
              <a:xfrm flipH="1" flipV="1">
                <a:off x="10042925" y="1325680"/>
                <a:ext cx="14637" cy="48790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TextBox 310"/>
              <p:cNvSpPr txBox="1"/>
              <p:nvPr/>
            </p:nvSpPr>
            <p:spPr>
              <a:xfrm>
                <a:off x="9246508" y="112050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20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420" name="Группа 419"/>
          <p:cNvGrpSpPr/>
          <p:nvPr/>
        </p:nvGrpSpPr>
        <p:grpSpPr>
          <a:xfrm>
            <a:off x="1209257" y="3449963"/>
            <a:ext cx="3297636" cy="1559662"/>
            <a:chOff x="1326777" y="403758"/>
            <a:chExt cx="3765176" cy="1759791"/>
          </a:xfrm>
        </p:grpSpPr>
        <p:sp>
          <p:nvSpPr>
            <p:cNvPr id="421" name="Овал 420"/>
            <p:cNvSpPr/>
            <p:nvPr/>
          </p:nvSpPr>
          <p:spPr>
            <a:xfrm>
              <a:off x="1326777" y="1084730"/>
              <a:ext cx="439271" cy="43927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422" name="Овал 421"/>
            <p:cNvSpPr/>
            <p:nvPr/>
          </p:nvSpPr>
          <p:spPr>
            <a:xfrm>
              <a:off x="2259106" y="539806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423" name="Овал 422"/>
            <p:cNvSpPr/>
            <p:nvPr/>
          </p:nvSpPr>
          <p:spPr>
            <a:xfrm>
              <a:off x="2259106" y="1564341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424" name="Овал 423"/>
            <p:cNvSpPr/>
            <p:nvPr/>
          </p:nvSpPr>
          <p:spPr>
            <a:xfrm>
              <a:off x="3702417" y="1564341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425" name="Овал 424"/>
            <p:cNvSpPr/>
            <p:nvPr/>
          </p:nvSpPr>
          <p:spPr>
            <a:xfrm>
              <a:off x="3684490" y="539806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426" name="Овал 425"/>
            <p:cNvSpPr/>
            <p:nvPr/>
          </p:nvSpPr>
          <p:spPr>
            <a:xfrm>
              <a:off x="4652682" y="1057836"/>
              <a:ext cx="439271" cy="43927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427" name="Прямая со стрелкой 426"/>
            <p:cNvCxnSpPr>
              <a:stCxn id="421" idx="7"/>
              <a:endCxn id="422" idx="3"/>
            </p:cNvCxnSpPr>
            <p:nvPr/>
          </p:nvCxnSpPr>
          <p:spPr>
            <a:xfrm flipV="1">
              <a:off x="1701718" y="914746"/>
              <a:ext cx="621718" cy="23431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Прямая со стрелкой 427"/>
            <p:cNvCxnSpPr>
              <a:stCxn id="421" idx="5"/>
              <a:endCxn id="423" idx="2"/>
            </p:cNvCxnSpPr>
            <p:nvPr/>
          </p:nvCxnSpPr>
          <p:spPr>
            <a:xfrm>
              <a:off x="1701718" y="1459670"/>
              <a:ext cx="557388" cy="32430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Прямая со стрелкой 428"/>
            <p:cNvCxnSpPr>
              <a:stCxn id="422" idx="4"/>
              <a:endCxn id="423" idx="0"/>
            </p:cNvCxnSpPr>
            <p:nvPr/>
          </p:nvCxnSpPr>
          <p:spPr>
            <a:xfrm>
              <a:off x="2478742" y="979076"/>
              <a:ext cx="0" cy="585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Прямая со стрелкой 429"/>
            <p:cNvCxnSpPr>
              <a:stCxn id="422" idx="6"/>
              <a:endCxn id="425" idx="2"/>
            </p:cNvCxnSpPr>
            <p:nvPr/>
          </p:nvCxnSpPr>
          <p:spPr>
            <a:xfrm>
              <a:off x="2698377" y="759441"/>
              <a:ext cx="986113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Прямая со стрелкой 430"/>
            <p:cNvCxnSpPr>
              <a:stCxn id="423" idx="6"/>
              <a:endCxn id="424" idx="2"/>
            </p:cNvCxnSpPr>
            <p:nvPr/>
          </p:nvCxnSpPr>
          <p:spPr>
            <a:xfrm>
              <a:off x="2698377" y="1783976"/>
              <a:ext cx="100404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Прямая со стрелкой 431"/>
            <p:cNvCxnSpPr>
              <a:stCxn id="425" idx="4"/>
              <a:endCxn id="424" idx="0"/>
            </p:cNvCxnSpPr>
            <p:nvPr/>
          </p:nvCxnSpPr>
          <p:spPr>
            <a:xfrm>
              <a:off x="3904126" y="979076"/>
              <a:ext cx="17927" cy="585265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Прямая со стрелкой 432"/>
            <p:cNvCxnSpPr>
              <a:stCxn id="424" idx="6"/>
              <a:endCxn id="426" idx="3"/>
            </p:cNvCxnSpPr>
            <p:nvPr/>
          </p:nvCxnSpPr>
          <p:spPr>
            <a:xfrm flipV="1">
              <a:off x="4141688" y="1432776"/>
              <a:ext cx="575324" cy="351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Прямая со стрелкой 433"/>
            <p:cNvCxnSpPr>
              <a:stCxn id="425" idx="6"/>
              <a:endCxn id="426" idx="1"/>
            </p:cNvCxnSpPr>
            <p:nvPr/>
          </p:nvCxnSpPr>
          <p:spPr>
            <a:xfrm>
              <a:off x="4123761" y="759441"/>
              <a:ext cx="593251" cy="362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TextBox 435"/>
            <p:cNvSpPr txBox="1"/>
            <p:nvPr/>
          </p:nvSpPr>
          <p:spPr>
            <a:xfrm>
              <a:off x="2416571" y="1114773"/>
              <a:ext cx="344459" cy="4167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0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  <p:sp>
          <p:nvSpPr>
            <p:cNvPr id="437" name="TextBox 436"/>
            <p:cNvSpPr txBox="1"/>
            <p:nvPr/>
          </p:nvSpPr>
          <p:spPr>
            <a:xfrm>
              <a:off x="1692614" y="1543473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7030A0"/>
                  </a:solidFill>
                </a:rPr>
                <a:t>5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438" name="TextBox 437"/>
            <p:cNvSpPr txBox="1"/>
            <p:nvPr/>
          </p:nvSpPr>
          <p:spPr>
            <a:xfrm>
              <a:off x="1724418" y="710195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7030A0"/>
                  </a:solidFill>
                </a:rPr>
                <a:t>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439" name="TextBox 438"/>
            <p:cNvSpPr txBox="1"/>
            <p:nvPr/>
          </p:nvSpPr>
          <p:spPr>
            <a:xfrm>
              <a:off x="3466357" y="1145551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7030A0"/>
                  </a:solidFill>
                </a:rPr>
                <a:t>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3020847" y="403758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7030A0"/>
                  </a:solidFill>
                </a:rPr>
                <a:t>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3048053" y="1712099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7030A0"/>
                  </a:solidFill>
                </a:rPr>
                <a:t>5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4223859" y="591553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7030A0"/>
                  </a:solidFill>
                </a:rPr>
                <a:t>0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443" name="TextBox 442"/>
            <p:cNvSpPr txBox="1"/>
            <p:nvPr/>
          </p:nvSpPr>
          <p:spPr>
            <a:xfrm>
              <a:off x="4359822" y="1564341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7030A0"/>
                  </a:solidFill>
                </a:rPr>
                <a:t>7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</p:grpSp>
      <p:graphicFrame>
        <p:nvGraphicFramePr>
          <p:cNvPr id="444" name="Объект 4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819738"/>
              </p:ext>
            </p:extLst>
          </p:nvPr>
        </p:nvGraphicFramePr>
        <p:xfrm>
          <a:off x="226068" y="5199092"/>
          <a:ext cx="6807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3" name="Equation" r:id="rId5" imgW="6806880" imgH="901440" progId="Equation.DSMT4">
                  <p:embed/>
                </p:oleObj>
              </mc:Choice>
              <mc:Fallback>
                <p:oleObj name="Equation" r:id="rId5" imgW="680688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068" y="5199092"/>
                        <a:ext cx="68072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" name="TextBox 16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66" name="Рисунок 165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6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334" grpId="0"/>
      <p:bldP spid="35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2575" y="68054"/>
            <a:ext cx="9784695" cy="1106321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Максимальный поток минимальной стоимости</a:t>
            </a:r>
            <a:r>
              <a:rPr lang="ru-RU" sz="2400" dirty="0">
                <a:solidFill>
                  <a:srgbClr val="D60093"/>
                </a:solidFill>
              </a:rPr>
              <a:t> </a:t>
            </a:r>
            <a:br>
              <a:rPr lang="ru-RU" sz="2400" dirty="0">
                <a:solidFill>
                  <a:srgbClr val="D60093"/>
                </a:solidFill>
              </a:rPr>
            </a:br>
            <a:r>
              <a:rPr lang="ru-RU" sz="2400" b="1" dirty="0">
                <a:solidFill>
                  <a:srgbClr val="00B050"/>
                </a:solidFill>
              </a:rPr>
              <a:t>Метод минимальных путей </a:t>
            </a:r>
            <a:endParaRPr lang="ru-RU" sz="2000" dirty="0">
              <a:solidFill>
                <a:srgbClr val="D60093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48979" y="2303826"/>
            <a:ext cx="5808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rgbClr val="00B050"/>
                </a:solidFill>
              </a:rPr>
              <a:t>(1) 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О(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aseline="30000" dirty="0" err="1" smtClean="0">
                <a:solidFill>
                  <a:schemeClr val="accent6">
                    <a:lumMod val="75000"/>
                  </a:schemeClr>
                </a:solidFill>
              </a:rPr>
              <a:t>max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· n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так как сеть целочисленная, нет кратных дуг и на каждой итерации метода минимальных путей строится поток большей величины, то число итераций алгоритма ограничено сверху наибольшей возможной величиной потока</a:t>
            </a:r>
            <a:r>
              <a:rPr lang="ru-RU" dirty="0"/>
              <a:t> </a:t>
            </a:r>
            <a:r>
              <a:rPr lang="ru-RU" dirty="0" smtClean="0"/>
              <a:t>конкретной индивидуальной задачи, т.е.  </a:t>
            </a:r>
            <a:r>
              <a:rPr lang="en-US" dirty="0" err="1" smtClean="0"/>
              <a:t>c</a:t>
            </a:r>
            <a:r>
              <a:rPr lang="en-US" baseline="30000" dirty="0" err="1" smtClean="0"/>
              <a:t>max</a:t>
            </a:r>
            <a:r>
              <a:rPr lang="en-US" dirty="0" smtClean="0"/>
              <a:t> </a:t>
            </a:r>
            <a:r>
              <a:rPr lang="en-US" dirty="0"/>
              <a:t>· </a:t>
            </a:r>
            <a:r>
              <a:rPr lang="en-US" dirty="0" smtClean="0"/>
              <a:t>n</a:t>
            </a:r>
            <a:r>
              <a:rPr lang="ru-RU" dirty="0" smtClean="0"/>
              <a:t>.</a:t>
            </a:r>
            <a:endParaRPr lang="en-US" dirty="0" smtClean="0"/>
          </a:p>
        </p:txBody>
      </p:sp>
      <p:sp>
        <p:nvSpPr>
          <p:cNvPr id="257" name="TextBox 256"/>
          <p:cNvSpPr txBox="1"/>
          <p:nvPr/>
        </p:nvSpPr>
        <p:spPr>
          <a:xfrm>
            <a:off x="4984349" y="1174375"/>
            <a:ext cx="2904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B050"/>
                </a:solidFill>
              </a:rPr>
              <a:t>Время работы: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8965" y="4349747"/>
            <a:ext cx="59064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 startAt="2"/>
            </a:pPr>
            <a:r>
              <a:rPr lang="ru-RU" dirty="0" smtClean="0">
                <a:solidFill>
                  <a:srgbClr val="0070C0"/>
                </a:solidFill>
              </a:rPr>
              <a:t>О(</a:t>
            </a:r>
            <a:r>
              <a:rPr lang="en-US" dirty="0" err="1" smtClean="0">
                <a:solidFill>
                  <a:srgbClr val="0070C0"/>
                </a:solidFill>
              </a:rPr>
              <a:t>n·m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  <a:r>
              <a:rPr lang="en-US" dirty="0" smtClean="0"/>
              <a:t>– </a:t>
            </a:r>
            <a:r>
              <a:rPr lang="ru-RU" dirty="0" smtClean="0"/>
              <a:t>время работы алгоритма Форда  ̶  Беллмана, который может использоваться на каждой итерации для поиска в сети остаточных пропускных способностей кратчайшего пути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</a:t>
            </a:r>
            <a:r>
              <a:rPr lang="ru-RU" dirty="0" smtClean="0">
                <a:solidFill>
                  <a:srgbClr val="0070C0"/>
                </a:solidFill>
              </a:rPr>
              <a:t>+</a:t>
            </a:r>
          </a:p>
          <a:p>
            <a:r>
              <a:rPr lang="ru-RU" dirty="0"/>
              <a:t> </a:t>
            </a:r>
            <a:r>
              <a:rPr lang="ru-RU" dirty="0" smtClean="0"/>
              <a:t>     </a:t>
            </a:r>
            <a:r>
              <a:rPr lang="ru-RU" dirty="0" smtClean="0">
                <a:solidFill>
                  <a:srgbClr val="0070C0"/>
                </a:solidFill>
              </a:rPr>
              <a:t>О(</a:t>
            </a:r>
            <a:r>
              <a:rPr lang="en-US" dirty="0" smtClean="0">
                <a:solidFill>
                  <a:srgbClr val="0070C0"/>
                </a:solidFill>
              </a:rPr>
              <a:t>m)</a:t>
            </a:r>
            <a:r>
              <a:rPr lang="en-US" dirty="0" smtClean="0"/>
              <a:t> – </a:t>
            </a:r>
            <a:r>
              <a:rPr lang="ru-RU" dirty="0" smtClean="0"/>
              <a:t>модификация потока вдоль найденного увеличивающего пути.</a:t>
            </a:r>
            <a:endParaRPr lang="ru-RU" dirty="0"/>
          </a:p>
        </p:txBody>
      </p:sp>
      <p:sp>
        <p:nvSpPr>
          <p:cNvPr id="266" name="TextBox 265"/>
          <p:cNvSpPr txBox="1"/>
          <p:nvPr/>
        </p:nvSpPr>
        <p:spPr>
          <a:xfrm>
            <a:off x="1800202" y="1457459"/>
            <a:ext cx="20101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000" b="1" dirty="0" smtClean="0">
              <a:solidFill>
                <a:srgbClr val="D60093"/>
              </a:solidFill>
            </a:endParaRPr>
          </a:p>
          <a:p>
            <a:r>
              <a:rPr lang="ru-RU" sz="2400" b="1" dirty="0" smtClean="0">
                <a:solidFill>
                  <a:srgbClr val="00B050"/>
                </a:solidFill>
              </a:rPr>
              <a:t>О(</a:t>
            </a:r>
            <a:r>
              <a:rPr lang="en-US" sz="2400" b="1" dirty="0" err="1">
                <a:solidFill>
                  <a:srgbClr val="00B050"/>
                </a:solidFill>
              </a:rPr>
              <a:t>c</a:t>
            </a:r>
            <a:r>
              <a:rPr lang="en-US" sz="2400" b="1" baseline="30000" dirty="0" err="1">
                <a:solidFill>
                  <a:srgbClr val="00B050"/>
                </a:solidFill>
              </a:rPr>
              <a:t>max</a:t>
            </a:r>
            <a:r>
              <a:rPr lang="ru-RU" sz="2400" b="1" baseline="30000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·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m </a:t>
            </a:r>
            <a:r>
              <a:rPr lang="en-US" sz="2400" b="1" dirty="0">
                <a:solidFill>
                  <a:srgbClr val="00B050"/>
                </a:solidFill>
              </a:rPr>
              <a:t>· </a:t>
            </a:r>
            <a:r>
              <a:rPr lang="en-US" sz="2400" b="1" dirty="0" smtClean="0">
                <a:solidFill>
                  <a:srgbClr val="00B050"/>
                </a:solidFill>
              </a:rPr>
              <a:t>n</a:t>
            </a:r>
            <a:r>
              <a:rPr lang="en-US" sz="2400" b="1" baseline="30000" dirty="0" smtClean="0">
                <a:solidFill>
                  <a:srgbClr val="00B050"/>
                </a:solidFill>
              </a:rPr>
              <a:t>2</a:t>
            </a:r>
            <a:r>
              <a:rPr lang="en-US" sz="2400" b="1" dirty="0" smtClean="0">
                <a:solidFill>
                  <a:srgbClr val="00B050"/>
                </a:solidFill>
              </a:rPr>
              <a:t>)</a:t>
            </a:r>
            <a:endParaRPr lang="ru-RU" sz="2400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979" y="40581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*</a:t>
            </a:r>
            <a:endParaRPr lang="ru-RU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58320" y="1405207"/>
            <a:ext cx="2151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000" b="1" dirty="0" smtClean="0">
              <a:solidFill>
                <a:srgbClr val="D60093"/>
              </a:solidFill>
            </a:endParaRPr>
          </a:p>
          <a:p>
            <a:r>
              <a:rPr lang="ru-RU" sz="2400" b="1" dirty="0" smtClean="0">
                <a:solidFill>
                  <a:srgbClr val="00B050"/>
                </a:solidFill>
              </a:rPr>
              <a:t>О(</a:t>
            </a:r>
            <a:r>
              <a:rPr lang="en-US" sz="2400" b="1" dirty="0" err="1" smtClean="0">
                <a:solidFill>
                  <a:srgbClr val="00B050"/>
                </a:solidFill>
              </a:rPr>
              <a:t>p</a:t>
            </a:r>
            <a:r>
              <a:rPr lang="en-US" sz="2400" b="1" baseline="30000" dirty="0" err="1" smtClean="0">
                <a:solidFill>
                  <a:srgbClr val="00B050"/>
                </a:solidFill>
              </a:rPr>
              <a:t>max</a:t>
            </a:r>
            <a:r>
              <a:rPr lang="ru-RU" sz="2400" b="1" baseline="30000" dirty="0" smtClean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·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m</a:t>
            </a:r>
            <a:r>
              <a:rPr lang="en-US" sz="2400" b="1" baseline="30000" dirty="0" smtClean="0">
                <a:solidFill>
                  <a:srgbClr val="00B050"/>
                </a:solidFill>
              </a:rPr>
              <a:t>2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· n</a:t>
            </a:r>
            <a:r>
              <a:rPr lang="en-US" sz="2400" b="1" baseline="30000" dirty="0">
                <a:solidFill>
                  <a:srgbClr val="00B050"/>
                </a:solidFill>
              </a:rPr>
              <a:t>2</a:t>
            </a:r>
            <a:r>
              <a:rPr lang="en-US" sz="2400" b="1" dirty="0" smtClean="0">
                <a:solidFill>
                  <a:srgbClr val="00B050"/>
                </a:solidFill>
              </a:rPr>
              <a:t>)</a:t>
            </a:r>
            <a:endParaRPr lang="ru-RU" sz="24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9488" y="2396412"/>
            <a:ext cx="580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rgbClr val="00B050"/>
                </a:solidFill>
              </a:rPr>
              <a:t>(1) 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О(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baseline="30000" dirty="0" err="1" smtClean="0">
                <a:solidFill>
                  <a:schemeClr val="accent6">
                    <a:lumMod val="75000"/>
                  </a:schemeClr>
                </a:solidFill>
              </a:rPr>
              <a:t>max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· n ·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число шагов запуска алгоритма нахождения кратчайшего пути (</a:t>
            </a:r>
            <a:r>
              <a:rPr lang="ru-RU" dirty="0" err="1" smtClean="0"/>
              <a:t>доказательстов</a:t>
            </a:r>
            <a:r>
              <a:rPr lang="ru-RU" dirty="0" smtClean="0"/>
              <a:t> оценки выполняется по той же схеме, как и в алгоритме </a:t>
            </a:r>
            <a:r>
              <a:rPr lang="ru-RU" dirty="0" err="1" smtClean="0"/>
              <a:t>Эдмондса</a:t>
            </a:r>
            <a:r>
              <a:rPr lang="ru-RU" dirty="0" smtClean="0"/>
              <a:t>  ̶  Карпа)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003781" y="4357113"/>
            <a:ext cx="59064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 startAt="2"/>
            </a:pPr>
            <a:r>
              <a:rPr lang="ru-RU" dirty="0" smtClean="0">
                <a:solidFill>
                  <a:srgbClr val="0070C0"/>
                </a:solidFill>
              </a:rPr>
              <a:t>О(</a:t>
            </a:r>
            <a:r>
              <a:rPr lang="en-US" dirty="0" err="1" smtClean="0">
                <a:solidFill>
                  <a:srgbClr val="0070C0"/>
                </a:solidFill>
              </a:rPr>
              <a:t>n·m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  <a:r>
              <a:rPr lang="en-US" dirty="0" smtClean="0"/>
              <a:t>– </a:t>
            </a:r>
            <a:r>
              <a:rPr lang="ru-RU" dirty="0" smtClean="0"/>
              <a:t>время работы алгоритма Форда  ̶  Беллмана, для поиска пути </a:t>
            </a:r>
            <a:r>
              <a:rPr lang="ru-RU" dirty="0" err="1" smtClean="0"/>
              <a:t>минималной</a:t>
            </a:r>
            <a:r>
              <a:rPr lang="ru-RU" dirty="0" smtClean="0"/>
              <a:t> удельной стоимости</a:t>
            </a:r>
          </a:p>
          <a:p>
            <a:r>
              <a:rPr lang="ru-RU" dirty="0"/>
              <a:t> </a:t>
            </a:r>
            <a:endParaRPr lang="ru-RU" dirty="0" smtClean="0"/>
          </a:p>
          <a:p>
            <a:endParaRPr lang="ru-RU" dirty="0">
              <a:solidFill>
                <a:srgbClr val="0070C0"/>
              </a:solidFill>
            </a:endParaRPr>
          </a:p>
          <a:p>
            <a:r>
              <a:rPr lang="ru-RU" dirty="0" smtClean="0">
                <a:solidFill>
                  <a:srgbClr val="0070C0"/>
                </a:solidFill>
              </a:rPr>
              <a:t>+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/>
              <a:t>      </a:t>
            </a:r>
            <a:r>
              <a:rPr lang="ru-RU" dirty="0">
                <a:solidFill>
                  <a:srgbClr val="0070C0"/>
                </a:solidFill>
              </a:rPr>
              <a:t>О(</a:t>
            </a:r>
            <a:r>
              <a:rPr lang="en-US" dirty="0">
                <a:solidFill>
                  <a:srgbClr val="0070C0"/>
                </a:solidFill>
              </a:rPr>
              <a:t>m)</a:t>
            </a:r>
            <a:r>
              <a:rPr lang="en-US" dirty="0"/>
              <a:t> – </a:t>
            </a:r>
            <a:r>
              <a:rPr lang="ru-RU" dirty="0"/>
              <a:t>модификация потока вдоль найденного увеличивающего пути.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55454" y="40581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*</a:t>
            </a:r>
            <a:endParaRPr lang="ru-RU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257" grpId="0"/>
      <p:bldP spid="262" grpId="0"/>
      <p:bldP spid="266" grpId="0"/>
      <p:bldP spid="3" grpId="0"/>
      <p:bldP spid="8" grpId="0"/>
      <p:bldP spid="9" grpId="0"/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1246" y="228437"/>
            <a:ext cx="9527101" cy="70930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Максимальный </a:t>
            </a:r>
            <a:r>
              <a:rPr lang="ru-RU" sz="3200" b="1" dirty="0">
                <a:solidFill>
                  <a:srgbClr val="FF0000"/>
                </a:solidFill>
              </a:rPr>
              <a:t>поток минимальной </a:t>
            </a:r>
            <a:r>
              <a:rPr lang="ru-RU" sz="3200" b="1" dirty="0" smtClean="0">
                <a:solidFill>
                  <a:srgbClr val="FF0000"/>
                </a:solidFill>
              </a:rPr>
              <a:t>стоимости</a:t>
            </a:r>
            <a:r>
              <a:rPr lang="ru-RU" sz="2400" b="1" dirty="0">
                <a:solidFill>
                  <a:srgbClr val="FF0000"/>
                </a:solidFill>
              </a:rPr>
              <a:t/>
            </a:r>
            <a:br>
              <a:rPr lang="ru-RU" sz="2400" b="1" dirty="0">
                <a:solidFill>
                  <a:srgbClr val="FF0000"/>
                </a:solidFill>
              </a:rPr>
            </a:b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7375602" y="2970812"/>
            <a:ext cx="2320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00B050"/>
                </a:solidFill>
              </a:rPr>
              <a:t>О(</a:t>
            </a:r>
            <a:r>
              <a:rPr lang="en-US" sz="2800" b="1" dirty="0" err="1" smtClean="0">
                <a:solidFill>
                  <a:srgbClr val="00B050"/>
                </a:solidFill>
              </a:rPr>
              <a:t>c</a:t>
            </a:r>
            <a:r>
              <a:rPr lang="en-US" sz="2800" b="1" baseline="30000" dirty="0" err="1" smtClean="0">
                <a:solidFill>
                  <a:srgbClr val="00B050"/>
                </a:solidFill>
              </a:rPr>
              <a:t>max</a:t>
            </a:r>
            <a:r>
              <a:rPr lang="ru-RU" sz="2800" b="1" baseline="30000" dirty="0" smtClean="0">
                <a:solidFill>
                  <a:srgbClr val="00B050"/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· m · n</a:t>
            </a:r>
            <a:r>
              <a:rPr lang="en-US" sz="2800" b="1" baseline="30000" dirty="0" smtClean="0">
                <a:solidFill>
                  <a:srgbClr val="00B050"/>
                </a:solidFill>
              </a:rPr>
              <a:t>2</a:t>
            </a:r>
            <a:r>
              <a:rPr lang="en-US" sz="2800" b="1" dirty="0" smtClean="0">
                <a:solidFill>
                  <a:srgbClr val="00B050"/>
                </a:solidFill>
              </a:rPr>
              <a:t>)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232704" y="1108214"/>
            <a:ext cx="30270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B050"/>
                </a:solidFill>
              </a:rPr>
              <a:t>Метод 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pPr algn="ctr"/>
            <a:r>
              <a:rPr lang="ru-RU" sz="2800" b="1" dirty="0" smtClean="0">
                <a:solidFill>
                  <a:srgbClr val="00B050"/>
                </a:solidFill>
              </a:rPr>
              <a:t>минимальных </a:t>
            </a:r>
          </a:p>
          <a:p>
            <a:pPr algn="ctr"/>
            <a:r>
              <a:rPr lang="ru-RU" sz="2800" b="1" dirty="0" smtClean="0">
                <a:solidFill>
                  <a:srgbClr val="00B050"/>
                </a:solidFill>
              </a:rPr>
              <a:t>путей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00140" y="1285920"/>
            <a:ext cx="38663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C00000"/>
                </a:solidFill>
              </a:rPr>
              <a:t>Метод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algn="ctr"/>
            <a:r>
              <a:rPr lang="ru-RU" sz="2800" b="1" dirty="0" smtClean="0">
                <a:solidFill>
                  <a:srgbClr val="C00000"/>
                </a:solidFill>
              </a:rPr>
              <a:t>устранения отрицательных циклов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1172" y="3417511"/>
            <a:ext cx="4484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О(</a:t>
            </a:r>
            <a:r>
              <a:rPr lang="en-US" sz="2800" b="1" dirty="0" err="1">
                <a:solidFill>
                  <a:srgbClr val="C00000"/>
                </a:solidFill>
              </a:rPr>
              <a:t>c</a:t>
            </a:r>
            <a:r>
              <a:rPr lang="en-US" sz="2800" b="1" baseline="30000" dirty="0" err="1">
                <a:solidFill>
                  <a:srgbClr val="C00000"/>
                </a:solidFill>
              </a:rPr>
              <a:t>max</a:t>
            </a:r>
            <a:r>
              <a:rPr lang="ru-RU" sz="2800" b="1" baseline="30000" dirty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·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p</a:t>
            </a:r>
            <a:r>
              <a:rPr lang="en-US" sz="2800" b="1" baseline="30000" dirty="0" err="1" smtClean="0">
                <a:solidFill>
                  <a:srgbClr val="C00000"/>
                </a:solidFill>
              </a:rPr>
              <a:t>max</a:t>
            </a:r>
            <a:r>
              <a:rPr lang="en-US" sz="2800" b="1" baseline="30000" dirty="0" smtClean="0">
                <a:solidFill>
                  <a:srgbClr val="C00000"/>
                </a:solidFill>
              </a:rPr>
              <a:t> </a:t>
            </a:r>
            <a:r>
              <a:rPr lang="ru-RU" sz="2800" b="1" baseline="30000" dirty="0" smtClean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· </a:t>
            </a:r>
            <a:r>
              <a:rPr lang="en-US" sz="2800" b="1" dirty="0" smtClean="0">
                <a:solidFill>
                  <a:srgbClr val="C00000"/>
                </a:solidFill>
              </a:rPr>
              <a:t>m </a:t>
            </a:r>
            <a:r>
              <a:rPr lang="en-US" sz="2800" b="1" dirty="0">
                <a:solidFill>
                  <a:srgbClr val="C00000"/>
                </a:solidFill>
              </a:rPr>
              <a:t>· </a:t>
            </a:r>
            <a:r>
              <a:rPr lang="en-US" sz="2800" b="1" dirty="0" smtClean="0">
                <a:solidFill>
                  <a:srgbClr val="C00000"/>
                </a:solidFill>
              </a:rPr>
              <a:t>n</a:t>
            </a:r>
            <a:r>
              <a:rPr lang="en-US" sz="2800" b="1" baseline="30000" dirty="0" smtClean="0">
                <a:solidFill>
                  <a:srgbClr val="C00000"/>
                </a:solidFill>
              </a:rPr>
              <a:t>2</a:t>
            </a:r>
            <a:r>
              <a:rPr lang="ru-RU" sz="2800" b="1" baseline="30000" dirty="0" smtClean="0">
                <a:solidFill>
                  <a:srgbClr val="C00000"/>
                </a:solidFill>
              </a:rPr>
              <a:t> </a:t>
            </a:r>
            <a:r>
              <a:rPr lang="ru-RU" sz="2800" b="1" dirty="0" smtClean="0">
                <a:solidFill>
                  <a:srgbClr val="C00000"/>
                </a:solidFill>
              </a:rPr>
              <a:t> + </a:t>
            </a:r>
            <a:r>
              <a:rPr lang="en-US" sz="2800" b="1" dirty="0">
                <a:solidFill>
                  <a:srgbClr val="C00000"/>
                </a:solidFill>
              </a:rPr>
              <a:t>n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· </a:t>
            </a:r>
            <a:r>
              <a:rPr lang="en-US" sz="2800" b="1" dirty="0" smtClean="0">
                <a:solidFill>
                  <a:srgbClr val="C00000"/>
                </a:solidFill>
              </a:rPr>
              <a:t>m</a:t>
            </a:r>
            <a:r>
              <a:rPr lang="en-US" sz="2800" b="1" baseline="30000" dirty="0" smtClean="0">
                <a:solidFill>
                  <a:srgbClr val="C00000"/>
                </a:solidFill>
              </a:rPr>
              <a:t>2</a:t>
            </a:r>
            <a:r>
              <a:rPr lang="en-US" sz="2800" b="1" dirty="0" smtClean="0">
                <a:solidFill>
                  <a:srgbClr val="C00000"/>
                </a:solidFill>
              </a:rPr>
              <a:t>)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36648" y="4911847"/>
            <a:ext cx="490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оба алгоритма  ̶  </a:t>
            </a:r>
            <a:r>
              <a:rPr lang="ru-RU" b="1" dirty="0" err="1" smtClean="0"/>
              <a:t>псевдополиномиальные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75602" y="3494032"/>
            <a:ext cx="248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000" b="1" dirty="0" smtClean="0">
              <a:solidFill>
                <a:srgbClr val="D60093"/>
              </a:solidFill>
            </a:endParaRPr>
          </a:p>
          <a:p>
            <a:r>
              <a:rPr lang="ru-RU" sz="2800" b="1" dirty="0" smtClean="0">
                <a:solidFill>
                  <a:srgbClr val="00B050"/>
                </a:solidFill>
              </a:rPr>
              <a:t>О(</a:t>
            </a:r>
            <a:r>
              <a:rPr lang="en-US" sz="2800" b="1" dirty="0" err="1" smtClean="0">
                <a:solidFill>
                  <a:srgbClr val="00B050"/>
                </a:solidFill>
              </a:rPr>
              <a:t>p</a:t>
            </a:r>
            <a:r>
              <a:rPr lang="en-US" sz="2800" b="1" baseline="30000" dirty="0" err="1" smtClean="0">
                <a:solidFill>
                  <a:srgbClr val="00B050"/>
                </a:solidFill>
              </a:rPr>
              <a:t>max</a:t>
            </a:r>
            <a:r>
              <a:rPr lang="ru-RU" sz="2800" b="1" baseline="30000" dirty="0" smtClean="0">
                <a:solidFill>
                  <a:srgbClr val="00B050"/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·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m</a:t>
            </a:r>
            <a:r>
              <a:rPr lang="en-US" sz="2800" b="1" baseline="30000" dirty="0" smtClean="0">
                <a:solidFill>
                  <a:srgbClr val="00B050"/>
                </a:solidFill>
              </a:rPr>
              <a:t>2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· n</a:t>
            </a:r>
            <a:r>
              <a:rPr lang="en-US" sz="2800" b="1" baseline="30000" dirty="0">
                <a:solidFill>
                  <a:srgbClr val="00B050"/>
                </a:solidFill>
              </a:rPr>
              <a:t>2</a:t>
            </a:r>
            <a:r>
              <a:rPr lang="en-US" sz="2800" b="1" dirty="0" smtClean="0">
                <a:solidFill>
                  <a:srgbClr val="00B050"/>
                </a:solidFill>
              </a:rPr>
              <a:t>)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1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6140" y="1478401"/>
            <a:ext cx="11788588" cy="479611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Курс лекций по </a:t>
            </a:r>
            <a:r>
              <a:rPr lang="ru-RU" dirty="0" err="1" smtClean="0"/>
              <a:t>алоритмам</a:t>
            </a:r>
            <a:r>
              <a:rPr lang="ru-RU" dirty="0" smtClean="0"/>
              <a:t> завершён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rgbClr val="0070C0"/>
                </a:solidFill>
              </a:rPr>
              <a:t>Никогда не останавливайтесь, расширяйте и углубляйте свои знания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rgbClr val="0070C0"/>
                </a:solidFill>
              </a:rPr>
              <a:t>– это того стоит!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3"/>
          <p:cNvSpPr txBox="1"/>
          <p:nvPr/>
        </p:nvSpPr>
        <p:spPr>
          <a:xfrm>
            <a:off x="7893003" y="629550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©ДМА  ФПМИ Соболевская Е.П., 202</a:t>
            </a:r>
            <a:r>
              <a:rPr lang="en-US" dirty="0" smtClean="0"/>
              <a:t>1</a:t>
            </a:r>
            <a:r>
              <a:rPr lang="ru-RU" dirty="0" smtClean="0"/>
              <a:t> 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930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26900" y="358990"/>
            <a:ext cx="522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Зададим на дугах сети 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ru-RU" dirty="0" smtClean="0"/>
              <a:t>для потока </a:t>
            </a:r>
            <a:r>
              <a:rPr lang="en-US" i="1" dirty="0" smtClean="0"/>
              <a:t>f </a:t>
            </a:r>
            <a:r>
              <a:rPr lang="ru-RU" dirty="0" smtClean="0"/>
              <a:t>ограничения:</a:t>
            </a:r>
            <a:endParaRPr lang="ru-RU" i="1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723604"/>
              </p:ext>
            </p:extLst>
          </p:nvPr>
        </p:nvGraphicFramePr>
        <p:xfrm>
          <a:off x="6360262" y="375301"/>
          <a:ext cx="187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2" name="Equation" r:id="rId3" imgW="1879560" imgH="342720" progId="Equation.DSMT4">
                  <p:embed/>
                </p:oleObj>
              </mc:Choice>
              <mc:Fallback>
                <p:oleObj name="Equation" r:id="rId3" imgW="18795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0262" y="375301"/>
                        <a:ext cx="187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04260" y="960527"/>
            <a:ext cx="3415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accent2">
                    <a:lumMod val="75000"/>
                  </a:schemeClr>
                </a:solidFill>
              </a:rPr>
              <a:t>верхнее ограничение называют</a:t>
            </a:r>
          </a:p>
          <a:p>
            <a:r>
              <a:rPr lang="ru-RU" i="1" dirty="0" smtClean="0">
                <a:solidFill>
                  <a:schemeClr val="accent2">
                    <a:lumMod val="75000"/>
                  </a:schemeClr>
                </a:solidFill>
              </a:rPr>
              <a:t>пропускной способностью дуги</a:t>
            </a:r>
            <a:endParaRPr lang="ru-RU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7948526" y="639614"/>
            <a:ext cx="152400" cy="25186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355549" y="960527"/>
            <a:ext cx="313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solidFill>
                  <a:schemeClr val="accent2">
                    <a:lumMod val="75000"/>
                  </a:schemeClr>
                </a:solidFill>
              </a:rPr>
              <a:t>в</a:t>
            </a:r>
            <a:r>
              <a:rPr lang="ru-RU" i="1" dirty="0" smtClean="0">
                <a:solidFill>
                  <a:schemeClr val="accent2">
                    <a:lumMod val="75000"/>
                  </a:schemeClr>
                </a:solidFill>
              </a:rPr>
              <a:t> классической задаче о </a:t>
            </a:r>
          </a:p>
          <a:p>
            <a:r>
              <a:rPr lang="ru-RU" i="1" dirty="0" smtClean="0">
                <a:solidFill>
                  <a:schemeClr val="accent2">
                    <a:lumMod val="75000"/>
                  </a:schemeClr>
                </a:solidFill>
              </a:rPr>
              <a:t>максимальном потоке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d(e)=0</a:t>
            </a:r>
            <a:endParaRPr lang="ru-RU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6047246" y="655799"/>
            <a:ext cx="263082" cy="22716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/>
        </p:nvGrpSpPr>
        <p:grpSpPr>
          <a:xfrm>
            <a:off x="969128" y="1798553"/>
            <a:ext cx="10465646" cy="1292662"/>
            <a:chOff x="985357" y="1626940"/>
            <a:chExt cx="10465646" cy="1292662"/>
          </a:xfrm>
        </p:grpSpPr>
        <p:sp>
          <p:nvSpPr>
            <p:cNvPr id="16" name="TextBox 15"/>
            <p:cNvSpPr txBox="1"/>
            <p:nvPr/>
          </p:nvSpPr>
          <p:spPr>
            <a:xfrm>
              <a:off x="985357" y="1626940"/>
              <a:ext cx="10465646" cy="1292662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2400" b="1" dirty="0" smtClean="0">
                  <a:solidFill>
                    <a:srgbClr val="7030A0"/>
                  </a:solidFill>
                </a:rPr>
                <a:t>Классическая задача о максимальном потоке</a:t>
              </a:r>
              <a:r>
                <a:rPr lang="ru-RU" sz="2400" dirty="0" smtClean="0"/>
                <a:t>:</a:t>
              </a:r>
              <a:r>
                <a:rPr lang="ru-RU" dirty="0" smtClean="0"/>
                <a:t> </a:t>
              </a:r>
            </a:p>
            <a:p>
              <a:pPr algn="just"/>
              <a:r>
                <a:rPr lang="ru-RU" dirty="0" smtClean="0"/>
                <a:t>для двухполюсной сети </a:t>
              </a:r>
              <a:r>
                <a:rPr lang="en-US" i="1" dirty="0" smtClean="0"/>
                <a:t>D</a:t>
              </a:r>
              <a:r>
                <a:rPr lang="en-US" dirty="0" smtClean="0"/>
                <a:t> </a:t>
              </a:r>
              <a:r>
                <a:rPr lang="ru-RU" dirty="0" smtClean="0"/>
                <a:t>требуется найти  поток </a:t>
              </a:r>
              <a:r>
                <a:rPr lang="en-US" b="1" i="1" dirty="0" smtClean="0">
                  <a:solidFill>
                    <a:srgbClr val="7030A0"/>
                  </a:solidFill>
                </a:rPr>
                <a:t>f</a:t>
              </a:r>
              <a:r>
                <a:rPr lang="en-US" dirty="0" smtClean="0"/>
                <a:t> </a:t>
              </a:r>
              <a:r>
                <a:rPr lang="ru-RU" dirty="0" smtClean="0"/>
                <a:t>максимальной величины, удовлетворяющий ограничениям:                            </a:t>
              </a:r>
            </a:p>
            <a:p>
              <a:pPr algn="just"/>
              <a:r>
                <a:rPr lang="ru-RU" dirty="0" smtClean="0"/>
                <a:t>Поток, величина которого максимальна, называется </a:t>
              </a:r>
              <a:r>
                <a:rPr lang="ru-RU" b="1" dirty="0" smtClean="0"/>
                <a:t>максимальным потоком</a:t>
              </a:r>
              <a:r>
                <a:rPr lang="ru-RU" dirty="0" smtClean="0"/>
                <a:t>.</a:t>
              </a:r>
              <a:endParaRPr lang="ru-RU" dirty="0"/>
            </a:p>
          </p:txBody>
        </p:sp>
        <p:graphicFrame>
          <p:nvGraphicFramePr>
            <p:cNvPr id="125" name="Объект 1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8937538"/>
                </p:ext>
              </p:extLst>
            </p:nvPr>
          </p:nvGraphicFramePr>
          <p:xfrm>
            <a:off x="2605968" y="2328166"/>
            <a:ext cx="2260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3" name="Equation" r:id="rId5" imgW="2260440" imgH="342720" progId="Equation.DSMT4">
                    <p:embed/>
                  </p:oleObj>
                </mc:Choice>
                <mc:Fallback>
                  <p:oleObj name="Equation" r:id="rId5" imgW="226044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605968" y="2328166"/>
                          <a:ext cx="2260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7" name="Объект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137160"/>
              </p:ext>
            </p:extLst>
          </p:nvPr>
        </p:nvGraphicFramePr>
        <p:xfrm>
          <a:off x="8994081" y="3998476"/>
          <a:ext cx="11461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4" name="Equation" r:id="rId7" imgW="977760" imgH="342720" progId="Equation.DSMT4">
                  <p:embed/>
                </p:oleObj>
              </mc:Choice>
              <mc:Fallback>
                <p:oleObj name="Equation" r:id="rId7" imgW="9777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94081" y="3998476"/>
                        <a:ext cx="1146175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Группа 25"/>
          <p:cNvGrpSpPr/>
          <p:nvPr/>
        </p:nvGrpSpPr>
        <p:grpSpPr>
          <a:xfrm>
            <a:off x="2815932" y="3125238"/>
            <a:ext cx="5132594" cy="1842481"/>
            <a:chOff x="2670279" y="3571982"/>
            <a:chExt cx="5132594" cy="1842481"/>
          </a:xfrm>
        </p:grpSpPr>
        <p:cxnSp>
          <p:nvCxnSpPr>
            <p:cNvPr id="20" name="Прямая со стрелкой 19"/>
            <p:cNvCxnSpPr/>
            <p:nvPr/>
          </p:nvCxnSpPr>
          <p:spPr>
            <a:xfrm>
              <a:off x="3157245" y="4134548"/>
              <a:ext cx="380655" cy="115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/>
          </p:nvGrpSpPr>
          <p:grpSpPr>
            <a:xfrm>
              <a:off x="2670279" y="3571982"/>
              <a:ext cx="5132594" cy="1842481"/>
              <a:chOff x="2670279" y="3571982"/>
              <a:chExt cx="5132594" cy="1842481"/>
            </a:xfrm>
          </p:grpSpPr>
          <p:grpSp>
            <p:nvGrpSpPr>
              <p:cNvPr id="92" name="Группа 91"/>
              <p:cNvGrpSpPr/>
              <p:nvPr/>
            </p:nvGrpSpPr>
            <p:grpSpPr>
              <a:xfrm>
                <a:off x="2756867" y="3986838"/>
                <a:ext cx="5046006" cy="1427625"/>
                <a:chOff x="1506801" y="746607"/>
                <a:chExt cx="5046006" cy="1427625"/>
              </a:xfrm>
            </p:grpSpPr>
            <p:grpSp>
              <p:nvGrpSpPr>
                <p:cNvPr id="93" name="Группа 92"/>
                <p:cNvGrpSpPr/>
                <p:nvPr/>
              </p:nvGrpSpPr>
              <p:grpSpPr>
                <a:xfrm>
                  <a:off x="1506801" y="746607"/>
                  <a:ext cx="5046006" cy="1427625"/>
                  <a:chOff x="1262808" y="506912"/>
                  <a:chExt cx="5046006" cy="1427625"/>
                </a:xfrm>
              </p:grpSpPr>
              <p:sp>
                <p:nvSpPr>
                  <p:cNvPr id="103" name="Овал 102"/>
                  <p:cNvSpPr/>
                  <p:nvPr/>
                </p:nvSpPr>
                <p:spPr>
                  <a:xfrm>
                    <a:off x="1262808" y="1010649"/>
                    <a:ext cx="861827" cy="343022"/>
                  </a:xfrm>
                  <a:prstGeom prst="ellipse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rgbClr val="7030A0"/>
                        </a:solidFill>
                      </a:rPr>
                      <a:t>s=1</a:t>
                    </a:r>
                    <a:endParaRPr lang="ru-RU" dirty="0">
                      <a:solidFill>
                        <a:srgbClr val="7030A0"/>
                      </a:solidFill>
                    </a:endParaRPr>
                  </a:p>
                </p:txBody>
              </p:sp>
              <p:cxnSp>
                <p:nvCxnSpPr>
                  <p:cNvPr id="104" name="Прямая со стрелкой 103"/>
                  <p:cNvCxnSpPr>
                    <a:stCxn id="103" idx="7"/>
                  </p:cNvCxnSpPr>
                  <p:nvPr/>
                </p:nvCxnSpPr>
                <p:spPr>
                  <a:xfrm flipV="1">
                    <a:off x="1998423" y="739061"/>
                    <a:ext cx="583413" cy="32182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Прямая со стрелкой 104"/>
                  <p:cNvCxnSpPr>
                    <a:stCxn id="103" idx="6"/>
                  </p:cNvCxnSpPr>
                  <p:nvPr/>
                </p:nvCxnSpPr>
                <p:spPr>
                  <a:xfrm>
                    <a:off x="2124635" y="1182160"/>
                    <a:ext cx="1468040" cy="2215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Прямая со стрелкой 105"/>
                  <p:cNvCxnSpPr>
                    <a:stCxn id="103" idx="5"/>
                  </p:cNvCxnSpPr>
                  <p:nvPr/>
                </p:nvCxnSpPr>
                <p:spPr>
                  <a:xfrm>
                    <a:off x="1998423" y="1303437"/>
                    <a:ext cx="638553" cy="32748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Овал 106"/>
                  <p:cNvSpPr/>
                  <p:nvPr/>
                </p:nvSpPr>
                <p:spPr>
                  <a:xfrm>
                    <a:off x="3592675" y="1032808"/>
                    <a:ext cx="376517" cy="34302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 smtClean="0">
                        <a:solidFill>
                          <a:schemeClr val="tx1"/>
                        </a:solidFill>
                      </a:rPr>
                      <a:t>4</a:t>
                    </a:r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Овал 107"/>
                  <p:cNvSpPr/>
                  <p:nvPr/>
                </p:nvSpPr>
                <p:spPr>
                  <a:xfrm>
                    <a:off x="2581836" y="506912"/>
                    <a:ext cx="376517" cy="34302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 smtClean="0">
                        <a:solidFill>
                          <a:schemeClr val="tx1"/>
                        </a:solidFill>
                      </a:rPr>
                      <a:t>2</a:t>
                    </a:r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9" name="Овал 108"/>
                  <p:cNvSpPr/>
                  <p:nvPr/>
                </p:nvSpPr>
                <p:spPr>
                  <a:xfrm>
                    <a:off x="2581836" y="1591515"/>
                    <a:ext cx="376517" cy="34302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 smtClean="0">
                        <a:solidFill>
                          <a:schemeClr val="tx1"/>
                        </a:solidFill>
                      </a:rPr>
                      <a:t>3</a:t>
                    </a:r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0" name="Прямая со стрелкой 109"/>
                  <p:cNvCxnSpPr>
                    <a:stCxn id="108" idx="6"/>
                    <a:endCxn id="107" idx="0"/>
                  </p:cNvCxnSpPr>
                  <p:nvPr/>
                </p:nvCxnSpPr>
                <p:spPr>
                  <a:xfrm>
                    <a:off x="2958353" y="678423"/>
                    <a:ext cx="822581" cy="35438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Прямая со стрелкой 110"/>
                  <p:cNvCxnSpPr>
                    <a:stCxn id="109" idx="7"/>
                    <a:endCxn id="107" idx="3"/>
                  </p:cNvCxnSpPr>
                  <p:nvPr/>
                </p:nvCxnSpPr>
                <p:spPr>
                  <a:xfrm flipV="1">
                    <a:off x="2903213" y="1325596"/>
                    <a:ext cx="744602" cy="31615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Овал 111"/>
                  <p:cNvSpPr/>
                  <p:nvPr/>
                </p:nvSpPr>
                <p:spPr>
                  <a:xfrm>
                    <a:off x="4740158" y="596934"/>
                    <a:ext cx="376517" cy="34302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" name="Овал 112"/>
                  <p:cNvSpPr/>
                  <p:nvPr/>
                </p:nvSpPr>
                <p:spPr>
                  <a:xfrm>
                    <a:off x="4652439" y="1565285"/>
                    <a:ext cx="376517" cy="34302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 smtClean="0">
                        <a:solidFill>
                          <a:schemeClr val="tx1"/>
                        </a:solidFill>
                      </a:rPr>
                      <a:t>6</a:t>
                    </a:r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" name="Овал 113"/>
                  <p:cNvSpPr/>
                  <p:nvPr/>
                </p:nvSpPr>
                <p:spPr>
                  <a:xfrm>
                    <a:off x="5537848" y="1045327"/>
                    <a:ext cx="770966" cy="343022"/>
                  </a:xfrm>
                  <a:prstGeom prst="ellipse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rgbClr val="7030A0"/>
                        </a:solidFill>
                      </a:rPr>
                      <a:t>t=7</a:t>
                    </a:r>
                    <a:endParaRPr lang="ru-RU" dirty="0">
                      <a:solidFill>
                        <a:srgbClr val="7030A0"/>
                      </a:solidFill>
                    </a:endParaRPr>
                  </a:p>
                </p:txBody>
              </p:sp>
              <p:cxnSp>
                <p:nvCxnSpPr>
                  <p:cNvPr id="115" name="Прямая со стрелкой 114"/>
                  <p:cNvCxnSpPr>
                    <a:stCxn id="107" idx="5"/>
                    <a:endCxn id="113" idx="1"/>
                  </p:cNvCxnSpPr>
                  <p:nvPr/>
                </p:nvCxnSpPr>
                <p:spPr>
                  <a:xfrm>
                    <a:off x="3914052" y="1325596"/>
                    <a:ext cx="793527" cy="28992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Прямая со стрелкой 115"/>
                  <p:cNvCxnSpPr>
                    <a:stCxn id="113" idx="6"/>
                    <a:endCxn id="114" idx="3"/>
                  </p:cNvCxnSpPr>
                  <p:nvPr/>
                </p:nvCxnSpPr>
                <p:spPr>
                  <a:xfrm flipV="1">
                    <a:off x="5028956" y="1338115"/>
                    <a:ext cx="621797" cy="39868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Прямая со стрелкой 116"/>
                  <p:cNvCxnSpPr>
                    <a:stCxn id="112" idx="6"/>
                    <a:endCxn id="114" idx="1"/>
                  </p:cNvCxnSpPr>
                  <p:nvPr/>
                </p:nvCxnSpPr>
                <p:spPr>
                  <a:xfrm>
                    <a:off x="5116675" y="768445"/>
                    <a:ext cx="534078" cy="32711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Прямая со стрелкой 117"/>
                  <p:cNvCxnSpPr>
                    <a:stCxn id="107" idx="7"/>
                    <a:endCxn id="112" idx="2"/>
                  </p:cNvCxnSpPr>
                  <p:nvPr/>
                </p:nvCxnSpPr>
                <p:spPr>
                  <a:xfrm flipV="1">
                    <a:off x="3914052" y="768445"/>
                    <a:ext cx="826106" cy="31459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4" name="TextBox 93"/>
                <p:cNvSpPr txBox="1"/>
                <p:nvPr/>
              </p:nvSpPr>
              <p:spPr>
                <a:xfrm>
                  <a:off x="2222693" y="857479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7,</a:t>
                  </a:r>
                  <a:r>
                    <a:rPr lang="en-US" b="1" dirty="0" smtClean="0">
                      <a:solidFill>
                        <a:srgbClr val="7030A0"/>
                      </a:solidFill>
                    </a:rPr>
                    <a:t>2</a:t>
                  </a:r>
                  <a:endParaRPr lang="ru-RU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3410342" y="1656889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3,</a:t>
                  </a:r>
                  <a:r>
                    <a:rPr lang="en-US" b="1" dirty="0" smtClean="0">
                      <a:solidFill>
                        <a:srgbClr val="7030A0"/>
                      </a:solidFill>
                    </a:rPr>
                    <a:t>3</a:t>
                  </a:r>
                  <a:endParaRPr lang="ru-RU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4260924" y="1592484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6,</a:t>
                  </a:r>
                  <a:r>
                    <a:rPr lang="en-US" b="1" dirty="0" smtClean="0">
                      <a:solidFill>
                        <a:srgbClr val="7030A0"/>
                      </a:solidFill>
                    </a:rPr>
                    <a:t>5</a:t>
                  </a:r>
                  <a:endParaRPr lang="ru-RU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4420255" y="842721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4,</a:t>
                  </a:r>
                  <a:r>
                    <a:rPr lang="en-US" b="1" dirty="0" smtClean="0">
                      <a:solidFill>
                        <a:srgbClr val="7030A0"/>
                      </a:solidFill>
                    </a:rPr>
                    <a:t>1</a:t>
                  </a:r>
                  <a:endParaRPr lang="ru-RU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5521028" y="867967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3,</a:t>
                  </a:r>
                  <a:r>
                    <a:rPr lang="en-US" b="1" dirty="0" smtClean="0">
                      <a:solidFill>
                        <a:srgbClr val="7030A0"/>
                      </a:solidFill>
                    </a:rPr>
                    <a:t>1</a:t>
                  </a:r>
                  <a:endParaRPr lang="ru-RU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5485258" y="1649851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5,</a:t>
                  </a:r>
                  <a:r>
                    <a:rPr lang="en-US" b="1" dirty="0" smtClean="0">
                      <a:solidFill>
                        <a:srgbClr val="7030A0"/>
                      </a:solidFill>
                    </a:rPr>
                    <a:t>5</a:t>
                  </a:r>
                  <a:endParaRPr lang="ru-RU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2914539" y="1162513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1,</a:t>
                  </a:r>
                  <a:r>
                    <a:rPr lang="en-US" b="1" dirty="0" smtClean="0">
                      <a:solidFill>
                        <a:srgbClr val="7030A0"/>
                      </a:solidFill>
                    </a:rPr>
                    <a:t>1</a:t>
                  </a:r>
                  <a:endParaRPr lang="ru-RU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2222693" y="1615525"/>
                  <a:ext cx="5166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4,</a:t>
                  </a:r>
                  <a:r>
                    <a:rPr lang="en-US" b="1" dirty="0" smtClean="0">
                      <a:solidFill>
                        <a:srgbClr val="7030A0"/>
                      </a:solidFill>
                    </a:rPr>
                    <a:t>3</a:t>
                  </a:r>
                  <a:endParaRPr lang="ru-RU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3371588" y="759735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2,</a:t>
                  </a:r>
                  <a:r>
                    <a:rPr lang="en-US" b="1" dirty="0" smtClean="0">
                      <a:solidFill>
                        <a:srgbClr val="7030A0"/>
                      </a:solidFill>
                    </a:rPr>
                    <a:t>2</a:t>
                  </a:r>
                  <a:endParaRPr lang="ru-RU" b="1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2670279" y="3931410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c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)</a:t>
                </a:r>
                <a:endParaRPr lang="ru-RU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591454" y="3571982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7030A0"/>
                    </a:solidFill>
                  </a:rPr>
                  <a:t>f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(</a:t>
                </a:r>
                <a:r>
                  <a:rPr lang="en-US" i="1" dirty="0" smtClean="0">
                    <a:solidFill>
                      <a:srgbClr val="7030A0"/>
                    </a:solidFill>
                  </a:rPr>
                  <a:t>e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)</a:t>
                </a:r>
                <a:endParaRPr lang="ru-RU" dirty="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23" name="Прямая со стрелкой 22"/>
            <p:cNvCxnSpPr>
              <a:stCxn id="128" idx="2"/>
            </p:cNvCxnSpPr>
            <p:nvPr/>
          </p:nvCxnSpPr>
          <p:spPr>
            <a:xfrm flipH="1">
              <a:off x="3819724" y="3941314"/>
              <a:ext cx="27570" cy="231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044509" y="5085264"/>
            <a:ext cx="10976787" cy="13029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ru-RU" b="1" i="1" dirty="0" smtClean="0">
                <a:solidFill>
                  <a:srgbClr val="7030A0"/>
                </a:solidFill>
              </a:rPr>
              <a:t>Замечания</a:t>
            </a:r>
          </a:p>
          <a:p>
            <a:pPr marL="342900" indent="-342900">
              <a:spcAft>
                <a:spcPts val="400"/>
              </a:spcAft>
              <a:buFont typeface="+mj-lt"/>
              <a:buAutoNum type="arabicPeriod"/>
            </a:pPr>
            <a:r>
              <a:rPr lang="ru-RU" dirty="0" smtClean="0"/>
              <a:t>В дальнейшем мы будем работать с </a:t>
            </a:r>
            <a:r>
              <a:rPr lang="ru-RU" b="1" dirty="0" smtClean="0"/>
              <a:t>целочисленными потоками</a:t>
            </a:r>
            <a:r>
              <a:rPr lang="ru-RU" dirty="0" smtClean="0"/>
              <a:t>, то есть все ограничения – целые числа. </a:t>
            </a:r>
            <a:endParaRPr lang="ru-RU" dirty="0"/>
          </a:p>
          <a:p>
            <a:pPr marL="342900" indent="-342900">
              <a:spcAft>
                <a:spcPts val="400"/>
              </a:spcAft>
              <a:buFont typeface="+mj-lt"/>
              <a:buAutoNum type="arabicPeriod"/>
            </a:pPr>
            <a:r>
              <a:rPr lang="ru-RU" dirty="0" smtClean="0"/>
              <a:t>Считаем, что любая внутренняя вершина сети лежит на некотором </a:t>
            </a:r>
            <a:r>
              <a:rPr lang="en-US" dirty="0" smtClean="0"/>
              <a:t>(</a:t>
            </a:r>
            <a:r>
              <a:rPr lang="en-US" dirty="0" err="1" smtClean="0"/>
              <a:t>s,t</a:t>
            </a:r>
            <a:r>
              <a:rPr lang="en-US" dirty="0" smtClean="0"/>
              <a:t>)-</a:t>
            </a:r>
            <a:r>
              <a:rPr lang="ru-RU" dirty="0" smtClean="0"/>
              <a:t>пути (</a:t>
            </a:r>
            <a:r>
              <a:rPr lang="en-US" dirty="0" smtClean="0"/>
              <a:t>m ≥ n – 1)</a:t>
            </a:r>
            <a:r>
              <a:rPr lang="ru-RU" dirty="0" smtClean="0"/>
              <a:t>.</a:t>
            </a:r>
          </a:p>
          <a:p>
            <a:pPr marL="342900" indent="-342900">
              <a:spcAft>
                <a:spcPts val="400"/>
              </a:spcAft>
              <a:buFont typeface="+mj-lt"/>
              <a:buAutoNum type="arabicPeriod"/>
            </a:pPr>
            <a:r>
              <a:rPr lang="ru-RU" dirty="0" smtClean="0"/>
              <a:t>Предполагаем, что в сети </a:t>
            </a:r>
            <a:r>
              <a:rPr lang="ru-RU" b="1" dirty="0" smtClean="0"/>
              <a:t>нет кратных дуг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6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19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10012" y="1191042"/>
            <a:ext cx="264533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Лестер</a:t>
            </a:r>
            <a:r>
              <a:rPr lang="ru-RU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b="1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Рэндольф</a:t>
            </a:r>
            <a:r>
              <a:rPr lang="ru-RU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 Форд </a:t>
            </a:r>
            <a:r>
              <a:rPr lang="ru-RU" dirty="0" smtClean="0">
                <a:solidFill>
                  <a:srgbClr val="202122"/>
                </a:solidFill>
                <a:latin typeface="Arial" panose="020B0604020202020204" pitchFamily="34" charset="0"/>
              </a:rPr>
              <a:t>младший</a:t>
            </a:r>
          </a:p>
          <a:p>
            <a:r>
              <a:rPr lang="nn-NO" dirty="0" smtClean="0">
                <a:hlinkClick r:id="rId2" tooltip="Английский язык"/>
              </a:rPr>
              <a:t>англ</a:t>
            </a:r>
            <a:r>
              <a:rPr lang="nn-NO" dirty="0">
                <a:hlinkClick r:id="rId2" tooltip="Английский язык"/>
              </a:rPr>
              <a:t>.</a:t>
            </a:r>
            <a:r>
              <a:rPr lang="nn-NO" dirty="0"/>
              <a:t> </a:t>
            </a:r>
            <a:r>
              <a:rPr lang="nn-NO" i="1" dirty="0"/>
              <a:t>Lester Randolph Ford, Jr.</a:t>
            </a:r>
            <a:endParaRPr lang="ru-RU" b="1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1927 – 2017</a:t>
            </a:r>
          </a:p>
          <a:p>
            <a:r>
              <a:rPr lang="ru-RU" dirty="0" smtClean="0">
                <a:solidFill>
                  <a:srgbClr val="202122"/>
                </a:solidFill>
                <a:latin typeface="Arial" panose="020B0604020202020204" pitchFamily="34" charset="0"/>
              </a:rPr>
              <a:t>США</a:t>
            </a:r>
          </a:p>
          <a:p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Научная сфера - математик</a:t>
            </a:r>
          </a:p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31694" y="594901"/>
            <a:ext cx="5545181" cy="464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1955</a:t>
            </a:r>
            <a:r>
              <a:rPr lang="ru-RU" dirty="0" smtClean="0"/>
              <a:t> </a:t>
            </a:r>
            <a:r>
              <a:rPr lang="ru-RU" sz="2400" dirty="0" smtClean="0"/>
              <a:t>год</a:t>
            </a:r>
            <a:r>
              <a:rPr lang="en-US" sz="2400" dirty="0" smtClean="0"/>
              <a:t> (</a:t>
            </a:r>
            <a:r>
              <a:rPr lang="ru-RU" sz="2400" dirty="0" smtClean="0">
                <a:solidFill>
                  <a:srgbClr val="7030A0"/>
                </a:solidFill>
              </a:rPr>
              <a:t>метод Форда-</a:t>
            </a:r>
            <a:r>
              <a:rPr lang="ru-RU" sz="2400" dirty="0" err="1" smtClean="0">
                <a:solidFill>
                  <a:srgbClr val="7030A0"/>
                </a:solidFill>
              </a:rPr>
              <a:t>Фалкерсона</a:t>
            </a:r>
            <a:r>
              <a:rPr lang="ru-RU" sz="2400" dirty="0" smtClean="0"/>
              <a:t>)</a:t>
            </a:r>
            <a:endParaRPr lang="ru-RU" sz="14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75" y="1245474"/>
            <a:ext cx="2608758" cy="217396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80" y="3605907"/>
            <a:ext cx="2190866" cy="270517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345" y="3787314"/>
            <a:ext cx="2364387" cy="251487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8885184" y="1107273"/>
            <a:ext cx="218226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Джек Р. </a:t>
            </a:r>
            <a:r>
              <a:rPr lang="ru-RU" b="1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Эдмондс</a:t>
            </a:r>
            <a:endParaRPr lang="ru-RU" b="1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nn-NO" dirty="0">
                <a:hlinkClick r:id="rId2" tooltip="Английский язык"/>
              </a:rPr>
              <a:t>англ.</a:t>
            </a:r>
            <a:r>
              <a:rPr lang="nn-NO" dirty="0"/>
              <a:t> </a:t>
            </a:r>
            <a:r>
              <a:rPr lang="ru-RU" dirty="0" smtClean="0"/>
              <a:t> </a:t>
            </a:r>
            <a:r>
              <a:rPr lang="en-US" i="1" dirty="0"/>
              <a:t>Jack Edmonds</a:t>
            </a:r>
          </a:p>
          <a:p>
            <a:r>
              <a:rPr lang="ru-RU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1934 </a:t>
            </a:r>
          </a:p>
          <a:p>
            <a:r>
              <a:rPr lang="ru-RU" dirty="0" smtClean="0">
                <a:solidFill>
                  <a:srgbClr val="202122"/>
                </a:solidFill>
                <a:latin typeface="Arial" panose="020B0604020202020204" pitchFamily="34" charset="0"/>
              </a:rPr>
              <a:t>США</a:t>
            </a:r>
          </a:p>
          <a:p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Научная сфера </a:t>
            </a:r>
            <a:r>
              <a:rPr lang="ru-RU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 - комбинаторная </a:t>
            </a:r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оптимизация</a:t>
            </a:r>
          </a:p>
          <a:p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443066" y="534514"/>
            <a:ext cx="5024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1972</a:t>
            </a:r>
            <a:r>
              <a:rPr lang="ru-RU" dirty="0" smtClean="0"/>
              <a:t> </a:t>
            </a:r>
            <a:r>
              <a:rPr lang="ru-RU" sz="2400" dirty="0" smtClean="0"/>
              <a:t>год (</a:t>
            </a:r>
            <a:r>
              <a:rPr lang="ru-RU" sz="2400" dirty="0" smtClean="0">
                <a:solidFill>
                  <a:srgbClr val="7030A0"/>
                </a:solidFill>
              </a:rPr>
              <a:t>алгоритм </a:t>
            </a:r>
            <a:r>
              <a:rPr lang="ru-RU" sz="2400" dirty="0" err="1" smtClean="0">
                <a:solidFill>
                  <a:srgbClr val="7030A0"/>
                </a:solidFill>
              </a:rPr>
              <a:t>Эдмондса</a:t>
            </a:r>
            <a:r>
              <a:rPr lang="ru-RU" sz="2400" dirty="0" smtClean="0">
                <a:solidFill>
                  <a:srgbClr val="7030A0"/>
                </a:solidFill>
              </a:rPr>
              <a:t>-Карпа</a:t>
            </a:r>
            <a:r>
              <a:rPr lang="ru-RU" sz="2400" dirty="0" smtClean="0"/>
              <a:t>)</a:t>
            </a:r>
            <a:endParaRPr lang="ru-RU" sz="14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858259" y="3842098"/>
            <a:ext cx="28214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Ричард </a:t>
            </a:r>
            <a:r>
              <a:rPr lang="ru-RU" b="1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Мэннинг</a:t>
            </a:r>
            <a:r>
              <a:rPr lang="ru-RU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 Карп</a:t>
            </a:r>
            <a:endParaRPr lang="ru-RU" b="1" dirty="0" smtClean="0">
              <a:solidFill>
                <a:srgbClr val="202122"/>
              </a:solidFill>
              <a:latin typeface="Arial" panose="020B0604020202020204" pitchFamily="34" charset="0"/>
              <a:hlinkClick r:id="rId2" tooltip="Английский язык"/>
            </a:endParaRPr>
          </a:p>
          <a:p>
            <a:r>
              <a:rPr lang="nn-NO" dirty="0" smtClean="0">
                <a:hlinkClick r:id="rId2" tooltip="Английский язык"/>
              </a:rPr>
              <a:t>англ</a:t>
            </a:r>
            <a:r>
              <a:rPr lang="nn-NO" dirty="0">
                <a:hlinkClick r:id="rId2" tooltip="Английский язык"/>
              </a:rPr>
              <a:t>.</a:t>
            </a:r>
            <a:r>
              <a:rPr lang="nn-NO" dirty="0"/>
              <a:t> </a:t>
            </a:r>
            <a:r>
              <a:rPr lang="en-US" i="1" dirty="0"/>
              <a:t>Richard Manning </a:t>
            </a:r>
            <a:r>
              <a:rPr lang="en-US" i="1" dirty="0" smtClean="0"/>
              <a:t>Karp</a:t>
            </a:r>
            <a:endParaRPr lang="ru-RU" i="1" dirty="0" smtClean="0"/>
          </a:p>
          <a:p>
            <a:r>
              <a:rPr lang="ru-RU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1935 </a:t>
            </a:r>
          </a:p>
          <a:p>
            <a:r>
              <a:rPr lang="ru-RU" dirty="0" smtClean="0">
                <a:solidFill>
                  <a:srgbClr val="202122"/>
                </a:solidFill>
                <a:latin typeface="Arial" panose="020B0604020202020204" pitchFamily="34" charset="0"/>
              </a:rPr>
              <a:t>США</a:t>
            </a:r>
          </a:p>
          <a:p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Научная сфера – теория алгоритмов и </a:t>
            </a:r>
            <a:r>
              <a:rPr lang="ru-RU" sz="1600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биоинформатика</a:t>
            </a:r>
            <a:endParaRPr lang="ru-RU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5345" y="1053348"/>
            <a:ext cx="2431369" cy="2552937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2994233" y="3787314"/>
            <a:ext cx="2563885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Делберт</a:t>
            </a:r>
            <a:r>
              <a:rPr lang="ru-RU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 Рей </a:t>
            </a:r>
            <a:r>
              <a:rPr lang="ru-RU" b="1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Фалкерсон</a:t>
            </a:r>
            <a:endParaRPr lang="ru-RU" b="1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nn-NO" dirty="0" smtClean="0">
                <a:hlinkClick r:id="rId2" tooltip="Английский язык"/>
              </a:rPr>
              <a:t>англ</a:t>
            </a:r>
            <a:r>
              <a:rPr lang="nn-NO" dirty="0">
                <a:hlinkClick r:id="rId2" tooltip="Английский язык"/>
              </a:rPr>
              <a:t>.</a:t>
            </a:r>
            <a:r>
              <a:rPr lang="nn-NO" dirty="0"/>
              <a:t> </a:t>
            </a:r>
            <a:r>
              <a:rPr lang="en-US" i="1" dirty="0"/>
              <a:t>Delbert Ray </a:t>
            </a:r>
            <a:r>
              <a:rPr lang="en-US" i="1" dirty="0" smtClean="0"/>
              <a:t>Fulkerson</a:t>
            </a:r>
            <a:endParaRPr lang="ru-RU" b="1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1924 – 1976</a:t>
            </a:r>
          </a:p>
          <a:p>
            <a:r>
              <a:rPr lang="ru-RU" dirty="0" smtClean="0">
                <a:solidFill>
                  <a:srgbClr val="202122"/>
                </a:solidFill>
                <a:latin typeface="Arial" panose="020B0604020202020204" pitchFamily="34" charset="0"/>
              </a:rPr>
              <a:t>США</a:t>
            </a:r>
          </a:p>
          <a:p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Научная сфера - </a:t>
            </a:r>
            <a:r>
              <a:rPr lang="ru-RU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комбинаторика</a:t>
            </a:r>
            <a:endParaRPr lang="ru-RU" sz="16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5731689" y="699247"/>
            <a:ext cx="39187" cy="560294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067449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0" name="Рисунок 19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843064" y="6409933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6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3301"/>
            <a:ext cx="11741524" cy="58513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</a:rPr>
              <a:t>Максимальный поток </a:t>
            </a:r>
            <a:r>
              <a:rPr lang="ru-RU" sz="3200" b="1" dirty="0" smtClean="0">
                <a:solidFill>
                  <a:srgbClr val="7030A0"/>
                </a:solidFill>
              </a:rPr>
              <a:t>и минимальный разрез</a:t>
            </a:r>
            <a:endParaRPr lang="ru-RU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92" name="Группа 91"/>
          <p:cNvGrpSpPr/>
          <p:nvPr/>
        </p:nvGrpSpPr>
        <p:grpSpPr>
          <a:xfrm>
            <a:off x="371364" y="833155"/>
            <a:ext cx="4166247" cy="1427625"/>
            <a:chOff x="1992111" y="746607"/>
            <a:chExt cx="4166247" cy="1427625"/>
          </a:xfrm>
        </p:grpSpPr>
        <p:grpSp>
          <p:nvGrpSpPr>
            <p:cNvPr id="93" name="Группа 92"/>
            <p:cNvGrpSpPr/>
            <p:nvPr/>
          </p:nvGrpSpPr>
          <p:grpSpPr>
            <a:xfrm>
              <a:off x="1992111" y="746607"/>
              <a:ext cx="4166247" cy="1427625"/>
              <a:chOff x="1748118" y="506912"/>
              <a:chExt cx="4166247" cy="1427625"/>
            </a:xfrm>
          </p:grpSpPr>
          <p:sp>
            <p:nvSpPr>
              <p:cNvPr id="103" name="Овал 102"/>
              <p:cNvSpPr/>
              <p:nvPr/>
            </p:nvSpPr>
            <p:spPr>
              <a:xfrm>
                <a:off x="1748118" y="1010649"/>
                <a:ext cx="376517" cy="3430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7030A0"/>
                    </a:solidFill>
                  </a:rPr>
                  <a:t>s</a:t>
                </a:r>
                <a:endParaRPr lang="ru-RU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04" name="Прямая со стрелкой 103"/>
              <p:cNvCxnSpPr>
                <a:stCxn id="103" idx="7"/>
              </p:cNvCxnSpPr>
              <p:nvPr/>
            </p:nvCxnSpPr>
            <p:spPr>
              <a:xfrm flipV="1">
                <a:off x="2069495" y="739061"/>
                <a:ext cx="512341" cy="321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 стрелкой 104"/>
              <p:cNvCxnSpPr>
                <a:stCxn id="103" idx="6"/>
              </p:cNvCxnSpPr>
              <p:nvPr/>
            </p:nvCxnSpPr>
            <p:spPr>
              <a:xfrm>
                <a:off x="2124635" y="1182160"/>
                <a:ext cx="1468040" cy="22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 стрелкой 105"/>
              <p:cNvCxnSpPr>
                <a:stCxn id="103" idx="5"/>
              </p:cNvCxnSpPr>
              <p:nvPr/>
            </p:nvCxnSpPr>
            <p:spPr>
              <a:xfrm>
                <a:off x="2069495" y="1303437"/>
                <a:ext cx="567481" cy="327485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Овал 106"/>
              <p:cNvSpPr/>
              <p:nvPr/>
            </p:nvSpPr>
            <p:spPr>
              <a:xfrm>
                <a:off x="3592675" y="1032808"/>
                <a:ext cx="376517" cy="343022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4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Овал 107"/>
              <p:cNvSpPr/>
              <p:nvPr/>
            </p:nvSpPr>
            <p:spPr>
              <a:xfrm>
                <a:off x="2581836" y="506912"/>
                <a:ext cx="376517" cy="343022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Овал 108"/>
              <p:cNvSpPr/>
              <p:nvPr/>
            </p:nvSpPr>
            <p:spPr>
              <a:xfrm>
                <a:off x="2581836" y="1591515"/>
                <a:ext cx="376517" cy="343022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3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0" name="Прямая со стрелкой 109"/>
              <p:cNvCxnSpPr>
                <a:stCxn id="108" idx="6"/>
                <a:endCxn id="107" idx="0"/>
              </p:cNvCxnSpPr>
              <p:nvPr/>
            </p:nvCxnSpPr>
            <p:spPr>
              <a:xfrm>
                <a:off x="2958353" y="678423"/>
                <a:ext cx="822581" cy="3543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Прямая со стрелкой 110"/>
              <p:cNvCxnSpPr>
                <a:stCxn id="109" idx="7"/>
                <a:endCxn id="107" idx="3"/>
              </p:cNvCxnSpPr>
              <p:nvPr/>
            </p:nvCxnSpPr>
            <p:spPr>
              <a:xfrm flipV="1">
                <a:off x="2903213" y="1325596"/>
                <a:ext cx="744602" cy="3161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Овал 111"/>
              <p:cNvSpPr/>
              <p:nvPr/>
            </p:nvSpPr>
            <p:spPr>
              <a:xfrm>
                <a:off x="4740158" y="596934"/>
                <a:ext cx="376517" cy="343022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5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Овал 112"/>
              <p:cNvSpPr/>
              <p:nvPr/>
            </p:nvSpPr>
            <p:spPr>
              <a:xfrm>
                <a:off x="4652439" y="1565285"/>
                <a:ext cx="376517" cy="343022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6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Овал 113"/>
              <p:cNvSpPr/>
              <p:nvPr/>
            </p:nvSpPr>
            <p:spPr>
              <a:xfrm>
                <a:off x="5537848" y="1045327"/>
                <a:ext cx="376517" cy="343022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7030A0"/>
                    </a:solidFill>
                  </a:rPr>
                  <a:t>t</a:t>
                </a:r>
                <a:endParaRPr lang="ru-RU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15" name="Прямая со стрелкой 114"/>
              <p:cNvCxnSpPr>
                <a:stCxn id="107" idx="5"/>
                <a:endCxn id="113" idx="1"/>
              </p:cNvCxnSpPr>
              <p:nvPr/>
            </p:nvCxnSpPr>
            <p:spPr>
              <a:xfrm>
                <a:off x="3914052" y="1325596"/>
                <a:ext cx="793527" cy="289923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 стрелкой 115"/>
              <p:cNvCxnSpPr>
                <a:stCxn id="113" idx="6"/>
                <a:endCxn id="114" idx="3"/>
              </p:cNvCxnSpPr>
              <p:nvPr/>
            </p:nvCxnSpPr>
            <p:spPr>
              <a:xfrm flipV="1">
                <a:off x="5028956" y="1338115"/>
                <a:ext cx="564032" cy="3986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 стрелкой 116"/>
              <p:cNvCxnSpPr>
                <a:stCxn id="112" idx="6"/>
                <a:endCxn id="114" idx="1"/>
              </p:cNvCxnSpPr>
              <p:nvPr/>
            </p:nvCxnSpPr>
            <p:spPr>
              <a:xfrm>
                <a:off x="5116675" y="768445"/>
                <a:ext cx="476313" cy="3271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 стрелкой 117"/>
              <p:cNvCxnSpPr>
                <a:stCxn id="107" idx="7"/>
                <a:endCxn id="112" idx="2"/>
              </p:cNvCxnSpPr>
              <p:nvPr/>
            </p:nvCxnSpPr>
            <p:spPr>
              <a:xfrm flipV="1">
                <a:off x="3914052" y="768445"/>
                <a:ext cx="826106" cy="314597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2222693" y="85747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7,</a:t>
              </a:r>
              <a:r>
                <a:rPr lang="en-US" b="1" dirty="0" smtClean="0">
                  <a:solidFill>
                    <a:srgbClr val="7030A0"/>
                  </a:solidFill>
                </a:rPr>
                <a:t>2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410342" y="165688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3,</a:t>
              </a:r>
              <a:r>
                <a:rPr lang="en-US" b="1" dirty="0" smtClean="0">
                  <a:solidFill>
                    <a:srgbClr val="7030A0"/>
                  </a:solidFill>
                </a:rPr>
                <a:t>3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260924" y="1592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6,</a:t>
              </a:r>
              <a:r>
                <a:rPr lang="en-US" b="1" dirty="0" smtClean="0">
                  <a:solidFill>
                    <a:srgbClr val="7030A0"/>
                  </a:solidFill>
                </a:rPr>
                <a:t>5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420255" y="84272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4,</a:t>
              </a:r>
              <a:r>
                <a:rPr lang="en-US" b="1" dirty="0" smtClean="0">
                  <a:solidFill>
                    <a:srgbClr val="7030A0"/>
                  </a:solidFill>
                </a:rPr>
                <a:t>1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521028" y="86796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3,</a:t>
              </a:r>
              <a:r>
                <a:rPr lang="en-US" b="1" dirty="0" smtClean="0">
                  <a:solidFill>
                    <a:srgbClr val="7030A0"/>
                  </a:solidFill>
                </a:rPr>
                <a:t>1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85258" y="164985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5,</a:t>
              </a:r>
              <a:r>
                <a:rPr lang="en-US" b="1" dirty="0" smtClean="0">
                  <a:solidFill>
                    <a:srgbClr val="7030A0"/>
                  </a:solidFill>
                </a:rPr>
                <a:t>5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14539" y="116251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1,</a:t>
              </a:r>
              <a:r>
                <a:rPr lang="en-US" b="1" dirty="0" smtClean="0">
                  <a:solidFill>
                    <a:srgbClr val="7030A0"/>
                  </a:solidFill>
                </a:rPr>
                <a:t>1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222693" y="1615525"/>
              <a:ext cx="516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4,</a:t>
              </a:r>
              <a:r>
                <a:rPr lang="en-US" b="1" dirty="0" smtClean="0">
                  <a:solidFill>
                    <a:srgbClr val="7030A0"/>
                  </a:solidFill>
                </a:rPr>
                <a:t>3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371588" y="75973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2,</a:t>
              </a:r>
              <a:r>
                <a:rPr lang="en-US" b="1" dirty="0" smtClean="0">
                  <a:solidFill>
                    <a:srgbClr val="7030A0"/>
                  </a:solidFill>
                </a:rPr>
                <a:t>2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</p:grp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653563"/>
              </p:ext>
            </p:extLst>
          </p:nvPr>
        </p:nvGraphicFramePr>
        <p:xfrm>
          <a:off x="4849813" y="517525"/>
          <a:ext cx="5462587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" name="Equation" r:id="rId3" imgW="4597200" imgH="1981080" progId="Equation.DSMT4">
                  <p:embed/>
                </p:oleObj>
              </mc:Choice>
              <mc:Fallback>
                <p:oleObj name="Equation" r:id="rId3" imgW="4597200" imgH="1981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9813" y="517525"/>
                        <a:ext cx="5462587" cy="23590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" name="Группа 72"/>
          <p:cNvGrpSpPr/>
          <p:nvPr/>
        </p:nvGrpSpPr>
        <p:grpSpPr>
          <a:xfrm>
            <a:off x="401602" y="2978240"/>
            <a:ext cx="4166247" cy="1427625"/>
            <a:chOff x="1992111" y="746607"/>
            <a:chExt cx="4166247" cy="1427625"/>
          </a:xfrm>
        </p:grpSpPr>
        <p:grpSp>
          <p:nvGrpSpPr>
            <p:cNvPr id="74" name="Группа 73"/>
            <p:cNvGrpSpPr/>
            <p:nvPr/>
          </p:nvGrpSpPr>
          <p:grpSpPr>
            <a:xfrm>
              <a:off x="1992111" y="746607"/>
              <a:ext cx="4166247" cy="1427625"/>
              <a:chOff x="1748118" y="506912"/>
              <a:chExt cx="4166247" cy="1427625"/>
            </a:xfrm>
          </p:grpSpPr>
          <p:sp>
            <p:nvSpPr>
              <p:cNvPr id="84" name="Овал 83"/>
              <p:cNvSpPr/>
              <p:nvPr/>
            </p:nvSpPr>
            <p:spPr>
              <a:xfrm>
                <a:off x="1748118" y="1010649"/>
                <a:ext cx="376517" cy="3430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7030A0"/>
                    </a:solidFill>
                  </a:rPr>
                  <a:t>s</a:t>
                </a:r>
                <a:endParaRPr lang="ru-RU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85" name="Прямая со стрелкой 84"/>
              <p:cNvCxnSpPr>
                <a:stCxn id="84" idx="7"/>
              </p:cNvCxnSpPr>
              <p:nvPr/>
            </p:nvCxnSpPr>
            <p:spPr>
              <a:xfrm flipV="1">
                <a:off x="2069495" y="739061"/>
                <a:ext cx="512341" cy="321822"/>
              </a:xfrm>
              <a:prstGeom prst="straightConnector1">
                <a:avLst/>
              </a:prstGeom>
              <a:ln w="952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Прямая со стрелкой 85"/>
              <p:cNvCxnSpPr>
                <a:stCxn id="84" idx="6"/>
              </p:cNvCxnSpPr>
              <p:nvPr/>
            </p:nvCxnSpPr>
            <p:spPr>
              <a:xfrm>
                <a:off x="2124635" y="1182160"/>
                <a:ext cx="1468040" cy="22159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Прямая со стрелкой 86"/>
              <p:cNvCxnSpPr>
                <a:stCxn id="84" idx="5"/>
              </p:cNvCxnSpPr>
              <p:nvPr/>
            </p:nvCxnSpPr>
            <p:spPr>
              <a:xfrm>
                <a:off x="2069495" y="1303437"/>
                <a:ext cx="567481" cy="3274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Овал 87"/>
              <p:cNvSpPr/>
              <p:nvPr/>
            </p:nvSpPr>
            <p:spPr>
              <a:xfrm>
                <a:off x="3592675" y="1032808"/>
                <a:ext cx="376517" cy="343022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4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Овал 88"/>
              <p:cNvSpPr/>
              <p:nvPr/>
            </p:nvSpPr>
            <p:spPr>
              <a:xfrm>
                <a:off x="2581836" y="506912"/>
                <a:ext cx="376517" cy="343022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0" name="Овал 89"/>
              <p:cNvSpPr/>
              <p:nvPr/>
            </p:nvSpPr>
            <p:spPr>
              <a:xfrm>
                <a:off x="2581836" y="1591515"/>
                <a:ext cx="376517" cy="343022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3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1" name="Прямая со стрелкой 90"/>
              <p:cNvCxnSpPr>
                <a:stCxn id="89" idx="6"/>
                <a:endCxn id="88" idx="0"/>
              </p:cNvCxnSpPr>
              <p:nvPr/>
            </p:nvCxnSpPr>
            <p:spPr>
              <a:xfrm>
                <a:off x="2958353" y="678423"/>
                <a:ext cx="822581" cy="354385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Прямая со стрелкой 119"/>
              <p:cNvCxnSpPr>
                <a:stCxn id="90" idx="7"/>
                <a:endCxn id="88" idx="3"/>
              </p:cNvCxnSpPr>
              <p:nvPr/>
            </p:nvCxnSpPr>
            <p:spPr>
              <a:xfrm flipV="1">
                <a:off x="2903213" y="1325596"/>
                <a:ext cx="744602" cy="316153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Овал 120"/>
              <p:cNvSpPr/>
              <p:nvPr/>
            </p:nvSpPr>
            <p:spPr>
              <a:xfrm>
                <a:off x="4740158" y="596934"/>
                <a:ext cx="376517" cy="343022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5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Овал 121"/>
              <p:cNvSpPr/>
              <p:nvPr/>
            </p:nvSpPr>
            <p:spPr>
              <a:xfrm>
                <a:off x="4652439" y="1565285"/>
                <a:ext cx="376517" cy="343022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6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Овал 122"/>
              <p:cNvSpPr/>
              <p:nvPr/>
            </p:nvSpPr>
            <p:spPr>
              <a:xfrm>
                <a:off x="5537848" y="1045327"/>
                <a:ext cx="376517" cy="343022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7030A0"/>
                    </a:solidFill>
                  </a:rPr>
                  <a:t>t</a:t>
                </a:r>
                <a:endParaRPr lang="ru-RU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24" name="Прямая со стрелкой 123"/>
              <p:cNvCxnSpPr>
                <a:stCxn id="88" idx="5"/>
                <a:endCxn id="122" idx="1"/>
              </p:cNvCxnSpPr>
              <p:nvPr/>
            </p:nvCxnSpPr>
            <p:spPr>
              <a:xfrm>
                <a:off x="3914052" y="1325596"/>
                <a:ext cx="793527" cy="289923"/>
              </a:xfrm>
              <a:prstGeom prst="straightConnector1">
                <a:avLst/>
              </a:prstGeom>
              <a:ln w="952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Прямая со стрелкой 125"/>
              <p:cNvCxnSpPr>
                <a:stCxn id="122" idx="6"/>
                <a:endCxn id="123" idx="3"/>
              </p:cNvCxnSpPr>
              <p:nvPr/>
            </p:nvCxnSpPr>
            <p:spPr>
              <a:xfrm flipV="1">
                <a:off x="5028956" y="1338115"/>
                <a:ext cx="564032" cy="3986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Прямая со стрелкой 128"/>
              <p:cNvCxnSpPr>
                <a:stCxn id="121" idx="6"/>
                <a:endCxn id="123" idx="1"/>
              </p:cNvCxnSpPr>
              <p:nvPr/>
            </p:nvCxnSpPr>
            <p:spPr>
              <a:xfrm>
                <a:off x="5116675" y="768445"/>
                <a:ext cx="476313" cy="3271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Прямая со стрелкой 129"/>
              <p:cNvCxnSpPr>
                <a:stCxn id="88" idx="7"/>
                <a:endCxn id="121" idx="2"/>
              </p:cNvCxnSpPr>
              <p:nvPr/>
            </p:nvCxnSpPr>
            <p:spPr>
              <a:xfrm flipV="1">
                <a:off x="3914052" y="768445"/>
                <a:ext cx="826106" cy="314597"/>
              </a:xfrm>
              <a:prstGeom prst="straightConnector1">
                <a:avLst/>
              </a:prstGeom>
              <a:ln w="952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/>
            <p:cNvSpPr txBox="1"/>
            <p:nvPr/>
          </p:nvSpPr>
          <p:spPr>
            <a:xfrm>
              <a:off x="2222693" y="85747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7,</a:t>
              </a:r>
              <a:r>
                <a:rPr lang="en-US" b="1" dirty="0" smtClean="0">
                  <a:solidFill>
                    <a:srgbClr val="7030A0"/>
                  </a:solidFill>
                </a:rPr>
                <a:t>2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10342" y="165688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3,</a:t>
              </a:r>
              <a:r>
                <a:rPr lang="en-US" b="1" dirty="0" smtClean="0">
                  <a:solidFill>
                    <a:srgbClr val="7030A0"/>
                  </a:solidFill>
                </a:rPr>
                <a:t>3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60924" y="1592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6,</a:t>
              </a:r>
              <a:r>
                <a:rPr lang="en-US" b="1" dirty="0" smtClean="0">
                  <a:solidFill>
                    <a:srgbClr val="7030A0"/>
                  </a:solidFill>
                </a:rPr>
                <a:t>5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420255" y="84272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4,</a:t>
              </a:r>
              <a:r>
                <a:rPr lang="en-US" b="1" dirty="0" smtClean="0">
                  <a:solidFill>
                    <a:srgbClr val="7030A0"/>
                  </a:solidFill>
                </a:rPr>
                <a:t>1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521028" y="86796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3,</a:t>
              </a:r>
              <a:r>
                <a:rPr lang="en-US" b="1" dirty="0" smtClean="0">
                  <a:solidFill>
                    <a:srgbClr val="7030A0"/>
                  </a:solidFill>
                </a:rPr>
                <a:t>1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485258" y="164985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5,</a:t>
              </a:r>
              <a:r>
                <a:rPr lang="en-US" b="1" dirty="0" smtClean="0">
                  <a:solidFill>
                    <a:srgbClr val="7030A0"/>
                  </a:solidFill>
                </a:rPr>
                <a:t>5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14539" y="110216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1,</a:t>
              </a:r>
              <a:r>
                <a:rPr lang="en-US" b="1" dirty="0" smtClean="0">
                  <a:solidFill>
                    <a:srgbClr val="7030A0"/>
                  </a:solidFill>
                </a:rPr>
                <a:t>1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222693" y="1615525"/>
              <a:ext cx="516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4,</a:t>
              </a:r>
              <a:r>
                <a:rPr lang="en-US" b="1" dirty="0" smtClean="0">
                  <a:solidFill>
                    <a:srgbClr val="7030A0"/>
                  </a:solidFill>
                </a:rPr>
                <a:t>3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371588" y="75973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2,</a:t>
              </a:r>
              <a:r>
                <a:rPr lang="en-US" b="1" dirty="0" smtClean="0">
                  <a:solidFill>
                    <a:srgbClr val="7030A0"/>
                  </a:solidFill>
                </a:rPr>
                <a:t>2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</p:grpSp>
      <p:graphicFrame>
        <p:nvGraphicFramePr>
          <p:cNvPr id="131" name="Объект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908315"/>
              </p:ext>
            </p:extLst>
          </p:nvPr>
        </p:nvGraphicFramePr>
        <p:xfrm>
          <a:off x="10061345" y="5117295"/>
          <a:ext cx="763056" cy="268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8" name="Equation" r:id="rId5" imgW="977760" imgH="342720" progId="Equation.DSMT4">
                  <p:embed/>
                </p:oleObj>
              </mc:Choice>
              <mc:Fallback>
                <p:oleObj name="Equation" r:id="rId5" imgW="9777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61345" y="5117295"/>
                        <a:ext cx="763056" cy="268444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Группа 42"/>
          <p:cNvGrpSpPr/>
          <p:nvPr/>
        </p:nvGrpSpPr>
        <p:grpSpPr>
          <a:xfrm>
            <a:off x="10368278" y="606343"/>
            <a:ext cx="1401794" cy="2237268"/>
            <a:chOff x="9673824" y="740154"/>
            <a:chExt cx="1439365" cy="2320736"/>
          </a:xfrm>
        </p:grpSpPr>
        <p:sp>
          <p:nvSpPr>
            <p:cNvPr id="62" name="Овал 61"/>
            <p:cNvSpPr/>
            <p:nvPr/>
          </p:nvSpPr>
          <p:spPr>
            <a:xfrm>
              <a:off x="10722765" y="2717868"/>
              <a:ext cx="376517" cy="343022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Группа 41"/>
            <p:cNvGrpSpPr/>
            <p:nvPr/>
          </p:nvGrpSpPr>
          <p:grpSpPr>
            <a:xfrm>
              <a:off x="9673824" y="740154"/>
              <a:ext cx="1439365" cy="1696833"/>
              <a:chOff x="9673824" y="740154"/>
              <a:chExt cx="1439365" cy="1696833"/>
            </a:xfrm>
          </p:grpSpPr>
          <p:sp>
            <p:nvSpPr>
              <p:cNvPr id="56" name="Овал 55"/>
              <p:cNvSpPr/>
              <p:nvPr/>
            </p:nvSpPr>
            <p:spPr>
              <a:xfrm>
                <a:off x="9673825" y="874345"/>
                <a:ext cx="376517" cy="3430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7030A0"/>
                    </a:solidFill>
                  </a:rPr>
                  <a:t>s</a:t>
                </a:r>
                <a:endParaRPr lang="ru-RU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7" name="Овал 56"/>
              <p:cNvSpPr/>
              <p:nvPr/>
            </p:nvSpPr>
            <p:spPr>
              <a:xfrm>
                <a:off x="9686820" y="1365847"/>
                <a:ext cx="376517" cy="3430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Овал 57"/>
              <p:cNvSpPr/>
              <p:nvPr/>
            </p:nvSpPr>
            <p:spPr>
              <a:xfrm>
                <a:off x="9673824" y="1853052"/>
                <a:ext cx="376517" cy="3430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Овал 58"/>
              <p:cNvSpPr/>
              <p:nvPr/>
            </p:nvSpPr>
            <p:spPr>
              <a:xfrm>
                <a:off x="10736672" y="882344"/>
                <a:ext cx="376517" cy="343022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3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Овал 59"/>
              <p:cNvSpPr/>
              <p:nvPr/>
            </p:nvSpPr>
            <p:spPr>
              <a:xfrm>
                <a:off x="10722766" y="1486135"/>
                <a:ext cx="376517" cy="343022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Овал 60"/>
              <p:cNvSpPr/>
              <p:nvPr/>
            </p:nvSpPr>
            <p:spPr>
              <a:xfrm>
                <a:off x="10722766" y="2093965"/>
                <a:ext cx="376517" cy="343022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Прямая со стрелкой 14"/>
              <p:cNvCxnSpPr>
                <a:stCxn id="56" idx="6"/>
                <a:endCxn id="59" idx="2"/>
              </p:cNvCxnSpPr>
              <p:nvPr/>
            </p:nvCxnSpPr>
            <p:spPr>
              <a:xfrm>
                <a:off x="10050342" y="1045856"/>
                <a:ext cx="686330" cy="79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>
                <a:stCxn id="58" idx="7"/>
                <a:endCxn id="60" idx="2"/>
              </p:cNvCxnSpPr>
              <p:nvPr/>
            </p:nvCxnSpPr>
            <p:spPr>
              <a:xfrm flipV="1">
                <a:off x="9995201" y="1657646"/>
                <a:ext cx="727565" cy="24564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 стрелкой 24"/>
              <p:cNvCxnSpPr>
                <a:stCxn id="58" idx="6"/>
                <a:endCxn id="61" idx="2"/>
              </p:cNvCxnSpPr>
              <p:nvPr/>
            </p:nvCxnSpPr>
            <p:spPr>
              <a:xfrm>
                <a:off x="10050341" y="2024563"/>
                <a:ext cx="672425" cy="240913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221263" y="7401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ru-RU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0125173" y="201767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ru-RU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0210370" y="14898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ru-RU" dirty="0"/>
              </a:p>
            </p:txBody>
          </p:sp>
        </p:grpSp>
        <p:graphicFrame>
          <p:nvGraphicFramePr>
            <p:cNvPr id="132" name="Объект 1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4494077"/>
                </p:ext>
              </p:extLst>
            </p:nvPr>
          </p:nvGraphicFramePr>
          <p:xfrm>
            <a:off x="9779340" y="2679805"/>
            <a:ext cx="863999" cy="316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9" name="Equation" r:id="rId7" imgW="939600" imgH="342720" progId="Equation.DSMT4">
                    <p:embed/>
                  </p:oleObj>
                </mc:Choice>
                <mc:Fallback>
                  <p:oleObj name="Equation" r:id="rId7" imgW="93960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779340" y="2679805"/>
                          <a:ext cx="863999" cy="316675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TextBox 28"/>
          <p:cNvSpPr txBox="1"/>
          <p:nvPr/>
        </p:nvSpPr>
        <p:spPr>
          <a:xfrm>
            <a:off x="5093044" y="3233959"/>
            <a:ext cx="399404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Разрез, пропускная способность которого минимальна, называется </a:t>
            </a:r>
            <a:r>
              <a:rPr lang="ru-RU" b="1" dirty="0" smtClean="0">
                <a:solidFill>
                  <a:srgbClr val="7030A0"/>
                </a:solidFill>
              </a:rPr>
              <a:t>минимальным разрезом.</a:t>
            </a:r>
            <a:endParaRPr lang="ru-RU" b="1" dirty="0">
              <a:solidFill>
                <a:srgbClr val="7030A0"/>
              </a:solidFill>
            </a:endParaRPr>
          </a:p>
        </p:txBody>
      </p:sp>
      <p:grpSp>
        <p:nvGrpSpPr>
          <p:cNvPr id="44" name="Группа 43"/>
          <p:cNvGrpSpPr/>
          <p:nvPr/>
        </p:nvGrpSpPr>
        <p:grpSpPr>
          <a:xfrm>
            <a:off x="10097809" y="3117628"/>
            <a:ext cx="1802669" cy="2418333"/>
            <a:chOff x="9333960" y="3433981"/>
            <a:chExt cx="1730441" cy="2507917"/>
          </a:xfrm>
        </p:grpSpPr>
        <p:sp>
          <p:nvSpPr>
            <p:cNvPr id="133" name="Овал 132"/>
            <p:cNvSpPr/>
            <p:nvPr/>
          </p:nvSpPr>
          <p:spPr>
            <a:xfrm>
              <a:off x="9659918" y="3433981"/>
              <a:ext cx="376517" cy="3430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7030A0"/>
                  </a:solidFill>
                </a:rPr>
                <a:t>s</a:t>
              </a:r>
              <a:endParaRPr lang="ru-RU" dirty="0">
                <a:solidFill>
                  <a:srgbClr val="7030A0"/>
                </a:solidFill>
              </a:endParaRPr>
            </a:p>
          </p:txBody>
        </p:sp>
        <p:sp>
          <p:nvSpPr>
            <p:cNvPr id="135" name="Овал 134"/>
            <p:cNvSpPr/>
            <p:nvPr/>
          </p:nvSpPr>
          <p:spPr>
            <a:xfrm>
              <a:off x="9689925" y="4523345"/>
              <a:ext cx="376517" cy="3430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7" name="Овал 136"/>
            <p:cNvSpPr/>
            <p:nvPr/>
          </p:nvSpPr>
          <p:spPr>
            <a:xfrm>
              <a:off x="10672999" y="4546317"/>
              <a:ext cx="376517" cy="343022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8" name="Овал 137"/>
            <p:cNvSpPr/>
            <p:nvPr/>
          </p:nvSpPr>
          <p:spPr>
            <a:xfrm>
              <a:off x="10687884" y="5034700"/>
              <a:ext cx="376517" cy="343022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9" name="Овал 138"/>
            <p:cNvSpPr/>
            <p:nvPr/>
          </p:nvSpPr>
          <p:spPr>
            <a:xfrm>
              <a:off x="10672998" y="5598876"/>
              <a:ext cx="376517" cy="343022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45" name="Объект 1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6766806"/>
                </p:ext>
              </p:extLst>
            </p:nvPr>
          </p:nvGraphicFramePr>
          <p:xfrm>
            <a:off x="9333960" y="5075681"/>
            <a:ext cx="782674" cy="321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0" name="Equation" r:id="rId9" imgW="838080" imgH="342720" progId="Equation.DSMT4">
                    <p:embed/>
                  </p:oleObj>
                </mc:Choice>
                <mc:Fallback>
                  <p:oleObj name="Equation" r:id="rId9" imgW="83808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333960" y="5075681"/>
                          <a:ext cx="782674" cy="321682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" name="Овал 146"/>
            <p:cNvSpPr/>
            <p:nvPr/>
          </p:nvSpPr>
          <p:spPr>
            <a:xfrm>
              <a:off x="10662800" y="3668554"/>
              <a:ext cx="376517" cy="343022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Прямая со стрелкой 35"/>
            <p:cNvCxnSpPr>
              <a:stCxn id="133" idx="6"/>
              <a:endCxn id="147" idx="2"/>
            </p:cNvCxnSpPr>
            <p:nvPr/>
          </p:nvCxnSpPr>
          <p:spPr>
            <a:xfrm>
              <a:off x="10036435" y="3605492"/>
              <a:ext cx="626365" cy="234573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135" idx="7"/>
              <a:endCxn id="147" idx="4"/>
            </p:cNvCxnSpPr>
            <p:nvPr/>
          </p:nvCxnSpPr>
          <p:spPr>
            <a:xfrm flipV="1">
              <a:off x="10011303" y="4011576"/>
              <a:ext cx="839756" cy="562003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10224255" y="42583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0210949" y="36326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0211345" y="3915135"/>
              <a:ext cx="301686" cy="383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2</a:t>
              </a:r>
              <a:endParaRPr lang="ru-RU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40278" y="4567836"/>
            <a:ext cx="8532500" cy="19082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solidFill>
                  <a:srgbClr val="7030A0"/>
                </a:solidFill>
              </a:rPr>
              <a:t>Утверждение 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just"/>
            <a:r>
              <a:rPr lang="ru-RU" dirty="0" smtClean="0"/>
              <a:t>Для сети </a:t>
            </a:r>
            <a:r>
              <a:rPr lang="en-US" i="1" dirty="0" smtClean="0"/>
              <a:t>G</a:t>
            </a:r>
            <a:r>
              <a:rPr lang="en-US" b="1" dirty="0" smtClean="0"/>
              <a:t> </a:t>
            </a:r>
            <a:r>
              <a:rPr lang="ru-RU" b="1" dirty="0"/>
              <a:t>в</a:t>
            </a:r>
            <a:r>
              <a:rPr lang="ru-RU" b="1" dirty="0" smtClean="0"/>
              <a:t>еличина любого потока </a:t>
            </a:r>
            <a:r>
              <a:rPr lang="en-US" b="1" i="1" dirty="0" smtClean="0"/>
              <a:t>f </a:t>
            </a:r>
            <a:r>
              <a:rPr lang="ru-RU" b="1" dirty="0" smtClean="0"/>
              <a:t>не превосходит пропускной способности любого  разреза</a:t>
            </a:r>
            <a:r>
              <a:rPr lang="en-US" b="1" dirty="0" smtClean="0"/>
              <a:t> </a:t>
            </a:r>
            <a:r>
              <a:rPr lang="en-US" b="1" i="1" dirty="0" smtClean="0"/>
              <a:t>R</a:t>
            </a:r>
            <a:r>
              <a:rPr lang="ru-RU" b="1" dirty="0" smtClean="0"/>
              <a:t>:    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smtClean="0"/>
              <a:t>f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≤</a:t>
            </a:r>
            <a:r>
              <a:rPr lang="ru-RU" dirty="0" smtClean="0"/>
              <a:t> </a:t>
            </a:r>
            <a:r>
              <a:rPr lang="ru-RU" i="1" dirty="0" smtClean="0"/>
              <a:t>с</a:t>
            </a:r>
            <a:r>
              <a:rPr lang="ru-RU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).</a:t>
            </a:r>
            <a:endParaRPr lang="ru-RU" dirty="0" smtClean="0"/>
          </a:p>
          <a:p>
            <a:pPr algn="just"/>
            <a:endParaRPr lang="en-US" sz="1600" dirty="0" smtClean="0"/>
          </a:p>
          <a:p>
            <a:pPr algn="just"/>
            <a:r>
              <a:rPr lang="ru-RU" sz="1600" dirty="0" smtClean="0"/>
              <a:t>Значит, величина максимального потока не превосходит пропускной способности</a:t>
            </a:r>
            <a:r>
              <a:rPr lang="en-US" sz="1600" dirty="0" smtClean="0"/>
              <a:t> </a:t>
            </a:r>
            <a:r>
              <a:rPr lang="ru-RU" sz="1600" dirty="0" smtClean="0"/>
              <a:t>минимального разреза</a:t>
            </a:r>
            <a:r>
              <a:rPr lang="en-US" sz="1600" dirty="0" smtClean="0"/>
              <a:t> </a:t>
            </a:r>
            <a:r>
              <a:rPr lang="en-US" sz="1600" i="1" dirty="0" smtClean="0"/>
              <a:t>M</a:t>
            </a:r>
            <a:r>
              <a:rPr lang="en-US" sz="1600" dirty="0" smtClean="0"/>
              <a:t>(</a:t>
            </a:r>
            <a:r>
              <a:rPr lang="en-US" sz="1600" i="1" dirty="0" err="1" smtClean="0"/>
              <a:t>f</a:t>
            </a:r>
            <a:r>
              <a:rPr lang="en-US" sz="1600" i="1" baseline="30000" dirty="0" err="1" smtClean="0"/>
              <a:t>max</a:t>
            </a:r>
            <a:r>
              <a:rPr lang="en-US" sz="1600" dirty="0" smtClean="0"/>
              <a:t>)≤</a:t>
            </a:r>
            <a:r>
              <a:rPr lang="ru-RU" sz="1600" i="1" dirty="0" smtClean="0"/>
              <a:t>с</a:t>
            </a:r>
            <a:r>
              <a:rPr lang="ru-RU" sz="1600" dirty="0" smtClean="0"/>
              <a:t>(</a:t>
            </a:r>
            <a:r>
              <a:rPr lang="en-US" sz="1600" i="1" dirty="0" err="1" smtClean="0"/>
              <a:t>R</a:t>
            </a:r>
            <a:r>
              <a:rPr lang="en-US" sz="1600" i="1" baseline="30000" dirty="0" err="1" smtClean="0"/>
              <a:t>min</a:t>
            </a:r>
            <a:r>
              <a:rPr lang="en-US" sz="1600" dirty="0" smtClean="0"/>
              <a:t>)</a:t>
            </a:r>
            <a:r>
              <a:rPr lang="ru-RU" sz="1600" dirty="0" smtClean="0"/>
              <a:t>. </a:t>
            </a:r>
            <a:r>
              <a:rPr lang="en-US" sz="1600" dirty="0" smtClean="0"/>
              <a:t> </a:t>
            </a:r>
            <a:r>
              <a:rPr lang="ru-RU" sz="1600" dirty="0" smtClean="0"/>
              <a:t>Поэтому, если для некоторого потока </a:t>
            </a:r>
            <a:r>
              <a:rPr lang="en-US" sz="1600" i="1" dirty="0" smtClean="0"/>
              <a:t>f</a:t>
            </a:r>
            <a:r>
              <a:rPr lang="en-US" sz="1600" dirty="0" smtClean="0"/>
              <a:t> </a:t>
            </a:r>
            <a:r>
              <a:rPr lang="ru-RU" sz="1600" dirty="0" smtClean="0"/>
              <a:t>справедливо, что </a:t>
            </a:r>
            <a:r>
              <a:rPr lang="ru-RU" sz="1600" i="1" dirty="0" smtClean="0"/>
              <a:t>с</a:t>
            </a:r>
            <a:r>
              <a:rPr lang="ru-RU" sz="1600" dirty="0" smtClean="0"/>
              <a:t>(</a:t>
            </a:r>
            <a:r>
              <a:rPr lang="en-US" sz="1600" i="1" dirty="0" smtClean="0"/>
              <a:t>R</a:t>
            </a:r>
            <a:r>
              <a:rPr lang="en-US" sz="1600" dirty="0" smtClean="0"/>
              <a:t>)=</a:t>
            </a:r>
            <a:r>
              <a:rPr lang="en-US" sz="1600" i="1" dirty="0" smtClean="0"/>
              <a:t>M</a:t>
            </a:r>
            <a:r>
              <a:rPr lang="en-US" sz="1600" dirty="0" smtClean="0"/>
              <a:t>(</a:t>
            </a:r>
            <a:r>
              <a:rPr lang="en-US" sz="1600" i="1" dirty="0" smtClean="0"/>
              <a:t>f</a:t>
            </a:r>
            <a:r>
              <a:rPr lang="en-US" sz="1600" dirty="0" smtClean="0"/>
              <a:t>)</a:t>
            </a:r>
            <a:r>
              <a:rPr lang="ru-RU" sz="1600" dirty="0" smtClean="0"/>
              <a:t>, то это будет означать, что </a:t>
            </a:r>
            <a:r>
              <a:rPr lang="en-US" sz="1600" i="1" dirty="0" smtClean="0"/>
              <a:t>f</a:t>
            </a:r>
            <a:r>
              <a:rPr lang="en-US" sz="1600" dirty="0" smtClean="0"/>
              <a:t> – </a:t>
            </a:r>
            <a:r>
              <a:rPr lang="ru-RU" sz="1600" dirty="0" smtClean="0"/>
              <a:t>максимальный поток.</a:t>
            </a:r>
            <a:endParaRPr lang="ru-RU" sz="16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409951" y="2936876"/>
            <a:ext cx="11490527" cy="21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1385249" y="375555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5249" y="375555"/>
                <a:ext cx="392287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15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Прямоугольник 126"/>
          <p:cNvSpPr/>
          <p:nvPr/>
        </p:nvSpPr>
        <p:spPr>
          <a:xfrm>
            <a:off x="10358993" y="384042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X</a:t>
            </a:r>
            <a:endParaRPr lang="ru-RU" i="1" dirty="0"/>
          </a:p>
        </p:txBody>
      </p:sp>
      <p:sp>
        <p:nvSpPr>
          <p:cNvPr id="119" name="Овал 118"/>
          <p:cNvSpPr/>
          <p:nvPr/>
        </p:nvSpPr>
        <p:spPr>
          <a:xfrm>
            <a:off x="10422101" y="3536840"/>
            <a:ext cx="366689" cy="3062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10734967" y="3539469"/>
            <a:ext cx="760603" cy="13744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28" name="Рисунок 127" descr="png..png"/>
          <p:cNvPicPr>
            <a:picLocks noChangeAspect="1"/>
          </p:cNvPicPr>
          <p:nvPr/>
        </p:nvPicPr>
        <p:blipFill>
          <a:blip r:embed="rId1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971" y="63422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585075" y="912391"/>
            <a:ext cx="133118" cy="127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90577" y="526519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f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901901" y="835615"/>
            <a:ext cx="17878" cy="18463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29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9" grpId="0" animBg="1"/>
      <p:bldP spid="4" grpId="0"/>
      <p:bldP spid="127" grpId="0"/>
      <p:bldP spid="119" grpId="0" animBg="1"/>
      <p:bldP spid="6" grpId="0"/>
      <p:bldP spid="1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054" y="184788"/>
            <a:ext cx="3725095" cy="625179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Метод Форда </a:t>
            </a:r>
            <a:r>
              <a:rPr lang="ru-RU" sz="2400" b="1" dirty="0">
                <a:solidFill>
                  <a:srgbClr val="7030A0"/>
                </a:solidFill>
              </a:rPr>
              <a:t> ̶ </a:t>
            </a:r>
            <a:r>
              <a:rPr lang="ru-RU" sz="2400" b="1" dirty="0" smtClean="0">
                <a:solidFill>
                  <a:srgbClr val="7030A0"/>
                </a:solidFill>
              </a:rPr>
              <a:t> </a:t>
            </a:r>
            <a:r>
              <a:rPr lang="ru-RU" sz="2400" b="1" dirty="0" err="1" smtClean="0">
                <a:solidFill>
                  <a:srgbClr val="7030A0"/>
                </a:solidFill>
              </a:rPr>
              <a:t>Фалкерсона</a:t>
            </a:r>
            <a:r>
              <a:rPr lang="ru-RU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/>
            </a:r>
            <a:br>
              <a:rPr lang="en-US" sz="2400" b="1" dirty="0" smtClean="0">
                <a:solidFill>
                  <a:srgbClr val="7030A0"/>
                </a:solidFill>
              </a:rPr>
            </a:br>
            <a:r>
              <a:rPr lang="ru-RU" sz="2400" b="1" u="sng" dirty="0" smtClean="0">
                <a:solidFill>
                  <a:srgbClr val="D60093"/>
                </a:solidFill>
              </a:rPr>
              <a:t>Пример 1</a:t>
            </a:r>
            <a:endParaRPr lang="ru-RU" sz="2400" u="sng" dirty="0">
              <a:solidFill>
                <a:srgbClr val="D60093"/>
              </a:solidFill>
            </a:endParaRPr>
          </a:p>
        </p:txBody>
      </p:sp>
      <p:grpSp>
        <p:nvGrpSpPr>
          <p:cNvPr id="33" name="Группа 32"/>
          <p:cNvGrpSpPr/>
          <p:nvPr/>
        </p:nvGrpSpPr>
        <p:grpSpPr>
          <a:xfrm>
            <a:off x="1240597" y="972611"/>
            <a:ext cx="3765176" cy="1463805"/>
            <a:chOff x="1326777" y="539806"/>
            <a:chExt cx="3765176" cy="1463805"/>
          </a:xfrm>
        </p:grpSpPr>
        <p:sp>
          <p:nvSpPr>
            <p:cNvPr id="3" name="Овал 2"/>
            <p:cNvSpPr/>
            <p:nvPr/>
          </p:nvSpPr>
          <p:spPr>
            <a:xfrm>
              <a:off x="1326777" y="1084730"/>
              <a:ext cx="439271" cy="43927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25" name="Овал 124"/>
            <p:cNvSpPr/>
            <p:nvPr/>
          </p:nvSpPr>
          <p:spPr>
            <a:xfrm>
              <a:off x="2259106" y="539806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27" name="Овал 126"/>
            <p:cNvSpPr/>
            <p:nvPr/>
          </p:nvSpPr>
          <p:spPr>
            <a:xfrm>
              <a:off x="2259106" y="1564341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28" name="Овал 127"/>
            <p:cNvSpPr/>
            <p:nvPr/>
          </p:nvSpPr>
          <p:spPr>
            <a:xfrm>
              <a:off x="3702417" y="1564341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34" name="Овал 133"/>
            <p:cNvSpPr/>
            <p:nvPr/>
          </p:nvSpPr>
          <p:spPr>
            <a:xfrm>
              <a:off x="3684490" y="539806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36" name="Овал 135"/>
            <p:cNvSpPr/>
            <p:nvPr/>
          </p:nvSpPr>
          <p:spPr>
            <a:xfrm>
              <a:off x="4652682" y="1057836"/>
              <a:ext cx="439271" cy="43927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7" name="Прямая со стрелкой 6"/>
            <p:cNvCxnSpPr>
              <a:stCxn id="3" idx="7"/>
              <a:endCxn id="125" idx="3"/>
            </p:cNvCxnSpPr>
            <p:nvPr/>
          </p:nvCxnSpPr>
          <p:spPr>
            <a:xfrm flipV="1">
              <a:off x="1701718" y="914746"/>
              <a:ext cx="621718" cy="234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3" idx="5"/>
              <a:endCxn id="127" idx="2"/>
            </p:cNvCxnSpPr>
            <p:nvPr/>
          </p:nvCxnSpPr>
          <p:spPr>
            <a:xfrm>
              <a:off x="1701718" y="1459670"/>
              <a:ext cx="557388" cy="3243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125" idx="4"/>
              <a:endCxn id="127" idx="0"/>
            </p:cNvCxnSpPr>
            <p:nvPr/>
          </p:nvCxnSpPr>
          <p:spPr>
            <a:xfrm>
              <a:off x="2478742" y="979076"/>
              <a:ext cx="0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25" idx="6"/>
              <a:endCxn id="134" idx="2"/>
            </p:cNvCxnSpPr>
            <p:nvPr/>
          </p:nvCxnSpPr>
          <p:spPr>
            <a:xfrm>
              <a:off x="2698377" y="759441"/>
              <a:ext cx="9861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27" idx="6"/>
              <a:endCxn id="128" idx="2"/>
            </p:cNvCxnSpPr>
            <p:nvPr/>
          </p:nvCxnSpPr>
          <p:spPr>
            <a:xfrm>
              <a:off x="2698377" y="1783976"/>
              <a:ext cx="10040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34" idx="4"/>
              <a:endCxn id="128" idx="0"/>
            </p:cNvCxnSpPr>
            <p:nvPr/>
          </p:nvCxnSpPr>
          <p:spPr>
            <a:xfrm>
              <a:off x="3904126" y="979076"/>
              <a:ext cx="17927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28" idx="6"/>
              <a:endCxn id="136" idx="3"/>
            </p:cNvCxnSpPr>
            <p:nvPr/>
          </p:nvCxnSpPr>
          <p:spPr>
            <a:xfrm flipV="1">
              <a:off x="4141688" y="1432776"/>
              <a:ext cx="575324" cy="351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134" idx="6"/>
              <a:endCxn id="136" idx="1"/>
            </p:cNvCxnSpPr>
            <p:nvPr/>
          </p:nvCxnSpPr>
          <p:spPr>
            <a:xfrm>
              <a:off x="4123761" y="759441"/>
              <a:ext cx="593251" cy="36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256497" y="113147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879402" y="135913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7</a:t>
              </a:r>
              <a:endParaRPr lang="ru-RU" sz="16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871136" y="96766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44770" y="108445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047002" y="70547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4</a:t>
              </a:r>
              <a:endParaRPr lang="ru-RU" sz="16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075472" y="15240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</a:t>
              </a:r>
              <a:endParaRPr lang="ru-RU" sz="16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162109" y="82582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12</a:t>
              </a:r>
              <a:endParaRPr lang="ru-RU" sz="16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208836" y="137573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8</a:t>
              </a:r>
              <a:endParaRPr lang="ru-RU" sz="1600" dirty="0"/>
            </a:p>
          </p:txBody>
        </p:sp>
      </p:grpSp>
      <p:grpSp>
        <p:nvGrpSpPr>
          <p:cNvPr id="257" name="Группа 256"/>
          <p:cNvGrpSpPr/>
          <p:nvPr/>
        </p:nvGrpSpPr>
        <p:grpSpPr>
          <a:xfrm>
            <a:off x="1164231" y="2559763"/>
            <a:ext cx="3806797" cy="2684617"/>
            <a:chOff x="830531" y="1452347"/>
            <a:chExt cx="3806797" cy="2684617"/>
          </a:xfrm>
        </p:grpSpPr>
        <p:sp>
          <p:nvSpPr>
            <p:cNvPr id="157" name="Овал 156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58" name="Овал 157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59" name="Овал 158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60" name="Овал 159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61" name="Овал 160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62" name="Овал 161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63" name="Прямая со стрелкой 162"/>
            <p:cNvCxnSpPr>
              <a:stCxn id="157" idx="7"/>
              <a:endCxn id="158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 стрелкой 163"/>
            <p:cNvCxnSpPr>
              <a:stCxn id="157" idx="5"/>
              <a:endCxn id="159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 стрелкой 164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 стрелкой 165"/>
            <p:cNvCxnSpPr>
              <a:stCxn id="158" idx="6"/>
              <a:endCxn id="161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 стрелкой 166"/>
            <p:cNvCxnSpPr>
              <a:stCxn id="159" idx="6"/>
              <a:endCxn id="160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 стрелкой 168"/>
            <p:cNvCxnSpPr>
              <a:stCxn id="160" idx="6"/>
              <a:endCxn id="162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 стрелкой 169"/>
            <p:cNvCxnSpPr>
              <a:stCxn id="161" idx="6"/>
              <a:endCxn id="162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389265" y="2867741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7</a:t>
              </a:r>
              <a:endParaRPr lang="ru-RU" sz="16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380907" y="2441173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569772" y="215547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4</a:t>
              </a:r>
              <a:endParaRPr lang="ru-RU" sz="16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598556" y="30473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</a:t>
              </a:r>
              <a:endParaRPr lang="ru-RU" sz="16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652110" y="2350373"/>
              <a:ext cx="397401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12</a:t>
              </a:r>
              <a:endParaRPr lang="ru-RU" sz="16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744449" y="2885833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8</a:t>
              </a:r>
              <a:endParaRPr lang="ru-RU" sz="1600" dirty="0"/>
            </a:p>
          </p:txBody>
        </p:sp>
        <p:cxnSp>
          <p:nvCxnSpPr>
            <p:cNvPr id="48" name="Скругленная соединительная линия 47"/>
            <p:cNvCxnSpPr>
              <a:stCxn id="161" idx="0"/>
              <a:endCxn id="158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Скругленная соединительная линия 49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Скругленная соединительная линия 64"/>
            <p:cNvCxnSpPr>
              <a:stCxn id="162" idx="4"/>
              <a:endCxn id="160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Скругленная соединительная линия 66"/>
            <p:cNvCxnSpPr>
              <a:stCxn id="160" idx="4"/>
              <a:endCxn id="159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Скругленная соединительная линия 68"/>
            <p:cNvCxnSpPr>
              <a:stCxn id="159" idx="3"/>
              <a:endCxn id="157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Скругленная соединительная линия 178"/>
            <p:cNvCxnSpPr>
              <a:stCxn id="158" idx="1"/>
              <a:endCxn id="157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Прямая со стрелкой 196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Прямая со стрелкой 198"/>
            <p:cNvCxnSpPr>
              <a:stCxn id="161" idx="3"/>
              <a:endCxn id="160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Прямая со стрелкой 200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021075" y="260039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973542" y="174796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2478336" y="1452347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049511" y="1711387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102722" y="260021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420678" y="258974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569771" y="3768057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195538" y="3350496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973542" y="3442339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8" name="Группа 257"/>
          <p:cNvGrpSpPr/>
          <p:nvPr/>
        </p:nvGrpSpPr>
        <p:grpSpPr>
          <a:xfrm>
            <a:off x="6187018" y="271028"/>
            <a:ext cx="3806797" cy="2684617"/>
            <a:chOff x="830531" y="1452347"/>
            <a:chExt cx="3806797" cy="2684617"/>
          </a:xfrm>
        </p:grpSpPr>
        <p:sp>
          <p:nvSpPr>
            <p:cNvPr id="259" name="Овал 258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60" name="Овал 259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61" name="Овал 260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62" name="Овал 261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263" name="Овал 262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264" name="Овал 263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265" name="Прямая со стрелкой 264"/>
            <p:cNvCxnSpPr>
              <a:stCxn id="259" idx="7"/>
              <a:endCxn id="260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Прямая со стрелкой 265"/>
            <p:cNvCxnSpPr>
              <a:stCxn id="259" idx="5"/>
              <a:endCxn id="261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Прямая со стрелкой 266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Прямая со стрелкой 267"/>
            <p:cNvCxnSpPr>
              <a:stCxn id="260" idx="6"/>
              <a:endCxn id="263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Прямая со стрелкой 268"/>
            <p:cNvCxnSpPr>
              <a:stCxn id="261" idx="6"/>
              <a:endCxn id="262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Прямая со стрелкой 269"/>
            <p:cNvCxnSpPr>
              <a:stCxn id="262" idx="6"/>
              <a:endCxn id="264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Прямая со стрелкой 270"/>
            <p:cNvCxnSpPr>
              <a:stCxn id="263" idx="6"/>
              <a:endCxn id="264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389265" y="2867741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7</a:t>
              </a:r>
              <a:endParaRPr lang="ru-RU" sz="1600" dirty="0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1380907" y="2441173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2569772" y="215547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4</a:t>
              </a:r>
              <a:endParaRPr lang="ru-RU" sz="1600" dirty="0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2598556" y="30473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</a:t>
              </a:r>
              <a:endParaRPr lang="ru-RU" sz="1600" dirty="0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697205" y="2286615"/>
              <a:ext cx="397401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12</a:t>
              </a:r>
              <a:endParaRPr lang="ru-RU" sz="1600" dirty="0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744449" y="2885833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8</a:t>
              </a:r>
              <a:endParaRPr lang="ru-RU" sz="1600" dirty="0"/>
            </a:p>
          </p:txBody>
        </p:sp>
        <p:cxnSp>
          <p:nvCxnSpPr>
            <p:cNvPr id="279" name="Скругленная соединительная линия 278"/>
            <p:cNvCxnSpPr>
              <a:stCxn id="263" idx="0"/>
              <a:endCxn id="260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Скругленная соединительная линия 279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Скругленная соединительная линия 280"/>
            <p:cNvCxnSpPr>
              <a:stCxn id="264" idx="4"/>
              <a:endCxn id="262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Скругленная соединительная линия 281"/>
            <p:cNvCxnSpPr>
              <a:stCxn id="262" idx="4"/>
              <a:endCxn id="261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Скругленная соединительная линия 282"/>
            <p:cNvCxnSpPr>
              <a:stCxn id="261" idx="3"/>
              <a:endCxn id="259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Скругленная соединительная линия 283"/>
            <p:cNvCxnSpPr>
              <a:stCxn id="260" idx="1"/>
              <a:endCxn id="259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Прямая со стрелкой 284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Прямая со стрелкой 285"/>
            <p:cNvCxnSpPr>
              <a:stCxn id="263" idx="3"/>
              <a:endCxn id="262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Прямая со стрелкой 286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TextBox 287"/>
            <p:cNvSpPr txBox="1"/>
            <p:nvPr/>
          </p:nvSpPr>
          <p:spPr>
            <a:xfrm>
              <a:off x="3021075" y="260039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973542" y="174796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2478336" y="1452347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4049511" y="1711387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102722" y="260021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420678" y="258974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2569771" y="3768057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4195538" y="3350496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973542" y="3442339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17" name="TextBox 316"/>
          <p:cNvSpPr txBox="1"/>
          <p:nvPr/>
        </p:nvSpPr>
        <p:spPr>
          <a:xfrm>
            <a:off x="625687" y="2569642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r>
              <a:rPr lang="ru-RU" b="1" dirty="0" smtClean="0"/>
              <a:t>-я</a:t>
            </a:r>
            <a:r>
              <a:rPr lang="en-US" b="1" dirty="0" smtClean="0"/>
              <a:t> </a:t>
            </a:r>
            <a:r>
              <a:rPr lang="ru-RU" b="1" dirty="0" smtClean="0"/>
              <a:t>итерация</a:t>
            </a:r>
            <a:endParaRPr lang="ru-RU" b="1" dirty="0"/>
          </a:p>
        </p:txBody>
      </p:sp>
      <p:sp>
        <p:nvSpPr>
          <p:cNvPr id="318" name="Стрелка вправо 317"/>
          <p:cNvSpPr/>
          <p:nvPr/>
        </p:nvSpPr>
        <p:spPr>
          <a:xfrm>
            <a:off x="5289609" y="3957699"/>
            <a:ext cx="810763" cy="241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9" name="Стрелка вправо 318"/>
          <p:cNvSpPr/>
          <p:nvPr/>
        </p:nvSpPr>
        <p:spPr>
          <a:xfrm>
            <a:off x="5289609" y="1502330"/>
            <a:ext cx="810763" cy="241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20" name="Группа 319"/>
          <p:cNvGrpSpPr/>
          <p:nvPr/>
        </p:nvGrpSpPr>
        <p:grpSpPr>
          <a:xfrm>
            <a:off x="6433116" y="2776710"/>
            <a:ext cx="3806797" cy="2684617"/>
            <a:chOff x="830531" y="1452347"/>
            <a:chExt cx="3806797" cy="2684617"/>
          </a:xfrm>
        </p:grpSpPr>
        <p:sp>
          <p:nvSpPr>
            <p:cNvPr id="321" name="Овал 320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22" name="Овал 321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323" name="Овал 322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24" name="Овал 323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25" name="Овал 324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26" name="Овал 325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27" name="Прямая со стрелкой 326"/>
            <p:cNvCxnSpPr>
              <a:stCxn id="321" idx="7"/>
              <a:endCxn id="322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Прямая со стрелкой 327"/>
            <p:cNvCxnSpPr>
              <a:stCxn id="321" idx="5"/>
              <a:endCxn id="323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Прямая со стрелкой 328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Прямая со стрелкой 329"/>
            <p:cNvCxnSpPr>
              <a:stCxn id="322" idx="6"/>
              <a:endCxn id="325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Прямая со стрелкой 330"/>
            <p:cNvCxnSpPr>
              <a:stCxn id="323" idx="6"/>
              <a:endCxn id="324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Прямая со стрелкой 331"/>
            <p:cNvCxnSpPr>
              <a:stCxn id="324" idx="6"/>
              <a:endCxn id="326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Прямая со стрелкой 332"/>
            <p:cNvCxnSpPr>
              <a:stCxn id="325" idx="6"/>
              <a:endCxn id="326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1389265" y="2867741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7</a:t>
              </a:r>
              <a:endParaRPr lang="ru-RU" sz="1600" dirty="0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380907" y="244117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</a:t>
              </a:r>
              <a:endParaRPr lang="ru-RU" sz="1600" dirty="0"/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2598556" y="30473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</a:t>
              </a:r>
              <a:endParaRPr lang="ru-RU" sz="1600" dirty="0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10</a:t>
              </a:r>
              <a:endParaRPr lang="ru-RU" sz="1600" dirty="0"/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3744449" y="2885833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8</a:t>
              </a:r>
              <a:endParaRPr lang="ru-RU" sz="1600" dirty="0"/>
            </a:p>
          </p:txBody>
        </p:sp>
        <p:cxnSp>
          <p:nvCxnSpPr>
            <p:cNvPr id="341" name="Скругленная соединительная линия 340"/>
            <p:cNvCxnSpPr>
              <a:stCxn id="325" idx="0"/>
              <a:endCxn id="322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Скругленная соединительная линия 341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Скругленная соединительная линия 342"/>
            <p:cNvCxnSpPr>
              <a:stCxn id="326" idx="4"/>
              <a:endCxn id="324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Скругленная соединительная линия 343"/>
            <p:cNvCxnSpPr>
              <a:stCxn id="324" idx="4"/>
              <a:endCxn id="323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Скругленная соединительная линия 344"/>
            <p:cNvCxnSpPr>
              <a:stCxn id="323" idx="3"/>
              <a:endCxn id="321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Скругленная соединительная линия 345"/>
            <p:cNvCxnSpPr>
              <a:stCxn id="322" idx="1"/>
              <a:endCxn id="321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Прямая со стрелкой 346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Прямая со стрелкой 347"/>
            <p:cNvCxnSpPr>
              <a:stCxn id="325" idx="3"/>
              <a:endCxn id="324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Прямая со стрелкой 348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TextBox 349"/>
            <p:cNvSpPr txBox="1"/>
            <p:nvPr/>
          </p:nvSpPr>
          <p:spPr>
            <a:xfrm>
              <a:off x="3021075" y="260039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973542" y="17479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2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2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2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2102722" y="260021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3420678" y="258974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2569771" y="3768057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4195538" y="3350496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973542" y="3442339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4" name="Группа 363"/>
          <p:cNvGrpSpPr/>
          <p:nvPr/>
        </p:nvGrpSpPr>
        <p:grpSpPr>
          <a:xfrm>
            <a:off x="566711" y="5313512"/>
            <a:ext cx="4724400" cy="1067937"/>
            <a:chOff x="566711" y="5313512"/>
            <a:chExt cx="4724400" cy="1067937"/>
          </a:xfrm>
        </p:grpSpPr>
        <p:sp>
          <p:nvSpPr>
            <p:cNvPr id="299" name="Овал 298"/>
            <p:cNvSpPr/>
            <p:nvPr/>
          </p:nvSpPr>
          <p:spPr>
            <a:xfrm>
              <a:off x="1326010" y="5433483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00" name="Овал 299"/>
            <p:cNvSpPr/>
            <p:nvPr/>
          </p:nvSpPr>
          <p:spPr>
            <a:xfrm>
              <a:off x="2178457" y="5433483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302" name="Овал 301"/>
            <p:cNvSpPr/>
            <p:nvPr/>
          </p:nvSpPr>
          <p:spPr>
            <a:xfrm>
              <a:off x="2982876" y="5443093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03" name="Овал 302"/>
            <p:cNvSpPr/>
            <p:nvPr/>
          </p:nvSpPr>
          <p:spPr>
            <a:xfrm>
              <a:off x="3773146" y="5433483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05" name="Прямая со стрелкой 304"/>
            <p:cNvCxnSpPr>
              <a:stCxn id="299" idx="6"/>
              <a:endCxn id="300" idx="2"/>
            </p:cNvCxnSpPr>
            <p:nvPr/>
          </p:nvCxnSpPr>
          <p:spPr>
            <a:xfrm>
              <a:off x="1770137" y="5672809"/>
              <a:ext cx="408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Прямая со стрелкой 306"/>
            <p:cNvCxnSpPr>
              <a:stCxn id="300" idx="6"/>
              <a:endCxn id="302" idx="2"/>
            </p:cNvCxnSpPr>
            <p:nvPr/>
          </p:nvCxnSpPr>
          <p:spPr>
            <a:xfrm>
              <a:off x="2622584" y="5672809"/>
              <a:ext cx="360292" cy="9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Прямая со стрелкой 309"/>
            <p:cNvCxnSpPr>
              <a:stCxn id="302" idx="6"/>
              <a:endCxn id="303" idx="2"/>
            </p:cNvCxnSpPr>
            <p:nvPr/>
          </p:nvCxnSpPr>
          <p:spPr>
            <a:xfrm flipV="1">
              <a:off x="3427003" y="5672809"/>
              <a:ext cx="346143" cy="9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833970" y="531351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2663777" y="5340683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4</a:t>
              </a:r>
              <a:endParaRPr lang="ru-RU" sz="1600" dirty="0"/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3386487" y="5326047"/>
              <a:ext cx="397401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12</a:t>
              </a:r>
              <a:endParaRPr lang="ru-RU" sz="1600" dirty="0"/>
            </a:p>
          </p:txBody>
        </p:sp>
        <p:graphicFrame>
          <p:nvGraphicFramePr>
            <p:cNvPr id="316" name="Объект 3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2522261"/>
                </p:ext>
              </p:extLst>
            </p:nvPr>
          </p:nvGraphicFramePr>
          <p:xfrm>
            <a:off x="566711" y="6000449"/>
            <a:ext cx="4724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2" name="Equation" r:id="rId3" imgW="4724280" imgH="380880" progId="Equation.DSMT4">
                    <p:embed/>
                  </p:oleObj>
                </mc:Choice>
                <mc:Fallback>
                  <p:oleObj name="Equation" r:id="rId3" imgW="472428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66711" y="6000449"/>
                          <a:ext cx="47244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" name="TextBox 358"/>
            <p:cNvSpPr txBox="1"/>
            <p:nvPr/>
          </p:nvSpPr>
          <p:spPr>
            <a:xfrm>
              <a:off x="796964" y="5443093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dirty="0"/>
                <a:t>:</a:t>
              </a:r>
              <a:endParaRPr lang="ru-RU" dirty="0"/>
            </a:p>
          </p:txBody>
        </p:sp>
      </p:grpSp>
      <p:graphicFrame>
        <p:nvGraphicFramePr>
          <p:cNvPr id="362" name="Объект 3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00598"/>
              </p:ext>
            </p:extLst>
          </p:nvPr>
        </p:nvGraphicFramePr>
        <p:xfrm>
          <a:off x="7272338" y="5799138"/>
          <a:ext cx="2997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" name="Equation" r:id="rId5" imgW="2997000" imgH="672840" progId="Equation.DSMT4">
                  <p:embed/>
                </p:oleObj>
              </mc:Choice>
              <mc:Fallback>
                <p:oleObj name="Equation" r:id="rId5" imgW="299700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72338" y="5799138"/>
                        <a:ext cx="29972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" name="Объект 3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641344"/>
              </p:ext>
            </p:extLst>
          </p:nvPr>
        </p:nvGraphicFramePr>
        <p:xfrm>
          <a:off x="10371890" y="1489812"/>
          <a:ext cx="939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" name="Equation" r:id="rId7" imgW="939600" imgH="266400" progId="Equation.DSMT4">
                  <p:embed/>
                </p:oleObj>
              </mc:Choice>
              <mc:Fallback>
                <p:oleObj name="Equation" r:id="rId7" imgW="9396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71890" y="1489812"/>
                        <a:ext cx="9398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" name="TextBox 364"/>
          <p:cNvSpPr txBox="1"/>
          <p:nvPr/>
        </p:nvSpPr>
        <p:spPr>
          <a:xfrm>
            <a:off x="10086737" y="68403"/>
            <a:ext cx="1969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сеть остаточных пропускных способностей</a:t>
            </a:r>
            <a:endParaRPr lang="ru-RU" dirty="0"/>
          </a:p>
        </p:txBody>
      </p:sp>
      <p:cxnSp>
        <p:nvCxnSpPr>
          <p:cNvPr id="367" name="Прямая со стрелкой 366"/>
          <p:cNvCxnSpPr/>
          <p:nvPr/>
        </p:nvCxnSpPr>
        <p:spPr>
          <a:xfrm flipH="1">
            <a:off x="9764783" y="387861"/>
            <a:ext cx="438082" cy="16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74" name="Рисунок 173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7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/>
      <p:bldP spid="318" grpId="0" animBg="1"/>
      <p:bldP spid="319" grpId="0" animBg="1"/>
      <p:bldP spid="3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4380" y="166881"/>
            <a:ext cx="3508643" cy="438445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rgbClr val="D60093"/>
                </a:solidFill>
              </a:rPr>
              <a:t>(продолжение</a:t>
            </a:r>
            <a:r>
              <a:rPr lang="ru-RU" sz="2400" b="1" dirty="0" smtClean="0">
                <a:solidFill>
                  <a:srgbClr val="D60093"/>
                </a:solidFill>
              </a:rPr>
              <a:t>)</a:t>
            </a:r>
            <a:r>
              <a:rPr lang="en-US" sz="2400" b="1" dirty="0" smtClean="0">
                <a:solidFill>
                  <a:srgbClr val="D60093"/>
                </a:solidFill>
              </a:rPr>
              <a:t> </a:t>
            </a:r>
            <a:r>
              <a:rPr lang="ru-RU" sz="2400" b="1" dirty="0" smtClean="0">
                <a:solidFill>
                  <a:srgbClr val="D60093"/>
                </a:solidFill>
              </a:rPr>
              <a:t>Пример </a:t>
            </a:r>
            <a:r>
              <a:rPr lang="ru-RU" sz="2400" b="1" dirty="0">
                <a:solidFill>
                  <a:srgbClr val="D60093"/>
                </a:solidFill>
              </a:rPr>
              <a:t>1</a:t>
            </a:r>
            <a:endParaRPr lang="ru-RU" sz="2400" dirty="0">
              <a:solidFill>
                <a:srgbClr val="D60093"/>
              </a:solidFill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1888820" y="804617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r>
              <a:rPr lang="ru-RU" b="1" dirty="0" smtClean="0"/>
              <a:t>-я</a:t>
            </a:r>
            <a:r>
              <a:rPr lang="en-US" b="1" dirty="0" smtClean="0"/>
              <a:t> </a:t>
            </a:r>
            <a:r>
              <a:rPr lang="ru-RU" b="1" dirty="0" smtClean="0"/>
              <a:t>итерация</a:t>
            </a:r>
            <a:endParaRPr lang="ru-RU" b="1" dirty="0"/>
          </a:p>
        </p:txBody>
      </p:sp>
      <p:grpSp>
        <p:nvGrpSpPr>
          <p:cNvPr id="320" name="Группа 319"/>
          <p:cNvGrpSpPr/>
          <p:nvPr/>
        </p:nvGrpSpPr>
        <p:grpSpPr>
          <a:xfrm>
            <a:off x="4127206" y="348645"/>
            <a:ext cx="3806797" cy="2684617"/>
            <a:chOff x="830531" y="1452347"/>
            <a:chExt cx="3806797" cy="2684617"/>
          </a:xfrm>
        </p:grpSpPr>
        <p:sp>
          <p:nvSpPr>
            <p:cNvPr id="321" name="Овал 320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22" name="Овал 321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323" name="Овал 322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24" name="Овал 323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25" name="Овал 324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26" name="Овал 325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27" name="Прямая со стрелкой 326"/>
            <p:cNvCxnSpPr>
              <a:stCxn id="321" idx="7"/>
              <a:endCxn id="322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Прямая со стрелкой 327"/>
            <p:cNvCxnSpPr>
              <a:stCxn id="321" idx="5"/>
              <a:endCxn id="323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Прямая со стрелкой 328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Прямая со стрелкой 329"/>
            <p:cNvCxnSpPr>
              <a:stCxn id="322" idx="6"/>
              <a:endCxn id="325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Прямая со стрелкой 330"/>
            <p:cNvCxnSpPr>
              <a:stCxn id="323" idx="6"/>
              <a:endCxn id="324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Прямая со стрелкой 331"/>
            <p:cNvCxnSpPr>
              <a:stCxn id="324" idx="6"/>
              <a:endCxn id="326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Прямая со стрелкой 332"/>
            <p:cNvCxnSpPr>
              <a:stCxn id="325" idx="6"/>
              <a:endCxn id="326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1389265" y="2867741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7</a:t>
              </a:r>
              <a:endParaRPr lang="ru-RU" sz="1600" dirty="0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380907" y="244117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</a:t>
              </a:r>
              <a:endParaRPr lang="ru-RU" sz="1600" dirty="0"/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2598556" y="30473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</a:t>
              </a:r>
              <a:endParaRPr lang="ru-RU" sz="1600" dirty="0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10</a:t>
              </a:r>
              <a:endParaRPr lang="ru-RU" sz="1600" dirty="0"/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3744449" y="2885833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8</a:t>
              </a:r>
              <a:endParaRPr lang="ru-RU" sz="1600" dirty="0"/>
            </a:p>
          </p:txBody>
        </p:sp>
        <p:cxnSp>
          <p:nvCxnSpPr>
            <p:cNvPr id="341" name="Скругленная соединительная линия 340"/>
            <p:cNvCxnSpPr>
              <a:stCxn id="325" idx="0"/>
              <a:endCxn id="322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Скругленная соединительная линия 341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Скругленная соединительная линия 342"/>
            <p:cNvCxnSpPr>
              <a:stCxn id="326" idx="4"/>
              <a:endCxn id="324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Скругленная соединительная линия 343"/>
            <p:cNvCxnSpPr>
              <a:stCxn id="324" idx="4"/>
              <a:endCxn id="323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Скругленная соединительная линия 344"/>
            <p:cNvCxnSpPr>
              <a:stCxn id="323" idx="3"/>
              <a:endCxn id="321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Скругленная соединительная линия 345"/>
            <p:cNvCxnSpPr>
              <a:stCxn id="322" idx="1"/>
              <a:endCxn id="321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Прямая со стрелкой 346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Прямая со стрелкой 347"/>
            <p:cNvCxnSpPr>
              <a:stCxn id="325" idx="3"/>
              <a:endCxn id="324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Прямая со стрелкой 348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TextBox 349"/>
            <p:cNvSpPr txBox="1"/>
            <p:nvPr/>
          </p:nvSpPr>
          <p:spPr>
            <a:xfrm>
              <a:off x="3021075" y="260039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973542" y="17479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2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2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2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2102722" y="260021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3420678" y="258974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2569771" y="3768057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4195538" y="3350496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973542" y="3442339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4" name="Группа 363"/>
          <p:cNvGrpSpPr/>
          <p:nvPr/>
        </p:nvGrpSpPr>
        <p:grpSpPr>
          <a:xfrm>
            <a:off x="1142414" y="5387688"/>
            <a:ext cx="4921459" cy="980000"/>
            <a:chOff x="637178" y="5313512"/>
            <a:chExt cx="4584700" cy="1068195"/>
          </a:xfrm>
        </p:grpSpPr>
        <p:sp>
          <p:nvSpPr>
            <p:cNvPr id="299" name="Овал 298"/>
            <p:cNvSpPr/>
            <p:nvPr/>
          </p:nvSpPr>
          <p:spPr>
            <a:xfrm>
              <a:off x="1326010" y="5433483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00" name="Овал 299"/>
            <p:cNvSpPr/>
            <p:nvPr/>
          </p:nvSpPr>
          <p:spPr>
            <a:xfrm>
              <a:off x="2178457" y="5433483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02" name="Овал 301"/>
            <p:cNvSpPr/>
            <p:nvPr/>
          </p:nvSpPr>
          <p:spPr>
            <a:xfrm>
              <a:off x="2982876" y="5443093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03" name="Овал 302"/>
            <p:cNvSpPr/>
            <p:nvPr/>
          </p:nvSpPr>
          <p:spPr>
            <a:xfrm>
              <a:off x="3773146" y="5433483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05" name="Прямая со стрелкой 304"/>
            <p:cNvCxnSpPr>
              <a:stCxn id="299" idx="6"/>
              <a:endCxn id="300" idx="2"/>
            </p:cNvCxnSpPr>
            <p:nvPr/>
          </p:nvCxnSpPr>
          <p:spPr>
            <a:xfrm>
              <a:off x="1770137" y="5672809"/>
              <a:ext cx="408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Прямая со стрелкой 306"/>
            <p:cNvCxnSpPr>
              <a:stCxn id="300" idx="6"/>
              <a:endCxn id="302" idx="2"/>
            </p:cNvCxnSpPr>
            <p:nvPr/>
          </p:nvCxnSpPr>
          <p:spPr>
            <a:xfrm>
              <a:off x="2622584" y="5672809"/>
              <a:ext cx="360292" cy="9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Прямая со стрелкой 309"/>
            <p:cNvCxnSpPr>
              <a:stCxn id="302" idx="6"/>
              <a:endCxn id="303" idx="2"/>
            </p:cNvCxnSpPr>
            <p:nvPr/>
          </p:nvCxnSpPr>
          <p:spPr>
            <a:xfrm flipV="1">
              <a:off x="3427003" y="5672809"/>
              <a:ext cx="346143" cy="9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1833970" y="531351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7</a:t>
              </a:r>
              <a:endParaRPr lang="ru-RU" sz="16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2663777" y="5340683"/>
              <a:ext cx="269096" cy="369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</a:t>
              </a:r>
              <a:endParaRPr lang="ru-RU" sz="1600" dirty="0"/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3386487" y="53260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8</a:t>
              </a:r>
              <a:endParaRPr lang="ru-RU" sz="1600" dirty="0"/>
            </a:p>
          </p:txBody>
        </p:sp>
        <p:graphicFrame>
          <p:nvGraphicFramePr>
            <p:cNvPr id="316" name="Объект 3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8529173"/>
                </p:ext>
              </p:extLst>
            </p:nvPr>
          </p:nvGraphicFramePr>
          <p:xfrm>
            <a:off x="637178" y="6000707"/>
            <a:ext cx="45847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9" name="Equation" r:id="rId3" imgW="4584600" imgH="380880" progId="Equation.DSMT4">
                    <p:embed/>
                  </p:oleObj>
                </mc:Choice>
                <mc:Fallback>
                  <p:oleObj name="Equation" r:id="rId3" imgW="458460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37178" y="6000707"/>
                          <a:ext cx="45847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" name="TextBox 358"/>
            <p:cNvSpPr txBox="1"/>
            <p:nvPr/>
          </p:nvSpPr>
          <p:spPr>
            <a:xfrm>
              <a:off x="796964" y="5443093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dirty="0"/>
                <a:t>:</a:t>
              </a:r>
              <a:endParaRPr lang="ru-RU" dirty="0"/>
            </a:p>
          </p:txBody>
        </p:sp>
      </p:grpSp>
      <p:graphicFrame>
        <p:nvGraphicFramePr>
          <p:cNvPr id="362" name="Объект 3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4098"/>
              </p:ext>
            </p:extLst>
          </p:nvPr>
        </p:nvGraphicFramePr>
        <p:xfrm>
          <a:off x="7310066" y="5868071"/>
          <a:ext cx="2997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0" name="Equation" r:id="rId5" imgW="2997000" imgH="672840" progId="Equation.DSMT4">
                  <p:embed/>
                </p:oleObj>
              </mc:Choice>
              <mc:Fallback>
                <p:oleObj name="Equation" r:id="rId5" imgW="299700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10066" y="5868071"/>
                        <a:ext cx="29972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8" name="Группа 167"/>
          <p:cNvGrpSpPr/>
          <p:nvPr/>
        </p:nvGrpSpPr>
        <p:grpSpPr>
          <a:xfrm>
            <a:off x="1566625" y="2917899"/>
            <a:ext cx="3806797" cy="2684617"/>
            <a:chOff x="830531" y="1452347"/>
            <a:chExt cx="3806797" cy="2684617"/>
          </a:xfrm>
        </p:grpSpPr>
        <p:sp>
          <p:nvSpPr>
            <p:cNvPr id="174" name="Овал 173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80" name="Овал 179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81" name="Овал 180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82" name="Овал 181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83" name="Овал 182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85" name="Прямая со стрелкой 184"/>
            <p:cNvCxnSpPr>
              <a:stCxn id="174" idx="7"/>
              <a:endCxn id="180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 стрелкой 185"/>
            <p:cNvCxnSpPr>
              <a:stCxn id="174" idx="5"/>
              <a:endCxn id="181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 стрелкой 186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/>
            <p:cNvCxnSpPr>
              <a:stCxn id="180" idx="6"/>
              <a:endCxn id="183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/>
            <p:cNvCxnSpPr>
              <a:stCxn id="181" idx="6"/>
              <a:endCxn id="182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 стрелкой 189"/>
            <p:cNvCxnSpPr>
              <a:stCxn id="182" idx="6"/>
              <a:endCxn id="184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/>
            <p:cNvCxnSpPr>
              <a:stCxn id="183" idx="6"/>
              <a:endCxn id="184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389265" y="2867741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7</a:t>
              </a:r>
              <a:endParaRPr lang="ru-RU" sz="1600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380907" y="244117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</a:t>
              </a:r>
              <a:endParaRPr lang="ru-RU" sz="16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598556" y="30473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</a:t>
              </a:r>
              <a:endParaRPr lang="ru-RU" sz="16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10</a:t>
              </a:r>
              <a:endParaRPr lang="ru-RU" sz="16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744449" y="2885833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8</a:t>
              </a:r>
              <a:endParaRPr lang="ru-RU" sz="1600" dirty="0"/>
            </a:p>
          </p:txBody>
        </p:sp>
        <p:cxnSp>
          <p:nvCxnSpPr>
            <p:cNvPr id="203" name="Скругленная соединительная линия 202"/>
            <p:cNvCxnSpPr>
              <a:stCxn id="183" idx="0"/>
              <a:endCxn id="180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Скругленная соединительная линия 203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Скругленная соединительная линия 204"/>
            <p:cNvCxnSpPr>
              <a:stCxn id="184" idx="4"/>
              <a:endCxn id="182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Скругленная соединительная линия 205"/>
            <p:cNvCxnSpPr>
              <a:stCxn id="182" idx="4"/>
              <a:endCxn id="181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Скругленная соединительная линия 207"/>
            <p:cNvCxnSpPr>
              <a:stCxn id="181" idx="3"/>
              <a:endCxn id="174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Скругленная соединительная линия 215"/>
            <p:cNvCxnSpPr>
              <a:stCxn id="180" idx="1"/>
              <a:endCxn id="174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Прямая со стрелкой 216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Прямая со стрелкой 217"/>
            <p:cNvCxnSpPr>
              <a:stCxn id="183" idx="3"/>
              <a:endCxn id="182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Прямая со стрелкой 218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/>
            <p:cNvSpPr txBox="1"/>
            <p:nvPr/>
          </p:nvSpPr>
          <p:spPr>
            <a:xfrm>
              <a:off x="3021075" y="260039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973542" y="17479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2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2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2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102722" y="260021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420678" y="258974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569771" y="3768057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195538" y="3350496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973542" y="3442339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29" name="Объект 2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436985"/>
              </p:ext>
            </p:extLst>
          </p:nvPr>
        </p:nvGraphicFramePr>
        <p:xfrm>
          <a:off x="1930454" y="1461807"/>
          <a:ext cx="952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1" name="Equation" r:id="rId7" imgW="952200" imgH="266400" progId="Equation.DSMT4">
                  <p:embed/>
                </p:oleObj>
              </mc:Choice>
              <mc:Fallback>
                <p:oleObj name="Equation" r:id="rId7" imgW="952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30454" y="1461807"/>
                        <a:ext cx="952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0" name="Группа 229"/>
          <p:cNvGrpSpPr/>
          <p:nvPr/>
        </p:nvGrpSpPr>
        <p:grpSpPr>
          <a:xfrm>
            <a:off x="7041124" y="2827347"/>
            <a:ext cx="3806797" cy="2654264"/>
            <a:chOff x="830531" y="1452347"/>
            <a:chExt cx="3806797" cy="2654264"/>
          </a:xfrm>
        </p:grpSpPr>
        <p:sp>
          <p:nvSpPr>
            <p:cNvPr id="231" name="Овал 230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32" name="Овал 231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33" name="Овал 232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34" name="Овал 233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235" name="Овал 234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236" name="Овал 235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237" name="Прямая со стрелкой 236"/>
            <p:cNvCxnSpPr>
              <a:stCxn id="231" idx="7"/>
              <a:endCxn id="232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Прямая со стрелкой 237"/>
            <p:cNvCxnSpPr>
              <a:stCxn id="231" idx="5"/>
              <a:endCxn id="233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Прямая со стрелкой 238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Прямая со стрелкой 239"/>
            <p:cNvCxnSpPr>
              <a:stCxn id="232" idx="6"/>
              <a:endCxn id="235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Прямая со стрелкой 240"/>
            <p:cNvCxnSpPr>
              <a:stCxn id="233" idx="6"/>
              <a:endCxn id="234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Прямая со стрелкой 241"/>
            <p:cNvCxnSpPr>
              <a:stCxn id="234" idx="6"/>
              <a:endCxn id="236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Прямая со стрелкой 242"/>
            <p:cNvCxnSpPr>
              <a:stCxn id="235" idx="6"/>
              <a:endCxn id="236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Box 243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1380907" y="244117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</a:t>
              </a:r>
              <a:endParaRPr lang="ru-RU" sz="1600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598556" y="30473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10</a:t>
              </a:r>
              <a:endParaRPr lang="ru-RU" sz="1600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744449" y="288583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3</a:t>
              </a:r>
              <a:endParaRPr lang="ru-RU" sz="1600" dirty="0"/>
            </a:p>
          </p:txBody>
        </p:sp>
        <p:cxnSp>
          <p:nvCxnSpPr>
            <p:cNvPr id="251" name="Скругленная соединительная линия 250"/>
            <p:cNvCxnSpPr>
              <a:stCxn id="235" idx="0"/>
              <a:endCxn id="232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Скругленная соединительная линия 251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Скругленная соединительная линия 252"/>
            <p:cNvCxnSpPr>
              <a:stCxn id="236" idx="4"/>
              <a:endCxn id="234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Скругленная соединительная линия 253"/>
            <p:cNvCxnSpPr>
              <a:stCxn id="234" idx="4"/>
              <a:endCxn id="233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Скругленная соединительная линия 254"/>
            <p:cNvCxnSpPr>
              <a:stCxn id="233" idx="3"/>
              <a:endCxn id="231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Скругленная соединительная линия 255"/>
            <p:cNvCxnSpPr>
              <a:stCxn id="232" idx="1"/>
              <a:endCxn id="231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Прямая со стрелкой 296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Прямая со стрелкой 297"/>
            <p:cNvCxnSpPr>
              <a:stCxn id="235" idx="3"/>
              <a:endCxn id="234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Прямая со стрелкой 300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>
              <a:off x="3021075" y="260039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973542" y="17479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2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2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2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2102722" y="260021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3420678" y="258974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2569771" y="376805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4195538" y="33504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973542" y="344233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Стрелка вправо 8"/>
          <p:cNvSpPr/>
          <p:nvPr/>
        </p:nvSpPr>
        <p:spPr>
          <a:xfrm>
            <a:off x="5808632" y="4104851"/>
            <a:ext cx="883618" cy="228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TextBox 13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38" name="Рисунок 137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9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Box 316"/>
          <p:cNvSpPr txBox="1"/>
          <p:nvPr/>
        </p:nvSpPr>
        <p:spPr>
          <a:xfrm>
            <a:off x="1888820" y="804617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3-я</a:t>
            </a:r>
            <a:r>
              <a:rPr lang="en-US" b="1" dirty="0" smtClean="0"/>
              <a:t> </a:t>
            </a:r>
            <a:r>
              <a:rPr lang="ru-RU" b="1" dirty="0" smtClean="0"/>
              <a:t>итерация</a:t>
            </a:r>
            <a:endParaRPr lang="ru-RU" b="1" dirty="0"/>
          </a:p>
        </p:txBody>
      </p:sp>
      <p:graphicFrame>
        <p:nvGraphicFramePr>
          <p:cNvPr id="229" name="Объект 2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042699"/>
              </p:ext>
            </p:extLst>
          </p:nvPr>
        </p:nvGraphicFramePr>
        <p:xfrm>
          <a:off x="1930454" y="1461807"/>
          <a:ext cx="952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4" name="Equation" r:id="rId3" imgW="952200" imgH="266400" progId="Equation.DSMT4">
                  <p:embed/>
                </p:oleObj>
              </mc:Choice>
              <mc:Fallback>
                <p:oleObj name="Equation" r:id="rId3" imgW="952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0454" y="1461807"/>
                        <a:ext cx="952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0" name="Группа 229"/>
          <p:cNvGrpSpPr/>
          <p:nvPr/>
        </p:nvGrpSpPr>
        <p:grpSpPr>
          <a:xfrm>
            <a:off x="4098886" y="562781"/>
            <a:ext cx="3806797" cy="2654264"/>
            <a:chOff x="830531" y="1452347"/>
            <a:chExt cx="3806797" cy="2654264"/>
          </a:xfrm>
        </p:grpSpPr>
        <p:sp>
          <p:nvSpPr>
            <p:cNvPr id="231" name="Овал 230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32" name="Овал 231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33" name="Овал 232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34" name="Овал 233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235" name="Овал 234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236" name="Овал 235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237" name="Прямая со стрелкой 236"/>
            <p:cNvCxnSpPr>
              <a:stCxn id="231" idx="7"/>
              <a:endCxn id="232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Прямая со стрелкой 237"/>
            <p:cNvCxnSpPr>
              <a:stCxn id="231" idx="5"/>
              <a:endCxn id="233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Прямая со стрелкой 238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Прямая со стрелкой 239"/>
            <p:cNvCxnSpPr>
              <a:stCxn id="232" idx="6"/>
              <a:endCxn id="235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Прямая со стрелкой 240"/>
            <p:cNvCxnSpPr>
              <a:stCxn id="233" idx="6"/>
              <a:endCxn id="234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Прямая со стрелкой 241"/>
            <p:cNvCxnSpPr>
              <a:stCxn id="234" idx="6"/>
              <a:endCxn id="236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Прямая со стрелкой 242"/>
            <p:cNvCxnSpPr>
              <a:stCxn id="235" idx="6"/>
              <a:endCxn id="236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Box 243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1380907" y="244117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</a:t>
              </a:r>
              <a:endParaRPr lang="ru-RU" sz="1600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598556" y="30473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10</a:t>
              </a:r>
              <a:endParaRPr lang="ru-RU" sz="1600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744449" y="288583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3</a:t>
              </a:r>
              <a:endParaRPr lang="ru-RU" sz="1600" dirty="0"/>
            </a:p>
          </p:txBody>
        </p:sp>
        <p:cxnSp>
          <p:nvCxnSpPr>
            <p:cNvPr id="251" name="Скругленная соединительная линия 250"/>
            <p:cNvCxnSpPr>
              <a:stCxn id="235" idx="0"/>
              <a:endCxn id="232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Скругленная соединительная линия 251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Скругленная соединительная линия 252"/>
            <p:cNvCxnSpPr>
              <a:stCxn id="236" idx="4"/>
              <a:endCxn id="234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Скругленная соединительная линия 253"/>
            <p:cNvCxnSpPr>
              <a:stCxn id="234" idx="4"/>
              <a:endCxn id="233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Скругленная соединительная линия 254"/>
            <p:cNvCxnSpPr>
              <a:stCxn id="233" idx="3"/>
              <a:endCxn id="231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Скругленная соединительная линия 255"/>
            <p:cNvCxnSpPr>
              <a:stCxn id="232" idx="1"/>
              <a:endCxn id="231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Прямая со стрелкой 296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Прямая со стрелкой 297"/>
            <p:cNvCxnSpPr>
              <a:stCxn id="235" idx="3"/>
              <a:endCxn id="234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Прямая со стрелкой 300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>
              <a:off x="3021075" y="260039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973542" y="17479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2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2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2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2102722" y="260021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3420678" y="258974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2569771" y="376805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4195538" y="33504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973542" y="344233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8" name="Группа 137"/>
          <p:cNvGrpSpPr/>
          <p:nvPr/>
        </p:nvGrpSpPr>
        <p:grpSpPr>
          <a:xfrm>
            <a:off x="632693" y="2466406"/>
            <a:ext cx="3758305" cy="2356606"/>
            <a:chOff x="830531" y="1452347"/>
            <a:chExt cx="3806797" cy="2654264"/>
          </a:xfrm>
        </p:grpSpPr>
        <p:sp>
          <p:nvSpPr>
            <p:cNvPr id="139" name="Овал 138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40" name="Овал 139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41" name="Овал 140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42" name="Овал 141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43" name="Овал 142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44" name="Овал 143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45" name="Прямая со стрелкой 144"/>
            <p:cNvCxnSpPr>
              <a:stCxn id="139" idx="7"/>
              <a:endCxn id="140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Прямая со стрелкой 145"/>
            <p:cNvCxnSpPr>
              <a:stCxn id="139" idx="5"/>
              <a:endCxn id="141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Прямая со стрелкой 146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Прямая со стрелкой 147"/>
            <p:cNvCxnSpPr>
              <a:stCxn id="140" idx="6"/>
              <a:endCxn id="143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 стрелкой 148"/>
            <p:cNvCxnSpPr>
              <a:stCxn id="141" idx="6"/>
              <a:endCxn id="142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 стрелкой 149"/>
            <p:cNvCxnSpPr>
              <a:stCxn id="142" idx="6"/>
              <a:endCxn id="144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 стрелкой 150"/>
            <p:cNvCxnSpPr>
              <a:stCxn id="143" idx="6"/>
              <a:endCxn id="144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1689468" y="2619728"/>
              <a:ext cx="292589" cy="381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endParaRPr lang="ru-RU" sz="16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380907" y="244117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</a:t>
              </a:r>
              <a:endParaRPr lang="ru-RU" sz="16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598556" y="30473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10</a:t>
              </a:r>
              <a:endParaRPr lang="ru-RU" sz="16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744449" y="288583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3</a:t>
              </a:r>
              <a:endParaRPr lang="ru-RU" sz="1600" dirty="0"/>
            </a:p>
          </p:txBody>
        </p:sp>
        <p:cxnSp>
          <p:nvCxnSpPr>
            <p:cNvPr id="159" name="Скругленная соединительная линия 158"/>
            <p:cNvCxnSpPr>
              <a:stCxn id="143" idx="0"/>
              <a:endCxn id="140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Скругленная соединительная линия 159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Скругленная соединительная линия 160"/>
            <p:cNvCxnSpPr>
              <a:stCxn id="144" idx="4"/>
              <a:endCxn id="142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Скругленная соединительная линия 161"/>
            <p:cNvCxnSpPr>
              <a:stCxn id="142" idx="4"/>
              <a:endCxn id="141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Скругленная соединительная линия 162"/>
            <p:cNvCxnSpPr>
              <a:stCxn id="141" idx="3"/>
              <a:endCxn id="139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Скругленная соединительная линия 163"/>
            <p:cNvCxnSpPr>
              <a:stCxn id="140" idx="1"/>
              <a:endCxn id="139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 стрелкой 164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 стрелкой 165"/>
            <p:cNvCxnSpPr>
              <a:stCxn id="143" idx="3"/>
              <a:endCxn id="142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 стрелкой 166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3021075" y="260039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endParaRPr lang="ru-RU" sz="16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973542" y="17479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2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2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2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02722" y="260021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420678" y="258974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569771" y="376805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195538" y="33504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973542" y="344233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9" name="Группа 178"/>
          <p:cNvGrpSpPr/>
          <p:nvPr/>
        </p:nvGrpSpPr>
        <p:grpSpPr>
          <a:xfrm>
            <a:off x="7329100" y="2919202"/>
            <a:ext cx="3765176" cy="1645357"/>
            <a:chOff x="1326777" y="466852"/>
            <a:chExt cx="3765176" cy="1645357"/>
          </a:xfrm>
        </p:grpSpPr>
        <p:sp>
          <p:nvSpPr>
            <p:cNvPr id="197" name="Овал 196"/>
            <p:cNvSpPr/>
            <p:nvPr/>
          </p:nvSpPr>
          <p:spPr>
            <a:xfrm>
              <a:off x="1326777" y="1084730"/>
              <a:ext cx="439271" cy="43927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99" name="Овал 198"/>
            <p:cNvSpPr/>
            <p:nvPr/>
          </p:nvSpPr>
          <p:spPr>
            <a:xfrm>
              <a:off x="2259106" y="539806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01" name="Овал 200"/>
            <p:cNvSpPr/>
            <p:nvPr/>
          </p:nvSpPr>
          <p:spPr>
            <a:xfrm>
              <a:off x="2259106" y="1564341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02" name="Овал 201"/>
            <p:cNvSpPr/>
            <p:nvPr/>
          </p:nvSpPr>
          <p:spPr>
            <a:xfrm>
              <a:off x="3702417" y="1564341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207" name="Овал 206"/>
            <p:cNvSpPr/>
            <p:nvPr/>
          </p:nvSpPr>
          <p:spPr>
            <a:xfrm>
              <a:off x="3684490" y="539806"/>
              <a:ext cx="439271" cy="439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209" name="Овал 208"/>
            <p:cNvSpPr/>
            <p:nvPr/>
          </p:nvSpPr>
          <p:spPr>
            <a:xfrm>
              <a:off x="4652682" y="1057836"/>
              <a:ext cx="439271" cy="43927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210" name="Прямая со стрелкой 209"/>
            <p:cNvCxnSpPr>
              <a:stCxn id="197" idx="7"/>
              <a:endCxn id="199" idx="3"/>
            </p:cNvCxnSpPr>
            <p:nvPr/>
          </p:nvCxnSpPr>
          <p:spPr>
            <a:xfrm flipV="1">
              <a:off x="1701718" y="914746"/>
              <a:ext cx="621718" cy="2343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 стрелкой 210"/>
            <p:cNvCxnSpPr>
              <a:stCxn id="197" idx="5"/>
              <a:endCxn id="201" idx="2"/>
            </p:cNvCxnSpPr>
            <p:nvPr/>
          </p:nvCxnSpPr>
          <p:spPr>
            <a:xfrm>
              <a:off x="1701718" y="1459670"/>
              <a:ext cx="557388" cy="324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Прямая со стрелкой 211"/>
            <p:cNvCxnSpPr>
              <a:stCxn id="199" idx="4"/>
              <a:endCxn id="201" idx="0"/>
            </p:cNvCxnSpPr>
            <p:nvPr/>
          </p:nvCxnSpPr>
          <p:spPr>
            <a:xfrm>
              <a:off x="2478742" y="979076"/>
              <a:ext cx="0" cy="585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Прямая со стрелкой 212"/>
            <p:cNvCxnSpPr>
              <a:stCxn id="199" idx="6"/>
              <a:endCxn id="207" idx="2"/>
            </p:cNvCxnSpPr>
            <p:nvPr/>
          </p:nvCxnSpPr>
          <p:spPr>
            <a:xfrm>
              <a:off x="2698377" y="759441"/>
              <a:ext cx="9861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Прямая со стрелкой 213"/>
            <p:cNvCxnSpPr>
              <a:stCxn id="201" idx="6"/>
              <a:endCxn id="202" idx="2"/>
            </p:cNvCxnSpPr>
            <p:nvPr/>
          </p:nvCxnSpPr>
          <p:spPr>
            <a:xfrm>
              <a:off x="2698377" y="1783976"/>
              <a:ext cx="1004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Прямая со стрелкой 214"/>
            <p:cNvCxnSpPr>
              <a:stCxn id="207" idx="4"/>
              <a:endCxn id="202" idx="0"/>
            </p:cNvCxnSpPr>
            <p:nvPr/>
          </p:nvCxnSpPr>
          <p:spPr>
            <a:xfrm>
              <a:off x="3904126" y="979076"/>
              <a:ext cx="17927" cy="585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Прямая со стрелкой 256"/>
            <p:cNvCxnSpPr>
              <a:stCxn id="202" idx="6"/>
              <a:endCxn id="209" idx="3"/>
            </p:cNvCxnSpPr>
            <p:nvPr/>
          </p:nvCxnSpPr>
          <p:spPr>
            <a:xfrm flipV="1">
              <a:off x="4141688" y="1432776"/>
              <a:ext cx="575324" cy="351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Прямая со стрелкой 257"/>
            <p:cNvCxnSpPr>
              <a:stCxn id="207" idx="6"/>
              <a:endCxn id="209" idx="1"/>
            </p:cNvCxnSpPr>
            <p:nvPr/>
          </p:nvCxnSpPr>
          <p:spPr>
            <a:xfrm>
              <a:off x="4123761" y="759441"/>
              <a:ext cx="593251" cy="362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2416571" y="1114773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</a:t>
              </a:r>
              <a:r>
                <a:rPr lang="en-US" b="1" dirty="0" smtClean="0">
                  <a:solidFill>
                    <a:srgbClr val="7030A0"/>
                  </a:solidFill>
                </a:rPr>
                <a:t>,0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632161" y="1572001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7</a:t>
              </a:r>
              <a:r>
                <a:rPr lang="en-US" sz="1600" dirty="0" smtClean="0"/>
                <a:t>,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5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1724418" y="710195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3466357" y="114555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2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,0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2993217" y="466852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4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048053" y="1712099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5,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5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223858" y="591553"/>
              <a:ext cx="5886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12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359822" y="156434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8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,5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5" name="Стрелка вправо 4"/>
          <p:cNvSpPr/>
          <p:nvPr/>
        </p:nvSpPr>
        <p:spPr>
          <a:xfrm>
            <a:off x="5731736" y="3361636"/>
            <a:ext cx="603390" cy="34536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402417" y="4815480"/>
            <a:ext cx="11387166" cy="923330"/>
            <a:chOff x="335382" y="4680994"/>
            <a:chExt cx="1138716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335382" y="4680994"/>
              <a:ext cx="113871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Если для текущего потока </a:t>
              </a:r>
              <a:r>
                <a:rPr lang="en-US" i="1" dirty="0" smtClean="0"/>
                <a:t>f</a:t>
              </a:r>
              <a:r>
                <a:rPr lang="en-US" dirty="0" smtClean="0"/>
                <a:t> </a:t>
              </a:r>
              <a:r>
                <a:rPr lang="ru-RU" dirty="0" smtClean="0"/>
                <a:t>в сети остаточных пропускных способностей </a:t>
              </a:r>
              <a:r>
                <a:rPr lang="en-US" i="1" dirty="0" err="1" smtClean="0"/>
                <a:t>D</a:t>
              </a:r>
              <a:r>
                <a:rPr lang="en-US" baseline="-25000" dirty="0" err="1" smtClean="0"/>
                <a:t>f</a:t>
              </a:r>
              <a:r>
                <a:rPr lang="en-US" baseline="-25000" dirty="0" smtClean="0"/>
                <a:t> </a:t>
              </a:r>
              <a:r>
                <a:rPr lang="ru-RU" baseline="-25000" dirty="0" smtClean="0"/>
                <a:t> </a:t>
              </a:r>
              <a:r>
                <a:rPr lang="ru-RU" dirty="0" smtClean="0"/>
                <a:t>не существует увеличивающего (</a:t>
              </a:r>
              <a:r>
                <a:rPr lang="en-US" dirty="0" err="1" smtClean="0"/>
                <a:t>s,t</a:t>
              </a:r>
              <a:r>
                <a:rPr lang="en-US" dirty="0" smtClean="0"/>
                <a:t>)-</a:t>
              </a:r>
              <a:r>
                <a:rPr lang="ru-RU" dirty="0" smtClean="0"/>
                <a:t>пути, то величина потока </a:t>
              </a:r>
              <a:r>
                <a:rPr lang="en-US" i="1" dirty="0" smtClean="0"/>
                <a:t>f</a:t>
              </a:r>
              <a:r>
                <a:rPr lang="en-US" dirty="0" smtClean="0"/>
                <a:t> </a:t>
              </a:r>
              <a:r>
                <a:rPr lang="ru-RU" dirty="0" smtClean="0"/>
                <a:t>равна пропускной способности разреза </a:t>
              </a:r>
              <a:r>
                <a:rPr lang="en-US" dirty="0" smtClean="0"/>
                <a:t>                       </a:t>
              </a:r>
              <a:r>
                <a:rPr lang="ru-RU" dirty="0" smtClean="0"/>
                <a:t>(</a:t>
              </a:r>
              <a:r>
                <a:rPr lang="ru-RU" u="sng" dirty="0" smtClean="0"/>
                <a:t>в множество </a:t>
              </a:r>
              <a:r>
                <a:rPr lang="ru-RU" i="1" u="sng" dirty="0" smtClean="0"/>
                <a:t>Х</a:t>
              </a:r>
              <a:r>
                <a:rPr lang="en-US" u="sng" dirty="0" smtClean="0"/>
                <a:t> </a:t>
              </a:r>
              <a:r>
                <a:rPr lang="ru-RU" u="sng" dirty="0" smtClean="0"/>
                <a:t>берём источник </a:t>
              </a:r>
              <a:r>
                <a:rPr lang="en-US" i="1" u="sng" dirty="0" smtClean="0"/>
                <a:t>s</a:t>
              </a:r>
              <a:r>
                <a:rPr lang="ru-RU" u="sng" dirty="0" smtClean="0"/>
                <a:t> и те вершины, до которых удалось дойти из вершины </a:t>
              </a:r>
              <a:r>
                <a:rPr lang="en-US" i="1" u="sng" dirty="0" smtClean="0"/>
                <a:t>s </a:t>
              </a:r>
              <a:r>
                <a:rPr lang="ru-RU" u="sng" dirty="0" smtClean="0"/>
                <a:t>на последней итерации метода Форда </a:t>
              </a:r>
              <a:r>
                <a:rPr lang="ru-RU" dirty="0" smtClean="0"/>
                <a:t>). </a:t>
              </a:r>
              <a:endParaRPr lang="ru-RU" dirty="0"/>
            </a:p>
          </p:txBody>
        </p:sp>
        <p:graphicFrame>
          <p:nvGraphicFramePr>
            <p:cNvPr id="268" name="Объект 2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169633"/>
                </p:ext>
              </p:extLst>
            </p:nvPr>
          </p:nvGraphicFramePr>
          <p:xfrm>
            <a:off x="7018508" y="4991513"/>
            <a:ext cx="929357" cy="3608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5" name="Equation" r:id="rId5" imgW="1079280" imgH="419040" progId="Equation.DSMT4">
                    <p:embed/>
                  </p:oleObj>
                </mc:Choice>
                <mc:Fallback>
                  <p:oleObj name="Equation" r:id="rId5" imgW="107928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18508" y="4991513"/>
                          <a:ext cx="929357" cy="3608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9" name="TextBox 268"/>
          <p:cNvSpPr txBox="1"/>
          <p:nvPr/>
        </p:nvSpPr>
        <p:spPr>
          <a:xfrm>
            <a:off x="7772968" y="6237942"/>
            <a:ext cx="444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>
                <a:solidFill>
                  <a:schemeClr val="accent2">
                    <a:lumMod val="75000"/>
                  </a:schemeClr>
                </a:solidFill>
              </a:rPr>
              <a:t>Сборник задач по теории алгоритмов : учеб.-метод. пособие / В. М. Котов [и др</a:t>
            </a:r>
            <a:r>
              <a:rPr lang="ru-RU" sz="1200" i="1" dirty="0" smtClean="0">
                <a:solidFill>
                  <a:schemeClr val="accent2">
                    <a:lumMod val="75000"/>
                  </a:schemeClr>
                </a:solidFill>
              </a:rPr>
              <a:t>.]. – Минск : БГУ, 2017. С. 26-30.</a:t>
            </a:r>
            <a:endParaRPr lang="ru-RU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3405" y="5781937"/>
            <a:ext cx="667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 теореме Форда-</a:t>
            </a:r>
            <a:r>
              <a:rPr lang="ru-RU" dirty="0" err="1"/>
              <a:t>Фалкерсона</a:t>
            </a:r>
            <a:r>
              <a:rPr lang="ru-RU" dirty="0"/>
              <a:t> текущий поток </a:t>
            </a:r>
            <a:r>
              <a:rPr lang="en-US" dirty="0"/>
              <a:t>f  </a:t>
            </a:r>
            <a:r>
              <a:rPr lang="ru-RU" dirty="0"/>
              <a:t>- максимальный.</a:t>
            </a:r>
          </a:p>
        </p:txBody>
      </p:sp>
      <p:sp>
        <p:nvSpPr>
          <p:cNvPr id="115" name="Заголовок 1"/>
          <p:cNvSpPr>
            <a:spLocks noGrp="1"/>
          </p:cNvSpPr>
          <p:nvPr>
            <p:ph type="title"/>
          </p:nvPr>
        </p:nvSpPr>
        <p:spPr>
          <a:xfrm>
            <a:off x="294380" y="166881"/>
            <a:ext cx="3508643" cy="438445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rgbClr val="D60093"/>
                </a:solidFill>
              </a:rPr>
              <a:t>(продолжение</a:t>
            </a:r>
            <a:r>
              <a:rPr lang="ru-RU" sz="2400" b="1" dirty="0" smtClean="0">
                <a:solidFill>
                  <a:srgbClr val="D60093"/>
                </a:solidFill>
              </a:rPr>
              <a:t>)</a:t>
            </a:r>
            <a:r>
              <a:rPr lang="en-US" sz="2400" b="1" dirty="0" smtClean="0">
                <a:solidFill>
                  <a:srgbClr val="D60093"/>
                </a:solidFill>
              </a:rPr>
              <a:t> </a:t>
            </a:r>
            <a:r>
              <a:rPr lang="ru-RU" sz="2400" b="1" dirty="0" smtClean="0">
                <a:solidFill>
                  <a:srgbClr val="D60093"/>
                </a:solidFill>
              </a:rPr>
              <a:t>Пример </a:t>
            </a:r>
            <a:r>
              <a:rPr lang="ru-RU" sz="2400" b="1" dirty="0">
                <a:solidFill>
                  <a:srgbClr val="D60093"/>
                </a:solidFill>
              </a:rPr>
              <a:t>1</a:t>
            </a:r>
            <a:endParaRPr lang="ru-RU" sz="2400" dirty="0">
              <a:solidFill>
                <a:srgbClr val="D6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84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9" grpId="0"/>
      <p:bldP spid="1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5977</TotalTime>
  <Words>4252</Words>
  <Application>Microsoft Office PowerPoint</Application>
  <PresentationFormat>Широкоэкранный</PresentationFormat>
  <Paragraphs>1959</Paragraphs>
  <Slides>35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Wingdings</vt:lpstr>
      <vt:lpstr>Тема Office</vt:lpstr>
      <vt:lpstr>Equation</vt:lpstr>
      <vt:lpstr>Презентация PowerPoint</vt:lpstr>
      <vt:lpstr>Поток в сети</vt:lpstr>
      <vt:lpstr>Презентация PowerPoint</vt:lpstr>
      <vt:lpstr>Презентация PowerPoint</vt:lpstr>
      <vt:lpstr>Презентация PowerPoint</vt:lpstr>
      <vt:lpstr>Максимальный поток и минимальный разрез</vt:lpstr>
      <vt:lpstr>Метод Форда  ̶  Фалкерсона  Пример 1</vt:lpstr>
      <vt:lpstr>(продолжение) Пример 1</vt:lpstr>
      <vt:lpstr>(продолжение) Пример 1</vt:lpstr>
      <vt:lpstr>Презентация PowerPoint</vt:lpstr>
      <vt:lpstr>Метод Форда  ̶  Фалкерсона  Пример 2</vt:lpstr>
      <vt:lpstr>(продолжение) Пример 2</vt:lpstr>
      <vt:lpstr>Презентация PowerPoint</vt:lpstr>
      <vt:lpstr>Презентация PowerPoint</vt:lpstr>
      <vt:lpstr>Презентация PowerPoint</vt:lpstr>
      <vt:lpstr>Презентация PowerPoint</vt:lpstr>
      <vt:lpstr>Наибольшее число путей между парой вершин, которые попарно не пересекаются</vt:lpstr>
      <vt:lpstr>Наибольшее число путей, которые попарно не пересекаются</vt:lpstr>
      <vt:lpstr>Наибольшее паросочетание в двудольном графе (англ. maximum matching)</vt:lpstr>
      <vt:lpstr>Наибольшее паросочетание в двудольном графе</vt:lpstr>
      <vt:lpstr> Наибольшее паросочетание минимального веса в двудольном графе</vt:lpstr>
      <vt:lpstr>Наибольшее паросочетание минимального веса в двудольном графе</vt:lpstr>
      <vt:lpstr>Наибольшее паросочетание минимального веса в двудольном графе</vt:lpstr>
      <vt:lpstr>Максимальный поток минимальной стоимости (англ. max flow min cost)</vt:lpstr>
      <vt:lpstr>Максимальный поток минимальной стоимости  Метод устранения отрицательных циклов </vt:lpstr>
      <vt:lpstr>Метод устранения отрицательных циклов  (продолжение)</vt:lpstr>
      <vt:lpstr> Максимальный поток минимальной стоимости  Метод устранения отрицательных циклов </vt:lpstr>
      <vt:lpstr>Максимальный поток минимальной стоимости Метод минимальных путей</vt:lpstr>
      <vt:lpstr>Метод минимальных путей (продолжение)</vt:lpstr>
      <vt:lpstr>Метод минимальных путей (продолжение)</vt:lpstr>
      <vt:lpstr>Метод минимальных путей (продолжение)</vt:lpstr>
      <vt:lpstr>Метод минимальных путей (продолжение)</vt:lpstr>
      <vt:lpstr>Максимальный поток минимальной стоимости  Метод минимальных путей </vt:lpstr>
      <vt:lpstr>Максимальный поток минимальной стоимости </vt:lpstr>
      <vt:lpstr>Курс лекций по алоритмам завершён  Никогда не останавливайтесь, расширяйте и углубляйте свои знания – это того стоит!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633</cp:revision>
  <dcterms:created xsi:type="dcterms:W3CDTF">2020-04-19T14:56:35Z</dcterms:created>
  <dcterms:modified xsi:type="dcterms:W3CDTF">2021-01-28T09:47:04Z</dcterms:modified>
</cp:coreProperties>
</file>