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76" r:id="rId13"/>
    <p:sldId id="290" r:id="rId14"/>
    <p:sldId id="266" r:id="rId15"/>
    <p:sldId id="269" r:id="rId16"/>
    <p:sldId id="267" r:id="rId17"/>
    <p:sldId id="268" r:id="rId18"/>
    <p:sldId id="277" r:id="rId19"/>
    <p:sldId id="278" r:id="rId20"/>
    <p:sldId id="288" r:id="rId21"/>
    <p:sldId id="286" r:id="rId22"/>
    <p:sldId id="287" r:id="rId23"/>
    <p:sldId id="279" r:id="rId24"/>
    <p:sldId id="280" r:id="rId25"/>
    <p:sldId id="281" r:id="rId26"/>
    <p:sldId id="282" r:id="rId27"/>
    <p:sldId id="270" r:id="rId28"/>
    <p:sldId id="271" r:id="rId29"/>
    <p:sldId id="273" r:id="rId30"/>
    <p:sldId id="283" r:id="rId31"/>
    <p:sldId id="284" r:id="rId32"/>
    <p:sldId id="289" r:id="rId33"/>
    <p:sldId id="285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61" autoAdjust="0"/>
  </p:normalViewPr>
  <p:slideViewPr>
    <p:cSldViewPr>
      <p:cViewPr varScale="1">
        <p:scale>
          <a:sx n="86" d="100"/>
          <a:sy n="86" d="100"/>
        </p:scale>
        <p:origin x="153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8EEDD-958E-41EC-87BB-B5CB7E7AD6A7}" type="datetimeFigureOut">
              <a:rPr lang="ru-RU" smtClean="0"/>
              <a:pPr/>
              <a:t>05.12.2020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1597B-EC3E-4DC4-9ADE-2A33F995196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1597B-EC3E-4DC4-9ADE-2A33F995196C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1597B-EC3E-4DC4-9ADE-2A33F995196C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1FA6-3DFF-4B61-B086-7524321ABFE4}" type="datetimeFigureOut">
              <a:rPr lang="ru-RU" smtClean="0"/>
              <a:pPr/>
              <a:t>05.12.2020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0C90-D2B5-42D6-8890-1E6A224638F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1FA6-3DFF-4B61-B086-7524321ABFE4}" type="datetimeFigureOut">
              <a:rPr lang="ru-RU" smtClean="0"/>
              <a:pPr/>
              <a:t>05.12.2020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0C90-D2B5-42D6-8890-1E6A224638F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1FA6-3DFF-4B61-B086-7524321ABFE4}" type="datetimeFigureOut">
              <a:rPr lang="ru-RU" smtClean="0"/>
              <a:pPr/>
              <a:t>05.12.2020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0C90-D2B5-42D6-8890-1E6A224638F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1FA6-3DFF-4B61-B086-7524321ABFE4}" type="datetimeFigureOut">
              <a:rPr lang="ru-RU" smtClean="0"/>
              <a:pPr/>
              <a:t>05.12.2020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0C90-D2B5-42D6-8890-1E6A224638F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1FA6-3DFF-4B61-B086-7524321ABFE4}" type="datetimeFigureOut">
              <a:rPr lang="ru-RU" smtClean="0"/>
              <a:pPr/>
              <a:t>05.12.2020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0C90-D2B5-42D6-8890-1E6A224638F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1FA6-3DFF-4B61-B086-7524321ABFE4}" type="datetimeFigureOut">
              <a:rPr lang="ru-RU" smtClean="0"/>
              <a:pPr/>
              <a:t>05.12.2020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0C90-D2B5-42D6-8890-1E6A224638F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1FA6-3DFF-4B61-B086-7524321ABFE4}" type="datetimeFigureOut">
              <a:rPr lang="ru-RU" smtClean="0"/>
              <a:pPr/>
              <a:t>05.12.2020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0C90-D2B5-42D6-8890-1E6A224638F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1FA6-3DFF-4B61-B086-7524321ABFE4}" type="datetimeFigureOut">
              <a:rPr lang="ru-RU" smtClean="0"/>
              <a:pPr/>
              <a:t>05.12.2020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0C90-D2B5-42D6-8890-1E6A224638F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1FA6-3DFF-4B61-B086-7524321ABFE4}" type="datetimeFigureOut">
              <a:rPr lang="ru-RU" smtClean="0"/>
              <a:pPr/>
              <a:t>05.12.2020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0C90-D2B5-42D6-8890-1E6A224638F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1FA6-3DFF-4B61-B086-7524321ABFE4}" type="datetimeFigureOut">
              <a:rPr lang="ru-RU" smtClean="0"/>
              <a:pPr/>
              <a:t>05.12.2020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0C90-D2B5-42D6-8890-1E6A224638F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1FA6-3DFF-4B61-B086-7524321ABFE4}" type="datetimeFigureOut">
              <a:rPr lang="ru-RU" smtClean="0"/>
              <a:pPr/>
              <a:t>05.12.2020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0C90-D2B5-42D6-8890-1E6A224638F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91FA6-3DFF-4B61-B086-7524321ABFE4}" type="datetimeFigureOut">
              <a:rPr lang="ru-RU" smtClean="0"/>
              <a:pPr/>
              <a:t>05.12.2020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20C90-D2B5-42D6-8890-1E6A224638F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10.1.0.45/pluginfile.php/1755/mod_page/content/13/img_12_3_3.jp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10.1.0.45/pluginfile.php/1755/mod_page/content/13/img_12_3_21-01.jp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10.1.0.45/pluginfile.php/1755/mod_page/content/13/img_12_3_6.jp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10.1.0.45/pluginfile.php/1755/mod_page/content/13/img_12_3_7.jp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10.1.0.45/pluginfile.php/1755/mod_page/content/13/img_12_3_8.jp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764704"/>
            <a:ext cx="7416824" cy="5593254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Методика составления индивидуальных программ физического самовоспитания и занятий оздоровительной, рекреационной и восстановительной направленности</a:t>
            </a:r>
            <a:endParaRPr lang="ru-RU" sz="4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368412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Самоконтроль при самостоятельных занятиях физическими упражнениями</a:t>
            </a:r>
            <a:endParaRPr lang="ru-RU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57364"/>
            <a:ext cx="8186766" cy="464347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    При индивидуальных занятиях физическими упражнениями необходимо соблюдать правила:</a:t>
            </a:r>
          </a:p>
          <a:p>
            <a:pPr>
              <a:buNone/>
            </a:pPr>
            <a:r>
              <a:rPr lang="ru-RU" dirty="0" smtClean="0"/>
              <a:t>1. Строго соблюдать режим дня, режим питания. </a:t>
            </a:r>
          </a:p>
          <a:p>
            <a:pPr>
              <a:buNone/>
            </a:pPr>
            <a:r>
              <a:rPr lang="ru-RU" dirty="0" smtClean="0"/>
              <a:t>2. Регулярно вести дневник самоконтроля. </a:t>
            </a:r>
          </a:p>
          <a:p>
            <a:pPr>
              <a:buNone/>
            </a:pPr>
            <a:r>
              <a:rPr lang="ru-RU" dirty="0" smtClean="0"/>
              <a:t>3. Перед каждым занятием проводить  длительную и добросовестную разминку. </a:t>
            </a:r>
          </a:p>
          <a:p>
            <a:pPr>
              <a:buNone/>
            </a:pPr>
            <a:r>
              <a:rPr lang="ru-RU" dirty="0" smtClean="0"/>
              <a:t>4. План тренировки, намеченный вами, должен быть для вас законом. 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329642" cy="1080120"/>
          </a:xfrm>
        </p:spPr>
        <p:txBody>
          <a:bodyPr/>
          <a:lstStyle/>
          <a:p>
            <a: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Методические прави</a:t>
            </a:r>
            <a:r>
              <a:rPr lang="ru-RU" dirty="0" smtClean="0">
                <a:solidFill>
                  <a:srgbClr val="FFFF00"/>
                </a:solidFill>
              </a:rPr>
              <a:t>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64137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b="1" i="1" dirty="0" smtClean="0"/>
              <a:t>     Постепенность наращивания интенсивности и длительности нагрузки</a:t>
            </a:r>
            <a:r>
              <a:rPr lang="ru-RU" dirty="0" smtClean="0"/>
              <a:t>,</a:t>
            </a:r>
          </a:p>
          <a:p>
            <a:pPr>
              <a:buNone/>
            </a:pPr>
            <a:r>
              <a:rPr lang="ru-RU" dirty="0" smtClean="0"/>
              <a:t>  - добавления должны составлять 3-5% в день по отношению к достигнутому уровню;</a:t>
            </a:r>
          </a:p>
          <a:p>
            <a:pPr>
              <a:buNone/>
            </a:pPr>
            <a:r>
              <a:rPr lang="ru-RU" dirty="0" smtClean="0"/>
              <a:t>  -  увеличение частоты занятий;</a:t>
            </a:r>
          </a:p>
          <a:p>
            <a:pPr>
              <a:buNone/>
            </a:pPr>
            <a:r>
              <a:rPr lang="ru-RU" dirty="0" smtClean="0"/>
              <a:t>  -  увеличение продолжительности занятий;</a:t>
            </a:r>
          </a:p>
          <a:p>
            <a:pPr>
              <a:buNone/>
            </a:pPr>
            <a:r>
              <a:rPr lang="ru-RU" dirty="0" smtClean="0"/>
              <a:t>  -  увеличения плотности занятий;</a:t>
            </a:r>
          </a:p>
          <a:p>
            <a:pPr>
              <a:buNone/>
            </a:pPr>
            <a:r>
              <a:rPr lang="ru-RU" dirty="0" smtClean="0"/>
              <a:t>  -  увеличения интенсивности занятий;</a:t>
            </a:r>
          </a:p>
          <a:p>
            <a:pPr>
              <a:buNone/>
            </a:pPr>
            <a:r>
              <a:rPr lang="ru-RU" dirty="0" smtClean="0"/>
              <a:t>  -  увеличение сложности и амплитуды движений.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Методические правила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i="1" dirty="0" smtClean="0"/>
              <a:t>Разнообразие применяемых средств</a:t>
            </a:r>
            <a:r>
              <a:rPr lang="ru-RU" dirty="0" smtClean="0"/>
              <a:t>, (упражнения на выносливость, силовые упражнения для мышечных групп, упражнения в перемене положения тела);</a:t>
            </a:r>
          </a:p>
          <a:p>
            <a:r>
              <a:rPr lang="ru-RU" b="1" i="1" dirty="0" smtClean="0"/>
              <a:t>Систематичность и индивидуализация, </a:t>
            </a:r>
            <a:r>
              <a:rPr lang="ru-RU" dirty="0" smtClean="0"/>
              <a:t>(непрерывность процесса занятий и чередования нагрузки и отдыха, соответствие величины нагрузок функциональным возможностям организма занимающегося).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Дозирование нагрузки по ЧСС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ЧСС -120-130 уд/мин. является зона тренировки для новичков;</a:t>
            </a:r>
          </a:p>
          <a:p>
            <a:r>
              <a:rPr lang="ru-RU" dirty="0" smtClean="0"/>
              <a:t>Тренировка при ЧСС 130-140 уд/мин. – развитие общей выносливости у начинающих.</a:t>
            </a:r>
          </a:p>
          <a:p>
            <a:r>
              <a:rPr lang="ru-RU" dirty="0" smtClean="0"/>
              <a:t>Максимальный тренировочных эффект при ЧСС – 144-156 уд/мин.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Зависимость продолжительности занятия от ЧСС</a:t>
            </a:r>
            <a:endParaRPr lang="ru-RU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/>
          </a:p>
        </p:txBody>
      </p:sp>
      <p:pic>
        <p:nvPicPr>
          <p:cNvPr id="4" name="Рисунок 3" descr="http://esystem.pfur.ru/pluginfile.php/25241/mod_page/content/16/img_12_3_3.jpg">
            <a:hlinkClick r:id="rId2" tgtFrame="&quot;_blank&quot;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2636912"/>
            <a:ext cx="5929354" cy="348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642918"/>
            <a:ext cx="8258204" cy="1654164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rgbClr val="FFFF00"/>
                </a:solidFill>
              </a:rPr>
              <a:t>ЧСС, рекомендуемая для занятий </a:t>
            </a:r>
            <a:r>
              <a:rPr lang="ru-RU" sz="3600" b="1" smtClean="0">
                <a:solidFill>
                  <a:srgbClr val="FFFF00"/>
                </a:solidFill>
              </a:rPr>
              <a:t>физическими упражнениями </a:t>
            </a:r>
            <a:r>
              <a:rPr lang="ru-RU" sz="3600" b="1" dirty="0" smtClean="0">
                <a:solidFill>
                  <a:srgbClr val="FFFF00"/>
                </a:solidFill>
              </a:rPr>
              <a:t>в зависимости от возраста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4" name="Содержимое 3" descr="http://esystem.pfur.ru/pluginfile.php/25241/mod_page/content/16/img_12_3_21-01.jpg">
            <a:hlinkClick r:id="rId2" tgtFrame="&quot;_blank&quot;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71670" y="2500306"/>
            <a:ext cx="578647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Основные характеристики физической работы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i="1" dirty="0" smtClean="0"/>
              <a:t>Аэробное упражнение – </a:t>
            </a:r>
            <a:r>
              <a:rPr lang="ru-RU" sz="3600" dirty="0" smtClean="0"/>
              <a:t>вид физического упражнения относительно низкой интенсивности, при которой</a:t>
            </a:r>
            <a:r>
              <a:rPr lang="ru-RU" sz="3600" i="1" dirty="0" smtClean="0"/>
              <a:t> кислород служит основным источником энергии </a:t>
            </a:r>
            <a:r>
              <a:rPr lang="ru-RU" sz="3600" dirty="0" smtClean="0"/>
              <a:t>для поддержания мышечной работы (продолжительность 15 – 40 мин без перерыва и более).</a:t>
            </a:r>
            <a:endParaRPr lang="ru-RU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99592" y="1340768"/>
            <a:ext cx="8043890" cy="3868742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/>
              <a:t>При </a:t>
            </a:r>
            <a:r>
              <a:rPr lang="ru-RU" sz="3600" i="1" dirty="0" smtClean="0"/>
              <a:t>анаэробном упражнении </a:t>
            </a:r>
            <a:r>
              <a:rPr lang="ru-RU" sz="3600" dirty="0" smtClean="0"/>
              <a:t>энергия вырабатывается за счет быстрого химического распада «топливных» веществ в мышцах </a:t>
            </a:r>
            <a:r>
              <a:rPr lang="ru-RU" sz="3600" i="1" dirty="0" smtClean="0"/>
              <a:t>без участия кислорода </a:t>
            </a:r>
            <a:r>
              <a:rPr lang="ru-RU" sz="3600" dirty="0" smtClean="0"/>
              <a:t>(продолжительность 30 – 90 секунд).</a:t>
            </a:r>
            <a:endParaRPr lang="ru-RU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Построение индивидуального занятия</a:t>
            </a:r>
            <a:endParaRPr lang="ru-RU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3600" b="1" i="1" dirty="0" smtClean="0"/>
              <a:t>Состоит из трех частей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ru-RU" dirty="0" smtClean="0"/>
              <a:t>  - </a:t>
            </a:r>
            <a:r>
              <a:rPr lang="ru-RU" i="1" dirty="0" smtClean="0"/>
              <a:t> Подготовительная </a:t>
            </a:r>
            <a:r>
              <a:rPr lang="ru-RU" dirty="0" smtClean="0"/>
              <a:t>(разминка) длиться 25 мин.;</a:t>
            </a:r>
          </a:p>
          <a:p>
            <a:pPr>
              <a:buNone/>
            </a:pPr>
            <a:r>
              <a:rPr lang="ru-RU" dirty="0" smtClean="0"/>
              <a:t>  - </a:t>
            </a:r>
            <a:r>
              <a:rPr lang="ru-RU" i="1" dirty="0" smtClean="0"/>
              <a:t> Основная </a:t>
            </a:r>
            <a:r>
              <a:rPr lang="ru-RU" dirty="0" smtClean="0"/>
              <a:t>– 60 и более мин.;</a:t>
            </a:r>
          </a:p>
          <a:p>
            <a:pPr>
              <a:buNone/>
            </a:pPr>
            <a:r>
              <a:rPr lang="ru-RU" dirty="0" smtClean="0"/>
              <a:t>  -  </a:t>
            </a:r>
            <a:r>
              <a:rPr lang="ru-RU" i="1" dirty="0" smtClean="0"/>
              <a:t>Заключительная</a:t>
            </a:r>
            <a:r>
              <a:rPr lang="ru-RU" dirty="0" smtClean="0"/>
              <a:t> (заминка) – от 5 до 10 мин.</a:t>
            </a:r>
          </a:p>
          <a:p>
            <a:pPr>
              <a:buNone/>
            </a:pPr>
            <a:r>
              <a:rPr lang="ru-RU" dirty="0" smtClean="0"/>
              <a:t>    При запланированном тренировочном занятии 90 мин.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48680"/>
            <a:ext cx="8501122" cy="72008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Подготовительная часть занятия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42928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    Разминка переводит организм из состояния сравнительного покоя в деятельное состояние, в состояние готовности к выполнению повышенных физических нагрузок, способствует реализации принципа постепенности.</a:t>
            </a:r>
          </a:p>
          <a:p>
            <a:pPr>
              <a:buNone/>
            </a:pPr>
            <a:r>
              <a:rPr lang="ru-RU" dirty="0" smtClean="0"/>
              <a:t>    ОРУ активизируют кровообращение в мышцах, мышечных сухожилиях, связках, окружающих суставы, в результате чего повышается их эластичность, что способствует увеличению работоспособности организма и профилактике травматизма.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/>
          <a:lstStyle/>
          <a:p>
            <a: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 ЗАНЯТИЯ: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 </a:t>
            </a:r>
            <a:r>
              <a:rPr lang="ru-RU" sz="3600" dirty="0" smtClean="0"/>
              <a:t>Сформировать у студентов знания о методах оценки уровня физической подготовленности.</a:t>
            </a:r>
          </a:p>
          <a:p>
            <a:pPr>
              <a:buFontTx/>
              <a:buChar char="-"/>
            </a:pPr>
            <a:r>
              <a:rPr lang="ru-RU" sz="3600" dirty="0" smtClean="0"/>
              <a:t> Обучить студентов составлению индивидуальных программ занятий</a:t>
            </a:r>
            <a:r>
              <a:rPr lang="ru-RU" dirty="0" smtClean="0"/>
              <a:t>.</a:t>
            </a:r>
          </a:p>
          <a:p>
            <a:pPr>
              <a:buFontTx/>
              <a:buChar char="-"/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  </a:t>
            </a:r>
            <a:r>
              <a:rPr lang="ru-RU" sz="4000" dirty="0" smtClean="0">
                <a:solidFill>
                  <a:srgbClr val="FFFF00"/>
                </a:solidFill>
              </a:rPr>
              <a:t>Разминка делится на две части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85720" y="1214422"/>
            <a:ext cx="4210080" cy="5429288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ru-RU" b="1" i="1" dirty="0" smtClean="0"/>
              <a:t>Общая разминка </a:t>
            </a:r>
          </a:p>
          <a:p>
            <a:pPr>
              <a:buNone/>
            </a:pPr>
            <a:r>
              <a:rPr lang="ru-RU" dirty="0" smtClean="0"/>
              <a:t>     решает задачу активизации (разогревания) опорно-двигательного аппарата и деятельности внутренних систем организма, особенно </a:t>
            </a:r>
            <a:r>
              <a:rPr lang="ru-RU" dirty="0" err="1" smtClean="0"/>
              <a:t>сердечно-сосудистой</a:t>
            </a:r>
            <a:r>
              <a:rPr lang="ru-RU" dirty="0" smtClean="0"/>
              <a:t> и дыхательной. Для достижения этого применяются медленный бег (6–15 мин) и гимнастические упражнения на все группы мышц и все части тела (15–20 мин).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4648200" y="1214422"/>
            <a:ext cx="4038600" cy="5357850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ru-RU" dirty="0" smtClean="0"/>
              <a:t> </a:t>
            </a:r>
            <a:r>
              <a:rPr lang="ru-RU" b="1" i="1" dirty="0" smtClean="0"/>
              <a:t>Специальная разминка </a:t>
            </a:r>
          </a:p>
          <a:p>
            <a:pPr>
              <a:buNone/>
            </a:pPr>
            <a:r>
              <a:rPr lang="ru-RU" dirty="0" smtClean="0"/>
              <a:t>     направлена на повышение координационных способностей, создание энергетической основы, подготовку организма занимающихся к выполнению последующих, более сложных по координации движений и более интенсивной тренировочной нагрузки.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186766" cy="100010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Основная часть занятия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000108"/>
            <a:ext cx="8572560" cy="564360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 основной части происходят </a:t>
            </a:r>
            <a:r>
              <a:rPr lang="ru-RU" b="1" dirty="0" smtClean="0"/>
              <a:t>обучение и совершенствование техники физических упражнений </a:t>
            </a:r>
            <a:r>
              <a:rPr lang="ru-RU" dirty="0" smtClean="0"/>
              <a:t>и выполнение тренировочной нагрузки по </a:t>
            </a:r>
            <a:r>
              <a:rPr lang="ru-RU" b="1" dirty="0" smtClean="0"/>
              <a:t>воспитанию физических качеств.</a:t>
            </a:r>
          </a:p>
          <a:p>
            <a:r>
              <a:rPr lang="ru-RU" dirty="0" smtClean="0"/>
              <a:t>Разучивание техники физических упражнений большей координационной сложности, осуществляется в самом начале основной части занятия.</a:t>
            </a:r>
          </a:p>
          <a:p>
            <a:r>
              <a:rPr lang="ru-RU" dirty="0" smtClean="0"/>
              <a:t>Тренировочные нагрузки с целью воспитания физических качеств рекомендуется планировать в следующем порядке: сначала выполняются упражнения на </a:t>
            </a:r>
            <a:r>
              <a:rPr lang="ru-RU" i="1" u="sng" dirty="0" smtClean="0"/>
              <a:t>быстроту </a:t>
            </a:r>
            <a:r>
              <a:rPr lang="ru-RU" dirty="0" smtClean="0"/>
              <a:t>движений</a:t>
            </a:r>
            <a:r>
              <a:rPr lang="ru-RU" i="1" dirty="0" smtClean="0"/>
              <a:t>, затем – на силу </a:t>
            </a:r>
            <a:r>
              <a:rPr lang="ru-RU" dirty="0" smtClean="0"/>
              <a:t>и в конце занятия – на </a:t>
            </a:r>
            <a:r>
              <a:rPr lang="ru-RU" i="1" dirty="0" smtClean="0"/>
              <a:t>выносливость</a:t>
            </a:r>
            <a:r>
              <a:rPr lang="ru-RU" dirty="0" smtClean="0"/>
              <a:t> (гибкость воспитывается в процессе разминки).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Заключительная часть занятия </a:t>
            </a:r>
            <a:endParaRPr lang="ru-RU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Заключительная часть занятия направлена на обеспечение постепенного снижения функциональной активности и приведение организма занимающихся в сравнительно спокойное состояние. </a:t>
            </a:r>
          </a:p>
          <a:p>
            <a:r>
              <a:rPr lang="ru-RU" dirty="0" smtClean="0"/>
              <a:t> В этой части применяются медленный бег, ходьба, упражнения на расслабление с глубоким дыханием и т. п. 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9950" y="332656"/>
            <a:ext cx="8358246" cy="1571612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rgbClr val="FFFF00"/>
                </a:solidFill>
              </a:rPr>
              <a:t>Примерный вариант самостоятельного занятия (оздоровительный бег).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81171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Контроль ЧСС; размять стопы, ахиллово сухожилие, мышцы голени; </a:t>
            </a:r>
          </a:p>
          <a:p>
            <a:pPr lvl="0"/>
            <a:r>
              <a:rPr lang="ru-RU" dirty="0" smtClean="0"/>
              <a:t>Медленный бег 500-600м.</a:t>
            </a:r>
          </a:p>
          <a:p>
            <a:pPr lvl="0"/>
            <a:r>
              <a:rPr lang="ru-RU" dirty="0" smtClean="0"/>
              <a:t>Разминка до 25 мин.</a:t>
            </a:r>
          </a:p>
          <a:p>
            <a:r>
              <a:rPr lang="ru-RU" dirty="0" smtClean="0"/>
              <a:t>Медленный бег 10-15 мин., т.е. 2-2,5 км, контроль ЧСС.</a:t>
            </a:r>
          </a:p>
          <a:p>
            <a:r>
              <a:rPr lang="ru-RU" dirty="0" smtClean="0"/>
              <a:t>Простейшие силовые упражнения 5-10 мин.</a:t>
            </a:r>
          </a:p>
          <a:p>
            <a:r>
              <a:rPr lang="ru-RU" dirty="0" smtClean="0"/>
              <a:t>Упражнения на дыхание, расслабление; контроль ЧСС.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FF00"/>
                </a:solidFill>
              </a:rPr>
              <a:t>Программа бега 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4" name="Содержимое 3" descr="http://esystem.pfur.ru/pluginfile.php/25241/mod_page/content/16/img_12_3_6.jpg">
            <a:hlinkClick r:id="rId2" tgtFrame="&quot;_blank&quot;"/>
          </p:cNvPr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1857364"/>
            <a:ext cx="635798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FF00"/>
                </a:solidFill>
              </a:rPr>
              <a:t>Программа плавания 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4" name="Содержимое 3" descr="http://esystem.pfur.ru/pluginfile.php/25241/mod_page/content/16/img_12_3_7.jpg">
            <a:hlinkClick r:id="rId2" tgtFrame="&quot;_blank&quot;"/>
          </p:cNvPr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1928802"/>
            <a:ext cx="678661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 </a:t>
            </a:r>
            <a:r>
              <a:rPr lang="ru-RU" b="1" dirty="0" smtClean="0">
                <a:solidFill>
                  <a:srgbClr val="FFFF00"/>
                </a:solidFill>
              </a:rPr>
              <a:t>Программа ходьбы на лыжах 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4" name="Содержимое 3" descr="http://esystem.pfur.ru/pluginfile.php/25241/mod_page/content/16/img_12_3_8.jpg">
            <a:hlinkClick r:id="rId2" tgtFrame="&quot;_blank&quot;"/>
          </p:cNvPr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1785926"/>
            <a:ext cx="685804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582726"/>
          </a:xfrm>
        </p:spPr>
        <p:txBody>
          <a:bodyPr>
            <a:noAutofit/>
          </a:bodyPr>
          <a:lstStyle/>
          <a:p>
            <a:r>
              <a:rPr lang="ru-RU" sz="3600" b="1" i="1" dirty="0" smtClean="0">
                <a:solidFill>
                  <a:srgbClr val="FFFF00"/>
                </a:solidFill>
              </a:rPr>
              <a:t>Рекреационная направленность использования средств физической культуры. </a:t>
            </a:r>
            <a:endParaRPr lang="ru-RU" sz="3600" dirty="0">
              <a:solidFill>
                <a:srgbClr val="FFFF00"/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28596" y="2071678"/>
            <a:ext cx="8258204" cy="4500594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    </a:t>
            </a:r>
            <a:r>
              <a:rPr lang="ru-RU" b="1" i="1" dirty="0" smtClean="0"/>
              <a:t>Рекреационная направленность </a:t>
            </a:r>
            <a:r>
              <a:rPr lang="ru-RU" dirty="0" smtClean="0"/>
              <a:t>физических упражнений предполагает активный отдых, восстановление после продолжительной умственной, интеллектуальной работы.</a:t>
            </a:r>
          </a:p>
          <a:p>
            <a:r>
              <a:rPr lang="ru-RU" dirty="0" smtClean="0"/>
              <a:t>туристические походы в выходные дни и отпускное время (пешие, водные, велосипедные и др.); </a:t>
            </a:r>
          </a:p>
          <a:p>
            <a:r>
              <a:rPr lang="ru-RU" dirty="0" smtClean="0"/>
              <a:t>экскурсии, связанные с двигательной активностью;</a:t>
            </a:r>
          </a:p>
          <a:p>
            <a:r>
              <a:rPr lang="ru-RU" dirty="0" smtClean="0"/>
              <a:t> физкультурно-массовые мероприятия, включающие подвижные игры и спортивные развлечения; </a:t>
            </a:r>
          </a:p>
          <a:p>
            <a:r>
              <a:rPr lang="ru-RU" dirty="0" smtClean="0"/>
              <a:t>пешие и лыжные прогулки, купание, пляжный волейбол, бадминтон.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582726"/>
          </a:xfrm>
        </p:spPr>
        <p:txBody>
          <a:bodyPr>
            <a:noAutofit/>
          </a:bodyPr>
          <a:lstStyle/>
          <a:p>
            <a:r>
              <a:rPr lang="ru-RU" sz="3600" b="1" i="1" dirty="0" smtClean="0">
                <a:solidFill>
                  <a:srgbClr val="FFFF00"/>
                </a:solidFill>
              </a:rPr>
              <a:t>Восстановительная направленность использования средств физической культуры. </a:t>
            </a:r>
            <a:endParaRPr lang="ru-RU" sz="3600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071678"/>
            <a:ext cx="8286808" cy="457203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   </a:t>
            </a:r>
            <a:r>
              <a:rPr lang="ru-RU" i="1" dirty="0" smtClean="0"/>
              <a:t>Восстановительная направленность </a:t>
            </a:r>
            <a:r>
              <a:rPr lang="ru-RU" sz="2800" dirty="0" smtClean="0"/>
              <a:t>физических упражнений предусматривает быстрейшее восстановление функциональных и приспособительных возможностей организма вызванных хроническими стрессами или заболеваниями.</a:t>
            </a:r>
          </a:p>
          <a:p>
            <a:pPr>
              <a:buNone/>
            </a:pPr>
            <a:r>
              <a:rPr lang="ru-RU" sz="2800" dirty="0" smtClean="0"/>
              <a:t>    Рекомендуются:</a:t>
            </a:r>
          </a:p>
          <a:p>
            <a:pPr>
              <a:buNone/>
            </a:pPr>
            <a:r>
              <a:rPr lang="ru-RU" sz="2800" dirty="0" smtClean="0"/>
              <a:t>-  дозированная ходьба;</a:t>
            </a:r>
          </a:p>
          <a:p>
            <a:pPr>
              <a:buNone/>
            </a:pPr>
            <a:r>
              <a:rPr lang="ru-RU" sz="2800" dirty="0" smtClean="0"/>
              <a:t>-  лечебная гимнастика;</a:t>
            </a:r>
          </a:p>
          <a:p>
            <a:pPr>
              <a:buNone/>
            </a:pPr>
            <a:r>
              <a:rPr lang="ru-RU" sz="2800" dirty="0" smtClean="0"/>
              <a:t>-  элементы аутотренинга.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Физические упражнения</a:t>
            </a:r>
            <a:endParaRPr lang="ru-RU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4038600" cy="4281339"/>
          </a:xfrm>
        </p:spPr>
        <p:txBody>
          <a:bodyPr>
            <a:normAutofit lnSpcReduction="10000"/>
          </a:bodyPr>
          <a:lstStyle/>
          <a:p>
            <a:r>
              <a:rPr lang="ru-RU" sz="3200" b="1" i="1" dirty="0" smtClean="0"/>
              <a:t>Общеразвивающие</a:t>
            </a:r>
          </a:p>
          <a:p>
            <a:pPr>
              <a:buNone/>
            </a:pPr>
            <a:r>
              <a:rPr lang="ru-RU" dirty="0" smtClean="0"/>
              <a:t>(</a:t>
            </a:r>
            <a:r>
              <a:rPr lang="ru-RU" sz="3200" dirty="0" smtClean="0"/>
              <a:t>общеукрепляющие) упражнения</a:t>
            </a:r>
            <a:r>
              <a:rPr lang="ru-RU" sz="3200" b="1" dirty="0" smtClean="0"/>
              <a:t> </a:t>
            </a:r>
            <a:r>
              <a:rPr lang="ru-RU" sz="3200" dirty="0" smtClean="0"/>
              <a:t>направлены на оздоровление и укрепление всего организма.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648200" y="1844824"/>
            <a:ext cx="4038600" cy="4281339"/>
          </a:xfrm>
        </p:spPr>
        <p:txBody>
          <a:bodyPr>
            <a:normAutofit lnSpcReduction="10000"/>
          </a:bodyPr>
          <a:lstStyle/>
          <a:p>
            <a:r>
              <a:rPr lang="ru-RU" sz="3200" b="1" i="1" dirty="0" smtClean="0"/>
              <a:t>Специальные </a:t>
            </a:r>
            <a:r>
              <a:rPr lang="ru-RU" sz="3200" dirty="0" smtClean="0"/>
              <a:t>упражнения избирательно воздействуют на ту или иную часть организма или опорно-двигательного аппарата.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FF00"/>
                </a:solidFill>
              </a:rPr>
              <a:t>Понятие «физическое самовоспитание».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ru-RU" dirty="0" smtClean="0"/>
              <a:t>Физическое </a:t>
            </a:r>
            <a:r>
              <a:rPr lang="ru-RU" i="1" dirty="0" smtClean="0"/>
              <a:t>самовоспитание</a:t>
            </a:r>
            <a:r>
              <a:rPr lang="ru-RU" dirty="0" smtClean="0"/>
              <a:t> понимается как процесс целенаправленной, сознательной, планомерной работы над собой и ориентированный на </a:t>
            </a:r>
            <a:r>
              <a:rPr lang="ru-RU" i="1" dirty="0" smtClean="0"/>
              <a:t>формирование физической культуры личности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Практическое задани</a:t>
            </a:r>
            <a:r>
              <a:rPr lang="ru-RU" sz="3600" dirty="0" smtClean="0">
                <a:solidFill>
                  <a:srgbClr val="FFFF00"/>
                </a:solidFill>
              </a:rPr>
              <a:t>е</a:t>
            </a:r>
            <a:endParaRPr lang="ru-RU" sz="3600" dirty="0">
              <a:solidFill>
                <a:srgbClr val="FFFF00"/>
              </a:solidFill>
            </a:endParaRPr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idx="1"/>
          </p:nvPr>
        </p:nvGraphicFramePr>
        <p:xfrm>
          <a:off x="457200" y="3214686"/>
          <a:ext cx="8229600" cy="221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558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 Дистанция, км за 12 минут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       Оценка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        Индекс модифицированного теста Купера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       Оценка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9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323528" y="1571612"/>
            <a:ext cx="83632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/>
              <a:t>Оценка физической работоспособности по тесту Купера</a:t>
            </a:r>
            <a:endParaRPr lang="ru-RU" sz="3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395536" y="836712"/>
            <a:ext cx="8329642" cy="4929198"/>
          </a:xfrm>
        </p:spPr>
        <p:txBody>
          <a:bodyPr/>
          <a:lstStyle/>
          <a:p>
            <a:r>
              <a:rPr lang="ru-RU" sz="4000" dirty="0" smtClean="0"/>
              <a:t>Индекс модифицированного теста Купера выражается в виде уравнения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И=</a:t>
            </a:r>
            <a:r>
              <a:rPr lang="en-US" dirty="0" smtClean="0"/>
              <a:t>Z*100</a:t>
            </a:r>
            <a:r>
              <a:rPr lang="ru-RU" dirty="0" smtClean="0"/>
              <a:t>/</a:t>
            </a:r>
            <a:r>
              <a:rPr lang="en-US" dirty="0" smtClean="0"/>
              <a:t>2*(f1+f2+f3)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sz="3600" dirty="0" smtClean="0"/>
              <a:t>где </a:t>
            </a:r>
            <a:r>
              <a:rPr lang="en-US" sz="3600" dirty="0" smtClean="0"/>
              <a:t>Z</a:t>
            </a:r>
            <a:r>
              <a:rPr lang="ru-RU" sz="3600" dirty="0" smtClean="0"/>
              <a:t>-результат  12-минутного теста; </a:t>
            </a:r>
            <a:r>
              <a:rPr lang="en-US" sz="3600" dirty="0" smtClean="0"/>
              <a:t>f1,f2,f3  </a:t>
            </a:r>
            <a:r>
              <a:rPr lang="ru-RU" sz="3600" dirty="0" smtClean="0"/>
              <a:t>- ЧСС за  первые 15 с на второй, третьей, четвертой минутах восстановления.</a:t>
            </a: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1805" y="620688"/>
            <a:ext cx="8229600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Практическое задание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107504" y="1600200"/>
            <a:ext cx="8579296" cy="4525963"/>
          </a:xfrm>
        </p:spPr>
        <p:txBody>
          <a:bodyPr/>
          <a:lstStyle/>
          <a:p>
            <a:endParaRPr lang="ru-RU" dirty="0" smtClean="0"/>
          </a:p>
          <a:p>
            <a:pPr algn="ctr">
              <a:buNone/>
            </a:pPr>
            <a:r>
              <a:rPr lang="ru-RU" sz="4000" dirty="0" smtClean="0"/>
              <a:t>    Разработать и</a:t>
            </a:r>
            <a:r>
              <a:rPr lang="en-GB" sz="4000" dirty="0" smtClean="0"/>
              <a:t> </a:t>
            </a:r>
            <a:r>
              <a:rPr lang="ru-RU" sz="4000" dirty="0" smtClean="0"/>
              <a:t>составить индивидуальную программу занятий с</a:t>
            </a:r>
            <a:r>
              <a:rPr lang="en-GB" sz="4000" dirty="0" smtClean="0"/>
              <a:t> </a:t>
            </a:r>
            <a:r>
              <a:rPr lang="ru-RU" sz="4000" dirty="0" smtClean="0"/>
              <a:t>учетом ваших спортивных интересов или  одного тренировочного  занятия.</a:t>
            </a:r>
            <a:endParaRPr lang="ru-RU" sz="4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196752"/>
            <a:ext cx="8258204" cy="2803752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Благодарю за внимание.</a:t>
            </a:r>
            <a:endParaRPr lang="ru-RU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296144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Этапы физического самовоспитания</a:t>
            </a:r>
            <a:endParaRPr lang="ru-RU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ru-RU" i="1" dirty="0" smtClean="0"/>
              <a:t>Начальный этап - </a:t>
            </a:r>
            <a:r>
              <a:rPr lang="ru-RU" dirty="0" smtClean="0"/>
              <a:t>формирование ценностно-смыслового отношения человека к своей физической форме.</a:t>
            </a:r>
          </a:p>
          <a:p>
            <a:r>
              <a:rPr lang="ru-RU" dirty="0" smtClean="0"/>
              <a:t> </a:t>
            </a:r>
            <a:r>
              <a:rPr lang="ru-RU" i="1" dirty="0" smtClean="0"/>
              <a:t>Преобразовательный этап </a:t>
            </a:r>
            <a:r>
              <a:rPr lang="ru-RU" dirty="0" smtClean="0"/>
              <a:t>- определяется цель и индивидуальная программа физического самовоспитания.</a:t>
            </a:r>
          </a:p>
          <a:p>
            <a:r>
              <a:rPr lang="ru-RU" i="1" dirty="0" smtClean="0"/>
              <a:t>творческий этап - </a:t>
            </a:r>
            <a:r>
              <a:rPr lang="ru-RU" dirty="0" smtClean="0"/>
              <a:t>этап самореализации.</a:t>
            </a:r>
            <a:endParaRPr lang="ru-RU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 smtClean="0">
                <a:solidFill>
                  <a:srgbClr val="FFFF00"/>
                </a:solidFill>
              </a:rPr>
              <a:t>Методика оценки уровня физической подготовленности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i="1" dirty="0" smtClean="0"/>
          </a:p>
          <a:p>
            <a:r>
              <a:rPr lang="ru-RU" i="1" dirty="0" smtClean="0"/>
              <a:t>12-минутный тест Купер -  </a:t>
            </a:r>
            <a:r>
              <a:rPr lang="ru-RU" dirty="0" smtClean="0"/>
              <a:t>надо преодолеть возможно большее расстояние за 12 мин ходьбы, бега, плавания или любого другого аэробного упражнения.</a:t>
            </a:r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    По результатам этого теста можно определить степень своей физической подготовленности. 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FF00"/>
                </a:solidFill>
              </a:rPr>
              <a:t>12-минутный тест</a:t>
            </a:r>
            <a:endParaRPr lang="ru-RU" dirty="0">
              <a:solidFill>
                <a:srgbClr val="FFFF00"/>
              </a:solidFill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71472" y="2000237"/>
          <a:ext cx="8215371" cy="4439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8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444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Оценка физической работоспособности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Дистанция, км, бегом,</a:t>
                      </a:r>
                    </a:p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                        за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12 минут</a:t>
                      </a:r>
                    </a:p>
                    <a:p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          мужчины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шагом,  преодаленные </a:t>
                      </a:r>
                    </a:p>
                    <a:p>
                      <a:endParaRPr lang="ru-RU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          женщины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86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       Очень плохо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            Менее 1,95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           Менее 1,55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86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       Плохо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            1,95</a:t>
                      </a:r>
                      <a:r>
                        <a:rPr lang="ru-RU" b="1" baseline="0" dirty="0" smtClean="0"/>
                        <a:t> – 2,1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            1,55 – 1,8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86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       Удовлетворительно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            2,1 – 2,4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             1,8 – 1,9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86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       Хорошо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            2,4 – 2,6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            1,9 – 2,1  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204">
                <a:tc>
                  <a:txBody>
                    <a:bodyPr/>
                    <a:lstStyle/>
                    <a:p>
                      <a:r>
                        <a:rPr lang="ru-RU" b="1" dirty="0" smtClean="0"/>
                        <a:t>       Отлично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            2,6 – 2,8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            2,15 – 2,3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86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       Превосходно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           Более 2,8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           Более 2,3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301038" cy="114300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Индекс модифицированного теста Купера 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217A9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где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217A94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217A9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217A94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—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217A9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результат 12-минутного теста, м;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217A94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217A9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217A9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1,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217A94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 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217A9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217A9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2,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217A94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217A9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217A9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217A94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—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217A9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ЧСС за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217A94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217A9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первые 30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217A94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217A9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 на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217A94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217A94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второй, третьей, четвертой минутах восстановления.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algn="ctr">
              <a:buNone/>
            </a:pPr>
            <a:r>
              <a:rPr lang="ru-RU" b="1" dirty="0" smtClean="0"/>
              <a:t>Индекс = </a:t>
            </a:r>
            <a:r>
              <a:rPr lang="en-US" b="1" dirty="0" smtClean="0"/>
              <a:t>Z*100</a:t>
            </a:r>
            <a:r>
              <a:rPr lang="ru-RU" b="1" dirty="0" smtClean="0"/>
              <a:t>/2*(Р1+Р2+Р3),</a:t>
            </a:r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   где </a:t>
            </a:r>
            <a:r>
              <a:rPr lang="ru-RU" i="1" dirty="0" smtClean="0"/>
              <a:t>Z</a:t>
            </a:r>
            <a:r>
              <a:rPr lang="ru-RU" dirty="0" smtClean="0"/>
              <a:t> — результат 12-минутного теста, м; </a:t>
            </a:r>
            <a:r>
              <a:rPr lang="ru-RU" i="1" dirty="0" smtClean="0"/>
              <a:t>Р</a:t>
            </a:r>
            <a:r>
              <a:rPr lang="ru-RU" dirty="0" smtClean="0"/>
              <a:t>1,  </a:t>
            </a:r>
            <a:r>
              <a:rPr lang="ru-RU" i="1" dirty="0" smtClean="0"/>
              <a:t>Р</a:t>
            </a:r>
            <a:r>
              <a:rPr lang="ru-RU" dirty="0" smtClean="0"/>
              <a:t>2, </a:t>
            </a:r>
            <a:r>
              <a:rPr lang="ru-RU" i="1" dirty="0" smtClean="0"/>
              <a:t>Р</a:t>
            </a:r>
            <a:r>
              <a:rPr lang="ru-RU" dirty="0" smtClean="0"/>
              <a:t>3 — ЧСС за первые 15 с на второй, третьей, четвертой минутах восстановления.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511288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rgbClr val="FFFF00"/>
                </a:solidFill>
              </a:rPr>
              <a:t>Стандарты модифицированного теста Купер для молодых мужчин и </a:t>
            </a:r>
            <a:r>
              <a:rPr lang="ru-RU" sz="4000" b="1" dirty="0" smtClean="0">
                <a:solidFill>
                  <a:srgbClr val="FFFF00"/>
                </a:solidFill>
              </a:rPr>
              <a:t>женщин</a:t>
            </a:r>
            <a:endParaRPr lang="ru-RU" sz="4000" dirty="0">
              <a:solidFill>
                <a:srgbClr val="FFFF00"/>
              </a:solidFill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00034" y="1928802"/>
          <a:ext cx="8258175" cy="3923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672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Оценка физической работоспособности 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Индекс модифицирован</a:t>
                      </a:r>
                    </a:p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          Женщины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ного теста Купера</a:t>
                      </a:r>
                    </a:p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          Мужчины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263">
                <a:tc>
                  <a:txBody>
                    <a:bodyPr/>
                    <a:lstStyle/>
                    <a:p>
                      <a:r>
                        <a:rPr lang="ru-RU" b="1" dirty="0" smtClean="0"/>
                        <a:t>       Очень плохо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          Менее 430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          Менее 580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263">
                <a:tc>
                  <a:txBody>
                    <a:bodyPr/>
                    <a:lstStyle/>
                    <a:p>
                      <a:r>
                        <a:rPr lang="ru-RU" b="1" dirty="0" smtClean="0"/>
                        <a:t>        Плохо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          430 - 510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          580 - 680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263">
                <a:tc>
                  <a:txBody>
                    <a:bodyPr/>
                    <a:lstStyle/>
                    <a:p>
                      <a:r>
                        <a:rPr lang="ru-RU" b="1" dirty="0" smtClean="0"/>
                        <a:t>       Удовлетворительно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          510 - 590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          680 - 780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263">
                <a:tc>
                  <a:txBody>
                    <a:bodyPr/>
                    <a:lstStyle/>
                    <a:p>
                      <a:r>
                        <a:rPr lang="ru-RU" b="1" dirty="0" smtClean="0"/>
                        <a:t>       Хорошо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          590</a:t>
                      </a:r>
                      <a:r>
                        <a:rPr lang="ru-RU" b="1" baseline="0" dirty="0" smtClean="0"/>
                        <a:t> - 670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          780</a:t>
                      </a:r>
                      <a:r>
                        <a:rPr lang="ru-RU" b="1" baseline="0" dirty="0" smtClean="0"/>
                        <a:t> - 880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263">
                <a:tc>
                  <a:txBody>
                    <a:bodyPr/>
                    <a:lstStyle/>
                    <a:p>
                      <a:r>
                        <a:rPr lang="ru-RU" b="1" dirty="0" smtClean="0"/>
                        <a:t>       Отлично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          более 680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          более 880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15370" cy="1571636"/>
          </a:xfrm>
        </p:spPr>
        <p:txBody>
          <a:bodyPr>
            <a:noAutofit/>
          </a:bodyPr>
          <a:lstStyle/>
          <a:p>
            <a:r>
              <a:rPr lang="ru-RU" sz="3600" b="1" i="1" dirty="0" smtClean="0">
                <a:solidFill>
                  <a:srgbClr val="FFFF00"/>
                </a:solidFill>
              </a:rPr>
              <a:t>Методика составления индивидуальных тренировочных программ</a:t>
            </a:r>
            <a:endParaRPr lang="ru-RU" sz="3600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2000240"/>
            <a:ext cx="8229600" cy="431164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При разработке индивидуальной тренировочной программы </a:t>
            </a:r>
            <a:r>
              <a:rPr lang="ru-RU" i="1" dirty="0" smtClean="0"/>
              <a:t>необходимо учитывать</a:t>
            </a:r>
            <a:r>
              <a:rPr lang="ru-RU" dirty="0" smtClean="0"/>
              <a:t>:</a:t>
            </a:r>
          </a:p>
          <a:p>
            <a:r>
              <a:rPr lang="ru-RU" dirty="0" smtClean="0"/>
              <a:t> свое здоровье;</a:t>
            </a:r>
          </a:p>
          <a:p>
            <a:r>
              <a:rPr lang="ru-RU" dirty="0" smtClean="0"/>
              <a:t> уровень физической подготовленности;</a:t>
            </a:r>
          </a:p>
          <a:p>
            <a:r>
              <a:rPr lang="ru-RU" dirty="0" smtClean="0"/>
              <a:t> свои возрастно-половые особенности развития;</a:t>
            </a:r>
          </a:p>
          <a:p>
            <a:r>
              <a:rPr lang="ru-RU" dirty="0" smtClean="0"/>
              <a:t> материально-технические условия занятий;</a:t>
            </a:r>
          </a:p>
          <a:p>
            <a:r>
              <a:rPr lang="ru-RU" dirty="0" smtClean="0"/>
              <a:t> количеством тренировочных занятий  в неделю; </a:t>
            </a:r>
          </a:p>
          <a:p>
            <a:r>
              <a:rPr lang="ru-RU" dirty="0" smtClean="0"/>
              <a:t> их продолжительность.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1328</Words>
  <Application>Microsoft Office PowerPoint</Application>
  <PresentationFormat>Экран (4:3)</PresentationFormat>
  <Paragraphs>168</Paragraphs>
  <Slides>33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Calibri</vt:lpstr>
      <vt:lpstr>Times New Roman</vt:lpstr>
      <vt:lpstr>Тема Office</vt:lpstr>
      <vt:lpstr>Презентация PowerPoint</vt:lpstr>
      <vt:lpstr>ЗАДАЧИ ЗАНЯТИЯ:</vt:lpstr>
      <vt:lpstr>Понятие «физическое самовоспитание».</vt:lpstr>
      <vt:lpstr>Этапы физического самовоспитания</vt:lpstr>
      <vt:lpstr>Методика оценки уровня физической подготовленности</vt:lpstr>
      <vt:lpstr>12-минутный тест</vt:lpstr>
      <vt:lpstr>Индекс модифицированного теста Купера </vt:lpstr>
      <vt:lpstr>Стандарты модифицированного теста Купер для молодых мужчин и женщин</vt:lpstr>
      <vt:lpstr>Методика составления индивидуальных тренировочных программ</vt:lpstr>
      <vt:lpstr>Самоконтроль при самостоятельных занятиях физическими упражнениями</vt:lpstr>
      <vt:lpstr>Методические правила</vt:lpstr>
      <vt:lpstr>Методические правила</vt:lpstr>
      <vt:lpstr>Дозирование нагрузки по ЧСС</vt:lpstr>
      <vt:lpstr>Зависимость продолжительности занятия от ЧСС</vt:lpstr>
      <vt:lpstr>ЧСС, рекомендуемая для занятий физическими упражнениями в зависимости от возраста</vt:lpstr>
      <vt:lpstr>Основные характеристики физической работы</vt:lpstr>
      <vt:lpstr>При анаэробном упражнении энергия вырабатывается за счет быстрого химического распада «топливных» веществ в мышцах без участия кислорода (продолжительность 30 – 90 секунд).</vt:lpstr>
      <vt:lpstr>Построение индивидуального занятия</vt:lpstr>
      <vt:lpstr>Подготовительная часть занятия  </vt:lpstr>
      <vt:lpstr>  Разминка делится на две части</vt:lpstr>
      <vt:lpstr>Основная часть занятия</vt:lpstr>
      <vt:lpstr>Заключительная часть занятия </vt:lpstr>
      <vt:lpstr>Примерный вариант самостоятельного занятия (оздоровительный бег). </vt:lpstr>
      <vt:lpstr>Программа бега </vt:lpstr>
      <vt:lpstr>Программа плавания </vt:lpstr>
      <vt:lpstr> Программа ходьбы на лыжах </vt:lpstr>
      <vt:lpstr>Рекреационная направленность использования средств физической культуры. </vt:lpstr>
      <vt:lpstr>Восстановительная направленность использования средств физической культуры. </vt:lpstr>
      <vt:lpstr>Физические упражнения</vt:lpstr>
      <vt:lpstr>Практическое задание</vt:lpstr>
      <vt:lpstr>Индекс модифицированного теста Купера выражается в виде уравнения: И=Z*100/2*(f1+f2+f3), где Z-результат  12-минутного теста; f1,f2,f3  - ЧСС за  первые 15 с на второй, третьей, четвертой минутах восстановления.</vt:lpstr>
      <vt:lpstr>Практическое задание</vt:lpstr>
      <vt:lpstr>Благодарю за внимание.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Методическое занятие №1</dc:title>
  <dc:creator>Пользователь</dc:creator>
  <cp:lastModifiedBy>Admin</cp:lastModifiedBy>
  <cp:revision>163</cp:revision>
  <dcterms:created xsi:type="dcterms:W3CDTF">2017-08-22T06:58:57Z</dcterms:created>
  <dcterms:modified xsi:type="dcterms:W3CDTF">2020-12-05T19:22:03Z</dcterms:modified>
</cp:coreProperties>
</file>