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3C48"/>
    <a:srgbClr val="856E45"/>
    <a:srgbClr val="6F267F"/>
    <a:srgbClr val="FECB00"/>
    <a:srgbClr val="729F11"/>
    <a:srgbClr val="111E31"/>
    <a:srgbClr val="F7E8E1"/>
    <a:srgbClr val="F1FCFE"/>
    <a:srgbClr val="DBF6FE"/>
    <a:srgbClr val="6BC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0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007" y="1019504"/>
            <a:ext cx="8714276" cy="4698124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rgbClr val="FFFF00"/>
                </a:solidFill>
                <a:latin typeface="+mn-lt"/>
              </a:rPr>
              <a:t>Правила безопасности при организации самостоятельных занятий физическими упражнениями </a:t>
            </a:r>
            <a:endParaRPr lang="en-US" sz="5400" b="1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94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Обувь для занятий </a:t>
            </a:r>
            <a:endParaRPr lang="ru-RU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1257" y="1825624"/>
            <a:ext cx="8254093" cy="478418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</a:rPr>
              <a:t>Обувь должна быть легкой, эластичной и хорошо вентилируемой.</a:t>
            </a:r>
          </a:p>
          <a:p>
            <a:pPr algn="just"/>
            <a:r>
              <a:rPr lang="ru-RU" dirty="0" smtClean="0">
                <a:solidFill>
                  <a:schemeClr val="bg1"/>
                </a:solidFill>
              </a:rPr>
              <a:t> Она должна быть удобной, прочной, хорошо защищать стопу от повреждений и иметь специальные приспособления для занятий тем или иным видом физических упражнений.</a:t>
            </a:r>
          </a:p>
          <a:p>
            <a:pPr algn="just"/>
            <a:r>
              <a:rPr lang="ru-RU" dirty="0" smtClean="0">
                <a:solidFill>
                  <a:schemeClr val="bg1"/>
                </a:solidFill>
              </a:rPr>
              <a:t> Важно, чтобы спортивная обувь и носки были чистыми и сухими во избежание потертостей, а при низкой температуре воздуха — обморожения. </a:t>
            </a:r>
          </a:p>
          <a:p>
            <a:pPr algn="just"/>
            <a:r>
              <a:rPr lang="ru-RU" dirty="0" smtClean="0">
                <a:solidFill>
                  <a:schemeClr val="bg1"/>
                </a:solidFill>
              </a:rPr>
              <a:t>Для занятий зимними видами физических упражнений рекомендуется непромокаемая обувь, обладающая высокими теплозащитными свойствами. Ее размер должен быть чуть больше обычного, что даст возможность использовать теплую стельку, а при необходимости две пары носков. 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95309"/>
            <a:ext cx="78867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00"/>
                </a:solidFill>
              </a:rPr>
              <a:t>Самоконтроль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</a:rPr>
              <a:t>Под самоконтролем понимается ряд мероприятий, проводимых самим занимающимся с целью активного наблюдения за состоянием своего здоровья при занятиях различными видами физических упражнений. </a:t>
            </a:r>
          </a:p>
          <a:p>
            <a:pPr algn="just"/>
            <a:r>
              <a:rPr lang="ru-RU" dirty="0" smtClean="0">
                <a:solidFill>
                  <a:schemeClr val="bg1"/>
                </a:solidFill>
              </a:rPr>
              <a:t>При помощи самоконтроля студент может планировать и проводить занятия в соответствии с полом, состоянием здоровья, физическим развитием и уровнем физической подготовленности, что благоприятно отражается на умственной и физической работоспособности, на учебе и спортивных результатах.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FFF00"/>
                </a:solidFill>
              </a:rPr>
              <a:t>Основные показатели самоконтроля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9817" y="1825624"/>
            <a:ext cx="8721935" cy="4533135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Самочувствие -</a:t>
            </a:r>
            <a:r>
              <a:rPr lang="ru-RU" sz="2400" dirty="0" smtClean="0">
                <a:solidFill>
                  <a:schemeClr val="bg1"/>
                </a:solidFill>
              </a:rPr>
              <a:t>классифицируется как хорошее (чувство бодрости, хорошая работоспособность), удовлетворительное (небольшая вялость) и плохое (слабость, вялость, низкая работоспособность).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Настроение -</a:t>
            </a:r>
            <a:r>
              <a:rPr lang="ru-RU" sz="2400" dirty="0" smtClean="0">
                <a:solidFill>
                  <a:schemeClr val="bg1"/>
                </a:solidFill>
              </a:rPr>
              <a:t>можно оценить следующим образом: хорошее (жизнерадостное), удовлетворительное (спокойное, ровное) и неудовлетворительное (подавленное, грустное).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err="1" smtClean="0">
                <a:solidFill>
                  <a:srgbClr val="FFFF00"/>
                </a:solidFill>
              </a:rPr>
              <a:t>Сон-</a:t>
            </a:r>
            <a:r>
              <a:rPr lang="ru-RU" sz="2400" dirty="0" err="1" smtClean="0">
                <a:solidFill>
                  <a:schemeClr val="bg1"/>
                </a:solidFill>
              </a:rPr>
              <a:t>нормальным</a:t>
            </a:r>
            <a:r>
              <a:rPr lang="ru-RU" sz="2400" dirty="0" smtClean="0">
                <a:solidFill>
                  <a:schemeClr val="bg1"/>
                </a:solidFill>
              </a:rPr>
              <a:t> считается сон, наступающий быстро, глубокий, спокойный, действующий на организм освежающе, дающий чувство бодрости и отдыха после пробуждения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5549" y="641130"/>
            <a:ext cx="8638753" cy="5759669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ru-RU" dirty="0" smtClean="0">
                <a:solidFill>
                  <a:srgbClr val="FFFF00"/>
                </a:solidFill>
              </a:rPr>
              <a:t>Утомление-</a:t>
            </a:r>
            <a:r>
              <a:rPr lang="ru-RU" dirty="0" smtClean="0">
                <a:solidFill>
                  <a:schemeClr val="bg1"/>
                </a:solidFill>
              </a:rPr>
              <a:t>состояние организма, возникающее вследствие работы и характеризующееся снижением работоспособности.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ru-RU" dirty="0" smtClean="0">
                <a:solidFill>
                  <a:srgbClr val="FFFF00"/>
                </a:solidFill>
              </a:rPr>
              <a:t>Работоспособность </a:t>
            </a:r>
            <a:r>
              <a:rPr lang="ru-RU" dirty="0" smtClean="0">
                <a:solidFill>
                  <a:schemeClr val="bg1"/>
                </a:solidFill>
              </a:rPr>
              <a:t>зависит от многих условий: состояния здоровья, физического развития, уровня общей физической подготовленности и тренированности, а также от степени утомления и быстроты восстановления сил. 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ru-RU" dirty="0" err="1" smtClean="0">
                <a:solidFill>
                  <a:srgbClr val="FFFF00"/>
                </a:solidFill>
              </a:rPr>
              <a:t>Аппетит-</a:t>
            </a:r>
            <a:r>
              <a:rPr lang="ru-RU" dirty="0" err="1" smtClean="0">
                <a:solidFill>
                  <a:schemeClr val="bg1"/>
                </a:solidFill>
              </a:rPr>
              <a:t>неустойчив</a:t>
            </a:r>
            <a:r>
              <a:rPr lang="ru-RU" dirty="0" smtClean="0">
                <a:solidFill>
                  <a:schemeClr val="bg1"/>
                </a:solidFill>
              </a:rPr>
              <a:t>, он легко нарушается при недомоганиях и болезненных состояниях, при переутомлении. При интенсивной нагрузке аппетит может резко снизиться. Отсутствие аппетита часто является одним из признаков болезни. 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1713" y="3111062"/>
            <a:ext cx="7886700" cy="3531476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>
                <a:solidFill>
                  <a:schemeClr val="bg1"/>
                </a:solidFill>
              </a:rPr>
              <a:t>Результаты многих видов самоконтроля и учета при проведении самостоятельных тренировочных занятий могут быть представлены в виде количественных показателей: ЧСС, масса тела, тренировочные нагрузки, результаты выполнения тестов, спортивные результаты и др. Информация о количественных показателях позволит занимающемуся в любой отрезок времени ставить определенную количественную задачу, осуществлять ее в процессе тренировки и оценивать точность ее выполнения.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Без названия (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178676"/>
            <a:ext cx="4585064" cy="23685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Рисунок 4" descr="Без названия (6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24251" y="178676"/>
            <a:ext cx="4519749" cy="23816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FFF00"/>
                </a:solidFill>
              </a:rPr>
              <a:t>Техника безопасности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sz="2600" dirty="0" smtClean="0">
                <a:solidFill>
                  <a:schemeClr val="bg1"/>
                </a:solidFill>
              </a:rPr>
              <a:t>Перед самостоятельным занятием физическими упражнениями необходимо снять все украшения (кольца, браслеты, серьги и др.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600" dirty="0" smtClean="0">
                <a:solidFill>
                  <a:schemeClr val="bg1"/>
                </a:solidFill>
              </a:rPr>
              <a:t>Для того чтобы не было травматизма, нужно заниматься в обуви на резиновой подошве.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600" dirty="0" smtClean="0">
                <a:solidFill>
                  <a:schemeClr val="bg1"/>
                </a:solidFill>
              </a:rPr>
              <a:t>Спортивное оборудование и снаряды должны быть не повреждены и соответствовать гигиеническим требованиям.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600" dirty="0" smtClean="0">
                <a:solidFill>
                  <a:schemeClr val="bg1"/>
                </a:solidFill>
              </a:rPr>
              <a:t>Не выполнять упражнения на неисправных, непрочно установленных и ненадежно закрепленных тренажерах.</a:t>
            </a:r>
            <a:endParaRPr lang="ru-RU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7210" y="3484608"/>
            <a:ext cx="7886700" cy="4351338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 startAt="5"/>
            </a:pPr>
            <a:r>
              <a:rPr lang="ru-RU" sz="2600" dirty="0" smtClean="0">
                <a:solidFill>
                  <a:schemeClr val="bg1"/>
                </a:solidFill>
              </a:rPr>
              <a:t>Пройти медицинское обследование.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ru-RU" sz="2600" dirty="0" smtClean="0">
                <a:solidFill>
                  <a:schemeClr val="bg1"/>
                </a:solidFill>
              </a:rPr>
              <a:t>Перед каждой тренировкой обязательно проводите тщательную разминку.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ru-RU" sz="2600" dirty="0" smtClean="0">
                <a:solidFill>
                  <a:schemeClr val="bg1"/>
                </a:solidFill>
              </a:rPr>
              <a:t>Перед каждой тренировкой обязательно проводите тщательную разминку.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ru-RU" sz="2600" dirty="0" smtClean="0">
                <a:solidFill>
                  <a:schemeClr val="bg1"/>
                </a:solidFill>
              </a:rPr>
              <a:t>Соблюдайте правильную методику тренировок.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ru-RU" sz="2600" dirty="0" smtClean="0">
                <a:solidFill>
                  <a:schemeClr val="bg1"/>
                </a:solidFill>
              </a:rPr>
              <a:t>Не делайте рискованные упражнения в одиночку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165370_intex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13685" cy="3030583"/>
          </a:xfrm>
          <a:prstGeom prst="rect">
            <a:avLst/>
          </a:prstGeom>
        </p:spPr>
      </p:pic>
      <p:pic>
        <p:nvPicPr>
          <p:cNvPr id="5" name="Рисунок 4" descr="165373_intext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83826" y="0"/>
            <a:ext cx="4660174" cy="300445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352" y="658745"/>
            <a:ext cx="841878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solidFill>
                  <a:srgbClr val="FFFF00"/>
                </a:solidFill>
              </a:rPr>
              <a:t>При ушибах следует- </a:t>
            </a:r>
            <a:r>
              <a:rPr lang="ru-RU" sz="2400" dirty="0" smtClean="0">
                <a:solidFill>
                  <a:schemeClr val="bg1"/>
                </a:solidFill>
              </a:rPr>
              <a:t>наложить компресс и обеспечить травмированной части тела покой в течение 10 – 15 мин. </a:t>
            </a:r>
            <a:endParaRPr lang="ru-RU" dirty="0" smtClean="0">
              <a:solidFill>
                <a:schemeClr val="bg1"/>
              </a:solidFill>
            </a:endParaRPr>
          </a:p>
          <a:p>
            <a:pPr algn="just"/>
            <a:r>
              <a:rPr lang="ru-RU" sz="2800" dirty="0" smtClean="0">
                <a:solidFill>
                  <a:srgbClr val="FFFF00"/>
                </a:solidFill>
              </a:rPr>
              <a:t>При ушибе головы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холодный компресс на лоб или затылок, к ногам теплая грелка. </a:t>
            </a:r>
          </a:p>
          <a:p>
            <a:pPr algn="just"/>
            <a:r>
              <a:rPr lang="ru-RU" sz="2800" dirty="0" smtClean="0">
                <a:solidFill>
                  <a:srgbClr val="FFFF00"/>
                </a:solidFill>
              </a:rPr>
              <a:t>При травме связок голеностопного сустава- </a:t>
            </a:r>
            <a:r>
              <a:rPr lang="ru-RU" sz="2400" dirty="0" smtClean="0">
                <a:solidFill>
                  <a:schemeClr val="bg1"/>
                </a:solidFill>
              </a:rPr>
              <a:t>на место растяжения наложить давящую повязку и сустав крестообразно забинтовать для ограничения движений. Сверху положить холод.</a:t>
            </a:r>
          </a:p>
          <a:p>
            <a:pPr algn="just"/>
            <a:r>
              <a:rPr lang="ru-RU" sz="2800" dirty="0" smtClean="0">
                <a:solidFill>
                  <a:srgbClr val="FFFF00"/>
                </a:solidFill>
              </a:rPr>
              <a:t> Вывихи </a:t>
            </a:r>
            <a:r>
              <a:rPr lang="ru-RU" sz="2400" dirty="0" smtClean="0">
                <a:solidFill>
                  <a:srgbClr val="FFFF00"/>
                </a:solidFill>
              </a:rPr>
              <a:t>-</a:t>
            </a:r>
            <a:r>
              <a:rPr lang="ru-RU" sz="2400" dirty="0" smtClean="0">
                <a:solidFill>
                  <a:schemeClr val="bg1"/>
                </a:solidFill>
              </a:rPr>
              <a:t>Самим вывих вправлять нельзя Срочно госпитализировать.</a:t>
            </a:r>
          </a:p>
          <a:p>
            <a:pPr algn="just"/>
            <a:r>
              <a:rPr lang="ru-RU" sz="2800" dirty="0" smtClean="0">
                <a:solidFill>
                  <a:srgbClr val="FFFF00"/>
                </a:solidFill>
              </a:rPr>
              <a:t>При глубоких порезах </a:t>
            </a:r>
            <a:r>
              <a:rPr lang="ru-RU" sz="2400" dirty="0" smtClean="0">
                <a:solidFill>
                  <a:schemeClr val="bg1"/>
                </a:solidFill>
              </a:rPr>
              <a:t>следует обратиться к врачу. Кровотечение можно остановить, подняв руку и ногу вверх и наложить стерильную повязку.</a:t>
            </a:r>
            <a:endParaRPr lang="ru-RU" sz="2800" dirty="0" smtClean="0">
              <a:solidFill>
                <a:schemeClr val="bg1"/>
              </a:solidFill>
            </a:endParaRPr>
          </a:p>
          <a:p>
            <a:pPr algn="just"/>
            <a:r>
              <a:rPr lang="ru-RU" sz="2800" dirty="0" smtClean="0">
                <a:solidFill>
                  <a:schemeClr val="bg1"/>
                </a:solidFill>
              </a:rPr>
              <a:t/>
            </a:r>
            <a:br>
              <a:rPr lang="ru-RU" sz="2800" dirty="0" smtClean="0">
                <a:solidFill>
                  <a:schemeClr val="bg1"/>
                </a:solidFill>
              </a:rPr>
            </a:br>
            <a:endParaRPr lang="ru-RU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FFF00"/>
                </a:solidFill>
              </a:rPr>
              <a:t>Список литературы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2880" y="1825625"/>
            <a:ext cx="8712926" cy="435133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>
                <a:solidFill>
                  <a:schemeClr val="bg1"/>
                </a:solidFill>
              </a:rPr>
              <a:t>1. Ю. А. Орешкин «К здоровью через физкультуру», Москва «Медицина» 1990 г.</a:t>
            </a: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</a:rPr>
              <a:t>2. В.И. </a:t>
            </a:r>
            <a:r>
              <a:rPr lang="ru-RU" dirty="0" err="1" smtClean="0">
                <a:solidFill>
                  <a:schemeClr val="bg1"/>
                </a:solidFill>
              </a:rPr>
              <a:t>Ильинич</a:t>
            </a:r>
            <a:r>
              <a:rPr lang="ru-RU" dirty="0" smtClean="0">
                <a:solidFill>
                  <a:schemeClr val="bg1"/>
                </a:solidFill>
              </a:rPr>
              <a:t> «Физическая культура студента» Изд. «</a:t>
            </a:r>
            <a:r>
              <a:rPr lang="ru-RU" dirty="0" err="1" smtClean="0">
                <a:solidFill>
                  <a:schemeClr val="bg1"/>
                </a:solidFill>
              </a:rPr>
              <a:t>Гардарики</a:t>
            </a:r>
            <a:r>
              <a:rPr lang="ru-RU" dirty="0" smtClean="0">
                <a:solidFill>
                  <a:schemeClr val="bg1"/>
                </a:solidFill>
              </a:rPr>
              <a:t>» Москва 2000год.</a:t>
            </a: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</a:rPr>
              <a:t>3. Е.Г. </a:t>
            </a:r>
            <a:r>
              <a:rPr lang="ru-RU" dirty="0" err="1" smtClean="0">
                <a:solidFill>
                  <a:schemeClr val="bg1"/>
                </a:solidFill>
              </a:rPr>
              <a:t>Мильнер</a:t>
            </a:r>
            <a:r>
              <a:rPr lang="ru-RU" dirty="0" smtClean="0">
                <a:solidFill>
                  <a:schemeClr val="bg1"/>
                </a:solidFill>
              </a:rPr>
              <a:t> «Формула жизни» Изд. «Физкультура и спорт» Москва 1991год.</a:t>
            </a: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</a:rPr>
              <a:t>4. С.Н. Попов «Лечебная физическая физкультура» Изд. «Физкультура и спорт» Москва 1978 год.</a:t>
            </a: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</a:rPr>
              <a:t>5. Н. В. </a:t>
            </a:r>
            <a:r>
              <a:rPr lang="ru-RU" dirty="0" err="1" smtClean="0">
                <a:solidFill>
                  <a:schemeClr val="bg1"/>
                </a:solidFill>
              </a:rPr>
              <a:t>Гуреев</a:t>
            </a:r>
            <a:r>
              <a:rPr lang="ru-RU" dirty="0" smtClean="0">
                <a:solidFill>
                  <a:schemeClr val="bg1"/>
                </a:solidFill>
              </a:rPr>
              <a:t> «Активный отдых», Москва «Советский спорт» 1991 г.</a:t>
            </a: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</a:rPr>
              <a:t>6. С. М. </a:t>
            </a:r>
            <a:r>
              <a:rPr lang="ru-RU" dirty="0" err="1" smtClean="0">
                <a:solidFill>
                  <a:schemeClr val="bg1"/>
                </a:solidFill>
              </a:rPr>
              <a:t>Вайцеховский</a:t>
            </a:r>
            <a:r>
              <a:rPr lang="ru-RU" dirty="0" smtClean="0">
                <a:solidFill>
                  <a:schemeClr val="bg1"/>
                </a:solidFill>
              </a:rPr>
              <a:t> «Книга тренера», Москва Фис 1971 г.</a:t>
            </a: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</a:rPr>
              <a:t>7.Гуреев В.Н. «Активный отдых» Москва1991г.</a:t>
            </a:r>
          </a:p>
          <a:p>
            <a:pPr marL="514350" indent="-514350">
              <a:buNone/>
            </a:pPr>
            <a:r>
              <a:rPr lang="ru-RU" dirty="0" smtClean="0">
                <a:solidFill>
                  <a:schemeClr val="bg1"/>
                </a:solidFill>
              </a:rPr>
              <a:t>8. М.И. </a:t>
            </a:r>
            <a:r>
              <a:rPr lang="ru-RU" dirty="0" err="1" smtClean="0">
                <a:solidFill>
                  <a:schemeClr val="bg1"/>
                </a:solidFill>
              </a:rPr>
              <a:t>Труднева</a:t>
            </a:r>
            <a:r>
              <a:rPr lang="ru-RU" dirty="0" smtClean="0">
                <a:solidFill>
                  <a:schemeClr val="bg1"/>
                </a:solidFill>
              </a:rPr>
              <a:t> «Разминка как часть занятий физической культурой» Москва 2014</a:t>
            </a:r>
          </a:p>
          <a:p>
            <a:pPr marL="514350" indent="-514350">
              <a:buNone/>
            </a:pPr>
            <a:r>
              <a:rPr lang="ru-RU" dirty="0" smtClean="0">
                <a:solidFill>
                  <a:schemeClr val="bg1"/>
                </a:solidFill>
              </a:rPr>
              <a:t>9.Т.Е. Старовойтова «Контроль и самоконтроль при занятиях физической культурой»</a:t>
            </a:r>
          </a:p>
          <a:p>
            <a:pPr marL="514350" indent="-51435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Электронные ресурсы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http://samosoverhenstvovanie.ru/sport/dangerous-sports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http://extreme-life.info/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http://good-all.ru/ehkstrim/ehkstrim-ehkstremalnye-vidy-uvlecheniya-i-sporta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http://daypic.ru/sport/13653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http://hippocrate.narod.ru/f/fiz_1.htm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http://festival.1september.ru/articles/625147/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290003"/>
            <a:ext cx="7552944" cy="896209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00"/>
                </a:solidFill>
              </a:rPr>
              <a:t>Содержание темы</a:t>
            </a:r>
            <a:r>
              <a:rPr lang="en-US" b="1" dirty="0" smtClean="0">
                <a:solidFill>
                  <a:srgbClr val="FFFF00"/>
                </a:solidFill>
              </a:rPr>
              <a:t>:</a:t>
            </a:r>
            <a:endParaRPr lang="en-US" b="1" dirty="0">
              <a:solidFill>
                <a:srgbClr val="FFFF00"/>
              </a:solidFill>
            </a:endParaRPr>
          </a:p>
        </p:txBody>
      </p:sp>
      <p:grpSp>
        <p:nvGrpSpPr>
          <p:cNvPr id="81" name="Group 2"/>
          <p:cNvGrpSpPr>
            <a:grpSpLocks/>
          </p:cNvGrpSpPr>
          <p:nvPr/>
        </p:nvGrpSpPr>
        <p:grpSpPr bwMode="auto">
          <a:xfrm>
            <a:off x="167640" y="4759669"/>
            <a:ext cx="5105400" cy="555625"/>
            <a:chOff x="1248" y="1440"/>
            <a:chExt cx="3216" cy="350"/>
          </a:xfrm>
        </p:grpSpPr>
        <p:sp>
          <p:nvSpPr>
            <p:cNvPr id="82" name="Line 3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4"/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" name="Text Box 5"/>
            <p:cNvSpPr txBox="1">
              <a:spLocks noChangeArrowheads="1"/>
            </p:cNvSpPr>
            <p:nvPr/>
          </p:nvSpPr>
          <p:spPr bwMode="gray">
            <a:xfrm>
              <a:off x="1762" y="1449"/>
              <a:ext cx="9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800" dirty="0" smtClean="0">
                  <a:solidFill>
                    <a:schemeClr val="bg1"/>
                  </a:solidFill>
                </a:rPr>
                <a:t>Гигиена 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86" name="Group 7"/>
          <p:cNvGrpSpPr>
            <a:grpSpLocks/>
          </p:cNvGrpSpPr>
          <p:nvPr/>
        </p:nvGrpSpPr>
        <p:grpSpPr bwMode="auto">
          <a:xfrm>
            <a:off x="156755" y="2088315"/>
            <a:ext cx="8753482" cy="590550"/>
            <a:chOff x="1248" y="2030"/>
            <a:chExt cx="5514" cy="372"/>
          </a:xfrm>
        </p:grpSpPr>
        <p:sp>
          <p:nvSpPr>
            <p:cNvPr id="87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" name="Text Box 10"/>
            <p:cNvSpPr txBox="1">
              <a:spLocks noChangeArrowheads="1"/>
            </p:cNvSpPr>
            <p:nvPr/>
          </p:nvSpPr>
          <p:spPr bwMode="gray">
            <a:xfrm>
              <a:off x="1754" y="2072"/>
              <a:ext cx="500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800" dirty="0" smtClean="0">
                  <a:solidFill>
                    <a:schemeClr val="bg1"/>
                  </a:solidFill>
                </a:rPr>
                <a:t>Принципы организации самостоятельных занятий 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90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91" name="Group 12"/>
          <p:cNvGrpSpPr>
            <a:grpSpLocks/>
          </p:cNvGrpSpPr>
          <p:nvPr/>
        </p:nvGrpSpPr>
        <p:grpSpPr bwMode="auto">
          <a:xfrm>
            <a:off x="232955" y="3017955"/>
            <a:ext cx="5105400" cy="565150"/>
            <a:chOff x="1248" y="2640"/>
            <a:chExt cx="3216" cy="356"/>
          </a:xfrm>
        </p:grpSpPr>
        <p:sp>
          <p:nvSpPr>
            <p:cNvPr id="92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" name="Text Box 15"/>
            <p:cNvSpPr txBox="1">
              <a:spLocks noChangeArrowheads="1"/>
            </p:cNvSpPr>
            <p:nvPr/>
          </p:nvSpPr>
          <p:spPr bwMode="gray">
            <a:xfrm>
              <a:off x="1746" y="2666"/>
              <a:ext cx="15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800" dirty="0" smtClean="0">
                  <a:solidFill>
                    <a:schemeClr val="bg1"/>
                  </a:solidFill>
                </a:rPr>
                <a:t>Роль</a:t>
              </a:r>
              <a:r>
                <a:rPr lang="ru-RU" sz="2400" dirty="0" smtClean="0">
                  <a:solidFill>
                    <a:schemeClr val="bg1"/>
                  </a:solidFill>
                </a:rPr>
                <a:t> </a:t>
              </a:r>
              <a:r>
                <a:rPr lang="ru-RU" sz="2800" dirty="0" smtClean="0">
                  <a:solidFill>
                    <a:schemeClr val="bg1"/>
                  </a:solidFill>
                </a:rPr>
                <a:t>разминки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5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96" name="Group 17"/>
          <p:cNvGrpSpPr>
            <a:grpSpLocks/>
          </p:cNvGrpSpPr>
          <p:nvPr/>
        </p:nvGrpSpPr>
        <p:grpSpPr bwMode="auto">
          <a:xfrm>
            <a:off x="206829" y="3921469"/>
            <a:ext cx="5105400" cy="555625"/>
            <a:chOff x="1248" y="3230"/>
            <a:chExt cx="3216" cy="350"/>
          </a:xfrm>
        </p:grpSpPr>
        <p:sp>
          <p:nvSpPr>
            <p:cNvPr id="97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9" name="Text Box 20"/>
            <p:cNvSpPr txBox="1">
              <a:spLocks noChangeArrowheads="1"/>
            </p:cNvSpPr>
            <p:nvPr/>
          </p:nvSpPr>
          <p:spPr bwMode="gray">
            <a:xfrm>
              <a:off x="1746" y="3231"/>
              <a:ext cx="155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800" dirty="0" smtClean="0">
                  <a:solidFill>
                    <a:schemeClr val="bg1"/>
                  </a:solidFill>
                </a:rPr>
                <a:t>Самоконтроль 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01" name="Group 22"/>
          <p:cNvGrpSpPr>
            <a:grpSpLocks/>
          </p:cNvGrpSpPr>
          <p:nvPr/>
        </p:nvGrpSpPr>
        <p:grpSpPr bwMode="auto">
          <a:xfrm>
            <a:off x="167640" y="5580906"/>
            <a:ext cx="5832475" cy="565150"/>
            <a:chOff x="1248" y="3230"/>
            <a:chExt cx="3674" cy="356"/>
          </a:xfrm>
        </p:grpSpPr>
        <p:sp>
          <p:nvSpPr>
            <p:cNvPr id="102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" name="Rectangle 24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" name="Text Box 25"/>
            <p:cNvSpPr txBox="1">
              <a:spLocks noChangeArrowheads="1"/>
            </p:cNvSpPr>
            <p:nvPr/>
          </p:nvSpPr>
          <p:spPr bwMode="gray">
            <a:xfrm>
              <a:off x="1771" y="3256"/>
              <a:ext cx="315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800" dirty="0" smtClean="0">
                  <a:solidFill>
                    <a:schemeClr val="bg1"/>
                  </a:solidFill>
                </a:rPr>
                <a:t>Безопасность и первая помощь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05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5</a:t>
              </a:r>
            </a:p>
          </p:txBody>
        </p:sp>
      </p:grpSp>
      <p:pic>
        <p:nvPicPr>
          <p:cNvPr id="28" name="Рисунок 27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06862" y="2641826"/>
            <a:ext cx="2686050" cy="17049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9" name="Рисунок 28" descr="images (3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8285" y="4571998"/>
            <a:ext cx="2821577" cy="1754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916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8012" y="2967335"/>
            <a:ext cx="878798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ru-RU" sz="6600" b="1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Спасибо за </a:t>
            </a:r>
            <a:r>
              <a:rPr lang="ru-RU" sz="6600" b="1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внимание!</a:t>
            </a:r>
            <a:endParaRPr lang="ru-RU" sz="6600" b="1" cap="none" spc="150" dirty="0">
              <a:ln w="11430"/>
              <a:solidFill>
                <a:srgbClr val="FFFF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4776" y="199697"/>
            <a:ext cx="7886700" cy="112586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FF00"/>
                </a:solidFill>
              </a:rPr>
              <a:t>Принципы организации самостоятельных занятий 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9696" y="1655806"/>
            <a:ext cx="8787549" cy="492787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Систематичность.</a:t>
            </a:r>
            <a:r>
              <a:rPr lang="ru-RU" dirty="0" smtClean="0">
                <a:solidFill>
                  <a:schemeClr val="bg1"/>
                </a:solidFill>
              </a:rPr>
              <a:t> </a:t>
            </a:r>
            <a:r>
              <a:rPr lang="ru-RU" sz="2600" dirty="0" smtClean="0">
                <a:solidFill>
                  <a:schemeClr val="bg1"/>
                </a:solidFill>
              </a:rPr>
              <a:t>Заниматься рекомендуется 2—7 раз в неделю по 1 — 1,5 ч. Заниматься менее 2 раз в неделю нецелесообразно, так как это не способствует повышению уровня тренированности организма.</a:t>
            </a:r>
            <a:endParaRPr lang="ru-RU" sz="24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Доступность. </a:t>
            </a:r>
            <a:r>
              <a:rPr lang="ru-RU" sz="2600" dirty="0" smtClean="0">
                <a:solidFill>
                  <a:schemeClr val="bg1"/>
                </a:solidFill>
              </a:rPr>
              <a:t>Физические </a:t>
            </a:r>
            <a:r>
              <a:rPr lang="ru-RU" sz="2600" dirty="0" smtClean="0">
                <a:solidFill>
                  <a:schemeClr val="bg1"/>
                </a:solidFill>
              </a:rPr>
              <a:t>упражнения нужно проводить в хорошо проветренных помещениях. Очень полезно выполнять упражнения на открытом воздухе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 smtClean="0">
                <a:solidFill>
                  <a:srgbClr val="FFFF00"/>
                </a:solidFill>
              </a:rPr>
              <a:t>Индивидуализация. </a:t>
            </a:r>
            <a:r>
              <a:rPr lang="ru-RU" sz="2600" dirty="0" smtClean="0">
                <a:solidFill>
                  <a:schemeClr val="bg1"/>
                </a:solidFill>
              </a:rPr>
              <a:t>В </a:t>
            </a:r>
            <a:r>
              <a:rPr lang="ru-RU" sz="2600" dirty="0" smtClean="0">
                <a:solidFill>
                  <a:schemeClr val="bg1"/>
                </a:solidFill>
              </a:rPr>
              <a:t>зависимости от состояния здоровья, медицинской группы, исходного уровня физической и </a:t>
            </a:r>
            <a:r>
              <a:rPr lang="ru-RU" sz="2600" dirty="0" err="1" smtClean="0">
                <a:solidFill>
                  <a:schemeClr val="bg1"/>
                </a:solidFill>
              </a:rPr>
              <a:t>спортивнотехнической</a:t>
            </a:r>
            <a:r>
              <a:rPr lang="ru-RU" sz="2600" dirty="0" smtClean="0">
                <a:solidFill>
                  <a:schemeClr val="bg1"/>
                </a:solidFill>
              </a:rPr>
              <a:t> подготовленности студенты могут планировать достижение различных результатов по годам обучения в 11 ВУЗе и в дальнейшей жизни и деятельности — от контрольных тестов учебной программы до нормативов разрядной классификации. </a:t>
            </a:r>
            <a:endParaRPr lang="ru-RU" sz="2600" dirty="0" smtClean="0">
              <a:solidFill>
                <a:srgbClr val="FFFF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9186" y="441434"/>
            <a:ext cx="8462799" cy="6190594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ru-RU" dirty="0" smtClean="0">
                <a:solidFill>
                  <a:srgbClr val="FFFF00"/>
                </a:solidFill>
              </a:rPr>
              <a:t>Динамичность. </a:t>
            </a:r>
            <a:r>
              <a:rPr lang="ru-RU" sz="2600" dirty="0" smtClean="0">
                <a:solidFill>
                  <a:schemeClr val="bg1"/>
                </a:solidFill>
              </a:rPr>
              <a:t>В</a:t>
            </a:r>
            <a:r>
              <a:rPr lang="ru-RU" sz="3100" dirty="0" smtClean="0">
                <a:solidFill>
                  <a:schemeClr val="bg1"/>
                </a:solidFill>
              </a:rPr>
              <a:t> </a:t>
            </a:r>
            <a:r>
              <a:rPr lang="ru-RU" sz="2600" dirty="0" smtClean="0">
                <a:solidFill>
                  <a:schemeClr val="bg1"/>
                </a:solidFill>
              </a:rPr>
              <a:t>комплексы утреней гигиенической гимнастики следует включать упражнения для всех групп мышц, упражнения на гибкость и дыхательные упражнения. Можно включать упражнения со скакалкой, эспандером и резиновым жгутом, с мячом (элементы игры в волейбол, баскетбол, футбол с небольшой нагрузкой). </a:t>
            </a:r>
            <a:endParaRPr lang="ru-RU" sz="2400" dirty="0" smtClean="0">
              <a:solidFill>
                <a:schemeClr val="bg1"/>
              </a:solidFill>
            </a:endParaRPr>
          </a:p>
          <a:p>
            <a:pPr marL="514350" indent="-514350" algn="just">
              <a:buFont typeface="+mj-lt"/>
              <a:buAutoNum type="arabicPeriod" startAt="4"/>
            </a:pPr>
            <a:r>
              <a:rPr lang="ru-RU" dirty="0" smtClean="0">
                <a:solidFill>
                  <a:srgbClr val="FFFF00"/>
                </a:solidFill>
              </a:rPr>
              <a:t>Постепенность. </a:t>
            </a:r>
            <a:r>
              <a:rPr lang="ru-RU" dirty="0" smtClean="0">
                <a:solidFill>
                  <a:schemeClr val="bg1"/>
                </a:solidFill>
              </a:rPr>
              <a:t>п</a:t>
            </a:r>
            <a:r>
              <a:rPr lang="ru-RU" sz="2600" dirty="0" smtClean="0">
                <a:solidFill>
                  <a:schemeClr val="bg1"/>
                </a:solidFill>
              </a:rPr>
              <a:t>ри </a:t>
            </a:r>
            <a:r>
              <a:rPr lang="ru-RU" sz="2600" dirty="0" smtClean="0">
                <a:solidFill>
                  <a:schemeClr val="bg1"/>
                </a:solidFill>
              </a:rPr>
              <a:t>составлении комплексов и их выполнении рекомендуется физическую нагрузку на организм повышать постепенно, с максимумом в середине и во второй половине комплекса. К окончанию выполнения комплекса упражнений нагрузка снижается и организм приводится в сравнительно спокойное состояние. Увеличение и уменьшение нагрузки должно быть волнообразным.</a:t>
            </a:r>
            <a:endParaRPr lang="ru-RU" sz="2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7027" y="0"/>
            <a:ext cx="78867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00"/>
                </a:solidFill>
              </a:rPr>
              <a:t>Роль разминки 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0717" y="1325563"/>
            <a:ext cx="5517931" cy="5349557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Занятие начинается с разминки продолжительностью 10—15 мин. Она необходима для того, чтобы «разогреть» мышцы, подготовить организм к предстоящей нагрузке, предотвратить травмы.</a:t>
            </a:r>
          </a:p>
          <a:p>
            <a:pPr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Каждое занятие следует начинать с ходьбы и медленного бега, затем переходить к гимнастическим </a:t>
            </a:r>
            <a:r>
              <a:rPr lang="ru-RU" sz="2400" dirty="0" err="1" smtClean="0">
                <a:solidFill>
                  <a:schemeClr val="bg1"/>
                </a:solidFill>
              </a:rPr>
              <a:t>общеразвивающим</a:t>
            </a:r>
            <a:r>
              <a:rPr lang="ru-RU" sz="2400" dirty="0" smtClean="0">
                <a:solidFill>
                  <a:schemeClr val="bg1"/>
                </a:solidFill>
              </a:rPr>
              <a:t> упражнениям для всех групп мышц.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images (6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3721" y="1044484"/>
            <a:ext cx="2562225" cy="17907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Рисунок 4" descr="images (7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5684" y="2903084"/>
            <a:ext cx="2686050" cy="17049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Рисунок 5" descr="Без названия 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05958" y="4712833"/>
            <a:ext cx="2619375" cy="1743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1683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00"/>
                </a:solidFill>
              </a:rPr>
              <a:t>Виды разминок 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3986" y="1629681"/>
            <a:ext cx="7809186" cy="466601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>
                <a:solidFill>
                  <a:srgbClr val="FFFF00"/>
                </a:solidFill>
              </a:rPr>
              <a:t>а) общая разминка </a:t>
            </a:r>
            <a:r>
              <a:rPr lang="ru-RU" dirty="0" smtClean="0">
                <a:solidFill>
                  <a:schemeClr val="bg1"/>
                </a:solidFill>
              </a:rPr>
              <a:t>- комплекс обще-развивающих упражнений,</a:t>
            </a:r>
          </a:p>
          <a:p>
            <a:pPr>
              <a:buNone/>
            </a:pPr>
            <a:r>
              <a:rPr lang="ru-RU" dirty="0" smtClean="0">
                <a:solidFill>
                  <a:srgbClr val="FFFF00"/>
                </a:solidFill>
              </a:rPr>
              <a:t> б) специальная разминка </a:t>
            </a:r>
            <a:r>
              <a:rPr lang="ru-RU" dirty="0" smtClean="0">
                <a:solidFill>
                  <a:schemeClr val="bg1"/>
                </a:solidFill>
              </a:rPr>
              <a:t>- выполнение специфических упражнений,</a:t>
            </a: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в) психическая разминка </a:t>
            </a:r>
            <a:r>
              <a:rPr lang="ru-RU" dirty="0" smtClean="0">
                <a:solidFill>
                  <a:schemeClr val="bg1"/>
                </a:solidFill>
              </a:rPr>
              <a:t>- комплекс аутогенных воздействий и мысленное воспроизведение своих действий на предстоящих соревнованиях;</a:t>
            </a:r>
          </a:p>
          <a:p>
            <a:pPr>
              <a:buNone/>
            </a:pPr>
            <a:r>
              <a:rPr lang="ru-RU" dirty="0" smtClean="0">
                <a:solidFill>
                  <a:srgbClr val="FFFF00"/>
                </a:solidFill>
              </a:rPr>
              <a:t> г) специальные меры</a:t>
            </a:r>
            <a:r>
              <a:rPr lang="ru-RU" dirty="0" smtClean="0">
                <a:solidFill>
                  <a:schemeClr val="bg1"/>
                </a:solidFill>
              </a:rPr>
              <a:t>, направленные на повышение температуры и ускорение кровообращения в коже и мышцах: массаж, втирание </a:t>
            </a:r>
            <a:r>
              <a:rPr lang="ru-RU" dirty="0" err="1" smtClean="0">
                <a:solidFill>
                  <a:schemeClr val="bg1"/>
                </a:solidFill>
              </a:rPr>
              <a:t>гипертермических</a:t>
            </a:r>
            <a:r>
              <a:rPr lang="ru-RU" dirty="0" smtClean="0">
                <a:solidFill>
                  <a:schemeClr val="bg1"/>
                </a:solidFill>
              </a:rPr>
              <a:t> мазей и растирок, а в ряде случаев пребывание в сауне с очень высокой температурой. 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901" y="157655"/>
            <a:ext cx="7886700" cy="116790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00"/>
                </a:solidFill>
              </a:rPr>
              <a:t>Место проведения занятий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7863" y="1616620"/>
            <a:ext cx="8303172" cy="2824752"/>
          </a:xfrm>
        </p:spPr>
        <p:txBody>
          <a:bodyPr/>
          <a:lstStyle/>
          <a:p>
            <a:pPr algn="just"/>
            <a:r>
              <a:rPr lang="ru-RU" dirty="0" smtClean="0">
                <a:solidFill>
                  <a:schemeClr val="bg1"/>
                </a:solidFill>
              </a:rPr>
              <a:t>При занятиях в помещении не допускается наличие в воздухе даже незначительного количества вредных веществ, пыли, увеличенного процентного содержания углекислого газа. Запрещается курение. Пол должен быть ровным, нескользким без выбоин и выступов. Температура воздуха плюс 15—18°С, при хорошей освещенности.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images (8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0314" y="4611189"/>
            <a:ext cx="2879887" cy="19587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Рисунок 4" descr="images (9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055" y="4598126"/>
            <a:ext cx="3007681" cy="20014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247560"/>
            <a:ext cx="5460274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00"/>
                </a:solidFill>
              </a:rPr>
              <a:t>Занятия на природе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" y="1773372"/>
            <a:ext cx="5904410" cy="5084627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</a:rPr>
              <a:t>Наибольший оздоровительный эффект дают занятия на открытом воздухе в любое время года. Во избежание загазованности воздуха места занятий в лесу, лесопарке, на скверах выбираются на удалении 300—500 м от автомобильных дорог и магистралей, от производственных зданий, учитывая направление и скорость движения воздуха.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147144"/>
            <a:ext cx="3084786" cy="2156385"/>
          </a:xfrm>
          <a:prstGeom prst="rect">
            <a:avLst/>
          </a:prstGeom>
        </p:spPr>
      </p:pic>
      <p:pic>
        <p:nvPicPr>
          <p:cNvPr id="5" name="Рисунок 4" descr="images (1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9726" y="2417379"/>
            <a:ext cx="3058660" cy="1933904"/>
          </a:xfrm>
          <a:prstGeom prst="rect">
            <a:avLst/>
          </a:prstGeom>
        </p:spPr>
      </p:pic>
      <p:pic>
        <p:nvPicPr>
          <p:cNvPr id="6" name="Рисунок 5" descr="images (10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3600" y="4519750"/>
            <a:ext cx="3084786" cy="21305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FFF00"/>
                </a:solidFill>
              </a:rPr>
              <a:t>Одежда для занятий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2472055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>
                <a:solidFill>
                  <a:schemeClr val="bg1"/>
                </a:solidFill>
              </a:rPr>
              <a:t>При занятиях в летнее время одежда состоит из майки и трусов, в прохладную погоду используется хлопчатобумажный или шерстяной трикотажный спортивный костюм. Во время занятий зимними видами спорта используется спортивная одежда с высокими теплозащитными и ветрозащитными свойствами. Обычно это хлопчатобумажное белье, шерстяной костюм или свитер с брюками, шапочка. 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images (1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137" y="4319723"/>
            <a:ext cx="3592286" cy="20810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Рисунок 4" descr="Без названия (4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7085" y="4299585"/>
            <a:ext cx="3748904" cy="20750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1248</Words>
  <Application>Microsoft Office PowerPoint</Application>
  <PresentationFormat>Экран (4:3)</PresentationFormat>
  <Paragraphs>85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Правила безопасности при организации самостоятельных занятий физическими упражнениями </vt:lpstr>
      <vt:lpstr>Содержание темы:</vt:lpstr>
      <vt:lpstr>Принципы организации самостоятельных занятий </vt:lpstr>
      <vt:lpstr>Презентация PowerPoint</vt:lpstr>
      <vt:lpstr>Роль разминки </vt:lpstr>
      <vt:lpstr>Виды разминок </vt:lpstr>
      <vt:lpstr>Место проведения занятий</vt:lpstr>
      <vt:lpstr>Занятия на природе</vt:lpstr>
      <vt:lpstr>Одежда для занятий</vt:lpstr>
      <vt:lpstr>Обувь для занятий </vt:lpstr>
      <vt:lpstr>Самоконтроль</vt:lpstr>
      <vt:lpstr>Основные показатели самоконтроля</vt:lpstr>
      <vt:lpstr>Презентация PowerPoint</vt:lpstr>
      <vt:lpstr>Презентация PowerPoint</vt:lpstr>
      <vt:lpstr>Техника безопасности</vt:lpstr>
      <vt:lpstr>Презентация PowerPoint</vt:lpstr>
      <vt:lpstr>Презентация PowerPoint</vt:lpstr>
      <vt:lpstr>Список литературы</vt:lpstr>
      <vt:lpstr>Электронные ресурсы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Admin</cp:lastModifiedBy>
  <cp:revision>28</cp:revision>
  <dcterms:created xsi:type="dcterms:W3CDTF">2018-09-04T12:10:47Z</dcterms:created>
  <dcterms:modified xsi:type="dcterms:W3CDTF">2020-12-02T17:52:54Z</dcterms:modified>
</cp:coreProperties>
</file>