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1" r:id="rId4"/>
    <p:sldId id="264" r:id="rId5"/>
    <p:sldId id="265" r:id="rId6"/>
    <p:sldId id="266" r:id="rId7"/>
    <p:sldId id="267" r:id="rId8"/>
    <p:sldId id="275" r:id="rId9"/>
    <p:sldId id="276" r:id="rId10"/>
    <p:sldId id="274" r:id="rId11"/>
    <p:sldId id="268" r:id="rId12"/>
    <p:sldId id="270" r:id="rId13"/>
    <p:sldId id="272" r:id="rId14"/>
    <p:sldId id="273" r:id="rId15"/>
    <p:sldId id="269" r:id="rId16"/>
    <p:sldId id="271" r:id="rId17"/>
    <p:sldId id="277" r:id="rId18"/>
    <p:sldId id="278" r:id="rId19"/>
    <p:sldId id="279" r:id="rId20"/>
    <p:sldId id="305" r:id="rId21"/>
    <p:sldId id="281" r:id="rId22"/>
    <p:sldId id="282" r:id="rId23"/>
    <p:sldId id="283" r:id="rId24"/>
    <p:sldId id="259" r:id="rId25"/>
    <p:sldId id="284" r:id="rId26"/>
    <p:sldId id="285" r:id="rId27"/>
    <p:sldId id="286" r:id="rId28"/>
    <p:sldId id="287" r:id="rId29"/>
    <p:sldId id="288" r:id="rId30"/>
    <p:sldId id="289" r:id="rId31"/>
    <p:sldId id="298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300" r:id="rId40"/>
    <p:sldId id="299" r:id="rId41"/>
    <p:sldId id="301" r:id="rId42"/>
    <p:sldId id="306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8CNBmU3n1EbSLirZo6sFxQ==" hashData="k4YKqz3RgfhYxdYaH/D18iUzzuREODNOAu/gwYDlD0rlnwXsLr7J0y0P2tbLiSQEMGEFlY6K7SjMeHBv/0QPM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2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t>28.01.2021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8%D0%BD%D1%81%D1%82%D0%B8%D1%82%D1%83%D1%82_%D1%82%D0%B5%D0%BE%D1%80%D0%B5%D1%82%D0%B8%D1%87%D0%B5%D1%81%D0%BA%D0%BE%D0%B9_%D0%B8_%D1%8D%D0%BA%D1%81%D0%BF%D0%B5%D1%80%D0%B8%D0%BC%D0%B5%D0%BD%D1%82%D0%B0%D0%BB%D1%8C%D0%BD%D0%BE%D0%B9_%D1%84%D0%B8%D0%B7%D0%B8%D0%BA%D0%B8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s://ru.wikipedia.org/wiki/%D0%A0%D0%A1%D0%A4%D0%A1%D0%A0" TargetMode="External"/><Relationship Id="rId7" Type="http://schemas.openxmlformats.org/officeDocument/2006/relationships/hyperlink" Target="https://ru.wikipedia.org/wiki/%D0%9C%D0%B0%D1%82%D0%B5%D0%BC%D0%B0%D1%82%D0%B8%D0%BA" TargetMode="External"/><Relationship Id="rId12" Type="http://schemas.openxmlformats.org/officeDocument/2006/relationships/image" Target="../media/image9.jpg"/><Relationship Id="rId2" Type="http://schemas.openxmlformats.org/officeDocument/2006/relationships/hyperlink" Target="https://ru.wikipedia.org/wiki/%D0%A1%D0%B0%D0%BC%D0%B0%D1%80%D0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1%D0%BE%D1%8E%D0%B7_%D0%A1%D0%BE%D0%B2%D0%B5%D1%82%D1%81%D0%BA%D0%B8%D1%85_%D0%A1%D0%BE%D1%86%D0%B8%D0%B0%D0%BB%D0%B8%D1%81%D1%82%D0%B8%D1%87%D0%B5%D1%81%D0%BA%D0%B8%D1%85_%D0%A0%D0%B5%D1%81%D0%BF%D1%83%D0%B1%D0%BB%D0%B8%D0%BA" TargetMode="External"/><Relationship Id="rId11" Type="http://schemas.openxmlformats.org/officeDocument/2006/relationships/hyperlink" Target="https://ru.wikipedia.org/wiki/%D0%9A%D0%B0%D0%BD%D0%B4%D0%B8%D0%B4%D0%B0%D1%82_%D1%84%D0%B8%D0%B7%D0%B8%D0%BA%D0%BE-%D0%BC%D0%B0%D1%82%D0%B5%D0%BC%D0%B0%D1%82%D0%B8%D1%87%D0%B5%D1%81%D0%BA%D0%B8%D1%85_%D0%BD%D0%B0%D1%83%D0%BA" TargetMode="External"/><Relationship Id="rId5" Type="http://schemas.openxmlformats.org/officeDocument/2006/relationships/hyperlink" Target="https://ru.wikipedia.org/wiki/%D0%98%D0%B7%D1%80%D0%B0%D0%B8%D0%BB%D1%8C" TargetMode="External"/><Relationship Id="rId10" Type="http://schemas.openxmlformats.org/officeDocument/2006/relationships/hyperlink" Target="https://ru.wikipedia.org/wiki/%D0%9C%D0%B5%D1%85%D0%B0%D0%BD%D0%B8%D0%BA%D0%BE-%D0%BC%D0%B0%D1%82%D0%B5%D0%BC%D0%B0%D1%82%D0%B8%D1%87%D0%B5%D1%81%D0%BA%D0%B8%D0%B9_%D1%84%D0%B0%D0%BA%D1%83%D0%BB%D1%8C%D1%82%D0%B5%D1%82_%D0%9C%D0%93%D0%A3" TargetMode="External"/><Relationship Id="rId4" Type="http://schemas.openxmlformats.org/officeDocument/2006/relationships/hyperlink" Target="https://ru.wikipedia.org/wiki/%D0%93%D0%B8%D0%B2%D0%B0%D1%82%D0%B0%D0%B8%D0%BC" TargetMode="External"/><Relationship Id="rId9" Type="http://schemas.openxmlformats.org/officeDocument/2006/relationships/hyperlink" Target="https://ru.wikipedia.org/wiki/%D0%90%D0%BB%D1%8C%D0%BC%D0%B0-%D0%BC%D0%B0%D1%82%D0%B5%D1%80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4%D0%BE%D0%BA%D1%82%D0%BE%D1%80_%D1%84%D0%B8%D0%B7%D0%B8%D0%BA%D0%BE-%D0%BC%D0%B0%D1%82%D0%B5%D0%BC%D0%B0%D1%82%D0%B8%D1%87%D0%B5%D1%81%D0%BA%D0%B8%D1%85_%D0%BD%D0%B0%D1%83%D0%BA" TargetMode="External"/><Relationship Id="rId3" Type="http://schemas.openxmlformats.org/officeDocument/2006/relationships/hyperlink" Target="https://ru.wikipedia.org/wiki/%D0%A0%D0%BE%D1%81%D1%81%D0%B8%D1%8F" TargetMode="External"/><Relationship Id="rId7" Type="http://schemas.openxmlformats.org/officeDocument/2006/relationships/hyperlink" Target="https://ru.wikipedia.org/wiki/%D0%9C%D0%B5%D1%85%D0%B0%D0%BD%D0%B8%D0%BA%D0%BE-%D0%BC%D0%B0%D1%82%D0%B5%D0%BC%D0%B0%D1%82%D0%B8%D1%87%D0%B5%D1%81%D0%BA%D0%B8%D0%B9_%D1%84%D0%B0%D0%BA%D1%83%D0%BB%D1%8C%D1%82%D0%B5%D1%82_%D0%9C%D0%93%D0%A3" TargetMode="External"/><Relationship Id="rId2" Type="http://schemas.openxmlformats.org/officeDocument/2006/relationships/hyperlink" Target="https://ru.wikipedia.org/wiki/%D0%9C%D0%BE%D1%81%D0%BA%D0%B2%D0%B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0%D0%BB%D1%8C%D0%BC%D0%B0-%D0%BC%D0%B0%D1%82%D0%B5%D1%80" TargetMode="External"/><Relationship Id="rId5" Type="http://schemas.openxmlformats.org/officeDocument/2006/relationships/hyperlink" Target="https://ru.wikipedia.org/wiki/%D0%9C%D0%BE%D1%81%D0%BA%D0%BE%D0%B2%D1%81%D0%BA%D0%B8%D0%B9_%D0%B3%D0%BE%D1%81%D1%83%D0%B4%D0%B0%D1%80%D1%81%D1%82%D0%B2%D0%B5%D0%BD%D0%BD%D1%8B%D0%B9_%D1%83%D0%BD%D0%B8%D0%B2%D0%B5%D1%80%D1%81%D0%B8%D1%82%D0%B5%D1%82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ru.wikipedia.org/wiki/%D0%A1%D0%BE%D1%8E%D0%B7_%D0%A1%D0%BE%D0%B2%D0%B5%D1%82%D1%81%D0%BA%D0%B8%D1%85_%D0%A1%D0%BE%D1%86%D0%B8%D0%B0%D0%BB%D0%B8%D1%81%D1%82%D0%B8%D1%87%D0%B5%D1%81%D0%BA%D0%B8%D1%85_%D0%A0%D0%B5%D1%81%D0%BF%D1%83%D0%B1%D0%BB%D0%B8%D0%BA" TargetMode="External"/><Relationship Id="rId9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Relationship Id="rId9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24.png"/><Relationship Id="rId7" Type="http://schemas.openxmlformats.org/officeDocument/2006/relationships/image" Target="../media/image21.wmf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5.wmf"/><Relationship Id="rId9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2.png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5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png"/><Relationship Id="rId4" Type="http://schemas.openxmlformats.org/officeDocument/2006/relationships/image" Target="../media/image3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png"/><Relationship Id="rId4" Type="http://schemas.openxmlformats.org/officeDocument/2006/relationships/image" Target="../media/image3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ОРГАНИЗАЦИЯ ПОИСКА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СБАЛАНСИРОВАННЫЕ ПОИСКОВЫЕ ДЕРЕВЬЯ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АВЛ-деревья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©</a:t>
            </a:r>
            <a:r>
              <a:rPr lang="ru-RU" dirty="0" smtClean="0"/>
              <a:t>ДМА  </a:t>
            </a:r>
            <a:r>
              <a:rPr lang="ru-RU" dirty="0" smtClean="0"/>
              <a:t>ФПМИ Соболевская </a:t>
            </a:r>
            <a:r>
              <a:rPr lang="ru-RU" dirty="0" smtClean="0"/>
              <a:t>Е.П., </a:t>
            </a:r>
            <a:r>
              <a:rPr lang="ru-RU" dirty="0" smtClean="0"/>
              <a:t>202</a:t>
            </a:r>
            <a:r>
              <a:rPr lang="en-US" dirty="0" smtClean="0"/>
              <a:t>1</a:t>
            </a:r>
            <a:r>
              <a:rPr lang="ru-RU" dirty="0" smtClean="0"/>
              <a:t> </a:t>
            </a:r>
            <a:r>
              <a:rPr lang="ru-RU" dirty="0" smtClean="0"/>
              <a:t>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0070C0"/>
                </a:solidFill>
              </a:rPr>
              <a:t>Идеально сбалансированные деревья</a:t>
            </a:r>
            <a:endParaRPr lang="ru-RU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8863"/>
                <a:ext cx="10515600" cy="27550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Определение 2.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Корневое </a:t>
                </a:r>
                <a:r>
                  <a:rPr lang="ru-RU" dirty="0"/>
                  <a:t>дерево </a:t>
                </a:r>
                <a:r>
                  <a:rPr lang="ru-RU" dirty="0" smtClean="0"/>
                  <a:t>называется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ru-RU" i="1" dirty="0">
                    <a:solidFill>
                      <a:srgbClr val="FF0000"/>
                    </a:solidFill>
                  </a:rPr>
                  <a:t>-идеально </a:t>
                </a:r>
                <a:r>
                  <a:rPr lang="ru-RU" i="1" dirty="0" smtClean="0">
                    <a:solidFill>
                      <a:srgbClr val="FF0000"/>
                    </a:solidFill>
                  </a:rPr>
                  <a:t>сбалансированным </a:t>
                </a:r>
                <a:r>
                  <a:rPr lang="ru-RU" i="1" dirty="0">
                    <a:solidFill>
                      <a:srgbClr val="FF0000"/>
                    </a:solidFill>
                  </a:rPr>
                  <a:t>по количеству вершин</a:t>
                </a:r>
                <a:r>
                  <a:rPr lang="ru-RU" dirty="0">
                    <a:solidFill>
                      <a:srgbClr val="FF0000"/>
                    </a:solidFill>
                  </a:rPr>
                  <a:t>, </a:t>
                </a:r>
                <a:r>
                  <a:rPr lang="ru-RU" dirty="0"/>
                  <a:t>если для каждой </a:t>
                </a:r>
                <a:r>
                  <a:rPr lang="ru-RU" dirty="0" smtClean="0"/>
                  <a:t>её </a:t>
                </a:r>
                <a:r>
                  <a:rPr lang="ru-RU" dirty="0"/>
                  <a:t>вершины </a:t>
                </a:r>
                <a:r>
                  <a:rPr lang="en-US" b="1" dirty="0" smtClean="0"/>
                  <a:t>v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количество вершин в её максимальном (по количеству вершин) поддереве отличается от количества вершин в её минимальном (по количеству вершин) поддереве не </a:t>
                </a:r>
                <a:r>
                  <a:rPr lang="ru-RU" dirty="0"/>
                  <a:t>более, чем на </a:t>
                </a:r>
                <a:r>
                  <a:rPr lang="en-US" dirty="0" smtClean="0"/>
                  <a:t>k</a:t>
                </a:r>
                <a:r>
                  <a:rPr lang="ru-RU" dirty="0" smtClean="0"/>
                  <a:t>.   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>
                    <a:solidFill>
                      <a:srgbClr val="FF0000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, то говорят, что дерево </a:t>
                </a:r>
                <a:r>
                  <a:rPr lang="ru-RU" i="1" dirty="0">
                    <a:solidFill>
                      <a:srgbClr val="FF0000"/>
                    </a:solidFill>
                  </a:rPr>
                  <a:t>идеально </a:t>
                </a:r>
                <a:r>
                  <a:rPr lang="ru-RU" i="1" dirty="0" smtClean="0">
                    <a:solidFill>
                      <a:srgbClr val="FF0000"/>
                    </a:solidFill>
                  </a:rPr>
                  <a:t>сбалансировано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8863"/>
                <a:ext cx="10515600" cy="2755001"/>
              </a:xfrm>
              <a:blipFill rotWithShape="0">
                <a:blip r:embed="rId3"/>
                <a:stretch>
                  <a:fillRect l="-1217" t="-4867" b="-59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/>
          <p:cNvSpPr/>
          <p:nvPr/>
        </p:nvSpPr>
        <p:spPr>
          <a:xfrm>
            <a:off x="3868946" y="3651795"/>
            <a:ext cx="500332" cy="498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ru-RU" dirty="0"/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1388852" y="4744528"/>
            <a:ext cx="1060704" cy="7936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2941780" y="4744528"/>
            <a:ext cx="1060704" cy="1423358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4287328" y="4744527"/>
            <a:ext cx="1060704" cy="11214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авнобедренный треугольник 7"/>
          <p:cNvSpPr/>
          <p:nvPr/>
        </p:nvSpPr>
        <p:spPr>
          <a:xfrm>
            <a:off x="5565648" y="4744528"/>
            <a:ext cx="1060704" cy="301924"/>
          </a:xfrm>
          <a:prstGeom prst="triangle">
            <a:avLst>
              <a:gd name="adj" fmla="val 4918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5837207" y="4287328"/>
            <a:ext cx="517585" cy="457200"/>
          </a:xfrm>
          <a:prstGeom prst="ellipse">
            <a:avLst/>
          </a:prstGeom>
          <a:solidFill>
            <a:srgbClr val="00206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4541721" y="4287328"/>
            <a:ext cx="51758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3213339" y="4287328"/>
            <a:ext cx="517585" cy="4572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1660411" y="4287328"/>
            <a:ext cx="51758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4" idx="2"/>
            <a:endCxn id="12" idx="0"/>
          </p:cNvCxnSpPr>
          <p:nvPr/>
        </p:nvCxnSpPr>
        <p:spPr>
          <a:xfrm flipH="1">
            <a:off x="1919204" y="3901021"/>
            <a:ext cx="1949742" cy="38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6"/>
            <a:endCxn id="9" idx="0"/>
          </p:cNvCxnSpPr>
          <p:nvPr/>
        </p:nvCxnSpPr>
        <p:spPr>
          <a:xfrm>
            <a:off x="4369278" y="3901021"/>
            <a:ext cx="1726722" cy="38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4" idx="3"/>
            <a:endCxn id="11" idx="0"/>
          </p:cNvCxnSpPr>
          <p:nvPr/>
        </p:nvCxnSpPr>
        <p:spPr>
          <a:xfrm flipH="1">
            <a:off x="3472132" y="4077250"/>
            <a:ext cx="470086" cy="2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4" idx="5"/>
            <a:endCxn id="10" idx="0"/>
          </p:cNvCxnSpPr>
          <p:nvPr/>
        </p:nvCxnSpPr>
        <p:spPr>
          <a:xfrm>
            <a:off x="4296006" y="4077250"/>
            <a:ext cx="504508" cy="2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61822" y="416467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 smtClean="0"/>
              <a:t>u</a:t>
            </a:r>
            <a:endParaRPr lang="ru-RU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6367559" y="4235570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baseline="-25000" dirty="0" err="1" smtClean="0"/>
              <a:t>w</a:t>
            </a:r>
            <a:endParaRPr lang="ru-RU" baseline="-25000" dirty="0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415122"/>
              </p:ext>
            </p:extLst>
          </p:nvPr>
        </p:nvGraphicFramePr>
        <p:xfrm>
          <a:off x="7245350" y="3619500"/>
          <a:ext cx="25955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4" imgW="863280" imgH="266400" progId="Equation.DSMT4">
                  <p:embed/>
                </p:oleObj>
              </mc:Choice>
              <mc:Fallback>
                <p:oleObj name="Equation" r:id="rId4" imgW="8632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45350" y="3619500"/>
                        <a:ext cx="2595563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1" name="Рисунок 20" descr="png..png"/>
          <p:cNvPicPr>
            <a:picLocks noChangeAspect="1"/>
          </p:cNvPicPr>
          <p:nvPr/>
        </p:nvPicPr>
        <p:blipFill>
          <a:blip r:embed="rId6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0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06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</a:t>
            </a:r>
            <a:r>
              <a:rPr lang="en-US" dirty="0" smtClean="0"/>
              <a:t>k-</a:t>
            </a:r>
            <a:r>
              <a:rPr lang="ru-RU" dirty="0" smtClean="0"/>
              <a:t>идеально сбалансированного по количеству вершин дерева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8842" y="3109088"/>
            <a:ext cx="518205" cy="530398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4932550" y="1690688"/>
            <a:ext cx="504497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55" y="3129455"/>
            <a:ext cx="512108" cy="53649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776" y="3163801"/>
            <a:ext cx="518205" cy="53039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637" y="4103140"/>
            <a:ext cx="518205" cy="53039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083" y="4082773"/>
            <a:ext cx="518205" cy="53039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842" y="4963651"/>
            <a:ext cx="518205" cy="530398"/>
          </a:xfrm>
          <a:prstGeom prst="rect">
            <a:avLst/>
          </a:prstGeom>
        </p:spPr>
      </p:pic>
      <p:cxnSp>
        <p:nvCxnSpPr>
          <p:cNvPr id="17" name="Прямая со стрелкой 16"/>
          <p:cNvCxnSpPr>
            <a:stCxn id="4" idx="4"/>
            <a:endCxn id="8" idx="0"/>
          </p:cNvCxnSpPr>
          <p:nvPr/>
        </p:nvCxnSpPr>
        <p:spPr>
          <a:xfrm flipH="1">
            <a:off x="5177945" y="2210950"/>
            <a:ext cx="6854" cy="89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4"/>
            <a:endCxn id="9" idx="0"/>
          </p:cNvCxnSpPr>
          <p:nvPr/>
        </p:nvCxnSpPr>
        <p:spPr>
          <a:xfrm>
            <a:off x="5184799" y="2210950"/>
            <a:ext cx="973080" cy="95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4684204" y="3658508"/>
            <a:ext cx="518205" cy="46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4" idx="4"/>
            <a:endCxn id="5" idx="0"/>
          </p:cNvCxnSpPr>
          <p:nvPr/>
        </p:nvCxnSpPr>
        <p:spPr>
          <a:xfrm flipH="1">
            <a:off x="4206809" y="2210950"/>
            <a:ext cx="977990" cy="91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11" idx="0"/>
          </p:cNvCxnSpPr>
          <p:nvPr/>
        </p:nvCxnSpPr>
        <p:spPr>
          <a:xfrm>
            <a:off x="5177945" y="3639486"/>
            <a:ext cx="499241" cy="44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1" idx="2"/>
            <a:endCxn id="12" idx="0"/>
          </p:cNvCxnSpPr>
          <p:nvPr/>
        </p:nvCxnSpPr>
        <p:spPr>
          <a:xfrm flipH="1">
            <a:off x="5177945" y="4613171"/>
            <a:ext cx="499241" cy="35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27565" y="174729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c=7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6355102" y="3109088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c=2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77088" y="507072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c=1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60756" y="416330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c=1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849430" y="414248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c=2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4460297" y="319089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c=4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411825" y="3189621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c=1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934976" y="2116628"/>
            <a:ext cx="2045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k=3 </a:t>
            </a:r>
          </a:p>
          <a:p>
            <a:endParaRPr lang="en-US" dirty="0" smtClean="0"/>
          </a:p>
          <a:p>
            <a:r>
              <a:rPr lang="en-US" dirty="0" smtClean="0"/>
              <a:t>3-</a:t>
            </a:r>
            <a:r>
              <a:rPr lang="ru-RU" dirty="0" smtClean="0"/>
              <a:t>идеально сбалансировано по количеству вершин</a:t>
            </a:r>
            <a:endParaRPr lang="ru-RU" dirty="0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884" y="3981414"/>
            <a:ext cx="518205" cy="530398"/>
          </a:xfrm>
          <a:prstGeom prst="rect">
            <a:avLst/>
          </a:prstGeom>
        </p:spPr>
      </p:pic>
      <p:cxnSp>
        <p:nvCxnSpPr>
          <p:cNvPr id="13" name="Прямая со стрелкой 12"/>
          <p:cNvCxnSpPr/>
          <p:nvPr/>
        </p:nvCxnSpPr>
        <p:spPr>
          <a:xfrm>
            <a:off x="6219818" y="3694199"/>
            <a:ext cx="536753" cy="28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7118215" y="4125548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c=1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31" name="Рисунок 30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5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accent5"/>
                </a:solidFill>
              </a:rPr>
              <a:t>АВЛ-дерево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655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sz="3500" dirty="0" smtClean="0">
                <a:solidFill>
                  <a:srgbClr val="FF0000"/>
                </a:solidFill>
              </a:rPr>
              <a:t>АВ</a:t>
            </a:r>
            <a:r>
              <a:rPr lang="ru-RU" sz="3500" dirty="0" smtClean="0">
                <a:solidFill>
                  <a:srgbClr val="C00000"/>
                </a:solidFill>
              </a:rPr>
              <a:t>Л</a:t>
            </a:r>
            <a:r>
              <a:rPr lang="ru-RU" sz="3500" dirty="0"/>
              <a:t> — аббревиатура, образованная первыми буквами фамилий </a:t>
            </a:r>
            <a:r>
              <a:rPr lang="ru-RU" sz="3500" dirty="0" smtClean="0"/>
              <a:t>создателей. </a:t>
            </a:r>
          </a:p>
          <a:p>
            <a:pPr marL="0" indent="0" algn="just">
              <a:buNone/>
            </a:pPr>
            <a:endParaRPr lang="ru-RU" sz="3500" dirty="0"/>
          </a:p>
          <a:p>
            <a:pPr marL="0" indent="0" algn="just">
              <a:buNone/>
            </a:pPr>
            <a:r>
              <a:rPr lang="ru-RU" sz="3500" dirty="0" smtClean="0"/>
              <a:t>В 1962 </a:t>
            </a:r>
            <a:r>
              <a:rPr lang="ru-RU" sz="3500" dirty="0"/>
              <a:t>году </a:t>
            </a:r>
            <a:r>
              <a:rPr lang="ru-RU" sz="3500" dirty="0" smtClean="0"/>
              <a:t>советские учёные </a:t>
            </a:r>
            <a:r>
              <a:rPr lang="ru-RU" sz="3500" dirty="0"/>
              <a:t>Г.М</a:t>
            </a:r>
            <a:r>
              <a:rPr lang="ru-RU" sz="3500" dirty="0" smtClean="0"/>
              <a:t>. </a:t>
            </a:r>
            <a:r>
              <a:rPr lang="ru-RU" sz="3500" dirty="0" smtClean="0">
                <a:solidFill>
                  <a:srgbClr val="FF0000"/>
                </a:solidFill>
              </a:rPr>
              <a:t>А</a:t>
            </a:r>
            <a:r>
              <a:rPr lang="ru-RU" sz="3500" dirty="0" smtClean="0"/>
              <a:t>дельсон-</a:t>
            </a:r>
            <a:r>
              <a:rPr lang="ru-RU" sz="3500" dirty="0" smtClean="0">
                <a:solidFill>
                  <a:srgbClr val="FF0000"/>
                </a:solidFill>
              </a:rPr>
              <a:t>В</a:t>
            </a:r>
            <a:r>
              <a:rPr lang="ru-RU" sz="3500" dirty="0" smtClean="0"/>
              <a:t>ельский </a:t>
            </a:r>
            <a:r>
              <a:rPr lang="ru-RU" sz="3500" dirty="0"/>
              <a:t>и  </a:t>
            </a:r>
            <a:r>
              <a:rPr lang="ru-RU" sz="3500" dirty="0" smtClean="0"/>
              <a:t>Е.М. </a:t>
            </a:r>
            <a:r>
              <a:rPr lang="ru-RU" sz="3500" dirty="0" smtClean="0">
                <a:solidFill>
                  <a:srgbClr val="C00000"/>
                </a:solidFill>
              </a:rPr>
              <a:t>Л</a:t>
            </a:r>
            <a:r>
              <a:rPr lang="ru-RU" sz="3500" dirty="0" smtClean="0"/>
              <a:t>андис предложили </a:t>
            </a:r>
            <a:r>
              <a:rPr lang="ru-RU" sz="3500" dirty="0"/>
              <a:t>такую структуру данных</a:t>
            </a:r>
            <a:r>
              <a:rPr lang="ru-RU" sz="3500" dirty="0" smtClean="0"/>
              <a:t>.</a:t>
            </a:r>
          </a:p>
          <a:p>
            <a:pPr marL="0" indent="0">
              <a:buNone/>
            </a:pPr>
            <a:r>
              <a:rPr lang="ru-RU" sz="3500" dirty="0" smtClean="0"/>
              <a:t> </a:t>
            </a:r>
          </a:p>
        </p:txBody>
      </p:sp>
      <p:pic>
        <p:nvPicPr>
          <p:cNvPr id="4098" name="Picture 2" descr="22px-Flag_of_the_Soviet_Uni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9550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22px-Flag_of_Israel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95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9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72080" y="189781"/>
            <a:ext cx="2960969" cy="1202139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Георгий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ru-RU" sz="2400" b="1" dirty="0" smtClean="0"/>
              <a:t>Максимович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ru-RU" sz="2400" b="1" dirty="0" smtClean="0"/>
              <a:t>Адельсон-Вельский </a:t>
            </a:r>
            <a:endParaRPr lang="ru-RU" sz="2400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129815"/>
              </p:ext>
            </p:extLst>
          </p:nvPr>
        </p:nvGraphicFramePr>
        <p:xfrm>
          <a:off x="355121" y="2311396"/>
          <a:ext cx="10515600" cy="3414044"/>
        </p:xfrm>
        <a:graphic>
          <a:graphicData uri="http://schemas.openxmlformats.org/drawingml/2006/table">
            <a:tbl>
              <a:tblPr/>
              <a:tblGrid>
                <a:gridCol w="1974011"/>
                <a:gridCol w="8541589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Дата рождения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 dirty="0" smtClean="0">
                          <a:solidFill>
                            <a:srgbClr val="0B0080"/>
                          </a:solidFill>
                          <a:effectLst/>
                        </a:rPr>
                        <a:t>8 января 1922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70309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Место рождения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  <a:hlinkClick r:id="rId2" tooltip="Самара"/>
                        </a:rPr>
                        <a:t>Самара</a:t>
                      </a:r>
                      <a:r>
                        <a:rPr lang="ru-RU" dirty="0">
                          <a:effectLst/>
                        </a:rPr>
                        <a:t>, </a:t>
                      </a:r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  <a:hlinkClick r:id="rId3" tooltip="РСФСР"/>
                        </a:rPr>
                        <a:t>РСФСР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70309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Дата смерти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 dirty="0" smtClean="0">
                          <a:solidFill>
                            <a:srgbClr val="0B0080"/>
                          </a:solidFill>
                          <a:effectLst/>
                        </a:rPr>
                        <a:t>26 апреля 2014</a:t>
                      </a:r>
                      <a:r>
                        <a:rPr lang="ru-RU" dirty="0">
                          <a:effectLst/>
                        </a:rPr>
                        <a:t> (92 года)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70309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Место смерти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>
                          <a:solidFill>
                            <a:srgbClr val="0B0080"/>
                          </a:solidFill>
                          <a:effectLst/>
                          <a:hlinkClick r:id="rId4" tooltip="Гиватаим"/>
                        </a:rPr>
                        <a:t>Гиватаим</a:t>
                      </a:r>
                      <a:r>
                        <a:rPr lang="ru-RU">
                          <a:effectLst/>
                        </a:rPr>
                        <a:t>, </a:t>
                      </a:r>
                      <a:r>
                        <a:rPr lang="ru-RU" u="none" strike="noStrike">
                          <a:solidFill>
                            <a:srgbClr val="0B0080"/>
                          </a:solidFill>
                          <a:effectLst/>
                          <a:hlinkClick r:id="rId5" tooltip="Израиль"/>
                        </a:rPr>
                        <a:t>Израиль</a:t>
                      </a:r>
                      <a:endParaRPr lang="ru-RU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70309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Страна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 </a:t>
                      </a:r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  <a:hlinkClick r:id="rId6" tooltip="Союз Советских Социалистических Республик"/>
                        </a:rPr>
                        <a:t>СССР</a:t>
                      </a:r>
                      <a:r>
                        <a:rPr lang="ru-RU" dirty="0">
                          <a:effectLst/>
                        </a:rPr>
                        <a:t> →  </a:t>
                      </a:r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  <a:hlinkClick r:id="rId5" tooltip="Израиль"/>
                        </a:rPr>
                        <a:t>Израиль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70309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Научная сфера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>
                          <a:solidFill>
                            <a:srgbClr val="0B0080"/>
                          </a:solidFill>
                          <a:effectLst/>
                          <a:hlinkClick r:id="rId7" tooltip="Математик"/>
                        </a:rPr>
                        <a:t>математик</a:t>
                      </a:r>
                      <a:endParaRPr lang="ru-RU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56121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Место работы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None/>
                      </a:pPr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  <a:hlinkClick r:id="rId8" tooltip="Институт теоретической и экспериментальной физики"/>
                        </a:rPr>
                        <a:t>Институт теоретической и экспериментальной физики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70309"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>
                          <a:solidFill>
                            <a:srgbClr val="0B0080"/>
                          </a:solidFill>
                          <a:effectLst/>
                          <a:hlinkClick r:id="rId9" tooltip="Альма-матер"/>
                        </a:rPr>
                        <a:t>Альма-матер</a:t>
                      </a:r>
                      <a:endParaRPr lang="ru-RU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>
                          <a:solidFill>
                            <a:srgbClr val="0B0080"/>
                          </a:solidFill>
                          <a:effectLst/>
                          <a:hlinkClick r:id="rId10" tooltip="Механико-математический факультет МГУ"/>
                        </a:rPr>
                        <a:t>МГУ (мехмат)</a:t>
                      </a:r>
                      <a:endParaRPr lang="ru-RU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70309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Учёная степень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  <a:hlinkClick r:id="rId11" tooltip="Кандидат физико-математических наук"/>
                        </a:rPr>
                        <a:t>Кандидат ф.-м. наук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21" y="32681"/>
            <a:ext cx="2004395" cy="2278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1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8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7759" y="189781"/>
            <a:ext cx="1906821" cy="1868146"/>
          </a:xfrm>
        </p:spPr>
        <p:txBody>
          <a:bodyPr>
            <a:normAutofit/>
          </a:bodyPr>
          <a:lstStyle/>
          <a:p>
            <a:r>
              <a:rPr lang="ru-RU" sz="2400" b="1" dirty="0"/>
              <a:t>Евгений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ru-RU" sz="2400" b="1" dirty="0" smtClean="0"/>
              <a:t>Михайлович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ru-RU" sz="2400" b="1" dirty="0" smtClean="0"/>
              <a:t>Ландис</a:t>
            </a:r>
            <a:r>
              <a:rPr lang="ru-RU" sz="2000" dirty="0"/>
              <a:t> </a:t>
            </a:r>
            <a:endParaRPr lang="ru-RU" sz="2000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704488"/>
              </p:ext>
            </p:extLst>
          </p:nvPr>
        </p:nvGraphicFramePr>
        <p:xfrm>
          <a:off x="355121" y="2311396"/>
          <a:ext cx="10515600" cy="3683815"/>
        </p:xfrm>
        <a:graphic>
          <a:graphicData uri="http://schemas.openxmlformats.org/drawingml/2006/table">
            <a:tbl>
              <a:tblPr/>
              <a:tblGrid>
                <a:gridCol w="1974011"/>
                <a:gridCol w="8541589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dirty="0" smtClean="0">
                          <a:effectLst/>
                        </a:rPr>
                        <a:t>Дата </a:t>
                      </a:r>
                      <a:r>
                        <a:rPr lang="ru-RU" dirty="0">
                          <a:effectLst/>
                        </a:rPr>
                        <a:t>рождения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 dirty="0" smtClean="0">
                          <a:solidFill>
                            <a:srgbClr val="0B0080"/>
                          </a:solidFill>
                          <a:effectLst/>
                        </a:rPr>
                        <a:t>6 октября 1921</a:t>
                      </a:r>
                      <a:endParaRPr lang="ru-RU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70309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Место рождения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 dirty="0" smtClean="0">
                          <a:solidFill>
                            <a:srgbClr val="0B0080"/>
                          </a:solidFill>
                          <a:effectLst/>
                        </a:rPr>
                        <a:t>Харьков</a:t>
                      </a:r>
                      <a:endParaRPr lang="ru-RU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70309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Дата смерти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 dirty="0" smtClean="0">
                          <a:solidFill>
                            <a:srgbClr val="0B0080"/>
                          </a:solidFill>
                          <a:effectLst/>
                        </a:rPr>
                        <a:t>12 декабря 1997</a:t>
                      </a:r>
                      <a:r>
                        <a:rPr lang="ru-RU" u="none" dirty="0">
                          <a:effectLst/>
                        </a:rPr>
                        <a:t> (76 лет)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70309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Место смерти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  <a:hlinkClick r:id="rId2" tooltip="Москва"/>
                        </a:rPr>
                        <a:t>Москва</a:t>
                      </a:r>
                      <a:r>
                        <a:rPr lang="ru-RU" u="none" dirty="0">
                          <a:effectLst/>
                        </a:rPr>
                        <a:t>, </a:t>
                      </a:r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  <a:hlinkClick r:id="rId3" tooltip="Россия"/>
                        </a:rPr>
                        <a:t>Россия</a:t>
                      </a:r>
                      <a:endParaRPr lang="ru-RU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70309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Страна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dirty="0">
                          <a:effectLst/>
                        </a:rPr>
                        <a:t> </a:t>
                      </a:r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  <a:hlinkClick r:id="rId4" tooltip="Союз Советских Социалистических Республик"/>
                        </a:rPr>
                        <a:t>СССР</a:t>
                      </a:r>
                      <a:r>
                        <a:rPr lang="ru-RU" u="none" dirty="0">
                          <a:effectLst/>
                        </a:rPr>
                        <a:t> →  </a:t>
                      </a:r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  <a:hlinkClick r:id="rId3" tooltip="Россия"/>
                        </a:rPr>
                        <a:t>Россия</a:t>
                      </a:r>
                      <a:endParaRPr lang="ru-RU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70309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Научная сфера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dirty="0">
                          <a:effectLst/>
                        </a:rPr>
                        <a:t>математика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456121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Место работы</a:t>
                      </a: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  <a:hlinkClick r:id="rId5" tooltip="Московский государственный университет"/>
                        </a:rPr>
                        <a:t>Московский государственный университет</a:t>
                      </a:r>
                      <a:endParaRPr lang="ru-RU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70309"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>
                          <a:solidFill>
                            <a:srgbClr val="0B0080"/>
                          </a:solidFill>
                          <a:effectLst/>
                          <a:hlinkClick r:id="rId6" tooltip="Альма-матер"/>
                        </a:rPr>
                        <a:t>Альма-матер</a:t>
                      </a:r>
                      <a:endParaRPr lang="ru-RU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  <a:hlinkClick r:id="rId7" tooltip="Механико-математический факультет МГУ"/>
                        </a:rPr>
                        <a:t>МГУ (мехмат)</a:t>
                      </a:r>
                      <a:endParaRPr lang="ru-RU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70309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Учёная </a:t>
                      </a:r>
                      <a:r>
                        <a:rPr lang="ru-RU" dirty="0" smtClean="0">
                          <a:effectLst/>
                        </a:rPr>
                        <a:t>степень,</a:t>
                      </a:r>
                      <a:r>
                        <a:rPr lang="ru-RU" baseline="0" dirty="0" smtClean="0">
                          <a:effectLst/>
                        </a:rPr>
                        <a:t> звание</a:t>
                      </a:r>
                      <a:endParaRPr lang="ru-RU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u="none" strike="noStrike" dirty="0">
                          <a:solidFill>
                            <a:srgbClr val="0B0080"/>
                          </a:solidFill>
                          <a:effectLst/>
                          <a:hlinkClick r:id="rId8" tooltip="Доктор физико-математических наук"/>
                        </a:rPr>
                        <a:t>доктор физико-математических </a:t>
                      </a:r>
                      <a:r>
                        <a:rPr lang="ru-RU" u="none" strike="noStrike" dirty="0" smtClean="0">
                          <a:solidFill>
                            <a:srgbClr val="0B0080"/>
                          </a:solidFill>
                          <a:effectLst/>
                          <a:hlinkClick r:id="rId8" tooltip="Доктор физико-математических наук"/>
                        </a:rPr>
                        <a:t>наук</a:t>
                      </a:r>
                      <a:r>
                        <a:rPr lang="ru-RU" u="none" strike="noStrike" dirty="0" smtClean="0">
                          <a:solidFill>
                            <a:srgbClr val="0B0080"/>
                          </a:solidFill>
                          <a:effectLst/>
                        </a:rPr>
                        <a:t>, профессор</a:t>
                      </a:r>
                      <a:endParaRPr lang="ru-RU" u="none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8" y="0"/>
            <a:ext cx="1957382" cy="2249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10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66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accent5"/>
                </a:solidFill>
              </a:rPr>
              <a:t>АВЛ-дерево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b="1" dirty="0">
                <a:solidFill>
                  <a:srgbClr val="FF0000"/>
                </a:solidFill>
              </a:rPr>
              <a:t>АВ</a:t>
            </a:r>
            <a:r>
              <a:rPr lang="ru-RU" sz="3000" b="1" dirty="0">
                <a:solidFill>
                  <a:srgbClr val="C00000"/>
                </a:solidFill>
              </a:rPr>
              <a:t>Л</a:t>
            </a:r>
            <a:r>
              <a:rPr lang="ru-RU" sz="3000" b="1" dirty="0"/>
              <a:t>-дерево</a:t>
            </a:r>
            <a:r>
              <a:rPr lang="ru-RU" sz="3000" dirty="0"/>
              <a:t> </a:t>
            </a:r>
            <a:r>
              <a:rPr lang="ru-RU" dirty="0"/>
              <a:t>– это </a:t>
            </a:r>
            <a:r>
              <a:rPr lang="ru-RU" dirty="0" smtClean="0">
                <a:solidFill>
                  <a:srgbClr val="C00000"/>
                </a:solidFill>
              </a:rPr>
              <a:t>бинарное</a:t>
            </a:r>
            <a:r>
              <a:rPr lang="ru-RU" dirty="0"/>
              <a:t>,</a:t>
            </a:r>
            <a:r>
              <a:rPr lang="ru-RU" dirty="0" smtClean="0"/>
              <a:t>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поисковое дерево</a:t>
            </a:r>
            <a:r>
              <a:rPr lang="ru-RU" dirty="0"/>
              <a:t>, которое является </a:t>
            </a:r>
            <a:r>
              <a:rPr lang="ru-RU" dirty="0" err="1" smtClean="0">
                <a:solidFill>
                  <a:srgbClr val="7030A0"/>
                </a:solidFill>
              </a:rPr>
              <a:t>сблансированным</a:t>
            </a:r>
            <a:r>
              <a:rPr lang="ru-RU" dirty="0" smtClean="0">
                <a:solidFill>
                  <a:srgbClr val="7030A0"/>
                </a:solidFill>
              </a:rPr>
              <a:t>.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4951562" y="2840515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5811328" y="3657600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4224068" y="3657600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</a:p>
        </p:txBody>
      </p:sp>
      <p:sp>
        <p:nvSpPr>
          <p:cNvPr id="13" name="Овал 12"/>
          <p:cNvSpPr/>
          <p:nvPr/>
        </p:nvSpPr>
        <p:spPr>
          <a:xfrm>
            <a:off x="5172974" y="4508739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6544574" y="4508739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cxnSp>
        <p:nvCxnSpPr>
          <p:cNvPr id="16" name="Прямая со стрелкой 15"/>
          <p:cNvCxnSpPr>
            <a:stCxn id="4" idx="3"/>
            <a:endCxn id="12" idx="0"/>
          </p:cNvCxnSpPr>
          <p:nvPr/>
        </p:nvCxnSpPr>
        <p:spPr>
          <a:xfrm flipH="1">
            <a:off x="4508740" y="3297028"/>
            <a:ext cx="526200" cy="36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437527" y="3297028"/>
            <a:ext cx="658473" cy="36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3" idx="0"/>
          </p:cNvCxnSpPr>
          <p:nvPr/>
        </p:nvCxnSpPr>
        <p:spPr>
          <a:xfrm flipH="1">
            <a:off x="5457646" y="4114113"/>
            <a:ext cx="437060" cy="39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297293" y="4114113"/>
            <a:ext cx="531953" cy="39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08498" y="3571336"/>
            <a:ext cx="3321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каждой вершины дерева высоты её поддеревьев отличаются не более, чем на 1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99321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accent5"/>
                </a:solidFill>
              </a:rPr>
              <a:t>АВЛ-дерево ?</a:t>
            </a:r>
            <a:endParaRPr lang="ru-RU" b="1" dirty="0">
              <a:solidFill>
                <a:schemeClr val="accent5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7260" y="1825625"/>
            <a:ext cx="9766540" cy="3798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 algn="r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Нет, так как оно не поисковое.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4977441" y="2780130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5811328" y="3657600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4224068" y="3657600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</a:p>
        </p:txBody>
      </p:sp>
      <p:sp>
        <p:nvSpPr>
          <p:cNvPr id="13" name="Овал 12"/>
          <p:cNvSpPr/>
          <p:nvPr/>
        </p:nvSpPr>
        <p:spPr>
          <a:xfrm>
            <a:off x="5172974" y="4508739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6544574" y="4508739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cxnSp>
        <p:nvCxnSpPr>
          <p:cNvPr id="16" name="Прямая со стрелкой 15"/>
          <p:cNvCxnSpPr>
            <a:stCxn id="4" idx="3"/>
            <a:endCxn id="12" idx="0"/>
          </p:cNvCxnSpPr>
          <p:nvPr/>
        </p:nvCxnSpPr>
        <p:spPr>
          <a:xfrm flipH="1">
            <a:off x="4508740" y="3236643"/>
            <a:ext cx="552079" cy="42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463406" y="3236643"/>
            <a:ext cx="632594" cy="42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3" idx="0"/>
          </p:cNvCxnSpPr>
          <p:nvPr/>
        </p:nvCxnSpPr>
        <p:spPr>
          <a:xfrm flipH="1">
            <a:off x="5457646" y="4114113"/>
            <a:ext cx="437060" cy="39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297293" y="4114113"/>
            <a:ext cx="531953" cy="39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7" name="Рисунок 1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35170" y="560718"/>
            <a:ext cx="10318630" cy="46582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>
                <a:solidFill>
                  <a:schemeClr val="accent5"/>
                </a:solidFill>
              </a:rPr>
              <a:t>АВЛ-дерево ?</a:t>
            </a:r>
            <a:endParaRPr lang="ru-RU" sz="4400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Нет, так как оно не сбалансировано по высоте (см. вершину с ключом 1).</a:t>
            </a:r>
          </a:p>
        </p:txBody>
      </p:sp>
      <p:sp>
        <p:nvSpPr>
          <p:cNvPr id="4" name="Овал 3"/>
          <p:cNvSpPr/>
          <p:nvPr/>
        </p:nvSpPr>
        <p:spPr>
          <a:xfrm>
            <a:off x="5046453" y="1451662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5975231" y="2337759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</a:p>
        </p:txBody>
      </p:sp>
      <p:sp>
        <p:nvSpPr>
          <p:cNvPr id="13" name="Овал 12"/>
          <p:cNvSpPr/>
          <p:nvPr/>
        </p:nvSpPr>
        <p:spPr>
          <a:xfrm>
            <a:off x="5532418" y="3455104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6673970" y="3455104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532418" y="1908175"/>
            <a:ext cx="727485" cy="42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3" idx="0"/>
          </p:cNvCxnSpPr>
          <p:nvPr/>
        </p:nvCxnSpPr>
        <p:spPr>
          <a:xfrm flipH="1">
            <a:off x="5817090" y="2794272"/>
            <a:ext cx="241519" cy="66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461196" y="2794272"/>
            <a:ext cx="497446" cy="66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2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chemeClr val="accent5"/>
                </a:solidFill>
              </a:rPr>
              <a:t>АВЛ-дерево ?</a:t>
            </a:r>
            <a:endParaRPr lang="ru-RU" b="1" dirty="0">
              <a:solidFill>
                <a:schemeClr val="accent5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916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Нет, так как оно не бинарное.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336876" y="1522850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6259902" y="2648310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</a:p>
        </p:txBody>
      </p:sp>
      <p:sp>
        <p:nvSpPr>
          <p:cNvPr id="13" name="Овал 12"/>
          <p:cNvSpPr/>
          <p:nvPr/>
        </p:nvSpPr>
        <p:spPr>
          <a:xfrm>
            <a:off x="5621548" y="3499449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6993148" y="3499449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822841" y="1979363"/>
            <a:ext cx="721733" cy="66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0" idx="3"/>
            <a:endCxn id="13" idx="0"/>
          </p:cNvCxnSpPr>
          <p:nvPr/>
        </p:nvCxnSpPr>
        <p:spPr>
          <a:xfrm flipH="1">
            <a:off x="5906220" y="3104823"/>
            <a:ext cx="437060" cy="39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745867" y="3104823"/>
            <a:ext cx="531953" cy="39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4373614" y="2613804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5316758" y="2592526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cxnSp>
        <p:nvCxnSpPr>
          <p:cNvPr id="23" name="Прямая со стрелкой 22"/>
          <p:cNvCxnSpPr>
            <a:endCxn id="12" idx="0"/>
          </p:cNvCxnSpPr>
          <p:nvPr/>
        </p:nvCxnSpPr>
        <p:spPr>
          <a:xfrm flipH="1">
            <a:off x="5601430" y="2096851"/>
            <a:ext cx="20118" cy="49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4" idx="3"/>
            <a:endCxn id="11" idx="0"/>
          </p:cNvCxnSpPr>
          <p:nvPr/>
        </p:nvCxnSpPr>
        <p:spPr>
          <a:xfrm flipH="1">
            <a:off x="4658286" y="1979363"/>
            <a:ext cx="761968" cy="63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6" name="Рисунок 1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4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6304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accent5"/>
                </a:solidFill>
              </a:rPr>
              <a:t>АВЛ-дерево. Свойства.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66189"/>
            <a:ext cx="10515600" cy="4710774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1" y="-844644"/>
            <a:ext cx="10436524" cy="64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ТЕОРЕМА.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число внутренних вершин АВЛ-дерева, а    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его высота. </a:t>
            </a: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Тогда справедливы следующие неравенства: </a:t>
            </a: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доказательства</a:t>
            </a:r>
            <a:r>
              <a:rPr kumimoji="0" lang="ru-RU" altLang="ru-RU" sz="2000" b="0" i="0" u="none" strike="noStrike" cap="none" normalizeH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утверждения оценивают максимальное и минимальное число внутренних вершин.  </a:t>
            </a: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altLang="ru-RU" sz="2000" baseline="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аксимальное</a:t>
            </a:r>
            <a:r>
              <a:rPr lang="ru-RU" alt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число внутренних вершин оценивается достаточно просто, так как АВЛ-</a:t>
            </a:r>
            <a:r>
              <a:rPr lang="ru-RU" alt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alt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ерево является бинарным деревом (возьмём полное бинарное дерево):</a:t>
            </a: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769610"/>
              </p:ext>
            </p:extLst>
          </p:nvPr>
        </p:nvGraphicFramePr>
        <p:xfrm>
          <a:off x="2230809" y="2086794"/>
          <a:ext cx="7364284" cy="613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" name="Equation" r:id="rId3" imgW="3035160" imgH="266400" progId="Equation.DSMT4">
                  <p:embed/>
                </p:oleObj>
              </mc:Choice>
              <mc:Fallback>
                <p:oleObj name="Equation" r:id="rId3" imgW="30351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0809" y="2086794"/>
                        <a:ext cx="7364284" cy="613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751503"/>
              </p:ext>
            </p:extLst>
          </p:nvPr>
        </p:nvGraphicFramePr>
        <p:xfrm>
          <a:off x="919163" y="4352805"/>
          <a:ext cx="81581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" name="Equation" r:id="rId5" imgW="5117760" imgH="291960" progId="Equation.DSMT4">
                  <p:embed/>
                </p:oleObj>
              </mc:Choice>
              <mc:Fallback>
                <p:oleObj name="Equation" r:id="rId5" imgW="5117760" imgH="291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4352805"/>
                        <a:ext cx="8158162" cy="449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7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3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5041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 smtClean="0">
                <a:solidFill>
                  <a:schemeClr val="accent5"/>
                </a:solidFill>
              </a:rPr>
              <a:t>Организация поиска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18573"/>
          </a:xfrm>
        </p:spPr>
        <p:txBody>
          <a:bodyPr/>
          <a:lstStyle/>
          <a:p>
            <a:r>
              <a:rPr lang="ru-RU" dirty="0" smtClean="0"/>
              <a:t>Словарные операции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элемента с заданным ключом </a:t>
            </a:r>
            <a:r>
              <a:rPr lang="ru-RU" b="1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en-US" b="1" i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нового элемента с заданным ключом </a:t>
            </a:r>
            <a:r>
              <a:rPr lang="ru-RU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ru-RU" i="1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с заданным ключом </a:t>
            </a:r>
            <a:r>
              <a:rPr lang="ru-RU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ru-RU" dirty="0" smtClean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715000" cy="823912"/>
          </a:xfrm>
        </p:spPr>
        <p:txBody>
          <a:bodyPr/>
          <a:lstStyle/>
          <a:p>
            <a:r>
              <a:rPr lang="ru-RU" dirty="0" smtClean="0"/>
              <a:t>Структуры для выполнения словарных операций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67278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поисковые деревья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хеш-таблицы 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1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3897"/>
            <a:ext cx="10515600" cy="113753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accent5"/>
                </a:solidFill>
              </a:rPr>
              <a:t>АВЛ-дерево. Свойства.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66189"/>
            <a:ext cx="10515600" cy="4710774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1" y="755793"/>
            <a:ext cx="10436524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ТЕОРЕМА.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число внутренних вершин АВЛ-дерева, а    </a:t>
            </a:r>
            <a:r>
              <a:rPr kumimoji="0" lang="en-US" altLang="ru-RU" sz="2000" b="0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kumimoji="0" lang="ru-RU" altLang="ru-RU" sz="2000" b="0" i="1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его высота. </a:t>
            </a: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Тогда справедливы следующие неравенства: </a:t>
            </a: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15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indent="215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оценки минимального числа внутренних вершин используются свойства чисел Фибоначчи. </a:t>
            </a:r>
            <a:r>
              <a:rPr lang="en-US" alt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altLang="ru-RU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159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Пусть </a:t>
            </a:r>
            <a:r>
              <a:rPr lang="en-US" altLang="ru-RU" sz="2000" i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ru-RU" sz="20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ru-RU" sz="2400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alt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число внутренних вершин АВЛ дерева высоты </a:t>
            </a:r>
            <a:r>
              <a:rPr lang="en-US" alt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минимальным числом внутренних вершин</a:t>
            </a:r>
            <a:r>
              <a:rPr lang="en-US" alt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ru-RU" sz="20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Поскольку принцип построения деревьев напоминает построение чисел Фибоначчи, то такие деревья обычно называют деревьями Фибоначчи. </a:t>
            </a:r>
            <a:endParaRPr lang="ru-RU" altLang="ru-RU" sz="2000" i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915433"/>
              </p:ext>
            </p:extLst>
          </p:nvPr>
        </p:nvGraphicFramePr>
        <p:xfrm>
          <a:off x="2209800" y="1860414"/>
          <a:ext cx="5536721" cy="461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Equation" r:id="rId3" imgW="3035160" imgH="266400" progId="Equation.DSMT4">
                  <p:embed/>
                </p:oleObj>
              </mc:Choice>
              <mc:Fallback>
                <p:oleObj name="Equation" r:id="rId3" imgW="30351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1860414"/>
                        <a:ext cx="5536721" cy="461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487852"/>
              </p:ext>
            </p:extLst>
          </p:nvPr>
        </p:nvGraphicFramePr>
        <p:xfrm>
          <a:off x="2209800" y="2565400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5" imgW="914400" imgH="196920" progId="Equation.DSMT4">
                  <p:embed/>
                </p:oleObj>
              </mc:Choice>
              <mc:Fallback>
                <p:oleObj name="Equation" r:id="rId5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2565400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7534272"/>
              </p:ext>
            </p:extLst>
          </p:nvPr>
        </p:nvGraphicFramePr>
        <p:xfrm>
          <a:off x="2570672" y="4104249"/>
          <a:ext cx="6107502" cy="2126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Equation" r:id="rId7" imgW="3162240" imgH="1384200" progId="Equation.DSMT4">
                  <p:embed/>
                </p:oleObj>
              </mc:Choice>
              <mc:Fallback>
                <p:oleObj name="Equation" r:id="rId7" imgW="3162240" imgH="13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70672" y="4104249"/>
                        <a:ext cx="6107502" cy="2126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12" name="Рисунок 11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0412" y="30274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5"/>
                </a:solidFill>
              </a:rPr>
              <a:t>АВЛ-дерево</a:t>
            </a:r>
            <a:br>
              <a:rPr lang="ru-RU" dirty="0" smtClean="0">
                <a:solidFill>
                  <a:schemeClr val="accent5"/>
                </a:solidFill>
              </a:rPr>
            </a:br>
            <a:r>
              <a:rPr lang="ru-RU" dirty="0" smtClean="0">
                <a:solidFill>
                  <a:schemeClr val="accent5"/>
                </a:solidFill>
              </a:rPr>
              <a:t> разбалансировка после добавления элемента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6815" y="1423358"/>
            <a:ext cx="10956985" cy="47536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4997572" y="2014568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5776823" y="2958860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4189563" y="2958860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6510069" y="3809999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cxnSp>
        <p:nvCxnSpPr>
          <p:cNvPr id="16" name="Прямая со стрелкой 15"/>
          <p:cNvCxnSpPr>
            <a:stCxn id="4" idx="3"/>
            <a:endCxn id="12" idx="0"/>
          </p:cNvCxnSpPr>
          <p:nvPr/>
        </p:nvCxnSpPr>
        <p:spPr>
          <a:xfrm flipH="1">
            <a:off x="4474235" y="2471081"/>
            <a:ext cx="606715" cy="48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483537" y="2471081"/>
            <a:ext cx="577958" cy="48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262788" y="3415373"/>
            <a:ext cx="531953" cy="39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292196" y="4761329"/>
            <a:ext cx="569343" cy="5348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14" idx="5"/>
            <a:endCxn id="17" idx="0"/>
          </p:cNvCxnSpPr>
          <p:nvPr/>
        </p:nvCxnSpPr>
        <p:spPr>
          <a:xfrm>
            <a:off x="6996034" y="4266512"/>
            <a:ext cx="580834" cy="494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5574822" y="1807730"/>
            <a:ext cx="940285" cy="347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6279318" y="1893415"/>
            <a:ext cx="342182" cy="10697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94740" y="1842297"/>
            <a:ext cx="2694308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разбалансировка после добавления 6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0" name="Рисунок 1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2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14" grpId="0" animBg="1"/>
      <p:bldP spid="17" grpId="0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4988" y="158466"/>
            <a:ext cx="10515600" cy="78622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accent5"/>
                </a:solidFill>
              </a:rPr>
              <a:t>АВЛ-дерево</a:t>
            </a:r>
            <a:br>
              <a:rPr lang="ru-RU" dirty="0" smtClean="0">
                <a:solidFill>
                  <a:schemeClr val="accent5"/>
                </a:solidFill>
              </a:rPr>
            </a:br>
            <a:r>
              <a:rPr lang="ru-RU" dirty="0" smtClean="0">
                <a:solidFill>
                  <a:schemeClr val="accent5"/>
                </a:solidFill>
              </a:rPr>
              <a:t>разбалансировка после  удаления элемента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1708" y="1116895"/>
            <a:ext cx="10956985" cy="47536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4997572" y="2014568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5776823" y="2958860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4189563" y="2958860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6510069" y="3809999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cxnSp>
        <p:nvCxnSpPr>
          <p:cNvPr id="18" name="Прямая со стрелкой 17"/>
          <p:cNvCxnSpPr>
            <a:stCxn id="4" idx="5"/>
            <a:endCxn id="10" idx="0"/>
          </p:cNvCxnSpPr>
          <p:nvPr/>
        </p:nvCxnSpPr>
        <p:spPr>
          <a:xfrm>
            <a:off x="5483537" y="2471081"/>
            <a:ext cx="577958" cy="487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5"/>
            <a:endCxn id="14" idx="0"/>
          </p:cNvCxnSpPr>
          <p:nvPr/>
        </p:nvCxnSpPr>
        <p:spPr>
          <a:xfrm>
            <a:off x="6262788" y="3415373"/>
            <a:ext cx="531953" cy="39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7292196" y="4761329"/>
            <a:ext cx="569343" cy="53483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6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14" idx="5"/>
            <a:endCxn id="17" idx="0"/>
          </p:cNvCxnSpPr>
          <p:nvPr/>
        </p:nvCxnSpPr>
        <p:spPr>
          <a:xfrm>
            <a:off x="6996034" y="4266512"/>
            <a:ext cx="580834" cy="494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17111" y="1401200"/>
            <a:ext cx="2694308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разбалансировка после удаления 3</a:t>
            </a:r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5106833" y="3828346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  <a:endParaRPr lang="ru-RU" dirty="0" smtClean="0"/>
          </a:p>
        </p:txBody>
      </p:sp>
      <p:cxnSp>
        <p:nvCxnSpPr>
          <p:cNvPr id="6" name="Прямая со стрелкой 5"/>
          <p:cNvCxnSpPr>
            <a:stCxn id="10" idx="3"/>
            <a:endCxn id="19" idx="7"/>
          </p:cNvCxnSpPr>
          <p:nvPr/>
        </p:nvCxnSpPr>
        <p:spPr>
          <a:xfrm flipH="1">
            <a:off x="5592798" y="3415373"/>
            <a:ext cx="267403" cy="49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411753" y="3809999"/>
            <a:ext cx="569343" cy="534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0</a:t>
            </a:r>
          </a:p>
        </p:txBody>
      </p:sp>
      <p:cxnSp>
        <p:nvCxnSpPr>
          <p:cNvPr id="8" name="Прямая со стрелкой 7"/>
          <p:cNvCxnSpPr>
            <a:stCxn id="12" idx="3"/>
            <a:endCxn id="20" idx="7"/>
          </p:cNvCxnSpPr>
          <p:nvPr/>
        </p:nvCxnSpPr>
        <p:spPr>
          <a:xfrm flipH="1">
            <a:off x="3897718" y="3415373"/>
            <a:ext cx="375223" cy="472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4" idx="3"/>
            <a:endCxn id="12" idx="7"/>
          </p:cNvCxnSpPr>
          <p:nvPr/>
        </p:nvCxnSpPr>
        <p:spPr>
          <a:xfrm flipH="1">
            <a:off x="4675528" y="2471081"/>
            <a:ext cx="405422" cy="56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6346166" y="2355011"/>
            <a:ext cx="563592" cy="603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5106833" y="3493698"/>
            <a:ext cx="669990" cy="11473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5" name="Рисунок 2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7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Балансировки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0131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LL</a:t>
            </a:r>
            <a:r>
              <a:rPr lang="ru-RU" dirty="0"/>
              <a:t> </a:t>
            </a:r>
            <a:r>
              <a:rPr lang="ru-RU" sz="2400" dirty="0" smtClean="0"/>
              <a:t>поворот (малое правое вращение, одинарный правый поворот)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RR</a:t>
            </a:r>
            <a:r>
              <a:rPr lang="ru-RU" dirty="0"/>
              <a:t> </a:t>
            </a:r>
            <a:r>
              <a:rPr lang="ru-RU" sz="2400" dirty="0" smtClean="0"/>
              <a:t>поворот</a:t>
            </a:r>
            <a:r>
              <a:rPr lang="ru-RU" dirty="0" smtClean="0"/>
              <a:t> (</a:t>
            </a:r>
            <a:r>
              <a:rPr lang="ru-RU" sz="2400" dirty="0"/>
              <a:t>малое левое вращение, одинарный левый поворот)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LR</a:t>
            </a:r>
            <a:r>
              <a:rPr lang="en-US" dirty="0" smtClean="0"/>
              <a:t> </a:t>
            </a:r>
            <a:r>
              <a:rPr lang="ru-RU" sz="2400" dirty="0" smtClean="0"/>
              <a:t>поворот</a:t>
            </a:r>
            <a:r>
              <a:rPr lang="ru-RU" dirty="0" smtClean="0"/>
              <a:t> </a:t>
            </a:r>
            <a:r>
              <a:rPr lang="ru-RU" sz="2400" dirty="0"/>
              <a:t>(большое правое вращение, двойной правый поворот</a:t>
            </a:r>
            <a:r>
              <a:rPr lang="ru-RU" sz="2400" dirty="0" smtClean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RL</a:t>
            </a:r>
            <a:r>
              <a:rPr lang="en-US" sz="2400" dirty="0" smtClean="0"/>
              <a:t> </a:t>
            </a:r>
            <a:r>
              <a:rPr lang="ru-RU" sz="2400" dirty="0" smtClean="0"/>
              <a:t>поворот (большое левое вращение, двойной левый поворот)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514350" indent="-514350">
              <a:buFont typeface="+mj-lt"/>
              <a:buAutoNum type="arabicPeriod"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0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246777" y="105715"/>
            <a:ext cx="10240992" cy="6165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LL </a:t>
            </a:r>
            <a:r>
              <a:rPr lang="ru-RU" sz="3600" dirty="0" smtClean="0">
                <a:solidFill>
                  <a:schemeClr val="accent1">
                    <a:lumMod val="75000"/>
                  </a:schemeClr>
                </a:solidFill>
              </a:rPr>
              <a:t>–поворот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endParaRPr lang="ru-RU" sz="3600" dirty="0" smtClean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endParaRPr lang="ru-RU" sz="3600" dirty="0" smtClean="0"/>
          </a:p>
          <a:p>
            <a:pPr marL="0" indent="0">
              <a:buNone/>
            </a:pPr>
            <a:r>
              <a:rPr lang="ru-RU" sz="1400" dirty="0" smtClean="0"/>
              <a:t>пусть </a:t>
            </a:r>
            <a:r>
              <a:rPr lang="en-US" sz="1400" i="1" dirty="0" smtClean="0"/>
              <a:t>k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 – </a:t>
            </a:r>
            <a:r>
              <a:rPr lang="ru-RU" sz="1400" dirty="0" smtClean="0"/>
              <a:t>вершина на максимальной</a:t>
            </a:r>
          </a:p>
          <a:p>
            <a:pPr marL="0" indent="0">
              <a:buNone/>
            </a:pPr>
            <a:r>
              <a:rPr lang="ru-RU" sz="1400" dirty="0" smtClean="0"/>
              <a:t>глубине, для которой произошла </a:t>
            </a:r>
          </a:p>
          <a:p>
            <a:pPr marL="0" indent="0">
              <a:buNone/>
            </a:pPr>
            <a:r>
              <a:rPr lang="ru-RU" sz="1400" dirty="0" smtClean="0"/>
              <a:t>разбалансировка</a:t>
            </a:r>
            <a:endParaRPr lang="ru-RU" sz="1400" dirty="0"/>
          </a:p>
        </p:txBody>
      </p:sp>
      <p:grpSp>
        <p:nvGrpSpPr>
          <p:cNvPr id="9" name="Полотно 3942"/>
          <p:cNvGrpSpPr/>
          <p:nvPr/>
        </p:nvGrpSpPr>
        <p:grpSpPr>
          <a:xfrm>
            <a:off x="3310727" y="105714"/>
            <a:ext cx="7248005" cy="6165689"/>
            <a:chOff x="-1297" y="0"/>
            <a:chExt cx="5177182" cy="6333490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0" y="0"/>
              <a:ext cx="5175885" cy="633349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1" name="Text Box 3944"/>
            <p:cNvSpPr txBox="1">
              <a:spLocks noChangeArrowheads="1"/>
            </p:cNvSpPr>
            <p:nvPr/>
          </p:nvSpPr>
          <p:spPr bwMode="auto">
            <a:xfrm>
              <a:off x="2098944" y="797528"/>
              <a:ext cx="615544" cy="2881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" name="Oval 3945"/>
            <p:cNvSpPr>
              <a:spLocks noChangeArrowheads="1"/>
            </p:cNvSpPr>
            <p:nvPr/>
          </p:nvSpPr>
          <p:spPr bwMode="auto">
            <a:xfrm>
              <a:off x="1302954" y="3151168"/>
              <a:ext cx="471032" cy="4345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z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" name="Oval 3946"/>
            <p:cNvSpPr>
              <a:spLocks noChangeArrowheads="1"/>
            </p:cNvSpPr>
            <p:nvPr/>
          </p:nvSpPr>
          <p:spPr bwMode="auto">
            <a:xfrm>
              <a:off x="1302954" y="3946359"/>
              <a:ext cx="471032" cy="43536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3947"/>
            <p:cNvSpPr>
              <a:spLocks noChangeArrowheads="1"/>
            </p:cNvSpPr>
            <p:nvPr/>
          </p:nvSpPr>
          <p:spPr bwMode="auto">
            <a:xfrm>
              <a:off x="1954432" y="4526592"/>
              <a:ext cx="363234" cy="50546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3948"/>
            <p:cNvSpPr>
              <a:spLocks noChangeArrowheads="1"/>
            </p:cNvSpPr>
            <p:nvPr/>
          </p:nvSpPr>
          <p:spPr bwMode="auto">
            <a:xfrm>
              <a:off x="-1297" y="5306120"/>
              <a:ext cx="363234" cy="5054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3949"/>
            <p:cNvSpPr>
              <a:spLocks noChangeArrowheads="1"/>
            </p:cNvSpPr>
            <p:nvPr/>
          </p:nvSpPr>
          <p:spPr bwMode="auto">
            <a:xfrm>
              <a:off x="1050644" y="5285956"/>
              <a:ext cx="363234" cy="5062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" name="Oval 3950"/>
            <p:cNvSpPr>
              <a:spLocks noChangeArrowheads="1"/>
            </p:cNvSpPr>
            <p:nvPr/>
          </p:nvSpPr>
          <p:spPr bwMode="auto">
            <a:xfrm>
              <a:off x="579612" y="4489208"/>
              <a:ext cx="471032" cy="436148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Line 3951"/>
            <p:cNvCxnSpPr>
              <a:cxnSpLocks noChangeShapeType="1"/>
            </p:cNvCxnSpPr>
            <p:nvPr/>
          </p:nvCxnSpPr>
          <p:spPr bwMode="auto">
            <a:xfrm flipH="1">
              <a:off x="987836" y="4351285"/>
              <a:ext cx="471032" cy="2165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3952"/>
            <p:cNvCxnSpPr>
              <a:cxnSpLocks noChangeShapeType="1"/>
            </p:cNvCxnSpPr>
            <p:nvPr/>
          </p:nvCxnSpPr>
          <p:spPr bwMode="auto">
            <a:xfrm>
              <a:off x="1737273" y="4310075"/>
              <a:ext cx="471032" cy="2165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3953"/>
            <p:cNvCxnSpPr>
              <a:cxnSpLocks noChangeShapeType="1"/>
            </p:cNvCxnSpPr>
            <p:nvPr/>
          </p:nvCxnSpPr>
          <p:spPr bwMode="auto">
            <a:xfrm flipH="1">
              <a:off x="125640" y="4869668"/>
              <a:ext cx="543679" cy="43459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Line 3954"/>
            <p:cNvCxnSpPr>
              <a:cxnSpLocks noChangeShapeType="1"/>
            </p:cNvCxnSpPr>
            <p:nvPr/>
          </p:nvCxnSpPr>
          <p:spPr bwMode="auto">
            <a:xfrm>
              <a:off x="905350" y="4887971"/>
              <a:ext cx="253873" cy="3979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Oval 3955"/>
            <p:cNvSpPr>
              <a:spLocks noChangeArrowheads="1"/>
            </p:cNvSpPr>
            <p:nvPr/>
          </p:nvSpPr>
          <p:spPr bwMode="auto">
            <a:xfrm>
              <a:off x="3365966" y="3186995"/>
              <a:ext cx="471032" cy="43536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z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" name="Oval 3956"/>
            <p:cNvSpPr>
              <a:spLocks noChangeArrowheads="1"/>
            </p:cNvSpPr>
            <p:nvPr/>
          </p:nvSpPr>
          <p:spPr bwMode="auto">
            <a:xfrm>
              <a:off x="3365966" y="3983743"/>
              <a:ext cx="471032" cy="433033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3957"/>
            <p:cNvSpPr>
              <a:spLocks noChangeArrowheads="1"/>
            </p:cNvSpPr>
            <p:nvPr/>
          </p:nvSpPr>
          <p:spPr bwMode="auto">
            <a:xfrm>
              <a:off x="3800284" y="5285956"/>
              <a:ext cx="362453" cy="5070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endParaRPr lang="ru-RU" sz="1200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" name="Oval 3958"/>
            <p:cNvSpPr>
              <a:spLocks noChangeArrowheads="1"/>
            </p:cNvSpPr>
            <p:nvPr/>
          </p:nvSpPr>
          <p:spPr bwMode="auto">
            <a:xfrm>
              <a:off x="4162736" y="4561639"/>
              <a:ext cx="470251" cy="43459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Line 3959"/>
            <p:cNvCxnSpPr>
              <a:cxnSpLocks noChangeShapeType="1"/>
            </p:cNvCxnSpPr>
            <p:nvPr/>
          </p:nvCxnSpPr>
          <p:spPr bwMode="auto">
            <a:xfrm>
              <a:off x="3619839" y="3622364"/>
              <a:ext cx="781" cy="3613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Line 3960"/>
            <p:cNvCxnSpPr>
              <a:cxnSpLocks noChangeShapeType="1"/>
            </p:cNvCxnSpPr>
            <p:nvPr/>
          </p:nvCxnSpPr>
          <p:spPr bwMode="auto">
            <a:xfrm flipH="1">
              <a:off x="2930866" y="4310075"/>
              <a:ext cx="471813" cy="2165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3961"/>
            <p:cNvCxnSpPr>
              <a:cxnSpLocks noChangeShapeType="1"/>
            </p:cNvCxnSpPr>
            <p:nvPr/>
          </p:nvCxnSpPr>
          <p:spPr bwMode="auto">
            <a:xfrm>
              <a:off x="3800284" y="4345123"/>
              <a:ext cx="471032" cy="2180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Rectangle 3962"/>
            <p:cNvSpPr>
              <a:spLocks noChangeArrowheads="1"/>
            </p:cNvSpPr>
            <p:nvPr/>
          </p:nvSpPr>
          <p:spPr bwMode="auto">
            <a:xfrm>
              <a:off x="2713707" y="4526592"/>
              <a:ext cx="363234" cy="50468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3963"/>
            <p:cNvSpPr>
              <a:spLocks noChangeArrowheads="1"/>
            </p:cNvSpPr>
            <p:nvPr/>
          </p:nvSpPr>
          <p:spPr bwMode="auto">
            <a:xfrm>
              <a:off x="4683532" y="5216987"/>
              <a:ext cx="362453" cy="503907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" name="AutoShape 3964"/>
            <p:cNvSpPr>
              <a:spLocks noChangeArrowheads="1"/>
            </p:cNvSpPr>
            <p:nvPr/>
          </p:nvSpPr>
          <p:spPr bwMode="auto">
            <a:xfrm>
              <a:off x="2279389" y="3729843"/>
              <a:ext cx="869417" cy="181469"/>
            </a:xfrm>
            <a:prstGeom prst="rightArrow">
              <a:avLst>
                <a:gd name="adj1" fmla="val 50000"/>
                <a:gd name="adj2" fmla="val 119421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34" name="Text Box 3967"/>
            <p:cNvSpPr txBox="1">
              <a:spLocks noChangeArrowheads="1"/>
            </p:cNvSpPr>
            <p:nvPr/>
          </p:nvSpPr>
          <p:spPr bwMode="auto">
            <a:xfrm>
              <a:off x="522196" y="4157667"/>
              <a:ext cx="325739" cy="2881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i="1" dirty="0" smtClean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h-1</a:t>
              </a:r>
              <a:endParaRPr lang="ru-RU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5" name="Text Box 3968"/>
            <p:cNvSpPr txBox="1">
              <a:spLocks noChangeArrowheads="1"/>
            </p:cNvSpPr>
            <p:nvPr/>
          </p:nvSpPr>
          <p:spPr bwMode="auto">
            <a:xfrm>
              <a:off x="1080419" y="3795590"/>
              <a:ext cx="205644" cy="2783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h</a:t>
              </a:r>
              <a:endParaRPr lang="ru-RU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6" name="Text Box 3969"/>
            <p:cNvSpPr txBox="1">
              <a:spLocks noChangeArrowheads="1"/>
            </p:cNvSpPr>
            <p:nvPr/>
          </p:nvSpPr>
          <p:spPr bwMode="auto">
            <a:xfrm>
              <a:off x="71865" y="5899679"/>
              <a:ext cx="470251" cy="291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i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h-2</a:t>
              </a:r>
              <a:endParaRPr lang="ru-RU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" name="Text Box 3970"/>
            <p:cNvSpPr txBox="1">
              <a:spLocks noChangeArrowheads="1"/>
            </p:cNvSpPr>
            <p:nvPr/>
          </p:nvSpPr>
          <p:spPr bwMode="auto">
            <a:xfrm>
              <a:off x="1042980" y="5873400"/>
              <a:ext cx="434318" cy="290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h</a:t>
              </a:r>
              <a:r>
                <a:rPr lang="ru-RU" sz="1200" i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-3</a:t>
              </a: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8" name="Text Box 3971"/>
            <p:cNvSpPr txBox="1">
              <a:spLocks noChangeArrowheads="1"/>
            </p:cNvSpPr>
            <p:nvPr/>
          </p:nvSpPr>
          <p:spPr bwMode="auto">
            <a:xfrm>
              <a:off x="1973960" y="5141871"/>
              <a:ext cx="434318" cy="290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h-3</a:t>
              </a: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9" name="Text Box 3972"/>
            <p:cNvSpPr txBox="1">
              <a:spLocks noChangeArrowheads="1"/>
            </p:cNvSpPr>
            <p:nvPr/>
          </p:nvSpPr>
          <p:spPr bwMode="auto">
            <a:xfrm>
              <a:off x="4668139" y="5902015"/>
              <a:ext cx="435099" cy="2889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h-3</a:t>
              </a: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" name="Text Box 3973"/>
            <p:cNvSpPr txBox="1">
              <a:spLocks noChangeArrowheads="1"/>
            </p:cNvSpPr>
            <p:nvPr/>
          </p:nvSpPr>
          <p:spPr bwMode="auto">
            <a:xfrm>
              <a:off x="3726856" y="5937842"/>
              <a:ext cx="434318" cy="2889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h</a:t>
              </a:r>
              <a:r>
                <a:rPr lang="en-US" sz="1200" i="1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-3</a:t>
              </a: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1" name="Text Box 3974"/>
            <p:cNvSpPr txBox="1">
              <a:spLocks noChangeArrowheads="1"/>
            </p:cNvSpPr>
            <p:nvPr/>
          </p:nvSpPr>
          <p:spPr bwMode="auto">
            <a:xfrm>
              <a:off x="3944015" y="3946359"/>
              <a:ext cx="434318" cy="291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2" name="Text Box 3975"/>
            <p:cNvSpPr txBox="1">
              <a:spLocks noChangeArrowheads="1"/>
            </p:cNvSpPr>
            <p:nvPr/>
          </p:nvSpPr>
          <p:spPr bwMode="auto">
            <a:xfrm>
              <a:off x="2641061" y="5177698"/>
              <a:ext cx="506965" cy="290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h</a:t>
              </a:r>
              <a:r>
                <a:rPr lang="en-US" sz="1200" i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-2</a:t>
              </a: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" name="Text Box 3976"/>
            <p:cNvSpPr txBox="1">
              <a:spLocks noChangeArrowheads="1"/>
            </p:cNvSpPr>
            <p:nvPr/>
          </p:nvSpPr>
          <p:spPr bwMode="auto">
            <a:xfrm>
              <a:off x="4595492" y="4272691"/>
              <a:ext cx="471813" cy="291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h</a:t>
              </a:r>
              <a:r>
                <a:rPr lang="en-US" sz="1200" i="1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-2</a:t>
              </a: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" name="Text Box 3977"/>
            <p:cNvSpPr txBox="1">
              <a:spLocks noChangeArrowheads="1"/>
            </p:cNvSpPr>
            <p:nvPr/>
          </p:nvSpPr>
          <p:spPr bwMode="auto">
            <a:xfrm>
              <a:off x="2352036" y="3313945"/>
              <a:ext cx="632008" cy="2671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i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LL</a:t>
              </a:r>
              <a:endPara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Line 3978"/>
            <p:cNvCxnSpPr>
              <a:cxnSpLocks noChangeShapeType="1"/>
            </p:cNvCxnSpPr>
            <p:nvPr/>
          </p:nvCxnSpPr>
          <p:spPr bwMode="auto">
            <a:xfrm flipH="1">
              <a:off x="3981510" y="4925355"/>
              <a:ext cx="252311" cy="3598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Line 3979"/>
            <p:cNvCxnSpPr>
              <a:cxnSpLocks noChangeShapeType="1"/>
            </p:cNvCxnSpPr>
            <p:nvPr/>
          </p:nvCxnSpPr>
          <p:spPr bwMode="auto">
            <a:xfrm>
              <a:off x="4559559" y="4925355"/>
              <a:ext cx="326520" cy="3247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Line 3980"/>
            <p:cNvCxnSpPr>
              <a:cxnSpLocks noChangeShapeType="1"/>
            </p:cNvCxnSpPr>
            <p:nvPr/>
          </p:nvCxnSpPr>
          <p:spPr bwMode="auto">
            <a:xfrm>
              <a:off x="1513864" y="3581085"/>
              <a:ext cx="1562" cy="3613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Oval 3981"/>
            <p:cNvSpPr>
              <a:spLocks noChangeArrowheads="1"/>
            </p:cNvSpPr>
            <p:nvPr/>
          </p:nvSpPr>
          <p:spPr bwMode="auto">
            <a:xfrm>
              <a:off x="2642623" y="2337"/>
              <a:ext cx="470251" cy="43381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z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" name="Oval 3982"/>
            <p:cNvSpPr>
              <a:spLocks noChangeArrowheads="1"/>
            </p:cNvSpPr>
            <p:nvPr/>
          </p:nvSpPr>
          <p:spPr bwMode="auto">
            <a:xfrm>
              <a:off x="2642623" y="796749"/>
              <a:ext cx="470251" cy="4345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3983"/>
            <p:cNvSpPr>
              <a:spLocks noChangeArrowheads="1"/>
            </p:cNvSpPr>
            <p:nvPr/>
          </p:nvSpPr>
          <p:spPr bwMode="auto">
            <a:xfrm>
              <a:off x="3294100" y="1376981"/>
              <a:ext cx="363234" cy="5054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3984"/>
            <p:cNvSpPr>
              <a:spLocks noChangeArrowheads="1"/>
            </p:cNvSpPr>
            <p:nvPr/>
          </p:nvSpPr>
          <p:spPr bwMode="auto">
            <a:xfrm>
              <a:off x="2388750" y="2135567"/>
              <a:ext cx="364796" cy="5078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2" name="Oval 3985"/>
            <p:cNvSpPr>
              <a:spLocks noChangeArrowheads="1"/>
            </p:cNvSpPr>
            <p:nvPr/>
          </p:nvSpPr>
          <p:spPr bwMode="auto">
            <a:xfrm>
              <a:off x="1918499" y="1339597"/>
              <a:ext cx="470251" cy="4345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53" name="Line 3986"/>
            <p:cNvCxnSpPr>
              <a:cxnSpLocks noChangeShapeType="1"/>
            </p:cNvCxnSpPr>
            <p:nvPr/>
          </p:nvCxnSpPr>
          <p:spPr bwMode="auto">
            <a:xfrm flipH="1">
              <a:off x="2207524" y="1123081"/>
              <a:ext cx="471032" cy="2165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Line 3987"/>
            <p:cNvCxnSpPr>
              <a:cxnSpLocks noChangeShapeType="1"/>
            </p:cNvCxnSpPr>
            <p:nvPr/>
          </p:nvCxnSpPr>
          <p:spPr bwMode="auto">
            <a:xfrm>
              <a:off x="3076941" y="1158907"/>
              <a:ext cx="469470" cy="2180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Line 3988"/>
            <p:cNvCxnSpPr>
              <a:cxnSpLocks noChangeShapeType="1"/>
            </p:cNvCxnSpPr>
            <p:nvPr/>
          </p:nvCxnSpPr>
          <p:spPr bwMode="auto">
            <a:xfrm>
              <a:off x="2244237" y="1738361"/>
              <a:ext cx="253092" cy="397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Text Box 3991"/>
            <p:cNvSpPr txBox="1">
              <a:spLocks noChangeArrowheads="1"/>
            </p:cNvSpPr>
            <p:nvPr/>
          </p:nvSpPr>
          <p:spPr bwMode="auto">
            <a:xfrm>
              <a:off x="3329252" y="1924857"/>
              <a:ext cx="434318" cy="2897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h</a:t>
              </a:r>
              <a:r>
                <a:rPr lang="en-US" sz="1200" i="1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-3</a:t>
              </a: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Line 3992"/>
            <p:cNvCxnSpPr>
              <a:cxnSpLocks noChangeShapeType="1"/>
            </p:cNvCxnSpPr>
            <p:nvPr/>
          </p:nvCxnSpPr>
          <p:spPr bwMode="auto">
            <a:xfrm>
              <a:off x="2852752" y="429917"/>
              <a:ext cx="781" cy="3629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Rectangle 3993"/>
            <p:cNvSpPr>
              <a:spLocks noChangeArrowheads="1"/>
            </p:cNvSpPr>
            <p:nvPr/>
          </p:nvSpPr>
          <p:spPr bwMode="auto">
            <a:xfrm>
              <a:off x="1230308" y="2172951"/>
              <a:ext cx="363234" cy="50468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Line 3994"/>
            <p:cNvCxnSpPr>
              <a:cxnSpLocks noChangeShapeType="1"/>
            </p:cNvCxnSpPr>
            <p:nvPr/>
          </p:nvCxnSpPr>
          <p:spPr bwMode="auto">
            <a:xfrm flipH="1">
              <a:off x="1447467" y="1739140"/>
              <a:ext cx="542898" cy="4338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Text Box 3995"/>
            <p:cNvSpPr txBox="1">
              <a:spLocks noChangeArrowheads="1"/>
            </p:cNvSpPr>
            <p:nvPr/>
          </p:nvSpPr>
          <p:spPr bwMode="auto">
            <a:xfrm>
              <a:off x="1074477" y="2794462"/>
              <a:ext cx="434318" cy="2897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h-3</a:t>
              </a: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3" name="Text Box 3996"/>
            <p:cNvSpPr txBox="1">
              <a:spLocks noChangeArrowheads="1"/>
            </p:cNvSpPr>
            <p:nvPr/>
          </p:nvSpPr>
          <p:spPr bwMode="auto">
            <a:xfrm>
              <a:off x="1761614" y="1039608"/>
              <a:ext cx="434318" cy="2897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h-2</a:t>
              </a: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Line 3997"/>
            <p:cNvCxnSpPr>
              <a:cxnSpLocks noChangeShapeType="1"/>
            </p:cNvCxnSpPr>
            <p:nvPr/>
          </p:nvCxnSpPr>
          <p:spPr bwMode="auto">
            <a:xfrm>
              <a:off x="724124" y="2137125"/>
              <a:ext cx="506184" cy="32633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65" name="Объект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847760"/>
              </p:ext>
            </p:extLst>
          </p:nvPr>
        </p:nvGraphicFramePr>
        <p:xfrm>
          <a:off x="7275487" y="962543"/>
          <a:ext cx="15773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" name="Equation" r:id="rId3" imgW="177480" imgH="241200" progId="Equation.DSMT4">
                  <p:embed/>
                </p:oleObj>
              </mc:Choice>
              <mc:Fallback>
                <p:oleObj name="Equation" r:id="rId3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75487" y="962543"/>
                        <a:ext cx="15773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Объект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316949"/>
              </p:ext>
            </p:extLst>
          </p:nvPr>
        </p:nvGraphicFramePr>
        <p:xfrm>
          <a:off x="6251044" y="1490716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" name="Equation" r:id="rId5" imgW="190440" imgH="241200" progId="Equation.DSMT4">
                  <p:embed/>
                </p:oleObj>
              </mc:Choice>
              <mc:Fallback>
                <p:oleObj name="Equation" r:id="rId5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51044" y="1490716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3995"/>
          <p:cNvSpPr txBox="1">
            <a:spLocks noChangeArrowheads="1"/>
          </p:cNvSpPr>
          <p:nvPr/>
        </p:nvSpPr>
        <p:spPr bwMode="auto">
          <a:xfrm>
            <a:off x="6669985" y="2732881"/>
            <a:ext cx="591635" cy="2531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h-3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9" name="Text Box 3991"/>
          <p:cNvSpPr txBox="1">
            <a:spLocks noChangeArrowheads="1"/>
          </p:cNvSpPr>
          <p:nvPr/>
        </p:nvSpPr>
        <p:spPr bwMode="auto">
          <a:xfrm>
            <a:off x="7568287" y="682353"/>
            <a:ext cx="591635" cy="2531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i="1" dirty="0" smtClean="0">
                <a:solidFill>
                  <a:schemeClr val="accent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b="1" i="1" dirty="0" smtClean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endParaRPr lang="ru-RU" sz="1400" b="1" dirty="0">
              <a:solidFill>
                <a:schemeClr val="accent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70" name="Объект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30515"/>
              </p:ext>
            </p:extLst>
          </p:nvPr>
        </p:nvGraphicFramePr>
        <p:xfrm>
          <a:off x="5377486" y="4009402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" name="Equation" r:id="rId7" imgW="177480" imgH="241200" progId="Equation.DSMT4">
                  <p:embed/>
                </p:oleObj>
              </mc:Choice>
              <mc:Fallback>
                <p:oleObj name="Equation" r:id="rId7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77486" y="4009402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Объект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758454"/>
              </p:ext>
            </p:extLst>
          </p:nvPr>
        </p:nvGraphicFramePr>
        <p:xfrm>
          <a:off x="4404393" y="4538628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" name="Equation" r:id="rId9" imgW="190440" imgH="241200" progId="Equation.DSMT4">
                  <p:embed/>
                </p:oleObj>
              </mc:Choice>
              <mc:Fallback>
                <p:oleObj name="Equation" r:id="rId9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04393" y="4538628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Овал 71"/>
          <p:cNvSpPr/>
          <p:nvPr/>
        </p:nvSpPr>
        <p:spPr>
          <a:xfrm>
            <a:off x="4152897" y="1826475"/>
            <a:ext cx="292625" cy="290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</a:t>
            </a:r>
            <a:endParaRPr lang="ru-RU" dirty="0"/>
          </a:p>
        </p:txBody>
      </p:sp>
      <p:graphicFrame>
        <p:nvGraphicFramePr>
          <p:cNvPr id="73" name="Объект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218939"/>
              </p:ext>
            </p:extLst>
          </p:nvPr>
        </p:nvGraphicFramePr>
        <p:xfrm>
          <a:off x="9380606" y="4637384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" name="Equation" r:id="rId11" imgW="177480" imgH="241200" progId="Equation.DSMT4">
                  <p:embed/>
                </p:oleObj>
              </mc:Choice>
              <mc:Fallback>
                <p:oleObj name="Equation" r:id="rId11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80606" y="4637384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Объект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275254"/>
              </p:ext>
            </p:extLst>
          </p:nvPr>
        </p:nvGraphicFramePr>
        <p:xfrm>
          <a:off x="8285033" y="4045022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" name="Equation" r:id="rId12" imgW="190440" imgH="241200" progId="Equation.DSMT4">
                  <p:embed/>
                </p:oleObj>
              </mc:Choice>
              <mc:Fallback>
                <p:oleObj name="Equation" r:id="rId12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85033" y="4045022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6" name="Прямая соединительная линия 75"/>
          <p:cNvCxnSpPr/>
          <p:nvPr/>
        </p:nvCxnSpPr>
        <p:spPr>
          <a:xfrm>
            <a:off x="5338983" y="3738843"/>
            <a:ext cx="2740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 Box 3991"/>
          <p:cNvSpPr txBox="1">
            <a:spLocks noChangeArrowheads="1"/>
          </p:cNvSpPr>
          <p:nvPr/>
        </p:nvSpPr>
        <p:spPr bwMode="auto">
          <a:xfrm>
            <a:off x="8768908" y="3600973"/>
            <a:ext cx="591635" cy="2531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1200" b="1" i="1" dirty="0" smtClean="0">
                <a:solidFill>
                  <a:schemeClr val="accent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b="1" i="1" dirty="0" smtClean="0">
                <a:solidFill>
                  <a:schemeClr val="accent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endParaRPr lang="ru-RU" sz="1400" b="1" dirty="0">
              <a:solidFill>
                <a:schemeClr val="accent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972808" y="43762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3934620" y="48815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78" name="TextBox 7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79" name="Рисунок 78" descr="png..png"/>
          <p:cNvPicPr>
            <a:picLocks noChangeAspect="1"/>
          </p:cNvPicPr>
          <p:nvPr/>
        </p:nvPicPr>
        <p:blipFill>
          <a:blip r:embed="rId1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LL-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поворот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590" y="4502311"/>
            <a:ext cx="560881" cy="53649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Овал 3"/>
          <p:cNvSpPr/>
          <p:nvPr/>
        </p:nvSpPr>
        <p:spPr>
          <a:xfrm>
            <a:off x="2711320" y="2533168"/>
            <a:ext cx="552090" cy="491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2090219" y="3099426"/>
            <a:ext cx="552090" cy="4917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3346799" y="3198630"/>
            <a:ext cx="552090" cy="491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ru-RU" dirty="0" smtClean="0"/>
              <a:t>6</a:t>
            </a:r>
          </a:p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1345471" y="3720528"/>
            <a:ext cx="552090" cy="4917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4" name="Овал 13"/>
          <p:cNvSpPr/>
          <p:nvPr/>
        </p:nvSpPr>
        <p:spPr>
          <a:xfrm>
            <a:off x="2711320" y="3833515"/>
            <a:ext cx="552090" cy="49170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cxnSp>
        <p:nvCxnSpPr>
          <p:cNvPr id="16" name="Прямая со стрелкой 15"/>
          <p:cNvCxnSpPr>
            <a:stCxn id="4" idx="3"/>
            <a:endCxn id="6" idx="7"/>
          </p:cNvCxnSpPr>
          <p:nvPr/>
        </p:nvCxnSpPr>
        <p:spPr>
          <a:xfrm flipH="1">
            <a:off x="2561457" y="2952865"/>
            <a:ext cx="230715" cy="21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6" idx="3"/>
            <a:endCxn id="9" idx="7"/>
          </p:cNvCxnSpPr>
          <p:nvPr/>
        </p:nvCxnSpPr>
        <p:spPr>
          <a:xfrm flipH="1">
            <a:off x="1816709" y="3519123"/>
            <a:ext cx="354362" cy="27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9" idx="3"/>
          </p:cNvCxnSpPr>
          <p:nvPr/>
        </p:nvCxnSpPr>
        <p:spPr>
          <a:xfrm flipH="1">
            <a:off x="1046422" y="4140225"/>
            <a:ext cx="379901" cy="37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6" idx="5"/>
            <a:endCxn id="14" idx="1"/>
          </p:cNvCxnSpPr>
          <p:nvPr/>
        </p:nvCxnSpPr>
        <p:spPr>
          <a:xfrm>
            <a:off x="2561457" y="3519123"/>
            <a:ext cx="230715" cy="386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4" idx="5"/>
            <a:endCxn id="8" idx="1"/>
          </p:cNvCxnSpPr>
          <p:nvPr/>
        </p:nvCxnSpPr>
        <p:spPr>
          <a:xfrm>
            <a:off x="3182558" y="2952865"/>
            <a:ext cx="245093" cy="31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7112245" y="2533168"/>
            <a:ext cx="552090" cy="4917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6491144" y="3099426"/>
            <a:ext cx="552090" cy="491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28" name="Овал 27"/>
          <p:cNvSpPr/>
          <p:nvPr/>
        </p:nvSpPr>
        <p:spPr>
          <a:xfrm>
            <a:off x="7747724" y="3198630"/>
            <a:ext cx="552090" cy="491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 smtClean="0"/>
              <a:t>5</a:t>
            </a:r>
            <a:endParaRPr lang="ru-RU" dirty="0" smtClean="0"/>
          </a:p>
          <a:p>
            <a:pPr algn="ctr"/>
            <a:endParaRPr lang="ru-RU" dirty="0"/>
          </a:p>
        </p:txBody>
      </p:sp>
      <p:sp>
        <p:nvSpPr>
          <p:cNvPr id="29" name="Овал 28"/>
          <p:cNvSpPr/>
          <p:nvPr/>
        </p:nvSpPr>
        <p:spPr>
          <a:xfrm>
            <a:off x="5746396" y="3720528"/>
            <a:ext cx="552090" cy="491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30" name="Овал 29"/>
          <p:cNvSpPr/>
          <p:nvPr/>
        </p:nvSpPr>
        <p:spPr>
          <a:xfrm>
            <a:off x="7112245" y="3901894"/>
            <a:ext cx="552090" cy="491706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cxnSp>
        <p:nvCxnSpPr>
          <p:cNvPr id="31" name="Прямая со стрелкой 30"/>
          <p:cNvCxnSpPr>
            <a:stCxn id="26" idx="3"/>
            <a:endCxn id="27" idx="7"/>
          </p:cNvCxnSpPr>
          <p:nvPr/>
        </p:nvCxnSpPr>
        <p:spPr>
          <a:xfrm flipH="1">
            <a:off x="6962382" y="2952865"/>
            <a:ext cx="230715" cy="21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7" idx="3"/>
            <a:endCxn id="29" idx="7"/>
          </p:cNvCxnSpPr>
          <p:nvPr/>
        </p:nvCxnSpPr>
        <p:spPr>
          <a:xfrm flipH="1">
            <a:off x="6217634" y="3519123"/>
            <a:ext cx="354362" cy="27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6" idx="5"/>
            <a:endCxn id="28" idx="1"/>
          </p:cNvCxnSpPr>
          <p:nvPr/>
        </p:nvCxnSpPr>
        <p:spPr>
          <a:xfrm>
            <a:off x="7583483" y="2952865"/>
            <a:ext cx="245093" cy="31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трелка вправо 35"/>
          <p:cNvSpPr/>
          <p:nvPr/>
        </p:nvSpPr>
        <p:spPr>
          <a:xfrm>
            <a:off x="4439138" y="3036271"/>
            <a:ext cx="1110431" cy="286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182677"/>
              </p:ext>
            </p:extLst>
          </p:nvPr>
        </p:nvGraphicFramePr>
        <p:xfrm>
          <a:off x="2361907" y="2372264"/>
          <a:ext cx="298898" cy="473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0" name="Equation" r:id="rId4" imgW="152280" imgH="279360" progId="Equation.DSMT4">
                  <p:embed/>
                </p:oleObj>
              </mc:Choice>
              <mc:Fallback>
                <p:oleObj name="Equation" r:id="rId4" imgW="152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1907" y="2372264"/>
                        <a:ext cx="298898" cy="473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731014"/>
              </p:ext>
            </p:extLst>
          </p:nvPr>
        </p:nvGraphicFramePr>
        <p:xfrm>
          <a:off x="1738547" y="2855355"/>
          <a:ext cx="368524" cy="512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1" name="Equation" r:id="rId6" imgW="164880" imgH="279360" progId="Equation.DSMT4">
                  <p:embed/>
                </p:oleObj>
              </mc:Choice>
              <mc:Fallback>
                <p:oleObj name="Equation" r:id="rId6" imgW="164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38547" y="2855355"/>
                        <a:ext cx="368524" cy="512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5719"/>
              </p:ext>
            </p:extLst>
          </p:nvPr>
        </p:nvGraphicFramePr>
        <p:xfrm>
          <a:off x="7305740" y="2038376"/>
          <a:ext cx="358595" cy="433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2" name="Equation" r:id="rId8" imgW="164880" imgH="279360" progId="Equation.DSMT4">
                  <p:embed/>
                </p:oleObj>
              </mc:Choice>
              <mc:Fallback>
                <p:oleObj name="Equation" r:id="rId8" imgW="164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05740" y="2038376"/>
                        <a:ext cx="358595" cy="433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Овал 44"/>
          <p:cNvSpPr/>
          <p:nvPr/>
        </p:nvSpPr>
        <p:spPr>
          <a:xfrm>
            <a:off x="8440817" y="3935441"/>
            <a:ext cx="552090" cy="491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ru-RU" dirty="0"/>
          </a:p>
        </p:txBody>
      </p:sp>
      <p:graphicFrame>
        <p:nvGraphicFramePr>
          <p:cNvPr id="46" name="Объект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699690"/>
              </p:ext>
            </p:extLst>
          </p:nvPr>
        </p:nvGraphicFramePr>
        <p:xfrm>
          <a:off x="8096857" y="2705608"/>
          <a:ext cx="343959" cy="493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3" name="Equation" r:id="rId10" imgW="152280" imgH="279360" progId="Equation.DSMT4">
                  <p:embed/>
                </p:oleObj>
              </mc:Choice>
              <mc:Fallback>
                <p:oleObj name="Equation" r:id="rId10" imgW="152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096857" y="2705608"/>
                        <a:ext cx="343959" cy="493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4813540" y="2656936"/>
            <a:ext cx="30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10367" y="2656936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</a:t>
            </a:r>
            <a:endParaRPr lang="ru-RU" sz="2400" b="1" dirty="0">
              <a:solidFill>
                <a:srgbClr val="FF0000"/>
              </a:solidFill>
            </a:endParaRPr>
          </a:p>
        </p:txBody>
      </p:sp>
      <p:cxnSp>
        <p:nvCxnSpPr>
          <p:cNvPr id="52" name="Прямая со стрелкой 51"/>
          <p:cNvCxnSpPr>
            <a:stCxn id="28" idx="3"/>
            <a:endCxn id="30" idx="0"/>
          </p:cNvCxnSpPr>
          <p:nvPr/>
        </p:nvCxnSpPr>
        <p:spPr>
          <a:xfrm flipH="1">
            <a:off x="7388290" y="3618327"/>
            <a:ext cx="440286" cy="28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28" idx="5"/>
            <a:endCxn id="45" idx="0"/>
          </p:cNvCxnSpPr>
          <p:nvPr/>
        </p:nvCxnSpPr>
        <p:spPr>
          <a:xfrm>
            <a:off x="8218962" y="3618327"/>
            <a:ext cx="497900" cy="31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2561457" y="1690688"/>
            <a:ext cx="319766" cy="681576"/>
          </a:xfrm>
          <a:prstGeom prst="straightConnector1">
            <a:avLst/>
          </a:prstGeom>
          <a:ln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34" name="Рисунок 33" descr="png..png"/>
          <p:cNvPicPr>
            <a:picLocks noChangeAspect="1"/>
          </p:cNvPicPr>
          <p:nvPr/>
        </p:nvPicPr>
        <p:blipFill>
          <a:blip r:embed="rId1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8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0" animBg="1"/>
      <p:bldP spid="45" grpId="0" animBg="1"/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RR-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поворот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Полотно 3796"/>
          <p:cNvGrpSpPr/>
          <p:nvPr/>
        </p:nvGrpSpPr>
        <p:grpSpPr>
          <a:xfrm>
            <a:off x="3471862" y="1691957"/>
            <a:ext cx="5800106" cy="4485006"/>
            <a:chOff x="0" y="0"/>
            <a:chExt cx="5302171" cy="3474085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0"/>
              <a:ext cx="5248275" cy="3474085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Oval 3798"/>
            <p:cNvSpPr>
              <a:spLocks noChangeArrowheads="1"/>
            </p:cNvSpPr>
            <p:nvPr/>
          </p:nvSpPr>
          <p:spPr bwMode="auto">
            <a:xfrm>
              <a:off x="4125821" y="0"/>
              <a:ext cx="469447" cy="4347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z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" name="Oval 3799"/>
            <p:cNvSpPr>
              <a:spLocks noChangeArrowheads="1"/>
            </p:cNvSpPr>
            <p:nvPr/>
          </p:nvSpPr>
          <p:spPr bwMode="auto">
            <a:xfrm>
              <a:off x="4125821" y="795479"/>
              <a:ext cx="469447" cy="43708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3800"/>
            <p:cNvSpPr>
              <a:spLocks noChangeArrowheads="1"/>
            </p:cNvSpPr>
            <p:nvPr/>
          </p:nvSpPr>
          <p:spPr bwMode="auto">
            <a:xfrm>
              <a:off x="4775704" y="1375922"/>
              <a:ext cx="363216" cy="5072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3801"/>
            <p:cNvSpPr>
              <a:spLocks noChangeArrowheads="1"/>
            </p:cNvSpPr>
            <p:nvPr/>
          </p:nvSpPr>
          <p:spPr bwMode="auto">
            <a:xfrm>
              <a:off x="2785437" y="2172180"/>
              <a:ext cx="363216" cy="5048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3802"/>
            <p:cNvSpPr>
              <a:spLocks noChangeArrowheads="1"/>
            </p:cNvSpPr>
            <p:nvPr/>
          </p:nvSpPr>
          <p:spPr bwMode="auto">
            <a:xfrm>
              <a:off x="3871960" y="2137119"/>
              <a:ext cx="363216" cy="505647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" name="Oval 3803"/>
            <p:cNvSpPr>
              <a:spLocks noChangeArrowheads="1"/>
            </p:cNvSpPr>
            <p:nvPr/>
          </p:nvSpPr>
          <p:spPr bwMode="auto">
            <a:xfrm>
              <a:off x="3401732" y="1340082"/>
              <a:ext cx="470228" cy="43396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Line 3804"/>
            <p:cNvCxnSpPr>
              <a:cxnSpLocks noChangeShapeType="1"/>
            </p:cNvCxnSpPr>
            <p:nvPr/>
          </p:nvCxnSpPr>
          <p:spPr bwMode="auto">
            <a:xfrm>
              <a:off x="4378119" y="434748"/>
              <a:ext cx="1562" cy="3607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Line 3805"/>
            <p:cNvCxnSpPr>
              <a:cxnSpLocks noChangeShapeType="1"/>
            </p:cNvCxnSpPr>
            <p:nvPr/>
          </p:nvCxnSpPr>
          <p:spPr bwMode="auto">
            <a:xfrm flipH="1">
              <a:off x="3691524" y="1123487"/>
              <a:ext cx="469447" cy="2165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3806"/>
            <p:cNvCxnSpPr>
              <a:cxnSpLocks noChangeShapeType="1"/>
            </p:cNvCxnSpPr>
            <p:nvPr/>
          </p:nvCxnSpPr>
          <p:spPr bwMode="auto">
            <a:xfrm>
              <a:off x="4559336" y="1159327"/>
              <a:ext cx="470228" cy="2165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3807"/>
            <p:cNvCxnSpPr>
              <a:cxnSpLocks noChangeShapeType="1"/>
            </p:cNvCxnSpPr>
            <p:nvPr/>
          </p:nvCxnSpPr>
          <p:spPr bwMode="auto">
            <a:xfrm flipH="1">
              <a:off x="2965873" y="1738990"/>
              <a:ext cx="544433" cy="433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3808"/>
            <p:cNvCxnSpPr>
              <a:cxnSpLocks noChangeShapeType="1"/>
            </p:cNvCxnSpPr>
            <p:nvPr/>
          </p:nvCxnSpPr>
          <p:spPr bwMode="auto">
            <a:xfrm>
              <a:off x="3727455" y="1738990"/>
              <a:ext cx="253079" cy="3981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3809"/>
            <p:cNvSpPr>
              <a:spLocks noChangeArrowheads="1"/>
            </p:cNvSpPr>
            <p:nvPr/>
          </p:nvSpPr>
          <p:spPr bwMode="auto">
            <a:xfrm>
              <a:off x="868594" y="109076"/>
              <a:ext cx="471009" cy="43552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z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" name="Oval 3810"/>
            <p:cNvSpPr>
              <a:spLocks noChangeArrowheads="1"/>
            </p:cNvSpPr>
            <p:nvPr/>
          </p:nvSpPr>
          <p:spPr bwMode="auto">
            <a:xfrm>
              <a:off x="832663" y="905335"/>
              <a:ext cx="470228" cy="43318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3811"/>
            <p:cNvSpPr>
              <a:spLocks noChangeArrowheads="1"/>
            </p:cNvSpPr>
            <p:nvPr/>
          </p:nvSpPr>
          <p:spPr bwMode="auto">
            <a:xfrm>
              <a:off x="1266960" y="2208798"/>
              <a:ext cx="361654" cy="506426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" name="Oval 3812"/>
            <p:cNvSpPr>
              <a:spLocks noChangeArrowheads="1"/>
            </p:cNvSpPr>
            <p:nvPr/>
          </p:nvSpPr>
          <p:spPr bwMode="auto">
            <a:xfrm>
              <a:off x="1628613" y="1484219"/>
              <a:ext cx="470228" cy="43396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Line 3813"/>
            <p:cNvCxnSpPr>
              <a:cxnSpLocks noChangeShapeType="1"/>
            </p:cNvCxnSpPr>
            <p:nvPr/>
          </p:nvCxnSpPr>
          <p:spPr bwMode="auto">
            <a:xfrm>
              <a:off x="1085742" y="543824"/>
              <a:ext cx="781" cy="3615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Line 3814"/>
            <p:cNvCxnSpPr>
              <a:cxnSpLocks noChangeShapeType="1"/>
            </p:cNvCxnSpPr>
            <p:nvPr/>
          </p:nvCxnSpPr>
          <p:spPr bwMode="auto">
            <a:xfrm flipH="1">
              <a:off x="397585" y="1231785"/>
              <a:ext cx="471009" cy="2165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Line 3815"/>
            <p:cNvCxnSpPr>
              <a:cxnSpLocks noChangeShapeType="1"/>
            </p:cNvCxnSpPr>
            <p:nvPr/>
          </p:nvCxnSpPr>
          <p:spPr bwMode="auto">
            <a:xfrm>
              <a:off x="1266960" y="1267624"/>
              <a:ext cx="470228" cy="21737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Rectangle 3816"/>
            <p:cNvSpPr>
              <a:spLocks noChangeArrowheads="1"/>
            </p:cNvSpPr>
            <p:nvPr/>
          </p:nvSpPr>
          <p:spPr bwMode="auto">
            <a:xfrm>
              <a:off x="180436" y="1448379"/>
              <a:ext cx="363216" cy="5048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Line 3817"/>
            <p:cNvCxnSpPr>
              <a:cxnSpLocks noChangeShapeType="1"/>
            </p:cNvCxnSpPr>
            <p:nvPr/>
          </p:nvCxnSpPr>
          <p:spPr bwMode="auto">
            <a:xfrm flipH="1">
              <a:off x="1446615" y="1883127"/>
              <a:ext cx="325723" cy="3256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Line 3818"/>
            <p:cNvCxnSpPr>
              <a:cxnSpLocks noChangeShapeType="1"/>
            </p:cNvCxnSpPr>
            <p:nvPr/>
          </p:nvCxnSpPr>
          <p:spPr bwMode="auto">
            <a:xfrm>
              <a:off x="1989486" y="1883127"/>
              <a:ext cx="363216" cy="2890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Rectangle 3819"/>
            <p:cNvSpPr>
              <a:spLocks noChangeArrowheads="1"/>
            </p:cNvSpPr>
            <p:nvPr/>
          </p:nvSpPr>
          <p:spPr bwMode="auto">
            <a:xfrm>
              <a:off x="2165236" y="2172959"/>
              <a:ext cx="363216" cy="5056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AutoShape 3820"/>
            <p:cNvSpPr>
              <a:spLocks noChangeArrowheads="1"/>
            </p:cNvSpPr>
            <p:nvPr/>
          </p:nvSpPr>
          <p:spPr bwMode="auto">
            <a:xfrm>
              <a:off x="2424564" y="507206"/>
              <a:ext cx="869375" cy="180755"/>
            </a:xfrm>
            <a:prstGeom prst="rightArrow">
              <a:avLst>
                <a:gd name="adj1" fmla="val 50000"/>
                <a:gd name="adj2" fmla="val 11993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29" name="Text Box 3821"/>
            <p:cNvSpPr txBox="1">
              <a:spLocks noChangeArrowheads="1"/>
            </p:cNvSpPr>
            <p:nvPr/>
          </p:nvSpPr>
          <p:spPr bwMode="auto">
            <a:xfrm>
              <a:off x="1266960" y="3185032"/>
              <a:ext cx="325723" cy="2882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200" b="1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а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" name="Text Box 3822"/>
            <p:cNvSpPr txBox="1">
              <a:spLocks noChangeArrowheads="1"/>
            </p:cNvSpPr>
            <p:nvPr/>
          </p:nvSpPr>
          <p:spPr bwMode="auto">
            <a:xfrm>
              <a:off x="4198464" y="3185812"/>
              <a:ext cx="325723" cy="2882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200" b="1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б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" name="Text Box 3823"/>
            <p:cNvSpPr txBox="1">
              <a:spLocks noChangeArrowheads="1"/>
            </p:cNvSpPr>
            <p:nvPr/>
          </p:nvSpPr>
          <p:spPr bwMode="auto">
            <a:xfrm>
              <a:off x="3511087" y="760419"/>
              <a:ext cx="488193" cy="2812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2" name="Text Box 3824"/>
            <p:cNvSpPr txBox="1">
              <a:spLocks noChangeArrowheads="1"/>
            </p:cNvSpPr>
            <p:nvPr/>
          </p:nvSpPr>
          <p:spPr bwMode="auto">
            <a:xfrm>
              <a:off x="3003757" y="1464936"/>
              <a:ext cx="360091" cy="2162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h-2</a:t>
              </a: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" name="Text Box 3825"/>
            <p:cNvSpPr txBox="1">
              <a:spLocks noChangeArrowheads="1"/>
            </p:cNvSpPr>
            <p:nvPr/>
          </p:nvSpPr>
          <p:spPr bwMode="auto">
            <a:xfrm>
              <a:off x="2789929" y="2823522"/>
              <a:ext cx="471009" cy="2898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h-3</a:t>
              </a: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4" name="Text Box 3826"/>
            <p:cNvSpPr txBox="1">
              <a:spLocks noChangeArrowheads="1"/>
            </p:cNvSpPr>
            <p:nvPr/>
          </p:nvSpPr>
          <p:spPr bwMode="auto">
            <a:xfrm>
              <a:off x="3836029" y="2823522"/>
              <a:ext cx="507721" cy="2898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 dirty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h</a:t>
              </a:r>
              <a:r>
                <a:rPr lang="en-US" sz="1200" i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-3</a:t>
              </a: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5" name="Text Box 3827"/>
            <p:cNvSpPr txBox="1">
              <a:spLocks noChangeArrowheads="1"/>
            </p:cNvSpPr>
            <p:nvPr/>
          </p:nvSpPr>
          <p:spPr bwMode="auto">
            <a:xfrm>
              <a:off x="4794450" y="1980175"/>
              <a:ext cx="507721" cy="2890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h-2</a:t>
              </a: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6" name="Text Box 3828"/>
            <p:cNvSpPr txBox="1">
              <a:spLocks noChangeArrowheads="1"/>
            </p:cNvSpPr>
            <p:nvPr/>
          </p:nvSpPr>
          <p:spPr bwMode="auto">
            <a:xfrm>
              <a:off x="2135553" y="2824301"/>
              <a:ext cx="356382" cy="214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h</a:t>
              </a:r>
              <a:r>
                <a:rPr lang="en-US" sz="1200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-2</a:t>
              </a:r>
              <a:endPara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" name="Text Box 3829"/>
            <p:cNvSpPr txBox="1">
              <a:spLocks noChangeArrowheads="1"/>
            </p:cNvSpPr>
            <p:nvPr/>
          </p:nvSpPr>
          <p:spPr bwMode="auto">
            <a:xfrm>
              <a:off x="1249384" y="2772873"/>
              <a:ext cx="471009" cy="2898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h-3</a:t>
              </a: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8" name="Text Box 3830"/>
            <p:cNvSpPr txBox="1">
              <a:spLocks noChangeArrowheads="1"/>
            </p:cNvSpPr>
            <p:nvPr/>
          </p:nvSpPr>
          <p:spPr bwMode="auto">
            <a:xfrm>
              <a:off x="1411465" y="868716"/>
              <a:ext cx="310882" cy="2687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9" name="Text Box 3831"/>
            <p:cNvSpPr txBox="1">
              <a:spLocks noChangeArrowheads="1"/>
            </p:cNvSpPr>
            <p:nvPr/>
          </p:nvSpPr>
          <p:spPr bwMode="auto">
            <a:xfrm>
              <a:off x="192861" y="2016805"/>
              <a:ext cx="458584" cy="1919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h-3</a:t>
              </a:r>
            </a:p>
            <a:p>
              <a:pPr>
                <a:spcAft>
                  <a:spcPts val="0"/>
                </a:spcAft>
              </a:pP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" name="Text Box 3832"/>
            <p:cNvSpPr txBox="1">
              <a:spLocks noChangeArrowheads="1"/>
            </p:cNvSpPr>
            <p:nvPr/>
          </p:nvSpPr>
          <p:spPr bwMode="auto">
            <a:xfrm>
              <a:off x="1175180" y="1542648"/>
              <a:ext cx="415551" cy="1940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i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h-1</a:t>
              </a: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1" name="Text Box 3833"/>
            <p:cNvSpPr txBox="1">
              <a:spLocks noChangeArrowheads="1"/>
            </p:cNvSpPr>
            <p:nvPr/>
          </p:nvSpPr>
          <p:spPr bwMode="auto">
            <a:xfrm>
              <a:off x="2527668" y="216206"/>
              <a:ext cx="506940" cy="2890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i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RR</a:t>
              </a:r>
              <a:endPara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682586"/>
              </p:ext>
            </p:extLst>
          </p:nvPr>
        </p:nvGraphicFramePr>
        <p:xfrm>
          <a:off x="4534845" y="3001048"/>
          <a:ext cx="166250" cy="26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2" name="Equation" r:id="rId3" imgW="177480" imgH="241200" progId="Equation.DSMT4">
                  <p:embed/>
                </p:oleObj>
              </mc:Choice>
              <mc:Fallback>
                <p:oleObj name="Equation" r:id="rId3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4845" y="3001048"/>
                        <a:ext cx="166250" cy="264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Объект 4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3262"/>
              </p:ext>
            </p:extLst>
          </p:nvPr>
        </p:nvGraphicFramePr>
        <p:xfrm>
          <a:off x="5384738" y="3736842"/>
          <a:ext cx="235904" cy="26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3" name="Equation" r:id="rId5" imgW="190440" imgH="241200" progId="Equation.DSMT4">
                  <p:embed/>
                </p:oleObj>
              </mc:Choice>
              <mc:Fallback>
                <p:oleObj name="Equation" r:id="rId5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4738" y="3736842"/>
                        <a:ext cx="235904" cy="268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Прямая соединительная линия 54"/>
          <p:cNvCxnSpPr/>
          <p:nvPr/>
        </p:nvCxnSpPr>
        <p:spPr>
          <a:xfrm>
            <a:off x="4422027" y="2580107"/>
            <a:ext cx="4165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243460"/>
              </p:ext>
            </p:extLst>
          </p:nvPr>
        </p:nvGraphicFramePr>
        <p:xfrm>
          <a:off x="7383118" y="3556108"/>
          <a:ext cx="166250" cy="26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4" name="Equation" r:id="rId7" imgW="177480" imgH="241200" progId="Equation.DSMT4">
                  <p:embed/>
                </p:oleObj>
              </mc:Choice>
              <mc:Fallback>
                <p:oleObj name="Equation" r:id="rId7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3118" y="3556108"/>
                        <a:ext cx="166250" cy="264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688626"/>
              </p:ext>
            </p:extLst>
          </p:nvPr>
        </p:nvGraphicFramePr>
        <p:xfrm>
          <a:off x="8135905" y="2871939"/>
          <a:ext cx="235904" cy="26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5" name="Equation" r:id="rId8" imgW="190440" imgH="241200" progId="Equation.DSMT4">
                  <p:embed/>
                </p:oleObj>
              </mc:Choice>
              <mc:Fallback>
                <p:oleObj name="Equation" r:id="rId8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35905" y="2871939"/>
                        <a:ext cx="235904" cy="268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015880" y="30808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5774563" y="39359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ru-RU" dirty="0"/>
          </a:p>
        </p:txBody>
      </p:sp>
      <p:cxnSp>
        <p:nvCxnSpPr>
          <p:cNvPr id="42" name="Прямая со стрелкой 41"/>
          <p:cNvCxnSpPr/>
          <p:nvPr/>
        </p:nvCxnSpPr>
        <p:spPr>
          <a:xfrm>
            <a:off x="3786996" y="2580107"/>
            <a:ext cx="552091" cy="4209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6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341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RL-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поворот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Полотно 3746"/>
          <p:cNvGrpSpPr/>
          <p:nvPr/>
        </p:nvGrpSpPr>
        <p:grpSpPr>
          <a:xfrm>
            <a:off x="3415389" y="1943561"/>
            <a:ext cx="5356860" cy="3849476"/>
            <a:chOff x="0" y="-35842"/>
            <a:chExt cx="5356860" cy="4053205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-35842"/>
              <a:ext cx="5356860" cy="4053205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Oval 3748"/>
            <p:cNvSpPr>
              <a:spLocks noChangeArrowheads="1"/>
            </p:cNvSpPr>
            <p:nvPr/>
          </p:nvSpPr>
          <p:spPr bwMode="auto">
            <a:xfrm>
              <a:off x="4017254" y="0"/>
              <a:ext cx="469448" cy="43477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z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" name="Oval 3749"/>
            <p:cNvSpPr>
              <a:spLocks noChangeArrowheads="1"/>
            </p:cNvSpPr>
            <p:nvPr/>
          </p:nvSpPr>
          <p:spPr bwMode="auto">
            <a:xfrm>
              <a:off x="4017254" y="795525"/>
              <a:ext cx="469448" cy="437110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3750"/>
            <p:cNvSpPr>
              <a:spLocks noChangeArrowheads="1"/>
            </p:cNvSpPr>
            <p:nvPr/>
          </p:nvSpPr>
          <p:spPr bwMode="auto">
            <a:xfrm>
              <a:off x="4307047" y="2099844"/>
              <a:ext cx="363217" cy="50723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 i="1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endParaRPr lang="ru-RU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3751"/>
            <p:cNvSpPr>
              <a:spLocks noChangeArrowheads="1"/>
            </p:cNvSpPr>
            <p:nvPr/>
          </p:nvSpPr>
          <p:spPr bwMode="auto">
            <a:xfrm>
              <a:off x="3186152" y="2099065"/>
              <a:ext cx="363217" cy="504898"/>
            </a:xfrm>
            <a:prstGeom prst="rect">
              <a:avLst/>
            </a:prstGeom>
            <a:solidFill>
              <a:srgbClr val="FF5050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 i="1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endParaRPr lang="ru-RU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3752"/>
            <p:cNvSpPr>
              <a:spLocks noChangeArrowheads="1"/>
            </p:cNvSpPr>
            <p:nvPr/>
          </p:nvSpPr>
          <p:spPr bwMode="auto">
            <a:xfrm>
              <a:off x="3835645" y="2099064"/>
              <a:ext cx="363217" cy="5048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 i="1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endParaRPr lang="ru-RU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" name="Oval 3753"/>
            <p:cNvSpPr>
              <a:spLocks noChangeArrowheads="1"/>
            </p:cNvSpPr>
            <p:nvPr/>
          </p:nvSpPr>
          <p:spPr bwMode="auto">
            <a:xfrm>
              <a:off x="3402520" y="1303539"/>
              <a:ext cx="470229" cy="4332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Line 3754"/>
            <p:cNvCxnSpPr>
              <a:cxnSpLocks noChangeShapeType="1"/>
            </p:cNvCxnSpPr>
            <p:nvPr/>
          </p:nvCxnSpPr>
          <p:spPr bwMode="auto">
            <a:xfrm>
              <a:off x="4269553" y="434773"/>
              <a:ext cx="1562" cy="3607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Line 3755"/>
            <p:cNvCxnSpPr>
              <a:cxnSpLocks noChangeShapeType="1"/>
            </p:cNvCxnSpPr>
            <p:nvPr/>
          </p:nvCxnSpPr>
          <p:spPr bwMode="auto">
            <a:xfrm>
              <a:off x="3728243" y="1702471"/>
              <a:ext cx="253080" cy="398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3756"/>
            <p:cNvSpPr>
              <a:spLocks noChangeArrowheads="1"/>
            </p:cNvSpPr>
            <p:nvPr/>
          </p:nvSpPr>
          <p:spPr bwMode="auto">
            <a:xfrm>
              <a:off x="760021" y="109083"/>
              <a:ext cx="471010" cy="4355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z</a:t>
              </a: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" name="Oval 3757"/>
            <p:cNvSpPr>
              <a:spLocks noChangeArrowheads="1"/>
            </p:cNvSpPr>
            <p:nvPr/>
          </p:nvSpPr>
          <p:spPr bwMode="auto">
            <a:xfrm>
              <a:off x="724090" y="905387"/>
              <a:ext cx="470229" cy="43321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3758"/>
            <p:cNvSpPr>
              <a:spLocks noChangeArrowheads="1"/>
            </p:cNvSpPr>
            <p:nvPr/>
          </p:nvSpPr>
          <p:spPr bwMode="auto">
            <a:xfrm>
              <a:off x="398367" y="2823686"/>
              <a:ext cx="361654" cy="5064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" name="Oval 3759"/>
            <p:cNvSpPr>
              <a:spLocks noChangeArrowheads="1"/>
            </p:cNvSpPr>
            <p:nvPr/>
          </p:nvSpPr>
          <p:spPr bwMode="auto">
            <a:xfrm>
              <a:off x="1520042" y="1484305"/>
              <a:ext cx="470229" cy="43399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Line 3760"/>
            <p:cNvCxnSpPr>
              <a:cxnSpLocks noChangeShapeType="1"/>
            </p:cNvCxnSpPr>
            <p:nvPr/>
          </p:nvCxnSpPr>
          <p:spPr bwMode="auto">
            <a:xfrm>
              <a:off x="977170" y="543856"/>
              <a:ext cx="781" cy="3615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3761"/>
            <p:cNvCxnSpPr>
              <a:cxnSpLocks noChangeShapeType="1"/>
            </p:cNvCxnSpPr>
            <p:nvPr/>
          </p:nvCxnSpPr>
          <p:spPr bwMode="auto">
            <a:xfrm flipH="1">
              <a:off x="289011" y="1231856"/>
              <a:ext cx="471010" cy="2166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3762"/>
            <p:cNvCxnSpPr>
              <a:cxnSpLocks noChangeShapeType="1"/>
            </p:cNvCxnSpPr>
            <p:nvPr/>
          </p:nvCxnSpPr>
          <p:spPr bwMode="auto">
            <a:xfrm>
              <a:off x="1158388" y="1267698"/>
              <a:ext cx="470229" cy="21738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Rectangle 3763"/>
            <p:cNvSpPr>
              <a:spLocks noChangeArrowheads="1"/>
            </p:cNvSpPr>
            <p:nvPr/>
          </p:nvSpPr>
          <p:spPr bwMode="auto">
            <a:xfrm>
              <a:off x="71862" y="1448464"/>
              <a:ext cx="363217" cy="504898"/>
            </a:xfrm>
            <a:prstGeom prst="rect">
              <a:avLst/>
            </a:prstGeom>
            <a:solidFill>
              <a:srgbClr val="FF5050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Line 3764"/>
            <p:cNvCxnSpPr>
              <a:cxnSpLocks noChangeShapeType="1"/>
            </p:cNvCxnSpPr>
            <p:nvPr/>
          </p:nvCxnSpPr>
          <p:spPr bwMode="auto">
            <a:xfrm>
              <a:off x="1880916" y="1883237"/>
              <a:ext cx="363217" cy="2890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Rectangle 3765"/>
            <p:cNvSpPr>
              <a:spLocks noChangeArrowheads="1"/>
            </p:cNvSpPr>
            <p:nvPr/>
          </p:nvSpPr>
          <p:spPr bwMode="auto">
            <a:xfrm>
              <a:off x="2056666" y="2173085"/>
              <a:ext cx="363217" cy="5056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D</a:t>
              </a: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" name="AutoShape 3766"/>
            <p:cNvSpPr>
              <a:spLocks noChangeArrowheads="1"/>
            </p:cNvSpPr>
            <p:nvPr/>
          </p:nvSpPr>
          <p:spPr bwMode="auto">
            <a:xfrm>
              <a:off x="2315994" y="507235"/>
              <a:ext cx="869377" cy="180766"/>
            </a:xfrm>
            <a:prstGeom prst="rightArrow">
              <a:avLst>
                <a:gd name="adj1" fmla="val 50000"/>
                <a:gd name="adj2" fmla="val 119935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27" name="Text Box 3769"/>
            <p:cNvSpPr txBox="1">
              <a:spLocks noChangeArrowheads="1"/>
            </p:cNvSpPr>
            <p:nvPr/>
          </p:nvSpPr>
          <p:spPr bwMode="auto">
            <a:xfrm>
              <a:off x="3402520" y="760463"/>
              <a:ext cx="488194" cy="2812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2" name="Text Box 3774"/>
            <p:cNvSpPr txBox="1">
              <a:spLocks noChangeArrowheads="1"/>
            </p:cNvSpPr>
            <p:nvPr/>
          </p:nvSpPr>
          <p:spPr bwMode="auto">
            <a:xfrm>
              <a:off x="1954340" y="2824465"/>
              <a:ext cx="513971" cy="268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4" name="Text Box 3776"/>
            <p:cNvSpPr txBox="1">
              <a:spLocks noChangeArrowheads="1"/>
            </p:cNvSpPr>
            <p:nvPr/>
          </p:nvSpPr>
          <p:spPr bwMode="auto">
            <a:xfrm>
              <a:off x="1302893" y="868767"/>
              <a:ext cx="310882" cy="268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7" name="Text Box 3779"/>
            <p:cNvSpPr txBox="1">
              <a:spLocks noChangeArrowheads="1"/>
            </p:cNvSpPr>
            <p:nvPr/>
          </p:nvSpPr>
          <p:spPr bwMode="auto">
            <a:xfrm>
              <a:off x="2497211" y="91162"/>
              <a:ext cx="688160" cy="2890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i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RL</a:t>
              </a:r>
              <a:endParaRPr lang="ru-RU" sz="24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8" name="Oval 3780"/>
            <p:cNvSpPr>
              <a:spLocks noChangeArrowheads="1"/>
            </p:cNvSpPr>
            <p:nvPr/>
          </p:nvSpPr>
          <p:spPr bwMode="auto">
            <a:xfrm>
              <a:off x="904527" y="1954920"/>
              <a:ext cx="471791" cy="433215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781"/>
            <p:cNvSpPr>
              <a:spLocks noChangeArrowheads="1"/>
            </p:cNvSpPr>
            <p:nvPr/>
          </p:nvSpPr>
          <p:spPr bwMode="auto">
            <a:xfrm>
              <a:off x="1158388" y="2823686"/>
              <a:ext cx="361654" cy="5064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0" name="Text Box 3782"/>
            <p:cNvSpPr txBox="1">
              <a:spLocks noChangeArrowheads="1"/>
            </p:cNvSpPr>
            <p:nvPr/>
          </p:nvSpPr>
          <p:spPr bwMode="auto">
            <a:xfrm>
              <a:off x="1121676" y="3402604"/>
              <a:ext cx="506160" cy="2890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Line 3783"/>
            <p:cNvCxnSpPr>
              <a:cxnSpLocks noChangeShapeType="1"/>
            </p:cNvCxnSpPr>
            <p:nvPr/>
          </p:nvCxnSpPr>
          <p:spPr bwMode="auto">
            <a:xfrm flipH="1">
              <a:off x="578803" y="2388913"/>
              <a:ext cx="506941" cy="4347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Line 3784"/>
            <p:cNvCxnSpPr>
              <a:cxnSpLocks noChangeShapeType="1"/>
            </p:cNvCxnSpPr>
            <p:nvPr/>
          </p:nvCxnSpPr>
          <p:spPr bwMode="auto">
            <a:xfrm>
              <a:off x="1158388" y="2388913"/>
              <a:ext cx="217149" cy="4347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Line 3785"/>
            <p:cNvCxnSpPr>
              <a:cxnSpLocks noChangeShapeType="1"/>
            </p:cNvCxnSpPr>
            <p:nvPr/>
          </p:nvCxnSpPr>
          <p:spPr bwMode="auto">
            <a:xfrm flipH="1">
              <a:off x="1302893" y="1846616"/>
              <a:ext cx="253861" cy="1441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Oval 3787"/>
            <p:cNvSpPr>
              <a:spLocks noChangeArrowheads="1"/>
            </p:cNvSpPr>
            <p:nvPr/>
          </p:nvSpPr>
          <p:spPr bwMode="auto">
            <a:xfrm>
              <a:off x="4379690" y="1303539"/>
              <a:ext cx="469448" cy="4371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3788"/>
            <p:cNvSpPr>
              <a:spLocks noChangeArrowheads="1"/>
            </p:cNvSpPr>
            <p:nvPr/>
          </p:nvSpPr>
          <p:spPr bwMode="auto">
            <a:xfrm>
              <a:off x="4741344" y="2099844"/>
              <a:ext cx="363217" cy="5056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 i="1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D</a:t>
              </a:r>
              <a:endParaRPr lang="ru-RU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" name="Text Box 3789"/>
            <p:cNvSpPr txBox="1">
              <a:spLocks noChangeArrowheads="1"/>
            </p:cNvSpPr>
            <p:nvPr/>
          </p:nvSpPr>
          <p:spPr bwMode="auto">
            <a:xfrm>
              <a:off x="4778057" y="2678762"/>
              <a:ext cx="513190" cy="268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Line 3790"/>
            <p:cNvCxnSpPr>
              <a:cxnSpLocks noChangeShapeType="1"/>
            </p:cNvCxnSpPr>
            <p:nvPr/>
          </p:nvCxnSpPr>
          <p:spPr bwMode="auto">
            <a:xfrm flipH="1">
              <a:off x="3330658" y="1700912"/>
              <a:ext cx="181218" cy="398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Line 3791"/>
            <p:cNvCxnSpPr>
              <a:cxnSpLocks noChangeShapeType="1"/>
            </p:cNvCxnSpPr>
            <p:nvPr/>
          </p:nvCxnSpPr>
          <p:spPr bwMode="auto">
            <a:xfrm flipH="1">
              <a:off x="4452333" y="1737533"/>
              <a:ext cx="144506" cy="398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Line 3792"/>
            <p:cNvCxnSpPr>
              <a:cxnSpLocks noChangeShapeType="1"/>
            </p:cNvCxnSpPr>
            <p:nvPr/>
          </p:nvCxnSpPr>
          <p:spPr bwMode="auto">
            <a:xfrm>
              <a:off x="4669482" y="1737533"/>
              <a:ext cx="217149" cy="3623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Line 3793"/>
            <p:cNvCxnSpPr>
              <a:cxnSpLocks noChangeShapeType="1"/>
            </p:cNvCxnSpPr>
            <p:nvPr/>
          </p:nvCxnSpPr>
          <p:spPr bwMode="auto">
            <a:xfrm>
              <a:off x="4415621" y="1158615"/>
              <a:ext cx="108574" cy="1449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Line 3794"/>
            <p:cNvCxnSpPr>
              <a:cxnSpLocks noChangeShapeType="1"/>
            </p:cNvCxnSpPr>
            <p:nvPr/>
          </p:nvCxnSpPr>
          <p:spPr bwMode="auto">
            <a:xfrm flipH="1">
              <a:off x="3764174" y="1158615"/>
              <a:ext cx="289792" cy="1807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54" name="Объект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672202"/>
              </p:ext>
            </p:extLst>
          </p:nvPr>
        </p:nvGraphicFramePr>
        <p:xfrm>
          <a:off x="4287874" y="2955236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2" name="Equation" r:id="rId3" imgW="177480" imgH="241200" progId="Equation.DSMT4">
                  <p:embed/>
                </p:oleObj>
              </mc:Choice>
              <mc:Fallback>
                <p:oleObj name="Equation" r:id="rId3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7874" y="2955236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387429"/>
              </p:ext>
            </p:extLst>
          </p:nvPr>
        </p:nvGraphicFramePr>
        <p:xfrm>
          <a:off x="5073650" y="3579813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3" name="Equation" r:id="rId5" imgW="190440" imgH="241200" progId="Equation.DSMT4">
                  <p:embed/>
                </p:oleObj>
              </mc:Choice>
              <mc:Fallback>
                <p:oleObj name="Equation" r:id="rId5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3650" y="3579813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432501"/>
              </p:ext>
            </p:extLst>
          </p:nvPr>
        </p:nvGraphicFramePr>
        <p:xfrm>
          <a:off x="4465638" y="4037013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4" name="Equation" r:id="rId7" imgW="190440" imgH="241200" progId="Equation.DSMT4">
                  <p:embed/>
                </p:oleObj>
              </mc:Choice>
              <mc:Fallback>
                <p:oleObj name="Equation" r:id="rId7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65638" y="4037013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Объект 5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328373"/>
              </p:ext>
            </p:extLst>
          </p:nvPr>
        </p:nvGraphicFramePr>
        <p:xfrm>
          <a:off x="6961920" y="3410334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5" name="Equation" r:id="rId9" imgW="177480" imgH="241200" progId="Equation.DSMT4">
                  <p:embed/>
                </p:oleObj>
              </mc:Choice>
              <mc:Fallback>
                <p:oleObj name="Equation" r:id="rId9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61920" y="3410334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094308"/>
              </p:ext>
            </p:extLst>
          </p:nvPr>
        </p:nvGraphicFramePr>
        <p:xfrm>
          <a:off x="7585075" y="2898775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6" name="Equation" r:id="rId11" imgW="190440" imgH="241200" progId="Equation.DSMT4">
                  <p:embed/>
                </p:oleObj>
              </mc:Choice>
              <mc:Fallback>
                <p:oleObj name="Equation" r:id="rId11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85075" y="2898775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204284"/>
              </p:ext>
            </p:extLst>
          </p:nvPr>
        </p:nvGraphicFramePr>
        <p:xfrm>
          <a:off x="7939088" y="3392488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7" name="Equation" r:id="rId13" imgW="190440" imgH="241200" progId="Equation.DSMT4">
                  <p:embed/>
                </p:oleObj>
              </mc:Choice>
              <mc:Fallback>
                <p:oleObj name="Equation" r:id="rId13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939088" y="3392488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Прямая со стрелкой 62"/>
          <p:cNvCxnSpPr/>
          <p:nvPr/>
        </p:nvCxnSpPr>
        <p:spPr>
          <a:xfrm>
            <a:off x="3417570" y="2301550"/>
            <a:ext cx="724090" cy="597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4287874" y="2662692"/>
            <a:ext cx="2154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3828"/>
          <p:cNvSpPr txBox="1">
            <a:spLocks noChangeArrowheads="1"/>
          </p:cNvSpPr>
          <p:nvPr/>
        </p:nvSpPr>
        <p:spPr bwMode="auto">
          <a:xfrm>
            <a:off x="3865935" y="3978004"/>
            <a:ext cx="3898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-2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5" name="Text Box 3828"/>
          <p:cNvSpPr txBox="1">
            <a:spLocks noChangeArrowheads="1"/>
          </p:cNvSpPr>
          <p:nvPr/>
        </p:nvSpPr>
        <p:spPr bwMode="auto">
          <a:xfrm>
            <a:off x="5447915" y="4668844"/>
            <a:ext cx="3898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6" name="Text Box 3828"/>
          <p:cNvSpPr txBox="1">
            <a:spLocks noChangeArrowheads="1"/>
          </p:cNvSpPr>
          <p:nvPr/>
        </p:nvSpPr>
        <p:spPr bwMode="auto">
          <a:xfrm>
            <a:off x="4547917" y="5279804"/>
            <a:ext cx="3898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-4</a:t>
            </a:r>
            <a:endParaRPr lang="ru-RU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2" name="Text Box 3828"/>
          <p:cNvSpPr txBox="1">
            <a:spLocks noChangeArrowheads="1"/>
          </p:cNvSpPr>
          <p:nvPr/>
        </p:nvSpPr>
        <p:spPr bwMode="auto">
          <a:xfrm>
            <a:off x="3791488" y="5271151"/>
            <a:ext cx="3898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4" name="Text Box 3828"/>
          <p:cNvSpPr txBox="1">
            <a:spLocks noChangeArrowheads="1"/>
          </p:cNvSpPr>
          <p:nvPr/>
        </p:nvSpPr>
        <p:spPr bwMode="auto">
          <a:xfrm>
            <a:off x="5454454" y="3460502"/>
            <a:ext cx="3898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6" name="Text Box 3828"/>
          <p:cNvSpPr txBox="1">
            <a:spLocks noChangeArrowheads="1"/>
          </p:cNvSpPr>
          <p:nvPr/>
        </p:nvSpPr>
        <p:spPr bwMode="auto">
          <a:xfrm>
            <a:off x="3476633" y="3115489"/>
            <a:ext cx="3898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-3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38770" y="2846808"/>
            <a:ext cx="2989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7" name="Text Box 3828"/>
          <p:cNvSpPr txBox="1">
            <a:spLocks noChangeArrowheads="1"/>
          </p:cNvSpPr>
          <p:nvPr/>
        </p:nvSpPr>
        <p:spPr bwMode="auto">
          <a:xfrm>
            <a:off x="7736154" y="4681546"/>
            <a:ext cx="389850" cy="4616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-4</a:t>
            </a:r>
            <a:endParaRPr lang="ru-RU" sz="1200" dirty="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8" name="Text Box 3828"/>
          <p:cNvSpPr txBox="1">
            <a:spLocks noChangeArrowheads="1"/>
          </p:cNvSpPr>
          <p:nvPr/>
        </p:nvSpPr>
        <p:spPr bwMode="auto">
          <a:xfrm>
            <a:off x="8139029" y="4679284"/>
            <a:ext cx="3898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9" name="Text Box 3828"/>
          <p:cNvSpPr txBox="1">
            <a:spLocks noChangeArrowheads="1"/>
          </p:cNvSpPr>
          <p:nvPr/>
        </p:nvSpPr>
        <p:spPr bwMode="auto">
          <a:xfrm>
            <a:off x="7235597" y="4660044"/>
            <a:ext cx="3898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0" name="Text Box 3828"/>
          <p:cNvSpPr txBox="1">
            <a:spLocks noChangeArrowheads="1"/>
          </p:cNvSpPr>
          <p:nvPr/>
        </p:nvSpPr>
        <p:spPr bwMode="auto">
          <a:xfrm>
            <a:off x="6572070" y="4649335"/>
            <a:ext cx="3898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-3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" name="Text Box 3828"/>
          <p:cNvSpPr txBox="1">
            <a:spLocks noChangeArrowheads="1"/>
          </p:cNvSpPr>
          <p:nvPr/>
        </p:nvSpPr>
        <p:spPr bwMode="auto">
          <a:xfrm>
            <a:off x="6749046" y="2905071"/>
            <a:ext cx="3898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2" name="Text Box 3828"/>
          <p:cNvSpPr txBox="1">
            <a:spLocks noChangeArrowheads="1"/>
          </p:cNvSpPr>
          <p:nvPr/>
        </p:nvSpPr>
        <p:spPr bwMode="auto">
          <a:xfrm>
            <a:off x="7928573" y="2905561"/>
            <a:ext cx="3898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-2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4" name="Text Box 3828"/>
          <p:cNvSpPr txBox="1">
            <a:spLocks noChangeArrowheads="1"/>
          </p:cNvSpPr>
          <p:nvPr/>
        </p:nvSpPr>
        <p:spPr bwMode="auto">
          <a:xfrm>
            <a:off x="7743097" y="2457862"/>
            <a:ext cx="3898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none" lIns="91440" tIns="45720" rIns="91440" bIns="45720" anchor="t" anchorCtr="0" upright="1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</a:t>
            </a:r>
            <a:r>
              <a:rPr lang="en-US" sz="12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834172" y="36836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4576768" y="31501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77" name="Рисунок 76" descr="png..png"/>
          <p:cNvPicPr>
            <a:picLocks noChangeAspect="1"/>
          </p:cNvPicPr>
          <p:nvPr/>
        </p:nvPicPr>
        <p:blipFill>
          <a:blip r:embed="rId1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7867"/>
            <a:ext cx="10515600" cy="739847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LR-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поворот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Полотно 3695"/>
          <p:cNvGrpSpPr/>
          <p:nvPr/>
        </p:nvGrpSpPr>
        <p:grpSpPr>
          <a:xfrm>
            <a:off x="3580130" y="1384267"/>
            <a:ext cx="5067670" cy="4017010"/>
            <a:chOff x="0" y="-36228"/>
            <a:chExt cx="5067670" cy="401701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35930" y="-36228"/>
              <a:ext cx="5031740" cy="4017010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6" name="Text Box 3697"/>
            <p:cNvSpPr txBox="1">
              <a:spLocks noChangeArrowheads="1"/>
            </p:cNvSpPr>
            <p:nvPr/>
          </p:nvSpPr>
          <p:spPr bwMode="auto">
            <a:xfrm>
              <a:off x="615494" y="2316247"/>
              <a:ext cx="577221" cy="2820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" name="Oval 3698"/>
            <p:cNvSpPr>
              <a:spLocks noChangeArrowheads="1"/>
            </p:cNvSpPr>
            <p:nvPr/>
          </p:nvSpPr>
          <p:spPr bwMode="auto">
            <a:xfrm>
              <a:off x="3692182" y="108294"/>
              <a:ext cx="469431" cy="43473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z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" name="Oval 3699"/>
            <p:cNvSpPr>
              <a:spLocks noChangeArrowheads="1"/>
            </p:cNvSpPr>
            <p:nvPr/>
          </p:nvSpPr>
          <p:spPr bwMode="auto">
            <a:xfrm>
              <a:off x="3692182" y="903749"/>
              <a:ext cx="469431" cy="437072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3700"/>
            <p:cNvSpPr>
              <a:spLocks noChangeArrowheads="1"/>
            </p:cNvSpPr>
            <p:nvPr/>
          </p:nvSpPr>
          <p:spPr bwMode="auto">
            <a:xfrm>
              <a:off x="3981964" y="2207953"/>
              <a:ext cx="363204" cy="5071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 i="1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endParaRPr lang="ru-RU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3701"/>
            <p:cNvSpPr>
              <a:spLocks noChangeArrowheads="1"/>
            </p:cNvSpPr>
            <p:nvPr/>
          </p:nvSpPr>
          <p:spPr bwMode="auto">
            <a:xfrm>
              <a:off x="2861109" y="2207174"/>
              <a:ext cx="363204" cy="504853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 i="1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endParaRPr lang="ru-RU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3702"/>
            <p:cNvSpPr>
              <a:spLocks noChangeArrowheads="1"/>
            </p:cNvSpPr>
            <p:nvPr/>
          </p:nvSpPr>
          <p:spPr bwMode="auto">
            <a:xfrm>
              <a:off x="3547681" y="2208732"/>
              <a:ext cx="363204" cy="5048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 i="1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endParaRPr lang="ru-RU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" name="Oval 3703"/>
            <p:cNvSpPr>
              <a:spLocks noChangeArrowheads="1"/>
            </p:cNvSpPr>
            <p:nvPr/>
          </p:nvSpPr>
          <p:spPr bwMode="auto">
            <a:xfrm>
              <a:off x="3077469" y="1411719"/>
              <a:ext cx="470212" cy="4331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Line 3704"/>
            <p:cNvCxnSpPr>
              <a:cxnSpLocks noChangeShapeType="1"/>
            </p:cNvCxnSpPr>
            <p:nvPr/>
          </p:nvCxnSpPr>
          <p:spPr bwMode="auto">
            <a:xfrm>
              <a:off x="3944472" y="543029"/>
              <a:ext cx="1562" cy="3607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3705"/>
            <p:cNvCxnSpPr>
              <a:cxnSpLocks noChangeShapeType="1"/>
            </p:cNvCxnSpPr>
            <p:nvPr/>
          </p:nvCxnSpPr>
          <p:spPr bwMode="auto">
            <a:xfrm>
              <a:off x="3403181" y="1810615"/>
              <a:ext cx="253071" cy="3981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Oval 3706"/>
            <p:cNvSpPr>
              <a:spLocks noChangeArrowheads="1"/>
            </p:cNvSpPr>
            <p:nvPr/>
          </p:nvSpPr>
          <p:spPr bwMode="auto">
            <a:xfrm>
              <a:off x="1049776" y="253206"/>
              <a:ext cx="470993" cy="4355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z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" name="Oval 3707"/>
            <p:cNvSpPr>
              <a:spLocks noChangeArrowheads="1"/>
            </p:cNvSpPr>
            <p:nvPr/>
          </p:nvSpPr>
          <p:spPr bwMode="auto">
            <a:xfrm>
              <a:off x="1013846" y="1049440"/>
              <a:ext cx="470212" cy="43395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3708"/>
            <p:cNvSpPr>
              <a:spLocks noChangeArrowheads="1"/>
            </p:cNvSpPr>
            <p:nvPr/>
          </p:nvSpPr>
          <p:spPr bwMode="auto">
            <a:xfrm>
              <a:off x="796705" y="2859276"/>
              <a:ext cx="360861" cy="5064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" name="Oval 3709"/>
            <p:cNvSpPr>
              <a:spLocks noChangeArrowheads="1"/>
            </p:cNvSpPr>
            <p:nvPr/>
          </p:nvSpPr>
          <p:spPr bwMode="auto">
            <a:xfrm>
              <a:off x="506923" y="1555851"/>
              <a:ext cx="470212" cy="43551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Line 3710"/>
            <p:cNvCxnSpPr>
              <a:cxnSpLocks noChangeShapeType="1"/>
            </p:cNvCxnSpPr>
            <p:nvPr/>
          </p:nvCxnSpPr>
          <p:spPr bwMode="auto">
            <a:xfrm>
              <a:off x="1266917" y="687940"/>
              <a:ext cx="781" cy="361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Rectangle 3711"/>
            <p:cNvSpPr>
              <a:spLocks noChangeArrowheads="1"/>
            </p:cNvSpPr>
            <p:nvPr/>
          </p:nvSpPr>
          <p:spPr bwMode="auto">
            <a:xfrm>
              <a:off x="1592629" y="1555851"/>
              <a:ext cx="363204" cy="504853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D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3712"/>
            <p:cNvSpPr>
              <a:spLocks noChangeArrowheads="1"/>
            </p:cNvSpPr>
            <p:nvPr/>
          </p:nvSpPr>
          <p:spPr bwMode="auto">
            <a:xfrm>
              <a:off x="35930" y="2098880"/>
              <a:ext cx="363204" cy="5056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" name="AutoShape 3713"/>
            <p:cNvSpPr>
              <a:spLocks noChangeArrowheads="1"/>
            </p:cNvSpPr>
            <p:nvPr/>
          </p:nvSpPr>
          <p:spPr bwMode="auto">
            <a:xfrm>
              <a:off x="1990982" y="615484"/>
              <a:ext cx="869346" cy="180750"/>
            </a:xfrm>
            <a:prstGeom prst="rightArrow">
              <a:avLst>
                <a:gd name="adj1" fmla="val 50000"/>
                <a:gd name="adj2" fmla="val 11993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24" name="Text Box 3715"/>
            <p:cNvSpPr txBox="1">
              <a:spLocks noChangeArrowheads="1"/>
            </p:cNvSpPr>
            <p:nvPr/>
          </p:nvSpPr>
          <p:spPr bwMode="auto">
            <a:xfrm>
              <a:off x="3186040" y="0"/>
              <a:ext cx="325712" cy="2890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ru-RU" sz="1400" i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 </a:t>
              </a: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" name="Text Box 3716"/>
            <p:cNvSpPr txBox="1">
              <a:spLocks noChangeArrowheads="1"/>
            </p:cNvSpPr>
            <p:nvPr/>
          </p:nvSpPr>
          <p:spPr bwMode="auto">
            <a:xfrm>
              <a:off x="3112618" y="832852"/>
              <a:ext cx="488177" cy="281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" name="Text Box 3721"/>
            <p:cNvSpPr txBox="1">
              <a:spLocks noChangeArrowheads="1"/>
            </p:cNvSpPr>
            <p:nvPr/>
          </p:nvSpPr>
          <p:spPr bwMode="auto">
            <a:xfrm>
              <a:off x="0" y="2714364"/>
              <a:ext cx="513953" cy="2687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2" name="Text Box 3723"/>
            <p:cNvSpPr txBox="1">
              <a:spLocks noChangeArrowheads="1"/>
            </p:cNvSpPr>
            <p:nvPr/>
          </p:nvSpPr>
          <p:spPr bwMode="auto">
            <a:xfrm>
              <a:off x="904495" y="760396"/>
              <a:ext cx="310090" cy="2680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5" name="Text Box 3726"/>
            <p:cNvSpPr txBox="1">
              <a:spLocks noChangeArrowheads="1"/>
            </p:cNvSpPr>
            <p:nvPr/>
          </p:nvSpPr>
          <p:spPr bwMode="auto">
            <a:xfrm>
              <a:off x="2172193" y="832073"/>
              <a:ext cx="724065" cy="2890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i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LR</a:t>
              </a:r>
              <a:endPara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6" name="Oval 3727"/>
            <p:cNvSpPr>
              <a:spLocks noChangeArrowheads="1"/>
            </p:cNvSpPr>
            <p:nvPr/>
          </p:nvSpPr>
          <p:spPr bwMode="auto">
            <a:xfrm>
              <a:off x="4054605" y="1411719"/>
              <a:ext cx="469431" cy="43707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728"/>
            <p:cNvSpPr>
              <a:spLocks noChangeArrowheads="1"/>
            </p:cNvSpPr>
            <p:nvPr/>
          </p:nvSpPr>
          <p:spPr bwMode="auto">
            <a:xfrm>
              <a:off x="4416246" y="2207953"/>
              <a:ext cx="363204" cy="50563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 i="1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D</a:t>
              </a:r>
              <a:endParaRPr lang="ru-RU" sz="1200" i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8" name="Text Box 3729"/>
            <p:cNvSpPr txBox="1">
              <a:spLocks noChangeArrowheads="1"/>
            </p:cNvSpPr>
            <p:nvPr/>
          </p:nvSpPr>
          <p:spPr bwMode="auto">
            <a:xfrm>
              <a:off x="4452176" y="2823438"/>
              <a:ext cx="513172" cy="2680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spAutoFit/>
            </a:bodyPr>
            <a:lstStyle/>
            <a:p>
              <a:pPr>
                <a:spcAft>
                  <a:spcPts val="0"/>
                </a:spcAft>
              </a:pPr>
              <a:endParaRPr lang="ru-RU" sz="1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Line 3730"/>
            <p:cNvCxnSpPr>
              <a:cxnSpLocks noChangeShapeType="1"/>
            </p:cNvCxnSpPr>
            <p:nvPr/>
          </p:nvCxnSpPr>
          <p:spPr bwMode="auto">
            <a:xfrm flipH="1">
              <a:off x="3005609" y="1809057"/>
              <a:ext cx="181211" cy="3981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Line 3731"/>
            <p:cNvCxnSpPr>
              <a:cxnSpLocks noChangeShapeType="1"/>
            </p:cNvCxnSpPr>
            <p:nvPr/>
          </p:nvCxnSpPr>
          <p:spPr bwMode="auto">
            <a:xfrm flipH="1">
              <a:off x="4127245" y="1845674"/>
              <a:ext cx="144500" cy="3981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Line 3732"/>
            <p:cNvCxnSpPr>
              <a:cxnSpLocks noChangeShapeType="1"/>
            </p:cNvCxnSpPr>
            <p:nvPr/>
          </p:nvCxnSpPr>
          <p:spPr bwMode="auto">
            <a:xfrm>
              <a:off x="4344387" y="1845674"/>
              <a:ext cx="217141" cy="362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Line 3733"/>
            <p:cNvCxnSpPr>
              <a:cxnSpLocks noChangeShapeType="1"/>
            </p:cNvCxnSpPr>
            <p:nvPr/>
          </p:nvCxnSpPr>
          <p:spPr bwMode="auto">
            <a:xfrm>
              <a:off x="4090534" y="1266807"/>
              <a:ext cx="108571" cy="144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Line 3734"/>
            <p:cNvCxnSpPr>
              <a:cxnSpLocks noChangeShapeType="1"/>
            </p:cNvCxnSpPr>
            <p:nvPr/>
          </p:nvCxnSpPr>
          <p:spPr bwMode="auto">
            <a:xfrm flipH="1">
              <a:off x="3439111" y="1266807"/>
              <a:ext cx="289782" cy="180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Line 3736"/>
            <p:cNvCxnSpPr>
              <a:cxnSpLocks noChangeShapeType="1"/>
            </p:cNvCxnSpPr>
            <p:nvPr/>
          </p:nvCxnSpPr>
          <p:spPr bwMode="auto">
            <a:xfrm>
              <a:off x="1448129" y="1411719"/>
              <a:ext cx="253071" cy="1441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Line 3737"/>
            <p:cNvCxnSpPr>
              <a:cxnSpLocks noChangeShapeType="1"/>
            </p:cNvCxnSpPr>
            <p:nvPr/>
          </p:nvCxnSpPr>
          <p:spPr bwMode="auto">
            <a:xfrm flipH="1">
              <a:off x="905276" y="1447557"/>
              <a:ext cx="217141" cy="1449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Oval 3738"/>
            <p:cNvSpPr>
              <a:spLocks noChangeArrowheads="1"/>
            </p:cNvSpPr>
            <p:nvPr/>
          </p:nvSpPr>
          <p:spPr bwMode="auto">
            <a:xfrm>
              <a:off x="1122417" y="2280409"/>
              <a:ext cx="469431" cy="437072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3739"/>
            <p:cNvSpPr>
              <a:spLocks noChangeArrowheads="1"/>
            </p:cNvSpPr>
            <p:nvPr/>
          </p:nvSpPr>
          <p:spPr bwMode="auto">
            <a:xfrm>
              <a:off x="1519989" y="2859276"/>
              <a:ext cx="361642" cy="5071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2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endPara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Line 3740"/>
            <p:cNvCxnSpPr>
              <a:cxnSpLocks noChangeShapeType="1"/>
            </p:cNvCxnSpPr>
            <p:nvPr/>
          </p:nvCxnSpPr>
          <p:spPr bwMode="auto">
            <a:xfrm flipH="1">
              <a:off x="217141" y="1845674"/>
              <a:ext cx="325712" cy="2532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Line 3742"/>
            <p:cNvCxnSpPr>
              <a:cxnSpLocks noChangeShapeType="1"/>
            </p:cNvCxnSpPr>
            <p:nvPr/>
          </p:nvCxnSpPr>
          <p:spPr bwMode="auto">
            <a:xfrm flipH="1">
              <a:off x="977135" y="2641909"/>
              <a:ext cx="181211" cy="217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Line 3743"/>
            <p:cNvCxnSpPr>
              <a:cxnSpLocks noChangeShapeType="1"/>
            </p:cNvCxnSpPr>
            <p:nvPr/>
          </p:nvCxnSpPr>
          <p:spPr bwMode="auto">
            <a:xfrm>
              <a:off x="1519989" y="2641909"/>
              <a:ext cx="181211" cy="217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Line 3744"/>
            <p:cNvCxnSpPr>
              <a:cxnSpLocks noChangeShapeType="1"/>
            </p:cNvCxnSpPr>
            <p:nvPr/>
          </p:nvCxnSpPr>
          <p:spPr bwMode="auto">
            <a:xfrm>
              <a:off x="941206" y="1882292"/>
              <a:ext cx="361642" cy="3981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678535"/>
              </p:ext>
            </p:extLst>
          </p:nvPr>
        </p:nvGraphicFramePr>
        <p:xfrm>
          <a:off x="4759462" y="257728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0" name="Equation" r:id="rId3" imgW="177480" imgH="241200" progId="Equation.DSMT4">
                  <p:embed/>
                </p:oleObj>
              </mc:Choice>
              <mc:Fallback>
                <p:oleObj name="Equation" r:id="rId3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59462" y="2577280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234057"/>
              </p:ext>
            </p:extLst>
          </p:nvPr>
        </p:nvGraphicFramePr>
        <p:xfrm>
          <a:off x="4224338" y="3073400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1" name="Equation" r:id="rId5" imgW="190440" imgH="241200" progId="Equation.DSMT4">
                  <p:embed/>
                </p:oleObj>
              </mc:Choice>
              <mc:Fallback>
                <p:oleObj name="Equation" r:id="rId5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24338" y="3073400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5496"/>
              </p:ext>
            </p:extLst>
          </p:nvPr>
        </p:nvGraphicFramePr>
        <p:xfrm>
          <a:off x="4859338" y="3821113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2" name="Equation" r:id="rId7" imgW="190440" imgH="241200" progId="Equation.DSMT4">
                  <p:embed/>
                </p:oleObj>
              </mc:Choice>
              <mc:Fallback>
                <p:oleObj name="Equation" r:id="rId7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59338" y="3821113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Объект 5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076995"/>
              </p:ext>
            </p:extLst>
          </p:nvPr>
        </p:nvGraphicFramePr>
        <p:xfrm>
          <a:off x="7411777" y="2437091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3" name="Equation" r:id="rId9" imgW="190440" imgH="241200" progId="Equation.DSMT4">
                  <p:embed/>
                </p:oleObj>
              </mc:Choice>
              <mc:Fallback>
                <p:oleObj name="Equation" r:id="rId9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11777" y="2437091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Объект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237202"/>
              </p:ext>
            </p:extLst>
          </p:nvPr>
        </p:nvGraphicFramePr>
        <p:xfrm>
          <a:off x="6816982" y="2966258"/>
          <a:ext cx="190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4" name="Equation" r:id="rId11" imgW="190440" imgH="241200" progId="Equation.DSMT4">
                  <p:embed/>
                </p:oleObj>
              </mc:Choice>
              <mc:Fallback>
                <p:oleObj name="Equation" r:id="rId11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16982" y="2966258"/>
                        <a:ext cx="190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Объект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703455"/>
              </p:ext>
            </p:extLst>
          </p:nvPr>
        </p:nvGraphicFramePr>
        <p:xfrm>
          <a:off x="7780550" y="2918734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5" name="Equation" r:id="rId13" imgW="177480" imgH="241200" progId="Equation.DSMT4">
                  <p:embed/>
                </p:oleObj>
              </mc:Choice>
              <mc:Fallback>
                <p:oleObj name="Equation" r:id="rId13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80550" y="2918734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Прямая соединительная линия 61"/>
          <p:cNvCxnSpPr>
            <a:stCxn id="32" idx="0"/>
          </p:cNvCxnSpPr>
          <p:nvPr/>
        </p:nvCxnSpPr>
        <p:spPr>
          <a:xfrm>
            <a:off x="4639670" y="2180891"/>
            <a:ext cx="4245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>
            <a:off x="3837106" y="2143884"/>
            <a:ext cx="720159" cy="4138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68289" y="26079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4595711" y="31325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63" name="Рисунок 62" descr="png..png"/>
          <p:cNvPicPr>
            <a:picLocks noChangeAspect="1"/>
          </p:cNvPicPr>
          <p:nvPr/>
        </p:nvPicPr>
        <p:blipFill>
          <a:blip r:embed="rId1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9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056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solidFill>
                  <a:srgbClr val="FF0000"/>
                </a:solidFill>
              </a:rPr>
              <a:t>ОЦЕНКИ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250830"/>
            <a:ext cx="10703943" cy="49261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Каждый из  поворотов (</a:t>
            </a:r>
            <a:r>
              <a:rPr lang="en-US" dirty="0" smtClean="0"/>
              <a:t>LL, RR, LR, RL)</a:t>
            </a:r>
            <a:r>
              <a:rPr lang="ru-RU" dirty="0" smtClean="0"/>
              <a:t> выполня</a:t>
            </a:r>
            <a:r>
              <a:rPr lang="ru-RU" dirty="0"/>
              <a:t>е</a:t>
            </a:r>
            <a:r>
              <a:rPr lang="ru-RU" dirty="0" smtClean="0"/>
              <a:t>тся за </a:t>
            </a:r>
            <a:r>
              <a:rPr lang="en-US" dirty="0" smtClean="0"/>
              <a:t>O(1)</a:t>
            </a:r>
            <a:r>
              <a:rPr lang="ru-RU" dirty="0" smtClean="0"/>
              <a:t>, если известна ссылка на разбалансированную вершину.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Высота АВЛ дерева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dirty="0" smtClean="0">
                <a:solidFill>
                  <a:schemeClr val="accent5"/>
                </a:solidFill>
              </a:rPr>
              <a:t>Добавление элемента</a:t>
            </a:r>
          </a:p>
          <a:p>
            <a:pPr marL="0" indent="0" algn="just">
              <a:buNone/>
            </a:pPr>
            <a:r>
              <a:rPr lang="ru-RU" dirty="0"/>
              <a:t>П</a:t>
            </a:r>
            <a:r>
              <a:rPr lang="ru-RU" dirty="0" smtClean="0"/>
              <a:t>ри добавлении элемента </a:t>
            </a:r>
            <a:r>
              <a:rPr lang="en-US" i="1" dirty="0" smtClean="0">
                <a:solidFill>
                  <a:schemeClr val="accent5"/>
                </a:solidFill>
              </a:rPr>
              <a:t>x</a:t>
            </a:r>
            <a:r>
              <a:rPr lang="en-US" dirty="0" smtClean="0"/>
              <a:t> </a:t>
            </a:r>
            <a:r>
              <a:rPr lang="ru-RU" dirty="0" smtClean="0"/>
              <a:t>разбалансировка может произойти сразу у нескольких вершин (эти вершины лежат на пути от корня дерева к отцу добавляемой вершины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5"/>
                </a:solidFill>
              </a:rPr>
              <a:t>x</a:t>
            </a:r>
            <a:r>
              <a:rPr lang="ru-RU" dirty="0" smtClean="0"/>
              <a:t>). </a:t>
            </a:r>
          </a:p>
          <a:p>
            <a:pPr marL="0" indent="0" algn="just">
              <a:buNone/>
            </a:pPr>
            <a:r>
              <a:rPr lang="ru-RU" dirty="0" smtClean="0"/>
              <a:t>Поэтому сначала необходимо найти ту из разб</a:t>
            </a:r>
            <a:r>
              <a:rPr lang="ru-RU" dirty="0"/>
              <a:t>а</a:t>
            </a:r>
            <a:r>
              <a:rPr lang="ru-RU" dirty="0" smtClean="0"/>
              <a:t>лансированных вершин, которая наиболее удалена от корня дерева</a:t>
            </a:r>
            <a:r>
              <a:rPr lang="en-US" dirty="0" smtClean="0"/>
              <a:t> </a:t>
            </a:r>
            <a:r>
              <a:rPr lang="ru-RU" dirty="0" smtClean="0"/>
              <a:t>и выполнить для неё один из поворотов. После этого для всех вершин восстановится свойство сбалансированности по высотам. </a:t>
            </a:r>
          </a:p>
          <a:p>
            <a:pPr marL="0" indent="0" algn="just">
              <a:buNone/>
            </a:pPr>
            <a:r>
              <a:rPr lang="ru-RU" dirty="0" smtClean="0"/>
              <a:t>Таким образом, на весь процесс восстановления свойства сбалансированности будет потрачено время </a:t>
            </a:r>
            <a:r>
              <a:rPr lang="en-US" dirty="0" smtClean="0">
                <a:solidFill>
                  <a:schemeClr val="accent5"/>
                </a:solidFill>
              </a:rPr>
              <a:t>O(log</a:t>
            </a:r>
            <a:r>
              <a:rPr lang="ru-RU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n)</a:t>
            </a:r>
            <a:r>
              <a:rPr lang="en-US" dirty="0" smtClean="0"/>
              <a:t>.</a:t>
            </a:r>
            <a:r>
              <a:rPr lang="ru-RU" dirty="0"/>
              <a:t>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Поэтому вся процедура добавления элемента (поиск отца для вершины </a:t>
            </a:r>
            <a:r>
              <a:rPr lang="en-US" i="1" dirty="0" smtClean="0">
                <a:solidFill>
                  <a:schemeClr val="accent5"/>
                </a:solidFill>
              </a:rPr>
              <a:t>x</a:t>
            </a:r>
            <a:r>
              <a:rPr lang="ru-RU" dirty="0" smtClean="0"/>
              <a:t>, </a:t>
            </a:r>
            <a:r>
              <a:rPr lang="ru-RU" dirty="0"/>
              <a:t>добавление вершины </a:t>
            </a:r>
            <a:r>
              <a:rPr lang="en-US" i="1" dirty="0" smtClean="0">
                <a:solidFill>
                  <a:schemeClr val="accent5"/>
                </a:solidFill>
              </a:rPr>
              <a:t>x</a:t>
            </a:r>
            <a:r>
              <a:rPr lang="ru-RU" i="1" dirty="0" smtClean="0">
                <a:solidFill>
                  <a:schemeClr val="accent5"/>
                </a:solidFill>
              </a:rPr>
              <a:t>, </a:t>
            </a:r>
            <a:r>
              <a:rPr lang="ru-RU" dirty="0" smtClean="0"/>
              <a:t>поиск </a:t>
            </a:r>
            <a:r>
              <a:rPr lang="ru-RU" dirty="0" err="1" smtClean="0"/>
              <a:t>разбалансировананой</a:t>
            </a:r>
            <a:r>
              <a:rPr lang="ru-RU" dirty="0" smtClean="0"/>
              <a:t> вершины</a:t>
            </a:r>
            <a:r>
              <a:rPr lang="en-US" dirty="0" smtClean="0"/>
              <a:t> </a:t>
            </a:r>
            <a:r>
              <a:rPr lang="ru-RU" dirty="0" smtClean="0"/>
              <a:t>и один из поворотов для восстановления свойства сбалансированности по высотам) будет выполнена за время </a:t>
            </a:r>
            <a:r>
              <a:rPr lang="en-US" dirty="0" smtClean="0">
                <a:solidFill>
                  <a:schemeClr val="accent5"/>
                </a:solidFill>
              </a:rPr>
              <a:t>O(log</a:t>
            </a:r>
            <a:r>
              <a:rPr lang="ru-RU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n)</a:t>
            </a:r>
            <a:r>
              <a:rPr lang="ru-RU" dirty="0" smtClean="0">
                <a:solidFill>
                  <a:schemeClr val="accent5"/>
                </a:solidFill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604914"/>
              </p:ext>
            </p:extLst>
          </p:nvPr>
        </p:nvGraphicFramePr>
        <p:xfrm>
          <a:off x="3774175" y="1881577"/>
          <a:ext cx="2026601" cy="473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3" imgW="990360" imgH="266400" progId="Equation.DSMT4">
                  <p:embed/>
                </p:oleObj>
              </mc:Choice>
              <mc:Fallback>
                <p:oleObj name="Equation" r:id="rId3" imgW="990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4175" y="1881577"/>
                        <a:ext cx="2026601" cy="473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8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5041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 smtClean="0">
                <a:solidFill>
                  <a:schemeClr val="accent5"/>
                </a:solidFill>
              </a:rPr>
              <a:t>Организация поиска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3664" y="1282121"/>
            <a:ext cx="5157787" cy="526009"/>
          </a:xfrm>
        </p:spPr>
        <p:txBody>
          <a:bodyPr/>
          <a:lstStyle/>
          <a:p>
            <a:r>
              <a:rPr lang="ru-RU" dirty="0" smtClean="0"/>
              <a:t>Словарные операции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10000"/>
            <a:ext cx="2943936" cy="101047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элемента с заданным ключом </a:t>
            </a:r>
            <a:r>
              <a:rPr lang="ru-RU" b="1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</a:p>
          <a:p>
            <a:pPr marL="0" indent="0">
              <a:buNone/>
            </a:pP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493172" y="1239359"/>
            <a:ext cx="6766693" cy="589071"/>
          </a:xfrm>
        </p:spPr>
        <p:txBody>
          <a:bodyPr/>
          <a:lstStyle/>
          <a:p>
            <a:r>
              <a:rPr lang="ru-RU" dirty="0" smtClean="0"/>
              <a:t>Структуры данных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493172" y="2137624"/>
            <a:ext cx="7282465" cy="368458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произвольный массив</a:t>
            </a: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endParaRPr lang="ru-RU" sz="1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ru-RU" sz="1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упорядоченный массив – </a:t>
            </a:r>
          </a:p>
          <a:p>
            <a:pPr marL="0" indent="0">
              <a:buNone/>
            </a:pPr>
            <a:r>
              <a:rPr lang="en-US" sz="11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</a:p>
          <a:p>
            <a:pPr marL="0" indent="0">
              <a:buNone/>
            </a:pPr>
            <a:endParaRPr lang="ru-RU" sz="1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поисковое дерево – </a:t>
            </a:r>
          </a:p>
          <a:p>
            <a:pPr marL="0" indent="0">
              <a:buNone/>
            </a:pPr>
            <a:r>
              <a:rPr lang="en-US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ru-RU" sz="1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поисковое дерево – </a:t>
            </a:r>
            <a:endParaRPr lang="ru-RU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</a:p>
          <a:p>
            <a:pPr marL="0" indent="0">
              <a:buNone/>
            </a:pPr>
            <a:r>
              <a:rPr lang="ru-RU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3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056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solidFill>
                  <a:srgbClr val="FF0000"/>
                </a:solidFill>
              </a:rPr>
              <a:t>ОЦЕНКИ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250830"/>
            <a:ext cx="10703943" cy="49261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Каждый из  поворотов (</a:t>
            </a:r>
            <a:r>
              <a:rPr lang="en-US" dirty="0" smtClean="0"/>
              <a:t>LL, RR, LR, RL)</a:t>
            </a:r>
            <a:r>
              <a:rPr lang="ru-RU" dirty="0" smtClean="0"/>
              <a:t> выполня</a:t>
            </a:r>
            <a:r>
              <a:rPr lang="ru-RU" dirty="0"/>
              <a:t>е</a:t>
            </a:r>
            <a:r>
              <a:rPr lang="ru-RU" dirty="0" smtClean="0"/>
              <a:t>тся за </a:t>
            </a:r>
            <a:r>
              <a:rPr lang="en-US" dirty="0" smtClean="0"/>
              <a:t>O(1)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Высота АВЛ дерева 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chemeClr val="accent5"/>
                </a:solidFill>
              </a:rPr>
              <a:t>Удаление элемента</a:t>
            </a:r>
          </a:p>
          <a:p>
            <a:pPr marL="0" indent="0" algn="just">
              <a:buNone/>
            </a:pPr>
            <a:r>
              <a:rPr lang="ru-RU" dirty="0"/>
              <a:t>П</a:t>
            </a:r>
            <a:r>
              <a:rPr lang="ru-RU" dirty="0" smtClean="0"/>
              <a:t>ри удалении элемента </a:t>
            </a:r>
            <a:r>
              <a:rPr lang="en-US" i="1" dirty="0" smtClean="0">
                <a:solidFill>
                  <a:schemeClr val="accent5"/>
                </a:solidFill>
              </a:rPr>
              <a:t>x</a:t>
            </a:r>
            <a:r>
              <a:rPr lang="en-US" dirty="0" smtClean="0"/>
              <a:t> </a:t>
            </a:r>
            <a:r>
              <a:rPr lang="ru-RU" dirty="0" smtClean="0"/>
              <a:t>разбалансировка может произойти только у одной вершины. Найдём такую разбалансированную вершину и выполним для неё поворот. </a:t>
            </a:r>
          </a:p>
          <a:p>
            <a:pPr marL="0" indent="0" algn="just">
              <a:buNone/>
            </a:pPr>
            <a:r>
              <a:rPr lang="ru-RU" dirty="0" smtClean="0"/>
              <a:t>Однако, после выполненного поворота может появиться ещё одна разбалансированная вершина. Число повторных балансировок ограничена высотой дерева, так как каждый раз балансируемая вершина имеет большую высоту . 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Так как удаление элемента по ключу из бинарного поискового дерева выполняется за </a:t>
            </a:r>
            <a:r>
              <a:rPr lang="en-US" dirty="0" smtClean="0">
                <a:solidFill>
                  <a:schemeClr val="accent5"/>
                </a:solidFill>
              </a:rPr>
              <a:t>O(log</a:t>
            </a:r>
            <a:r>
              <a:rPr lang="ru-RU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n) </a:t>
            </a:r>
            <a:r>
              <a:rPr lang="ru-RU" dirty="0" smtClean="0"/>
              <a:t>и</a:t>
            </a:r>
            <a:r>
              <a:rPr lang="ru-RU" dirty="0" smtClean="0">
                <a:solidFill>
                  <a:schemeClr val="accent5"/>
                </a:solidFill>
              </a:rPr>
              <a:t> </a:t>
            </a:r>
            <a:r>
              <a:rPr lang="ru-RU" dirty="0" smtClean="0"/>
              <a:t>все балансировки будут выполнены за </a:t>
            </a:r>
            <a:r>
              <a:rPr lang="en-US" dirty="0" smtClean="0">
                <a:solidFill>
                  <a:schemeClr val="accent5"/>
                </a:solidFill>
              </a:rPr>
              <a:t>O(log</a:t>
            </a:r>
            <a:r>
              <a:rPr lang="ru-RU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n)</a:t>
            </a:r>
            <a:r>
              <a:rPr lang="ru-RU" dirty="0" smtClean="0">
                <a:solidFill>
                  <a:schemeClr val="accent5"/>
                </a:solidFill>
              </a:rPr>
              <a:t>, </a:t>
            </a:r>
            <a:r>
              <a:rPr lang="ru-RU" dirty="0" smtClean="0"/>
              <a:t> то вся процедура удаления элемента будет выполнена за время </a:t>
            </a:r>
            <a:r>
              <a:rPr lang="en-US" dirty="0" smtClean="0">
                <a:solidFill>
                  <a:schemeClr val="accent5"/>
                </a:solidFill>
              </a:rPr>
              <a:t>O(log</a:t>
            </a:r>
            <a:r>
              <a:rPr lang="ru-RU" dirty="0" smtClean="0">
                <a:solidFill>
                  <a:schemeClr val="accent5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n)</a:t>
            </a:r>
            <a:r>
              <a:rPr lang="ru-RU" dirty="0" smtClean="0">
                <a:solidFill>
                  <a:schemeClr val="accent5"/>
                </a:solidFill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931963"/>
              </p:ext>
            </p:extLst>
          </p:nvPr>
        </p:nvGraphicFramePr>
        <p:xfrm>
          <a:off x="3765549" y="1665917"/>
          <a:ext cx="2026601" cy="473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3" imgW="990360" imgH="266400" progId="Equation.DSMT4">
                  <p:embed/>
                </p:oleObj>
              </mc:Choice>
              <mc:Fallback>
                <p:oleObj name="Equation" r:id="rId3" imgW="990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5549" y="1665917"/>
                        <a:ext cx="2026601" cy="473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0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ПРИМЕР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Построить АВЛ-дерево для последовательности чисел:</a:t>
            </a:r>
            <a:br>
              <a:rPr lang="ru-RU" dirty="0" smtClean="0"/>
            </a:br>
            <a:r>
              <a:rPr lang="ru-RU" b="1" dirty="0" smtClean="0"/>
              <a:t>7  8  2  3  4  6  1  9  10  11  5</a:t>
            </a:r>
          </a:p>
          <a:p>
            <a:pPr marL="0" indent="0">
              <a:buNone/>
            </a:pPr>
            <a:r>
              <a:rPr lang="ru-RU" dirty="0" smtClean="0"/>
              <a:t>Построение осуществляется последовательным добавлением элементов. </a:t>
            </a:r>
          </a:p>
          <a:p>
            <a:pPr marL="0" indent="0">
              <a:buNone/>
            </a:pPr>
            <a:r>
              <a:rPr lang="ru-RU" dirty="0" smtClean="0"/>
              <a:t>Если на некотором шаге произошла разбалансировка, то выполнить один из поворотов.</a:t>
            </a:r>
            <a:r>
              <a:rPr lang="ru-RU" b="1" dirty="0" smtClean="0"/>
              <a:t/>
            </a:r>
            <a:br>
              <a:rPr lang="ru-RU" b="1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4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700" dirty="0" smtClean="0"/>
              <a:t>Построить АВЛ-дерево для последовательности чисел:</a:t>
            </a:r>
            <a:br>
              <a:rPr lang="ru-RU" sz="2700" dirty="0" smtClean="0"/>
            </a:br>
            <a:r>
              <a:rPr lang="ru-RU" sz="2700" b="1" dirty="0" smtClean="0"/>
              <a:t>7  8  2  3  4  6  1  9  10  11  5</a:t>
            </a:r>
            <a:br>
              <a:rPr lang="ru-RU" sz="2700" b="1" dirty="0" smtClean="0"/>
            </a:br>
            <a:endParaRPr lang="ru-RU" sz="27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7:                                                    3: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8: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2: 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871932" y="1825625"/>
            <a:ext cx="448574" cy="4054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871932" y="2766772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2320506" y="3519142"/>
            <a:ext cx="448574" cy="4054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cxnSp>
        <p:nvCxnSpPr>
          <p:cNvPr id="12" name="Прямая со стрелкой 11"/>
          <p:cNvCxnSpPr>
            <a:stCxn id="7" idx="5"/>
            <a:endCxn id="8" idx="0"/>
          </p:cNvCxnSpPr>
          <p:nvPr/>
        </p:nvCxnSpPr>
        <p:spPr>
          <a:xfrm>
            <a:off x="2254814" y="3112838"/>
            <a:ext cx="289979" cy="40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2258134" y="4424070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2706708" y="5194118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cxnSp>
        <p:nvCxnSpPr>
          <p:cNvPr id="16" name="Прямая со стрелкой 15"/>
          <p:cNvCxnSpPr>
            <a:stCxn id="14" idx="5"/>
            <a:endCxn id="15" idx="0"/>
          </p:cNvCxnSpPr>
          <p:nvPr/>
        </p:nvCxnSpPr>
        <p:spPr>
          <a:xfrm>
            <a:off x="2641016" y="4770136"/>
            <a:ext cx="289979" cy="42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1776714" y="5194117"/>
            <a:ext cx="448574" cy="4054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14" idx="3"/>
            <a:endCxn id="20" idx="0"/>
          </p:cNvCxnSpPr>
          <p:nvPr/>
        </p:nvCxnSpPr>
        <p:spPr>
          <a:xfrm flipH="1">
            <a:off x="2001001" y="4770136"/>
            <a:ext cx="322825" cy="42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6490829" y="1825625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6939403" y="2595673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cxnSp>
        <p:nvCxnSpPr>
          <p:cNvPr id="37" name="Прямая со стрелкой 36"/>
          <p:cNvCxnSpPr>
            <a:stCxn id="35" idx="5"/>
            <a:endCxn id="36" idx="0"/>
          </p:cNvCxnSpPr>
          <p:nvPr/>
        </p:nvCxnSpPr>
        <p:spPr>
          <a:xfrm>
            <a:off x="6873711" y="2171691"/>
            <a:ext cx="289979" cy="42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6009409" y="2595672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35" idx="3"/>
            <a:endCxn id="38" idx="0"/>
          </p:cNvCxnSpPr>
          <p:nvPr/>
        </p:nvCxnSpPr>
        <p:spPr>
          <a:xfrm flipH="1">
            <a:off x="6233696" y="2171691"/>
            <a:ext cx="322825" cy="42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6490829" y="3413549"/>
            <a:ext cx="448574" cy="4054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cxnSp>
        <p:nvCxnSpPr>
          <p:cNvPr id="42" name="Прямая со стрелкой 41"/>
          <p:cNvCxnSpPr>
            <a:stCxn id="38" idx="5"/>
            <a:endCxn id="40" idx="0"/>
          </p:cNvCxnSpPr>
          <p:nvPr/>
        </p:nvCxnSpPr>
        <p:spPr>
          <a:xfrm>
            <a:off x="6392291" y="2941738"/>
            <a:ext cx="322825" cy="47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3" name="Рисунок 2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9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4" grpId="0" animBg="1"/>
      <p:bldP spid="15" grpId="0" animBg="1"/>
      <p:bldP spid="20" grpId="0" animBg="1"/>
      <p:bldP spid="35" grpId="0" animBg="1"/>
      <p:bldP spid="36" grpId="0" animBg="1"/>
      <p:bldP spid="38" grpId="0" animBg="1"/>
      <p:bldP spid="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4491" y="264156"/>
            <a:ext cx="10515600" cy="972951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700" dirty="0" smtClean="0"/>
              <a:t>Построить АВЛ-дерево для последовательности чисел:</a:t>
            </a:r>
            <a:br>
              <a:rPr lang="ru-RU" sz="2700" dirty="0" smtClean="0"/>
            </a:br>
            <a:r>
              <a:rPr lang="ru-RU" sz="2700" b="1" strike="sngStrike" dirty="0" smtClean="0"/>
              <a:t>7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8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2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3</a:t>
            </a:r>
            <a:r>
              <a:rPr lang="ru-RU" sz="2700" b="1" dirty="0" smtClean="0"/>
              <a:t>  4  6  1  9  10  11  5</a:t>
            </a:r>
            <a:br>
              <a:rPr lang="ru-RU" sz="2700" b="1" dirty="0" smtClean="0"/>
            </a:br>
            <a:r>
              <a:rPr lang="en-US" sz="2700" b="1" dirty="0" smtClean="0"/>
              <a:t/>
            </a:r>
            <a:br>
              <a:rPr lang="en-US" sz="2700" b="1" dirty="0" smtClean="0"/>
            </a:br>
            <a:endParaRPr lang="ru-RU" sz="27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3528" y="1440599"/>
            <a:ext cx="10515600" cy="40716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5" name="Овал 34"/>
          <p:cNvSpPr/>
          <p:nvPr/>
        </p:nvSpPr>
        <p:spPr>
          <a:xfrm>
            <a:off x="2180111" y="1425964"/>
            <a:ext cx="448574" cy="405441"/>
          </a:xfrm>
          <a:prstGeom prst="ellipse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2565811" y="2135871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cxnSp>
        <p:nvCxnSpPr>
          <p:cNvPr id="37" name="Прямая со стрелкой 36"/>
          <p:cNvCxnSpPr>
            <a:stCxn id="35" idx="5"/>
            <a:endCxn id="36" idx="0"/>
          </p:cNvCxnSpPr>
          <p:nvPr/>
        </p:nvCxnSpPr>
        <p:spPr>
          <a:xfrm>
            <a:off x="2562993" y="1772030"/>
            <a:ext cx="227105" cy="36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1635817" y="2135870"/>
            <a:ext cx="448574" cy="405441"/>
          </a:xfrm>
          <a:prstGeom prst="ellipse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stCxn id="35" idx="3"/>
            <a:endCxn id="38" idx="0"/>
          </p:cNvCxnSpPr>
          <p:nvPr/>
        </p:nvCxnSpPr>
        <p:spPr>
          <a:xfrm flipH="1">
            <a:off x="1860104" y="1772030"/>
            <a:ext cx="385699" cy="36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2117237" y="2953747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cxnSp>
        <p:nvCxnSpPr>
          <p:cNvPr id="42" name="Прямая со стрелкой 41"/>
          <p:cNvCxnSpPr>
            <a:stCxn id="38" idx="5"/>
            <a:endCxn id="40" idx="0"/>
          </p:cNvCxnSpPr>
          <p:nvPr/>
        </p:nvCxnSpPr>
        <p:spPr>
          <a:xfrm>
            <a:off x="2018699" y="2481936"/>
            <a:ext cx="322825" cy="47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2790098" y="3717756"/>
            <a:ext cx="448574" cy="4054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cxnSp>
        <p:nvCxnSpPr>
          <p:cNvPr id="17" name="Прямая со стрелкой 16"/>
          <p:cNvCxnSpPr>
            <a:stCxn id="40" idx="5"/>
            <a:endCxn id="29" idx="1"/>
          </p:cNvCxnSpPr>
          <p:nvPr/>
        </p:nvCxnSpPr>
        <p:spPr>
          <a:xfrm>
            <a:off x="2500119" y="3299813"/>
            <a:ext cx="355671" cy="47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1134491" y="2311879"/>
            <a:ext cx="409637" cy="8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4080294" y="2481936"/>
            <a:ext cx="1613140" cy="22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4761781" y="213587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RR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7229826" y="1440599"/>
            <a:ext cx="448574" cy="405441"/>
          </a:xfrm>
          <a:prstGeom prst="ellipse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3" name="Овал 42"/>
          <p:cNvSpPr/>
          <p:nvPr/>
        </p:nvSpPr>
        <p:spPr>
          <a:xfrm>
            <a:off x="6481039" y="2028532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44" name="Овал 43"/>
          <p:cNvSpPr/>
          <p:nvPr/>
        </p:nvSpPr>
        <p:spPr>
          <a:xfrm>
            <a:off x="8057195" y="2076495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5811328" y="2767046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7005539" y="2819763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1860104" y="1846040"/>
            <a:ext cx="320007" cy="182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41" idx="3"/>
            <a:endCxn id="43" idx="7"/>
          </p:cNvCxnSpPr>
          <p:nvPr/>
        </p:nvCxnSpPr>
        <p:spPr>
          <a:xfrm flipH="1">
            <a:off x="6863921" y="1786665"/>
            <a:ext cx="431597" cy="30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41" idx="5"/>
            <a:endCxn id="44" idx="1"/>
          </p:cNvCxnSpPr>
          <p:nvPr/>
        </p:nvCxnSpPr>
        <p:spPr>
          <a:xfrm>
            <a:off x="7612708" y="1786665"/>
            <a:ext cx="510179" cy="3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3" idx="3"/>
            <a:endCxn id="45" idx="7"/>
          </p:cNvCxnSpPr>
          <p:nvPr/>
        </p:nvCxnSpPr>
        <p:spPr>
          <a:xfrm flipH="1">
            <a:off x="6194210" y="2374598"/>
            <a:ext cx="352521" cy="45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43" idx="5"/>
            <a:endCxn id="46" idx="0"/>
          </p:cNvCxnSpPr>
          <p:nvPr/>
        </p:nvCxnSpPr>
        <p:spPr>
          <a:xfrm>
            <a:off x="6863921" y="2374598"/>
            <a:ext cx="365905" cy="44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>
            <a:off x="1735624" y="1609465"/>
            <a:ext cx="409637" cy="8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1134053" y="2433973"/>
            <a:ext cx="4100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31" name="Рисунок 3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9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1" grpId="0" animBg="1"/>
      <p:bldP spid="27" grpId="0"/>
      <p:bldP spid="41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4491" y="264156"/>
            <a:ext cx="10515600" cy="972951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700" dirty="0" smtClean="0"/>
              <a:t>Построить АВЛ-дерево для последовательности чисел:</a:t>
            </a:r>
            <a:br>
              <a:rPr lang="ru-RU" sz="2700" dirty="0" smtClean="0"/>
            </a:br>
            <a:r>
              <a:rPr lang="ru-RU" sz="2700" b="1" strike="sngStrike" dirty="0" smtClean="0"/>
              <a:t>7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8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2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3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4</a:t>
            </a:r>
            <a:r>
              <a:rPr lang="ru-RU" sz="2700" b="1" dirty="0" smtClean="0"/>
              <a:t>  6  1  9  10  11  5</a:t>
            </a:r>
            <a:br>
              <a:rPr lang="ru-RU" sz="2700" b="1" dirty="0" smtClean="0"/>
            </a:br>
            <a:r>
              <a:rPr lang="en-US" sz="2700" b="1" dirty="0" smtClean="0"/>
              <a:t/>
            </a:r>
            <a:br>
              <a:rPr lang="en-US" sz="2700" b="1" dirty="0" smtClean="0"/>
            </a:br>
            <a:endParaRPr lang="ru-RU" sz="27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3528" y="1440599"/>
            <a:ext cx="10515600" cy="407167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6: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4080294" y="2481936"/>
            <a:ext cx="1613140" cy="22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4761781" y="213587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R</a:t>
            </a:r>
            <a:endParaRPr lang="ru-RU" dirty="0"/>
          </a:p>
        </p:txBody>
      </p:sp>
      <p:sp>
        <p:nvSpPr>
          <p:cNvPr id="41" name="Овал 40"/>
          <p:cNvSpPr/>
          <p:nvPr/>
        </p:nvSpPr>
        <p:spPr>
          <a:xfrm>
            <a:off x="2307432" y="1613127"/>
            <a:ext cx="448574" cy="405441"/>
          </a:xfrm>
          <a:prstGeom prst="ellipse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sp>
        <p:nvSpPr>
          <p:cNvPr id="43" name="Овал 42"/>
          <p:cNvSpPr/>
          <p:nvPr/>
        </p:nvSpPr>
        <p:spPr>
          <a:xfrm>
            <a:off x="1558645" y="2201060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44" name="Овал 43"/>
          <p:cNvSpPr/>
          <p:nvPr/>
        </p:nvSpPr>
        <p:spPr>
          <a:xfrm>
            <a:off x="3134801" y="2249023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5" name="Овал 44"/>
          <p:cNvSpPr/>
          <p:nvPr/>
        </p:nvSpPr>
        <p:spPr>
          <a:xfrm>
            <a:off x="888934" y="2939574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2092940" y="2939573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32" name="Прямая со стрелкой 31"/>
          <p:cNvCxnSpPr>
            <a:stCxn id="41" idx="3"/>
            <a:endCxn id="43" idx="7"/>
          </p:cNvCxnSpPr>
          <p:nvPr/>
        </p:nvCxnSpPr>
        <p:spPr>
          <a:xfrm flipH="1">
            <a:off x="1941527" y="1959193"/>
            <a:ext cx="431597" cy="30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41" idx="5"/>
            <a:endCxn id="44" idx="1"/>
          </p:cNvCxnSpPr>
          <p:nvPr/>
        </p:nvCxnSpPr>
        <p:spPr>
          <a:xfrm>
            <a:off x="2690314" y="1959193"/>
            <a:ext cx="510179" cy="3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3" idx="3"/>
            <a:endCxn id="45" idx="7"/>
          </p:cNvCxnSpPr>
          <p:nvPr/>
        </p:nvCxnSpPr>
        <p:spPr>
          <a:xfrm flipH="1">
            <a:off x="1271816" y="2547126"/>
            <a:ext cx="352521" cy="45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1846267" y="2547126"/>
            <a:ext cx="399672" cy="40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7229826" y="1440599"/>
            <a:ext cx="448574" cy="405441"/>
          </a:xfrm>
          <a:prstGeom prst="ellipse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31" name="Овал 30"/>
          <p:cNvSpPr/>
          <p:nvPr/>
        </p:nvSpPr>
        <p:spPr>
          <a:xfrm>
            <a:off x="6481039" y="2028532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33" name="Овал 32"/>
          <p:cNvSpPr/>
          <p:nvPr/>
        </p:nvSpPr>
        <p:spPr>
          <a:xfrm>
            <a:off x="8057195" y="2076495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5811328" y="2767046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7572566" y="2826421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cxnSp>
        <p:nvCxnSpPr>
          <p:cNvPr id="51" name="Прямая со стрелкой 50"/>
          <p:cNvCxnSpPr>
            <a:stCxn id="28" idx="3"/>
            <a:endCxn id="31" idx="7"/>
          </p:cNvCxnSpPr>
          <p:nvPr/>
        </p:nvCxnSpPr>
        <p:spPr>
          <a:xfrm flipH="1">
            <a:off x="6863921" y="1786665"/>
            <a:ext cx="431597" cy="30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28" idx="5"/>
            <a:endCxn id="33" idx="1"/>
          </p:cNvCxnSpPr>
          <p:nvPr/>
        </p:nvCxnSpPr>
        <p:spPr>
          <a:xfrm>
            <a:off x="7612708" y="1786665"/>
            <a:ext cx="510179" cy="3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1" idx="3"/>
            <a:endCxn id="47" idx="7"/>
          </p:cNvCxnSpPr>
          <p:nvPr/>
        </p:nvCxnSpPr>
        <p:spPr>
          <a:xfrm flipH="1">
            <a:off x="6194210" y="2374598"/>
            <a:ext cx="352521" cy="45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2496829" y="3707617"/>
            <a:ext cx="448574" cy="4054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2420785" y="3285639"/>
            <a:ext cx="245294" cy="42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1782932" y="1613127"/>
            <a:ext cx="442683" cy="112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8822688" y="2768315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33" idx="3"/>
            <a:endCxn id="49" idx="0"/>
          </p:cNvCxnSpPr>
          <p:nvPr/>
        </p:nvCxnSpPr>
        <p:spPr>
          <a:xfrm flipH="1">
            <a:off x="7796853" y="2422561"/>
            <a:ext cx="326034" cy="40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33" idx="5"/>
            <a:endCxn id="58" idx="1"/>
          </p:cNvCxnSpPr>
          <p:nvPr/>
        </p:nvCxnSpPr>
        <p:spPr>
          <a:xfrm>
            <a:off x="8440077" y="2422561"/>
            <a:ext cx="448303" cy="40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30" name="Рисунок 2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2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28" grpId="0" animBg="1"/>
      <p:bldP spid="31" grpId="0" animBg="1"/>
      <p:bldP spid="33" grpId="0" animBg="1"/>
      <p:bldP spid="47" grpId="0" animBg="1"/>
      <p:bldP spid="49" grpId="0" animBg="1"/>
      <p:bldP spid="57" grpId="0" animBg="1"/>
      <p:bldP spid="5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4491" y="264156"/>
            <a:ext cx="10515600" cy="972951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700" dirty="0" smtClean="0"/>
              <a:t>Построить АВЛ-дерево для последовательности чисел:</a:t>
            </a:r>
            <a:br>
              <a:rPr lang="ru-RU" sz="2700" dirty="0" smtClean="0"/>
            </a:br>
            <a:r>
              <a:rPr lang="ru-RU" sz="2700" b="1" strike="sngStrike" dirty="0" smtClean="0"/>
              <a:t>7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8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2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3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4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6</a:t>
            </a:r>
            <a:r>
              <a:rPr lang="ru-RU" sz="2700" b="1" dirty="0" smtClean="0"/>
              <a:t>  1  9  10  11  5</a:t>
            </a:r>
            <a:br>
              <a:rPr lang="ru-RU" sz="2700" b="1" dirty="0" smtClean="0"/>
            </a:br>
            <a:r>
              <a:rPr lang="en-US" sz="2700" b="1" dirty="0" smtClean="0"/>
              <a:t/>
            </a:r>
            <a:br>
              <a:rPr lang="en-US" sz="2700" b="1" dirty="0" smtClean="0"/>
            </a:br>
            <a:endParaRPr lang="ru-RU" sz="27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794" y="1237107"/>
            <a:ext cx="9290298" cy="42751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4080294" y="2481936"/>
            <a:ext cx="1613140" cy="22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4761781" y="2135870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LL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6481039" y="2028532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7919220" y="1992310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5811328" y="2767046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7572566" y="2826421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cxnSp>
        <p:nvCxnSpPr>
          <p:cNvPr id="51" name="Прямая со стрелкой 50"/>
          <p:cNvCxnSpPr>
            <a:endCxn id="31" idx="7"/>
          </p:cNvCxnSpPr>
          <p:nvPr/>
        </p:nvCxnSpPr>
        <p:spPr>
          <a:xfrm flipH="1">
            <a:off x="6863921" y="1786665"/>
            <a:ext cx="422971" cy="30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endCxn id="33" idx="1"/>
          </p:cNvCxnSpPr>
          <p:nvPr/>
        </p:nvCxnSpPr>
        <p:spPr>
          <a:xfrm>
            <a:off x="7466107" y="1702480"/>
            <a:ext cx="518805" cy="3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1" idx="3"/>
            <a:endCxn id="47" idx="7"/>
          </p:cNvCxnSpPr>
          <p:nvPr/>
        </p:nvCxnSpPr>
        <p:spPr>
          <a:xfrm flipH="1">
            <a:off x="6194210" y="2374598"/>
            <a:ext cx="352521" cy="45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8822688" y="2768315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33" idx="3"/>
            <a:endCxn id="49" idx="0"/>
          </p:cNvCxnSpPr>
          <p:nvPr/>
        </p:nvCxnSpPr>
        <p:spPr>
          <a:xfrm flipH="1">
            <a:off x="7796853" y="2338376"/>
            <a:ext cx="188059" cy="48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33" idx="5"/>
            <a:endCxn id="58" idx="1"/>
          </p:cNvCxnSpPr>
          <p:nvPr/>
        </p:nvCxnSpPr>
        <p:spPr>
          <a:xfrm>
            <a:off x="8302102" y="2338376"/>
            <a:ext cx="586278" cy="48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7232705" y="1396019"/>
            <a:ext cx="448574" cy="405441"/>
          </a:xfrm>
          <a:prstGeom prst="ellipse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5" name="Овал 54"/>
          <p:cNvSpPr/>
          <p:nvPr/>
        </p:nvSpPr>
        <p:spPr>
          <a:xfrm>
            <a:off x="3052210" y="2168510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56" name="Овал 55"/>
          <p:cNvSpPr/>
          <p:nvPr/>
        </p:nvSpPr>
        <p:spPr>
          <a:xfrm>
            <a:off x="2567581" y="2918436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3817703" y="2860330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cxnSp>
        <p:nvCxnSpPr>
          <p:cNvPr id="60" name="Прямая со стрелкой 59"/>
          <p:cNvCxnSpPr>
            <a:stCxn id="55" idx="3"/>
            <a:endCxn id="56" idx="0"/>
          </p:cNvCxnSpPr>
          <p:nvPr/>
        </p:nvCxnSpPr>
        <p:spPr>
          <a:xfrm flipH="1">
            <a:off x="2791868" y="2514576"/>
            <a:ext cx="326034" cy="40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5" idx="5"/>
            <a:endCxn id="59" idx="1"/>
          </p:cNvCxnSpPr>
          <p:nvPr/>
        </p:nvCxnSpPr>
        <p:spPr>
          <a:xfrm>
            <a:off x="3435092" y="2514576"/>
            <a:ext cx="448303" cy="405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/>
          <p:cNvSpPr/>
          <p:nvPr/>
        </p:nvSpPr>
        <p:spPr>
          <a:xfrm>
            <a:off x="1476054" y="2111764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cxnSp>
        <p:nvCxnSpPr>
          <p:cNvPr id="63" name="Прямая со стрелкой 62"/>
          <p:cNvCxnSpPr/>
          <p:nvPr/>
        </p:nvCxnSpPr>
        <p:spPr>
          <a:xfrm>
            <a:off x="2599097" y="1869897"/>
            <a:ext cx="518805" cy="3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2260152" y="1507847"/>
            <a:ext cx="448574" cy="405441"/>
          </a:xfrm>
          <a:prstGeom prst="ellipse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66" name="Овал 65"/>
          <p:cNvSpPr/>
          <p:nvPr/>
        </p:nvSpPr>
        <p:spPr>
          <a:xfrm>
            <a:off x="868022" y="2715715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65" idx="3"/>
            <a:endCxn id="62" idx="7"/>
          </p:cNvCxnSpPr>
          <p:nvPr/>
        </p:nvCxnSpPr>
        <p:spPr>
          <a:xfrm flipH="1">
            <a:off x="1858936" y="1853913"/>
            <a:ext cx="466908" cy="31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405793" y="3476438"/>
            <a:ext cx="448574" cy="4054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cxnSp>
        <p:nvCxnSpPr>
          <p:cNvPr id="17" name="Прямая со стрелкой 16"/>
          <p:cNvCxnSpPr>
            <a:stCxn id="66" idx="3"/>
            <a:endCxn id="67" idx="0"/>
          </p:cNvCxnSpPr>
          <p:nvPr/>
        </p:nvCxnSpPr>
        <p:spPr>
          <a:xfrm flipH="1">
            <a:off x="630080" y="3061781"/>
            <a:ext cx="303634" cy="41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62" idx="3"/>
            <a:endCxn id="66" idx="7"/>
          </p:cNvCxnSpPr>
          <p:nvPr/>
        </p:nvCxnSpPr>
        <p:spPr>
          <a:xfrm flipH="1">
            <a:off x="1250904" y="2457830"/>
            <a:ext cx="290842" cy="31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933714" y="2279215"/>
            <a:ext cx="382882" cy="35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6743627" y="2817638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endCxn id="68" idx="0"/>
          </p:cNvCxnSpPr>
          <p:nvPr/>
        </p:nvCxnSpPr>
        <p:spPr>
          <a:xfrm>
            <a:off x="6863921" y="2365815"/>
            <a:ext cx="103993" cy="45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36" name="Рисунок 3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1" grpId="0" animBg="1"/>
      <p:bldP spid="33" grpId="0" animBg="1"/>
      <p:bldP spid="47" grpId="0" animBg="1"/>
      <p:bldP spid="49" grpId="0" animBg="1"/>
      <p:bldP spid="58" grpId="0" animBg="1"/>
      <p:bldP spid="35" grpId="0" animBg="1"/>
      <p:bldP spid="55" grpId="0" animBg="1"/>
      <p:bldP spid="56" grpId="0" animBg="1"/>
      <p:bldP spid="59" grpId="0" animBg="1"/>
      <p:bldP spid="62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7349" y="141464"/>
            <a:ext cx="10515600" cy="972951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700" dirty="0" smtClean="0"/>
              <a:t>Построить АВЛ-дерево для последовательности чисел:</a:t>
            </a:r>
            <a:br>
              <a:rPr lang="ru-RU" sz="2700" dirty="0" smtClean="0"/>
            </a:br>
            <a:r>
              <a:rPr lang="ru-RU" sz="2700" b="1" strike="sngStrike" dirty="0" smtClean="0"/>
              <a:t>7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8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2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3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4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6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1</a:t>
            </a:r>
            <a:r>
              <a:rPr lang="ru-RU" sz="2700" b="1" dirty="0" smtClean="0"/>
              <a:t>  9  10  11  5</a:t>
            </a:r>
            <a:br>
              <a:rPr lang="ru-RU" sz="2700" b="1" dirty="0" smtClean="0"/>
            </a:br>
            <a:r>
              <a:rPr lang="en-US" sz="2700" b="1" dirty="0" smtClean="0"/>
              <a:t/>
            </a:r>
            <a:br>
              <a:rPr lang="en-US" sz="2700" b="1" dirty="0" smtClean="0"/>
            </a:br>
            <a:endParaRPr lang="ru-RU" sz="27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793" y="1237107"/>
            <a:ext cx="10135685" cy="427517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9,10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4080294" y="2481936"/>
            <a:ext cx="1613140" cy="22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4761781" y="213587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RR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1257918" y="2114796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2696099" y="2078574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7" name="Овал 46"/>
          <p:cNvSpPr/>
          <p:nvPr/>
        </p:nvSpPr>
        <p:spPr>
          <a:xfrm>
            <a:off x="588207" y="2853310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49" name="Овал 48"/>
          <p:cNvSpPr/>
          <p:nvPr/>
        </p:nvSpPr>
        <p:spPr>
          <a:xfrm>
            <a:off x="2313728" y="2813704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cxnSp>
        <p:nvCxnSpPr>
          <p:cNvPr id="51" name="Прямая со стрелкой 50"/>
          <p:cNvCxnSpPr>
            <a:endCxn id="31" idx="7"/>
          </p:cNvCxnSpPr>
          <p:nvPr/>
        </p:nvCxnSpPr>
        <p:spPr>
          <a:xfrm flipH="1">
            <a:off x="1640800" y="1872929"/>
            <a:ext cx="422971" cy="30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endCxn id="33" idx="1"/>
          </p:cNvCxnSpPr>
          <p:nvPr/>
        </p:nvCxnSpPr>
        <p:spPr>
          <a:xfrm>
            <a:off x="2242986" y="1788744"/>
            <a:ext cx="518805" cy="3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1" idx="3"/>
            <a:endCxn id="47" idx="7"/>
          </p:cNvCxnSpPr>
          <p:nvPr/>
        </p:nvCxnSpPr>
        <p:spPr>
          <a:xfrm flipH="1">
            <a:off x="971089" y="2460862"/>
            <a:ext cx="352521" cy="45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3599567" y="2854579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33" idx="3"/>
            <a:endCxn id="49" idx="0"/>
          </p:cNvCxnSpPr>
          <p:nvPr/>
        </p:nvCxnSpPr>
        <p:spPr>
          <a:xfrm flipH="1">
            <a:off x="2538015" y="2424640"/>
            <a:ext cx="223776" cy="38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33" idx="5"/>
            <a:endCxn id="58" idx="1"/>
          </p:cNvCxnSpPr>
          <p:nvPr/>
        </p:nvCxnSpPr>
        <p:spPr>
          <a:xfrm>
            <a:off x="3078981" y="2424640"/>
            <a:ext cx="586278" cy="48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2009584" y="1482283"/>
            <a:ext cx="448574" cy="405441"/>
          </a:xfrm>
          <a:prstGeom prst="ellipse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68" name="Овал 67"/>
          <p:cNvSpPr/>
          <p:nvPr/>
        </p:nvSpPr>
        <p:spPr>
          <a:xfrm>
            <a:off x="1520506" y="2903902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endCxn id="68" idx="0"/>
          </p:cNvCxnSpPr>
          <p:nvPr/>
        </p:nvCxnSpPr>
        <p:spPr>
          <a:xfrm>
            <a:off x="1640800" y="2452079"/>
            <a:ext cx="103993" cy="45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6620314" y="2218536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8058495" y="2182314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5950603" y="2957050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7711841" y="3016425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endCxn id="34" idx="7"/>
          </p:cNvCxnSpPr>
          <p:nvPr/>
        </p:nvCxnSpPr>
        <p:spPr>
          <a:xfrm flipH="1">
            <a:off x="7003196" y="1976669"/>
            <a:ext cx="422971" cy="30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36" idx="1"/>
          </p:cNvCxnSpPr>
          <p:nvPr/>
        </p:nvCxnSpPr>
        <p:spPr>
          <a:xfrm>
            <a:off x="7605382" y="1892484"/>
            <a:ext cx="518805" cy="3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4" idx="3"/>
            <a:endCxn id="37" idx="7"/>
          </p:cNvCxnSpPr>
          <p:nvPr/>
        </p:nvCxnSpPr>
        <p:spPr>
          <a:xfrm flipH="1">
            <a:off x="6333485" y="2564602"/>
            <a:ext cx="352521" cy="45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8961963" y="2958319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36" idx="3"/>
            <a:endCxn id="38" idx="0"/>
          </p:cNvCxnSpPr>
          <p:nvPr/>
        </p:nvCxnSpPr>
        <p:spPr>
          <a:xfrm flipH="1">
            <a:off x="7936128" y="2528380"/>
            <a:ext cx="188059" cy="48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36" idx="5"/>
            <a:endCxn id="42" idx="1"/>
          </p:cNvCxnSpPr>
          <p:nvPr/>
        </p:nvCxnSpPr>
        <p:spPr>
          <a:xfrm>
            <a:off x="8441377" y="2528380"/>
            <a:ext cx="586278" cy="48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7371980" y="1586023"/>
            <a:ext cx="448574" cy="405441"/>
          </a:xfrm>
          <a:prstGeom prst="ellipse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6882902" y="3007642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endCxn id="46" idx="0"/>
          </p:cNvCxnSpPr>
          <p:nvPr/>
        </p:nvCxnSpPr>
        <p:spPr>
          <a:xfrm>
            <a:off x="7003196" y="2555819"/>
            <a:ext cx="103993" cy="45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Овал 49"/>
          <p:cNvSpPr/>
          <p:nvPr/>
        </p:nvSpPr>
        <p:spPr>
          <a:xfrm>
            <a:off x="4080294" y="3705044"/>
            <a:ext cx="448574" cy="405441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58" idx="5"/>
            <a:endCxn id="50" idx="0"/>
          </p:cNvCxnSpPr>
          <p:nvPr/>
        </p:nvCxnSpPr>
        <p:spPr>
          <a:xfrm>
            <a:off x="3982449" y="3200645"/>
            <a:ext cx="322132" cy="50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4538783" y="4619423"/>
            <a:ext cx="603229" cy="405441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50" idx="5"/>
            <a:endCxn id="53" idx="0"/>
          </p:cNvCxnSpPr>
          <p:nvPr/>
        </p:nvCxnSpPr>
        <p:spPr>
          <a:xfrm>
            <a:off x="4463176" y="4051110"/>
            <a:ext cx="377222" cy="56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2438930" y="1237107"/>
            <a:ext cx="194442" cy="245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3078981" y="1872929"/>
            <a:ext cx="216310" cy="2056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3870452" y="2363638"/>
            <a:ext cx="11435" cy="3450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8301299" y="3676307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69" name="Овал 68"/>
          <p:cNvSpPr/>
          <p:nvPr/>
        </p:nvSpPr>
        <p:spPr>
          <a:xfrm>
            <a:off x="9630400" y="3717419"/>
            <a:ext cx="591902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ru-RU" dirty="0"/>
          </a:p>
        </p:txBody>
      </p:sp>
      <p:cxnSp>
        <p:nvCxnSpPr>
          <p:cNvPr id="25" name="Прямая со стрелкой 24"/>
          <p:cNvCxnSpPr>
            <a:stCxn id="42" idx="3"/>
            <a:endCxn id="64" idx="0"/>
          </p:cNvCxnSpPr>
          <p:nvPr/>
        </p:nvCxnSpPr>
        <p:spPr>
          <a:xfrm flipH="1">
            <a:off x="8525586" y="3304385"/>
            <a:ext cx="502069" cy="37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42" idx="5"/>
            <a:endCxn id="69" idx="0"/>
          </p:cNvCxnSpPr>
          <p:nvPr/>
        </p:nvCxnSpPr>
        <p:spPr>
          <a:xfrm>
            <a:off x="9344845" y="3304385"/>
            <a:ext cx="581506" cy="41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0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/>
      <p:bldP spid="31" grpId="0" animBg="1"/>
      <p:bldP spid="33" grpId="0" animBg="1"/>
      <p:bldP spid="47" grpId="0" animBg="1"/>
      <p:bldP spid="49" grpId="0" animBg="1"/>
      <p:bldP spid="58" grpId="0" animBg="1"/>
      <p:bldP spid="35" grpId="0" animBg="1"/>
      <p:bldP spid="68" grpId="0" animBg="1"/>
      <p:bldP spid="34" grpId="0" animBg="1"/>
      <p:bldP spid="36" grpId="0" animBg="1"/>
      <p:bldP spid="37" grpId="0" animBg="1"/>
      <p:bldP spid="38" grpId="0" animBg="1"/>
      <p:bldP spid="42" grpId="0" animBg="1"/>
      <p:bldP spid="45" grpId="0" animBg="1"/>
      <p:bldP spid="46" grpId="0" animBg="1"/>
      <p:bldP spid="50" grpId="0" animBg="1"/>
      <p:bldP spid="53" grpId="0" animBg="1"/>
      <p:bldP spid="64" grpId="0" animBg="1"/>
      <p:bldP spid="6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7349" y="141464"/>
            <a:ext cx="10515600" cy="972951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700" dirty="0" smtClean="0"/>
              <a:t>Построить АВЛ-дерево для последовательности чисел:</a:t>
            </a:r>
            <a:br>
              <a:rPr lang="ru-RU" sz="2700" dirty="0" smtClean="0"/>
            </a:br>
            <a:r>
              <a:rPr lang="ru-RU" sz="2700" b="1" strike="sngStrike" dirty="0" smtClean="0"/>
              <a:t>7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8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2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3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4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6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1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9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10</a:t>
            </a:r>
            <a:r>
              <a:rPr lang="ru-RU" sz="2700" b="1" dirty="0" smtClean="0"/>
              <a:t>  11  5</a:t>
            </a:r>
            <a:br>
              <a:rPr lang="ru-RU" sz="2700" b="1" dirty="0" smtClean="0"/>
            </a:br>
            <a:r>
              <a:rPr lang="en-US" sz="2700" b="1" dirty="0" smtClean="0"/>
              <a:t/>
            </a:r>
            <a:br>
              <a:rPr lang="en-US" sz="2700" b="1" dirty="0" smtClean="0"/>
            </a:br>
            <a:endParaRPr lang="ru-RU" sz="27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793" y="1237107"/>
            <a:ext cx="10282686" cy="4283799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11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4080294" y="2481936"/>
            <a:ext cx="1613140" cy="22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4761781" y="213587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RR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6620314" y="2218536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8058495" y="2182314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5950603" y="2957050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7711841" y="3016425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39" name="Прямая со стрелкой 38"/>
          <p:cNvCxnSpPr>
            <a:endCxn id="34" idx="7"/>
          </p:cNvCxnSpPr>
          <p:nvPr/>
        </p:nvCxnSpPr>
        <p:spPr>
          <a:xfrm flipH="1">
            <a:off x="7003196" y="1976669"/>
            <a:ext cx="422971" cy="30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endCxn id="36" idx="1"/>
          </p:cNvCxnSpPr>
          <p:nvPr/>
        </p:nvCxnSpPr>
        <p:spPr>
          <a:xfrm>
            <a:off x="7605382" y="1892484"/>
            <a:ext cx="518805" cy="3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4" idx="3"/>
            <a:endCxn id="37" idx="7"/>
          </p:cNvCxnSpPr>
          <p:nvPr/>
        </p:nvCxnSpPr>
        <p:spPr>
          <a:xfrm flipH="1">
            <a:off x="6333485" y="2564602"/>
            <a:ext cx="352521" cy="45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8961963" y="2958319"/>
            <a:ext cx="5968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36" idx="3"/>
            <a:endCxn id="38" idx="0"/>
          </p:cNvCxnSpPr>
          <p:nvPr/>
        </p:nvCxnSpPr>
        <p:spPr>
          <a:xfrm flipH="1">
            <a:off x="7936128" y="2528380"/>
            <a:ext cx="188059" cy="48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36" idx="5"/>
            <a:endCxn id="42" idx="1"/>
          </p:cNvCxnSpPr>
          <p:nvPr/>
        </p:nvCxnSpPr>
        <p:spPr>
          <a:xfrm>
            <a:off x="8441377" y="2528380"/>
            <a:ext cx="607996" cy="48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7371980" y="1586023"/>
            <a:ext cx="448574" cy="405441"/>
          </a:xfrm>
          <a:prstGeom prst="ellipse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6882902" y="3007642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endCxn id="46" idx="0"/>
          </p:cNvCxnSpPr>
          <p:nvPr/>
        </p:nvCxnSpPr>
        <p:spPr>
          <a:xfrm>
            <a:off x="7003196" y="2555819"/>
            <a:ext cx="103993" cy="45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8301299" y="3676307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69" name="Овал 68"/>
          <p:cNvSpPr/>
          <p:nvPr/>
        </p:nvSpPr>
        <p:spPr>
          <a:xfrm>
            <a:off x="9630400" y="3717419"/>
            <a:ext cx="591902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42" idx="5"/>
            <a:endCxn id="69" idx="0"/>
          </p:cNvCxnSpPr>
          <p:nvPr/>
        </p:nvCxnSpPr>
        <p:spPr>
          <a:xfrm>
            <a:off x="9471427" y="3304385"/>
            <a:ext cx="454924" cy="41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вал 54"/>
          <p:cNvSpPr/>
          <p:nvPr/>
        </p:nvSpPr>
        <p:spPr>
          <a:xfrm>
            <a:off x="1053313" y="2218536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6" name="Овал 55"/>
          <p:cNvSpPr/>
          <p:nvPr/>
        </p:nvSpPr>
        <p:spPr>
          <a:xfrm>
            <a:off x="2491494" y="2182314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57" name="Овал 56"/>
          <p:cNvSpPr/>
          <p:nvPr/>
        </p:nvSpPr>
        <p:spPr>
          <a:xfrm>
            <a:off x="383602" y="2957050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59" name="Овал 58"/>
          <p:cNvSpPr/>
          <p:nvPr/>
        </p:nvSpPr>
        <p:spPr>
          <a:xfrm>
            <a:off x="2144840" y="3016425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cxnSp>
        <p:nvCxnSpPr>
          <p:cNvPr id="60" name="Прямая со стрелкой 59"/>
          <p:cNvCxnSpPr>
            <a:endCxn id="55" idx="7"/>
          </p:cNvCxnSpPr>
          <p:nvPr/>
        </p:nvCxnSpPr>
        <p:spPr>
          <a:xfrm flipH="1">
            <a:off x="1436195" y="1976669"/>
            <a:ext cx="422971" cy="30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endCxn id="56" idx="1"/>
          </p:cNvCxnSpPr>
          <p:nvPr/>
        </p:nvCxnSpPr>
        <p:spPr>
          <a:xfrm>
            <a:off x="2038381" y="1892484"/>
            <a:ext cx="518805" cy="3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55" idx="3"/>
            <a:endCxn id="57" idx="7"/>
          </p:cNvCxnSpPr>
          <p:nvPr/>
        </p:nvCxnSpPr>
        <p:spPr>
          <a:xfrm flipH="1">
            <a:off x="766484" y="2564602"/>
            <a:ext cx="352521" cy="45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3394962" y="2958319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cxnSp>
        <p:nvCxnSpPr>
          <p:cNvPr id="65" name="Прямая со стрелкой 64"/>
          <p:cNvCxnSpPr>
            <a:stCxn id="56" idx="3"/>
            <a:endCxn id="59" idx="0"/>
          </p:cNvCxnSpPr>
          <p:nvPr/>
        </p:nvCxnSpPr>
        <p:spPr>
          <a:xfrm flipH="1">
            <a:off x="2369127" y="2528380"/>
            <a:ext cx="188059" cy="48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56" idx="5"/>
            <a:endCxn id="63" idx="1"/>
          </p:cNvCxnSpPr>
          <p:nvPr/>
        </p:nvCxnSpPr>
        <p:spPr>
          <a:xfrm>
            <a:off x="2874376" y="2528380"/>
            <a:ext cx="586278" cy="48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1804979" y="1586023"/>
            <a:ext cx="448574" cy="405441"/>
          </a:xfrm>
          <a:prstGeom prst="ellipse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70" name="Овал 69"/>
          <p:cNvSpPr/>
          <p:nvPr/>
        </p:nvSpPr>
        <p:spPr>
          <a:xfrm>
            <a:off x="1315901" y="3007642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71" name="Прямая со стрелкой 70"/>
          <p:cNvCxnSpPr>
            <a:endCxn id="70" idx="0"/>
          </p:cNvCxnSpPr>
          <p:nvPr/>
        </p:nvCxnSpPr>
        <p:spPr>
          <a:xfrm>
            <a:off x="1436195" y="2555819"/>
            <a:ext cx="103993" cy="45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2996331" y="3697096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73" name="Овал 72"/>
          <p:cNvSpPr/>
          <p:nvPr/>
        </p:nvSpPr>
        <p:spPr>
          <a:xfrm>
            <a:off x="3881808" y="3717419"/>
            <a:ext cx="591902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ru-RU" dirty="0"/>
          </a:p>
        </p:txBody>
      </p:sp>
      <p:cxnSp>
        <p:nvCxnSpPr>
          <p:cNvPr id="74" name="Прямая со стрелкой 73"/>
          <p:cNvCxnSpPr>
            <a:stCxn id="63" idx="3"/>
            <a:endCxn id="72" idx="0"/>
          </p:cNvCxnSpPr>
          <p:nvPr/>
        </p:nvCxnSpPr>
        <p:spPr>
          <a:xfrm flipH="1">
            <a:off x="3220618" y="3304385"/>
            <a:ext cx="240036" cy="39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Овал 75"/>
          <p:cNvSpPr/>
          <p:nvPr/>
        </p:nvSpPr>
        <p:spPr>
          <a:xfrm>
            <a:off x="4590913" y="4473669"/>
            <a:ext cx="591902" cy="4054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ru-RU" dirty="0"/>
          </a:p>
        </p:txBody>
      </p:sp>
      <p:cxnSp>
        <p:nvCxnSpPr>
          <p:cNvPr id="5" name="Прямая со стрелкой 4"/>
          <p:cNvCxnSpPr>
            <a:stCxn id="73" idx="5"/>
            <a:endCxn id="76" idx="0"/>
          </p:cNvCxnSpPr>
          <p:nvPr/>
        </p:nvCxnSpPr>
        <p:spPr>
          <a:xfrm>
            <a:off x="4387028" y="4063485"/>
            <a:ext cx="499836" cy="41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2297783" y="1475117"/>
            <a:ext cx="295631" cy="181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2874376" y="1991464"/>
            <a:ext cx="293139" cy="190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3" idx="5"/>
            <a:endCxn id="73" idx="0"/>
          </p:cNvCxnSpPr>
          <p:nvPr/>
        </p:nvCxnSpPr>
        <p:spPr>
          <a:xfrm>
            <a:off x="3777844" y="3304385"/>
            <a:ext cx="399915" cy="41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38" idx="5"/>
            <a:endCxn id="64" idx="0"/>
          </p:cNvCxnSpPr>
          <p:nvPr/>
        </p:nvCxnSpPr>
        <p:spPr>
          <a:xfrm>
            <a:off x="8094723" y="3362491"/>
            <a:ext cx="430863" cy="31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7263267" y="3662185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cxnSp>
        <p:nvCxnSpPr>
          <p:cNvPr id="81" name="Прямая со стрелкой 80"/>
          <p:cNvCxnSpPr>
            <a:stCxn id="38" idx="3"/>
            <a:endCxn id="79" idx="0"/>
          </p:cNvCxnSpPr>
          <p:nvPr/>
        </p:nvCxnSpPr>
        <p:spPr>
          <a:xfrm flipH="1">
            <a:off x="7487554" y="3362491"/>
            <a:ext cx="289979" cy="29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 flipV="1">
            <a:off x="2253553" y="1976669"/>
            <a:ext cx="303633" cy="2418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49" name="Рисунок 48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5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/>
      <p:bldP spid="34" grpId="0" animBg="1"/>
      <p:bldP spid="36" grpId="0" animBg="1"/>
      <p:bldP spid="37" grpId="0" animBg="1"/>
      <p:bldP spid="38" grpId="0" animBg="1"/>
      <p:bldP spid="42" grpId="0" animBg="1"/>
      <p:bldP spid="45" grpId="0" animBg="1"/>
      <p:bldP spid="46" grpId="0" animBg="1"/>
      <p:bldP spid="64" grpId="0" animBg="1"/>
      <p:bldP spid="69" grpId="0" animBg="1"/>
      <p:bldP spid="76" grpId="0" animBg="1"/>
      <p:bldP spid="7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7349" y="141464"/>
            <a:ext cx="10515600" cy="972951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700" dirty="0" smtClean="0"/>
              <a:t>Построить АВЛ-дерево для последовательности чисел:</a:t>
            </a:r>
            <a:br>
              <a:rPr lang="ru-RU" sz="2700" dirty="0" smtClean="0"/>
            </a:br>
            <a:r>
              <a:rPr lang="ru-RU" sz="2700" b="1" strike="sngStrike" dirty="0" smtClean="0"/>
              <a:t>7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8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2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3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4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6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1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9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10</a:t>
            </a:r>
            <a:r>
              <a:rPr lang="ru-RU" sz="2700" b="1" dirty="0" smtClean="0"/>
              <a:t>  </a:t>
            </a:r>
            <a:r>
              <a:rPr lang="ru-RU" sz="2700" b="1" strike="sngStrike" dirty="0" smtClean="0"/>
              <a:t>11</a:t>
            </a:r>
            <a:r>
              <a:rPr lang="ru-RU" sz="2700" b="1" dirty="0" smtClean="0"/>
              <a:t>  5</a:t>
            </a:r>
            <a:br>
              <a:rPr lang="ru-RU" sz="2700" b="1" dirty="0" smtClean="0"/>
            </a:br>
            <a:r>
              <a:rPr lang="en-US" sz="2700" b="1" dirty="0" smtClean="0"/>
              <a:t/>
            </a:r>
            <a:br>
              <a:rPr lang="en-US" sz="2700" b="1" dirty="0" smtClean="0"/>
            </a:br>
            <a:endParaRPr lang="ru-RU" sz="27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793" y="1237107"/>
            <a:ext cx="11067690" cy="4283799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5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                                                                                                задача решена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4080294" y="2481936"/>
            <a:ext cx="1613140" cy="22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4761781" y="213587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RL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1202926" y="2235789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2697991" y="2199567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37" name="Овал 36"/>
          <p:cNvSpPr/>
          <p:nvPr/>
        </p:nvSpPr>
        <p:spPr>
          <a:xfrm>
            <a:off x="564219" y="2974303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38" name="Овал 37"/>
          <p:cNvSpPr/>
          <p:nvPr/>
        </p:nvSpPr>
        <p:spPr>
          <a:xfrm>
            <a:off x="2334571" y="2990657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 flipH="1">
            <a:off x="1616812" y="1993922"/>
            <a:ext cx="422971" cy="30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2218998" y="1909737"/>
            <a:ext cx="518805" cy="3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endCxn id="37" idx="7"/>
          </p:cNvCxnSpPr>
          <p:nvPr/>
        </p:nvCxnSpPr>
        <p:spPr>
          <a:xfrm flipH="1">
            <a:off x="947101" y="2581855"/>
            <a:ext cx="352521" cy="45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3575579" y="2975572"/>
            <a:ext cx="5968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endCxn id="38" idx="0"/>
          </p:cNvCxnSpPr>
          <p:nvPr/>
        </p:nvCxnSpPr>
        <p:spPr>
          <a:xfrm flipH="1">
            <a:off x="2558858" y="2502612"/>
            <a:ext cx="188059" cy="48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endCxn id="42" idx="1"/>
          </p:cNvCxnSpPr>
          <p:nvPr/>
        </p:nvCxnSpPr>
        <p:spPr>
          <a:xfrm>
            <a:off x="3054993" y="2545633"/>
            <a:ext cx="607996" cy="48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1985596" y="1603276"/>
            <a:ext cx="448574" cy="405441"/>
          </a:xfrm>
          <a:prstGeom prst="ellipse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46" name="Овал 45"/>
          <p:cNvSpPr/>
          <p:nvPr/>
        </p:nvSpPr>
        <p:spPr>
          <a:xfrm>
            <a:off x="1496518" y="3024895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48" name="Прямая со стрелкой 47"/>
          <p:cNvCxnSpPr>
            <a:endCxn id="46" idx="0"/>
          </p:cNvCxnSpPr>
          <p:nvPr/>
        </p:nvCxnSpPr>
        <p:spPr>
          <a:xfrm>
            <a:off x="1616812" y="2573072"/>
            <a:ext cx="103993" cy="45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2768165" y="3734672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69" name="Овал 68"/>
          <p:cNvSpPr/>
          <p:nvPr/>
        </p:nvSpPr>
        <p:spPr>
          <a:xfrm>
            <a:off x="4244016" y="3734672"/>
            <a:ext cx="591902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42" idx="5"/>
            <a:endCxn id="69" idx="0"/>
          </p:cNvCxnSpPr>
          <p:nvPr/>
        </p:nvCxnSpPr>
        <p:spPr>
          <a:xfrm>
            <a:off x="4085043" y="3321638"/>
            <a:ext cx="454924" cy="41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38" idx="5"/>
            <a:endCxn id="64" idx="0"/>
          </p:cNvCxnSpPr>
          <p:nvPr/>
        </p:nvCxnSpPr>
        <p:spPr>
          <a:xfrm>
            <a:off x="2717453" y="3336723"/>
            <a:ext cx="274999" cy="39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859083" y="3741955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cxnSp>
        <p:nvCxnSpPr>
          <p:cNvPr id="81" name="Прямая со стрелкой 80"/>
          <p:cNvCxnSpPr/>
          <p:nvPr/>
        </p:nvCxnSpPr>
        <p:spPr>
          <a:xfrm flipH="1">
            <a:off x="2118072" y="3396098"/>
            <a:ext cx="307779" cy="36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7398584" y="2339529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50" name="Овал 49"/>
          <p:cNvSpPr/>
          <p:nvPr/>
        </p:nvSpPr>
        <p:spPr>
          <a:xfrm>
            <a:off x="8893649" y="2303307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6759877" y="3078043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2" name="Овал 51"/>
          <p:cNvSpPr/>
          <p:nvPr/>
        </p:nvSpPr>
        <p:spPr>
          <a:xfrm>
            <a:off x="8521115" y="3137418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flipH="1">
            <a:off x="7812470" y="2097662"/>
            <a:ext cx="422971" cy="30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>
            <a:off x="8414656" y="2013477"/>
            <a:ext cx="518805" cy="34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endCxn id="51" idx="7"/>
          </p:cNvCxnSpPr>
          <p:nvPr/>
        </p:nvCxnSpPr>
        <p:spPr>
          <a:xfrm flipH="1">
            <a:off x="7142759" y="2685595"/>
            <a:ext cx="352521" cy="45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/>
          <p:cNvSpPr/>
          <p:nvPr/>
        </p:nvSpPr>
        <p:spPr>
          <a:xfrm>
            <a:off x="9771237" y="3079312"/>
            <a:ext cx="5968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ru-RU" dirty="0"/>
          </a:p>
        </p:txBody>
      </p:sp>
      <p:cxnSp>
        <p:nvCxnSpPr>
          <p:cNvPr id="75" name="Прямая со стрелкой 74"/>
          <p:cNvCxnSpPr>
            <a:endCxn id="52" idx="0"/>
          </p:cNvCxnSpPr>
          <p:nvPr/>
        </p:nvCxnSpPr>
        <p:spPr>
          <a:xfrm flipH="1">
            <a:off x="8745402" y="2649373"/>
            <a:ext cx="188059" cy="48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endCxn id="68" idx="1"/>
          </p:cNvCxnSpPr>
          <p:nvPr/>
        </p:nvCxnSpPr>
        <p:spPr>
          <a:xfrm>
            <a:off x="9250651" y="2649373"/>
            <a:ext cx="607996" cy="48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вал 79"/>
          <p:cNvSpPr/>
          <p:nvPr/>
        </p:nvSpPr>
        <p:spPr>
          <a:xfrm>
            <a:off x="8181254" y="1707016"/>
            <a:ext cx="448574" cy="405441"/>
          </a:xfrm>
          <a:prstGeom prst="ellipse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82" name="Овал 81"/>
          <p:cNvSpPr/>
          <p:nvPr/>
        </p:nvSpPr>
        <p:spPr>
          <a:xfrm>
            <a:off x="7855833" y="3163073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85" name="Овал 84"/>
          <p:cNvSpPr/>
          <p:nvPr/>
        </p:nvSpPr>
        <p:spPr>
          <a:xfrm>
            <a:off x="6079523" y="4005323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6" name="Овал 85"/>
          <p:cNvSpPr/>
          <p:nvPr/>
        </p:nvSpPr>
        <p:spPr>
          <a:xfrm>
            <a:off x="10432359" y="4005321"/>
            <a:ext cx="591902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ru-RU" dirty="0"/>
          </a:p>
        </p:txBody>
      </p:sp>
      <p:cxnSp>
        <p:nvCxnSpPr>
          <p:cNvPr id="87" name="Прямая со стрелкой 86"/>
          <p:cNvCxnSpPr>
            <a:stCxn id="68" idx="5"/>
            <a:endCxn id="86" idx="0"/>
          </p:cNvCxnSpPr>
          <p:nvPr/>
        </p:nvCxnSpPr>
        <p:spPr>
          <a:xfrm>
            <a:off x="10280701" y="3425378"/>
            <a:ext cx="447609" cy="57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Овал 88"/>
          <p:cNvSpPr/>
          <p:nvPr/>
        </p:nvSpPr>
        <p:spPr>
          <a:xfrm>
            <a:off x="7631589" y="4005322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91" name="Овал 90"/>
          <p:cNvSpPr/>
          <p:nvPr/>
        </p:nvSpPr>
        <p:spPr>
          <a:xfrm>
            <a:off x="1537022" y="4426627"/>
            <a:ext cx="448574" cy="4054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79" idx="3"/>
            <a:endCxn id="91" idx="0"/>
          </p:cNvCxnSpPr>
          <p:nvPr/>
        </p:nvCxnSpPr>
        <p:spPr>
          <a:xfrm flipH="1">
            <a:off x="1761309" y="4088021"/>
            <a:ext cx="163466" cy="33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2434170" y="1397479"/>
            <a:ext cx="263821" cy="2057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Овал 91"/>
          <p:cNvSpPr/>
          <p:nvPr/>
        </p:nvSpPr>
        <p:spPr>
          <a:xfrm>
            <a:off x="6996681" y="4014150"/>
            <a:ext cx="448574" cy="4054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51" idx="3"/>
            <a:endCxn id="85" idx="0"/>
          </p:cNvCxnSpPr>
          <p:nvPr/>
        </p:nvCxnSpPr>
        <p:spPr>
          <a:xfrm flipH="1">
            <a:off x="6303810" y="3424109"/>
            <a:ext cx="521759" cy="58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7000934" y="3503475"/>
            <a:ext cx="236804" cy="53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7789041" y="3568513"/>
            <a:ext cx="224244" cy="43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49" idx="5"/>
            <a:endCxn id="82" idx="0"/>
          </p:cNvCxnSpPr>
          <p:nvPr/>
        </p:nvCxnSpPr>
        <p:spPr>
          <a:xfrm>
            <a:off x="7781466" y="2685595"/>
            <a:ext cx="298654" cy="47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0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/>
      <p:bldP spid="49" grpId="0" animBg="1"/>
      <p:bldP spid="50" grpId="0" animBg="1"/>
      <p:bldP spid="51" grpId="0" animBg="1"/>
      <p:bldP spid="52" grpId="0" animBg="1"/>
      <p:bldP spid="68" grpId="0" animBg="1"/>
      <p:bldP spid="80" grpId="0" animBg="1"/>
      <p:bldP spid="82" grpId="0" animBg="1"/>
      <p:bldP spid="85" grpId="0" animBg="1"/>
      <p:bldP spid="86" grpId="0" animBg="1"/>
      <p:bldP spid="89" grpId="0" animBg="1"/>
      <p:bldP spid="91" grpId="0" animBg="1"/>
      <p:bldP spid="9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Использование на практике</a:t>
            </a:r>
            <a:b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4000" i="1" dirty="0" smtClean="0">
                <a:solidFill>
                  <a:schemeClr val="accent1">
                    <a:lumMod val="50000"/>
                  </a:schemeClr>
                </a:solidFill>
              </a:rPr>
              <a:t>Сортировка деревом</a:t>
            </a:r>
            <a:endParaRPr lang="ru-RU" sz="40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3091" y="1903263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Предположим, что на вход поступаю числа, среди которых нет повторяющихся. </a:t>
            </a:r>
          </a:p>
          <a:p>
            <a:pPr marL="0" indent="0">
              <a:buNone/>
            </a:pPr>
            <a:r>
              <a:rPr lang="ru-RU" dirty="0" smtClean="0"/>
              <a:t>Рассмотрим следующий алгоритм сортировки. </a:t>
            </a:r>
          </a:p>
          <a:p>
            <a:pPr marL="0" indent="0">
              <a:buNone/>
            </a:pPr>
            <a:r>
              <a:rPr lang="ru-RU" dirty="0" smtClean="0"/>
              <a:t>1. По последовательности чисел сначала построим АВЛ-дерево.  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     О(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n*log 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2. Выполним внутренний левый обход построенного дерева.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      О(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В результате работы алгоритма числа будут выданы в порядке возрастания. </a:t>
            </a:r>
          </a:p>
          <a:p>
            <a:pPr marL="0" indent="0">
              <a:buNone/>
            </a:pPr>
            <a:r>
              <a:rPr lang="ru-RU" dirty="0" smtClean="0"/>
              <a:t>Какое время работы алгоритма в худшем случае?</a:t>
            </a:r>
          </a:p>
          <a:p>
            <a:pPr marL="0" indent="0" algn="ctr">
              <a:buNone/>
            </a:pPr>
            <a:r>
              <a:rPr lang="ru-RU" dirty="0" smtClean="0">
                <a:solidFill>
                  <a:srgbClr val="0070C0"/>
                </a:solidFill>
              </a:rPr>
              <a:t>О(</a:t>
            </a:r>
            <a:r>
              <a:rPr lang="en-US" dirty="0" smtClean="0">
                <a:solidFill>
                  <a:srgbClr val="0070C0"/>
                </a:solidFill>
              </a:rPr>
              <a:t>n*log n)+</a:t>
            </a:r>
            <a:r>
              <a:rPr lang="ru-RU" dirty="0" smtClean="0">
                <a:solidFill>
                  <a:srgbClr val="0070C0"/>
                </a:solidFill>
              </a:rPr>
              <a:t>О(</a:t>
            </a:r>
            <a:r>
              <a:rPr lang="en-US" dirty="0" smtClean="0">
                <a:solidFill>
                  <a:srgbClr val="0070C0"/>
                </a:solidFill>
              </a:rPr>
              <a:t>n)=</a:t>
            </a:r>
            <a:r>
              <a:rPr lang="ru-RU" dirty="0" smtClean="0">
                <a:solidFill>
                  <a:srgbClr val="0070C0"/>
                </a:solidFill>
              </a:rPr>
              <a:t>О(</a:t>
            </a:r>
            <a:r>
              <a:rPr lang="en-US" dirty="0" smtClean="0">
                <a:solidFill>
                  <a:srgbClr val="0070C0"/>
                </a:solidFill>
              </a:rPr>
              <a:t>n*log n)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2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5041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 smtClean="0">
                <a:solidFill>
                  <a:schemeClr val="accent5"/>
                </a:solidFill>
              </a:rPr>
              <a:t>Организация поиска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378560"/>
            <a:ext cx="3056079" cy="526009"/>
          </a:xfrm>
        </p:spPr>
        <p:txBody>
          <a:bodyPr/>
          <a:lstStyle/>
          <a:p>
            <a:r>
              <a:rPr lang="ru-RU" dirty="0" smtClean="0"/>
              <a:t>Словарные операции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48169" y="2352963"/>
            <a:ext cx="2943936" cy="1468539"/>
          </a:xfrm>
        </p:spPr>
        <p:txBody>
          <a:bodyPr>
            <a:noAutofit/>
          </a:bodyPr>
          <a:lstStyle/>
          <a:p>
            <a:r>
              <a:rPr lang="ru-RU" sz="2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нового элемента с заданным ключом </a:t>
            </a:r>
            <a:r>
              <a:rPr lang="ru-RU" sz="2600" b="1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</a:p>
          <a:p>
            <a:pPr marL="0" indent="0">
              <a:buNone/>
            </a:pP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493172" y="1239359"/>
            <a:ext cx="6766693" cy="589071"/>
          </a:xfrm>
        </p:spPr>
        <p:txBody>
          <a:bodyPr/>
          <a:lstStyle/>
          <a:p>
            <a:r>
              <a:rPr lang="ru-RU" dirty="0" smtClean="0"/>
              <a:t>Структуры данных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493173" y="2137624"/>
            <a:ext cx="6862216" cy="41424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произвольный массив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упорядоченный массив –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поисковое дерево –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поисковое дерево –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3476" y="327804"/>
            <a:ext cx="10341633" cy="148374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Использование на практике</a:t>
            </a:r>
            <a:br>
              <a:rPr lang="ru-RU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3600" dirty="0" smtClean="0">
                <a:solidFill>
                  <a:srgbClr val="0070C0"/>
                </a:solidFill>
              </a:rPr>
              <a:t>абстрактный тип данных: множество (</a:t>
            </a:r>
            <a:r>
              <a:rPr lang="en-US" sz="3600" dirty="0" smtClean="0">
                <a:solidFill>
                  <a:srgbClr val="0070C0"/>
                </a:solidFill>
              </a:rPr>
              <a:t>set)</a:t>
            </a:r>
            <a:r>
              <a:rPr lang="ru-RU" sz="3600" dirty="0" smtClean="0">
                <a:solidFill>
                  <a:srgbClr val="0070C0"/>
                </a:solidFill>
              </a:rPr>
              <a:t/>
            </a:r>
            <a:br>
              <a:rPr lang="ru-RU" sz="3600" dirty="0" smtClean="0">
                <a:solidFill>
                  <a:srgbClr val="0070C0"/>
                </a:solidFill>
              </a:rPr>
            </a:br>
            <a:endParaRPr lang="ru-RU" sz="3600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4464" y="1811548"/>
            <a:ext cx="10515600" cy="445123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Множество (англ. </a:t>
            </a:r>
            <a:r>
              <a:rPr lang="en-US" dirty="0" smtClean="0"/>
              <a:t>set) </a:t>
            </a:r>
            <a:r>
              <a:rPr lang="ru-RU" dirty="0" smtClean="0"/>
              <a:t>—хранит набор попарно различных объектов без определённого порядка.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>
                <a:solidFill>
                  <a:schemeClr val="accent5"/>
                </a:solidFill>
              </a:rPr>
              <a:t>Интерфейс множества включает три основные операции: 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 smtClean="0">
                <a:solidFill>
                  <a:schemeClr val="accent5"/>
                </a:solidFill>
              </a:rPr>
              <a:t> </a:t>
            </a:r>
            <a:r>
              <a:rPr lang="ru-RU" dirty="0" err="1" smtClean="0">
                <a:solidFill>
                  <a:schemeClr val="accent5"/>
                </a:solidFill>
              </a:rPr>
              <a:t>Insert</a:t>
            </a:r>
            <a:r>
              <a:rPr lang="ru-RU" dirty="0" smtClean="0">
                <a:solidFill>
                  <a:schemeClr val="accent5"/>
                </a:solidFill>
              </a:rPr>
              <a:t>(x) — добавить в множество ключ x;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 smtClean="0">
                <a:solidFill>
                  <a:schemeClr val="accent5"/>
                </a:solidFill>
              </a:rPr>
              <a:t> </a:t>
            </a:r>
            <a:r>
              <a:rPr lang="ru-RU" dirty="0" err="1" smtClean="0">
                <a:solidFill>
                  <a:schemeClr val="accent5"/>
                </a:solidFill>
              </a:rPr>
              <a:t>Contains</a:t>
            </a:r>
            <a:r>
              <a:rPr lang="ru-RU" dirty="0" smtClean="0">
                <a:solidFill>
                  <a:schemeClr val="accent5"/>
                </a:solidFill>
              </a:rPr>
              <a:t>(x) — проверить, содержится ли в множестве ключ x;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 err="1" smtClean="0">
                <a:solidFill>
                  <a:schemeClr val="accent5"/>
                </a:solidFill>
              </a:rPr>
              <a:t>Remove</a:t>
            </a:r>
            <a:r>
              <a:rPr lang="ru-RU" dirty="0" smtClean="0">
                <a:solidFill>
                  <a:schemeClr val="accent5"/>
                </a:solidFill>
              </a:rPr>
              <a:t>(x) — удалить ключ x из множества. </a:t>
            </a:r>
          </a:p>
          <a:p>
            <a:pPr marL="0" indent="0">
              <a:buNone/>
            </a:pPr>
            <a:r>
              <a:rPr lang="ru-RU" dirty="0" smtClean="0"/>
              <a:t>Для реализации интерфейса множества обычно используются такие структуры данных, как: </a:t>
            </a:r>
          </a:p>
          <a:p>
            <a:pPr marL="0" indent="0">
              <a:buNone/>
            </a:pPr>
            <a:r>
              <a:rPr lang="ru-RU" dirty="0" smtClean="0"/>
              <a:t>• сбалансированные поисковые деревья: например, AVL-деревья, 2-3-деревья, красно-чёрные деревья.</a:t>
            </a:r>
          </a:p>
          <a:p>
            <a:r>
              <a:rPr lang="ru-RU" dirty="0" smtClean="0"/>
              <a:t>хеш-таблицы. </a:t>
            </a:r>
          </a:p>
          <a:p>
            <a:pPr marL="0" indent="0" algn="just">
              <a:buNone/>
            </a:pPr>
            <a:r>
              <a:rPr lang="ru-RU" dirty="0" smtClean="0"/>
              <a:t>В стандартной библиотеке </a:t>
            </a:r>
            <a:r>
              <a:rPr lang="ru-RU" dirty="0" smtClean="0">
                <a:solidFill>
                  <a:srgbClr val="FF0000"/>
                </a:solidFill>
              </a:rPr>
              <a:t>C++ </a:t>
            </a:r>
            <a:r>
              <a:rPr lang="ru-RU" dirty="0" smtClean="0"/>
              <a:t>есть контейнер </a:t>
            </a:r>
            <a:r>
              <a:rPr lang="ru-RU" dirty="0" err="1" smtClean="0"/>
              <a:t>std</a:t>
            </a:r>
            <a:r>
              <a:rPr lang="ru-RU" dirty="0" smtClean="0"/>
              <a:t>::</a:t>
            </a:r>
            <a:r>
              <a:rPr lang="ru-RU" dirty="0" err="1" smtClean="0"/>
              <a:t>set</a:t>
            </a:r>
            <a:r>
              <a:rPr lang="ru-RU" dirty="0" smtClean="0"/>
              <a:t>, который реализует множество на основе сбалансированного дерева (обычно красно-чёрного), и контейнер </a:t>
            </a:r>
            <a:r>
              <a:rPr lang="ru-RU" dirty="0" err="1" smtClean="0"/>
              <a:t>std</a:t>
            </a:r>
            <a:r>
              <a:rPr lang="ru-RU" dirty="0" smtClean="0"/>
              <a:t>::</a:t>
            </a:r>
            <a:r>
              <a:rPr lang="ru-RU" dirty="0" err="1" smtClean="0"/>
              <a:t>unordered_set</a:t>
            </a:r>
            <a:r>
              <a:rPr lang="ru-RU" dirty="0" smtClean="0"/>
              <a:t>, построенный на базе хеш-таблицы. </a:t>
            </a:r>
          </a:p>
          <a:p>
            <a:pPr marL="0" indent="0" algn="just">
              <a:buNone/>
            </a:pPr>
            <a:r>
              <a:rPr lang="ru-RU" dirty="0" smtClean="0"/>
              <a:t>В языке </a:t>
            </a:r>
            <a:r>
              <a:rPr lang="ru-RU" dirty="0" err="1" smtClean="0">
                <a:solidFill>
                  <a:srgbClr val="FF0000"/>
                </a:solidFill>
              </a:rPr>
              <a:t>Java</a:t>
            </a:r>
            <a:r>
              <a:rPr lang="ru-RU" dirty="0" smtClean="0"/>
              <a:t> определён интерфейс </a:t>
            </a:r>
            <a:r>
              <a:rPr lang="ru-RU" dirty="0" err="1" smtClean="0"/>
              <a:t>Set</a:t>
            </a:r>
            <a:r>
              <a:rPr lang="ru-RU" dirty="0" smtClean="0"/>
              <a:t>, у которого есть несколько реализаций, среди которых классы </a:t>
            </a:r>
            <a:r>
              <a:rPr lang="ru-RU" dirty="0" err="1" smtClean="0"/>
              <a:t>TreeSet</a:t>
            </a:r>
            <a:r>
              <a:rPr lang="ru-RU" dirty="0" smtClean="0"/>
              <a:t> (работает на основе красно-чёрного дерева) и </a:t>
            </a:r>
            <a:r>
              <a:rPr lang="ru-RU" dirty="0" err="1" smtClean="0"/>
              <a:t>HashSet</a:t>
            </a:r>
            <a:r>
              <a:rPr lang="ru-RU" dirty="0" smtClean="0"/>
              <a:t> (на основе хеш-таблицы). </a:t>
            </a:r>
          </a:p>
          <a:p>
            <a:pPr marL="0" indent="0" algn="just">
              <a:buNone/>
            </a:pPr>
            <a:r>
              <a:rPr lang="ru-RU" dirty="0" smtClean="0"/>
              <a:t>В языке </a:t>
            </a:r>
            <a:r>
              <a:rPr lang="ru-RU" dirty="0" err="1" smtClean="0">
                <a:solidFill>
                  <a:srgbClr val="FF0000"/>
                </a:solidFill>
              </a:rPr>
              <a:t>Python</a:t>
            </a:r>
            <a:r>
              <a:rPr lang="ru-RU" dirty="0" smtClean="0"/>
              <a:t> есть только встроенный тип </a:t>
            </a:r>
            <a:r>
              <a:rPr lang="ru-RU" dirty="0" err="1" smtClean="0"/>
              <a:t>set</a:t>
            </a:r>
            <a:r>
              <a:rPr lang="ru-RU" dirty="0" smtClean="0"/>
              <a:t>, использующий хеширование, но нет готового класса множества, построенного на сбалансированных деревьях.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0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07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solidFill>
                  <a:schemeClr val="accent1">
                    <a:lumMod val="75000"/>
                  </a:schemeClr>
                </a:solidFill>
              </a:rPr>
              <a:t>Использование на практике </a:t>
            </a:r>
            <a:r>
              <a:rPr lang="ru-RU" sz="32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sz="32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3200" dirty="0" smtClean="0">
                <a:solidFill>
                  <a:srgbClr val="0070C0"/>
                </a:solidFill>
              </a:rPr>
              <a:t>абстрактный тип данных ассоциативный массив (</a:t>
            </a:r>
            <a:r>
              <a:rPr lang="en-US" sz="3200" dirty="0" smtClean="0">
                <a:solidFill>
                  <a:srgbClr val="0070C0"/>
                </a:solidFill>
              </a:rPr>
              <a:t>map)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Ассоциативный массив (англ. </a:t>
            </a:r>
            <a:r>
              <a:rPr lang="ru-RU" dirty="0" err="1" smtClean="0"/>
              <a:t>associative</a:t>
            </a:r>
            <a:r>
              <a:rPr lang="ru-RU" dirty="0" smtClean="0"/>
              <a:t> </a:t>
            </a:r>
            <a:r>
              <a:rPr lang="ru-RU" dirty="0" err="1" smtClean="0"/>
              <a:t>array</a:t>
            </a:r>
            <a:r>
              <a:rPr lang="ru-RU" dirty="0" smtClean="0"/>
              <a:t>), или отображение (англ. </a:t>
            </a:r>
            <a:r>
              <a:rPr lang="ru-RU" dirty="0" err="1" smtClean="0"/>
              <a:t>map</a:t>
            </a:r>
            <a:r>
              <a:rPr lang="ru-RU" dirty="0" smtClean="0"/>
              <a:t>), или словарь (англ. </a:t>
            </a:r>
            <a:r>
              <a:rPr lang="ru-RU" dirty="0" err="1" smtClean="0"/>
              <a:t>dictionary</a:t>
            </a:r>
            <a:r>
              <a:rPr lang="ru-RU" dirty="0" smtClean="0"/>
              <a:t>), —хранит пары вида (ключ, значение), при этом каждый ключ встречается не более одного раза. 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Название «ассоциативный» происходит от того, что значения ассоциируются с ключами.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>
                <a:solidFill>
                  <a:schemeClr val="accent5"/>
                </a:solidFill>
              </a:rPr>
              <a:t>Интерфейс ассоциативного массива включает операции: 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 smtClean="0">
                <a:solidFill>
                  <a:schemeClr val="accent5"/>
                </a:solidFill>
              </a:rPr>
              <a:t> </a:t>
            </a:r>
            <a:r>
              <a:rPr lang="ru-RU" dirty="0" err="1" smtClean="0">
                <a:solidFill>
                  <a:schemeClr val="accent5"/>
                </a:solidFill>
              </a:rPr>
              <a:t>Insert</a:t>
            </a:r>
            <a:r>
              <a:rPr lang="ru-RU" dirty="0" smtClean="0">
                <a:solidFill>
                  <a:schemeClr val="accent5"/>
                </a:solidFill>
              </a:rPr>
              <a:t>(</a:t>
            </a:r>
            <a:r>
              <a:rPr lang="ru-RU" dirty="0" err="1" smtClean="0">
                <a:solidFill>
                  <a:schemeClr val="accent5"/>
                </a:solidFill>
              </a:rPr>
              <a:t>k,v</a:t>
            </a:r>
            <a:r>
              <a:rPr lang="ru-RU" dirty="0" smtClean="0">
                <a:solidFill>
                  <a:schemeClr val="accent5"/>
                </a:solidFill>
              </a:rPr>
              <a:t>) — добавить пару, состоящую из ключа k и значения v; </a:t>
            </a:r>
            <a:endParaRPr lang="en-US" dirty="0" smtClean="0">
              <a:solidFill>
                <a:schemeClr val="accent5"/>
              </a:solidFill>
            </a:endParaRPr>
          </a:p>
          <a:p>
            <a:pPr marL="514350" indent="-514350">
              <a:buFont typeface="+mj-lt"/>
              <a:buAutoNum type="arabicParenR"/>
            </a:pPr>
            <a:r>
              <a:rPr lang="ru-RU" dirty="0" smtClean="0">
                <a:solidFill>
                  <a:schemeClr val="accent5"/>
                </a:solidFill>
              </a:rPr>
              <a:t> </a:t>
            </a:r>
            <a:r>
              <a:rPr lang="ru-RU" dirty="0" err="1" smtClean="0">
                <a:solidFill>
                  <a:schemeClr val="accent5"/>
                </a:solidFill>
              </a:rPr>
              <a:t>Find</a:t>
            </a:r>
            <a:r>
              <a:rPr lang="ru-RU" dirty="0" smtClean="0">
                <a:solidFill>
                  <a:schemeClr val="accent5"/>
                </a:solidFill>
              </a:rPr>
              <a:t>(k) — найти значение, ассоциированное с ключом k, или сообщить, что значения, связанного с заданным ключом, нет;</a:t>
            </a:r>
          </a:p>
          <a:p>
            <a:pPr marL="514350" indent="-514350">
              <a:buFont typeface="+mj-lt"/>
              <a:buAutoNum type="arabicParenR"/>
            </a:pPr>
            <a:r>
              <a:rPr lang="ru-RU" dirty="0" err="1" smtClean="0">
                <a:solidFill>
                  <a:schemeClr val="accent5"/>
                </a:solidFill>
              </a:rPr>
              <a:t>Remove</a:t>
            </a:r>
            <a:r>
              <a:rPr lang="ru-RU" dirty="0" smtClean="0">
                <a:solidFill>
                  <a:schemeClr val="accent5"/>
                </a:solidFill>
              </a:rPr>
              <a:t>(</a:t>
            </a:r>
            <a:r>
              <a:rPr lang="en-US" dirty="0">
                <a:solidFill>
                  <a:schemeClr val="accent5"/>
                </a:solidFill>
              </a:rPr>
              <a:t>k</a:t>
            </a:r>
            <a:r>
              <a:rPr lang="ru-RU" dirty="0" smtClean="0">
                <a:solidFill>
                  <a:schemeClr val="accent5"/>
                </a:solidFill>
              </a:rPr>
              <a:t>) —  удалить пару, ключ в которой равен k.</a:t>
            </a:r>
            <a:endParaRPr lang="en-US" dirty="0" smtClean="0">
              <a:solidFill>
                <a:schemeClr val="accent5"/>
              </a:solidFill>
            </a:endParaRPr>
          </a:p>
          <a:p>
            <a:pPr marL="0" indent="0" algn="just">
              <a:buNone/>
            </a:pPr>
            <a:r>
              <a:rPr lang="ru-RU" dirty="0" smtClean="0"/>
              <a:t>Данный интерфейс реализуется на практике теми же способами, что и</a:t>
            </a:r>
            <a:r>
              <a:rPr lang="en-US" dirty="0" smtClean="0"/>
              <a:t> </a:t>
            </a:r>
            <a:r>
              <a:rPr lang="ru-RU" dirty="0" smtClean="0"/>
              <a:t>интерфейс</a:t>
            </a:r>
            <a:r>
              <a:rPr lang="en-US" dirty="0" smtClean="0"/>
              <a:t> </a:t>
            </a:r>
            <a:r>
              <a:rPr lang="ru-RU" dirty="0" smtClean="0"/>
              <a:t>множества.</a:t>
            </a:r>
            <a:r>
              <a:rPr lang="en-US" dirty="0" smtClean="0"/>
              <a:t> </a:t>
            </a:r>
            <a:r>
              <a:rPr lang="ru-RU" dirty="0" smtClean="0"/>
              <a:t>Реализация</a:t>
            </a:r>
            <a:r>
              <a:rPr lang="en-US" dirty="0" smtClean="0"/>
              <a:t> </a:t>
            </a:r>
            <a:r>
              <a:rPr lang="ru-RU" dirty="0" smtClean="0"/>
              <a:t>ассоциативного</a:t>
            </a:r>
            <a:r>
              <a:rPr lang="en-US" dirty="0" smtClean="0"/>
              <a:t> </a:t>
            </a:r>
            <a:r>
              <a:rPr lang="ru-RU" dirty="0" smtClean="0"/>
              <a:t>массива</a:t>
            </a:r>
            <a:r>
              <a:rPr lang="en-US" dirty="0" smtClean="0"/>
              <a:t> </a:t>
            </a:r>
            <a:r>
              <a:rPr lang="ru-RU" dirty="0" smtClean="0"/>
              <a:t>технически немного сложнее, чем множества, но использует те же идеи. 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Для языка программирования </a:t>
            </a:r>
            <a:r>
              <a:rPr lang="ru-RU" dirty="0" smtClean="0">
                <a:solidFill>
                  <a:srgbClr val="FF0000"/>
                </a:solidFill>
              </a:rPr>
              <a:t>C++</a:t>
            </a:r>
            <a:r>
              <a:rPr lang="ru-RU" dirty="0" smtClean="0"/>
              <a:t> в стандартной библиотеке доступен контейнер </a:t>
            </a:r>
            <a:r>
              <a:rPr lang="ru-RU" dirty="0" err="1" smtClean="0"/>
              <a:t>std</a:t>
            </a:r>
            <a:r>
              <a:rPr lang="ru-RU" dirty="0" smtClean="0"/>
              <a:t>::</a:t>
            </a:r>
            <a:r>
              <a:rPr lang="ru-RU" dirty="0" err="1" smtClean="0"/>
              <a:t>map</a:t>
            </a:r>
            <a:r>
              <a:rPr lang="ru-RU" dirty="0" smtClean="0"/>
              <a:t>, работающий на основе сбалансированного дерева (обычно красно</a:t>
            </a:r>
            <a:r>
              <a:rPr lang="en-US" dirty="0" smtClean="0"/>
              <a:t>-</a:t>
            </a:r>
            <a:r>
              <a:rPr lang="ru-RU" dirty="0" smtClean="0"/>
              <a:t>чёрного), и контейнер </a:t>
            </a:r>
            <a:r>
              <a:rPr lang="ru-RU" dirty="0" err="1" smtClean="0"/>
              <a:t>std</a:t>
            </a:r>
            <a:r>
              <a:rPr lang="ru-RU" dirty="0" smtClean="0"/>
              <a:t>::</a:t>
            </a:r>
            <a:r>
              <a:rPr lang="ru-RU" dirty="0" err="1" smtClean="0"/>
              <a:t>unordered_map</a:t>
            </a:r>
            <a:r>
              <a:rPr lang="ru-RU" dirty="0" smtClean="0"/>
              <a:t>, работающий на основе хеш-таблицы. 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В языке </a:t>
            </a:r>
            <a:r>
              <a:rPr lang="ru-RU" dirty="0" err="1" smtClean="0">
                <a:solidFill>
                  <a:srgbClr val="FF0000"/>
                </a:solidFill>
              </a:rPr>
              <a:t>Java</a:t>
            </a:r>
            <a:r>
              <a:rPr lang="ru-RU" dirty="0" smtClean="0"/>
              <a:t> определён интерфейс </a:t>
            </a:r>
            <a:r>
              <a:rPr lang="ru-RU" dirty="0" err="1" smtClean="0"/>
              <a:t>Map</a:t>
            </a:r>
            <a:r>
              <a:rPr lang="ru-RU" dirty="0" smtClean="0"/>
              <a:t>, который реализуется несколькими классами, в частности классом </a:t>
            </a:r>
            <a:r>
              <a:rPr lang="ru-RU" dirty="0" err="1" smtClean="0"/>
              <a:t>TreeMap</a:t>
            </a:r>
            <a:r>
              <a:rPr lang="ru-RU" dirty="0" smtClean="0"/>
              <a:t> (базируется на красно-чёрном дереве) и </a:t>
            </a:r>
            <a:r>
              <a:rPr lang="ru-RU" dirty="0" err="1" smtClean="0"/>
              <a:t>HashMap</a:t>
            </a:r>
            <a:r>
              <a:rPr lang="ru-RU" dirty="0" smtClean="0"/>
              <a:t> (базируется на хеш-таблице). </a:t>
            </a:r>
            <a:endParaRPr lang="en-US" dirty="0" smtClean="0"/>
          </a:p>
          <a:p>
            <a:pPr marL="0" indent="0" algn="just">
              <a:buNone/>
            </a:pPr>
            <a:r>
              <a:rPr lang="ru-RU" dirty="0" smtClean="0"/>
              <a:t>В языке </a:t>
            </a:r>
            <a:r>
              <a:rPr lang="ru-RU" dirty="0" err="1" smtClean="0">
                <a:solidFill>
                  <a:srgbClr val="FF0000"/>
                </a:solidFill>
              </a:rPr>
              <a:t>Python</a:t>
            </a:r>
            <a:r>
              <a:rPr lang="ru-RU" dirty="0" smtClean="0"/>
              <a:t> очень широко используется встроенный тип </a:t>
            </a:r>
            <a:r>
              <a:rPr lang="ru-RU" dirty="0" err="1" smtClean="0"/>
              <a:t>dict</a:t>
            </a:r>
            <a:r>
              <a:rPr lang="ru-RU" dirty="0" smtClean="0"/>
              <a:t>. Этот словарь использует внутри хеширование.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4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Спасибо за внимание!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812321" y="6385155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©</a:t>
            </a:r>
            <a:r>
              <a:rPr lang="ru-RU" dirty="0" smtClean="0"/>
              <a:t>ДМА  </a:t>
            </a:r>
            <a:r>
              <a:rPr lang="ru-RU" dirty="0" smtClean="0"/>
              <a:t>ФПМИ Соболевская </a:t>
            </a:r>
            <a:r>
              <a:rPr lang="ru-RU" dirty="0" smtClean="0"/>
              <a:t>Е.П., </a:t>
            </a:r>
            <a:r>
              <a:rPr lang="ru-RU" dirty="0" smtClean="0"/>
              <a:t>202</a:t>
            </a:r>
            <a:r>
              <a:rPr lang="en-US" dirty="0" smtClean="0"/>
              <a:t>1</a:t>
            </a:r>
            <a:r>
              <a:rPr lang="ru-RU" dirty="0" smtClean="0"/>
              <a:t> </a:t>
            </a:r>
            <a:r>
              <a:rPr lang="ru-RU" dirty="0" smtClean="0"/>
              <a:t>год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94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5041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 smtClean="0">
                <a:solidFill>
                  <a:schemeClr val="accent5"/>
                </a:solidFill>
              </a:rPr>
              <a:t>Организация поиска</a:t>
            </a:r>
            <a:endParaRPr lang="ru-RU" dirty="0">
              <a:solidFill>
                <a:schemeClr val="accent5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3664" y="1379772"/>
            <a:ext cx="5157787" cy="526009"/>
          </a:xfrm>
        </p:spPr>
        <p:txBody>
          <a:bodyPr/>
          <a:lstStyle/>
          <a:p>
            <a:r>
              <a:rPr lang="ru-RU" dirty="0" smtClean="0"/>
              <a:t>Словарные операции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13664" y="1906151"/>
            <a:ext cx="2943936" cy="1987932"/>
          </a:xfrm>
        </p:spPr>
        <p:txBody>
          <a:bodyPr>
            <a:noAutofit/>
          </a:bodyPr>
          <a:lstStyle/>
          <a:p>
            <a:r>
              <a:rPr lang="ru-RU" sz="2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26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даление элемента с заданным ключом </a:t>
            </a:r>
            <a:r>
              <a:rPr lang="ru-RU" sz="2600" b="1" i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</a:p>
          <a:p>
            <a:pPr marL="0" indent="0">
              <a:buNone/>
            </a:pPr>
            <a:endParaRPr lang="en-US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493172" y="1239359"/>
            <a:ext cx="6766693" cy="589071"/>
          </a:xfrm>
        </p:spPr>
        <p:txBody>
          <a:bodyPr/>
          <a:lstStyle/>
          <a:p>
            <a:r>
              <a:rPr lang="ru-RU" dirty="0" smtClean="0"/>
              <a:t>Структуры данных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493172" y="2137624"/>
            <a:ext cx="7282465" cy="41424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произвольный массив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упорядоченный массив –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поисковое дерево –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поисковое дерево –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2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5758"/>
          </a:xfrm>
        </p:spPr>
        <p:txBody>
          <a:bodyPr/>
          <a:lstStyle/>
          <a:p>
            <a:pPr algn="r"/>
            <a:r>
              <a:rPr lang="ru-RU" dirty="0" smtClean="0"/>
              <a:t>Сбалансированные деревья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3536"/>
                <a:ext cx="10515600" cy="204334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ru-RU" b="1" dirty="0" smtClean="0"/>
                  <a:t>Определение 1.</a:t>
                </a:r>
                <a:r>
                  <a:rPr lang="ru-RU" dirty="0" smtClean="0"/>
                  <a:t> </a:t>
                </a:r>
              </a:p>
              <a:p>
                <a:pPr marL="0" indent="0" algn="just">
                  <a:buNone/>
                </a:pPr>
                <a:r>
                  <a:rPr lang="ru-RU" dirty="0" smtClean="0"/>
                  <a:t>Корневое </a:t>
                </a:r>
                <a:r>
                  <a:rPr lang="ru-RU" dirty="0"/>
                  <a:t>дерево </a:t>
                </a:r>
                <a:r>
                  <a:rPr lang="ru-RU" dirty="0" smtClean="0"/>
                  <a:t>называется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ru-RU" i="1" dirty="0" smtClean="0">
                    <a:solidFill>
                      <a:srgbClr val="FF0000"/>
                    </a:solidFill>
                  </a:rPr>
                  <a:t>-сбалансированным </a:t>
                </a:r>
                <a:r>
                  <a:rPr lang="ru-RU" i="1" dirty="0">
                    <a:solidFill>
                      <a:srgbClr val="FF0000"/>
                    </a:solidFill>
                  </a:rPr>
                  <a:t>по высоте</a:t>
                </a:r>
                <a:r>
                  <a:rPr lang="ru-RU" dirty="0">
                    <a:solidFill>
                      <a:srgbClr val="FF0000"/>
                    </a:solidFill>
                  </a:rPr>
                  <a:t>, </a:t>
                </a:r>
                <a:r>
                  <a:rPr lang="ru-RU" dirty="0"/>
                  <a:t>если для каждой </a:t>
                </a:r>
                <a:r>
                  <a:rPr lang="ru-RU" dirty="0" smtClean="0"/>
                  <a:t>её </a:t>
                </a:r>
                <a:r>
                  <a:rPr lang="ru-RU" dirty="0"/>
                  <a:t>вершины </a:t>
                </a:r>
                <a:r>
                  <a:rPr lang="en-US" i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v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выполняется следующее свойство: высоты максимального (по высоте) и минимального </a:t>
                </a:r>
                <a:r>
                  <a:rPr lang="en-US" dirty="0" smtClean="0"/>
                  <a:t>(</a:t>
                </a:r>
                <a:r>
                  <a:rPr lang="ru-RU" dirty="0" smtClean="0"/>
                  <a:t>по высоте</a:t>
                </a:r>
                <a:r>
                  <a:rPr lang="en-US" dirty="0" smtClean="0"/>
                  <a:t>)</a:t>
                </a:r>
                <a:r>
                  <a:rPr lang="ru-RU" dirty="0" smtClean="0"/>
                  <a:t> поддеревьев отличаются </a:t>
                </a:r>
                <a:r>
                  <a:rPr lang="ru-RU" dirty="0"/>
                  <a:t>не более, чем на </a:t>
                </a:r>
                <a:r>
                  <a:rPr lang="en-US" i="1" dirty="0">
                    <a:solidFill>
                      <a:srgbClr val="FF0000"/>
                    </a:solidFill>
                  </a:rPr>
                  <a:t>k</a:t>
                </a:r>
                <a:r>
                  <a:rPr lang="ru-RU" dirty="0" smtClean="0"/>
                  <a:t>. </a:t>
                </a:r>
                <a:endParaRPr lang="en-US" dirty="0" smtClean="0"/>
              </a:p>
              <a:p>
                <a:pPr marL="0" indent="0" algn="just">
                  <a:buNone/>
                </a:pPr>
                <a:r>
                  <a:rPr lang="ru-RU" dirty="0" smtClean="0">
                    <a:solidFill>
                      <a:srgbClr val="FF0000"/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a:rPr lang="ru-RU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, то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просто говорят</a:t>
                </a:r>
                <a:r>
                  <a:rPr lang="ru-RU" dirty="0">
                    <a:solidFill>
                      <a:schemeClr val="tx1"/>
                    </a:solidFill>
                  </a:rPr>
                  <a:t>, что дерево </a:t>
                </a:r>
                <a:r>
                  <a:rPr lang="ru-RU" i="1" dirty="0" smtClean="0">
                    <a:solidFill>
                      <a:srgbClr val="FF0000"/>
                    </a:solidFill>
                  </a:rPr>
                  <a:t>сбалансировано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.</a:t>
                </a:r>
                <a:endParaRPr lang="ru-RU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3536"/>
                <a:ext cx="10515600" cy="2043345"/>
              </a:xfrm>
              <a:blipFill rotWithShape="0">
                <a:blip r:embed="rId3"/>
                <a:stretch>
                  <a:fillRect l="-1043" t="-7463" r="-986" b="-6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/>
          <p:cNvSpPr/>
          <p:nvPr/>
        </p:nvSpPr>
        <p:spPr>
          <a:xfrm>
            <a:off x="3868946" y="3651795"/>
            <a:ext cx="500332" cy="4984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endParaRPr lang="ru-RU" dirty="0"/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1388852" y="4744528"/>
            <a:ext cx="1060704" cy="7936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2941780" y="4744528"/>
            <a:ext cx="1060704" cy="1423358"/>
          </a:xfrm>
          <a:prstGeom prst="triangl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4287328" y="4744527"/>
            <a:ext cx="1060704" cy="11214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авнобедренный треугольник 7"/>
          <p:cNvSpPr/>
          <p:nvPr/>
        </p:nvSpPr>
        <p:spPr>
          <a:xfrm>
            <a:off x="5565648" y="4744528"/>
            <a:ext cx="1060704" cy="301924"/>
          </a:xfrm>
          <a:prstGeom prst="triangle">
            <a:avLst>
              <a:gd name="adj" fmla="val 49187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5837207" y="4287328"/>
            <a:ext cx="517585" cy="457200"/>
          </a:xfrm>
          <a:prstGeom prst="ellipse">
            <a:avLst/>
          </a:prstGeom>
          <a:solidFill>
            <a:srgbClr val="00206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ru-RU" dirty="0"/>
          </a:p>
        </p:txBody>
      </p:sp>
      <p:sp>
        <p:nvSpPr>
          <p:cNvPr id="10" name="Овал 9"/>
          <p:cNvSpPr/>
          <p:nvPr/>
        </p:nvSpPr>
        <p:spPr>
          <a:xfrm>
            <a:off x="4541721" y="4287328"/>
            <a:ext cx="51758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3213339" y="4287328"/>
            <a:ext cx="517585" cy="45720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1660411" y="4287328"/>
            <a:ext cx="517585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4" idx="2"/>
            <a:endCxn id="12" idx="0"/>
          </p:cNvCxnSpPr>
          <p:nvPr/>
        </p:nvCxnSpPr>
        <p:spPr>
          <a:xfrm flipH="1">
            <a:off x="1919204" y="3901021"/>
            <a:ext cx="1949742" cy="38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4" idx="6"/>
            <a:endCxn id="9" idx="0"/>
          </p:cNvCxnSpPr>
          <p:nvPr/>
        </p:nvCxnSpPr>
        <p:spPr>
          <a:xfrm>
            <a:off x="4369278" y="3901021"/>
            <a:ext cx="1726722" cy="386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3"/>
            <a:endCxn id="11" idx="0"/>
          </p:cNvCxnSpPr>
          <p:nvPr/>
        </p:nvCxnSpPr>
        <p:spPr>
          <a:xfrm flipH="1">
            <a:off x="3472132" y="4077250"/>
            <a:ext cx="470086" cy="2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4" idx="5"/>
            <a:endCxn id="10" idx="0"/>
          </p:cNvCxnSpPr>
          <p:nvPr/>
        </p:nvCxnSpPr>
        <p:spPr>
          <a:xfrm>
            <a:off x="4296006" y="4077250"/>
            <a:ext cx="504508" cy="21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61822" y="4164677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 smtClean="0"/>
              <a:t>u</a:t>
            </a:r>
            <a:endParaRPr lang="ru-RU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6367559" y="42355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</a:t>
            </a:r>
            <a:r>
              <a:rPr lang="en-US" baseline="-25000" dirty="0" err="1"/>
              <a:t>w</a:t>
            </a:r>
            <a:endParaRPr lang="ru-RU" baseline="-25000" dirty="0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520710"/>
              </p:ext>
            </p:extLst>
          </p:nvPr>
        </p:nvGraphicFramePr>
        <p:xfrm>
          <a:off x="7226719" y="3618805"/>
          <a:ext cx="2633273" cy="801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4" imgW="876240" imgH="266400" progId="Equation.DSMT4">
                  <p:embed/>
                </p:oleObj>
              </mc:Choice>
              <mc:Fallback>
                <p:oleObj name="Equation" r:id="rId4" imgW="87624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26719" y="3618805"/>
                        <a:ext cx="2633273" cy="801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2" name="Рисунок 21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6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06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</a:t>
            </a:r>
            <a:r>
              <a:rPr lang="en-US" dirty="0" smtClean="0"/>
              <a:t>k-</a:t>
            </a:r>
            <a:r>
              <a:rPr lang="ru-RU" dirty="0" smtClean="0"/>
              <a:t>сбалансированного по высоте </a:t>
            </a:r>
            <a:br>
              <a:rPr lang="ru-RU" dirty="0" smtClean="0"/>
            </a:br>
            <a:r>
              <a:rPr lang="ru-RU" dirty="0" smtClean="0"/>
              <a:t>дерева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8842" y="3109088"/>
            <a:ext cx="518205" cy="53039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Овал 3"/>
          <p:cNvSpPr/>
          <p:nvPr/>
        </p:nvSpPr>
        <p:spPr>
          <a:xfrm>
            <a:off x="4932550" y="1690688"/>
            <a:ext cx="504497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55" y="3129455"/>
            <a:ext cx="512108" cy="53649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897" y="3109088"/>
            <a:ext cx="518205" cy="53039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637" y="4103140"/>
            <a:ext cx="518205" cy="53039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083" y="4082773"/>
            <a:ext cx="518205" cy="53039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842" y="4963651"/>
            <a:ext cx="518205" cy="530398"/>
          </a:xfrm>
          <a:prstGeom prst="rect">
            <a:avLst/>
          </a:prstGeom>
        </p:spPr>
      </p:pic>
      <p:cxnSp>
        <p:nvCxnSpPr>
          <p:cNvPr id="17" name="Прямая со стрелкой 16"/>
          <p:cNvCxnSpPr>
            <a:stCxn id="4" idx="4"/>
            <a:endCxn id="8" idx="0"/>
          </p:cNvCxnSpPr>
          <p:nvPr/>
        </p:nvCxnSpPr>
        <p:spPr>
          <a:xfrm flipH="1">
            <a:off x="5177945" y="2210950"/>
            <a:ext cx="6854" cy="89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4"/>
            <a:endCxn id="9" idx="0"/>
          </p:cNvCxnSpPr>
          <p:nvPr/>
        </p:nvCxnSpPr>
        <p:spPr>
          <a:xfrm>
            <a:off x="5184799" y="2210950"/>
            <a:ext cx="911201" cy="89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4684204" y="3658508"/>
            <a:ext cx="518205" cy="46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4" idx="4"/>
            <a:endCxn id="5" idx="0"/>
          </p:cNvCxnSpPr>
          <p:nvPr/>
        </p:nvCxnSpPr>
        <p:spPr>
          <a:xfrm flipH="1">
            <a:off x="4206809" y="2210950"/>
            <a:ext cx="977990" cy="91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11" idx="0"/>
          </p:cNvCxnSpPr>
          <p:nvPr/>
        </p:nvCxnSpPr>
        <p:spPr>
          <a:xfrm>
            <a:off x="5177945" y="3639486"/>
            <a:ext cx="499241" cy="44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1" idx="2"/>
            <a:endCxn id="12" idx="0"/>
          </p:cNvCxnSpPr>
          <p:nvPr/>
        </p:nvCxnSpPr>
        <p:spPr>
          <a:xfrm flipH="1">
            <a:off x="5177945" y="4613171"/>
            <a:ext cx="499241" cy="35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27565" y="174729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h=3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6355102" y="310908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77088" y="5070729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h=0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860756" y="416330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849430" y="414248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4460297" y="319089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411825" y="318962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934976" y="2116628"/>
            <a:ext cx="2045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k=2 </a:t>
            </a:r>
          </a:p>
          <a:p>
            <a:r>
              <a:rPr lang="en-US" dirty="0" smtClean="0"/>
              <a:t>2-</a:t>
            </a:r>
            <a:r>
              <a:rPr lang="ru-RU" dirty="0" smtClean="0"/>
              <a:t>сбалансировано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5518441" y="413305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3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069"/>
          </a:xfrm>
        </p:spPr>
        <p:txBody>
          <a:bodyPr>
            <a:normAutofit/>
          </a:bodyPr>
          <a:lstStyle/>
          <a:p>
            <a:r>
              <a:rPr lang="ru-RU" dirty="0" smtClean="0"/>
              <a:t>Пример сбалансированного дерева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8842" y="3109088"/>
            <a:ext cx="518205" cy="530398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4932550" y="1690688"/>
            <a:ext cx="504497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55" y="3129455"/>
            <a:ext cx="512108" cy="53649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897" y="3109088"/>
            <a:ext cx="518205" cy="53039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637" y="4103140"/>
            <a:ext cx="518205" cy="53039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083" y="4082773"/>
            <a:ext cx="518205" cy="530398"/>
          </a:xfrm>
          <a:prstGeom prst="rect">
            <a:avLst/>
          </a:prstGeom>
        </p:spPr>
      </p:pic>
      <p:cxnSp>
        <p:nvCxnSpPr>
          <p:cNvPr id="17" name="Прямая со стрелкой 16"/>
          <p:cNvCxnSpPr>
            <a:stCxn id="4" idx="4"/>
            <a:endCxn id="8" idx="0"/>
          </p:cNvCxnSpPr>
          <p:nvPr/>
        </p:nvCxnSpPr>
        <p:spPr>
          <a:xfrm flipH="1">
            <a:off x="5177945" y="2210950"/>
            <a:ext cx="6854" cy="89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4"/>
            <a:endCxn id="9" idx="0"/>
          </p:cNvCxnSpPr>
          <p:nvPr/>
        </p:nvCxnSpPr>
        <p:spPr>
          <a:xfrm>
            <a:off x="5184799" y="2210950"/>
            <a:ext cx="911201" cy="89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4684204" y="3658508"/>
            <a:ext cx="518205" cy="46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4" idx="4"/>
            <a:endCxn id="5" idx="0"/>
          </p:cNvCxnSpPr>
          <p:nvPr/>
        </p:nvCxnSpPr>
        <p:spPr>
          <a:xfrm flipH="1">
            <a:off x="4206809" y="2210950"/>
            <a:ext cx="977990" cy="91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11" idx="0"/>
          </p:cNvCxnSpPr>
          <p:nvPr/>
        </p:nvCxnSpPr>
        <p:spPr>
          <a:xfrm>
            <a:off x="5177945" y="3639486"/>
            <a:ext cx="499241" cy="44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27565" y="174729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6355102" y="314472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61707" y="411242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849430" y="4142480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</a:t>
            </a:r>
            <a:r>
              <a:rPr lang="ru-RU" dirty="0" smtClean="0"/>
              <a:t>0</a:t>
            </a:r>
          </a:p>
          <a:p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4460297" y="3190890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</a:t>
            </a:r>
            <a:r>
              <a:rPr lang="ru-RU" dirty="0" smtClean="0"/>
              <a:t>1</a:t>
            </a:r>
          </a:p>
          <a:p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411825" y="318962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h=0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10423" y="2210950"/>
            <a:ext cx="1112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k=1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3" name="Рисунок 2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6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/>
      <p:bldP spid="33" grpId="0"/>
      <p:bldP spid="35" grpId="0"/>
      <p:bldP spid="36" grpId="0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06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сбалансированного дерева</a:t>
            </a:r>
            <a:r>
              <a:rPr lang="en-US" dirty="0" smtClean="0"/>
              <a:t> – </a:t>
            </a:r>
            <a:r>
              <a:rPr lang="ru-RU" dirty="0" smtClean="0"/>
              <a:t>полное бинарное дерево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8842" y="3109088"/>
            <a:ext cx="518205" cy="530398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4932550" y="1690688"/>
            <a:ext cx="504497" cy="52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419" y="3102992"/>
            <a:ext cx="512108" cy="53649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792" y="3128110"/>
            <a:ext cx="518205" cy="53039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637" y="4103140"/>
            <a:ext cx="518205" cy="53039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083" y="4082773"/>
            <a:ext cx="518205" cy="530398"/>
          </a:xfrm>
          <a:prstGeom prst="rect">
            <a:avLst/>
          </a:prstGeom>
        </p:spPr>
      </p:pic>
      <p:cxnSp>
        <p:nvCxnSpPr>
          <p:cNvPr id="17" name="Прямая со стрелкой 16"/>
          <p:cNvCxnSpPr>
            <a:stCxn id="4" idx="4"/>
            <a:endCxn id="8" idx="0"/>
          </p:cNvCxnSpPr>
          <p:nvPr/>
        </p:nvCxnSpPr>
        <p:spPr>
          <a:xfrm flipH="1">
            <a:off x="5177945" y="2210950"/>
            <a:ext cx="6854" cy="89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4"/>
            <a:endCxn id="9" idx="0"/>
          </p:cNvCxnSpPr>
          <p:nvPr/>
        </p:nvCxnSpPr>
        <p:spPr>
          <a:xfrm>
            <a:off x="5184799" y="2210950"/>
            <a:ext cx="1791096" cy="91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4684204" y="3658508"/>
            <a:ext cx="518205" cy="46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4" idx="4"/>
            <a:endCxn id="5" idx="0"/>
          </p:cNvCxnSpPr>
          <p:nvPr/>
        </p:nvCxnSpPr>
        <p:spPr>
          <a:xfrm flipH="1">
            <a:off x="3757473" y="2210950"/>
            <a:ext cx="1427326" cy="89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2"/>
            <a:endCxn id="11" idx="0"/>
          </p:cNvCxnSpPr>
          <p:nvPr/>
        </p:nvCxnSpPr>
        <p:spPr>
          <a:xfrm>
            <a:off x="5177945" y="3639486"/>
            <a:ext cx="499241" cy="44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296" y="4122162"/>
            <a:ext cx="518205" cy="53039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213" y="4082773"/>
            <a:ext cx="518205" cy="530398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108" y="4122162"/>
            <a:ext cx="518205" cy="530398"/>
          </a:xfrm>
          <a:prstGeom prst="rect">
            <a:avLst/>
          </a:prstGeom>
        </p:spPr>
      </p:pic>
      <p:cxnSp>
        <p:nvCxnSpPr>
          <p:cNvPr id="12" name="Прямая со стрелкой 11"/>
          <p:cNvCxnSpPr>
            <a:stCxn id="5" idx="2"/>
            <a:endCxn id="20" idx="0"/>
          </p:cNvCxnSpPr>
          <p:nvPr/>
        </p:nvCxnSpPr>
        <p:spPr>
          <a:xfrm flipH="1">
            <a:off x="3290399" y="3639486"/>
            <a:ext cx="467074" cy="48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2"/>
            <a:endCxn id="22" idx="0"/>
          </p:cNvCxnSpPr>
          <p:nvPr/>
        </p:nvCxnSpPr>
        <p:spPr>
          <a:xfrm>
            <a:off x="3757473" y="3639486"/>
            <a:ext cx="334843" cy="44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9" idx="2"/>
            <a:endCxn id="24" idx="0"/>
          </p:cNvCxnSpPr>
          <p:nvPr/>
        </p:nvCxnSpPr>
        <p:spPr>
          <a:xfrm flipH="1">
            <a:off x="6622211" y="3658508"/>
            <a:ext cx="353684" cy="46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51392" y="5055079"/>
            <a:ext cx="7163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Высота полного бинарного дерева </a:t>
            </a:r>
            <a:r>
              <a:rPr lang="en-US" dirty="0" smtClean="0"/>
              <a:t>h=O(log n)</a:t>
            </a:r>
            <a:r>
              <a:rPr lang="ru-RU" dirty="0" smtClean="0"/>
              <a:t>, где </a:t>
            </a:r>
            <a:r>
              <a:rPr lang="en-US" dirty="0" smtClean="0"/>
              <a:t>n – </a:t>
            </a:r>
            <a:r>
              <a:rPr lang="ru-RU" dirty="0" smtClean="0"/>
              <a:t>количество вершин.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548777" y="273366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k=1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 smtClean="0">
                <a:solidFill>
                  <a:srgbClr val="144E9D"/>
                </a:solidFill>
              </a:rPr>
              <a:t>ФПМИ БГУ</a:t>
            </a:r>
            <a:endParaRPr lang="ru-RU" sz="1600" dirty="0">
              <a:solidFill>
                <a:srgbClr val="144E9D"/>
              </a:solidFill>
            </a:endParaRPr>
          </a:p>
        </p:txBody>
      </p:sp>
      <p:pic>
        <p:nvPicPr>
          <p:cNvPr id="25" name="Рисунок 24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1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1066</TotalTime>
  <Words>1837</Words>
  <Application>Microsoft Office PowerPoint</Application>
  <PresentationFormat>Широкоэкранный</PresentationFormat>
  <Paragraphs>635</Paragraphs>
  <Slides>42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Times New Roman</vt:lpstr>
      <vt:lpstr>Тема Office</vt:lpstr>
      <vt:lpstr>Equation</vt:lpstr>
      <vt:lpstr>ОРГАНИЗАЦИЯ ПОИСКА</vt:lpstr>
      <vt:lpstr>Организация поиска</vt:lpstr>
      <vt:lpstr>Организация поиска</vt:lpstr>
      <vt:lpstr>Организация поиска</vt:lpstr>
      <vt:lpstr>Организация поиска</vt:lpstr>
      <vt:lpstr>Сбалансированные деревья</vt:lpstr>
      <vt:lpstr>Пример k-сбалансированного по высоте  дерева</vt:lpstr>
      <vt:lpstr>Пример сбалансированного дерева</vt:lpstr>
      <vt:lpstr>Пример сбалансированного дерева – полное бинарное дерево</vt:lpstr>
      <vt:lpstr>Идеально сбалансированные деревья</vt:lpstr>
      <vt:lpstr>Пример k-идеально сбалансированного по количеству вершин дерева</vt:lpstr>
      <vt:lpstr>АВЛ-дерево</vt:lpstr>
      <vt:lpstr>Георгий  Максимович  Адельсон-Вельский </vt:lpstr>
      <vt:lpstr>Евгений  Михайлович  Ландис </vt:lpstr>
      <vt:lpstr>АВЛ-дерево</vt:lpstr>
      <vt:lpstr>АВЛ-дерево ?</vt:lpstr>
      <vt:lpstr>Презентация PowerPoint</vt:lpstr>
      <vt:lpstr>АВЛ-дерево ?</vt:lpstr>
      <vt:lpstr>АВЛ-дерево. Свойства.</vt:lpstr>
      <vt:lpstr>АВЛ-дерево. Свойства.</vt:lpstr>
      <vt:lpstr>АВЛ-дерево  разбалансировка после добавления элемента</vt:lpstr>
      <vt:lpstr>АВЛ-дерево разбалансировка после  удаления элемента</vt:lpstr>
      <vt:lpstr>Балансировки</vt:lpstr>
      <vt:lpstr>Презентация PowerPoint</vt:lpstr>
      <vt:lpstr>LL-поворот</vt:lpstr>
      <vt:lpstr>RR-поворот</vt:lpstr>
      <vt:lpstr>RL-поворот</vt:lpstr>
      <vt:lpstr>LR-поворот</vt:lpstr>
      <vt:lpstr>ОЦЕНКИ</vt:lpstr>
      <vt:lpstr>ОЦЕНКИ</vt:lpstr>
      <vt:lpstr>ПРИМЕР</vt:lpstr>
      <vt:lpstr> Построить АВЛ-дерево для последовательности чисел: 7  8  2  3  4  6  1  9  10  11  5 </vt:lpstr>
      <vt:lpstr> Построить АВЛ-дерево для последовательности чисел: 7  8  2  3  4  6  1  9  10  11  5  </vt:lpstr>
      <vt:lpstr> Построить АВЛ-дерево для последовательности чисел: 7  8  2  3  4  6  1  9  10  11  5  </vt:lpstr>
      <vt:lpstr> Построить АВЛ-дерево для последовательности чисел: 7  8  2  3  4  6  1  9  10  11  5  </vt:lpstr>
      <vt:lpstr> Построить АВЛ-дерево для последовательности чисел: 7  8  2  3  4  6  1  9  10  11  5  </vt:lpstr>
      <vt:lpstr> Построить АВЛ-дерево для последовательности чисел: 7  8  2  3  4  6  1  9  10  11  5  </vt:lpstr>
      <vt:lpstr> Построить АВЛ-дерево для последовательности чисел: 7  8  2  3  4  6  1  9  10  11  5  </vt:lpstr>
      <vt:lpstr>Использование на практике Сортировка деревом</vt:lpstr>
      <vt:lpstr>Использование на практике абстрактный тип данных: множество (set) </vt:lpstr>
      <vt:lpstr>Использование на практике  абстрактный тип данных ассоциативный массив (map)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155</cp:revision>
  <dcterms:created xsi:type="dcterms:W3CDTF">2020-04-14T05:04:13Z</dcterms:created>
  <dcterms:modified xsi:type="dcterms:W3CDTF">2021-01-28T09:18:42Z</dcterms:modified>
</cp:coreProperties>
</file>