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51"/>
  </p:notesMasterIdLst>
  <p:sldIdLst>
    <p:sldId id="262" r:id="rId4"/>
    <p:sldId id="378" r:id="rId5"/>
    <p:sldId id="373" r:id="rId6"/>
    <p:sldId id="376" r:id="rId7"/>
    <p:sldId id="374" r:id="rId8"/>
    <p:sldId id="375" r:id="rId9"/>
    <p:sldId id="377" r:id="rId10"/>
    <p:sldId id="379" r:id="rId11"/>
    <p:sldId id="414" r:id="rId12"/>
    <p:sldId id="380" r:id="rId13"/>
    <p:sldId id="381" r:id="rId14"/>
    <p:sldId id="382" r:id="rId15"/>
    <p:sldId id="383" r:id="rId16"/>
    <p:sldId id="390" r:id="rId17"/>
    <p:sldId id="391" r:id="rId18"/>
    <p:sldId id="392" r:id="rId19"/>
    <p:sldId id="398" r:id="rId20"/>
    <p:sldId id="397" r:id="rId21"/>
    <p:sldId id="393" r:id="rId22"/>
    <p:sldId id="399" r:id="rId23"/>
    <p:sldId id="384" r:id="rId24"/>
    <p:sldId id="385" r:id="rId25"/>
    <p:sldId id="386" r:id="rId26"/>
    <p:sldId id="400" r:id="rId27"/>
    <p:sldId id="387" r:id="rId28"/>
    <p:sldId id="388" r:id="rId29"/>
    <p:sldId id="363" r:id="rId30"/>
    <p:sldId id="366" r:id="rId31"/>
    <p:sldId id="364" r:id="rId32"/>
    <p:sldId id="365" r:id="rId33"/>
    <p:sldId id="367" r:id="rId34"/>
    <p:sldId id="368" r:id="rId35"/>
    <p:sldId id="369" r:id="rId36"/>
    <p:sldId id="370" r:id="rId37"/>
    <p:sldId id="371" r:id="rId38"/>
    <p:sldId id="372" r:id="rId39"/>
    <p:sldId id="394" r:id="rId40"/>
    <p:sldId id="401" r:id="rId41"/>
    <p:sldId id="395" r:id="rId42"/>
    <p:sldId id="403" r:id="rId43"/>
    <p:sldId id="396" r:id="rId44"/>
    <p:sldId id="409" r:id="rId45"/>
    <p:sldId id="410" r:id="rId46"/>
    <p:sldId id="411" r:id="rId47"/>
    <p:sldId id="412" r:id="rId48"/>
    <p:sldId id="413" r:id="rId49"/>
    <p:sldId id="36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Cv2gHEFgIU6bUmKi+R1ug==" hashData="Jw63uhpe2nAYwQagl/sgyfew+cFp5umFiXKUingGXwSbEPhxAeslBwTM/IvDcaPP/7Sqj76CCbYT87RV7AcDLw=="/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0070C0"/>
    <a:srgbClr val="FF505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>
        <p:guide orient="horz" pos="370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3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7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2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3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7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45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6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93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3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33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720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78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43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5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51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33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3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96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39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66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4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26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4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26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432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678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996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48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00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82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47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1/28/2021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22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.png"/><Relationship Id="rId4" Type="http://schemas.openxmlformats.org/officeDocument/2006/relationships/image" Target="../media/image18.wmf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png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wmf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.png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png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4.wmf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8.wmf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4.wmf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.png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.png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6.wmf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327" y="546754"/>
            <a:ext cx="9530498" cy="343135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Методы разработки эффективных алгоритмов</a:t>
            </a:r>
            <a:br>
              <a:rPr lang="ru-RU" sz="3200" b="1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3200" dirty="0" smtClean="0">
                <a:solidFill>
                  <a:srgbClr val="C00000"/>
                </a:solidFill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31213" y="207389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1909" y="989814"/>
            <a:ext cx="101526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метода динамического программирования –  попытка свести рассматриваемую задачу к более простым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задачам.  </a:t>
            </a:r>
          </a:p>
          <a:p>
            <a:pPr algn="just"/>
            <a:endParaRPr lang="ru-RU" dirty="0"/>
          </a:p>
          <a:p>
            <a:pPr algn="just"/>
            <a:r>
              <a:rPr lang="ru-RU" i="1" dirty="0" smtClean="0"/>
              <a:t>Задача </a:t>
            </a:r>
            <a:r>
              <a:rPr lang="ru-RU" i="1" dirty="0"/>
              <a:t>может быть проще из-за того, что опущены некоторые ограничения. Она может </a:t>
            </a:r>
            <a:r>
              <a:rPr lang="ru-RU" i="1" dirty="0" smtClean="0"/>
              <a:t>быть проще </a:t>
            </a:r>
            <a:r>
              <a:rPr lang="ru-RU" i="1" dirty="0"/>
              <a:t>из-за того, что некоторые ограничения добавлены. Однако, как бы ни была </a:t>
            </a:r>
            <a:r>
              <a:rPr lang="ru-RU" i="1" dirty="0" smtClean="0"/>
              <a:t>изменена </a:t>
            </a:r>
            <a:r>
              <a:rPr lang="ru-RU" i="1" dirty="0"/>
              <a:t>задача, если это изменение приводит к решению более простой задачи, то, </a:t>
            </a:r>
            <a:r>
              <a:rPr lang="ru-RU" i="1" dirty="0" smtClean="0"/>
              <a:t>возможно</a:t>
            </a:r>
            <a:r>
              <a:rPr lang="ru-RU" i="1" dirty="0"/>
              <a:t>, удастся, опираясь на эту более простую, решить и исходную.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возникающие подзадачи являются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зависимыми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то данная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техника находит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своё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применение, когда все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нужные значения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оптимальных решений подзадач помещаются в память.  Вычисление идет от малых подзадач к большим, и ответы запоминаются 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таблице, что позволяет исключить повторное решение задачи. Метод динамического программирования часто в литературе называют </a:t>
            </a:r>
            <a:r>
              <a:rPr lang="ru-RU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табличным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а одна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клеток таблицы 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даёт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оптимального решения исходной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1" y="113122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Этапы динамического программирования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73" y="259237"/>
            <a:ext cx="1146927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погружается в семейство вспомогательных подзадач той же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природы.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Возникающие подзадачи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могут являться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зависимыми 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должны удовлетворять следующим двум требованиям: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подзадача должна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быть более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отношению к исходной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задаче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птимальное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исходной задачи определяется через оптимальные решения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 (в этом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случае говорят, что задача обладает свойством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оптимальной подструктуры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это один из аргументов в пользу применения для ее решения метода «динамического программирования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вспомогательная подзадача решается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(рекурсивно)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только один раз. Значения оптимальных решений возникающих подзадач запоминаются в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таблице,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 позволяет не решать повторно ранее решенные подзадачи.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исходной задачи строится возвратное соотношение, связывающее значение оптимального решения исходной задачи со значениями оптимальных решений вспомогательных подзадач (т. е. методом восходящего анализа от простого к сложному вычисляем значение оптимального решения исходной задачи).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этап выполняется в том случае, когда требуется помимо значения оптимального решения получить и само это решение. Часто для этого требуется некоторая вспомогательная информация, полученная на предыдущих этапах метода.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6244" y="8780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2765" y="3841561"/>
            <a:ext cx="16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решаем задачу</a:t>
            </a:r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445512" y="765347"/>
            <a:ext cx="0" cy="58315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386653" y="934767"/>
            <a:ext cx="4588667" cy="5042278"/>
            <a:chOff x="386653" y="934767"/>
            <a:chExt cx="4588667" cy="5042278"/>
          </a:xfrm>
        </p:grpSpPr>
        <p:sp>
          <p:nvSpPr>
            <p:cNvPr id="5" name="Овал 4"/>
            <p:cNvSpPr/>
            <p:nvPr/>
          </p:nvSpPr>
          <p:spPr>
            <a:xfrm>
              <a:off x="4071919" y="2520803"/>
              <a:ext cx="903401" cy="914400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FF0000"/>
                  </a:solidFill>
                </a:rPr>
                <a:t>i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63365" y="3874418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63365" y="2512244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863365" y="1150070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ru-RU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V="1">
              <a:off x="2777765" y="3425777"/>
              <a:ext cx="1663045" cy="7768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6"/>
              <a:endCxn id="5" idx="2"/>
            </p:cNvCxnSpPr>
            <p:nvPr/>
          </p:nvCxnSpPr>
          <p:spPr>
            <a:xfrm>
              <a:off x="2777765" y="2969444"/>
              <a:ext cx="1294154" cy="855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6"/>
              <a:endCxn id="5" idx="0"/>
            </p:cNvCxnSpPr>
            <p:nvPr/>
          </p:nvCxnSpPr>
          <p:spPr>
            <a:xfrm>
              <a:off x="2777765" y="1607270"/>
              <a:ext cx="1745855" cy="9135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47223" y="5001369"/>
              <a:ext cx="2319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решённые подзадачи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653" y="934767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0070C0"/>
                  </a:solidFill>
                </a:rPr>
                <a:t>ДП «назад»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76244" y="5607713"/>
              <a:ext cx="241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</a:t>
              </a:r>
              <a:r>
                <a:rPr lang="en-US" dirty="0" err="1" smtClean="0"/>
                <a:t>i</a:t>
              </a:r>
              <a:r>
                <a:rPr lang="en-US" dirty="0" smtClean="0"/>
                <a:t>)=G(f(z)+f(u)+f(w))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028560" y="934767"/>
            <a:ext cx="6083161" cy="5226944"/>
            <a:chOff x="6028560" y="934767"/>
            <a:chExt cx="6083161" cy="5226944"/>
          </a:xfrm>
        </p:grpSpPr>
        <p:sp>
          <p:nvSpPr>
            <p:cNvPr id="19" name="Овал 18"/>
            <p:cNvSpPr/>
            <p:nvPr/>
          </p:nvSpPr>
          <p:spPr>
            <a:xfrm>
              <a:off x="6483779" y="2458383"/>
              <a:ext cx="943809" cy="95058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FF0000"/>
                  </a:solidFill>
                </a:rPr>
                <a:t>i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0063730" y="3312672"/>
              <a:ext cx="914400" cy="914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752374" y="1239620"/>
              <a:ext cx="914400" cy="914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83275" y="3502843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з</a:t>
              </a:r>
              <a:r>
                <a:rPr lang="ru-RU" dirty="0" smtClean="0"/>
                <a:t>адача</a:t>
              </a:r>
              <a:r>
                <a:rPr lang="en-US" dirty="0" smtClean="0"/>
                <a:t> </a:t>
              </a:r>
              <a:r>
                <a:rPr lang="ru-RU" dirty="0" smtClean="0"/>
                <a:t>решена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76380" y="1965068"/>
              <a:ext cx="1435341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еще НЕ решённые </a:t>
              </a:r>
              <a:endParaRPr lang="en-US" dirty="0" smtClean="0"/>
            </a:p>
            <a:p>
              <a:r>
                <a:rPr lang="ru-RU" dirty="0" smtClean="0"/>
                <a:t>зависимые</a:t>
              </a:r>
            </a:p>
            <a:p>
              <a:r>
                <a:rPr lang="ru-RU" dirty="0" smtClean="0"/>
                <a:t>подзадачи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2513" y="934767"/>
              <a:ext cx="1511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0070C0"/>
                  </a:solidFill>
                </a:rPr>
                <a:t>ДП «вперед»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7427588" y="1917344"/>
              <a:ext cx="2367673" cy="9301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72180" y="1779514"/>
              <a:ext cx="228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err="1" smtClean="0"/>
                <a:t>подформировываем</a:t>
              </a:r>
              <a:r>
                <a:rPr lang="ru-RU" sz="1600" i="1" dirty="0" smtClean="0"/>
                <a:t> решение </a:t>
              </a:r>
              <a:r>
                <a:rPr lang="en-US" sz="1600" i="1" dirty="0" smtClean="0"/>
                <a:t>z </a:t>
              </a:r>
              <a:r>
                <a:rPr lang="ru-RU" sz="1600" i="1" dirty="0" smtClean="0"/>
                <a:t>из </a:t>
              </a:r>
              <a:r>
                <a:rPr lang="en-US" sz="1600" i="1" dirty="0" err="1" smtClean="0"/>
                <a:t>i</a:t>
              </a:r>
              <a:endParaRPr lang="ru-RU" sz="1600" i="1" dirty="0"/>
            </a:p>
          </p:txBody>
        </p:sp>
        <p:cxnSp>
          <p:nvCxnSpPr>
            <p:cNvPr id="41" name="Прямая со стрелкой 40"/>
            <p:cNvCxnSpPr>
              <a:stCxn id="19" idx="6"/>
            </p:cNvCxnSpPr>
            <p:nvPr/>
          </p:nvCxnSpPr>
          <p:spPr>
            <a:xfrm>
              <a:off x="7427588" y="2933676"/>
              <a:ext cx="2654754" cy="81589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59011" y="3103239"/>
              <a:ext cx="228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err="1" smtClean="0"/>
                <a:t>подформировываем</a:t>
              </a:r>
              <a:r>
                <a:rPr lang="ru-RU" sz="1600" i="1" dirty="0" smtClean="0"/>
                <a:t> решение </a:t>
              </a:r>
              <a:r>
                <a:rPr lang="en-US" sz="1600" i="1" dirty="0" smtClean="0"/>
                <a:t>u </a:t>
              </a:r>
              <a:r>
                <a:rPr lang="ru-RU" sz="1600" i="1" dirty="0" smtClean="0"/>
                <a:t>из </a:t>
              </a:r>
              <a:r>
                <a:rPr lang="en-US" sz="1600" i="1" dirty="0" err="1" smtClean="0"/>
                <a:t>i</a:t>
              </a:r>
              <a:endParaRPr lang="ru-RU" sz="160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45672" y="5423047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</a:t>
              </a:r>
              <a:r>
                <a:rPr lang="en-US" dirty="0"/>
                <a:t>z</a:t>
              </a:r>
              <a:r>
                <a:rPr lang="en-US" dirty="0" smtClean="0"/>
                <a:t>)=G(f(z)</a:t>
              </a:r>
              <a:r>
                <a:rPr lang="ru-RU" dirty="0" smtClean="0"/>
                <a:t>,</a:t>
              </a:r>
              <a:r>
                <a:rPr lang="en-US" dirty="0" smtClean="0"/>
                <a:t>f(</a:t>
              </a:r>
              <a:r>
                <a:rPr lang="en-US" dirty="0" err="1"/>
                <a:t>i</a:t>
              </a:r>
              <a:r>
                <a:rPr lang="en-US" dirty="0" smtClean="0"/>
                <a:t>))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28560" y="5792379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f(u)=G(f(u)</a:t>
              </a:r>
              <a:r>
                <a:rPr lang="ru-RU" dirty="0" smtClean="0"/>
                <a:t>,</a:t>
              </a:r>
              <a:r>
                <a:rPr lang="en-US" dirty="0" smtClean="0"/>
                <a:t>f(</a:t>
              </a:r>
              <a:r>
                <a:rPr lang="en-US" dirty="0" err="1"/>
                <a:t>i</a:t>
              </a:r>
              <a:r>
                <a:rPr lang="en-US" dirty="0" smtClean="0"/>
                <a:t>))</a:t>
              </a:r>
              <a:endParaRPr lang="ru-RU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2" name="Рисунок 3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6244" y="8780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445512" y="765347"/>
            <a:ext cx="0" cy="58315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386653" y="934767"/>
            <a:ext cx="4588667" cy="3854051"/>
            <a:chOff x="386653" y="934767"/>
            <a:chExt cx="4588667" cy="3854051"/>
          </a:xfrm>
        </p:grpSpPr>
        <p:sp>
          <p:nvSpPr>
            <p:cNvPr id="5" name="Овал 4"/>
            <p:cNvSpPr/>
            <p:nvPr/>
          </p:nvSpPr>
          <p:spPr>
            <a:xfrm>
              <a:off x="4071919" y="2520803"/>
              <a:ext cx="903401" cy="914400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FF0000"/>
                  </a:solidFill>
                </a:rPr>
                <a:t>i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63365" y="3874418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63365" y="2512244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863365" y="1150070"/>
              <a:ext cx="914400" cy="9144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ru-RU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V="1">
              <a:off x="2777765" y="3425777"/>
              <a:ext cx="1663045" cy="77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6"/>
              <a:endCxn id="5" idx="2"/>
            </p:cNvCxnSpPr>
            <p:nvPr/>
          </p:nvCxnSpPr>
          <p:spPr>
            <a:xfrm>
              <a:off x="2777765" y="2969444"/>
              <a:ext cx="1294154" cy="8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6"/>
              <a:endCxn id="5" idx="0"/>
            </p:cNvCxnSpPr>
            <p:nvPr/>
          </p:nvCxnSpPr>
          <p:spPr>
            <a:xfrm>
              <a:off x="2777765" y="1607270"/>
              <a:ext cx="1745855" cy="913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6653" y="934767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0070C0"/>
                  </a:solidFill>
                </a:rPr>
                <a:t>ДП «назад»</a:t>
              </a:r>
              <a:endParaRPr lang="ru-RU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15705" y="848089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ДП «назад» («ленивое»)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10994938" y="2591080"/>
            <a:ext cx="831270" cy="817655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i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962722" y="3801479"/>
            <a:ext cx="841391" cy="81765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962722" y="2583426"/>
            <a:ext cx="841391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8962722" y="1365373"/>
            <a:ext cx="841391" cy="81765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9804113" y="3400306"/>
            <a:ext cx="1530262" cy="69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6"/>
            <a:endCxn id="34" idx="2"/>
          </p:cNvCxnSpPr>
          <p:nvPr/>
        </p:nvCxnSpPr>
        <p:spPr>
          <a:xfrm>
            <a:off x="9804113" y="2992254"/>
            <a:ext cx="1190824" cy="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7" idx="6"/>
            <a:endCxn id="34" idx="0"/>
          </p:cNvCxnSpPr>
          <p:nvPr/>
        </p:nvCxnSpPr>
        <p:spPr>
          <a:xfrm>
            <a:off x="9804113" y="1774200"/>
            <a:ext cx="1606460" cy="81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51086" y="34729"/>
            <a:ext cx="14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 решена 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7415766" y="3338815"/>
            <a:ext cx="841391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7485802" y="4490961"/>
            <a:ext cx="841391" cy="81765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5" idx="6"/>
            <a:endCxn id="35" idx="3"/>
          </p:cNvCxnSpPr>
          <p:nvPr/>
        </p:nvCxnSpPr>
        <p:spPr>
          <a:xfrm flipV="1">
            <a:off x="8327193" y="4499391"/>
            <a:ext cx="758748" cy="40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6016291" y="5580005"/>
            <a:ext cx="789712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6066733" y="3293409"/>
            <a:ext cx="841391" cy="81765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60" name="Прямая со стрелкой 59"/>
          <p:cNvCxnSpPr>
            <a:stCxn id="58" idx="5"/>
            <a:endCxn id="55" idx="1"/>
          </p:cNvCxnSpPr>
          <p:nvPr/>
        </p:nvCxnSpPr>
        <p:spPr>
          <a:xfrm>
            <a:off x="6784905" y="3991321"/>
            <a:ext cx="824116" cy="61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8" idx="7"/>
            <a:endCxn id="36" idx="2"/>
          </p:cNvCxnSpPr>
          <p:nvPr/>
        </p:nvCxnSpPr>
        <p:spPr>
          <a:xfrm flipV="1">
            <a:off x="6784905" y="2992254"/>
            <a:ext cx="2177817" cy="42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3" idx="6"/>
            <a:endCxn id="35" idx="1"/>
          </p:cNvCxnSpPr>
          <p:nvPr/>
        </p:nvCxnSpPr>
        <p:spPr>
          <a:xfrm>
            <a:off x="8257157" y="3747643"/>
            <a:ext cx="828784" cy="17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982713" y="4482113"/>
            <a:ext cx="789712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5" name="Прямая со стрелкой 74"/>
          <p:cNvCxnSpPr>
            <a:stCxn id="58" idx="7"/>
          </p:cNvCxnSpPr>
          <p:nvPr/>
        </p:nvCxnSpPr>
        <p:spPr>
          <a:xfrm flipV="1">
            <a:off x="6784905" y="1990930"/>
            <a:ext cx="2177817" cy="14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569244" y="98657"/>
            <a:ext cx="375312" cy="338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10944556" y="342587"/>
            <a:ext cx="14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ru-RU" dirty="0" smtClean="0"/>
              <a:t>решена </a:t>
            </a:r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10546454" y="476942"/>
            <a:ext cx="375312" cy="338719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0546454" y="34729"/>
            <a:ext cx="1645546" cy="930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56" idx="7"/>
            <a:endCxn id="55" idx="3"/>
          </p:cNvCxnSpPr>
          <p:nvPr/>
        </p:nvCxnSpPr>
        <p:spPr>
          <a:xfrm flipV="1">
            <a:off x="6690352" y="5188873"/>
            <a:ext cx="918669" cy="5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9" idx="6"/>
            <a:endCxn id="55" idx="2"/>
          </p:cNvCxnSpPr>
          <p:nvPr/>
        </p:nvCxnSpPr>
        <p:spPr>
          <a:xfrm>
            <a:off x="6772425" y="4890941"/>
            <a:ext cx="713377" cy="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6092572" y="1691976"/>
            <a:ext cx="789712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6" name="Прямая со стрелкой 95"/>
          <p:cNvCxnSpPr>
            <a:stCxn id="92" idx="4"/>
            <a:endCxn id="58" idx="0"/>
          </p:cNvCxnSpPr>
          <p:nvPr/>
        </p:nvCxnSpPr>
        <p:spPr>
          <a:xfrm>
            <a:off x="6487428" y="2509631"/>
            <a:ext cx="1" cy="78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8962722" y="5313782"/>
            <a:ext cx="841391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9" name="Прямая со стрелкой 98"/>
          <p:cNvCxnSpPr>
            <a:stCxn id="97" idx="0"/>
            <a:endCxn id="35" idx="4"/>
          </p:cNvCxnSpPr>
          <p:nvPr/>
        </p:nvCxnSpPr>
        <p:spPr>
          <a:xfrm flipV="1">
            <a:off x="9383418" y="4619134"/>
            <a:ext cx="0" cy="69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7441605" y="1599798"/>
            <a:ext cx="789712" cy="817655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3" name="Прямая со стрелкой 102"/>
          <p:cNvCxnSpPr>
            <a:stCxn id="101" idx="6"/>
            <a:endCxn id="37" idx="2"/>
          </p:cNvCxnSpPr>
          <p:nvPr/>
        </p:nvCxnSpPr>
        <p:spPr>
          <a:xfrm flipV="1">
            <a:off x="8231317" y="1774201"/>
            <a:ext cx="731405" cy="23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7567869" y="5606549"/>
            <a:ext cx="841391" cy="81765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11731" y="4935538"/>
            <a:ext cx="726487" cy="603869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Задача 1. Лягушка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7464" y="4538868"/>
            <a:ext cx="114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Ответ:  14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074243" y="631199"/>
            <a:ext cx="10644433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Заданы </a:t>
            </a:r>
            <a:r>
              <a:rPr lang="en-US" sz="2400" dirty="0" smtClean="0"/>
              <a:t>n </a:t>
            </a:r>
            <a:r>
              <a:rPr lang="ru-RU" sz="2400" dirty="0" smtClean="0"/>
              <a:t>кочек. Лягушка сидит на первой кочке. На  каждой кочке сидят комарики, известно их число. За один прыжок лягушка может прыгнуть на 2 или 3 кочки вперёд. 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9281"/>
              </p:ext>
            </p:extLst>
          </p:nvPr>
        </p:nvGraphicFramePr>
        <p:xfrm>
          <a:off x="1696826" y="3848675"/>
          <a:ext cx="5918689" cy="149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27"/>
                <a:gridCol w="845527"/>
                <a:gridCol w="845527"/>
                <a:gridCol w="845527"/>
                <a:gridCol w="845527"/>
                <a:gridCol w="845527"/>
                <a:gridCol w="845527"/>
              </a:tblGrid>
              <a:tr h="74816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748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3341" y="4909342"/>
            <a:ext cx="524127" cy="30697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6794"/>
              </p:ext>
            </p:extLst>
          </p:nvPr>
        </p:nvGraphicFramePr>
        <p:xfrm>
          <a:off x="6970214" y="3544656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Equation" r:id="rId5" imgW="558558" imgH="241195" progId="Equation.DSMT4">
                  <p:embed/>
                </p:oleObj>
              </mc:Choice>
              <mc:Fallback>
                <p:oleObj name="Equation" r:id="rId5" imgW="558558" imgH="241195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214" y="3544656"/>
                        <a:ext cx="558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7660" y="4694223"/>
            <a:ext cx="438990" cy="2571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00936" y="5250193"/>
            <a:ext cx="278512" cy="1631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8973" y="47638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6599" y="40450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31" y="5341167"/>
            <a:ext cx="726487" cy="60386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9980" y="5341166"/>
            <a:ext cx="726487" cy="60386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7229" y="5335706"/>
            <a:ext cx="726487" cy="6038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6371" y="5343082"/>
            <a:ext cx="726487" cy="6038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Лягушка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2586" y="0"/>
            <a:ext cx="3799414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 smtClean="0"/>
              <a:t>Заданы </a:t>
            </a:r>
            <a:r>
              <a:rPr lang="en-US" sz="1600" i="1" dirty="0" smtClean="0"/>
              <a:t>n </a:t>
            </a:r>
            <a:r>
              <a:rPr lang="ru-RU" sz="1600" i="1" dirty="0" smtClean="0"/>
              <a:t>кочек. Лягушка сидит на первой кочке. На  каждой кочке сидят комарики, известно их число. За один прыжок лягушка может прыгнуть на 2 или 3 кочки вперёд. </a:t>
            </a:r>
            <a:r>
              <a:rPr lang="en-US" sz="1600" i="1" dirty="0" smtClean="0"/>
              <a:t> </a:t>
            </a:r>
          </a:p>
          <a:p>
            <a:pPr algn="just"/>
            <a:r>
              <a:rPr lang="ru-RU" sz="1600" i="1" dirty="0" smtClean="0"/>
              <a:t>Необходимо определить максимальное число комариков, которые скушает лягушка, которой обязательно надо приземлиться на последней кочке</a:t>
            </a:r>
            <a:r>
              <a:rPr lang="ru-RU" sz="1600" dirty="0" smtClean="0"/>
              <a:t>.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02762"/>
              </p:ext>
            </p:extLst>
          </p:nvPr>
        </p:nvGraphicFramePr>
        <p:xfrm>
          <a:off x="3167008" y="2215953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2" name="Equation" r:id="rId3" imgW="5283200" imgH="1270000" progId="Equation.DSMT4">
                  <p:embed/>
                </p:oleObj>
              </mc:Choice>
              <mc:Fallback>
                <p:oleObj name="Equation" r:id="rId3" imgW="5283200" imgH="1270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08" y="2215953"/>
                        <a:ext cx="5283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308" y="2445822"/>
            <a:ext cx="26003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ДП назад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одномерное):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11305"/>
              </p:ext>
            </p:extLst>
          </p:nvPr>
        </p:nvGraphicFramePr>
        <p:xfrm>
          <a:off x="294245" y="789241"/>
          <a:ext cx="7302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3" name="Equation" r:id="rId5" imgW="7302500" imgH="1054100" progId="Equation.DSMT4">
                  <p:embed/>
                </p:oleObj>
              </mc:Choice>
              <mc:Fallback>
                <p:oleObj name="Equation" r:id="rId5" imgW="7302500" imgH="10541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5" y="789241"/>
                        <a:ext cx="7302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1854724" y="4457766"/>
            <a:ext cx="3824074" cy="412750"/>
            <a:chOff x="1854724" y="4457766"/>
            <a:chExt cx="3824074" cy="412750"/>
          </a:xfrm>
        </p:grpSpPr>
        <p:sp>
          <p:nvSpPr>
            <p:cNvPr id="11" name="Овал 10"/>
            <p:cNvSpPr/>
            <p:nvPr/>
          </p:nvSpPr>
          <p:spPr>
            <a:xfrm>
              <a:off x="4027962" y="4464116"/>
              <a:ext cx="606032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</a:t>
              </a:r>
              <a:r>
                <a:rPr lang="ru-RU" sz="1400" dirty="0" smtClean="0"/>
                <a:t>-1</a:t>
              </a:r>
              <a:endParaRPr lang="ru-RU" sz="1400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983158" y="4464116"/>
              <a:ext cx="606032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</a:t>
              </a:r>
              <a:r>
                <a:rPr lang="ru-RU" sz="1400" dirty="0" smtClean="0"/>
                <a:t>-2</a:t>
              </a:r>
              <a:endParaRPr lang="ru-RU" sz="1400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854724" y="4464116"/>
              <a:ext cx="606032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</a:t>
              </a:r>
              <a:r>
                <a:rPr lang="ru-RU" sz="1400" dirty="0" smtClean="0"/>
                <a:t>-3</a:t>
              </a:r>
              <a:endParaRPr lang="ru-RU" sz="1400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072766" y="4464116"/>
              <a:ext cx="606032" cy="406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</a:t>
              </a:r>
              <a:endParaRPr lang="ru-RU" sz="1400" dirty="0"/>
            </a:p>
          </p:txBody>
        </p:sp>
        <p:cxnSp>
          <p:nvCxnSpPr>
            <p:cNvPr id="5" name="Скругленная соединительная линия 4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3766761" y="2855095"/>
              <a:ext cx="12700" cy="3218042"/>
            </a:xfrm>
            <a:prstGeom prst="curvedConnector3">
              <a:avLst>
                <a:gd name="adj1" fmla="val 42494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13" idx="0"/>
              <a:endCxn id="15" idx="1"/>
            </p:cNvCxnSpPr>
            <p:nvPr/>
          </p:nvCxnSpPr>
          <p:spPr>
            <a:xfrm rot="16200000" flipH="1">
              <a:off x="4194087" y="3556203"/>
              <a:ext cx="59516" cy="1875343"/>
            </a:xfrm>
            <a:prstGeom prst="curvedConnector3">
              <a:avLst>
                <a:gd name="adj1" fmla="val -3840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Лягушка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4244"/>
              </p:ext>
            </p:extLst>
          </p:nvPr>
        </p:nvGraphicFramePr>
        <p:xfrm>
          <a:off x="2197163" y="1981200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6" name="Equation" r:id="rId3" imgW="5283200" imgH="1270000" progId="Equation.DSMT4">
                  <p:embed/>
                </p:oleObj>
              </mc:Choice>
              <mc:Fallback>
                <p:oleObj name="Equation" r:id="rId3" imgW="5283200" imgH="1270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3" y="1981200"/>
                        <a:ext cx="5283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160" y="2357787"/>
            <a:ext cx="116410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ДП назад: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247724"/>
              </p:ext>
            </p:extLst>
          </p:nvPr>
        </p:nvGraphicFramePr>
        <p:xfrm>
          <a:off x="294245" y="789241"/>
          <a:ext cx="10199202" cy="104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7" name="Equation" r:id="rId5" imgW="7302500" imgH="1054100" progId="Equation.DSMT4">
                  <p:embed/>
                </p:oleObj>
              </mc:Choice>
              <mc:Fallback>
                <p:oleObj name="Equation" r:id="rId5" imgW="7302500" imgH="10541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5" y="789241"/>
                        <a:ext cx="10199202" cy="1042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04884"/>
              </p:ext>
            </p:extLst>
          </p:nvPr>
        </p:nvGraphicFramePr>
        <p:xfrm>
          <a:off x="1696827" y="3848675"/>
          <a:ext cx="5552386" cy="149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/>
                <a:gridCol w="793198"/>
                <a:gridCol w="793198"/>
                <a:gridCol w="793198"/>
                <a:gridCol w="793198"/>
                <a:gridCol w="793198"/>
                <a:gridCol w="793198"/>
              </a:tblGrid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0285" y="445578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337" y="39371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5109" y="4898980"/>
            <a:ext cx="34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0102" y="4807669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62687"/>
              </p:ext>
            </p:extLst>
          </p:nvPr>
        </p:nvGraphicFramePr>
        <p:xfrm>
          <a:off x="2613025" y="495535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8" name="Equation" r:id="rId7" imgW="368140" imgH="177723" progId="Equation.DSMT4">
                  <p:embed/>
                </p:oleObj>
              </mc:Choice>
              <mc:Fallback>
                <p:oleObj name="Equation" r:id="rId7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955350"/>
                        <a:ext cx="368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77658" y="4846233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08778" y="4864378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028463" y="4873387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4865" y="4873387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458164" y="4864378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164303" y="3563283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458164" y="3563283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000619" y="3550247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06772" y="3549628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620444" y="3536592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5744" y="5340221"/>
            <a:ext cx="726487" cy="603869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6884" y="5400434"/>
            <a:ext cx="726487" cy="603869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98532" y="5317121"/>
            <a:ext cx="726487" cy="60386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9165" y="5357384"/>
            <a:ext cx="726486" cy="6038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Лягушка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52352"/>
              </p:ext>
            </p:extLst>
          </p:nvPr>
        </p:nvGraphicFramePr>
        <p:xfrm>
          <a:off x="2498820" y="1027609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3" name="Equation" r:id="rId3" imgW="5283200" imgH="1270000" progId="Equation.DSMT4">
                  <p:embed/>
                </p:oleObj>
              </mc:Choice>
              <mc:Fallback>
                <p:oleObj name="Equation" r:id="rId3" imgW="52832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820" y="1027609"/>
                        <a:ext cx="5283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50536" y="1477943"/>
            <a:ext cx="116410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ДП назад: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67122"/>
              </p:ext>
            </p:extLst>
          </p:nvPr>
        </p:nvGraphicFramePr>
        <p:xfrm>
          <a:off x="8731225" y="2971050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4" name="Equation" r:id="rId5" imgW="583947" imgH="355446" progId="Equation.DSMT4">
                  <p:embed/>
                </p:oleObj>
              </mc:Choice>
              <mc:Fallback>
                <p:oleObj name="Equation" r:id="rId5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25" y="2971050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61843" y="3995475"/>
            <a:ext cx="97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Полный перебор всех вариантов описывается </a:t>
            </a:r>
            <a:r>
              <a:rPr lang="en-US" sz="2400" dirty="0" smtClean="0"/>
              <a:t>n-</a:t>
            </a:r>
            <a:r>
              <a:rPr lang="ru-RU" sz="2400" dirty="0" smtClean="0"/>
              <a:t>м числом Фибоначчи:</a:t>
            </a:r>
            <a:endParaRPr lang="ru-RU" sz="2400" dirty="0"/>
          </a:p>
        </p:txBody>
      </p:sp>
      <p:graphicFrame>
        <p:nvGraphicFramePr>
          <p:cNvPr id="7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89533"/>
              </p:ext>
            </p:extLst>
          </p:nvPr>
        </p:nvGraphicFramePr>
        <p:xfrm>
          <a:off x="1146684" y="4457140"/>
          <a:ext cx="5318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5" name="Equation" r:id="rId7" imgW="4317840" imgH="368280" progId="Equation.DSMT4">
                  <p:embed/>
                </p:oleObj>
              </mc:Choice>
              <mc:Fallback>
                <p:oleObj name="Equation" r:id="rId7" imgW="4317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684" y="4457140"/>
                        <a:ext cx="531812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61843" y="2971050"/>
            <a:ext cx="748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Время работы алгоритма, основанного на методе ДП: </a:t>
            </a:r>
            <a:endParaRPr lang="ru-RU" sz="24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29315"/>
              </p:ext>
            </p:extLst>
          </p:nvPr>
        </p:nvGraphicFramePr>
        <p:xfrm>
          <a:off x="3386644" y="5153025"/>
          <a:ext cx="2374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6" name="Equation" r:id="rId9" imgW="2374560" imgH="1447560" progId="Equation.DSMT4">
                  <p:embed/>
                </p:oleObj>
              </mc:Choice>
              <mc:Fallback>
                <p:oleObj name="Equation" r:id="rId9" imgW="237456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6644" y="5153025"/>
                        <a:ext cx="2374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Лягушка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17172" y="0"/>
            <a:ext cx="3799414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 smtClean="0"/>
              <a:t>Заданы </a:t>
            </a:r>
            <a:r>
              <a:rPr lang="en-US" sz="1600" i="1" dirty="0" smtClean="0"/>
              <a:t>n </a:t>
            </a:r>
            <a:r>
              <a:rPr lang="ru-RU" sz="1600" i="1" dirty="0" smtClean="0"/>
              <a:t>кочек. Лягушка сидит на первой кочке. На  каждой кочке сидят комарики, известно их число. За один прыжок лягушка может прыгнуть на 2 или 3 кочки вперёд. </a:t>
            </a:r>
            <a:r>
              <a:rPr lang="en-US" sz="1600" i="1" dirty="0" smtClean="0"/>
              <a:t> </a:t>
            </a:r>
            <a:endParaRPr lang="ru-RU" sz="1600" i="1" dirty="0" smtClean="0"/>
          </a:p>
          <a:p>
            <a:pPr algn="just"/>
            <a:r>
              <a:rPr lang="ru-RU" sz="1600" i="1" dirty="0" smtClean="0"/>
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11305"/>
              </p:ext>
            </p:extLst>
          </p:nvPr>
        </p:nvGraphicFramePr>
        <p:xfrm>
          <a:off x="294245" y="789241"/>
          <a:ext cx="7302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Equation" r:id="rId3" imgW="7302500" imgH="1054100" progId="Equation.DSMT4">
                  <p:embed/>
                </p:oleObj>
              </mc:Choice>
              <mc:Fallback>
                <p:oleObj name="Equation" r:id="rId3" imgW="73025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45" y="789241"/>
                        <a:ext cx="7302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194008"/>
              </p:ext>
            </p:extLst>
          </p:nvPr>
        </p:nvGraphicFramePr>
        <p:xfrm>
          <a:off x="2874786" y="2471946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Equation" r:id="rId5" imgW="6045200" imgH="2413000" progId="Equation.DSMT4">
                  <p:embed/>
                </p:oleObj>
              </mc:Choice>
              <mc:Fallback>
                <p:oleObj name="Equation" r:id="rId5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786" y="2471946"/>
                        <a:ext cx="60452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Овал 13"/>
          <p:cNvSpPr/>
          <p:nvPr/>
        </p:nvSpPr>
        <p:spPr>
          <a:xfrm>
            <a:off x="2665718" y="5439649"/>
            <a:ext cx="610901" cy="39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i+3</a:t>
            </a:r>
            <a:endParaRPr lang="ru-RU" sz="1400" dirty="0"/>
          </a:p>
        </p:txBody>
      </p:sp>
      <p:sp>
        <p:nvSpPr>
          <p:cNvPr id="15" name="Овал 14"/>
          <p:cNvSpPr/>
          <p:nvPr/>
        </p:nvSpPr>
        <p:spPr>
          <a:xfrm>
            <a:off x="1902439" y="5472641"/>
            <a:ext cx="610901" cy="39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i+2</a:t>
            </a:r>
            <a:endParaRPr lang="ru-RU" sz="1400" dirty="0"/>
          </a:p>
        </p:txBody>
      </p:sp>
      <p:sp>
        <p:nvSpPr>
          <p:cNvPr id="17" name="Овал 16"/>
          <p:cNvSpPr/>
          <p:nvPr/>
        </p:nvSpPr>
        <p:spPr>
          <a:xfrm>
            <a:off x="1172239" y="5429970"/>
            <a:ext cx="610901" cy="39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ru-RU" sz="1400" dirty="0" smtClean="0"/>
              <a:t>+1</a:t>
            </a:r>
            <a:endParaRPr lang="ru-RU" sz="1400" dirty="0"/>
          </a:p>
        </p:txBody>
      </p:sp>
      <p:sp>
        <p:nvSpPr>
          <p:cNvPr id="19" name="Овал 18"/>
          <p:cNvSpPr/>
          <p:nvPr/>
        </p:nvSpPr>
        <p:spPr>
          <a:xfrm>
            <a:off x="294245" y="5429972"/>
            <a:ext cx="725032" cy="3998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endParaRPr lang="ru-RU" sz="1400" dirty="0"/>
          </a:p>
        </p:txBody>
      </p:sp>
      <p:cxnSp>
        <p:nvCxnSpPr>
          <p:cNvPr id="8" name="Скругленная соединительная линия 7"/>
          <p:cNvCxnSpPr>
            <a:stCxn id="19" idx="0"/>
            <a:endCxn id="15" idx="0"/>
          </p:cNvCxnSpPr>
          <p:nvPr/>
        </p:nvCxnSpPr>
        <p:spPr>
          <a:xfrm rot="16200000" flipH="1">
            <a:off x="1410990" y="4675742"/>
            <a:ext cx="42669" cy="1551129"/>
          </a:xfrm>
          <a:prstGeom prst="curvedConnector3">
            <a:avLst>
              <a:gd name="adj1" fmla="val -535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19" idx="0"/>
            <a:endCxn id="14" idx="0"/>
          </p:cNvCxnSpPr>
          <p:nvPr/>
        </p:nvCxnSpPr>
        <p:spPr>
          <a:xfrm rot="16200000" flipH="1">
            <a:off x="1809126" y="4277606"/>
            <a:ext cx="9677" cy="2314408"/>
          </a:xfrm>
          <a:prstGeom prst="curvedConnector3">
            <a:avLst>
              <a:gd name="adj1" fmla="val -4895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6472" y="2102614"/>
            <a:ext cx="27383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ДП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вперёд </a:t>
            </a:r>
            <a:r>
              <a:rPr lang="ru-RU" dirty="0" smtClean="0"/>
              <a:t>(одномерное):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Лягушка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2586" y="0"/>
            <a:ext cx="3799414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 smtClean="0"/>
              <a:t>Заданы </a:t>
            </a:r>
            <a:r>
              <a:rPr lang="en-US" sz="1600" i="1" dirty="0" smtClean="0"/>
              <a:t>n </a:t>
            </a:r>
            <a:r>
              <a:rPr lang="ru-RU" sz="1600" i="1" dirty="0" smtClean="0"/>
              <a:t>кочек. Лягушка сидит на первой кочке. На  каждой кочке сидят комарики, известно их число. За один прыжок лягушка может прыгнуть на 2 или 3 кочки вперёд. </a:t>
            </a:r>
            <a:r>
              <a:rPr lang="en-US" sz="1600" i="1" dirty="0" smtClean="0"/>
              <a:t> </a:t>
            </a:r>
          </a:p>
          <a:p>
            <a:pPr algn="just"/>
            <a:r>
              <a:rPr lang="ru-RU" sz="1600" i="1" dirty="0" smtClean="0"/>
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26429"/>
              </p:ext>
            </p:extLst>
          </p:nvPr>
        </p:nvGraphicFramePr>
        <p:xfrm>
          <a:off x="89718" y="331198"/>
          <a:ext cx="7302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6" name="Equation" r:id="rId3" imgW="7302500" imgH="1054100" progId="Equation.DSMT4">
                  <p:embed/>
                </p:oleObj>
              </mc:Choice>
              <mc:Fallback>
                <p:oleObj name="Equation" r:id="rId3" imgW="7302500" imgH="10541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8" y="331198"/>
                        <a:ext cx="7302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95689"/>
              </p:ext>
            </p:extLst>
          </p:nvPr>
        </p:nvGraphicFramePr>
        <p:xfrm>
          <a:off x="2840200" y="4247215"/>
          <a:ext cx="5552386" cy="149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/>
                <a:gridCol w="793198"/>
                <a:gridCol w="793198"/>
                <a:gridCol w="793198"/>
                <a:gridCol w="793198"/>
                <a:gridCol w="793198"/>
                <a:gridCol w="793198"/>
              </a:tblGrid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53658" y="48543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710" y="43357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8482" y="5297520"/>
            <a:ext cx="34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3475" y="5206209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79497"/>
              </p:ext>
            </p:extLst>
          </p:nvPr>
        </p:nvGraphicFramePr>
        <p:xfrm>
          <a:off x="3756398" y="535389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7" name="Equation" r:id="rId5" imgW="368140" imgH="177723" progId="Equation.DSMT4">
                  <p:embed/>
                </p:oleObj>
              </mc:Choice>
              <mc:Fallback>
                <p:oleObj name="Equation" r:id="rId5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398" y="5353890"/>
                        <a:ext cx="368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721031" y="5244773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52151" y="5262918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171836" y="5271927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388238" y="5271927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601537" y="5262918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28349" y="2169282"/>
            <a:ext cx="12924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ДП вперёд 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952151" y="5262918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662899" y="5262918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871511" y="4037286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161163" y="4037286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631957" y="4024785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447251" y="4050329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3812372" y="4049405"/>
            <a:ext cx="221964" cy="298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91528"/>
              </p:ext>
            </p:extLst>
          </p:nvPr>
        </p:nvGraphicFramePr>
        <p:xfrm>
          <a:off x="8809589" y="6068764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8" name="Equation" r:id="rId7" imgW="583947" imgH="355446" progId="Equation.DSMT4">
                  <p:embed/>
                </p:oleObj>
              </mc:Choice>
              <mc:Fallback>
                <p:oleObj name="Equation" r:id="rId7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589" y="6068764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140207" y="6068764"/>
            <a:ext cx="748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Время работы алгоритма, основанного на методе ДП: </a:t>
            </a:r>
            <a:endParaRPr lang="ru-RU" sz="24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87641"/>
              </p:ext>
            </p:extLst>
          </p:nvPr>
        </p:nvGraphicFramePr>
        <p:xfrm>
          <a:off x="2324868" y="1423461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9" name="Equation" r:id="rId9" imgW="6045200" imgH="2413000" progId="Equation.DSMT4">
                  <p:embed/>
                </p:oleObj>
              </mc:Choice>
              <mc:Fallback>
                <p:oleObj name="Equation" r:id="rId9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68" y="1423461"/>
                        <a:ext cx="60452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0" grpId="1"/>
      <p:bldP spid="22" grpId="0"/>
      <p:bldP spid="22" grpId="1"/>
      <p:bldP spid="24" grpId="0"/>
      <p:bldP spid="25" grpId="0"/>
      <p:bldP spid="26" grpId="0"/>
      <p:bldP spid="28" grpId="0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327" y="546754"/>
            <a:ext cx="9530498" cy="3431357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3200" dirty="0" smtClean="0">
                <a:solidFill>
                  <a:srgbClr val="C00000"/>
                </a:solidFill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99622" y="36845"/>
            <a:ext cx="11114201" cy="65821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Задача 2. Задача расстановки  единиц</a:t>
            </a:r>
            <a:endParaRPr lang="ru-RU" sz="3600" i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1661" y="850303"/>
            <a:ext cx="1064443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строка</a:t>
            </a:r>
            <a:r>
              <a:rPr lang="en-US" sz="2400" dirty="0" smtClean="0"/>
              <a:t>. </a:t>
            </a:r>
            <a:r>
              <a:rPr lang="ru-RU" sz="2400" dirty="0" smtClean="0"/>
              <a:t>Необходимо определить количество способов, для того, чтобы расставить </a:t>
            </a:r>
            <a:r>
              <a:rPr lang="en-US" sz="2400" i="1" dirty="0" smtClean="0"/>
              <a:t>j </a:t>
            </a:r>
            <a:r>
              <a:rPr lang="ru-RU" sz="2400" dirty="0" smtClean="0"/>
              <a:t>единиц в строке  длины </a:t>
            </a:r>
            <a:r>
              <a:rPr lang="en-US" sz="2400" i="1" dirty="0" smtClean="0"/>
              <a:t>n (</a:t>
            </a:r>
            <a:r>
              <a:rPr lang="en-US" sz="2400" i="1" dirty="0" err="1" smtClean="0"/>
              <a:t>j≤n</a:t>
            </a:r>
            <a:r>
              <a:rPr lang="en-US" sz="2400" i="1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1644"/>
              </p:ext>
            </p:extLst>
          </p:nvPr>
        </p:nvGraphicFramePr>
        <p:xfrm>
          <a:off x="5209357" y="3153383"/>
          <a:ext cx="165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Equation" r:id="rId3" imgW="1650960" imgH="698400" progId="Equation.DSMT4">
                  <p:embed/>
                </p:oleObj>
              </mc:Choice>
              <mc:Fallback>
                <p:oleObj name="Equation" r:id="rId3" imgW="1650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357" y="3153383"/>
                        <a:ext cx="1651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1703" y="2810137"/>
            <a:ext cx="1097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Количество способов можно посчитать комбинаторно:</a:t>
            </a:r>
            <a:endParaRPr lang="en-US" sz="24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928917" y="5876925"/>
            <a:ext cx="10407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/>
              <a:t>На </a:t>
            </a:r>
            <a:r>
              <a:rPr lang="ru-RU" i="1" dirty="0"/>
              <a:t>практике, когда результат является достаточно большим числом, в задаче предлагается найти ответ по модулю </a:t>
            </a:r>
            <a:r>
              <a:rPr lang="ru-RU" dirty="0"/>
              <a:t>(</a:t>
            </a:r>
            <a:r>
              <a:rPr lang="en-US" dirty="0"/>
              <a:t>% </a:t>
            </a:r>
            <a:r>
              <a:rPr lang="en-US" i="1" dirty="0"/>
              <a:t>p</a:t>
            </a:r>
            <a:r>
              <a:rPr lang="en-US" dirty="0"/>
              <a:t>). </a:t>
            </a:r>
            <a:r>
              <a:rPr lang="ru-RU" dirty="0"/>
              <a:t> 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1495"/>
              </p:ext>
            </p:extLst>
          </p:nvPr>
        </p:nvGraphicFramePr>
        <p:xfrm>
          <a:off x="3379119" y="1836541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427871"/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ru-RU" sz="1400" dirty="0"/>
                    </a:p>
                  </a:txBody>
                  <a:tcPr/>
                </a:tc>
              </a:tr>
              <a:tr h="3727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898687" y="3851883"/>
            <a:ext cx="108962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Однако </a:t>
            </a:r>
            <a:r>
              <a:rPr lang="ru-RU" sz="2400" dirty="0"/>
              <a:t>при больших значениях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итоговое значение </a:t>
            </a:r>
            <a:r>
              <a:rPr lang="ru-RU" sz="2400" dirty="0" smtClean="0"/>
              <a:t>уже может не помещаться </a:t>
            </a:r>
            <a:r>
              <a:rPr lang="ru-RU" sz="2400" dirty="0"/>
              <a:t>в целочисленные типы данных. </a:t>
            </a:r>
            <a:r>
              <a:rPr lang="ru-RU" sz="2400" dirty="0" smtClean="0"/>
              <a:t>Например</a:t>
            </a:r>
            <a:r>
              <a:rPr lang="ru-RU" sz="2400" dirty="0"/>
              <a:t>, при подсчете числа сочетаний через факториал при </a:t>
            </a:r>
            <a:r>
              <a:rPr lang="en-US" sz="2400" dirty="0"/>
              <a:t>n = 100, k = 1</a:t>
            </a:r>
            <a:r>
              <a:rPr lang="ru-RU" sz="2400" dirty="0"/>
              <a:t> произойдет переполнение, но в тоже время при вычислении с помощью метода ДП не возникнет проблем, так как итоговое значение равно всего лишь 100.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745" y="923539"/>
            <a:ext cx="1064443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строка длины </a:t>
            </a:r>
            <a:r>
              <a:rPr lang="en-US" sz="2400" dirty="0" smtClean="0"/>
              <a:t>n. </a:t>
            </a:r>
            <a:r>
              <a:rPr lang="ru-RU" sz="2400" dirty="0" smtClean="0"/>
              <a:t>Необходимо определить количество способов, для того, чтобы расставить </a:t>
            </a:r>
            <a:r>
              <a:rPr lang="en-US" sz="2400" i="1" dirty="0" smtClean="0"/>
              <a:t>j </a:t>
            </a:r>
            <a:r>
              <a:rPr lang="ru-RU" sz="2400" dirty="0" smtClean="0"/>
              <a:t>единиц в строке  длины </a:t>
            </a:r>
            <a:r>
              <a:rPr lang="en-US" sz="2400" i="1" dirty="0" smtClean="0"/>
              <a:t>n (</a:t>
            </a:r>
            <a:r>
              <a:rPr lang="en-US" sz="2400" i="1" dirty="0" err="1" smtClean="0"/>
              <a:t>j≤n</a:t>
            </a:r>
            <a:r>
              <a:rPr lang="en-US" sz="2400" i="1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41421"/>
              </p:ext>
            </p:extLst>
          </p:nvPr>
        </p:nvGraphicFramePr>
        <p:xfrm>
          <a:off x="470773" y="3253911"/>
          <a:ext cx="3360391" cy="73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7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73" y="3253911"/>
                        <a:ext cx="3360391" cy="73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8537"/>
              </p:ext>
            </p:extLst>
          </p:nvPr>
        </p:nvGraphicFramePr>
        <p:xfrm>
          <a:off x="4068191" y="2029869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427871"/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ru-RU" sz="1400" dirty="0"/>
                    </a:p>
                  </a:txBody>
                  <a:tcPr/>
                </a:tc>
              </a:tr>
              <a:tr h="3727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авая фигурная скобка 8"/>
          <p:cNvSpPr/>
          <p:nvPr/>
        </p:nvSpPr>
        <p:spPr>
          <a:xfrm rot="5400000">
            <a:off x="6062971" y="850724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793512" y="2782025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12" y="2782025"/>
                <a:ext cx="725648" cy="3811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73124"/>
              </p:ext>
            </p:extLst>
          </p:nvPr>
        </p:nvGraphicFramePr>
        <p:xfrm>
          <a:off x="4042530" y="3789950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502821"/>
                <a:gridCol w="427871"/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  <a:endParaRPr lang="ru-RU" sz="1400" dirty="0"/>
                    </a:p>
                  </a:txBody>
                  <a:tcPr/>
                </a:tc>
              </a:tr>
              <a:tr h="3727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5400000">
            <a:off x="6037311" y="2611578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805557" y="4499624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557" y="4499624"/>
                <a:ext cx="725648" cy="3811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132513" y="34371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56792" y="85677"/>
            <a:ext cx="7074338" cy="6706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Задача расстановки единиц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269583"/>
              </p:ext>
            </p:extLst>
          </p:nvPr>
        </p:nvGraphicFramePr>
        <p:xfrm>
          <a:off x="789691" y="2700571"/>
          <a:ext cx="18145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8" name="Equation" r:id="rId7" imgW="939600" imgH="380880" progId="Equation.DSMT4">
                  <p:embed/>
                </p:oleObj>
              </mc:Choice>
              <mc:Fallback>
                <p:oleObj name="Equation" r:id="rId7" imgW="939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91" y="2700571"/>
                        <a:ext cx="1814513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48047"/>
              </p:ext>
            </p:extLst>
          </p:nvPr>
        </p:nvGraphicFramePr>
        <p:xfrm>
          <a:off x="10369481" y="85677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7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9481" y="85677"/>
                        <a:ext cx="1739900" cy="381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0414" y="679583"/>
            <a:ext cx="873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Обозначим через </a:t>
            </a:r>
            <a:r>
              <a:rPr lang="en-US" sz="2400" dirty="0" smtClean="0">
                <a:latin typeface="Consolas" panose="020B0609020204030204" pitchFamily="49" charset="0"/>
              </a:rPr>
              <a:t>F[</a:t>
            </a:r>
            <a:r>
              <a:rPr lang="en-US" sz="2400" dirty="0" err="1" smtClean="0">
                <a:latin typeface="Consolas" panose="020B0609020204030204" pitchFamily="49" charset="0"/>
              </a:rPr>
              <a:t>i,j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  <a:r>
              <a:rPr lang="en-US" sz="2400" dirty="0" smtClean="0"/>
              <a:t> - </a:t>
            </a:r>
            <a:r>
              <a:rPr lang="ru-RU" sz="2400" dirty="0"/>
              <a:t>количество способов, для того, чтобы расставить </a:t>
            </a:r>
            <a:r>
              <a:rPr lang="en-US" sz="2400" i="1" dirty="0"/>
              <a:t>j </a:t>
            </a:r>
            <a:r>
              <a:rPr lang="ru-RU" sz="2400" dirty="0"/>
              <a:t>единиц в строке  длины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686959"/>
              </p:ext>
            </p:extLst>
          </p:nvPr>
        </p:nvGraphicFramePr>
        <p:xfrm>
          <a:off x="622165" y="2630434"/>
          <a:ext cx="5537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8" name="Equation" r:id="rId5" imgW="5537200" imgH="1320800" progId="Equation.DSMT4">
                  <p:embed/>
                </p:oleObj>
              </mc:Choice>
              <mc:Fallback>
                <p:oleObj name="Equation" r:id="rId5" imgW="5537200" imgH="13208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65" y="2630434"/>
                        <a:ext cx="55372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3217"/>
              </p:ext>
            </p:extLst>
          </p:nvPr>
        </p:nvGraphicFramePr>
        <p:xfrm>
          <a:off x="759685" y="4639914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/>
                <a:gridCol w="1041487"/>
                <a:gridCol w="1041487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F(i-1,j)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       F(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H="1" flipV="1">
            <a:off x="1668258" y="4915390"/>
            <a:ext cx="255112" cy="28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923370" y="4858830"/>
            <a:ext cx="1" cy="33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3059" y="2232822"/>
            <a:ext cx="245201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ДП назад </a:t>
            </a:r>
            <a:r>
              <a:rPr lang="ru-RU" dirty="0" smtClean="0"/>
              <a:t>(двумерное):</a:t>
            </a:r>
            <a:endParaRPr lang="ru-RU" dirty="0"/>
          </a:p>
        </p:txBody>
      </p:sp>
      <p:sp>
        <p:nvSpPr>
          <p:cNvPr id="17" name="Заголовок 2"/>
          <p:cNvSpPr>
            <a:spLocks noGrp="1"/>
          </p:cNvSpPr>
          <p:nvPr>
            <p:ph type="title"/>
          </p:nvPr>
        </p:nvSpPr>
        <p:spPr>
          <a:xfrm>
            <a:off x="2756792" y="85677"/>
            <a:ext cx="7074338" cy="6706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Задача расстановки единиц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28490"/>
              </p:ext>
            </p:extLst>
          </p:nvPr>
        </p:nvGraphicFramePr>
        <p:xfrm>
          <a:off x="8527067" y="1891160"/>
          <a:ext cx="24174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9"/>
                <a:gridCol w="402909"/>
                <a:gridCol w="402909"/>
                <a:gridCol w="402909"/>
                <a:gridCol w="402909"/>
                <a:gridCol w="402909"/>
              </a:tblGrid>
              <a:tr h="25658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658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61261" y="1444454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число единиц</a:t>
            </a:r>
            <a:endParaRPr lang="ru-RU" i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9832157" y="1662501"/>
            <a:ext cx="235670" cy="15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7114" y="16625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длина строки</a:t>
            </a:r>
            <a:endParaRPr lang="ru-RU" i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088198" y="2115487"/>
            <a:ext cx="383843" cy="3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16350"/>
              </p:ext>
            </p:extLst>
          </p:nvPr>
        </p:nvGraphicFramePr>
        <p:xfrm>
          <a:off x="2325688" y="1121773"/>
          <a:ext cx="5537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2" name="Equation" r:id="rId3" imgW="5537200" imgH="1320800" progId="Equation.DSMT4">
                  <p:embed/>
                </p:oleObj>
              </mc:Choice>
              <mc:Fallback>
                <p:oleObj name="Equation" r:id="rId3" imgW="5537200" imgH="1320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121773"/>
                        <a:ext cx="55372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8561" y="1286085"/>
            <a:ext cx="116410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ДП назад: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41170"/>
              </p:ext>
            </p:extLst>
          </p:nvPr>
        </p:nvGraphicFramePr>
        <p:xfrm>
          <a:off x="1485245" y="2901949"/>
          <a:ext cx="36994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83"/>
                <a:gridCol w="616583"/>
                <a:gridCol w="616583"/>
                <a:gridCol w="616583"/>
                <a:gridCol w="616583"/>
                <a:gridCol w="616583"/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4919" y="399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919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994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8693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4994" y="4729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1295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33409"/>
              </p:ext>
            </p:extLst>
          </p:nvPr>
        </p:nvGraphicFramePr>
        <p:xfrm>
          <a:off x="8885288" y="1745497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/>
                <a:gridCol w="1041487"/>
                <a:gridCol w="1041487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F(i-1,j1)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flipH="1" flipV="1">
            <a:off x="9613187" y="2071771"/>
            <a:ext cx="358219" cy="339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10048972" y="1931431"/>
            <a:ext cx="18854" cy="33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2"/>
          <p:cNvSpPr>
            <a:spLocks noGrp="1"/>
          </p:cNvSpPr>
          <p:nvPr>
            <p:ph type="title"/>
          </p:nvPr>
        </p:nvSpPr>
        <p:spPr>
          <a:xfrm>
            <a:off x="2756792" y="85677"/>
            <a:ext cx="7074338" cy="6706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Задача расстановки единиц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56281"/>
              </p:ext>
            </p:extLst>
          </p:nvPr>
        </p:nvGraphicFramePr>
        <p:xfrm>
          <a:off x="3883025" y="546417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3" name="Equation" r:id="rId5" imgW="1765080" imgH="469800" progId="Equation.DSMT4">
                  <p:embed/>
                </p:oleObj>
              </mc:Choice>
              <mc:Fallback>
                <p:oleObj name="Equation" r:id="rId5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3025" y="546417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0611" y="5494047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работы алгоритма: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3" grpId="0"/>
      <p:bldP spid="25" grpId="0"/>
      <p:bldP spid="27" grpId="0"/>
      <p:bldP spid="2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762000" y="59656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Задача расстановки единиц</a:t>
            </a:r>
            <a:endParaRPr lang="ru-RU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6822"/>
              </p:ext>
            </p:extLst>
          </p:nvPr>
        </p:nvGraphicFramePr>
        <p:xfrm>
          <a:off x="10127202" y="20035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Equation" r:id="rId3" imgW="1739900" imgH="381000" progId="Equation.DSMT4">
                  <p:embed/>
                </p:oleObj>
              </mc:Choice>
              <mc:Fallback>
                <p:oleObj name="Equation" r:id="rId3" imgW="173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202" y="200355"/>
                        <a:ext cx="1739900" cy="381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9242" y="1044139"/>
            <a:ext cx="104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Обозначим через </a:t>
            </a:r>
            <a:r>
              <a:rPr lang="en-US" dirty="0" smtClean="0">
                <a:latin typeface="Consolas" panose="020B0609020204030204" pitchFamily="49" charset="0"/>
              </a:rPr>
              <a:t>F[</a:t>
            </a:r>
            <a:r>
              <a:rPr lang="en-US" dirty="0" err="1" smtClean="0">
                <a:latin typeface="Consolas" panose="020B0609020204030204" pitchFamily="49" charset="0"/>
              </a:rPr>
              <a:t>i,j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 - </a:t>
            </a:r>
            <a:r>
              <a:rPr lang="ru-RU" dirty="0"/>
              <a:t>количество способов, для того, чтобы расставить </a:t>
            </a:r>
            <a:r>
              <a:rPr lang="en-US" i="1" dirty="0"/>
              <a:t>j </a:t>
            </a:r>
            <a:r>
              <a:rPr lang="ru-RU" dirty="0"/>
              <a:t>единиц в строке  длины </a:t>
            </a:r>
            <a:r>
              <a:rPr lang="en-US" i="1" dirty="0" err="1" smtClean="0"/>
              <a:t>i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9242" y="1550891"/>
            <a:ext cx="130202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ДП вперёд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48912"/>
              </p:ext>
            </p:extLst>
          </p:nvPr>
        </p:nvGraphicFramePr>
        <p:xfrm>
          <a:off x="863011" y="2000431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name="Equation" r:id="rId5" imgW="5905500" imgH="1651000" progId="Equation.DSMT4">
                  <p:embed/>
                </p:oleObj>
              </mc:Choice>
              <mc:Fallback>
                <p:oleObj name="Equation" r:id="rId5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11" y="2000431"/>
                        <a:ext cx="59055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45697"/>
              </p:ext>
            </p:extLst>
          </p:nvPr>
        </p:nvGraphicFramePr>
        <p:xfrm>
          <a:off x="8498788" y="1971597"/>
          <a:ext cx="3218730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/>
                <a:gridCol w="1072910"/>
                <a:gridCol w="1072910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V="1">
            <a:off x="9709608" y="2153254"/>
            <a:ext cx="0" cy="44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9379670" y="2234153"/>
            <a:ext cx="329938" cy="367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0708848" y="2157967"/>
            <a:ext cx="9427" cy="44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463751" y="2157967"/>
            <a:ext cx="245097" cy="44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79432"/>
              </p:ext>
            </p:extLst>
          </p:nvPr>
        </p:nvGraphicFramePr>
        <p:xfrm>
          <a:off x="8517836" y="3877382"/>
          <a:ext cx="3435351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17"/>
                <a:gridCol w="1145117"/>
                <a:gridCol w="1145117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10704134" y="4157012"/>
            <a:ext cx="0" cy="480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0704134" y="4117113"/>
            <a:ext cx="197965" cy="480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55554"/>
              </p:ext>
            </p:extLst>
          </p:nvPr>
        </p:nvGraphicFramePr>
        <p:xfrm>
          <a:off x="2141737" y="4441298"/>
          <a:ext cx="19272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10"/>
                <a:gridCol w="321210"/>
                <a:gridCol w="321210"/>
                <a:gridCol w="321210"/>
                <a:gridCol w="321210"/>
                <a:gridCol w="321210"/>
              </a:tblGrid>
              <a:tr h="33337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63489" y="3961157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число единиц</a:t>
            </a:r>
            <a:endParaRPr lang="ru-RU" i="1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3473029" y="4246110"/>
            <a:ext cx="235670" cy="15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4740" y="443162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длина строки</a:t>
            </a:r>
            <a:endParaRPr lang="ru-RU" i="1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1644994" y="4855051"/>
            <a:ext cx="383843" cy="3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Задача расстановки единиц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4136" y="1574804"/>
            <a:ext cx="130202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ДП вперёд: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20933"/>
              </p:ext>
            </p:extLst>
          </p:nvPr>
        </p:nvGraphicFramePr>
        <p:xfrm>
          <a:off x="3269440" y="3173319"/>
          <a:ext cx="36994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83"/>
                <a:gridCol w="616583"/>
                <a:gridCol w="616583"/>
                <a:gridCol w="616583"/>
                <a:gridCol w="616583"/>
                <a:gridCol w="616583"/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391658"/>
              </p:ext>
            </p:extLst>
          </p:nvPr>
        </p:nvGraphicFramePr>
        <p:xfrm>
          <a:off x="3138919" y="718070"/>
          <a:ext cx="417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1" name="Equation" r:id="rId3" imgW="4178300" imgH="2082800" progId="Equation.DSMT4">
                  <p:embed/>
                </p:oleObj>
              </mc:Choice>
              <mc:Fallback>
                <p:oleObj name="Equation" r:id="rId3" imgW="4178300" imgH="20828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19" y="718070"/>
                        <a:ext cx="417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87381"/>
              </p:ext>
            </p:extLst>
          </p:nvPr>
        </p:nvGraphicFramePr>
        <p:xfrm>
          <a:off x="8762738" y="1766018"/>
          <a:ext cx="3218730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/>
                <a:gridCol w="1072910"/>
                <a:gridCol w="1072910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   F(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Прямая со стрелкой 19"/>
          <p:cNvCxnSpPr/>
          <p:nvPr/>
        </p:nvCxnSpPr>
        <p:spPr>
          <a:xfrm flipH="1">
            <a:off x="10722989" y="1965302"/>
            <a:ext cx="1" cy="5330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0722989" y="1951640"/>
            <a:ext cx="339365" cy="546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21992" y="426524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1182" y="3502142"/>
            <a:ext cx="289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1181" y="387147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6441" y="390126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4530" y="426524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1180" y="428060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6894" y="426524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3551" y="459980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1085" y="459980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0862" y="459444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36565" y="4614508"/>
            <a:ext cx="25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8070" y="459444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6738" y="459444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32392" y="497153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1280" y="497848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0861" y="4989756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6882" y="497848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1084" y="497153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8069" y="497848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37791" y="4988515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7512" y="4963775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517" y="4323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422762" y="582090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работы алгоритма:</a:t>
            </a:r>
            <a:endParaRPr lang="ru-RU" dirty="0"/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23077"/>
              </p:ext>
            </p:extLst>
          </p:nvPr>
        </p:nvGraphicFramePr>
        <p:xfrm>
          <a:off x="4252034" y="5770624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2" name="Equation" r:id="rId5" imgW="1765080" imgH="469800" progId="Equation.DSMT4">
                  <p:embed/>
                </p:oleObj>
              </mc:Choice>
              <mc:Fallback>
                <p:oleObj name="Equation" r:id="rId5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2034" y="5770624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  <p:bldP spid="26" grpId="0"/>
      <p:bldP spid="30" grpId="0"/>
      <p:bldP spid="30" grpId="1"/>
      <p:bldP spid="31" grpId="0"/>
      <p:bldP spid="32" grpId="0"/>
      <p:bldP spid="33" grpId="0"/>
      <p:bldP spid="33" grpId="1"/>
      <p:bldP spid="34" grpId="0"/>
      <p:bldP spid="35" grpId="0"/>
      <p:bldP spid="35" grpId="1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8517" y="4323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54256"/>
              </p:ext>
            </p:extLst>
          </p:nvPr>
        </p:nvGraphicFramePr>
        <p:xfrm>
          <a:off x="4350034" y="2662802"/>
          <a:ext cx="2708736" cy="7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Equation" r:id="rId3" imgW="1765300" imgH="469900" progId="Equation.DSMT4">
                  <p:embed/>
                </p:oleObj>
              </mc:Choice>
              <mc:Fallback>
                <p:oleObj name="Equation" r:id="rId3" imgW="1765300" imgH="469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034" y="2662802"/>
                        <a:ext cx="2708736" cy="721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54144" y="623343"/>
            <a:ext cx="1064443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Задана строка длины </a:t>
            </a:r>
            <a:r>
              <a:rPr lang="en-US" sz="2400" dirty="0" smtClean="0"/>
              <a:t>n. </a:t>
            </a:r>
            <a:r>
              <a:rPr lang="ru-RU" sz="2400" dirty="0" smtClean="0"/>
              <a:t>Необходимо определить количество способов, для того, чтобы расставить </a:t>
            </a:r>
            <a:r>
              <a:rPr lang="en-US" sz="2400" i="1" dirty="0" smtClean="0"/>
              <a:t>j </a:t>
            </a:r>
            <a:r>
              <a:rPr lang="ru-RU" sz="2400" dirty="0" smtClean="0"/>
              <a:t>единиц в строке  длины </a:t>
            </a:r>
            <a:r>
              <a:rPr lang="en-US" sz="2400" i="1" dirty="0" smtClean="0"/>
              <a:t>n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j≤n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0579" y="1992996"/>
            <a:ext cx="1150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Время работы алгоритма, основанного на методе динамического программирования: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0579" y="3492076"/>
            <a:ext cx="10809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Количество способов можно посчитать и комбинаторно, но при больших значениях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итоговое значение может уже не помещается в целочисленные типы данных. Например, при подсчете числа сочетаний через факториал при </a:t>
            </a:r>
            <a:r>
              <a:rPr lang="en-US" dirty="0" smtClean="0"/>
              <a:t>n = 100, k = 1</a:t>
            </a:r>
            <a:r>
              <a:rPr lang="ru-RU" dirty="0" smtClean="0"/>
              <a:t> произойдет переполнение, но в тоже время при вычислении с помощью метода ДП не возникнет проблем, так как итоговое значение равно всего лишь 100.</a:t>
            </a:r>
            <a:endParaRPr lang="en-US" dirty="0" smtClean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Задача расстановки единиц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6866" y="4877071"/>
            <a:ext cx="10707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практике, когда результат является достаточно большим числом, в задаче предлагается найти ответ по модулю (</a:t>
            </a:r>
            <a:r>
              <a:rPr lang="en-US" dirty="0"/>
              <a:t>% </a:t>
            </a:r>
            <a:r>
              <a:rPr lang="en-US" i="1" dirty="0"/>
              <a:t>p</a:t>
            </a:r>
            <a:r>
              <a:rPr lang="en-US" dirty="0"/>
              <a:t>). </a:t>
            </a:r>
            <a:r>
              <a:rPr lang="ru-RU" dirty="0"/>
              <a:t> </a:t>
            </a:r>
            <a:r>
              <a:rPr lang="ru-RU" dirty="0" smtClean="0"/>
              <a:t>При этом необходимо использовать правила модульной арифметики.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24557"/>
              </p:ext>
            </p:extLst>
          </p:nvPr>
        </p:nvGraphicFramePr>
        <p:xfrm>
          <a:off x="2019181" y="5969719"/>
          <a:ext cx="414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2" name="Equation" r:id="rId5" imgW="4140000" imgH="355320" progId="Equation.DSMT4">
                  <p:embed/>
                </p:oleObj>
              </mc:Choice>
              <mc:Fallback>
                <p:oleObj name="Equation" r:id="rId5" imgW="4140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181" y="5969719"/>
                        <a:ext cx="414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8715" y="5600387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Сведения из математики: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Задача3</a:t>
            </a:r>
            <a:r>
              <a:rPr lang="en-US" sz="3200" dirty="0" smtClean="0">
                <a:solidFill>
                  <a:srgbClr val="FF0000"/>
                </a:solidFill>
              </a:rPr>
              <a:t>. </a:t>
            </a:r>
            <a:r>
              <a:rPr lang="ru-RU" sz="3200" dirty="0" smtClean="0">
                <a:solidFill>
                  <a:srgbClr val="FF0000"/>
                </a:solidFill>
              </a:rPr>
              <a:t>Оптимального перемножения группы матриц</a:t>
            </a:r>
            <a:endParaRPr lang="ru-RU" sz="3200" dirty="0">
              <a:solidFill>
                <a:srgbClr val="FF0000"/>
              </a:solidFill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32794"/>
              </p:ext>
            </p:extLst>
          </p:nvPr>
        </p:nvGraphicFramePr>
        <p:xfrm>
          <a:off x="4375150" y="733425"/>
          <a:ext cx="217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" name="Equation" r:id="rId3" imgW="2171700" imgH="1143000" progId="Equation.DSMT4">
                  <p:embed/>
                </p:oleObj>
              </mc:Choice>
              <mc:Fallback>
                <p:oleObj name="Equation" r:id="rId3" imgW="2171700" imgH="11430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733425"/>
                        <a:ext cx="2171700" cy="1143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936395" y="1946733"/>
            <a:ext cx="941423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какое минимальное число операций умножения требуется для перемножения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матриц, причем перемножать можно любые две рядом стоящие матрицы.</a:t>
            </a:r>
            <a:endParaRPr lang="ru-RU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36395" y="3474480"/>
            <a:ext cx="98101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 перемножения всех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 неоднозначен. Чтобы устранить неоднозначность, нужно расставить скобки. Порядок расстановки скобок однозначно определит последовательность перемножаемых матриц. </a:t>
            </a:r>
          </a:p>
          <a:p>
            <a:pPr indent="215900" algn="just"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матричное произведение ассоциативно, то результат не зависит от расстановки скобок, но порядок перемножения может существенно повлиять на время работы алгоритма.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395" y="1073732"/>
            <a:ext cx="247606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377" y="0"/>
            <a:ext cx="7148392" cy="66239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39768"/>
              </p:ext>
            </p:extLst>
          </p:nvPr>
        </p:nvGraphicFramePr>
        <p:xfrm>
          <a:off x="761951" y="2586021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6" name="Equation" r:id="rId3" imgW="5346360" imgH="1447560" progId="Equation.DSMT4">
                  <p:embed/>
                </p:oleObj>
              </mc:Choice>
              <mc:Fallback>
                <p:oleObj name="Equation" r:id="rId3" imgW="5346360" imgH="14475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2586021"/>
                        <a:ext cx="5346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14794" y="0"/>
            <a:ext cx="367720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Сведения из математики:</a:t>
            </a:r>
          </a:p>
          <a:p>
            <a:r>
              <a:rPr lang="ru-RU" dirty="0" smtClean="0"/>
              <a:t>при перемножении</a:t>
            </a:r>
            <a:r>
              <a:rPr lang="en-US" dirty="0" smtClean="0"/>
              <a:t> </a:t>
            </a:r>
            <a:r>
              <a:rPr lang="ru-RU" dirty="0" smtClean="0"/>
              <a:t>двух матриц:  </a:t>
            </a:r>
            <a:endParaRPr lang="en-US" dirty="0" smtClean="0"/>
          </a:p>
          <a:p>
            <a:r>
              <a:rPr lang="en-US" b="1" dirty="0" smtClean="0"/>
              <a:t>B</a:t>
            </a:r>
            <a:r>
              <a:rPr lang="ru-RU" b="1" dirty="0" smtClean="0"/>
              <a:t> </a:t>
            </a:r>
            <a:r>
              <a:rPr lang="en-US" b="1" dirty="0" smtClean="0"/>
              <a:t>[n</a:t>
            </a:r>
            <a:r>
              <a:rPr lang="ru-RU" b="1" dirty="0" smtClean="0"/>
              <a:t> </a:t>
            </a:r>
            <a:r>
              <a:rPr lang="en-US" b="1" dirty="0" smtClean="0"/>
              <a:t>×</a:t>
            </a:r>
            <a:r>
              <a:rPr lang="ru-RU" b="1" dirty="0" smtClean="0"/>
              <a:t> </a:t>
            </a:r>
            <a:r>
              <a:rPr lang="en-US" b="1" dirty="0" smtClean="0"/>
              <a:t>k]</a:t>
            </a:r>
            <a:r>
              <a:rPr lang="en-US" dirty="0" smtClean="0"/>
              <a:t> </a:t>
            </a:r>
            <a:r>
              <a:rPr lang="ru-RU" dirty="0" smtClean="0"/>
              <a:t> * </a:t>
            </a:r>
            <a:r>
              <a:rPr lang="en-US" b="1" dirty="0" smtClean="0"/>
              <a:t>C</a:t>
            </a:r>
            <a:r>
              <a:rPr lang="ru-RU" b="1" dirty="0" smtClean="0"/>
              <a:t> </a:t>
            </a:r>
            <a:r>
              <a:rPr lang="en-US" b="1" dirty="0" smtClean="0"/>
              <a:t>[k</a:t>
            </a:r>
            <a:r>
              <a:rPr lang="ru-RU" b="1" dirty="0" smtClean="0"/>
              <a:t> </a:t>
            </a:r>
            <a:r>
              <a:rPr lang="en-US" b="1" dirty="0" smtClean="0"/>
              <a:t>×</a:t>
            </a:r>
            <a:r>
              <a:rPr lang="ru-RU" b="1" dirty="0" smtClean="0"/>
              <a:t> </a:t>
            </a:r>
            <a:r>
              <a:rPr lang="en-US" b="1" dirty="0" smtClean="0"/>
              <a:t>m] </a:t>
            </a:r>
            <a:endParaRPr lang="ru-RU" b="1" dirty="0" smtClean="0"/>
          </a:p>
          <a:p>
            <a:r>
              <a:rPr lang="ru-RU" dirty="0" smtClean="0"/>
              <a:t>получим матрицу </a:t>
            </a:r>
            <a:r>
              <a:rPr lang="en-US" b="1" dirty="0" smtClean="0"/>
              <a:t>D </a:t>
            </a:r>
            <a:r>
              <a:rPr lang="en-US" b="1" dirty="0"/>
              <a:t>[</a:t>
            </a:r>
            <a:r>
              <a:rPr lang="en-US" b="1" dirty="0" smtClean="0"/>
              <a:t>n</a:t>
            </a:r>
            <a:r>
              <a:rPr lang="ru-RU" b="1" dirty="0" smtClean="0"/>
              <a:t> </a:t>
            </a:r>
            <a:r>
              <a:rPr lang="en-US" b="1" dirty="0" smtClean="0"/>
              <a:t>×</a:t>
            </a:r>
            <a:r>
              <a:rPr lang="ru-RU" b="1" dirty="0" smtClean="0"/>
              <a:t> </a:t>
            </a:r>
            <a:r>
              <a:rPr lang="en-US" b="1" dirty="0" smtClean="0"/>
              <a:t>m]</a:t>
            </a:r>
          </a:p>
          <a:p>
            <a:r>
              <a:rPr lang="ru-RU" dirty="0" smtClean="0"/>
              <a:t>за </a:t>
            </a:r>
            <a:r>
              <a:rPr lang="en-US" b="1" dirty="0" err="1" smtClean="0"/>
              <a:t>n·k·m</a:t>
            </a:r>
            <a:r>
              <a:rPr lang="en-US" dirty="0" smtClean="0"/>
              <a:t> </a:t>
            </a:r>
            <a:r>
              <a:rPr lang="ru-RU" dirty="0" smtClean="0"/>
              <a:t>операций умножения.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77029"/>
              </p:ext>
            </p:extLst>
          </p:nvPr>
        </p:nvGraphicFramePr>
        <p:xfrm>
          <a:off x="761951" y="738664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7" name="Equation" r:id="rId5" imgW="1460160" imgH="1473120" progId="Equation.DSMT4">
                  <p:embed/>
                </p:oleObj>
              </mc:Choice>
              <mc:Fallback>
                <p:oleObj name="Equation" r:id="rId5" imgW="1460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738664"/>
                        <a:ext cx="1460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27195"/>
              </p:ext>
            </p:extLst>
          </p:nvPr>
        </p:nvGraphicFramePr>
        <p:xfrm>
          <a:off x="761951" y="4643648"/>
          <a:ext cx="5842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8" name="Equation" r:id="rId7" imgW="5841720" imgH="1447560" progId="Equation.DSMT4">
                  <p:embed/>
                </p:oleObj>
              </mc:Choice>
              <mc:Fallback>
                <p:oleObj name="Equation" r:id="rId7" imgW="58417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4643648"/>
                        <a:ext cx="5842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66187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" name="Equation" r:id="rId9" imgW="126720" imgH="190440" progId="Equation.DSMT4">
                  <p:embed/>
                </p:oleObj>
              </mc:Choice>
              <mc:Fallback>
                <p:oleObj name="Equation" r:id="rId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9448" y="42555"/>
            <a:ext cx="1160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7030A0"/>
                </a:solidFill>
              </a:rPr>
              <a:t>Числа Каталана </a:t>
            </a:r>
            <a:r>
              <a:rPr lang="ru-RU" dirty="0" smtClean="0"/>
              <a:t>– это последовательность чисел, названная в честь бельгийского математика </a:t>
            </a:r>
            <a:r>
              <a:rPr lang="ru-RU" dirty="0" err="1" smtClean="0"/>
              <a:t>Эжен</a:t>
            </a:r>
            <a:r>
              <a:rPr lang="ru-RU" dirty="0" smtClean="0"/>
              <a:t> Шарля Каталана.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467" y="662397"/>
            <a:ext cx="2747976" cy="61258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7645" y="384729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С</a:t>
            </a:r>
            <a:r>
              <a:rPr lang="en-US" b="1" baseline="-25000" dirty="0" smtClean="0">
                <a:solidFill>
                  <a:srgbClr val="7030A0"/>
                </a:solidFill>
              </a:rPr>
              <a:t>n</a:t>
            </a:r>
            <a:r>
              <a:rPr lang="en-US" baseline="-25000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 smtClean="0"/>
              <a:t>обозначение </a:t>
            </a:r>
            <a:r>
              <a:rPr lang="en-US" dirty="0" smtClean="0"/>
              <a:t>n-</a:t>
            </a:r>
            <a:r>
              <a:rPr lang="ru-RU" dirty="0" smtClean="0"/>
              <a:t>ого числа Каталана.</a:t>
            </a:r>
            <a:endParaRPr lang="ru-RU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73388"/>
              </p:ext>
            </p:extLst>
          </p:nvPr>
        </p:nvGraphicFramePr>
        <p:xfrm>
          <a:off x="1504319" y="2680176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/>
                <a:gridCol w="599358"/>
                <a:gridCol w="523194"/>
                <a:gridCol w="523194"/>
                <a:gridCol w="523194"/>
                <a:gridCol w="523194"/>
                <a:gridCol w="786844"/>
                <a:gridCol w="715800"/>
                <a:gridCol w="688296"/>
              </a:tblGrid>
              <a:tr h="3592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/>
                </a:tc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14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42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132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429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1430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26008" y="794161"/>
            <a:ext cx="876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Количество способов расстановки скобок в произведении из (</a:t>
            </a:r>
            <a:r>
              <a:rPr lang="en-US" dirty="0" smtClean="0"/>
              <a:t>n+1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множителя.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Количество двоичных корневых деревьев с </a:t>
            </a:r>
            <a:r>
              <a:rPr lang="en-US" dirty="0" smtClean="0"/>
              <a:t>n </a:t>
            </a:r>
            <a:r>
              <a:rPr lang="ru-RU" dirty="0" smtClean="0"/>
              <a:t>листьями, у которых из каждого внутреннего узла выходит ровно 2 узла.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Количество правильных скобочных последовательностей длины </a:t>
            </a:r>
            <a:r>
              <a:rPr lang="en-US" dirty="0" smtClean="0"/>
              <a:t>2n.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Количество триангуляций выпуклого </a:t>
            </a:r>
            <a:r>
              <a:rPr lang="ru-RU" dirty="0"/>
              <a:t>(</a:t>
            </a:r>
            <a:r>
              <a:rPr lang="en-US" dirty="0" smtClean="0"/>
              <a:t>n+</a:t>
            </a:r>
            <a:r>
              <a:rPr lang="ru-RU" dirty="0" smtClean="0"/>
              <a:t>2)–угольника (разбиение на треугольники непересекающимися диагоналями).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86499" y="3456019"/>
            <a:ext cx="499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Рекуррентная и аналитическая формулы для </a:t>
            </a:r>
            <a:r>
              <a:rPr lang="ru-RU" dirty="0"/>
              <a:t>С</a:t>
            </a:r>
            <a:r>
              <a:rPr lang="en-US" baseline="-25000" dirty="0" smtClean="0"/>
              <a:t>n</a:t>
            </a:r>
            <a:endParaRPr lang="ru-RU" baseline="-25000" dirty="0" smtClean="0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418596"/>
              </p:ext>
            </p:extLst>
          </p:nvPr>
        </p:nvGraphicFramePr>
        <p:xfrm>
          <a:off x="131975" y="3957040"/>
          <a:ext cx="6330867" cy="290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4" name="Equation" r:id="rId4" imgW="6781800" imgH="3403600" progId="Equation.DSMT4">
                  <p:embed/>
                </p:oleObj>
              </mc:Choice>
              <mc:Fallback>
                <p:oleObj name="Equation" r:id="rId4" imgW="6781800" imgH="34036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75" y="3957040"/>
                        <a:ext cx="6330867" cy="290095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512303"/>
              </p:ext>
            </p:extLst>
          </p:nvPr>
        </p:nvGraphicFramePr>
        <p:xfrm>
          <a:off x="7010804" y="3957040"/>
          <a:ext cx="2076635" cy="24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5" name="Equation" r:id="rId6" imgW="2222500" imgH="2425700" progId="Equation.DSMT4">
                  <p:embed/>
                </p:oleObj>
              </mc:Choice>
              <mc:Fallback>
                <p:oleObj name="Equation" r:id="rId6" imgW="2222500" imgH="24257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804" y="3957040"/>
                        <a:ext cx="2076635" cy="246103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79203" y="302084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С</a:t>
            </a:r>
            <a:r>
              <a:rPr lang="en-US" b="1" baseline="-25000" dirty="0">
                <a:solidFill>
                  <a:srgbClr val="7030A0"/>
                </a:solidFill>
              </a:rPr>
              <a:t>n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6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7308" y="1201622"/>
            <a:ext cx="7219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/>
              <a:tabLst>
                <a:tab pos="215900" algn="l"/>
              </a:tabLst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независимые подзадачи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т.е. подзадачи не пересекаются (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 задачи назовем независимыми, если они не имеют общих подзадач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308" y="2657193"/>
            <a:ext cx="72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 smtClean="0">
                <a:solidFill>
                  <a:srgbClr val="C00000"/>
                </a:solidFill>
              </a:rPr>
              <a:t>2. </a:t>
            </a:r>
            <a:r>
              <a:rPr lang="ru-RU" b="1" dirty="0" smtClean="0">
                <a:solidFill>
                  <a:srgbClr val="C00000"/>
                </a:solidFill>
              </a:rPr>
              <a:t>«</a:t>
            </a:r>
            <a:r>
              <a:rPr lang="ru-RU" b="1" i="1" dirty="0" smtClean="0">
                <a:solidFill>
                  <a:srgbClr val="C00000"/>
                </a:solidFill>
              </a:rPr>
              <a:t>Покорение</a:t>
            </a:r>
            <a:r>
              <a:rPr lang="ru-RU" b="1" dirty="0" smtClean="0">
                <a:solidFill>
                  <a:srgbClr val="C00000"/>
                </a:solidFill>
              </a:rPr>
              <a:t>»</a:t>
            </a:r>
          </a:p>
          <a:p>
            <a:pPr lvl="0" algn="just"/>
            <a:r>
              <a:rPr lang="ru-RU" dirty="0" smtClean="0"/>
              <a:t>Каждая </a:t>
            </a:r>
            <a:r>
              <a:rPr lang="ru-RU" dirty="0"/>
              <a:t>подзадача решается отдельно (рекурсивным методом). </a:t>
            </a:r>
            <a:endParaRPr lang="ru-RU" dirty="0" smtClean="0"/>
          </a:p>
          <a:p>
            <a:pPr lvl="0" algn="just"/>
            <a:r>
              <a:rPr lang="ru-RU" dirty="0" smtClean="0"/>
              <a:t>Когда </a:t>
            </a:r>
            <a:r>
              <a:rPr lang="ru-RU" dirty="0"/>
              <a:t>объем возникающих подзадач достаточно мал, то подзадачи решаются непосредственно.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7308" y="4134406"/>
            <a:ext cx="727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отдельных решений подзадач строится решение исходной задачи.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466" y="452486"/>
            <a:ext cx="367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«Разделяй и властвуй»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9225562" y="575081"/>
            <a:ext cx="3049233" cy="5571195"/>
            <a:chOff x="9225562" y="575081"/>
            <a:chExt cx="3049233" cy="5571195"/>
          </a:xfrm>
        </p:grpSpPr>
        <p:sp>
          <p:nvSpPr>
            <p:cNvPr id="7" name="Овал 6"/>
            <p:cNvSpPr/>
            <p:nvPr/>
          </p:nvSpPr>
          <p:spPr>
            <a:xfrm>
              <a:off x="9605179" y="3930549"/>
              <a:ext cx="536253" cy="49662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1275176" y="3994515"/>
              <a:ext cx="536253" cy="49662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10696861" y="5721658"/>
              <a:ext cx="469930" cy="42461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7" idx="4"/>
            </p:cNvCxnSpPr>
            <p:nvPr/>
          </p:nvCxnSpPr>
          <p:spPr>
            <a:xfrm flipH="1">
              <a:off x="9605179" y="4427178"/>
              <a:ext cx="268127" cy="53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8" idx="4"/>
            </p:cNvCxnSpPr>
            <p:nvPr/>
          </p:nvCxnSpPr>
          <p:spPr>
            <a:xfrm>
              <a:off x="11543303" y="4491144"/>
              <a:ext cx="268126" cy="468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278844" y="3397520"/>
              <a:ext cx="2210006" cy="38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зависимые задачи (1) и (2)</a:t>
              </a:r>
              <a:endParaRPr lang="ru-RU" dirty="0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9225562" y="575081"/>
              <a:ext cx="3049233" cy="1495981"/>
              <a:chOff x="9205991" y="464794"/>
              <a:chExt cx="3049233" cy="1495981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9624767" y="975706"/>
                <a:ext cx="688157" cy="476022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1125200" y="1002997"/>
                <a:ext cx="688157" cy="4760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Прямая со стрелкой 30"/>
              <p:cNvCxnSpPr>
                <a:stCxn id="26" idx="4"/>
              </p:cNvCxnSpPr>
              <p:nvPr/>
            </p:nvCxnSpPr>
            <p:spPr>
              <a:xfrm flipH="1">
                <a:off x="9624767" y="1451728"/>
                <a:ext cx="344079" cy="509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stCxn id="27" idx="4"/>
              </p:cNvCxnSpPr>
              <p:nvPr/>
            </p:nvCxnSpPr>
            <p:spPr>
              <a:xfrm>
                <a:off x="11469279" y="1479019"/>
                <a:ext cx="344078" cy="448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26" idx="4"/>
              </p:cNvCxnSpPr>
              <p:nvPr/>
            </p:nvCxnSpPr>
            <p:spPr>
              <a:xfrm>
                <a:off x="9968846" y="1451728"/>
                <a:ext cx="117834" cy="509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205991" y="464794"/>
                <a:ext cx="3049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независимые задачи (1) и (2)</a:t>
                </a:r>
                <a:endParaRPr lang="ru-RU" dirty="0"/>
              </a:p>
            </p:txBody>
          </p:sp>
        </p:grpSp>
        <p:cxnSp>
          <p:nvCxnSpPr>
            <p:cNvPr id="38" name="Прямая со стрелкой 37"/>
            <p:cNvCxnSpPr>
              <a:stCxn id="26" idx="4"/>
            </p:cNvCxnSpPr>
            <p:nvPr/>
          </p:nvCxnSpPr>
          <p:spPr>
            <a:xfrm>
              <a:off x="9988417" y="1562015"/>
              <a:ext cx="474483" cy="47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7" idx="4"/>
            </p:cNvCxnSpPr>
            <p:nvPr/>
          </p:nvCxnSpPr>
          <p:spPr>
            <a:xfrm flipH="1">
              <a:off x="11144771" y="1589306"/>
              <a:ext cx="344079" cy="40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14012" y="1277726"/>
              <a:ext cx="37946" cy="190811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9924987" y="2074401"/>
              <a:ext cx="356649" cy="3363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40212" y="2065635"/>
              <a:ext cx="356649" cy="336316"/>
            </a:xfrm>
            <a:prstGeom prst="ellipse">
              <a:avLst/>
            </a:prstGeom>
            <a:solidFill>
              <a:srgbClr val="39F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918527" y="2016454"/>
              <a:ext cx="356649" cy="3363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680151" y="2046647"/>
              <a:ext cx="356649" cy="3363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9405524" y="2073380"/>
              <a:ext cx="356649" cy="3363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372980" y="4958023"/>
              <a:ext cx="356649" cy="336316"/>
            </a:xfrm>
            <a:prstGeom prst="ellipse">
              <a:avLst/>
            </a:prstGeom>
            <a:solidFill>
              <a:srgbClr val="39F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/>
            <p:cNvCxnSpPr>
              <a:stCxn id="8" idx="4"/>
            </p:cNvCxnSpPr>
            <p:nvPr/>
          </p:nvCxnSpPr>
          <p:spPr>
            <a:xfrm flipH="1">
              <a:off x="11275176" y="4491144"/>
              <a:ext cx="268127" cy="46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>
              <a:off x="11722907" y="4941606"/>
              <a:ext cx="356649" cy="3363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2" name="Прямая со стрелкой 61"/>
            <p:cNvCxnSpPr>
              <a:stCxn id="55" idx="5"/>
              <a:endCxn id="9" idx="0"/>
            </p:cNvCxnSpPr>
            <p:nvPr/>
          </p:nvCxnSpPr>
          <p:spPr>
            <a:xfrm>
              <a:off x="9677399" y="5245087"/>
              <a:ext cx="1254427" cy="476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8" idx="3"/>
            </p:cNvCxnSpPr>
            <p:nvPr/>
          </p:nvCxnSpPr>
          <p:spPr>
            <a:xfrm flipH="1">
              <a:off x="10918527" y="5228670"/>
              <a:ext cx="856610" cy="492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7" idx="4"/>
            </p:cNvCxnSpPr>
            <p:nvPr/>
          </p:nvCxnSpPr>
          <p:spPr>
            <a:xfrm>
              <a:off x="9873306" y="4427178"/>
              <a:ext cx="352352" cy="514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48" idx="4"/>
            </p:cNvCxnSpPr>
            <p:nvPr/>
          </p:nvCxnSpPr>
          <p:spPr>
            <a:xfrm flipH="1">
              <a:off x="9372980" y="2409696"/>
              <a:ext cx="210869" cy="370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48" idx="4"/>
            </p:cNvCxnSpPr>
            <p:nvPr/>
          </p:nvCxnSpPr>
          <p:spPr>
            <a:xfrm>
              <a:off x="9583849" y="2409696"/>
              <a:ext cx="154297" cy="30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5" idx="4"/>
            </p:cNvCxnSpPr>
            <p:nvPr/>
          </p:nvCxnSpPr>
          <p:spPr>
            <a:xfrm flipH="1">
              <a:off x="10359381" y="2401951"/>
              <a:ext cx="159156" cy="29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4" idx="4"/>
            </p:cNvCxnSpPr>
            <p:nvPr/>
          </p:nvCxnSpPr>
          <p:spPr>
            <a:xfrm flipH="1">
              <a:off x="9991938" y="2410717"/>
              <a:ext cx="111374" cy="317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44" idx="4"/>
            </p:cNvCxnSpPr>
            <p:nvPr/>
          </p:nvCxnSpPr>
          <p:spPr>
            <a:xfrm>
              <a:off x="10103312" y="2410717"/>
              <a:ext cx="151925" cy="328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45" idx="4"/>
            </p:cNvCxnSpPr>
            <p:nvPr/>
          </p:nvCxnSpPr>
          <p:spPr>
            <a:xfrm>
              <a:off x="10518537" y="2401951"/>
              <a:ext cx="160937" cy="287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46" idx="4"/>
            </p:cNvCxnSpPr>
            <p:nvPr/>
          </p:nvCxnSpPr>
          <p:spPr>
            <a:xfrm flipH="1">
              <a:off x="11019934" y="2352770"/>
              <a:ext cx="76918" cy="33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46" idx="4"/>
            </p:cNvCxnSpPr>
            <p:nvPr/>
          </p:nvCxnSpPr>
          <p:spPr>
            <a:xfrm>
              <a:off x="11096852" y="2352770"/>
              <a:ext cx="158784" cy="33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47" idx="4"/>
            </p:cNvCxnSpPr>
            <p:nvPr/>
          </p:nvCxnSpPr>
          <p:spPr>
            <a:xfrm flipH="1">
              <a:off x="11775137" y="2382963"/>
              <a:ext cx="83339" cy="313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47" idx="4"/>
            </p:cNvCxnSpPr>
            <p:nvPr/>
          </p:nvCxnSpPr>
          <p:spPr>
            <a:xfrm>
              <a:off x="11858476" y="2382963"/>
              <a:ext cx="178324" cy="34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Овал 89"/>
            <p:cNvSpPr/>
            <p:nvPr/>
          </p:nvSpPr>
          <p:spPr>
            <a:xfrm>
              <a:off x="10063108" y="4985757"/>
              <a:ext cx="356649" cy="3363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11061839" y="4947467"/>
              <a:ext cx="356649" cy="3363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2726753" y="5181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29580"/>
              </p:ext>
            </p:extLst>
          </p:nvPr>
        </p:nvGraphicFramePr>
        <p:xfrm>
          <a:off x="2726753" y="5181536"/>
          <a:ext cx="2765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3" imgW="2768600" imgH="825500" progId="Equation.DSMT4">
                  <p:embed/>
                </p:oleObj>
              </mc:Choice>
              <mc:Fallback>
                <p:oleObj name="Equation" r:id="rId3" imgW="2768600" imgH="8255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53" y="5181536"/>
                        <a:ext cx="2765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65135"/>
              </p:ext>
            </p:extLst>
          </p:nvPr>
        </p:nvGraphicFramePr>
        <p:xfrm>
          <a:off x="1359015" y="873617"/>
          <a:ext cx="5386920" cy="271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  <a:gridCol w="384780"/>
              </a:tblGrid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7603" y="279211"/>
            <a:ext cx="42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Числа Каталана в треугольнике Паскаля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965" y="4368788"/>
            <a:ext cx="721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в чётных строках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от серединной</a:t>
            </a:r>
            <a:r>
              <a:rPr lang="en-US" dirty="0" smtClean="0"/>
              <a:t> </a:t>
            </a:r>
            <a:r>
              <a:rPr lang="ru-RU" dirty="0" smtClean="0"/>
              <a:t>линии отнять соседний элемент,</a:t>
            </a:r>
          </a:p>
          <a:p>
            <a:r>
              <a:rPr lang="ru-RU" dirty="0" smtClean="0"/>
              <a:t> то получиться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/</a:t>
            </a:r>
            <a:r>
              <a:rPr lang="ru-RU" baseline="-25000" dirty="0" smtClean="0"/>
              <a:t>2</a:t>
            </a:r>
            <a:r>
              <a:rPr lang="ru-RU" dirty="0" smtClean="0"/>
              <a:t>  число Каталана.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22643"/>
              </p:ext>
            </p:extLst>
          </p:nvPr>
        </p:nvGraphicFramePr>
        <p:xfrm>
          <a:off x="1359015" y="5424859"/>
          <a:ext cx="31391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4"/>
                <a:gridCol w="523194"/>
                <a:gridCol w="523194"/>
                <a:gridCol w="523194"/>
                <a:gridCol w="523194"/>
                <a:gridCol w="523194"/>
              </a:tblGrid>
              <a:tr h="35925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2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5925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00041" y="1055801"/>
            <a:ext cx="4364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Если в треугольнике Паскаля в строке </a:t>
            </a:r>
            <a:r>
              <a:rPr lang="en-US" sz="1600" dirty="0" smtClean="0"/>
              <a:t>n</a:t>
            </a:r>
            <a:r>
              <a:rPr lang="ru-RU" sz="1600" dirty="0" smtClean="0"/>
              <a:t> слева направо пронумеровать числа (нумерация с 0), то </a:t>
            </a:r>
            <a:r>
              <a:rPr lang="en-US" sz="1600" dirty="0" smtClean="0"/>
              <a:t>m-</a:t>
            </a:r>
            <a:r>
              <a:rPr lang="ru-RU" sz="1600" dirty="0" smtClean="0"/>
              <a:t>е число есть</a:t>
            </a:r>
            <a:r>
              <a:rPr lang="en-US" sz="1600" dirty="0" smtClean="0"/>
              <a:t> </a:t>
            </a:r>
            <a:r>
              <a:rPr lang="ru-RU" sz="1600" dirty="0" smtClean="0"/>
              <a:t>биномиальный коэффициент: (число способов выбрать </a:t>
            </a:r>
            <a:r>
              <a:rPr lang="en-US" sz="1600" dirty="0" smtClean="0"/>
              <a:t>m </a:t>
            </a:r>
            <a:r>
              <a:rPr lang="ru-RU" sz="1600" dirty="0" smtClean="0"/>
              <a:t>элементов из </a:t>
            </a:r>
            <a:r>
              <a:rPr lang="en-US" sz="1600" dirty="0" smtClean="0"/>
              <a:t>n)</a:t>
            </a:r>
            <a:endParaRPr lang="ru-RU" sz="16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44447"/>
              </p:ext>
            </p:extLst>
          </p:nvPr>
        </p:nvGraphicFramePr>
        <p:xfrm>
          <a:off x="7530118" y="2020544"/>
          <a:ext cx="2122929" cy="6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" name="Equation" r:id="rId3" imgW="2463480" imgH="736560" progId="Equation.DSMT4">
                  <p:embed/>
                </p:oleObj>
              </mc:Choice>
              <mc:Fallback>
                <p:oleObj name="Equation" r:id="rId3" imgW="2463480" imgH="7365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118" y="2020544"/>
                        <a:ext cx="2122929" cy="634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70767" y="5790619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</a:t>
            </a:r>
            <a:r>
              <a:rPr lang="en-US" baseline="-25000" dirty="0"/>
              <a:t>n</a:t>
            </a:r>
            <a:endParaRPr lang="ru-RU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80006"/>
              </p:ext>
            </p:extLst>
          </p:nvPr>
        </p:nvGraphicFramePr>
        <p:xfrm>
          <a:off x="4453980" y="782555"/>
          <a:ext cx="217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0" name="Equation" r:id="rId3" imgW="2171700" imgH="1143000" progId="Equation.DSMT4">
                  <p:embed/>
                </p:oleObj>
              </mc:Choice>
              <mc:Fallback>
                <p:oleObj name="Equation" r:id="rId3" imgW="2171700" imgH="11430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980" y="782555"/>
                        <a:ext cx="2171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66335"/>
              </p:ext>
            </p:extLst>
          </p:nvPr>
        </p:nvGraphicFramePr>
        <p:xfrm>
          <a:off x="6625680" y="2194162"/>
          <a:ext cx="15303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1" name="Equation" r:id="rId5" imgW="1638300" imgH="1193800" progId="Equation.DSMT4">
                  <p:embed/>
                </p:oleObj>
              </mc:Choice>
              <mc:Fallback>
                <p:oleObj name="Equation" r:id="rId5" imgW="1638300" imgH="11938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680" y="2194162"/>
                        <a:ext cx="1530350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7903" y="2482095"/>
            <a:ext cx="5713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различных способов задать</a:t>
            </a:r>
          </a:p>
          <a:p>
            <a:r>
              <a:rPr lang="ru-RU" dirty="0" smtClean="0"/>
              <a:t>однозначно порядок перемножения матриц  – С</a:t>
            </a:r>
            <a:r>
              <a:rPr lang="en-US" baseline="-25000" dirty="0" smtClean="0"/>
              <a:t>s-1</a:t>
            </a:r>
            <a:r>
              <a:rPr lang="ru-RU" dirty="0" smtClean="0"/>
              <a:t> число Каталана, т.е. экспоненциальная функция.</a:t>
            </a:r>
            <a:r>
              <a:rPr lang="en-US" dirty="0" smtClean="0"/>
              <a:t>  </a:t>
            </a:r>
            <a:endParaRPr lang="ru-RU" baseline="-2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7903" y="4062952"/>
            <a:ext cx="787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динамического программирования позволит решить задачу за время :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8561" y="0"/>
            <a:ext cx="10515600" cy="66239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Задача оптимального перемножения группы матриц</a:t>
            </a:r>
            <a:endParaRPr lang="ru-RU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45837"/>
              </p:ext>
            </p:extLst>
          </p:nvPr>
        </p:nvGraphicFramePr>
        <p:xfrm>
          <a:off x="8390058" y="4012668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2" name="Equation" r:id="rId7" imgW="672808" imgH="469696" progId="Equation.DSMT4">
                  <p:embed/>
                </p:oleObj>
              </mc:Choice>
              <mc:Fallback>
                <p:oleObj name="Equation" r:id="rId7" imgW="672808" imgH="469696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058" y="4012668"/>
                        <a:ext cx="67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50080"/>
              </p:ext>
            </p:extLst>
          </p:nvPr>
        </p:nvGraphicFramePr>
        <p:xfrm>
          <a:off x="9591588" y="662397"/>
          <a:ext cx="217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6" name="Equation" r:id="rId3" imgW="2171700" imgH="1143000" progId="Equation.DSMT4">
                  <p:embed/>
                </p:oleObj>
              </mc:Choice>
              <mc:Fallback>
                <p:oleObj name="Equation" r:id="rId3" imgW="2171700" imgH="1143000" progId="Equation.DSMT4">
                  <p:embed/>
                  <p:pic>
                    <p:nvPicPr>
                      <p:cNvPr id="0" name="Picture 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588" y="662397"/>
                        <a:ext cx="2171700" cy="1143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1085" y="928234"/>
            <a:ext cx="86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Обозначим через</a:t>
            </a:r>
          </a:p>
          <a:p>
            <a:r>
              <a:rPr lang="ru-RU" dirty="0" smtClean="0"/>
              <a:t>минимальное число операций умножения, чтобы перемножить матрицы с номерами от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dirty="0" smtClean="0"/>
              <a:t>j </a:t>
            </a:r>
            <a:r>
              <a:rPr lang="ru-RU" dirty="0" smtClean="0"/>
              <a:t>включительно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341457"/>
              </p:ext>
            </p:extLst>
          </p:nvPr>
        </p:nvGraphicFramePr>
        <p:xfrm>
          <a:off x="1781903" y="1910232"/>
          <a:ext cx="63547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7" name="Equation" r:id="rId5" imgW="3860800" imgH="368300" progId="Equation.DSMT4">
                  <p:embed/>
                </p:oleObj>
              </mc:Choice>
              <mc:Fallback>
                <p:oleObj name="Equation" r:id="rId5" imgW="3860800" imgH="368300" progId="Equation.DSMT4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03" y="1910232"/>
                        <a:ext cx="6354763" cy="4143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80273"/>
              </p:ext>
            </p:extLst>
          </p:nvPr>
        </p:nvGraphicFramePr>
        <p:xfrm>
          <a:off x="537329" y="4225939"/>
          <a:ext cx="6919274" cy="87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8" name="Equation" r:id="rId7" imgW="4241800" imgH="787400" progId="Equation.DSMT4">
                  <p:embed/>
                </p:oleObj>
              </mc:Choice>
              <mc:Fallback>
                <p:oleObj name="Equation" r:id="rId7" imgW="4241800" imgH="787400" progId="Equation.DSMT4">
                  <p:embed/>
                  <p:pic>
                    <p:nvPicPr>
                      <p:cNvPr id="0" name="Picture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29" y="4225939"/>
                        <a:ext cx="6919274" cy="876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7533" y="2640999"/>
            <a:ext cx="915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 последнем этапе, когда формируется результирующая матрица</a:t>
            </a:r>
            <a:r>
              <a:rPr lang="en-US" dirty="0" smtClean="0"/>
              <a:t> </a:t>
            </a:r>
            <a:r>
              <a:rPr lang="ru-RU" dirty="0"/>
              <a:t> </a:t>
            </a:r>
            <a:r>
              <a:rPr lang="ru-RU" dirty="0" smtClean="0"/>
              <a:t>                  должны перемножаться две матрицы. Рассмотрим все возможные варианты того, как они могли быть получены.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53227"/>
              </p:ext>
            </p:extLst>
          </p:nvPr>
        </p:nvGraphicFramePr>
        <p:xfrm>
          <a:off x="337534" y="3762820"/>
          <a:ext cx="464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9" name="Equation" r:id="rId9" imgW="4648200" imgH="292100" progId="Equation.DSMT4">
                  <p:embed/>
                </p:oleObj>
              </mc:Choice>
              <mc:Fallback>
                <p:oleObj name="Equation" r:id="rId9" imgW="4648200" imgH="292100" progId="Equation.DSMT4">
                  <p:embed/>
                  <p:pic>
                    <p:nvPicPr>
                      <p:cNvPr id="0" name="Picture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34" y="3762820"/>
                        <a:ext cx="4648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851675"/>
              </p:ext>
            </p:extLst>
          </p:nvPr>
        </p:nvGraphicFramePr>
        <p:xfrm>
          <a:off x="7330942" y="2625028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0" name="Equation" r:id="rId11" imgW="1167893" imgH="431613" progId="Equation.DSMT4">
                  <p:embed/>
                </p:oleObj>
              </mc:Choice>
              <mc:Fallback>
                <p:oleObj name="Equation" r:id="rId11" imgW="1167893" imgH="431613" progId="Equation.DSMT4">
                  <p:embed/>
                  <p:pic>
                    <p:nvPicPr>
                      <p:cNvPr id="0" name="Picture 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0942" y="2625028"/>
                        <a:ext cx="116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049312"/>
              </p:ext>
            </p:extLst>
          </p:nvPr>
        </p:nvGraphicFramePr>
        <p:xfrm>
          <a:off x="2446256" y="967763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1" name="Equation" r:id="rId13" imgW="710891" imgH="355446" progId="Equation.DSMT4">
                  <p:embed/>
                </p:oleObj>
              </mc:Choice>
              <mc:Fallback>
                <p:oleObj name="Equation" r:id="rId13" imgW="710891" imgH="355446" progId="Equation.DSMT4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256" y="967763"/>
                        <a:ext cx="711200" cy="355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7328" y="5415106"/>
            <a:ext cx="6665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 как у нас оптимизационная задача, то перемножать матрицы </a:t>
            </a:r>
            <a:endParaRPr lang="en-US" dirty="0" smtClean="0"/>
          </a:p>
          <a:p>
            <a:r>
              <a:rPr lang="ru-RU" dirty="0" smtClean="0"/>
              <a:t>надо за минимально возможно число операций умножения.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ru-RU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00090"/>
              </p:ext>
            </p:extLst>
          </p:nvPr>
        </p:nvGraphicFramePr>
        <p:xfrm>
          <a:off x="7706150" y="5311411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2" name="Equation" r:id="rId15" imgW="1701800" imgH="736600" progId="Equation.DSMT4">
                  <p:embed/>
                </p:oleObj>
              </mc:Choice>
              <mc:Fallback>
                <p:oleObj name="Equation" r:id="rId15" imgW="1701800" imgH="736600" progId="Equation.DSMT4">
                  <p:embed/>
                  <p:pic>
                    <p:nvPicPr>
                      <p:cNvPr id="0" name="Picture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150" y="5311411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 стрелкой 26"/>
          <p:cNvCxnSpPr/>
          <p:nvPr/>
        </p:nvCxnSpPr>
        <p:spPr>
          <a:xfrm>
            <a:off x="7202614" y="5590095"/>
            <a:ext cx="348256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202614" y="5590095"/>
            <a:ext cx="503536" cy="32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1241765" y="67346"/>
            <a:ext cx="7148392" cy="66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50080"/>
              </p:ext>
            </p:extLst>
          </p:nvPr>
        </p:nvGraphicFramePr>
        <p:xfrm>
          <a:off x="9591588" y="662397"/>
          <a:ext cx="217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0" name="Equation" r:id="rId3" imgW="2171700" imgH="1143000" progId="Equation.DSMT4">
                  <p:embed/>
                </p:oleObj>
              </mc:Choice>
              <mc:Fallback>
                <p:oleObj name="Equation" r:id="rId3" imgW="2171700" imgH="11430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588" y="662397"/>
                        <a:ext cx="2171700" cy="1143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41047"/>
              </p:ext>
            </p:extLst>
          </p:nvPr>
        </p:nvGraphicFramePr>
        <p:xfrm>
          <a:off x="702824" y="1377981"/>
          <a:ext cx="6731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1" name="Equation" r:id="rId5" imgW="6731000" imgH="1397000" progId="Equation.DSMT4">
                  <p:embed/>
                </p:oleObj>
              </mc:Choice>
              <mc:Fallback>
                <p:oleObj name="Equation" r:id="rId5" imgW="6731000" imgH="13970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24" y="1377981"/>
                        <a:ext cx="6731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824" y="848414"/>
            <a:ext cx="612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Справедливо следующее рекуррентное соотношение:</a:t>
            </a:r>
            <a:endParaRPr lang="ru-RU" sz="20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07418"/>
              </p:ext>
            </p:extLst>
          </p:nvPr>
        </p:nvGraphicFramePr>
        <p:xfrm>
          <a:off x="8072438" y="1976438"/>
          <a:ext cx="37607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2" name="Equation" r:id="rId7" imgW="2743200" imgH="787400" progId="Equation.DSMT4">
                  <p:embed/>
                </p:oleObj>
              </mc:Choice>
              <mc:Fallback>
                <p:oleObj name="Equation" r:id="rId7" imgW="2743200" imgH="7874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976438"/>
                        <a:ext cx="3760787" cy="736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42368"/>
              </p:ext>
            </p:extLst>
          </p:nvPr>
        </p:nvGraphicFramePr>
        <p:xfrm>
          <a:off x="624796" y="3593117"/>
          <a:ext cx="3956631" cy="30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/>
                <a:gridCol w="503679"/>
                <a:gridCol w="503679"/>
                <a:gridCol w="503679"/>
                <a:gridCol w="503679"/>
                <a:gridCol w="503679"/>
                <a:gridCol w="503679"/>
                <a:gridCol w="430878"/>
              </a:tblGrid>
              <a:tr h="4564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F[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09166"/>
              </p:ext>
            </p:extLst>
          </p:nvPr>
        </p:nvGraphicFramePr>
        <p:xfrm>
          <a:off x="5295248" y="3593117"/>
          <a:ext cx="2868364" cy="311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8"/>
                <a:gridCol w="328018"/>
                <a:gridCol w="328018"/>
                <a:gridCol w="328018"/>
                <a:gridCol w="328018"/>
                <a:gridCol w="328018"/>
                <a:gridCol w="328018"/>
                <a:gridCol w="572238"/>
              </a:tblGrid>
              <a:tr h="3830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F[1,s]</a:t>
                      </a:r>
                      <a:endParaRPr lang="ru-RU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5750351" y="3770722"/>
            <a:ext cx="1970202" cy="23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076361" y="3770722"/>
            <a:ext cx="1644192" cy="194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419654" y="3770722"/>
            <a:ext cx="1300899" cy="15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740165" y="3770722"/>
            <a:ext cx="980388" cy="120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107810" y="3770722"/>
            <a:ext cx="612743" cy="7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409468" y="3770722"/>
            <a:ext cx="311085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93284"/>
              </p:ext>
            </p:extLst>
          </p:nvPr>
        </p:nvGraphicFramePr>
        <p:xfrm>
          <a:off x="8276737" y="3593117"/>
          <a:ext cx="2865745" cy="31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8"/>
                <a:gridCol w="328018"/>
                <a:gridCol w="328018"/>
                <a:gridCol w="328018"/>
                <a:gridCol w="328018"/>
                <a:gridCol w="328018"/>
                <a:gridCol w="328018"/>
                <a:gridCol w="569619"/>
              </a:tblGrid>
              <a:tr h="3830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F[1,s]</a:t>
                      </a:r>
                      <a:endParaRPr lang="ru-RU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1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 flipV="1">
            <a:off x="9096866" y="3770722"/>
            <a:ext cx="0" cy="3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9445658" y="3770722"/>
            <a:ext cx="9427" cy="78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9747315" y="3770722"/>
            <a:ext cx="18854" cy="115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8748074" y="3770722"/>
            <a:ext cx="9427" cy="1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10086680" y="3770722"/>
            <a:ext cx="9427" cy="15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10397765" y="3770722"/>
            <a:ext cx="28280" cy="194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10746557" y="3770722"/>
            <a:ext cx="9427" cy="23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1721052" y="166703"/>
            <a:ext cx="7148392" cy="66239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28194"/>
              </p:ext>
            </p:extLst>
          </p:nvPr>
        </p:nvGraphicFramePr>
        <p:xfrm>
          <a:off x="1687141" y="722090"/>
          <a:ext cx="6731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Equation" r:id="rId3" imgW="6731000" imgH="1397000" progId="Equation.DSMT4">
                  <p:embed/>
                </p:oleObj>
              </mc:Choice>
              <mc:Fallback>
                <p:oleObj name="Equation" r:id="rId3" imgW="6731000" imgH="1397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141" y="722090"/>
                        <a:ext cx="6731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9615"/>
              </p:ext>
            </p:extLst>
          </p:nvPr>
        </p:nvGraphicFramePr>
        <p:xfrm>
          <a:off x="6379331" y="3490565"/>
          <a:ext cx="4085992" cy="30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/>
                <a:gridCol w="503679"/>
                <a:gridCol w="503679"/>
                <a:gridCol w="503679"/>
                <a:gridCol w="503679"/>
                <a:gridCol w="503679"/>
                <a:gridCol w="503679"/>
                <a:gridCol w="560239"/>
              </a:tblGrid>
              <a:tr h="4564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8559538" y="4081806"/>
            <a:ext cx="0" cy="443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8700940" y="3753439"/>
            <a:ext cx="1571" cy="7714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766928" y="4619134"/>
            <a:ext cx="3864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8766928" y="4524866"/>
            <a:ext cx="82013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8766928" y="4421171"/>
            <a:ext cx="131975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01471" y="273413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Зависимые подзадачи</a:t>
            </a:r>
            <a:endParaRPr lang="ru-RU" dirty="0"/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80225"/>
              </p:ext>
            </p:extLst>
          </p:nvPr>
        </p:nvGraphicFramePr>
        <p:xfrm>
          <a:off x="702824" y="3490565"/>
          <a:ext cx="4085992" cy="30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/>
                <a:gridCol w="503679"/>
                <a:gridCol w="503679"/>
                <a:gridCol w="503679"/>
                <a:gridCol w="503679"/>
                <a:gridCol w="503679"/>
                <a:gridCol w="620859"/>
                <a:gridCol w="443059"/>
              </a:tblGrid>
              <a:tr h="4564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F[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005035" y="7846"/>
            <a:ext cx="7148392" cy="66239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214" y="892961"/>
            <a:ext cx="11262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Время работы алгоритма оптимального перемножения группы матриц, основанного на методе динамического программирования:  </a:t>
            </a:r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- вычислить </a:t>
            </a:r>
            <a:r>
              <a:rPr lang="en-US" sz="2000" dirty="0" smtClean="0">
                <a:latin typeface="Consolas" panose="020B0609020204030204" pitchFamily="49" charset="0"/>
              </a:rPr>
              <a:t>s(s+1)/2</a:t>
            </a:r>
            <a:r>
              <a:rPr lang="en-US" sz="2000" baseline="30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/>
              <a:t>элементов таблицы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- </a:t>
            </a:r>
            <a:r>
              <a:rPr lang="ru-RU" sz="2000" dirty="0"/>
              <a:t>к</a:t>
            </a:r>
            <a:r>
              <a:rPr lang="ru-RU" sz="2000" dirty="0" smtClean="0"/>
              <a:t>аждый элемент таблицы вычисляется ровно один раз за не более, чем </a:t>
            </a:r>
            <a:r>
              <a:rPr lang="en-US" sz="2000" i="1" dirty="0" smtClean="0">
                <a:latin typeface="Consolas" panose="020B0609020204030204" pitchFamily="49" charset="0"/>
              </a:rPr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арифметических операций</a:t>
            </a:r>
            <a:r>
              <a:rPr lang="en-US" sz="2000" dirty="0"/>
              <a:t>.</a:t>
            </a:r>
            <a:endParaRPr lang="ru-RU" sz="2000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35239"/>
              </p:ext>
            </p:extLst>
          </p:nvPr>
        </p:nvGraphicFramePr>
        <p:xfrm>
          <a:off x="4596607" y="2524177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7" name="Equation" r:id="rId3" imgW="672808" imgH="469696" progId="Equation.DSMT4">
                  <p:embed/>
                </p:oleObj>
              </mc:Choice>
              <mc:Fallback>
                <p:oleObj name="Equation" r:id="rId3" imgW="672808" imgH="469696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607" y="2524177"/>
                        <a:ext cx="67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1078" y="3456645"/>
            <a:ext cx="7563895" cy="299104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031078" y="-720"/>
            <a:ext cx="7148392" cy="66239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20231"/>
              </p:ext>
            </p:extLst>
          </p:nvPr>
        </p:nvGraphicFramePr>
        <p:xfrm>
          <a:off x="1079531" y="1614406"/>
          <a:ext cx="1854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tion" r:id="rId3" imgW="1854200" imgH="2184400" progId="Equation.DSMT4">
                  <p:embed/>
                </p:oleObj>
              </mc:Choice>
              <mc:Fallback>
                <p:oleObj name="Equation" r:id="rId3" imgW="1854200" imgH="2184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31" y="1614406"/>
                        <a:ext cx="1854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0388" y="1018095"/>
            <a:ext cx="122822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Пример</a:t>
            </a:r>
            <a:endParaRPr lang="ru-RU" sz="2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65056"/>
              </p:ext>
            </p:extLst>
          </p:nvPr>
        </p:nvGraphicFramePr>
        <p:xfrm>
          <a:off x="4225202" y="1018095"/>
          <a:ext cx="7030402" cy="513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71"/>
                <a:gridCol w="763571"/>
                <a:gridCol w="1432874"/>
                <a:gridCol w="2083325"/>
                <a:gridCol w="2413261"/>
              </a:tblGrid>
              <a:tr h="40215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464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k=1</a:t>
                      </a:r>
                      <a:endParaRPr lang="ru-RU" b="0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= 1 100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= 6 300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k=3</a:t>
                      </a:r>
                      <a:endParaRPr lang="ru-RU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=3 700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=24 500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=3 100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37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k=3</a:t>
                      </a:r>
                      <a:endParaRPr lang="ru-RU" b="0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ru-RU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= 7 875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37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98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2486" y="4574610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72773" y="5486420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 smtClean="0"/>
              <a:t>·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·A</a:t>
            </a:r>
            <a:r>
              <a:rPr lang="en-US" baseline="-25000" dirty="0" smtClean="0"/>
              <a:t>3</a:t>
            </a:r>
            <a:r>
              <a:rPr lang="ru-RU" dirty="0" smtClean="0"/>
              <a:t>))</a:t>
            </a:r>
            <a:r>
              <a:rPr lang="en-US" dirty="0" smtClean="0"/>
              <a:t>·A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2773" y="4987522"/>
            <a:ext cx="29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3 100 операций умножения</a:t>
            </a:r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126119" y="94491"/>
            <a:ext cx="7148392" cy="66239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Оптимальное перемножение группы матриц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18561" y="0"/>
            <a:ext cx="10515600" cy="66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палиндром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522" y="686625"/>
            <a:ext cx="10077630" cy="120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Задана строка длины </a:t>
            </a:r>
            <a:r>
              <a:rPr lang="en-US" sz="2400" dirty="0" smtClean="0"/>
              <a:t>n. </a:t>
            </a:r>
            <a:r>
              <a:rPr lang="ru-RU" sz="2400" dirty="0" smtClean="0"/>
              <a:t>Необходимо вычеркнуть минимальное число элементов, чтобы получился палиндром (</a:t>
            </a:r>
            <a:r>
              <a:rPr lang="ru-RU" sz="1600" dirty="0" smtClean="0"/>
              <a:t>палиндром  - </a:t>
            </a:r>
            <a:r>
              <a:rPr lang="ru-RU" sz="1600" i="1" dirty="0" smtClean="0"/>
              <a:t>строка</a:t>
            </a:r>
            <a:r>
              <a:rPr lang="ru-RU" i="1" dirty="0" smtClean="0"/>
              <a:t>, которая одинаково читается слева направо и справа налево</a:t>
            </a:r>
            <a:r>
              <a:rPr lang="ru-RU" sz="2400" dirty="0" smtClean="0"/>
              <a:t>).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27522" y="3096084"/>
            <a:ext cx="8870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Пример</a:t>
            </a:r>
            <a:r>
              <a:rPr lang="ru-RU" sz="2400" dirty="0" smtClean="0"/>
              <a:t>. </a:t>
            </a:r>
          </a:p>
          <a:p>
            <a:endParaRPr lang="en-US" sz="2400" dirty="0" smtClean="0"/>
          </a:p>
          <a:p>
            <a:r>
              <a:rPr lang="ru-RU" sz="2400" dirty="0" smtClean="0"/>
              <a:t>Для строки: </a:t>
            </a:r>
            <a:r>
              <a:rPr lang="en-US" sz="2400" dirty="0" err="1" smtClean="0"/>
              <a:t>asdfsla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Максимальный палиндром:</a:t>
            </a:r>
            <a:r>
              <a:rPr lang="en-US" sz="2400" dirty="0" smtClean="0"/>
              <a:t>  </a:t>
            </a:r>
            <a:r>
              <a:rPr lang="en-US" sz="2400" dirty="0" err="1" smtClean="0"/>
              <a:t>asdsa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18561" y="0"/>
            <a:ext cx="10515600" cy="66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палиндром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269" y="940624"/>
            <a:ext cx="10821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Обозначим через </a:t>
            </a:r>
            <a:r>
              <a:rPr lang="en-US" sz="2400" i="1" dirty="0"/>
              <a:t>F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j</a:t>
            </a:r>
            <a:r>
              <a:rPr lang="en-US" sz="2400" dirty="0" smtClean="0"/>
              <a:t>] </a:t>
            </a:r>
            <a:r>
              <a:rPr lang="ru-RU" sz="2400" dirty="0" smtClean="0"/>
              <a:t>длину максимального палиндрома, который можно получить, если мы рассматриваем элементы строки</a:t>
            </a:r>
            <a:r>
              <a:rPr lang="en-US" sz="2400" dirty="0" smtClean="0"/>
              <a:t> </a:t>
            </a:r>
            <a:r>
              <a:rPr lang="ru-RU" sz="2400" dirty="0" smtClean="0"/>
              <a:t>от индекса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  до </a:t>
            </a:r>
            <a:r>
              <a:rPr lang="en-US" sz="2400" i="1" dirty="0" smtClean="0"/>
              <a:t>j</a:t>
            </a:r>
            <a:r>
              <a:rPr lang="en-US" sz="2400" dirty="0" smtClean="0"/>
              <a:t> </a:t>
            </a:r>
            <a:r>
              <a:rPr lang="ru-RU" sz="2400" dirty="0" smtClean="0"/>
              <a:t>включительно.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51591"/>
              </p:ext>
            </p:extLst>
          </p:nvPr>
        </p:nvGraphicFramePr>
        <p:xfrm>
          <a:off x="4147791" y="2665880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6950" y="29780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80264" y="30352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422528" y="29780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53544" y="30109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976210" y="264662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9522"/>
              </p:ext>
            </p:extLst>
          </p:nvPr>
        </p:nvGraphicFramePr>
        <p:xfrm>
          <a:off x="4506333" y="4266681"/>
          <a:ext cx="2451877" cy="212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/>
                <a:gridCol w="350268"/>
                <a:gridCol w="350268"/>
                <a:gridCol w="350268"/>
                <a:gridCol w="350268"/>
                <a:gridCol w="353092"/>
                <a:gridCol w="347445"/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7535" y="516639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99936" y="425870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=6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6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72517"/>
              </p:ext>
            </p:extLst>
          </p:nvPr>
        </p:nvGraphicFramePr>
        <p:xfrm>
          <a:off x="3082925" y="2181225"/>
          <a:ext cx="5435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3" imgW="5460840" imgH="736560" progId="Equation.DSMT4">
                  <p:embed/>
                </p:oleObj>
              </mc:Choice>
              <mc:Fallback>
                <p:oleObj name="Equation" r:id="rId3" imgW="5460840" imgH="7365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2181225"/>
                        <a:ext cx="5435600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0434"/>
              </p:ext>
            </p:extLst>
          </p:nvPr>
        </p:nvGraphicFramePr>
        <p:xfrm>
          <a:off x="2330580" y="699470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  <a:gridCol w="431539"/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9739" y="10116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408073" y="101804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05317" y="10116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36333" y="10445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58999" y="68021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06064" y="15217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Строки длины 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99" y="232851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Строки длины 2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459" y="340188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Строки длины </a:t>
            </a:r>
            <a:r>
              <a:rPr lang="en-US" dirty="0" smtClean="0">
                <a:solidFill>
                  <a:srgbClr val="7030A0"/>
                </a:solidFill>
              </a:rPr>
              <a:t>&gt;2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17190"/>
              </p:ext>
            </p:extLst>
          </p:nvPr>
        </p:nvGraphicFramePr>
        <p:xfrm>
          <a:off x="1238437" y="5163559"/>
          <a:ext cx="3124461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/>
                <a:gridCol w="1041487"/>
                <a:gridCol w="1041487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ru-RU" b="1" dirty="0" smtClean="0"/>
                        <a:t>   </a:t>
                      </a:r>
                      <a:r>
                        <a:rPr lang="en-US" sz="2000" b="1" i="1" dirty="0" smtClean="0"/>
                        <a:t>F</a:t>
                      </a:r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/>
                        <a:t>i,j</a:t>
                      </a:r>
                      <a:r>
                        <a:rPr lang="en-US" sz="2000" b="1" dirty="0" smtClean="0"/>
                        <a:t>)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 flipH="1">
            <a:off x="2174930" y="5845882"/>
            <a:ext cx="351454" cy="3098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58612"/>
              </p:ext>
            </p:extLst>
          </p:nvPr>
        </p:nvGraphicFramePr>
        <p:xfrm>
          <a:off x="5500924" y="5121553"/>
          <a:ext cx="3124461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/>
                <a:gridCol w="1041487"/>
                <a:gridCol w="1041487"/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ru-RU" b="1" dirty="0" smtClean="0"/>
                        <a:t>   </a:t>
                      </a:r>
                      <a:r>
                        <a:rPr lang="en-US" sz="2000" b="1" i="1" dirty="0" smtClean="0"/>
                        <a:t>F</a:t>
                      </a:r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/>
                        <a:t>i,j</a:t>
                      </a:r>
                      <a:r>
                        <a:rPr lang="en-US" sz="2000" b="1" dirty="0" smtClean="0"/>
                        <a:t>)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flipH="1">
            <a:off x="6378984" y="5722070"/>
            <a:ext cx="2825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661570" y="5722070"/>
            <a:ext cx="0" cy="278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25671"/>
              </p:ext>
            </p:extLst>
          </p:nvPr>
        </p:nvGraphicFramePr>
        <p:xfrm>
          <a:off x="9275976" y="987716"/>
          <a:ext cx="2771480" cy="212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13"/>
                <a:gridCol w="461913"/>
                <a:gridCol w="461913"/>
                <a:gridCol w="461913"/>
                <a:gridCol w="465638"/>
                <a:gridCol w="458190"/>
              </a:tblGrid>
              <a:tr h="501907"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1852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807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807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14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6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88449"/>
              </p:ext>
            </p:extLst>
          </p:nvPr>
        </p:nvGraphicFramePr>
        <p:xfrm>
          <a:off x="3149600" y="1508125"/>
          <a:ext cx="19478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5" imgW="1955520" imgH="355320" progId="Equation.DSMT4">
                  <p:embed/>
                </p:oleObj>
              </mc:Choice>
              <mc:Fallback>
                <p:oleObj name="Equation" r:id="rId5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508125"/>
                        <a:ext cx="1947863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792201"/>
              </p:ext>
            </p:extLst>
          </p:nvPr>
        </p:nvGraphicFramePr>
        <p:xfrm>
          <a:off x="3149600" y="3233737"/>
          <a:ext cx="68008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7" imgW="6832440" imgH="1218960" progId="Equation.DSMT4">
                  <p:embed/>
                </p:oleObj>
              </mc:Choice>
              <mc:Fallback>
                <p:oleObj name="Equation" r:id="rId7" imgW="6832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233737"/>
                        <a:ext cx="6800850" cy="1211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Заголовок 1"/>
          <p:cNvSpPr txBox="1">
            <a:spLocks/>
          </p:cNvSpPr>
          <p:nvPr/>
        </p:nvSpPr>
        <p:spPr>
          <a:xfrm>
            <a:off x="818561" y="0"/>
            <a:ext cx="10515600" cy="66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палиндром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10407192" y="1044574"/>
            <a:ext cx="0" cy="336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878532" y="1077537"/>
            <a:ext cx="0" cy="647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1334161" y="1077537"/>
            <a:ext cx="0" cy="883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1840066" y="1282045"/>
            <a:ext cx="0" cy="1046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936" y="1084083"/>
            <a:ext cx="10567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разбиении задачи на подзадачи полезен </a:t>
            </a:r>
            <a:r>
              <a:rPr lang="ru-RU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балансировки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предполагает, что задача разбивается на подзадачи приблизительно равных размерностей, т. е. идет поддержание равновесия.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такая стратегия приводит к разделению исходной задачи пополам и обработке каждой из его частей тем же способом до тех пор, пока части не станут настолько малыми, что их можно будет обрабатывать непосредственно. Часто такой процесс приводит к логарифмическому множителю в формуле, описывающей трудоемкость алгоритма.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 основе техники рассматриваемого метода лежит процедура разделения. Если разделение удается произвести без слишком больших затрат, то может быть построен эффективный алгоритм.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8103" y="452486"/>
            <a:ext cx="9079113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«Разделяй и властвуй». Принцип балансировки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93047"/>
              </p:ext>
            </p:extLst>
          </p:nvPr>
        </p:nvGraphicFramePr>
        <p:xfrm>
          <a:off x="4817628" y="2251674"/>
          <a:ext cx="2911656" cy="205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06"/>
                <a:gridCol w="884622"/>
                <a:gridCol w="727914"/>
                <a:gridCol w="727914"/>
              </a:tblGrid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</a:t>
                      </a:r>
                      <a:r>
                        <a:rPr lang="en-US" sz="1800" b="0" i="1" dirty="0" smtClean="0"/>
                        <a:t>F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err="1" smtClean="0"/>
                        <a:t>i,j</a:t>
                      </a:r>
                      <a:r>
                        <a:rPr lang="en-US" sz="1800" b="0" dirty="0" smtClean="0"/>
                        <a:t>)</a:t>
                      </a:r>
                      <a:endParaRPr lang="ru-R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92638" y="2995529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Зависимые задачи</a:t>
            </a:r>
            <a:endParaRPr lang="ru-RU" sz="24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6075720" y="3020952"/>
            <a:ext cx="395471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6132513" y="3535052"/>
            <a:ext cx="490194" cy="28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806911" y="2995529"/>
            <a:ext cx="0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709366" y="261871"/>
            <a:ext cx="10515600" cy="66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палиндром</a:t>
            </a: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75716"/>
              </p:ext>
            </p:extLst>
          </p:nvPr>
        </p:nvGraphicFramePr>
        <p:xfrm>
          <a:off x="8076411" y="4777188"/>
          <a:ext cx="3136770" cy="14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90"/>
                <a:gridCol w="1045590"/>
                <a:gridCol w="1045590"/>
              </a:tblGrid>
              <a:tr h="404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90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ru-RU" b="1" dirty="0" smtClean="0"/>
                        <a:t>   </a:t>
                      </a:r>
                      <a:r>
                        <a:rPr lang="en-US" sz="2000" b="0" i="1" dirty="0" smtClean="0"/>
                        <a:t>F</a:t>
                      </a:r>
                      <a:r>
                        <a:rPr lang="en-US" sz="2000" b="0" dirty="0" smtClean="0"/>
                        <a:t>(</a:t>
                      </a:r>
                      <a:r>
                        <a:rPr lang="en-US" sz="2000" b="0" dirty="0" err="1" smtClean="0"/>
                        <a:t>i,j</a:t>
                      </a:r>
                      <a:r>
                        <a:rPr lang="en-US" sz="2000" b="0" dirty="0" smtClean="0"/>
                        <a:t>)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" name="Прямая со стрелкой 35"/>
          <p:cNvCxnSpPr/>
          <p:nvPr/>
        </p:nvCxnSpPr>
        <p:spPr>
          <a:xfrm flipH="1">
            <a:off x="8978565" y="5401559"/>
            <a:ext cx="2825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9261151" y="5401559"/>
            <a:ext cx="0" cy="278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flipH="1">
            <a:off x="8983744" y="5392132"/>
            <a:ext cx="301658" cy="3299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0298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/>
                <a:gridCol w="503679"/>
                <a:gridCol w="503679"/>
                <a:gridCol w="503679"/>
                <a:gridCol w="503679"/>
                <a:gridCol w="503679"/>
                <a:gridCol w="503679"/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43199"/>
              </p:ext>
            </p:extLst>
          </p:nvPr>
        </p:nvGraphicFramePr>
        <p:xfrm>
          <a:off x="5699420" y="1656624"/>
          <a:ext cx="6561783" cy="309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2" name="Equation" r:id="rId3" imgW="6781680" imgH="3200400" progId="Equation.DSMT4">
                  <p:embed/>
                </p:oleObj>
              </mc:Choice>
              <mc:Fallback>
                <p:oleObj name="Equation" r:id="rId3" imgW="6781680" imgH="3200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420" y="1656624"/>
                        <a:ext cx="6561783" cy="3097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029186" y="971101"/>
            <a:ext cx="1111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as</a:t>
            </a:r>
            <a:r>
              <a:rPr lang="en-US" sz="2400" dirty="0" err="1" smtClean="0"/>
              <a:t>d</a:t>
            </a:r>
            <a:r>
              <a:rPr lang="en-US" sz="2400" dirty="0" err="1" smtClean="0">
                <a:solidFill>
                  <a:srgbClr val="FF0000"/>
                </a:solidFill>
              </a:rPr>
              <a:t>fs</a:t>
            </a:r>
            <a:r>
              <a:rPr lang="en-US" sz="2400" dirty="0" err="1" smtClean="0"/>
              <a:t>l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27061"/>
              </p:ext>
            </p:extLst>
          </p:nvPr>
        </p:nvGraphicFramePr>
        <p:xfrm>
          <a:off x="4151206" y="5613775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3" name="Equation" r:id="rId5" imgW="711000" imgH="469800" progId="Equation.DSMT4">
                  <p:embed/>
                </p:oleObj>
              </mc:Choice>
              <mc:Fallback>
                <p:oleObj name="Equation" r:id="rId5" imgW="711000" imgH="469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206" y="5613775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2169" y="5648670"/>
            <a:ext cx="324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Время работы алгоритма :</a:t>
            </a:r>
            <a:endParaRPr lang="ru-RU" sz="20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981183" y="2332755"/>
            <a:ext cx="340047" cy="2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484506" y="2606768"/>
            <a:ext cx="37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003572" y="2677212"/>
            <a:ext cx="303720" cy="2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003572" y="3020919"/>
            <a:ext cx="11220" cy="3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464269" y="4345"/>
            <a:ext cx="10515600" cy="66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палиндром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2425" y="1182711"/>
            <a:ext cx="11274457" cy="23876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Задача 5.</a:t>
            </a:r>
            <a:br>
              <a:rPr lang="ru-RU" sz="3200" dirty="0" smtClean="0"/>
            </a:br>
            <a:r>
              <a:rPr lang="ru-RU" sz="3200" dirty="0" smtClean="0"/>
              <a:t>Бинарные последовательности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95588" y="6221691"/>
            <a:ext cx="403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©ФПМИ, БГУ, </a:t>
            </a:r>
            <a:r>
              <a:rPr lang="ru-RU" dirty="0" err="1" smtClean="0"/>
              <a:t>Доскоч</a:t>
            </a:r>
            <a:r>
              <a:rPr lang="ru-RU" dirty="0" smtClean="0"/>
              <a:t> Роман, </a:t>
            </a:r>
            <a:r>
              <a:rPr lang="ru-RU" dirty="0"/>
              <a:t>2020 год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3156" y="412456"/>
            <a:ext cx="3062510" cy="7724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Задача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1296449"/>
            <a:ext cx="9905999" cy="4962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000" dirty="0" smtClean="0">
                <a:effectLst/>
              </a:rPr>
              <a:t>	Пусть</a:t>
            </a:r>
            <a:r>
              <a:rPr lang="ru-RU" sz="3000" dirty="0">
                <a:effectLst/>
              </a:rPr>
              <a:t> </a:t>
            </a:r>
            <a:r>
              <a:rPr lang="en-US" sz="3000" i="1" dirty="0">
                <a:solidFill>
                  <a:srgbClr val="FFFF00"/>
                </a:solidFill>
              </a:rPr>
              <a:t>X</a:t>
            </a:r>
            <a:r>
              <a:rPr lang="ru-RU" sz="3000" dirty="0">
                <a:solidFill>
                  <a:srgbClr val="FFFF00"/>
                </a:solidFill>
                <a:effectLst/>
              </a:rPr>
              <a:t> </a:t>
            </a:r>
            <a:r>
              <a:rPr lang="ru-RU" sz="3000" dirty="0">
                <a:effectLst/>
              </a:rPr>
              <a:t>и</a:t>
            </a:r>
            <a:r>
              <a:rPr lang="ru-RU" sz="3000" dirty="0">
                <a:solidFill>
                  <a:srgbClr val="FFFF00"/>
                </a:solidFill>
                <a:effectLst/>
              </a:rPr>
              <a:t> </a:t>
            </a:r>
            <a:r>
              <a:rPr lang="en-US" sz="3000" i="1" dirty="0">
                <a:solidFill>
                  <a:srgbClr val="FFFF00"/>
                </a:solidFill>
              </a:rPr>
              <a:t>Y</a:t>
            </a:r>
            <a:r>
              <a:rPr lang="ru-RU" sz="3000" dirty="0">
                <a:effectLst/>
              </a:rPr>
              <a:t> — две бинарных последовательности длины </a:t>
            </a:r>
            <a:r>
              <a:rPr lang="en-US" sz="3000" i="1" dirty="0">
                <a:solidFill>
                  <a:srgbClr val="FF0000"/>
                </a:solidFill>
              </a:rPr>
              <a:t>N</a:t>
            </a:r>
            <a:r>
              <a:rPr lang="ru-RU" sz="3000" dirty="0">
                <a:solidFill>
                  <a:srgbClr val="FF0000"/>
                </a:solidFill>
                <a:effectLst/>
              </a:rPr>
              <a:t> </a:t>
            </a:r>
            <a:r>
              <a:rPr lang="ru-RU" sz="3000" dirty="0" smtClean="0">
                <a:effectLst/>
              </a:rPr>
              <a:t>и</a:t>
            </a:r>
            <a:r>
              <a:rPr lang="ru-RU" sz="3000" dirty="0">
                <a:solidFill>
                  <a:srgbClr val="FF0000"/>
                </a:solidFill>
                <a:effectLst/>
              </a:rPr>
              <a:t> </a:t>
            </a:r>
            <a:r>
              <a:rPr lang="en-US" sz="3000" i="1" dirty="0">
                <a:solidFill>
                  <a:srgbClr val="FF0000"/>
                </a:solidFill>
              </a:rPr>
              <a:t>M</a:t>
            </a:r>
            <a:r>
              <a:rPr lang="ru-RU" sz="3000" dirty="0">
                <a:effectLst/>
              </a:rPr>
              <a:t> соответственно, состоящие из нулей и единиц. Сами последовательности </a:t>
            </a:r>
            <a:r>
              <a:rPr lang="en-US" sz="3000" i="1" dirty="0">
                <a:solidFill>
                  <a:srgbClr val="FFFF00"/>
                </a:solidFill>
              </a:rPr>
              <a:t>X</a:t>
            </a:r>
            <a:r>
              <a:rPr lang="ru-RU" sz="3000" dirty="0">
                <a:solidFill>
                  <a:srgbClr val="FFFF00"/>
                </a:solidFill>
                <a:effectLst/>
              </a:rPr>
              <a:t> </a:t>
            </a:r>
            <a:r>
              <a:rPr lang="ru-RU" sz="3000" dirty="0">
                <a:effectLst/>
              </a:rPr>
              <a:t>и</a:t>
            </a:r>
            <a:r>
              <a:rPr lang="ru-RU" sz="3000" dirty="0">
                <a:solidFill>
                  <a:srgbClr val="FFFF00"/>
                </a:solidFill>
                <a:effectLst/>
              </a:rPr>
              <a:t> </a:t>
            </a:r>
            <a:r>
              <a:rPr lang="en-US" sz="3000" i="1" dirty="0">
                <a:solidFill>
                  <a:srgbClr val="FFFF00"/>
                </a:solidFill>
              </a:rPr>
              <a:t>Y</a:t>
            </a:r>
            <a:r>
              <a:rPr lang="ru-RU" sz="3000" dirty="0">
                <a:effectLst/>
              </a:rPr>
              <a:t> можно рассматривать как запись в двоичной форме некоторых двух положительных целых чисел. </a:t>
            </a:r>
            <a:endParaRPr lang="ru-RU" sz="3000" dirty="0" smtClean="0">
              <a:effectLst/>
            </a:endParaRPr>
          </a:p>
          <a:p>
            <a:pPr marL="0" indent="0" algn="just">
              <a:buNone/>
            </a:pPr>
            <a:r>
              <a:rPr lang="ru-RU" sz="3000" dirty="0"/>
              <a:t>	</a:t>
            </a:r>
            <a:r>
              <a:rPr lang="ru-RU" sz="3000" dirty="0" smtClean="0">
                <a:effectLst/>
              </a:rPr>
              <a:t>Необходимо </a:t>
            </a:r>
            <a:r>
              <a:rPr lang="ru-RU" sz="3000" dirty="0">
                <a:effectLst/>
              </a:rPr>
              <a:t>найти максимальное число </a:t>
            </a:r>
            <a:r>
              <a:rPr lang="en-US" sz="3000" i="1" dirty="0">
                <a:solidFill>
                  <a:srgbClr val="FFFF00"/>
                </a:solidFill>
              </a:rPr>
              <a:t>Z</a:t>
            </a:r>
            <a:r>
              <a:rPr lang="ru-RU" sz="3000" dirty="0" smtClean="0">
                <a:effectLst/>
              </a:rPr>
              <a:t>, </a:t>
            </a:r>
            <a:r>
              <a:rPr lang="ru-RU" sz="3000" dirty="0">
                <a:effectLst/>
              </a:rPr>
              <a:t>двоичную запись которого можно получить как из </a:t>
            </a:r>
            <a:r>
              <a:rPr lang="ru-RU" sz="3000" i="1" dirty="0">
                <a:effectLst/>
              </a:rPr>
              <a:t>x</a:t>
            </a:r>
            <a:r>
              <a:rPr lang="ru-RU" sz="3000" dirty="0">
                <a:effectLst/>
              </a:rPr>
              <a:t>, так и из </a:t>
            </a:r>
            <a:r>
              <a:rPr lang="ru-RU" sz="3000" i="1" dirty="0">
                <a:effectLst/>
              </a:rPr>
              <a:t>y</a:t>
            </a:r>
            <a:r>
              <a:rPr lang="ru-RU" sz="3000" dirty="0">
                <a:effectLst/>
              </a:rPr>
              <a:t> вычёркиванием цифр.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9615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2" y="1133342"/>
            <a:ext cx="10844437" cy="56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5361" y="167758"/>
            <a:ext cx="6650305" cy="965583"/>
          </a:xfrm>
        </p:spPr>
        <p:txBody>
          <a:bodyPr/>
          <a:lstStyle/>
          <a:p>
            <a:r>
              <a:rPr lang="ru-RU" dirty="0" smtClean="0"/>
              <a:t>1 часть</a:t>
            </a:r>
            <a:r>
              <a:rPr lang="en-US" dirty="0" smtClean="0"/>
              <a:t> (</a:t>
            </a:r>
            <a:r>
              <a:rPr lang="ru-RU" sz="2800" dirty="0" smtClean="0"/>
              <a:t>нахождение длинны </a:t>
            </a:r>
            <a:r>
              <a:rPr lang="en-US" dirty="0" smtClean="0"/>
              <a:t>LCS)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0473" y="2267050"/>
                <a:ext cx="5688078" cy="23132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+1 , 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473" y="2267050"/>
                <a:ext cx="5688078" cy="23132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5978767" y="1547449"/>
          <a:ext cx="5064369" cy="495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37"/>
                <a:gridCol w="578237"/>
                <a:gridCol w="578237"/>
                <a:gridCol w="578237"/>
                <a:gridCol w="578237"/>
                <a:gridCol w="578237"/>
                <a:gridCol w="578237"/>
                <a:gridCol w="503652"/>
                <a:gridCol w="513058"/>
              </a:tblGrid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0473" y="1323992"/>
            <a:ext cx="405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sz="2400" dirty="0" smtClean="0">
                <a:solidFill>
                  <a:prstClr val="black"/>
                </a:solidFill>
              </a:rPr>
              <a:t>Сначала перевернем строки.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349" y="4580294"/>
            <a:ext cx="3856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sz="2400" dirty="0">
                <a:solidFill>
                  <a:prstClr val="black"/>
                </a:solidFill>
              </a:rPr>
              <a:t>Дп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назад</a:t>
            </a:r>
          </a:p>
          <a:p>
            <a:pPr defTabSz="457200"/>
            <a:r>
              <a:rPr lang="ru-RU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Сложность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O(|Y|*|X|) </a:t>
            </a:r>
            <a:r>
              <a:rPr lang="ru-RU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Память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O(|Y|*|X|)</a:t>
            </a:r>
            <a:r>
              <a:rPr lang="ru-RU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2400" dirty="0">
              <a:solidFill>
                <a:prstClr val="black"/>
              </a:solidFill>
            </a:endParaRPr>
          </a:p>
          <a:p>
            <a:pPr defTabSz="457200"/>
            <a:endParaRPr lang="ru-RU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4" y="991674"/>
            <a:ext cx="6472174" cy="49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441" y="129121"/>
            <a:ext cx="6263939" cy="862552"/>
          </a:xfrm>
        </p:spPr>
        <p:txBody>
          <a:bodyPr/>
          <a:lstStyle/>
          <a:p>
            <a:r>
              <a:rPr lang="ru-RU" dirty="0" smtClean="0"/>
              <a:t>2 часть</a:t>
            </a:r>
            <a:r>
              <a:rPr lang="en-US" dirty="0" smtClean="0"/>
              <a:t> (</a:t>
            </a:r>
            <a:r>
              <a:rPr lang="ru-RU" sz="2800" dirty="0" smtClean="0"/>
              <a:t>Восстановление пути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6871788" y="991674"/>
          <a:ext cx="5064369" cy="495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37"/>
                <a:gridCol w="578237"/>
                <a:gridCol w="578237"/>
                <a:gridCol w="578237"/>
                <a:gridCol w="578237"/>
                <a:gridCol w="578237"/>
                <a:gridCol w="578237"/>
                <a:gridCol w="503652"/>
                <a:gridCol w="513058"/>
              </a:tblGrid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98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 rot="14738743">
            <a:off x="7309712" y="2680088"/>
            <a:ext cx="1619819" cy="135962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11507576">
            <a:off x="8484863" y="3668692"/>
            <a:ext cx="832386" cy="117522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 rot="12405236">
            <a:off x="9635202" y="4215631"/>
            <a:ext cx="773346" cy="138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 rot="13108265">
            <a:off x="10698084" y="4787228"/>
            <a:ext cx="394715" cy="1256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13108265">
            <a:off x="11201005" y="5328247"/>
            <a:ext cx="394715" cy="1256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5115035">
            <a:off x="8198762" y="2795760"/>
            <a:ext cx="2079539" cy="13596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14517843">
            <a:off x="9854401" y="3927699"/>
            <a:ext cx="858448" cy="13596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611" y="1263316"/>
            <a:ext cx="526983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j </a:t>
            </a:r>
            <a:r>
              <a:rPr lang="ru-RU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текущие индексы</a:t>
            </a:r>
          </a:p>
          <a:p>
            <a:pPr defTabSz="457200"/>
            <a:r>
              <a:rPr lang="en-US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i1,j1 </a:t>
            </a:r>
            <a:r>
              <a:rPr lang="ru-RU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индексы первых</a:t>
            </a:r>
            <a:r>
              <a:rPr lang="en-US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единиц</a:t>
            </a:r>
            <a:endParaRPr lang="en-US" sz="20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457200"/>
            <a:r>
              <a:rPr lang="en-US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i0,j0 </a:t>
            </a:r>
            <a:r>
              <a:rPr lang="ru-RU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индексы первых нулей</a:t>
            </a:r>
            <a:endParaRPr lang="ru-RU" sz="2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696" y="2563890"/>
                <a:ext cx="6087978" cy="1444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𝑎𝑛𝑠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"1" ,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1] =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1] = "1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= 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1][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1]+1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−−−−−−−−−−−−−−−−−−−−−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𝑎𝑛𝑠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"0" , </m:t>
                              </m:r>
                              <m:r>
                                <m:rPr>
                                  <m:nor/>
                                </m:rPr>
                                <a:rPr lang="ru-RU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  <m:e>
                              <m: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6" y="2563890"/>
                <a:ext cx="6087978" cy="1444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3610" y="4521190"/>
            <a:ext cx="526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10101101</a:t>
            </a: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10110001</a:t>
            </a: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ans = 101101</a:t>
            </a:r>
            <a:endParaRPr lang="ru-RU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" y="1081826"/>
            <a:ext cx="5583915" cy="56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919" y="245031"/>
            <a:ext cx="8973912" cy="836795"/>
          </a:xfrm>
        </p:spPr>
        <p:txBody>
          <a:bodyPr/>
          <a:lstStyle/>
          <a:p>
            <a:pPr algn="ctr"/>
            <a:r>
              <a:rPr lang="ru-RU" dirty="0" smtClean="0"/>
              <a:t>2 способ восстановления пути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6349281" y="1081826"/>
          <a:ext cx="5576554" cy="52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17"/>
                <a:gridCol w="636717"/>
                <a:gridCol w="636717"/>
                <a:gridCol w="636717"/>
                <a:gridCol w="636717"/>
                <a:gridCol w="636717"/>
                <a:gridCol w="636717"/>
                <a:gridCol w="554589"/>
                <a:gridCol w="564946"/>
              </a:tblGrid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4&lt;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3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2^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6\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583" y="1186353"/>
            <a:ext cx="28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dirty="0" smtClean="0">
                <a:solidFill>
                  <a:prstClr val="black"/>
                </a:solidFill>
              </a:rPr>
              <a:t>Поиск в ширину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Стрелка влево 7"/>
          <p:cNvSpPr/>
          <p:nvPr/>
        </p:nvSpPr>
        <p:spPr>
          <a:xfrm rot="2500424">
            <a:off x="11100090" y="5742302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Стрелка влево 8"/>
          <p:cNvSpPr/>
          <p:nvPr/>
        </p:nvSpPr>
        <p:spPr>
          <a:xfrm rot="2500424">
            <a:off x="10544152" y="5160605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Стрелка влево 9"/>
          <p:cNvSpPr/>
          <p:nvPr/>
        </p:nvSpPr>
        <p:spPr>
          <a:xfrm rot="2500424">
            <a:off x="9905229" y="4559591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Стрелка влево 10"/>
          <p:cNvSpPr/>
          <p:nvPr/>
        </p:nvSpPr>
        <p:spPr>
          <a:xfrm rot="5400000">
            <a:off x="9693313" y="3946282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9198061" y="4364679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3030894">
            <a:off x="8635742" y="3892174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 rot="3030894">
            <a:off x="9284135" y="3328291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 rot="5400000">
            <a:off x="8889870" y="2823090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Стрелка влево 15"/>
          <p:cNvSpPr/>
          <p:nvPr/>
        </p:nvSpPr>
        <p:spPr>
          <a:xfrm rot="5400000">
            <a:off x="6963019" y="2749331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 rot="5400000">
            <a:off x="6963018" y="2187409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Стрелка влево 17"/>
          <p:cNvSpPr/>
          <p:nvPr/>
        </p:nvSpPr>
        <p:spPr>
          <a:xfrm rot="21437732">
            <a:off x="8673111" y="2501642"/>
            <a:ext cx="495377" cy="8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Стрелка влево 18"/>
          <p:cNvSpPr/>
          <p:nvPr/>
        </p:nvSpPr>
        <p:spPr>
          <a:xfrm rot="21437732">
            <a:off x="8006972" y="2432523"/>
            <a:ext cx="303799" cy="114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Стрелка влево 19"/>
          <p:cNvSpPr/>
          <p:nvPr/>
        </p:nvSpPr>
        <p:spPr>
          <a:xfrm rot="21437732">
            <a:off x="8005960" y="3625151"/>
            <a:ext cx="309644" cy="89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Стрелка влево 20"/>
          <p:cNvSpPr/>
          <p:nvPr/>
        </p:nvSpPr>
        <p:spPr>
          <a:xfrm rot="21437732">
            <a:off x="8022182" y="3029836"/>
            <a:ext cx="303900" cy="112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Стрелка влево 21"/>
          <p:cNvSpPr/>
          <p:nvPr/>
        </p:nvSpPr>
        <p:spPr>
          <a:xfrm rot="5697172">
            <a:off x="8376663" y="3323902"/>
            <a:ext cx="309644" cy="89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Стрелка влево 22"/>
          <p:cNvSpPr/>
          <p:nvPr/>
        </p:nvSpPr>
        <p:spPr>
          <a:xfrm rot="5697172">
            <a:off x="8393280" y="2801006"/>
            <a:ext cx="309644" cy="89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Стрелка влево 23"/>
          <p:cNvSpPr/>
          <p:nvPr/>
        </p:nvSpPr>
        <p:spPr>
          <a:xfrm rot="3060272">
            <a:off x="7342011" y="2729620"/>
            <a:ext cx="482762" cy="67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Стрелка влево 24"/>
          <p:cNvSpPr/>
          <p:nvPr/>
        </p:nvSpPr>
        <p:spPr>
          <a:xfrm rot="3060272">
            <a:off x="7376924" y="3375098"/>
            <a:ext cx="482762" cy="67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Стрелка влево 25"/>
          <p:cNvSpPr/>
          <p:nvPr/>
        </p:nvSpPr>
        <p:spPr>
          <a:xfrm rot="3060272">
            <a:off x="7344669" y="2155227"/>
            <a:ext cx="482762" cy="67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Стрелка влево 27"/>
          <p:cNvSpPr/>
          <p:nvPr/>
        </p:nvSpPr>
        <p:spPr>
          <a:xfrm rot="3060272">
            <a:off x="6729007" y="1600563"/>
            <a:ext cx="482762" cy="67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3" y="1708735"/>
            <a:ext cx="5358246" cy="38293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35138" y="5121048"/>
            <a:ext cx="4492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ru-RU" sz="2000" dirty="0" smtClean="0">
                <a:solidFill>
                  <a:prstClr val="black"/>
                </a:solidFill>
              </a:rPr>
              <a:t>Ищем такой путь в котором </a:t>
            </a:r>
            <a:r>
              <a:rPr lang="en-US" sz="2000" dirty="0" smtClean="0">
                <a:solidFill>
                  <a:prstClr val="black"/>
                </a:solidFill>
              </a:rPr>
              <a:t>“</a:t>
            </a:r>
            <a:r>
              <a:rPr lang="ru-RU" sz="2000" dirty="0" smtClean="0">
                <a:solidFill>
                  <a:prstClr val="black"/>
                </a:solidFill>
              </a:rPr>
              <a:t>быстрее</a:t>
            </a:r>
            <a:r>
              <a:rPr lang="en-US" sz="2000" dirty="0" smtClean="0">
                <a:solidFill>
                  <a:prstClr val="black"/>
                </a:solidFill>
              </a:rPr>
              <a:t>”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</a:p>
          <a:p>
            <a:pPr defTabSz="457200"/>
            <a:r>
              <a:rPr lang="ru-RU" sz="2000" dirty="0" smtClean="0">
                <a:solidFill>
                  <a:prstClr val="black"/>
                </a:solidFill>
              </a:rPr>
              <a:t>встречаются первые 1</a:t>
            </a:r>
          </a:p>
          <a:p>
            <a:pPr defTabSz="457200"/>
            <a:r>
              <a:rPr lang="ru-RU" sz="2000" dirty="0" smtClean="0">
                <a:solidFill>
                  <a:prstClr val="black"/>
                </a:solidFill>
              </a:rPr>
              <a:t>Верный путь будет:</a:t>
            </a:r>
          </a:p>
          <a:p>
            <a:pPr defTabSz="457200"/>
            <a:r>
              <a:rPr lang="ru-RU" sz="2000" dirty="0" smtClean="0">
                <a:solidFill>
                  <a:prstClr val="black"/>
                </a:solidFill>
              </a:rPr>
              <a:t> 012358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3401" y="106075"/>
            <a:ext cx="41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«Разделяй и властвуй»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50796" y="101664"/>
            <a:ext cx="257666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Поиск максимального и минимального элементов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456" y="1192012"/>
            <a:ext cx="827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массив на две части (предположим, что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 каждой из частей этим же алгоритмом найдём локальные  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ru-RU" baseline="-25000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ru-RU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Полагаем </a:t>
            </a:r>
            <a:r>
              <a:rPr lang="en-US" b="1" dirty="0" smtClean="0">
                <a:solidFill>
                  <a:srgbClr val="00B050"/>
                </a:solidFill>
              </a:rPr>
              <a:t>max</a:t>
            </a:r>
            <a:r>
              <a:rPr lang="en-US" dirty="0" smtClean="0"/>
              <a:t>=</a:t>
            </a:r>
            <a:r>
              <a:rPr lang="ru-RU" i="1" dirty="0" smtClean="0"/>
              <a:t>наибольший</a:t>
            </a:r>
            <a:r>
              <a:rPr lang="ru-RU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baseline="-25000" dirty="0">
                <a:solidFill>
                  <a:srgbClr val="00B050"/>
                </a:solidFill>
              </a:rPr>
              <a:t>1 </a:t>
            </a:r>
            <a:r>
              <a:rPr lang="ru-RU" dirty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), </a:t>
            </a:r>
            <a:r>
              <a:rPr lang="en-US" b="1" dirty="0" smtClean="0">
                <a:solidFill>
                  <a:srgbClr val="7030A0"/>
                </a:solidFill>
              </a:rPr>
              <a:t>min</a:t>
            </a:r>
            <a:r>
              <a:rPr lang="en-US" dirty="0" smtClean="0"/>
              <a:t>=</a:t>
            </a:r>
            <a:r>
              <a:rPr lang="ru-RU" i="1" dirty="0" smtClean="0"/>
              <a:t>наименьший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en-US" baseline="-25000" dirty="0" smtClean="0">
                <a:solidFill>
                  <a:srgbClr val="7030A0"/>
                </a:solidFill>
              </a:rPr>
              <a:t>1 </a:t>
            </a:r>
            <a:r>
              <a:rPr lang="ru-RU" dirty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min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 </a:t>
            </a:r>
            <a:r>
              <a:rPr lang="ru-RU" dirty="0" smtClean="0"/>
              <a:t>рассматриваемой области меньше 2-х </a:t>
            </a:r>
            <a:r>
              <a:rPr lang="ru-RU" dirty="0"/>
              <a:t>элементов, то деление не выполняем, а за 1 сравнение определим максимальный и минимальный </a:t>
            </a:r>
            <a:r>
              <a:rPr lang="ru-RU" dirty="0" smtClean="0"/>
              <a:t>элемент области. 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62968"/>
              </p:ext>
            </p:extLst>
          </p:nvPr>
        </p:nvGraphicFramePr>
        <p:xfrm>
          <a:off x="3893401" y="4150452"/>
          <a:ext cx="2790203" cy="89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" name="Equation" r:id="rId3" imgW="3492500" imgH="1117600" progId="Equation.DSMT4">
                  <p:embed/>
                </p:oleObj>
              </mc:Choice>
              <mc:Fallback>
                <p:oleObj name="Equation" r:id="rId3" imgW="3492500" imgH="1117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401" y="4150452"/>
                        <a:ext cx="2790203" cy="892865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146" y="1226185"/>
            <a:ext cx="300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  <a:endParaRPr lang="ru-RU" sz="16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20779" y="174393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 smtClean="0">
                <a:solidFill>
                  <a:srgbClr val="C00000"/>
                </a:solidFill>
              </a:rPr>
              <a:t>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10722" y="2529802"/>
            <a:ext cx="2215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Комбинирование»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0172" y="5190220"/>
            <a:ext cx="387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Последовательный поиск</a:t>
            </a: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1829"/>
              </p:ext>
            </p:extLst>
          </p:nvPr>
        </p:nvGraphicFramePr>
        <p:xfrm>
          <a:off x="8989379" y="5961942"/>
          <a:ext cx="691818" cy="25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" name="Equation" r:id="rId5" imgW="647700" imgH="241300" progId="Equation.DSMT4">
                  <p:embed/>
                </p:oleObj>
              </mc:Choice>
              <mc:Fallback>
                <p:oleObj name="Equation" r:id="rId5" imgW="647700" imgH="2413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379" y="5961942"/>
                        <a:ext cx="691818" cy="25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0453" y="5089834"/>
            <a:ext cx="38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Решение на основе принципа «разделяй и властвуй»</a:t>
            </a:r>
            <a:endParaRPr lang="ru-RU" b="1" dirty="0" smtClean="0"/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69504"/>
              </p:ext>
            </p:extLst>
          </p:nvPr>
        </p:nvGraphicFramePr>
        <p:xfrm>
          <a:off x="3542789" y="5795558"/>
          <a:ext cx="701223" cy="5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" name="Equation" r:id="rId7" imgW="723586" imgH="609336" progId="Equation.DSMT4">
                  <p:embed/>
                </p:oleObj>
              </mc:Choice>
              <mc:Fallback>
                <p:oleObj name="Equation" r:id="rId7" imgW="723586" imgH="609336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89" y="5795558"/>
                        <a:ext cx="701223" cy="59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51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3401" y="106075"/>
            <a:ext cx="41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«Разделяй и властвуй»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59398" y="1245424"/>
            <a:ext cx="508104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l,r</a:t>
            </a:r>
            <a:r>
              <a:rPr lang="ru-RU" sz="2000" dirty="0" smtClean="0">
                <a:latin typeface="Consolas" panose="020B0609020204030204" pitchFamily="49" charset="0"/>
              </a:rPr>
              <a:t>):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  if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l </a:t>
            </a:r>
            <a:r>
              <a:rPr lang="ru-RU" sz="2000" dirty="0" smtClean="0">
                <a:latin typeface="Consolas" panose="020B0609020204030204" pitchFamily="49" charset="0"/>
              </a:rPr>
              <a:t>≠ </a:t>
            </a:r>
            <a:r>
              <a:rPr lang="ru-RU" sz="2000" dirty="0">
                <a:latin typeface="Consolas" panose="020B0609020204030204" pitchFamily="49" charset="0"/>
              </a:rPr>
              <a:t>r: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      </a:t>
            </a:r>
            <a:r>
              <a:rPr lang="ru-RU" sz="2000" dirty="0" smtClean="0">
                <a:latin typeface="Consolas" panose="020B0609020204030204" pitchFamily="49" charset="0"/>
              </a:rPr>
              <a:t>k </a:t>
            </a:r>
            <a:r>
              <a:rPr lang="ru-RU" sz="2000" dirty="0">
                <a:latin typeface="Consolas" panose="020B0609020204030204" pitchFamily="49" charset="0"/>
              </a:rPr>
              <a:t>= (l + r) // 2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l,k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MergeList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l,k,r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3424" y="1043616"/>
            <a:ext cx="55806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 smtClean="0"/>
              <a:t>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вторая часть –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оставшиеся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следования элементов в каждой из полученных частей совпадает с их порядком следования в исходной последовательности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Если в последовательности тол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слияние отсортированных частей </a:t>
            </a:r>
            <a:r>
              <a:rPr lang="ru-RU" alt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 так, чтобы сохранилась упорядоченность.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10234"/>
              </p:ext>
            </p:extLst>
          </p:nvPr>
        </p:nvGraphicFramePr>
        <p:xfrm>
          <a:off x="6259398" y="34742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0" name="Equation" r:id="rId3" imgW="4330700" imgH="1117600" progId="Equation.DSMT4">
                  <p:embed/>
                </p:oleObj>
              </mc:Choice>
              <mc:Fallback>
                <p:oleObj name="Equation" r:id="rId3" imgW="4330700" imgH="1117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398" y="3474238"/>
                        <a:ext cx="3963987" cy="1022350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-4559" y="3800747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 smtClean="0">
                <a:solidFill>
                  <a:srgbClr val="C00000"/>
                </a:solidFill>
              </a:rPr>
              <a:t>»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638172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02072"/>
              </p:ext>
            </p:extLst>
          </p:nvPr>
        </p:nvGraphicFramePr>
        <p:xfrm>
          <a:off x="6345447" y="5007504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1" name="Equation" r:id="rId5" imgW="1892300" imgH="355600" progId="Equation.DSMT4">
                  <p:embed/>
                </p:oleObj>
              </mc:Choice>
              <mc:Fallback>
                <p:oleObj name="Equation" r:id="rId5" imgW="1892300" imgH="3556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447" y="5007504"/>
                        <a:ext cx="1892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4266" y="106075"/>
            <a:ext cx="257666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Сортировка массива слиянием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266" y="774591"/>
            <a:ext cx="300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  <a:endParaRPr lang="ru-RU" sz="16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3401" y="106075"/>
            <a:ext cx="41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«Разделяй и властвуй»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9152" y="137705"/>
            <a:ext cx="310135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):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ru-RU" sz="1600" b="1" dirty="0" smtClean="0">
                <a:latin typeface="Consolas" panose="020B0609020204030204" pitchFamily="49" charset="0"/>
              </a:rPr>
              <a:t>       </a:t>
            </a:r>
            <a:r>
              <a:rPr lang="ru-RU" sz="1600" b="1" dirty="0" err="1" smtClean="0">
                <a:latin typeface="Consolas" panose="020B0609020204030204" pitchFamily="49" charset="0"/>
              </a:rPr>
              <a:t>if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: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Partition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</a:rPr>
              <a:t>l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 smtClean="0">
                <a:latin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 smtClean="0">
                <a:latin typeface="Consolas" panose="020B0609020204030204" pitchFamily="49" charset="0"/>
              </a:rPr>
              <a:t>(</a:t>
            </a:r>
            <a:r>
              <a:rPr lang="en-US" sz="1600" i="1" dirty="0" err="1" smtClean="0">
                <a:latin typeface="Consolas" panose="020B0609020204030204" pitchFamily="49" charset="0"/>
              </a:rPr>
              <a:t>i</a:t>
            </a:r>
            <a:r>
              <a:rPr lang="ru-RU" sz="1600" dirty="0" smtClean="0"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</a:rPr>
              <a:t>r</a:t>
            </a:r>
            <a:r>
              <a:rPr lang="ru-RU" sz="1600" dirty="0" smtClean="0">
                <a:latin typeface="Consolas" panose="020B0609020204030204" pitchFamily="49" charset="0"/>
              </a:rPr>
              <a:t>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66" y="106075"/>
            <a:ext cx="257666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Быстрая сортировка массива Ч. Хоара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7013" y="1114775"/>
            <a:ext cx="5580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Выбираем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 качестве сепаратора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медиану рассматриваемой области</a:t>
            </a:r>
            <a:r>
              <a:rPr lang="en-US" dirty="0"/>
              <a:t>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 линейное от числа элементов время). Относительно сепаратора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ru-RU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делим массив на три части: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первой части </a:t>
            </a:r>
            <a:r>
              <a:rPr lang="ru-RU" dirty="0" smtClean="0"/>
              <a:t>-  </a:t>
            </a:r>
            <a:r>
              <a:rPr lang="ru-RU" dirty="0"/>
              <a:t>элементы, которые </a:t>
            </a:r>
            <a:r>
              <a:rPr lang="ru-RU" dirty="0" smtClean="0"/>
              <a:t>меньше или </a:t>
            </a:r>
            <a:r>
              <a:rPr lang="ru-RU" dirty="0" err="1" smtClean="0"/>
              <a:t>вравны</a:t>
            </a:r>
            <a:r>
              <a:rPr lang="ru-RU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;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во второй части - элемент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;</a:t>
            </a:r>
            <a:endParaRPr lang="ru-RU" dirty="0"/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третьей части – элементы, которые  больше или равны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ru-RU" dirty="0"/>
              <a:t>.</a:t>
            </a:r>
          </a:p>
          <a:p>
            <a:pPr marL="342900"/>
            <a:endParaRPr lang="en-US" alt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</a:t>
            </a:r>
            <a:r>
              <a:rPr lang="en-US" altLang="ru-RU" smtClean="0"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части этим же алгоритмом. Если в некоторой менее одного элемента, то ничего не делаем.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dirty="0"/>
              <a:t>Происходит слияние отсортированных сегментов в один путем присоединения  сегментов.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208" y="388529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 smtClean="0">
                <a:solidFill>
                  <a:srgbClr val="C00000"/>
                </a:solidFill>
              </a:rPr>
              <a:t>»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117" y="4930403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90912" y="1176331"/>
            <a:ext cx="176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  <a:endParaRPr lang="ru-RU" sz="16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2450"/>
              </p:ext>
            </p:extLst>
          </p:nvPr>
        </p:nvGraphicFramePr>
        <p:xfrm>
          <a:off x="9109337" y="2348105"/>
          <a:ext cx="3082663" cy="91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3" imgW="3771900" imgH="1117600" progId="Equation.DSMT4">
                  <p:embed/>
                </p:oleObj>
              </mc:Choice>
              <mc:Fallback>
                <p:oleObj name="Equation" r:id="rId3" imgW="3771900" imgH="1117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337" y="2348105"/>
                        <a:ext cx="3082663" cy="91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85789"/>
              </p:ext>
            </p:extLst>
          </p:nvPr>
        </p:nvGraphicFramePr>
        <p:xfrm>
          <a:off x="9237264" y="3802733"/>
          <a:ext cx="1630443" cy="29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Equation" r:id="rId5" imgW="1981200" imgH="355600" progId="Equation.DSMT4">
                  <p:embed/>
                </p:oleObj>
              </mc:Choice>
              <mc:Fallback>
                <p:oleObj name="Equation" r:id="rId5" imgW="1981200" imgH="355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264" y="3802733"/>
                        <a:ext cx="1630443" cy="292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2" y="2929795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+mn-lt"/>
              </a:rPr>
              <a:t>Динамическое </a:t>
            </a:r>
            <a:r>
              <a:rPr lang="ru-RU" sz="3200" b="1" dirty="0" smtClean="0">
                <a:solidFill>
                  <a:srgbClr val="0070C0"/>
                </a:solidFill>
                <a:latin typeface="+mn-lt"/>
              </a:rPr>
              <a:t>программирование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263" y="697583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+mn-lt"/>
              </a:rPr>
              <a:t>Динамическое программирование </a:t>
            </a:r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ru-RU" sz="2800" dirty="0" smtClean="0">
                <a:solidFill>
                  <a:srgbClr val="0070C0"/>
                </a:solidFill>
                <a:latin typeface="+mn-lt"/>
              </a:rPr>
              <a:t>сокр.</a:t>
            </a:r>
            <a:r>
              <a:rPr lang="ru-RU" sz="3200" dirty="0" smtClean="0">
                <a:solidFill>
                  <a:srgbClr val="0070C0"/>
                </a:solidFill>
                <a:latin typeface="+mn-lt"/>
              </a:rPr>
              <a:t> ДП)</a:t>
            </a:r>
            <a:endParaRPr lang="ru-RU" sz="3200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08999" y="1399609"/>
                <a:ext cx="10047027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15900" algn="just">
                  <a:spcAft>
                    <a:spcPts val="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Динамическое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программирование применяется к задачам,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которых нужно что-то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подсчитать или к оптимизационным задачам. </a:t>
                </a:r>
              </a:p>
              <a:p>
                <a:pPr indent="215900" algn="just">
                  <a:spcAft>
                    <a:spcPts val="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задаче требуется определить число различных способов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подняться по ступенькам при заданном способе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подъема, или вычислить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число способов размещения </a:t>
                </a:r>
                <a:r>
                  <a:rPr lang="ru-RU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единиц в строке длины </a:t>
                </a:r>
                <a:r>
                  <a:rPr lang="ru-RU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или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</a:t>
                </a:r>
                <a:r>
                  <a:rPr lang="ru-RU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Фиббоначи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т.п. </a:t>
                </a:r>
              </a:p>
              <a:p>
                <a:pPr indent="215900" algn="just">
                  <a:spcAft>
                    <a:spcPts val="0"/>
                  </a:spcAft>
                </a:pP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Задачи оптимизации. В таких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задачах существует много решений, каждому из которых поставлено в соответствие некоторое 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значение. Необходимо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найти среди всех возможных решений одно с оптимальным (наибольшим или наименьшим) значением. Например, во взвешенном графе между заданной парой вершин существует несколько маршрутов, каждый маршрут характеризуется своей длиной, и нам необходимо найти маршрут кратчайшей длины.</a:t>
                </a: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99" y="1399609"/>
                <a:ext cx="10047027" cy="4893647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971" t="-998" r="-910" b="-1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1_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4929</TotalTime>
  <Words>3264</Words>
  <Application>Microsoft Office PowerPoint</Application>
  <PresentationFormat>Широкоэкранный</PresentationFormat>
  <Paragraphs>988</Paragraphs>
  <Slides>47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Trebuchet MS</vt:lpstr>
      <vt:lpstr>Tw Cen MT</vt:lpstr>
      <vt:lpstr>Тема Office</vt:lpstr>
      <vt:lpstr>Контур</vt:lpstr>
      <vt:lpstr>1_Контур</vt:lpstr>
      <vt:lpstr>Equation</vt:lpstr>
      <vt:lpstr>Методы разработки эффективных алгоритмов  Метод «разделяй и властвуй»  Динамическое программирование</vt:lpstr>
      <vt:lpstr>Метод «разделяй и властвуй»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 Лягушка</vt:lpstr>
      <vt:lpstr>Лягушка</vt:lpstr>
      <vt:lpstr>Лягушка</vt:lpstr>
      <vt:lpstr>Лягушка</vt:lpstr>
      <vt:lpstr>Лягушка</vt:lpstr>
      <vt:lpstr>Лягушка</vt:lpstr>
      <vt:lpstr>Задача 2. Задача расстановки  единиц</vt:lpstr>
      <vt:lpstr>Задача расстановки единиц</vt:lpstr>
      <vt:lpstr>Задача расстановки единиц</vt:lpstr>
      <vt:lpstr>Задача расстановки единиц</vt:lpstr>
      <vt:lpstr>Задача расстановки единиц</vt:lpstr>
      <vt:lpstr>Задача расстановки единиц</vt:lpstr>
      <vt:lpstr>Задача расстановки единиц</vt:lpstr>
      <vt:lpstr>Задача3. Оптимального перемножения группы матриц</vt:lpstr>
      <vt:lpstr>Оптимальное перемножение группы матриц</vt:lpstr>
      <vt:lpstr>Презентация PowerPoint</vt:lpstr>
      <vt:lpstr>Презентация PowerPoint</vt:lpstr>
      <vt:lpstr>Задача оптимального перемножения группы матриц</vt:lpstr>
      <vt:lpstr>Презентация PowerPoint</vt:lpstr>
      <vt:lpstr>Оптимальное перемножение группы матриц</vt:lpstr>
      <vt:lpstr>Оптимальное перемножение группы матриц</vt:lpstr>
      <vt:lpstr>Оптимальное перемножение группы матриц</vt:lpstr>
      <vt:lpstr>Оптимальное перемножение группы матриц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5. Бинарные последовательности</vt:lpstr>
      <vt:lpstr>Задача</vt:lpstr>
      <vt:lpstr>1 часть (нахождение длинны LCS)</vt:lpstr>
      <vt:lpstr>2 часть (Восстановление пути)</vt:lpstr>
      <vt:lpstr>2 способ восстановления пути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640</cp:revision>
  <dcterms:created xsi:type="dcterms:W3CDTF">2020-04-14T05:04:13Z</dcterms:created>
  <dcterms:modified xsi:type="dcterms:W3CDTF">2021-01-28T08:25:52Z</dcterms:modified>
</cp:coreProperties>
</file>