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2" r:id="rId2"/>
    <p:sldId id="419" r:id="rId3"/>
    <p:sldId id="420" r:id="rId4"/>
    <p:sldId id="403" r:id="rId5"/>
    <p:sldId id="405" r:id="rId6"/>
    <p:sldId id="404" r:id="rId7"/>
    <p:sldId id="407" r:id="rId8"/>
    <p:sldId id="408" r:id="rId9"/>
    <p:sldId id="409" r:id="rId10"/>
    <p:sldId id="410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21" r:id="rId19"/>
    <p:sldId id="422" r:id="rId20"/>
    <p:sldId id="437" r:id="rId21"/>
    <p:sldId id="425" r:id="rId22"/>
    <p:sldId id="402" r:id="rId23"/>
    <p:sldId id="427" r:id="rId24"/>
    <p:sldId id="441" r:id="rId25"/>
    <p:sldId id="442" r:id="rId26"/>
    <p:sldId id="431" r:id="rId27"/>
    <p:sldId id="428" r:id="rId28"/>
    <p:sldId id="430" r:id="rId29"/>
    <p:sldId id="432" r:id="rId30"/>
    <p:sldId id="443" r:id="rId31"/>
    <p:sldId id="435" r:id="rId32"/>
    <p:sldId id="444" r:id="rId33"/>
    <p:sldId id="436" r:id="rId34"/>
    <p:sldId id="423" r:id="rId35"/>
    <p:sldId id="426" r:id="rId36"/>
    <p:sldId id="433" r:id="rId37"/>
    <p:sldId id="438" r:id="rId38"/>
    <p:sldId id="439" r:id="rId39"/>
    <p:sldId id="440" r:id="rId40"/>
    <p:sldId id="434" r:id="rId41"/>
    <p:sldId id="44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5DrhjeNlZxqykW+Xponaw==" hashData="fn6OSe0ejzqt8ROd5JFU3gRWfJkLXL4XoIYyEfY97aIfIINVTKkNVOE24kQYwfJYd1R9BpJjEiIlBtF2EJCl0w=="/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050"/>
    <a:srgbClr val="144E9D"/>
    <a:srgbClr val="39F754"/>
    <a:srgbClr val="00000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55" y="48"/>
      </p:cViewPr>
      <p:guideLst>
        <p:guide orient="horz" pos="397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2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16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 smtClean="0">
                <a:solidFill>
                  <a:srgbClr val="144E9D"/>
                </a:solidFill>
              </a:rPr>
              <a:t>ФПМИ БГУ</a:t>
            </a:r>
            <a:endParaRPr lang="ru-RU" sz="12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7262" y="2484391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0070C0"/>
                </a:solidFill>
              </a:rPr>
              <a:t>Бинарная </a:t>
            </a:r>
            <a:r>
              <a:rPr lang="ru-RU" sz="3200" dirty="0">
                <a:solidFill>
                  <a:srgbClr val="0070C0"/>
                </a:solidFill>
              </a:rPr>
              <a:t>куча</a:t>
            </a:r>
            <a:r>
              <a:rPr lang="ru-RU" sz="3200" dirty="0"/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binary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 smtClean="0"/>
              <a:t>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</a:t>
            </a:r>
            <a:r>
              <a:rPr lang="ru-RU" sz="3200" dirty="0" smtClean="0">
                <a:solidFill>
                  <a:srgbClr val="0070C0"/>
                </a:solidFill>
              </a:rPr>
              <a:t>куча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binomial</a:t>
            </a:r>
            <a:r>
              <a:rPr lang="ru-RU" sz="2800" i="1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>
                <a:solidFill>
                  <a:srgbClr val="0070C0"/>
                </a:solidFill>
              </a:rPr>
              <a:t/>
            </a:r>
            <a:br>
              <a:rPr lang="ru-RU" sz="3200" dirty="0" smtClean="0">
                <a:solidFill>
                  <a:srgbClr val="0070C0"/>
                </a:solidFill>
              </a:rPr>
            </a:br>
            <a:r>
              <a:rPr lang="ru-RU" sz="3200" dirty="0" smtClean="0">
                <a:solidFill>
                  <a:srgbClr val="0070C0"/>
                </a:solidFill>
              </a:rPr>
              <a:t>Куча Фибоначчи </a:t>
            </a:r>
            <a:r>
              <a:rPr lang="ru-RU" sz="3200" dirty="0" smtClean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 smtClean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6780" y="2409780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C00000"/>
                </a:solidFill>
              </a:rPr>
              <a:t>Приоритетная очередь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ru-RU" sz="3200" dirty="0" smtClean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72" y="1316346"/>
            <a:ext cx="623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06243" y="1316346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8" name="TextBox 3"/>
          <p:cNvSpPr txBox="1"/>
          <p:nvPr/>
        </p:nvSpPr>
        <p:spPr>
          <a:xfrm>
            <a:off x="7722713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2764" y="-23317"/>
            <a:ext cx="272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Бинарная куча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ru-RU" sz="3200" dirty="0">
              <a:solidFill>
                <a:srgbClr val="0070C0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718541" y="3411373"/>
            <a:ext cx="3575932" cy="2693364"/>
            <a:chOff x="1149286" y="2203568"/>
            <a:chExt cx="3575932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286" y="446138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2i+2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1128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⌊</a:t>
              </a:r>
              <a:r>
                <a:rPr lang="en-US" dirty="0" smtClean="0"/>
                <a:t>(</a:t>
              </a:r>
              <a:r>
                <a:rPr lang="ru-RU" dirty="0" smtClean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-1)</a:t>
              </a:r>
              <a:r>
                <a:rPr lang="ru-RU" dirty="0" smtClean="0"/>
                <a:t>/2</a:t>
              </a:r>
              <a:r>
                <a:rPr lang="ru-RU" dirty="0"/>
                <a:t>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952764" y="854900"/>
            <a:ext cx="3871355" cy="3085344"/>
            <a:chOff x="7049646" y="2027647"/>
            <a:chExt cx="3871355" cy="3085344"/>
          </a:xfrm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ru-RU" dirty="0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ru-RU" dirty="0"/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7</a:t>
                </a:r>
                <a:endParaRPr lang="ru-RU" dirty="0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8</a:t>
                </a:r>
                <a:endParaRPr lang="ru-RU" dirty="0"/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069927" y="4867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памяти компьютера указанное </a:t>
            </a:r>
            <a:r>
              <a:rPr lang="ru-RU" dirty="0" smtClean="0"/>
              <a:t>бинарная куча будет </a:t>
            </a:r>
            <a:r>
              <a:rPr lang="ru-RU" dirty="0"/>
              <a:t>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5096"/>
              </p:ext>
            </p:extLst>
          </p:nvPr>
        </p:nvGraphicFramePr>
        <p:xfrm>
          <a:off x="6222683" y="5950934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36990" y="269071"/>
            <a:ext cx="61447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Для перехода от 1-индексации к </a:t>
            </a:r>
            <a:r>
              <a:rPr lang="ru-RU" u="sng" dirty="0" smtClean="0">
                <a:solidFill>
                  <a:srgbClr val="FF0000"/>
                </a:solidFill>
              </a:rPr>
              <a:t>0-индексации</a:t>
            </a:r>
            <a:r>
              <a:rPr lang="ru-RU" dirty="0" smtClean="0"/>
              <a:t>, вместо i подставим </a:t>
            </a:r>
            <a:r>
              <a:rPr lang="ru-RU" dirty="0" smtClean="0">
                <a:latin typeface="Consolas" panose="020B0609020204030204" pitchFamily="49" charset="0"/>
              </a:rPr>
              <a:t>i ′ = i + 1</a:t>
            </a:r>
            <a:r>
              <a:rPr lang="ru-RU" dirty="0" smtClean="0"/>
              <a:t>, </a:t>
            </a:r>
            <a:r>
              <a:rPr lang="ru-RU" dirty="0"/>
              <a:t>затем из результата вычтем 1. 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ru-RU" dirty="0" err="1" smtClean="0">
                <a:solidFill>
                  <a:srgbClr val="0070C0"/>
                </a:solidFill>
              </a:rPr>
              <a:t>ыновьями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элемента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/>
              <a:t> </a:t>
            </a:r>
            <a:r>
              <a:rPr lang="ru-RU" dirty="0" smtClean="0"/>
              <a:t>являются </a:t>
            </a:r>
            <a:r>
              <a:rPr lang="ru-RU" dirty="0"/>
              <a:t>элементы с индексами </a:t>
            </a:r>
            <a:endParaRPr lang="en-US" dirty="0" smtClean="0"/>
          </a:p>
          <a:p>
            <a:r>
              <a:rPr lang="ru-RU" dirty="0" smtClean="0">
                <a:latin typeface="Consolas" panose="020B0609020204030204" pitchFamily="49" charset="0"/>
              </a:rPr>
              <a:t>2(i </a:t>
            </a:r>
            <a:r>
              <a:rPr lang="ru-RU" dirty="0">
                <a:latin typeface="Consolas" panose="020B0609020204030204" pitchFamily="49" charset="0"/>
              </a:rPr>
              <a:t>+ 1) − 1 =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2i + 1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2(i </a:t>
            </a:r>
            <a:r>
              <a:rPr lang="ru-RU" dirty="0">
                <a:latin typeface="Consolas" panose="020B0609020204030204" pitchFamily="49" charset="0"/>
              </a:rPr>
              <a:t>+ 1) + 1 − 1 =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2i + 2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1" dirty="0" smtClean="0"/>
          </a:p>
          <a:p>
            <a:r>
              <a:rPr lang="ru-RU" b="1" dirty="0" smtClean="0"/>
              <a:t>Родителем</a:t>
            </a:r>
            <a:r>
              <a:rPr lang="ru-RU" dirty="0" smtClean="0"/>
              <a:t> </a:t>
            </a:r>
            <a:r>
              <a:rPr lang="ru-RU" dirty="0"/>
              <a:t>элемента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/>
              <a:t> является элемент </a:t>
            </a:r>
            <a:endParaRPr lang="en-US" dirty="0" smtClean="0"/>
          </a:p>
          <a:p>
            <a:r>
              <a:rPr lang="ru-RU" dirty="0" smtClean="0">
                <a:latin typeface="Consolas" panose="020B0609020204030204" pitchFamily="49" charset="0"/>
              </a:rPr>
              <a:t>⌊</a:t>
            </a:r>
            <a:r>
              <a:rPr lang="ru-RU" dirty="0">
                <a:latin typeface="Consolas" panose="020B0609020204030204" pitchFamily="49" charset="0"/>
              </a:rPr>
              <a:t>(i + 1)/2⌋ − 1 =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⌊(i − 1)/2⌋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6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43141" y="221964"/>
            <a:ext cx="625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</a:t>
            </a:r>
            <a:r>
              <a:rPr lang="ru-RU" sz="2400" dirty="0" smtClean="0"/>
              <a:t>ключа </a:t>
            </a:r>
            <a:endParaRPr lang="en-US" sz="2400" dirty="0" smtClean="0"/>
          </a:p>
        </p:txBody>
      </p:sp>
      <p:sp>
        <p:nvSpPr>
          <p:cNvPr id="30" name="Овал 29"/>
          <p:cNvSpPr/>
          <p:nvPr/>
        </p:nvSpPr>
        <p:spPr>
          <a:xfrm>
            <a:off x="3958203" y="243635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126498" y="243635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557908" y="312623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3534704" y="312623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779262" y="308637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1572673" y="312172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3008453" y="153901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7" name="Прямая со стрелкой 36"/>
          <p:cNvCxnSpPr>
            <a:stCxn id="30" idx="4"/>
            <a:endCxn id="33" idx="7"/>
          </p:cNvCxnSpPr>
          <p:nvPr/>
        </p:nvCxnSpPr>
        <p:spPr>
          <a:xfrm flipH="1">
            <a:off x="3912879" y="2898263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4"/>
            <a:endCxn id="32" idx="1"/>
          </p:cNvCxnSpPr>
          <p:nvPr/>
        </p:nvCxnSpPr>
        <p:spPr>
          <a:xfrm>
            <a:off x="4179733" y="2898263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4"/>
            <a:endCxn id="31" idx="7"/>
          </p:cNvCxnSpPr>
          <p:nvPr/>
        </p:nvCxnSpPr>
        <p:spPr>
          <a:xfrm flipH="1">
            <a:off x="2504673" y="2000932"/>
            <a:ext cx="725310" cy="5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4"/>
            <a:endCxn id="30" idx="0"/>
          </p:cNvCxnSpPr>
          <p:nvPr/>
        </p:nvCxnSpPr>
        <p:spPr>
          <a:xfrm>
            <a:off x="3229983" y="2000932"/>
            <a:ext cx="949750" cy="43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4"/>
            <a:endCxn id="35" idx="7"/>
          </p:cNvCxnSpPr>
          <p:nvPr/>
        </p:nvCxnSpPr>
        <p:spPr>
          <a:xfrm flipH="1">
            <a:off x="1950848" y="2898264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1" idx="4"/>
            <a:endCxn id="34" idx="1"/>
          </p:cNvCxnSpPr>
          <p:nvPr/>
        </p:nvCxnSpPr>
        <p:spPr>
          <a:xfrm>
            <a:off x="2348028" y="2898264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904968" y="387605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180650" y="389971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2458793" y="389971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1129613" y="387605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35" idx="4"/>
            <a:endCxn id="46" idx="0"/>
          </p:cNvCxnSpPr>
          <p:nvPr/>
        </p:nvCxnSpPr>
        <p:spPr>
          <a:xfrm flipH="1">
            <a:off x="1351143" y="3583634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5" idx="4"/>
            <a:endCxn id="43" idx="0"/>
          </p:cNvCxnSpPr>
          <p:nvPr/>
        </p:nvCxnSpPr>
        <p:spPr>
          <a:xfrm>
            <a:off x="1794203" y="3583634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4"/>
            <a:endCxn id="45" idx="0"/>
          </p:cNvCxnSpPr>
          <p:nvPr/>
        </p:nvCxnSpPr>
        <p:spPr>
          <a:xfrm flipH="1">
            <a:off x="2680323" y="3548290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4" idx="4"/>
            <a:endCxn id="44" idx="0"/>
          </p:cNvCxnSpPr>
          <p:nvPr/>
        </p:nvCxnSpPr>
        <p:spPr>
          <a:xfrm>
            <a:off x="3000792" y="3548290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1181815" y="1276282"/>
            <a:ext cx="3713019" cy="2630603"/>
            <a:chOff x="6913312" y="870929"/>
            <a:chExt cx="3713019" cy="2630603"/>
          </a:xfrm>
        </p:grpSpPr>
        <p:sp>
          <p:nvSpPr>
            <p:cNvPr id="18" name="TextBox 17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2113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77967"/>
              </p:ext>
            </p:extLst>
          </p:nvPr>
        </p:nvGraphicFramePr>
        <p:xfrm>
          <a:off x="8064132" y="5072755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0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132" y="5072755"/>
                        <a:ext cx="1012825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6484" y="1545039"/>
            <a:ext cx="2443659" cy="699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cxnSp>
        <p:nvCxnSpPr>
          <p:cNvPr id="60" name="Прямая со стрелкой 59"/>
          <p:cNvCxnSpPr/>
          <p:nvPr/>
        </p:nvCxnSpPr>
        <p:spPr>
          <a:xfrm>
            <a:off x="207390" y="4534293"/>
            <a:ext cx="358218" cy="386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280" y="90404"/>
            <a:ext cx="32795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</a:t>
            </a:r>
            <a:r>
              <a:rPr lang="ru-RU" sz="2400" dirty="0" smtClean="0"/>
              <a:t>ключа</a:t>
            </a:r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630603"/>
            <a:chOff x="6913312" y="870929"/>
            <a:chExt cx="3713019" cy="2630603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7572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61375"/>
              </p:ext>
            </p:extLst>
          </p:nvPr>
        </p:nvGraphicFramePr>
        <p:xfrm>
          <a:off x="4443555" y="503090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/>
                <a:gridCol w="33173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78371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31057" y="54316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31057" y="50160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4158977" y="1257516"/>
            <a:ext cx="3874046" cy="3059781"/>
            <a:chOff x="4160451" y="1361223"/>
            <a:chExt cx="3874046" cy="3059781"/>
          </a:xfrm>
        </p:grpSpPr>
        <p:sp>
          <p:nvSpPr>
            <p:cNvPr id="68" name="Овал 67"/>
            <p:cNvSpPr/>
            <p:nvPr/>
          </p:nvSpPr>
          <p:spPr>
            <a:xfrm>
              <a:off x="6991732" y="249572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60027" y="249572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7591437" y="318560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6568233" y="318560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2791" y="314575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6202" y="318109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6027751" y="160711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6946408" y="2957641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3262" y="2957641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8202" y="2069030"/>
              <a:ext cx="711079" cy="4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249281" y="2069030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4377" y="2957642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1557" y="2957642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8497" y="393543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2322" y="395909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3142" y="393543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4672" y="3643012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7732" y="3643012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3852" y="3607668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3927" y="1361223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2615" y="2227995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4418" y="2903712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7491" y="2886904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10256" y="2922159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7883" y="365399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8067" y="3661005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60451" y="3656164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5920" y="221100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7695" y="2853808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4084710" y="1102780"/>
            <a:ext cx="37771" cy="4784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6750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n=10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8107241" y="948997"/>
            <a:ext cx="14858" cy="4800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11077286" y="246804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9245581" y="246804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5" name="Овал 104"/>
          <p:cNvSpPr/>
          <p:nvPr/>
        </p:nvSpPr>
        <p:spPr>
          <a:xfrm>
            <a:off x="11676991" y="315792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10653787" y="315792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9898345" y="311806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8691756" y="315341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10113305" y="157943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110" name="Прямая со стрелкой 109"/>
          <p:cNvCxnSpPr>
            <a:stCxn id="103" idx="4"/>
            <a:endCxn id="106" idx="7"/>
          </p:cNvCxnSpPr>
          <p:nvPr/>
        </p:nvCxnSpPr>
        <p:spPr>
          <a:xfrm flipH="1">
            <a:off x="11031962" y="2929955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3" idx="4"/>
            <a:endCxn id="105" idx="1"/>
          </p:cNvCxnSpPr>
          <p:nvPr/>
        </p:nvCxnSpPr>
        <p:spPr>
          <a:xfrm>
            <a:off x="11298816" y="2929955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09" idx="4"/>
            <a:endCxn id="104" idx="7"/>
          </p:cNvCxnSpPr>
          <p:nvPr/>
        </p:nvCxnSpPr>
        <p:spPr>
          <a:xfrm flipH="1">
            <a:off x="9623756" y="2041344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4"/>
            <a:endCxn id="103" idx="0"/>
          </p:cNvCxnSpPr>
          <p:nvPr/>
        </p:nvCxnSpPr>
        <p:spPr>
          <a:xfrm>
            <a:off x="10334835" y="2041344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4" idx="4"/>
            <a:endCxn id="108" idx="7"/>
          </p:cNvCxnSpPr>
          <p:nvPr/>
        </p:nvCxnSpPr>
        <p:spPr>
          <a:xfrm flipH="1">
            <a:off x="9069931" y="2929956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4" idx="4"/>
            <a:endCxn id="107" idx="1"/>
          </p:cNvCxnSpPr>
          <p:nvPr/>
        </p:nvCxnSpPr>
        <p:spPr>
          <a:xfrm>
            <a:off x="9467111" y="2929956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Овал 115"/>
          <p:cNvSpPr/>
          <p:nvPr/>
        </p:nvSpPr>
        <p:spPr>
          <a:xfrm>
            <a:off x="9024051" y="390774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17" name="Овал 116"/>
          <p:cNvSpPr/>
          <p:nvPr/>
        </p:nvSpPr>
        <p:spPr>
          <a:xfrm>
            <a:off x="9577876" y="393140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18" name="Овал 117"/>
          <p:cNvSpPr/>
          <p:nvPr/>
        </p:nvSpPr>
        <p:spPr>
          <a:xfrm>
            <a:off x="8325702" y="385511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119" name="Прямая со стрелкой 118"/>
          <p:cNvCxnSpPr>
            <a:stCxn id="108" idx="4"/>
            <a:endCxn id="118" idx="0"/>
          </p:cNvCxnSpPr>
          <p:nvPr/>
        </p:nvCxnSpPr>
        <p:spPr>
          <a:xfrm flipH="1">
            <a:off x="8547232" y="3615326"/>
            <a:ext cx="366054" cy="23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  <a:endCxn id="116" idx="0"/>
          </p:cNvCxnSpPr>
          <p:nvPr/>
        </p:nvCxnSpPr>
        <p:spPr>
          <a:xfrm>
            <a:off x="8913286" y="3615326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7" idx="4"/>
            <a:endCxn id="117" idx="0"/>
          </p:cNvCxnSpPr>
          <p:nvPr/>
        </p:nvCxnSpPr>
        <p:spPr>
          <a:xfrm flipH="1">
            <a:off x="9799406" y="3579982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8319752" y="1293712"/>
            <a:ext cx="3713019" cy="2630603"/>
            <a:chOff x="6913312" y="870929"/>
            <a:chExt cx="3713019" cy="2630603"/>
          </a:xfrm>
        </p:grpSpPr>
        <p:sp>
          <p:nvSpPr>
            <p:cNvPr id="123" name="TextBox 122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137" name="Овал 136"/>
          <p:cNvSpPr/>
          <p:nvPr/>
        </p:nvSpPr>
        <p:spPr>
          <a:xfrm>
            <a:off x="11075298" y="246054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11081245" y="246429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11676991" y="316305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0" name="Овал 139"/>
          <p:cNvSpPr/>
          <p:nvPr/>
        </p:nvSpPr>
        <p:spPr>
          <a:xfrm>
            <a:off x="10113305" y="158692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aphicFrame>
        <p:nvGraphicFramePr>
          <p:cNvPr id="143" name="Таблица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25377"/>
              </p:ext>
            </p:extLst>
          </p:nvPr>
        </p:nvGraphicFramePr>
        <p:xfrm>
          <a:off x="8319752" y="4937196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/>
                <a:gridCol w="33173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0879218" y="57585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</a:t>
            </a:r>
            <a:endParaRPr lang="ru-RU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0425819" y="1252"/>
            <a:ext cx="170463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h=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O(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400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31617"/>
              </p:ext>
            </p:extLst>
          </p:nvPr>
        </p:nvGraphicFramePr>
        <p:xfrm>
          <a:off x="4384932" y="118687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932" y="118687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0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6" grpId="0" animBg="1"/>
      <p:bldP spid="117" grpId="0" animBg="1"/>
      <p:bldP spid="118" grpId="0" animBg="1"/>
      <p:bldP spid="137" grpId="0" animBg="1"/>
      <p:bldP spid="138" grpId="0" animBg="1"/>
      <p:bldP spid="139" grpId="0" animBg="1"/>
      <p:bldP spid="140" grpId="0" animBg="1"/>
      <p:bldP spid="144" grpId="0"/>
      <p:bldP spid="1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4319" y="834248"/>
            <a:ext cx="8584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8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800" dirty="0"/>
              <a:t>— удаление минимального </a:t>
            </a:r>
            <a:r>
              <a:rPr lang="ru-RU" sz="2800" dirty="0" smtClean="0"/>
              <a:t>ключа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28765"/>
              </p:ext>
            </p:extLst>
          </p:nvPr>
        </p:nvGraphicFramePr>
        <p:xfrm>
          <a:off x="10097575" y="526087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7575" y="5260871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429006" y="1966354"/>
            <a:ext cx="71845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ExtractMin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or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]):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left child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right child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]: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break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swap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280" y="90404"/>
            <a:ext cx="327956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добавление ключа </a:t>
            </a:r>
            <a:r>
              <a:rPr lang="ru-RU" sz="2400" dirty="0" smtClean="0"/>
              <a:t>x</a:t>
            </a:r>
            <a:endParaRPr lang="ru-RU" sz="2400" dirty="0"/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4894"/>
              </p:ext>
            </p:extLst>
          </p:nvPr>
        </p:nvGraphicFramePr>
        <p:xfrm>
          <a:off x="263280" y="509817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78371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-57555" y="54994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-39339" y="50027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990413" y="1060551"/>
            <a:ext cx="37771" cy="4784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476340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n=12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8107241" y="948997"/>
            <a:ext cx="14858" cy="4800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/>
          <p:cNvSpPr/>
          <p:nvPr/>
        </p:nvSpPr>
        <p:spPr>
          <a:xfrm>
            <a:off x="10425819" y="1252"/>
            <a:ext cx="170463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h=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O(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400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31617"/>
              </p:ext>
            </p:extLst>
          </p:nvPr>
        </p:nvGraphicFramePr>
        <p:xfrm>
          <a:off x="4384932" y="118687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6"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932" y="118687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Группа 56"/>
          <p:cNvGrpSpPr/>
          <p:nvPr/>
        </p:nvGrpSpPr>
        <p:grpSpPr>
          <a:xfrm>
            <a:off x="4158977" y="1257516"/>
            <a:ext cx="3686678" cy="3059781"/>
            <a:chOff x="4158977" y="1257516"/>
            <a:chExt cx="3686678" cy="3059781"/>
          </a:xfrm>
        </p:grpSpPr>
        <p:sp>
          <p:nvSpPr>
            <p:cNvPr id="68" name="Овал 67"/>
            <p:cNvSpPr/>
            <p:nvPr/>
          </p:nvSpPr>
          <p:spPr>
            <a:xfrm>
              <a:off x="6990258" y="239202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7124107" y="2853934"/>
              <a:ext cx="87681" cy="30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1788" y="2853934"/>
              <a:ext cx="255692" cy="270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185446" y="1984173"/>
              <a:ext cx="1026342" cy="40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2453" y="1257516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1141" y="2124288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2944" y="2800005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20643" y="285862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5274" y="280672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6409" y="355029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6593" y="3557298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8977" y="355245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4446" y="210730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221" y="2750101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33" name="Овал 132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cxnSp>
          <p:nvCxnSpPr>
            <p:cNvPr id="51" name="Прямая со стрелкой 50"/>
            <p:cNvCxnSpPr>
              <a:stCxn id="72" idx="4"/>
              <a:endCxn id="133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6578385" y="3813638"/>
              <a:ext cx="443060" cy="4619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Прямая со стрелкой 55"/>
            <p:cNvCxnSpPr>
              <a:stCxn id="71" idx="4"/>
              <a:endCxn id="135" idx="0"/>
            </p:cNvCxnSpPr>
            <p:nvPr/>
          </p:nvCxnSpPr>
          <p:spPr>
            <a:xfrm flipH="1">
              <a:off x="6799915" y="3554978"/>
              <a:ext cx="167547" cy="25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ru-RU" sz="1200" dirty="0"/>
            </a:p>
          </p:txBody>
        </p:sp>
      </p:grpSp>
      <p:graphicFrame>
        <p:nvGraphicFramePr>
          <p:cNvPr id="141" name="Таблица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98668"/>
              </p:ext>
            </p:extLst>
          </p:nvPr>
        </p:nvGraphicFramePr>
        <p:xfrm>
          <a:off x="4166813" y="5064946"/>
          <a:ext cx="3940428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61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24424"/>
                <a:gridCol w="396115"/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7" name="Группа 146"/>
          <p:cNvGrpSpPr/>
          <p:nvPr/>
        </p:nvGrpSpPr>
        <p:grpSpPr>
          <a:xfrm>
            <a:off x="8316619" y="1268839"/>
            <a:ext cx="3686678" cy="3059781"/>
            <a:chOff x="4158977" y="1257516"/>
            <a:chExt cx="3686678" cy="3059781"/>
          </a:xfrm>
        </p:grpSpPr>
        <p:sp>
          <p:nvSpPr>
            <p:cNvPr id="148" name="Овал 147"/>
            <p:cNvSpPr/>
            <p:nvPr/>
          </p:nvSpPr>
          <p:spPr>
            <a:xfrm>
              <a:off x="7032214" y="241171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49" name="Овал 14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155" name="Прямая со стрелкой 154"/>
            <p:cNvCxnSpPr>
              <a:stCxn id="148" idx="4"/>
              <a:endCxn id="151" idx="7"/>
            </p:cNvCxnSpPr>
            <p:nvPr/>
          </p:nvCxnSpPr>
          <p:spPr>
            <a:xfrm flipH="1">
              <a:off x="7124107" y="2873623"/>
              <a:ext cx="129637" cy="28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48" idx="4"/>
              <a:endCxn id="150" idx="1"/>
            </p:cNvCxnSpPr>
            <p:nvPr/>
          </p:nvCxnSpPr>
          <p:spPr>
            <a:xfrm>
              <a:off x="7253744" y="2873623"/>
              <a:ext cx="213736" cy="250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>
              <a:stCxn id="154" idx="4"/>
              <a:endCxn id="14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54" idx="4"/>
              <a:endCxn id="148" idx="0"/>
            </p:cNvCxnSpPr>
            <p:nvPr/>
          </p:nvCxnSpPr>
          <p:spPr>
            <a:xfrm>
              <a:off x="6185446" y="1984173"/>
              <a:ext cx="1068298" cy="427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149" idx="4"/>
              <a:endCxn id="15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 стрелкой 159"/>
            <p:cNvCxnSpPr>
              <a:stCxn id="149" idx="4"/>
              <a:endCxn id="15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Овал 16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164" name="Прямая со стрелкой 163"/>
            <p:cNvCxnSpPr>
              <a:stCxn id="153" idx="4"/>
              <a:endCxn id="163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/>
            <p:cNvCxnSpPr>
              <a:stCxn id="153" idx="4"/>
              <a:endCxn id="16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52" idx="4"/>
              <a:endCxn id="162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042453" y="1257516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161141" y="2124288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622944" y="2800005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820643" y="285862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475274" y="280672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476409" y="355029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006593" y="3557298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58977" y="3552457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004446" y="2107300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846221" y="2750101"/>
              <a:ext cx="263214" cy="27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77" name="Овал 176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cxnSp>
          <p:nvCxnSpPr>
            <p:cNvPr id="178" name="Прямая со стрелкой 177"/>
            <p:cNvCxnSpPr>
              <a:stCxn id="152" idx="4"/>
              <a:endCxn id="177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6578385" y="3813638"/>
              <a:ext cx="443060" cy="4619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81" name="Прямая со стрелкой 180"/>
            <p:cNvCxnSpPr>
              <a:stCxn id="151" idx="4"/>
              <a:endCxn id="180" idx="0"/>
            </p:cNvCxnSpPr>
            <p:nvPr/>
          </p:nvCxnSpPr>
          <p:spPr>
            <a:xfrm flipH="1">
              <a:off x="6799915" y="3554978"/>
              <a:ext cx="167547" cy="25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ru-RU" sz="1200" dirty="0"/>
            </a:p>
          </p:txBody>
        </p:sp>
      </p:grpSp>
      <p:sp>
        <p:nvSpPr>
          <p:cNvPr id="183" name="Овал 182"/>
          <p:cNvSpPr/>
          <p:nvPr/>
        </p:nvSpPr>
        <p:spPr>
          <a:xfrm>
            <a:off x="10736027" y="384022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84" name="Овал 183"/>
          <p:cNvSpPr/>
          <p:nvPr/>
        </p:nvSpPr>
        <p:spPr>
          <a:xfrm>
            <a:off x="10903519" y="3101359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5" name="Овал 184"/>
          <p:cNvSpPr/>
          <p:nvPr/>
        </p:nvSpPr>
        <p:spPr>
          <a:xfrm>
            <a:off x="11189856" y="2425003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6" name="Овал 185"/>
          <p:cNvSpPr/>
          <p:nvPr/>
        </p:nvSpPr>
        <p:spPr>
          <a:xfrm>
            <a:off x="10911368" y="310359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87" name="Овал 186"/>
          <p:cNvSpPr/>
          <p:nvPr/>
        </p:nvSpPr>
        <p:spPr>
          <a:xfrm>
            <a:off x="10128516" y="1540894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8" name="Овал 187"/>
          <p:cNvSpPr/>
          <p:nvPr/>
        </p:nvSpPr>
        <p:spPr>
          <a:xfrm>
            <a:off x="11189856" y="242000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2359"/>
              </p:ext>
            </p:extLst>
          </p:nvPr>
        </p:nvGraphicFramePr>
        <p:xfrm>
          <a:off x="8229881" y="5076288"/>
          <a:ext cx="3940428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61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18492"/>
                <a:gridCol w="324424"/>
                <a:gridCol w="396115"/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11453792" y="579287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5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8322" y="967097"/>
            <a:ext cx="487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добавление ключа </a:t>
            </a:r>
            <a:r>
              <a:rPr lang="ru-RU" sz="2400" dirty="0" smtClean="0"/>
              <a:t>x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5676" y="1904558"/>
            <a:ext cx="6162675" cy="2219325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12699"/>
              </p:ext>
            </p:extLst>
          </p:nvPr>
        </p:nvGraphicFramePr>
        <p:xfrm>
          <a:off x="9728460" y="5190765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" name="Equation" r:id="rId4" imgW="672840" imgH="266400" progId="Equation.DSMT4">
                  <p:embed/>
                </p:oleObj>
              </mc:Choice>
              <mc:Fallback>
                <p:oleObj name="Equation" r:id="rId4" imgW="672840" imgH="266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460" y="5190765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9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5" y="539734"/>
            <a:ext cx="11430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/>
              <a:t>уменьшение </a:t>
            </a:r>
            <a:r>
              <a:rPr lang="ru-RU" sz="2400" dirty="0"/>
              <a:t>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980932" y="62508"/>
            <a:ext cx="582175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4" name="Овал 3"/>
          <p:cNvSpPr/>
          <p:nvPr/>
        </p:nvSpPr>
        <p:spPr>
          <a:xfrm>
            <a:off x="3173059" y="364017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41354" y="364017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772764" y="433005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749560" y="433005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994118" y="4290201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87529" y="432554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209078" y="275156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3127735" y="4102087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394589" y="4102087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719529" y="3213476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430608" y="3213476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1165704" y="4102088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562884" y="4102088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119824" y="507987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2395506" y="510353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673649" y="510353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565999" y="4787458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1009059" y="4787458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895179" y="4752114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2215648" y="4752114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15525" y="2465844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54500"/>
              </p:ext>
            </p:extLst>
          </p:nvPr>
        </p:nvGraphicFramePr>
        <p:xfrm>
          <a:off x="152344" y="5890361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40649" y="55522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4248442" y="2344940"/>
            <a:ext cx="5807" cy="429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95123" y="507161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271465" y="362768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5439760" y="362768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7871170" y="431756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847966" y="431756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6092524" y="4277708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885935" y="431305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307484" y="273907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7226141" y="4089594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492995" y="4089594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817935" y="3200983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529014" y="3200983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264110" y="4089595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  <a:endCxn id="45" idx="1"/>
          </p:cNvCxnSpPr>
          <p:nvPr/>
        </p:nvCxnSpPr>
        <p:spPr>
          <a:xfrm>
            <a:off x="5661290" y="4089595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218230" y="506738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6493912" y="509104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772055" y="509104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664405" y="4774965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107465" y="4774965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4"/>
            <a:endCxn id="56" idx="0"/>
          </p:cNvCxnSpPr>
          <p:nvPr/>
        </p:nvCxnSpPr>
        <p:spPr>
          <a:xfrm flipH="1">
            <a:off x="5993585" y="4739621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4"/>
            <a:endCxn id="55" idx="0"/>
          </p:cNvCxnSpPr>
          <p:nvPr/>
        </p:nvCxnSpPr>
        <p:spPr>
          <a:xfrm>
            <a:off x="6314054" y="4739621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457200" y="2483262"/>
            <a:ext cx="3713019" cy="2718209"/>
            <a:chOff x="6913312" y="870929"/>
            <a:chExt cx="3713019" cy="2718209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308"/>
              </p:ext>
            </p:extLst>
          </p:nvPr>
        </p:nvGraphicFramePr>
        <p:xfrm>
          <a:off x="4675420" y="587692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539055" y="553974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4393529" y="505912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8321442" y="2195948"/>
            <a:ext cx="5807" cy="429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67936"/>
              </p:ext>
            </p:extLst>
          </p:nvPr>
        </p:nvGraphicFramePr>
        <p:xfrm>
          <a:off x="8578098" y="58752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Овал 109"/>
          <p:cNvSpPr/>
          <p:nvPr/>
        </p:nvSpPr>
        <p:spPr>
          <a:xfrm>
            <a:off x="8401677" y="503504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grpSp>
        <p:nvGrpSpPr>
          <p:cNvPr id="119" name="Группа 118"/>
          <p:cNvGrpSpPr/>
          <p:nvPr/>
        </p:nvGrpSpPr>
        <p:grpSpPr>
          <a:xfrm>
            <a:off x="8506710" y="2411278"/>
            <a:ext cx="3713019" cy="3364696"/>
            <a:chOff x="8523145" y="2558405"/>
            <a:chExt cx="3713019" cy="3364696"/>
          </a:xfrm>
        </p:grpSpPr>
        <p:sp>
          <p:nvSpPr>
            <p:cNvPr id="77" name="Овал 76"/>
            <p:cNvSpPr/>
            <p:nvPr/>
          </p:nvSpPr>
          <p:spPr>
            <a:xfrm>
              <a:off x="11280679" y="373273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9448974" y="373273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10857180" y="442261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10101738" y="4382762"/>
              <a:ext cx="443060" cy="4619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0000"/>
                  </a:solidFill>
                </a:rPr>
                <a:t>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8895149" y="441810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10316698" y="284412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cxnSp>
          <p:nvCxnSpPr>
            <p:cNvPr id="83" name="Прямая со стрелкой 82"/>
            <p:cNvCxnSpPr>
              <a:stCxn id="77" idx="4"/>
              <a:endCxn id="79" idx="7"/>
            </p:cNvCxnSpPr>
            <p:nvPr/>
          </p:nvCxnSpPr>
          <p:spPr>
            <a:xfrm flipH="1">
              <a:off x="11235355" y="4194648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stCxn id="77" idx="4"/>
            </p:cNvCxnSpPr>
            <p:nvPr/>
          </p:nvCxnSpPr>
          <p:spPr>
            <a:xfrm>
              <a:off x="11502209" y="4194648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82" idx="4"/>
              <a:endCxn id="78" idx="7"/>
            </p:cNvCxnSpPr>
            <p:nvPr/>
          </p:nvCxnSpPr>
          <p:spPr>
            <a:xfrm flipH="1">
              <a:off x="9827149" y="3306037"/>
              <a:ext cx="711079" cy="4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82" idx="4"/>
              <a:endCxn id="77" idx="0"/>
            </p:cNvCxnSpPr>
            <p:nvPr/>
          </p:nvCxnSpPr>
          <p:spPr>
            <a:xfrm>
              <a:off x="10538228" y="3306037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8" idx="4"/>
              <a:endCxn id="81" idx="7"/>
            </p:cNvCxnSpPr>
            <p:nvPr/>
          </p:nvCxnSpPr>
          <p:spPr>
            <a:xfrm flipH="1">
              <a:off x="9273324" y="4194649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78" idx="4"/>
              <a:endCxn id="80" idx="1"/>
            </p:cNvCxnSpPr>
            <p:nvPr/>
          </p:nvCxnSpPr>
          <p:spPr>
            <a:xfrm>
              <a:off x="9670504" y="4194649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9227444" y="517244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0503126" y="519609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9781269" y="519609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cxnSp>
          <p:nvCxnSpPr>
            <p:cNvPr id="92" name="Прямая со стрелкой 91"/>
            <p:cNvCxnSpPr>
              <a:stCxn id="81" idx="4"/>
            </p:cNvCxnSpPr>
            <p:nvPr/>
          </p:nvCxnSpPr>
          <p:spPr>
            <a:xfrm flipH="1">
              <a:off x="8673619" y="4880019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1" idx="4"/>
              <a:endCxn id="89" idx="0"/>
            </p:cNvCxnSpPr>
            <p:nvPr/>
          </p:nvCxnSpPr>
          <p:spPr>
            <a:xfrm>
              <a:off x="9116679" y="4880019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stCxn id="80" idx="4"/>
              <a:endCxn id="91" idx="0"/>
            </p:cNvCxnSpPr>
            <p:nvPr/>
          </p:nvCxnSpPr>
          <p:spPr>
            <a:xfrm flipH="1">
              <a:off x="10002799" y="4844675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80" idx="4"/>
              <a:endCxn id="90" idx="0"/>
            </p:cNvCxnSpPr>
            <p:nvPr/>
          </p:nvCxnSpPr>
          <p:spPr>
            <a:xfrm>
              <a:off x="10323268" y="4844675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406621" y="25584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525309" y="34454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987112" y="41369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930185" y="41197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972950" y="41558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39036" y="499225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46771" y="49996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370761" y="491200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23145" y="49070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368614" y="342807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210389" y="40859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475354" y="555376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n=11</a:t>
              </a:r>
              <a:endParaRPr lang="ru-RU" dirty="0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11769401" y="449434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</p:grpSp>
      <p:sp>
        <p:nvSpPr>
          <p:cNvPr id="113" name="Овал 112"/>
          <p:cNvSpPr/>
          <p:nvPr/>
        </p:nvSpPr>
        <p:spPr>
          <a:xfrm>
            <a:off x="9442345" y="3585096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10306833" y="2690400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10084849" y="425369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9433156" y="358990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>
            <a:off x="1580141" y="5736900"/>
            <a:ext cx="11801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83183" y="1976990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модификации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5208881" y="1987507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момент модификации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9020201" y="1980350"/>
            <a:ext cx="219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модификации</a:t>
            </a:r>
            <a:endParaRPr lang="ru-RU" dirty="0"/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13580"/>
              </p:ext>
            </p:extLst>
          </p:nvPr>
        </p:nvGraphicFramePr>
        <p:xfrm>
          <a:off x="10193954" y="9254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9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954" y="92546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7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4" grpId="0"/>
      <p:bldP spid="75" grpId="0" animBg="1"/>
      <p:bldP spid="110" grpId="0" animBg="1"/>
      <p:bldP spid="113" grpId="0" animBg="1"/>
      <p:bldP spid="114" grpId="0" animBg="1"/>
      <p:bldP spid="115" grpId="0" animBg="1"/>
      <p:bldP spid="116" grpId="0" animBg="1"/>
      <p:bldP spid="121" grpId="0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5" y="539734"/>
            <a:ext cx="11430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/>
              <a:t>увеличение</a:t>
            </a:r>
            <a:r>
              <a:rPr lang="ru-RU" sz="2400" dirty="0" smtClean="0"/>
              <a:t> ключа вершины на заданную величину </a:t>
            </a:r>
          </a:p>
          <a:p>
            <a:r>
              <a:rPr lang="ru-RU" sz="2400" dirty="0" smtClean="0"/>
              <a:t>(предполагается, что </a:t>
            </a:r>
            <a:r>
              <a:rPr lang="ru-RU" sz="2400" u="sng" dirty="0" smtClean="0"/>
              <a:t>известна позиция вершины внутри структуры данных</a:t>
            </a:r>
            <a:r>
              <a:rPr lang="ru-RU" sz="2400" dirty="0" smtClean="0"/>
              <a:t>);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80932" y="62508"/>
            <a:ext cx="582175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4" name="Овал 3"/>
          <p:cNvSpPr/>
          <p:nvPr/>
        </p:nvSpPr>
        <p:spPr>
          <a:xfrm>
            <a:off x="3173059" y="364017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41354" y="3640175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772764" y="433005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749560" y="433005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994118" y="4290201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87529" y="432554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209078" y="275156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3127735" y="4102087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394589" y="4102087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719529" y="3213476"/>
            <a:ext cx="711079" cy="4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430608" y="3213476"/>
            <a:ext cx="963981" cy="4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1165704" y="4102088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562884" y="4102088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119824" y="507987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2395506" y="510353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673649" y="510353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565999" y="4787458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1009059" y="4787458"/>
            <a:ext cx="332295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895179" y="4752114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2215648" y="4752114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15525" y="2465844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31254"/>
              </p:ext>
            </p:extLst>
          </p:nvPr>
        </p:nvGraphicFramePr>
        <p:xfrm>
          <a:off x="152344" y="5890361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40649" y="55522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4248442" y="2344940"/>
            <a:ext cx="5807" cy="429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95123" y="507161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03381"/>
              </p:ext>
            </p:extLst>
          </p:nvPr>
        </p:nvGraphicFramePr>
        <p:xfrm>
          <a:off x="4675420" y="587692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Прямая соединительная линия 75"/>
          <p:cNvCxnSpPr/>
          <p:nvPr/>
        </p:nvCxnSpPr>
        <p:spPr>
          <a:xfrm>
            <a:off x="8329612" y="2171005"/>
            <a:ext cx="5807" cy="429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19456"/>
              </p:ext>
            </p:extLst>
          </p:nvPr>
        </p:nvGraphicFramePr>
        <p:xfrm>
          <a:off x="8578098" y="58752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11432173" y="555123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>
            <a:off x="620164" y="5682037"/>
            <a:ext cx="11801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83183" y="1976990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модификации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9390173" y="1981654"/>
            <a:ext cx="219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модификации</a:t>
            </a:r>
            <a:endParaRPr lang="ru-RU" dirty="0"/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13580"/>
              </p:ext>
            </p:extLst>
          </p:nvPr>
        </p:nvGraphicFramePr>
        <p:xfrm>
          <a:off x="10193954" y="9254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3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954" y="92546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4393529" y="1987507"/>
            <a:ext cx="3920701" cy="3921566"/>
            <a:chOff x="4393529" y="1987507"/>
            <a:chExt cx="3920701" cy="3921566"/>
          </a:xfrm>
        </p:grpSpPr>
        <p:sp>
          <p:nvSpPr>
            <p:cNvPr id="41" name="Овал 40"/>
            <p:cNvSpPr/>
            <p:nvPr/>
          </p:nvSpPr>
          <p:spPr>
            <a:xfrm>
              <a:off x="7271465" y="362768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5439760" y="3627682"/>
              <a:ext cx="443060" cy="4619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871170" y="431756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6847966" y="431756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85935" y="4313052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07484" y="273907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cxnSp>
          <p:nvCxnSpPr>
            <p:cNvPr id="48" name="Прямая со стрелкой 47"/>
            <p:cNvCxnSpPr>
              <a:stCxn id="41" idx="4"/>
              <a:endCxn id="44" idx="7"/>
            </p:cNvCxnSpPr>
            <p:nvPr/>
          </p:nvCxnSpPr>
          <p:spPr>
            <a:xfrm flipH="1">
              <a:off x="7226141" y="4089594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1" idx="4"/>
              <a:endCxn id="43" idx="1"/>
            </p:cNvCxnSpPr>
            <p:nvPr/>
          </p:nvCxnSpPr>
          <p:spPr>
            <a:xfrm>
              <a:off x="7492995" y="4089594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7" idx="4"/>
              <a:endCxn id="42" idx="7"/>
            </p:cNvCxnSpPr>
            <p:nvPr/>
          </p:nvCxnSpPr>
          <p:spPr>
            <a:xfrm flipH="1">
              <a:off x="5817935" y="3200983"/>
              <a:ext cx="711079" cy="4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7" idx="4"/>
              <a:endCxn id="41" idx="0"/>
            </p:cNvCxnSpPr>
            <p:nvPr/>
          </p:nvCxnSpPr>
          <p:spPr>
            <a:xfrm>
              <a:off x="6529014" y="3200983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2" idx="4"/>
              <a:endCxn id="46" idx="7"/>
            </p:cNvCxnSpPr>
            <p:nvPr/>
          </p:nvCxnSpPr>
          <p:spPr>
            <a:xfrm flipH="1">
              <a:off x="5264110" y="4089595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2" idx="4"/>
            </p:cNvCxnSpPr>
            <p:nvPr/>
          </p:nvCxnSpPr>
          <p:spPr>
            <a:xfrm>
              <a:off x="5661290" y="4089595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5218230" y="506738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6493912" y="509104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5772055" y="509104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cxnSp>
          <p:nvCxnSpPr>
            <p:cNvPr id="57" name="Прямая со стрелкой 56"/>
            <p:cNvCxnSpPr>
              <a:stCxn id="46" idx="4"/>
            </p:cNvCxnSpPr>
            <p:nvPr/>
          </p:nvCxnSpPr>
          <p:spPr>
            <a:xfrm flipH="1">
              <a:off x="4664405" y="4774965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6" idx="4"/>
              <a:endCxn id="54" idx="0"/>
            </p:cNvCxnSpPr>
            <p:nvPr/>
          </p:nvCxnSpPr>
          <p:spPr>
            <a:xfrm>
              <a:off x="5107465" y="4774965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endCxn id="56" idx="0"/>
            </p:cNvCxnSpPr>
            <p:nvPr/>
          </p:nvCxnSpPr>
          <p:spPr>
            <a:xfrm flipH="1">
              <a:off x="5993585" y="4739621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endCxn id="55" idx="0"/>
            </p:cNvCxnSpPr>
            <p:nvPr/>
          </p:nvCxnSpPr>
          <p:spPr>
            <a:xfrm>
              <a:off x="6314054" y="4739621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/>
            <p:cNvGrpSpPr/>
            <p:nvPr/>
          </p:nvGrpSpPr>
          <p:grpSpPr>
            <a:xfrm>
              <a:off x="4457200" y="2483262"/>
              <a:ext cx="3713019" cy="2718209"/>
              <a:chOff x="6913312" y="870929"/>
              <a:chExt cx="3713019" cy="27182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ru-RU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ru-RU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ru-RU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ru-RU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9</a:t>
                </a:r>
                <a:endParaRPr lang="ru-RU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ru-RU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7539055" y="5539741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n=11</a:t>
              </a:r>
              <a:endParaRPr lang="ru-RU" dirty="0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4393529" y="505912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08881" y="1987507"/>
              <a:ext cx="256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момент модификации</a:t>
              </a:r>
              <a:endParaRPr lang="ru-RU" dirty="0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6085954" y="4298434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8401677" y="2411278"/>
            <a:ext cx="3818052" cy="3099606"/>
            <a:chOff x="8401677" y="2411278"/>
            <a:chExt cx="3818052" cy="3099606"/>
          </a:xfrm>
        </p:grpSpPr>
        <p:sp>
          <p:nvSpPr>
            <p:cNvPr id="110" name="Овал 109"/>
            <p:cNvSpPr/>
            <p:nvPr/>
          </p:nvSpPr>
          <p:spPr>
            <a:xfrm>
              <a:off x="8401677" y="503504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1264244" y="358560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10840745" y="427548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8878714" y="427097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10300263" y="269699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cxnSp>
          <p:nvCxnSpPr>
            <p:cNvPr id="83" name="Прямая со стрелкой 82"/>
            <p:cNvCxnSpPr>
              <a:stCxn id="77" idx="4"/>
              <a:endCxn id="79" idx="7"/>
            </p:cNvCxnSpPr>
            <p:nvPr/>
          </p:nvCxnSpPr>
          <p:spPr>
            <a:xfrm flipH="1">
              <a:off x="11218920" y="4047521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stCxn id="77" idx="4"/>
            </p:cNvCxnSpPr>
            <p:nvPr/>
          </p:nvCxnSpPr>
          <p:spPr>
            <a:xfrm>
              <a:off x="11485774" y="4047521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82" idx="4"/>
            </p:cNvCxnSpPr>
            <p:nvPr/>
          </p:nvCxnSpPr>
          <p:spPr>
            <a:xfrm flipH="1">
              <a:off x="9810714" y="3158910"/>
              <a:ext cx="711079" cy="4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82" idx="4"/>
              <a:endCxn id="77" idx="0"/>
            </p:cNvCxnSpPr>
            <p:nvPr/>
          </p:nvCxnSpPr>
          <p:spPr>
            <a:xfrm>
              <a:off x="10521793" y="3158910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endCxn id="81" idx="7"/>
            </p:cNvCxnSpPr>
            <p:nvPr/>
          </p:nvCxnSpPr>
          <p:spPr>
            <a:xfrm flipH="1">
              <a:off x="9256889" y="4047522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>
              <a:off x="9654069" y="4047522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9211009" y="502531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0486691" y="504897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9764834" y="504897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cxnSp>
          <p:nvCxnSpPr>
            <p:cNvPr id="92" name="Прямая со стрелкой 91"/>
            <p:cNvCxnSpPr>
              <a:stCxn id="81" idx="4"/>
            </p:cNvCxnSpPr>
            <p:nvPr/>
          </p:nvCxnSpPr>
          <p:spPr>
            <a:xfrm flipH="1">
              <a:off x="8657184" y="4732892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1" idx="4"/>
              <a:endCxn id="89" idx="0"/>
            </p:cNvCxnSpPr>
            <p:nvPr/>
          </p:nvCxnSpPr>
          <p:spPr>
            <a:xfrm>
              <a:off x="9100244" y="4732892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endCxn id="91" idx="0"/>
            </p:cNvCxnSpPr>
            <p:nvPr/>
          </p:nvCxnSpPr>
          <p:spPr>
            <a:xfrm flipH="1">
              <a:off x="9986364" y="4697548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endCxn id="90" idx="0"/>
            </p:cNvCxnSpPr>
            <p:nvPr/>
          </p:nvCxnSpPr>
          <p:spPr>
            <a:xfrm>
              <a:off x="10306833" y="4697548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390186" y="24112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508874" y="32983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970677" y="39898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913750" y="3972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956515" y="400874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22601" y="48451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30336" y="4852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354326" y="47648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06710" y="47599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352179" y="32809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193954" y="39387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11752966" y="434721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10054964" y="4254492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26" name="Овал 125"/>
            <p:cNvSpPr/>
            <p:nvPr/>
          </p:nvSpPr>
          <p:spPr>
            <a:xfrm>
              <a:off x="9439300" y="3599937"/>
              <a:ext cx="443060" cy="4619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127" name="Овал 126"/>
          <p:cNvSpPr/>
          <p:nvPr/>
        </p:nvSpPr>
        <p:spPr>
          <a:xfrm>
            <a:off x="8870159" y="4261244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8" name="Овал 127"/>
          <p:cNvSpPr/>
          <p:nvPr/>
        </p:nvSpPr>
        <p:spPr>
          <a:xfrm>
            <a:off x="9193234" y="5025312"/>
            <a:ext cx="443060" cy="4619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0" name="Овал 129"/>
          <p:cNvSpPr/>
          <p:nvPr/>
        </p:nvSpPr>
        <p:spPr>
          <a:xfrm>
            <a:off x="9439459" y="360125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31" name="Овал 130"/>
          <p:cNvSpPr/>
          <p:nvPr/>
        </p:nvSpPr>
        <p:spPr>
          <a:xfrm>
            <a:off x="8863173" y="426464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2" grpId="0"/>
      <p:bldP spid="127" grpId="0" animBg="1"/>
      <p:bldP spid="128" grpId="0" animBg="1"/>
      <p:bldP spid="130" grpId="0" animBg="1"/>
      <p:bldP spid="1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044" y="680410"/>
            <a:ext cx="1143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</a:t>
            </a:r>
            <a:r>
              <a:rPr lang="ru-RU" sz="24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80932" y="62508"/>
            <a:ext cx="582175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51177"/>
              </p:ext>
            </p:extLst>
          </p:nvPr>
        </p:nvGraphicFramePr>
        <p:xfrm>
          <a:off x="152344" y="5890361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40649" y="55522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4263927" y="1699499"/>
            <a:ext cx="16590" cy="5158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Группа 115"/>
          <p:cNvGrpSpPr/>
          <p:nvPr/>
        </p:nvGrpSpPr>
        <p:grpSpPr>
          <a:xfrm>
            <a:off x="295123" y="2465844"/>
            <a:ext cx="3920701" cy="3099606"/>
            <a:chOff x="295123" y="2465844"/>
            <a:chExt cx="3920701" cy="3099606"/>
          </a:xfrm>
        </p:grpSpPr>
        <p:sp>
          <p:nvSpPr>
            <p:cNvPr id="4" name="Овал 3"/>
            <p:cNvSpPr/>
            <p:nvPr/>
          </p:nvSpPr>
          <p:spPr>
            <a:xfrm>
              <a:off x="3173059" y="364017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1417160" y="3649250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3772764" y="433005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2749560" y="4330054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994118" y="4290201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7529" y="432554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209078" y="275156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cxnSp>
          <p:nvCxnSpPr>
            <p:cNvPr id="11" name="Прямая со стрелкой 10"/>
            <p:cNvCxnSpPr>
              <a:stCxn id="4" idx="4"/>
              <a:endCxn id="7" idx="7"/>
            </p:cNvCxnSpPr>
            <p:nvPr/>
          </p:nvCxnSpPr>
          <p:spPr>
            <a:xfrm flipH="1">
              <a:off x="3127735" y="4102087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4"/>
              <a:endCxn id="6" idx="1"/>
            </p:cNvCxnSpPr>
            <p:nvPr/>
          </p:nvCxnSpPr>
          <p:spPr>
            <a:xfrm>
              <a:off x="3394589" y="4102087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0" idx="4"/>
              <a:endCxn id="5" idx="7"/>
            </p:cNvCxnSpPr>
            <p:nvPr/>
          </p:nvCxnSpPr>
          <p:spPr>
            <a:xfrm flipH="1">
              <a:off x="1795335" y="3213476"/>
              <a:ext cx="635273" cy="503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4"/>
              <a:endCxn id="4" idx="0"/>
            </p:cNvCxnSpPr>
            <p:nvPr/>
          </p:nvCxnSpPr>
          <p:spPr>
            <a:xfrm>
              <a:off x="2430608" y="3213476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4"/>
              <a:endCxn id="9" idx="7"/>
            </p:cNvCxnSpPr>
            <p:nvPr/>
          </p:nvCxnSpPr>
          <p:spPr>
            <a:xfrm flipH="1">
              <a:off x="1165704" y="4111163"/>
              <a:ext cx="472986" cy="282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1"/>
            </p:cNvCxnSpPr>
            <p:nvPr/>
          </p:nvCxnSpPr>
          <p:spPr>
            <a:xfrm>
              <a:off x="1638690" y="4111163"/>
              <a:ext cx="420313" cy="246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119824" y="507987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5506" y="510353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3649" y="510353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9" idx="4"/>
            </p:cNvCxnSpPr>
            <p:nvPr/>
          </p:nvCxnSpPr>
          <p:spPr>
            <a:xfrm flipH="1">
              <a:off x="565999" y="4787458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4"/>
              <a:endCxn id="17" idx="0"/>
            </p:cNvCxnSpPr>
            <p:nvPr/>
          </p:nvCxnSpPr>
          <p:spPr>
            <a:xfrm>
              <a:off x="1009059" y="4787458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4"/>
              <a:endCxn id="19" idx="0"/>
            </p:cNvCxnSpPr>
            <p:nvPr/>
          </p:nvCxnSpPr>
          <p:spPr>
            <a:xfrm flipH="1">
              <a:off x="1895179" y="4752114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4"/>
              <a:endCxn id="18" idx="0"/>
            </p:cNvCxnSpPr>
            <p:nvPr/>
          </p:nvCxnSpPr>
          <p:spPr>
            <a:xfrm>
              <a:off x="2215648" y="4752114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415525" y="2465844"/>
              <a:ext cx="3713019" cy="2718209"/>
              <a:chOff x="6913312" y="870929"/>
              <a:chExt cx="3713019" cy="271820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ru-RU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ru-RU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ru-RU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ru-RU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9</a:t>
                </a:r>
                <a:endParaRPr lang="ru-RU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ru-RU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ru-RU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</p:grpSp>
        <p:sp>
          <p:nvSpPr>
            <p:cNvPr id="40" name="Овал 39"/>
            <p:cNvSpPr/>
            <p:nvPr/>
          </p:nvSpPr>
          <p:spPr>
            <a:xfrm>
              <a:off x="295123" y="507161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</p:grpSp>
      <p:cxnSp>
        <p:nvCxnSpPr>
          <p:cNvPr id="76" name="Прямая соединительная линия 75"/>
          <p:cNvCxnSpPr/>
          <p:nvPr/>
        </p:nvCxnSpPr>
        <p:spPr>
          <a:xfrm>
            <a:off x="8254760" y="1676384"/>
            <a:ext cx="33397" cy="5181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77747"/>
              </p:ext>
            </p:extLst>
          </p:nvPr>
        </p:nvGraphicFramePr>
        <p:xfrm>
          <a:off x="8578098" y="58752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-55480" y="1637142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Строим полное бинарное дерево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9457881" y="170891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Бинарная куча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195834" y="362016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5364129" y="3620164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7795539" y="431004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772335" y="431004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810304" y="4305534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227091" y="2732669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7150510" y="4082076"/>
            <a:ext cx="266854" cy="2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417364" y="4082076"/>
            <a:ext cx="443060" cy="2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742304" y="3194582"/>
            <a:ext cx="706317" cy="4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448621" y="3194582"/>
            <a:ext cx="968743" cy="42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188479" y="4082077"/>
            <a:ext cx="397180" cy="2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</p:cNvCxnSpPr>
          <p:nvPr/>
        </p:nvCxnSpPr>
        <p:spPr>
          <a:xfrm>
            <a:off x="5585659" y="4082077"/>
            <a:ext cx="496119" cy="2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124024" y="5081267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6418281" y="508352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696424" y="508352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588774" y="4767447"/>
            <a:ext cx="443060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031834" y="4767447"/>
            <a:ext cx="313720" cy="31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6" idx="0"/>
          </p:cNvCxnSpPr>
          <p:nvPr/>
        </p:nvCxnSpPr>
        <p:spPr>
          <a:xfrm flipH="1">
            <a:off x="5917954" y="4732103"/>
            <a:ext cx="320469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5" idx="0"/>
          </p:cNvCxnSpPr>
          <p:nvPr/>
        </p:nvCxnSpPr>
        <p:spPr>
          <a:xfrm>
            <a:off x="6238423" y="4732103"/>
            <a:ext cx="401388" cy="3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381569" y="2475744"/>
            <a:ext cx="3713019" cy="2718209"/>
            <a:chOff x="6913312" y="870929"/>
            <a:chExt cx="3713019" cy="2718209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75" name="Овал 74"/>
          <p:cNvSpPr/>
          <p:nvPr/>
        </p:nvSpPr>
        <p:spPr>
          <a:xfrm>
            <a:off x="4317898" y="505160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5148984" y="1649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Просеивание</a:t>
            </a:r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6010838" y="4281086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117" name="Группа 116"/>
          <p:cNvGrpSpPr/>
          <p:nvPr/>
        </p:nvGrpSpPr>
        <p:grpSpPr>
          <a:xfrm>
            <a:off x="8391259" y="2440135"/>
            <a:ext cx="3818052" cy="3099606"/>
            <a:chOff x="8401677" y="2411278"/>
            <a:chExt cx="3818052" cy="3099606"/>
          </a:xfrm>
        </p:grpSpPr>
        <p:sp>
          <p:nvSpPr>
            <p:cNvPr id="110" name="Овал 109"/>
            <p:cNvSpPr/>
            <p:nvPr/>
          </p:nvSpPr>
          <p:spPr>
            <a:xfrm>
              <a:off x="8401677" y="503504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1264244" y="358560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10840745" y="4275488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8878714" y="427097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10300263" y="269699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  <p:cxnSp>
          <p:nvCxnSpPr>
            <p:cNvPr id="83" name="Прямая со стрелкой 82"/>
            <p:cNvCxnSpPr>
              <a:stCxn id="77" idx="4"/>
              <a:endCxn id="79" idx="7"/>
            </p:cNvCxnSpPr>
            <p:nvPr/>
          </p:nvCxnSpPr>
          <p:spPr>
            <a:xfrm flipH="1">
              <a:off x="11218920" y="4047521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stCxn id="77" idx="4"/>
            </p:cNvCxnSpPr>
            <p:nvPr/>
          </p:nvCxnSpPr>
          <p:spPr>
            <a:xfrm>
              <a:off x="11485774" y="4047521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82" idx="4"/>
            </p:cNvCxnSpPr>
            <p:nvPr/>
          </p:nvCxnSpPr>
          <p:spPr>
            <a:xfrm flipH="1">
              <a:off x="9810714" y="3158910"/>
              <a:ext cx="711079" cy="4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82" idx="4"/>
              <a:endCxn id="77" idx="0"/>
            </p:cNvCxnSpPr>
            <p:nvPr/>
          </p:nvCxnSpPr>
          <p:spPr>
            <a:xfrm>
              <a:off x="10521793" y="3158910"/>
              <a:ext cx="963981" cy="426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endCxn id="81" idx="7"/>
            </p:cNvCxnSpPr>
            <p:nvPr/>
          </p:nvCxnSpPr>
          <p:spPr>
            <a:xfrm flipH="1">
              <a:off x="9256889" y="4047522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>
              <a:off x="9654069" y="4047522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9211009" y="502531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0486691" y="504897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9764834" y="504897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92" name="Прямая со стрелкой 91"/>
            <p:cNvCxnSpPr>
              <a:stCxn id="81" idx="4"/>
            </p:cNvCxnSpPr>
            <p:nvPr/>
          </p:nvCxnSpPr>
          <p:spPr>
            <a:xfrm flipH="1">
              <a:off x="8657184" y="4732892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1" idx="4"/>
              <a:endCxn id="89" idx="0"/>
            </p:cNvCxnSpPr>
            <p:nvPr/>
          </p:nvCxnSpPr>
          <p:spPr>
            <a:xfrm>
              <a:off x="9100244" y="4732892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endCxn id="91" idx="0"/>
            </p:cNvCxnSpPr>
            <p:nvPr/>
          </p:nvCxnSpPr>
          <p:spPr>
            <a:xfrm flipH="1">
              <a:off x="9986364" y="4697548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endCxn id="90" idx="0"/>
            </p:cNvCxnSpPr>
            <p:nvPr/>
          </p:nvCxnSpPr>
          <p:spPr>
            <a:xfrm>
              <a:off x="10306833" y="4697548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390186" y="24112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508874" y="32983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970677" y="39898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913750" y="3972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956515" y="400874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22601" y="48451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30336" y="4852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354326" y="47648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06710" y="47599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352179" y="32809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193954" y="39387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11752966" y="434721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10054964" y="4254492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26" name="Овал 125"/>
            <p:cNvSpPr/>
            <p:nvPr/>
          </p:nvSpPr>
          <p:spPr>
            <a:xfrm>
              <a:off x="9439300" y="3599937"/>
              <a:ext cx="443060" cy="4619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61905" y="1152784"/>
            <a:ext cx="82916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Построить бинарную кучу для последовательности элементов: 7,3,1,8,2,0,6,1,2,0,9</a:t>
            </a:r>
            <a:endParaRPr lang="ru-RU" dirty="0"/>
          </a:p>
        </p:txBody>
      </p: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86963"/>
              </p:ext>
            </p:extLst>
          </p:nvPr>
        </p:nvGraphicFramePr>
        <p:xfrm>
          <a:off x="3708848" y="1676384"/>
          <a:ext cx="504201" cy="3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3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848" y="1676384"/>
                        <a:ext cx="504201" cy="321531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23756"/>
              </p:ext>
            </p:extLst>
          </p:nvPr>
        </p:nvGraphicFramePr>
        <p:xfrm>
          <a:off x="7359650" y="1725613"/>
          <a:ext cx="336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4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725613"/>
                        <a:ext cx="336550" cy="228600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  <a:ln w="9525">
                        <a:solidFill>
                          <a:srgbClr val="E2F0D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Овал 132"/>
          <p:cNvSpPr/>
          <p:nvPr/>
        </p:nvSpPr>
        <p:spPr>
          <a:xfrm>
            <a:off x="5696004" y="5094422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6017953" y="429283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7" name="Овал 136"/>
          <p:cNvSpPr/>
          <p:nvPr/>
        </p:nvSpPr>
        <p:spPr>
          <a:xfrm>
            <a:off x="4314805" y="5061012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4810533" y="430806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6766662" y="432066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7198711" y="3624528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42" name="Овал 141"/>
          <p:cNvSpPr/>
          <p:nvPr/>
        </p:nvSpPr>
        <p:spPr>
          <a:xfrm>
            <a:off x="6015909" y="4291982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3" name="Овал 142"/>
          <p:cNvSpPr/>
          <p:nvPr/>
        </p:nvSpPr>
        <p:spPr>
          <a:xfrm>
            <a:off x="5368833" y="3616576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44" name="Овал 143"/>
          <p:cNvSpPr/>
          <p:nvPr/>
        </p:nvSpPr>
        <p:spPr>
          <a:xfrm>
            <a:off x="6017953" y="4296175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45" name="Овал 144"/>
          <p:cNvSpPr/>
          <p:nvPr/>
        </p:nvSpPr>
        <p:spPr>
          <a:xfrm>
            <a:off x="5707272" y="5094422"/>
            <a:ext cx="443060" cy="4619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6" name="Овал 145"/>
          <p:cNvSpPr/>
          <p:nvPr/>
        </p:nvSpPr>
        <p:spPr>
          <a:xfrm>
            <a:off x="6761023" y="4316580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Овал 146"/>
          <p:cNvSpPr/>
          <p:nvPr/>
        </p:nvSpPr>
        <p:spPr>
          <a:xfrm>
            <a:off x="6224534" y="2730631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0" name="Овал 149"/>
          <p:cNvSpPr/>
          <p:nvPr/>
        </p:nvSpPr>
        <p:spPr>
          <a:xfrm>
            <a:off x="7192957" y="3631065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8" name="Овал 147"/>
          <p:cNvSpPr/>
          <p:nvPr/>
        </p:nvSpPr>
        <p:spPr>
          <a:xfrm>
            <a:off x="7201588" y="3625893"/>
            <a:ext cx="443060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152344" y="6740165"/>
            <a:ext cx="1642991" cy="9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Объект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11757"/>
              </p:ext>
            </p:extLst>
          </p:nvPr>
        </p:nvGraphicFramePr>
        <p:xfrm>
          <a:off x="9650428" y="2067656"/>
          <a:ext cx="14843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5" name="Equation" r:id="rId7" imgW="1231560" imgH="266400" progId="Equation.DSMT4">
                  <p:embed/>
                </p:oleObj>
              </mc:Choice>
              <mc:Fallback>
                <p:oleObj name="Equation" r:id="rId7" imgW="1231560" imgH="266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428" y="2067656"/>
                        <a:ext cx="1484313" cy="319087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  <a:ln w="9525">
                        <a:solidFill>
                          <a:srgbClr val="E2F0D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0" grpId="0"/>
      <p:bldP spid="122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4" grpId="0" animBg="1"/>
      <p:bldP spid="96" grpId="0" animBg="1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 animBg="1"/>
      <p:bldP spid="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238"/>
          <p:cNvSpPr/>
          <p:nvPr/>
        </p:nvSpPr>
        <p:spPr>
          <a:xfrm>
            <a:off x="10887478" y="1070291"/>
            <a:ext cx="707492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/>
          <p:cNvSpPr/>
          <p:nvPr/>
        </p:nvSpPr>
        <p:spPr>
          <a:xfrm>
            <a:off x="8671144" y="1070291"/>
            <a:ext cx="879889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" name="Прямоугольник 236"/>
          <p:cNvSpPr/>
          <p:nvPr/>
        </p:nvSpPr>
        <p:spPr>
          <a:xfrm>
            <a:off x="7621249" y="1070291"/>
            <a:ext cx="879889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Прямоугольник 235"/>
          <p:cNvSpPr/>
          <p:nvPr/>
        </p:nvSpPr>
        <p:spPr>
          <a:xfrm>
            <a:off x="6454811" y="1070291"/>
            <a:ext cx="879889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" name="Прямоугольник 234"/>
          <p:cNvSpPr/>
          <p:nvPr/>
        </p:nvSpPr>
        <p:spPr>
          <a:xfrm>
            <a:off x="5420771" y="1070291"/>
            <a:ext cx="879889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0" name="Группа 229"/>
          <p:cNvGrpSpPr/>
          <p:nvPr/>
        </p:nvGrpSpPr>
        <p:grpSpPr>
          <a:xfrm>
            <a:off x="-107452" y="1112309"/>
            <a:ext cx="3577168" cy="3594832"/>
            <a:chOff x="-107452" y="1112309"/>
            <a:chExt cx="3577168" cy="3594832"/>
          </a:xfrm>
        </p:grpSpPr>
        <p:sp>
          <p:nvSpPr>
            <p:cNvPr id="141" name="TextBox 140"/>
            <p:cNvSpPr txBox="1"/>
            <p:nvPr/>
          </p:nvSpPr>
          <p:spPr>
            <a:xfrm>
              <a:off x="118342" y="2872014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 smtClean="0"/>
                <a:t>2</a:t>
              </a:r>
              <a:endParaRPr lang="ru-RU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976" y="4276080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en-US" sz="1400" baseline="30000" dirty="0" smtClean="0"/>
                <a:t>h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7484" y="182215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 smtClean="0"/>
                <a:t>0 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8646" y="2340240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/>
                <a:t>1</a:t>
              </a:r>
              <a:endParaRPr lang="ru-RU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568" y="369725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en-US" sz="1400" baseline="30000" dirty="0" smtClean="0"/>
                <a:t>h-1</a:t>
              </a:r>
              <a:endParaRPr lang="ru-RU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20035" y="1167746"/>
              <a:ext cx="714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Высоты </a:t>
              </a:r>
              <a:endParaRPr lang="en-US" sz="1200" dirty="0" smtClean="0"/>
            </a:p>
            <a:p>
              <a:r>
                <a:rPr lang="ru-RU" sz="1200" dirty="0" smtClean="0"/>
                <a:t>вершин</a:t>
              </a:r>
              <a:endParaRPr lang="ru-RU" sz="1200" dirty="0"/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-107452" y="1112309"/>
              <a:ext cx="3577168" cy="3594832"/>
              <a:chOff x="-828697" y="897442"/>
              <a:chExt cx="7530003" cy="5764143"/>
            </a:xfrm>
          </p:grpSpPr>
          <p:sp>
            <p:nvSpPr>
              <p:cNvPr id="162" name="Овал 161"/>
              <p:cNvSpPr/>
              <p:nvPr/>
            </p:nvSpPr>
            <p:spPr>
              <a:xfrm>
                <a:off x="4463709" y="313753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3" name="Овал 162"/>
              <p:cNvSpPr/>
              <p:nvPr/>
            </p:nvSpPr>
            <p:spPr>
              <a:xfrm>
                <a:off x="1823421" y="301933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4" name="Овал 163"/>
              <p:cNvSpPr/>
              <p:nvPr/>
            </p:nvSpPr>
            <p:spPr>
              <a:xfrm>
                <a:off x="5088854" y="378419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3910981" y="3758630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2601064" y="373475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1162931" y="373475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2994252" y="2132572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69" name="Прямая со стрелкой 168"/>
              <p:cNvCxnSpPr>
                <a:stCxn id="162" idx="4"/>
                <a:endCxn id="165" idx="7"/>
              </p:cNvCxnSpPr>
              <p:nvPr/>
            </p:nvCxnSpPr>
            <p:spPr>
              <a:xfrm flipH="1">
                <a:off x="4289156" y="3599446"/>
                <a:ext cx="396083" cy="226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62" idx="4"/>
                <a:endCxn id="164" idx="1"/>
              </p:cNvCxnSpPr>
              <p:nvPr/>
            </p:nvCxnSpPr>
            <p:spPr>
              <a:xfrm>
                <a:off x="4685239" y="3599446"/>
                <a:ext cx="468500" cy="252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stCxn id="168" idx="4"/>
                <a:endCxn id="163" idx="7"/>
              </p:cNvCxnSpPr>
              <p:nvPr/>
            </p:nvCxnSpPr>
            <p:spPr>
              <a:xfrm flipH="1">
                <a:off x="2201596" y="2594485"/>
                <a:ext cx="1014186" cy="49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8" idx="4"/>
                <a:endCxn id="162" idx="1"/>
              </p:cNvCxnSpPr>
              <p:nvPr/>
            </p:nvCxnSpPr>
            <p:spPr>
              <a:xfrm>
                <a:off x="3215782" y="2594485"/>
                <a:ext cx="1312812" cy="610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/>
              <p:cNvCxnSpPr>
                <a:stCxn id="163" idx="4"/>
                <a:endCxn id="167" idx="7"/>
              </p:cNvCxnSpPr>
              <p:nvPr/>
            </p:nvCxnSpPr>
            <p:spPr>
              <a:xfrm flipH="1">
                <a:off x="1541106" y="3481251"/>
                <a:ext cx="503845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stCxn id="163" idx="4"/>
                <a:endCxn id="166" idx="1"/>
              </p:cNvCxnSpPr>
              <p:nvPr/>
            </p:nvCxnSpPr>
            <p:spPr>
              <a:xfrm>
                <a:off x="2044951" y="3481251"/>
                <a:ext cx="620998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Овал 174"/>
              <p:cNvSpPr/>
              <p:nvPr/>
            </p:nvSpPr>
            <p:spPr>
              <a:xfrm>
                <a:off x="1227257" y="607549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217758" y="5305034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929715" y="5314972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45248" y="608809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79" name="Прямая со стрелкой 178"/>
              <p:cNvCxnSpPr>
                <a:endCxn id="178" idx="0"/>
              </p:cNvCxnSpPr>
              <p:nvPr/>
            </p:nvCxnSpPr>
            <p:spPr>
              <a:xfrm flipH="1">
                <a:off x="766778" y="5788836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Овал 152"/>
              <p:cNvSpPr/>
              <p:nvPr/>
            </p:nvSpPr>
            <p:spPr>
              <a:xfrm>
                <a:off x="4079388" y="532692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54" name="Овал 153"/>
              <p:cNvSpPr/>
              <p:nvPr/>
            </p:nvSpPr>
            <p:spPr>
              <a:xfrm>
                <a:off x="5380465" y="5338389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55" name="Прямая со стрелкой 154"/>
              <p:cNvCxnSpPr>
                <a:endCxn id="175" idx="0"/>
              </p:cNvCxnSpPr>
              <p:nvPr/>
            </p:nvCxnSpPr>
            <p:spPr>
              <a:xfrm>
                <a:off x="1162931" y="5788836"/>
                <a:ext cx="285856" cy="286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64" idx="4"/>
              </p:cNvCxnSpPr>
              <p:nvPr/>
            </p:nvCxnSpPr>
            <p:spPr>
              <a:xfrm flipH="1">
                <a:off x="5023216" y="4246106"/>
                <a:ext cx="287168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64" idx="4"/>
              </p:cNvCxnSpPr>
              <p:nvPr/>
            </p:nvCxnSpPr>
            <p:spPr>
              <a:xfrm>
                <a:off x="5310384" y="4246106"/>
                <a:ext cx="359894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670278" y="2115834"/>
                <a:ext cx="587814" cy="493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</a:t>
                </a:r>
                <a:endParaRPr lang="ru-RU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625690" y="2925136"/>
                <a:ext cx="894877" cy="493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h-1</a:t>
                </a:r>
                <a:endParaRPr lang="ru-RU" sz="14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5670278" y="3710532"/>
                <a:ext cx="894877" cy="493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h-2</a:t>
                </a:r>
                <a:endParaRPr lang="ru-RU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120241" y="6168079"/>
                <a:ext cx="581065" cy="493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ru-RU" sz="1400" dirty="0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2480667" y="607549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87" name="Овал 186"/>
              <p:cNvSpPr/>
              <p:nvPr/>
            </p:nvSpPr>
            <p:spPr>
              <a:xfrm>
                <a:off x="1798658" y="608809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88" name="Прямая со стрелкой 187"/>
              <p:cNvCxnSpPr>
                <a:endCxn id="187" idx="0"/>
              </p:cNvCxnSpPr>
              <p:nvPr/>
            </p:nvCxnSpPr>
            <p:spPr>
              <a:xfrm flipH="1">
                <a:off x="2020188" y="5788836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 стрелкой 188"/>
              <p:cNvCxnSpPr>
                <a:endCxn id="186" idx="0"/>
              </p:cNvCxnSpPr>
              <p:nvPr/>
            </p:nvCxnSpPr>
            <p:spPr>
              <a:xfrm>
                <a:off x="2416341" y="5788836"/>
                <a:ext cx="285856" cy="286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Овал 189"/>
              <p:cNvSpPr/>
              <p:nvPr/>
            </p:nvSpPr>
            <p:spPr>
              <a:xfrm>
                <a:off x="4353482" y="607549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3671473" y="608809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2" name="Прямая со стрелкой 191"/>
              <p:cNvCxnSpPr>
                <a:endCxn id="191" idx="0"/>
              </p:cNvCxnSpPr>
              <p:nvPr/>
            </p:nvCxnSpPr>
            <p:spPr>
              <a:xfrm flipH="1">
                <a:off x="3893003" y="5788836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 стрелкой 192"/>
              <p:cNvCxnSpPr>
                <a:endCxn id="190" idx="0"/>
              </p:cNvCxnSpPr>
              <p:nvPr/>
            </p:nvCxnSpPr>
            <p:spPr>
              <a:xfrm>
                <a:off x="4289156" y="5788836"/>
                <a:ext cx="285856" cy="286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Овал 193"/>
              <p:cNvSpPr/>
              <p:nvPr/>
            </p:nvSpPr>
            <p:spPr>
              <a:xfrm>
                <a:off x="5653287" y="608809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5" name="Овал 194"/>
              <p:cNvSpPr/>
              <p:nvPr/>
            </p:nvSpPr>
            <p:spPr>
              <a:xfrm>
                <a:off x="4971278" y="6100692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6" name="Прямая со стрелкой 195"/>
              <p:cNvCxnSpPr>
                <a:endCxn id="195" idx="0"/>
              </p:cNvCxnSpPr>
              <p:nvPr/>
            </p:nvCxnSpPr>
            <p:spPr>
              <a:xfrm flipH="1">
                <a:off x="5192808" y="5801433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 стрелкой 196"/>
              <p:cNvCxnSpPr>
                <a:endCxn id="194" idx="0"/>
              </p:cNvCxnSpPr>
              <p:nvPr/>
            </p:nvCxnSpPr>
            <p:spPr>
              <a:xfrm>
                <a:off x="5588961" y="5801433"/>
                <a:ext cx="285856" cy="286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145257" y="5718763"/>
                <a:ext cx="611432" cy="44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…</a:t>
                </a:r>
                <a:endParaRPr lang="ru-RU" sz="12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145347" y="5041598"/>
                <a:ext cx="611432" cy="44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…</a:t>
                </a:r>
                <a:endParaRPr lang="ru-RU" sz="1200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145257" y="4531668"/>
                <a:ext cx="611432" cy="44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…</a:t>
                </a:r>
                <a:endParaRPr lang="ru-RU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013480" y="5346165"/>
                <a:ext cx="581065" cy="493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ru-RU" sz="1400" dirty="0"/>
              </a:p>
            </p:txBody>
          </p:sp>
          <p:cxnSp>
            <p:nvCxnSpPr>
              <p:cNvPr id="201" name="Прямая со стрелкой 200"/>
              <p:cNvCxnSpPr/>
              <p:nvPr/>
            </p:nvCxnSpPr>
            <p:spPr>
              <a:xfrm flipH="1">
                <a:off x="3811151" y="4239689"/>
                <a:ext cx="287168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 стрелкой 201"/>
              <p:cNvCxnSpPr/>
              <p:nvPr/>
            </p:nvCxnSpPr>
            <p:spPr>
              <a:xfrm>
                <a:off x="4098319" y="4239689"/>
                <a:ext cx="359894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 стрелкой 202"/>
              <p:cNvCxnSpPr/>
              <p:nvPr/>
            </p:nvCxnSpPr>
            <p:spPr>
              <a:xfrm flipH="1">
                <a:off x="2534365" y="4211550"/>
                <a:ext cx="287168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 стрелкой 203"/>
              <p:cNvCxnSpPr/>
              <p:nvPr/>
            </p:nvCxnSpPr>
            <p:spPr>
              <a:xfrm>
                <a:off x="2821533" y="4211550"/>
                <a:ext cx="359894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 стрелкой 204"/>
              <p:cNvCxnSpPr/>
              <p:nvPr/>
            </p:nvCxnSpPr>
            <p:spPr>
              <a:xfrm flipH="1">
                <a:off x="1058339" y="4200349"/>
                <a:ext cx="287168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 стрелкой 205"/>
              <p:cNvCxnSpPr/>
              <p:nvPr/>
            </p:nvCxnSpPr>
            <p:spPr>
              <a:xfrm>
                <a:off x="1345507" y="4200349"/>
                <a:ext cx="359894" cy="249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-828697" y="897442"/>
                <a:ext cx="2436956" cy="740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dirty="0" smtClean="0"/>
                  <a:t>Число вершин </a:t>
                </a:r>
              </a:p>
              <a:p>
                <a:pPr algn="ctr"/>
                <a:r>
                  <a:rPr lang="ru-RU" sz="1200" dirty="0" smtClean="0"/>
                  <a:t>на уровне</a:t>
                </a:r>
                <a:endParaRPr lang="ru-RU" sz="1200" dirty="0"/>
              </a:p>
            </p:txBody>
          </p:sp>
        </p:grpSp>
      </p:grpSp>
      <p:graphicFrame>
        <p:nvGraphicFramePr>
          <p:cNvPr id="209" name="Объект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37523"/>
              </p:ext>
            </p:extLst>
          </p:nvPr>
        </p:nvGraphicFramePr>
        <p:xfrm>
          <a:off x="9644063" y="2622550"/>
          <a:ext cx="1587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6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63" y="2622550"/>
                        <a:ext cx="15875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36784"/>
              </p:ext>
            </p:extLst>
          </p:nvPr>
        </p:nvGraphicFramePr>
        <p:xfrm>
          <a:off x="4155699" y="1354803"/>
          <a:ext cx="79771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7" name="Equation" r:id="rId5" imgW="6743520" imgH="888840" progId="Equation.DSMT4">
                  <p:embed/>
                </p:oleObj>
              </mc:Choice>
              <mc:Fallback>
                <p:oleObj name="Equation" r:id="rId5" imgW="6743520" imgH="88884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99" y="1354803"/>
                        <a:ext cx="7977187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Объект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33386"/>
              </p:ext>
            </p:extLst>
          </p:nvPr>
        </p:nvGraphicFramePr>
        <p:xfrm>
          <a:off x="6518477" y="4194551"/>
          <a:ext cx="1708669" cy="34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8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477" y="4194551"/>
                        <a:ext cx="1708669" cy="345369"/>
                      </a:xfrm>
                      <a:prstGeom prst="rect">
                        <a:avLst/>
                      </a:prstGeom>
                      <a:solidFill>
                        <a:srgbClr val="DAE3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3957243" y="3403767"/>
            <a:ext cx="752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Так как число вершин полного бинарного дерева высоты </a:t>
            </a:r>
            <a:r>
              <a:rPr lang="en-US" dirty="0" smtClean="0"/>
              <a:t>h </a:t>
            </a:r>
            <a:r>
              <a:rPr lang="ru-RU" dirty="0" smtClean="0"/>
              <a:t>удовлетворяет </a:t>
            </a:r>
          </a:p>
          <a:p>
            <a:pPr algn="just"/>
            <a:r>
              <a:rPr lang="ru-RU" dirty="0" smtClean="0"/>
              <a:t>неравенствам:</a:t>
            </a:r>
            <a:endParaRPr lang="ru-RU" dirty="0"/>
          </a:p>
        </p:txBody>
      </p:sp>
      <p:sp>
        <p:nvSpPr>
          <p:cNvPr id="222" name="TextBox 221"/>
          <p:cNvSpPr txBox="1"/>
          <p:nvPr/>
        </p:nvSpPr>
        <p:spPr>
          <a:xfrm>
            <a:off x="3957243" y="4707141"/>
            <a:ext cx="11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Получаем</a:t>
            </a:r>
            <a:endParaRPr lang="ru-RU" dirty="0"/>
          </a:p>
        </p:txBody>
      </p:sp>
      <p:graphicFrame>
        <p:nvGraphicFramePr>
          <p:cNvPr id="224" name="Объект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16689"/>
              </p:ext>
            </p:extLst>
          </p:nvPr>
        </p:nvGraphicFramePr>
        <p:xfrm>
          <a:off x="6147030" y="5261438"/>
          <a:ext cx="2126649" cy="32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9"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30" y="5261438"/>
                        <a:ext cx="2126649" cy="325857"/>
                      </a:xfrm>
                      <a:prstGeom prst="rect">
                        <a:avLst/>
                      </a:prstGeom>
                      <a:solidFill>
                        <a:srgbClr val="DBDBDB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29977" y="133723"/>
            <a:ext cx="1189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Для того, чтобы оценить время работы построения бинарной кучи для последовательности из </a:t>
            </a:r>
            <a:r>
              <a:rPr lang="en-US" dirty="0" smtClean="0"/>
              <a:t>n</a:t>
            </a:r>
            <a:r>
              <a:rPr lang="ru-RU" dirty="0" smtClean="0"/>
              <a:t> элементов, необходимо оценить суммарное число всех просеиваний. Число просеиваний равно сумме высот всех вершин дерева. </a:t>
            </a:r>
            <a:endParaRPr lang="ru-RU" dirty="0"/>
          </a:p>
        </p:txBody>
      </p:sp>
      <p:sp>
        <p:nvSpPr>
          <p:cNvPr id="228" name="TextBox 227"/>
          <p:cNvSpPr txBox="1"/>
          <p:nvPr/>
        </p:nvSpPr>
        <p:spPr>
          <a:xfrm>
            <a:off x="456990" y="5860738"/>
            <a:ext cx="409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Время работы алгоритма </a:t>
            </a:r>
          </a:p>
          <a:p>
            <a:r>
              <a:rPr lang="ru-RU" sz="2400" dirty="0" smtClean="0"/>
              <a:t>построения бинарной кучи: </a:t>
            </a:r>
            <a:endParaRPr lang="ru-RU" sz="2400" dirty="0"/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68340"/>
              </p:ext>
            </p:extLst>
          </p:nvPr>
        </p:nvGraphicFramePr>
        <p:xfrm>
          <a:off x="4631761" y="6042906"/>
          <a:ext cx="3030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0" name="Equation" r:id="rId11" imgW="1523880" imgH="266400" progId="Equation.DSMT4">
                  <p:embed/>
                </p:oleObj>
              </mc:Choice>
              <mc:Fallback>
                <p:oleObj name="Equation" r:id="rId11" imgW="1523880" imgH="2664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761" y="6042906"/>
                        <a:ext cx="3030537" cy="531813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Объект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23415"/>
              </p:ext>
            </p:extLst>
          </p:nvPr>
        </p:nvGraphicFramePr>
        <p:xfrm>
          <a:off x="4155699" y="2477826"/>
          <a:ext cx="6654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1" name="Equation" r:id="rId13" imgW="5626080" imgH="558720" progId="Equation.DSMT4">
                  <p:embed/>
                </p:oleObj>
              </mc:Choice>
              <mc:Fallback>
                <p:oleObj name="Equation" r:id="rId13" imgW="5626080" imgH="55872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99" y="2477826"/>
                        <a:ext cx="66548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38" grpId="0" animBg="1"/>
      <p:bldP spid="237" grpId="0" animBg="1"/>
      <p:bldP spid="236" grpId="0" animBg="1"/>
      <p:bldP spid="235" grpId="0" animBg="1"/>
      <p:bldP spid="221" grpId="0"/>
      <p:bldP spid="222" grpId="0"/>
      <p:bldP spid="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35532" y="84842"/>
            <a:ext cx="623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99335" y="761410"/>
            <a:ext cx="7823016" cy="613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C00000"/>
                </a:solidFill>
              </a:rPr>
              <a:t>Приоритетная очередь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 smtClean="0"/>
              <a:t>)</a:t>
            </a:r>
            <a:endParaRPr lang="ru-RU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928" y="1450161"/>
            <a:ext cx="10953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Предположим, что для каждого элемента определён некоторый приоритет. В простейшем случае значение приоритета может совпадать со значением элемента. В общем случае соотношение элемента и приоритета может быть произвольным.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927" y="2448590"/>
            <a:ext cx="10861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7030A0"/>
                </a:solidFill>
              </a:rPr>
              <a:t>Приоритетной очередью </a:t>
            </a:r>
            <a:r>
              <a:rPr lang="ru-RU" sz="2400" dirty="0"/>
              <a:t>(англ. </a:t>
            </a:r>
            <a:r>
              <a:rPr lang="ru-RU" sz="2400" dirty="0" err="1"/>
              <a:t>priority</a:t>
            </a:r>
            <a:r>
              <a:rPr lang="ru-RU" sz="2400" dirty="0"/>
              <a:t> </a:t>
            </a:r>
            <a:r>
              <a:rPr lang="ru-RU" sz="2400" dirty="0" err="1"/>
              <a:t>queue</a:t>
            </a:r>
            <a:r>
              <a:rPr lang="ru-RU" sz="2400" dirty="0"/>
              <a:t>) называется такая абстрактная структура данных, интерфейс которой включает в себя следующие </a:t>
            </a:r>
            <a:r>
              <a:rPr lang="ru-RU" sz="2400" dirty="0" smtClean="0"/>
              <a:t>операции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37967" y="3695085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</a:rPr>
              <a:t>PullHighestPriorityElement</a:t>
            </a:r>
            <a:r>
              <a:rPr lang="ru-RU" sz="2400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и удаление элемента с самым высоким приоритетом;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14953" y="4941581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</a:rPr>
              <a:t>InsertWithPriority</a:t>
            </a:r>
            <a:r>
              <a:rPr lang="ru-RU" sz="2400" dirty="0" smtClean="0">
                <a:latin typeface="Consolas" panose="020B0609020204030204" pitchFamily="49" charset="0"/>
              </a:rPr>
              <a:t>(x</a:t>
            </a:r>
            <a:r>
              <a:rPr lang="ru-RU" sz="2400" dirty="0">
                <a:latin typeface="Consolas" panose="020B0609020204030204" pitchFamily="49" charset="0"/>
              </a:rPr>
              <a:t>, </a:t>
            </a:r>
            <a:r>
              <a:rPr lang="ru-RU" sz="2400" dirty="0" err="1">
                <a:latin typeface="Consolas" panose="020B0609020204030204" pitchFamily="49" charset="0"/>
              </a:rPr>
              <a:t>prior</a:t>
            </a:r>
            <a:r>
              <a:rPr lang="ru-RU" sz="2400" dirty="0">
                <a:latin typeface="Consolas" panose="020B0609020204030204" pitchFamily="49" charset="0"/>
              </a:rPr>
              <a:t>(x)) </a:t>
            </a:r>
            <a:r>
              <a:rPr lang="ru-RU" sz="2400" dirty="0"/>
              <a:t>— добавление элемента x с указанным </a:t>
            </a:r>
            <a:r>
              <a:rPr lang="ru-RU" sz="2400" dirty="0" smtClean="0"/>
              <a:t>приоритетом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DecreaseKey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/>
              <a:t>— </a:t>
            </a:r>
            <a:r>
              <a:rPr lang="ru-RU" sz="2400" dirty="0"/>
              <a:t>модификация 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95181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(x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05889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4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87797"/>
              </p:ext>
            </p:extLst>
          </p:nvPr>
        </p:nvGraphicFramePr>
        <p:xfrm>
          <a:off x="8977235" y="1684888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5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5" y="1684888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27465"/>
              </p:ext>
            </p:extLst>
          </p:nvPr>
        </p:nvGraphicFramePr>
        <p:xfrm>
          <a:off x="3679046" y="479707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6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6" y="4797074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6218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7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05357"/>
              </p:ext>
            </p:extLst>
          </p:nvPr>
        </p:nvGraphicFramePr>
        <p:xfrm>
          <a:off x="9188450" y="4722813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8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450" y="4722813"/>
                        <a:ext cx="1077913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582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бинарной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вершин,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9054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85047" y="2759888"/>
            <a:ext cx="4267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926" y="1084728"/>
            <a:ext cx="4522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  <a:r>
              <a:rPr lang="ru-RU" sz="2400" dirty="0" smtClean="0"/>
              <a:t>строим бинарную кучу </a:t>
            </a:r>
            <a:r>
              <a:rPr lang="ru-RU" sz="2400" dirty="0"/>
              <a:t>для последовательности из n ключей.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67275"/>
              </p:ext>
            </p:extLst>
          </p:nvPr>
        </p:nvGraphicFramePr>
        <p:xfrm>
          <a:off x="3805238" y="5727710"/>
          <a:ext cx="574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4" name="Equation" r:id="rId3" imgW="2234880" imgH="266400" progId="Equation.DSMT4">
                  <p:embed/>
                </p:oleObj>
              </mc:Choice>
              <mc:Fallback>
                <p:oleObj name="Equation" r:id="rId3" imgW="2234880" imgH="26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727710"/>
                        <a:ext cx="5746750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26" y="2289044"/>
            <a:ext cx="377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Пока куча не станет </a:t>
            </a:r>
            <a:r>
              <a:rPr lang="ru-RU" sz="2400" dirty="0" smtClean="0"/>
              <a:t>пустой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284840" y="58470"/>
            <a:ext cx="9161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Сортировка кучей </a:t>
            </a:r>
            <a:r>
              <a:rPr lang="en-US" sz="3200" dirty="0" smtClean="0">
                <a:solidFill>
                  <a:srgbClr val="0070C0"/>
                </a:solidFill>
              </a:rPr>
              <a:t>- </a:t>
            </a:r>
            <a:r>
              <a:rPr lang="ru-RU" sz="3200" dirty="0" smtClean="0">
                <a:solidFill>
                  <a:srgbClr val="0070C0"/>
                </a:solidFill>
              </a:rPr>
              <a:t>пирамидальная сортировка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англ. 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  <a:r>
              <a:rPr lang="en-US" sz="2400" dirty="0" smtClean="0">
                <a:latin typeface="Consolas" panose="020B0609020204030204" pitchFamily="49" charset="0"/>
              </a:rPr>
              <a:t>eapsort</a:t>
            </a:r>
            <a:r>
              <a:rPr lang="en-US" sz="2400" dirty="0" smtClean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6467" y="5121743"/>
            <a:ext cx="451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 сортировки кучей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4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340" y="414779"/>
            <a:ext cx="11434714" cy="90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 smtClean="0"/>
              <a:t>На </a:t>
            </a:r>
            <a:r>
              <a:rPr lang="ru-RU" sz="2000" dirty="0"/>
              <a:t>практике бинарную кучу редко приходится реализовывать самостоятельно, поскольку готовые решения есть в стандартных библиотеках многих языков программирования. Однако важно понимать, как именно устроена эта структура данных. </a:t>
            </a:r>
            <a:endParaRPr lang="ru-RU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34101"/>
              </p:ext>
            </p:extLst>
          </p:nvPr>
        </p:nvGraphicFramePr>
        <p:xfrm>
          <a:off x="405277" y="1604310"/>
          <a:ext cx="1145447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/>
                <a:gridCol w="3222137"/>
                <a:gridCol w="4057170"/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контейнер-адаптер </a:t>
                      </a:r>
                      <a:r>
                        <a:rPr lang="ru-RU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 smtClean="0"/>
                        <a:t>, представляющий приоритетную очередь, основанную на бинарной куче</a:t>
                      </a:r>
                    </a:p>
                    <a:p>
                      <a:pPr algn="just"/>
                      <a:endParaRPr lang="ru-RU" sz="2000" dirty="0" smtClean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Кроме того, в 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C++ STL </a:t>
                      </a:r>
                      <a:r>
                        <a:rPr lang="ru-RU" sz="2000" dirty="0" smtClean="0"/>
                        <a:t>доступна серия алгоритмов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make_heap</a:t>
                      </a:r>
                      <a:r>
                        <a:rPr lang="ru-RU" sz="2000" dirty="0" smtClean="0"/>
                        <a:t>,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push_heap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pop_heap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и др.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Эти функции позволяют построить кучу на базе любой последовательности элементов.</a:t>
                      </a:r>
                      <a:endParaRPr lang="ru-RU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just"/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класс </a:t>
                      </a:r>
                    </a:p>
                    <a:p>
                      <a:pPr algn="just"/>
                      <a:r>
                        <a:rPr lang="ru-RU" sz="20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dirty="0" smtClean="0"/>
                        <a:t>, 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142" y="74206"/>
            <a:ext cx="10515600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2963" y="3235194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342063" y="323519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32256" y="384008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615637" y="3524860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559887" y="388978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050080" y="449466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3833461" y="4179447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615637" y="3524860"/>
            <a:ext cx="991188" cy="414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483910" y="325941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974103" y="386430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701734" y="391400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191927" y="451889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5975308" y="4203670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757484" y="3549083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664443" y="383858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154636" y="444347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882267" y="449317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372460" y="509806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155841" y="4782842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6938017" y="4128255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757484" y="3549083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785963" y="3561155"/>
            <a:ext cx="1925418" cy="327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38346" y="322107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428539" y="382596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211920" y="3510745"/>
            <a:ext cx="376875" cy="315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711" y="27850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38346" y="277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08195" y="27850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409077" y="285025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6938017" y="4128255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895" y="2410552"/>
            <a:ext cx="38184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Семейство биномиальных деревьев:</a:t>
            </a:r>
            <a:endParaRPr lang="ru-RU" dirty="0"/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9104959" y="2563566"/>
            <a:ext cx="20177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биномиального дерева высоты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глубине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находится ровно С</a:t>
            </a:r>
            <a:r>
              <a:rPr kumimoji="0" lang="en-US" altLang="ru-RU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altLang="ru-RU" sz="1400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вершин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90411"/>
              </p:ext>
            </p:extLst>
          </p:nvPr>
        </p:nvGraphicFramePr>
        <p:xfrm>
          <a:off x="8532716" y="287003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716" y="287003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99516" y="632025"/>
            <a:ext cx="115337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отца не ниже приоритета каждого из его сыновей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нвариант 2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двух деревьев с корнями одинакового </a:t>
            </a:r>
            <a:r>
              <a:rPr lang="ru-RU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ранга</a:t>
            </a:r>
            <a:r>
              <a:rPr lang="en-US" sz="20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вершины – количество её сыновей, ранг дерева – ранг корня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9118550" y="4084329"/>
            <a:ext cx="21780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 биномиальном дереве у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вершины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высоты </a:t>
            </a: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сыновья – биномиальные деревья 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sz="1400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sz="1400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….</a:t>
            </a:r>
            <a:r>
              <a:rPr lang="ru-RU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B</a:t>
            </a:r>
            <a:r>
              <a:rPr lang="en-US" altLang="ru-RU" sz="1400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h-1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39" grpId="0" animBg="1"/>
      <p:bldP spid="45" grpId="0"/>
      <p:bldP spid="46" grpId="0"/>
      <p:bldP spid="47" grpId="0"/>
      <p:bldP spid="48" grpId="0"/>
      <p:bldP spid="51" grpId="0" animBg="1"/>
      <p:bldP spid="52" grpId="0"/>
      <p:bldP spid="55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142" y="74206"/>
            <a:ext cx="10515600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83270" y="1949849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42370" y="194984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132563" y="255473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915944" y="2239515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0194" y="260443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0387" y="320932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4133768" y="2894102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915944" y="2239515"/>
            <a:ext cx="991188" cy="4146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784217" y="197407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274410" y="257896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002041" y="262865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492234" y="323354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275615" y="2918325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057791" y="2263738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964750" y="255324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454943" y="315813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182574" y="320783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672767" y="381271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456148" y="3497497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238324" y="2842910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057791" y="2263738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074278" y="2257281"/>
            <a:ext cx="1925418" cy="3271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238653" y="193573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728846" y="254062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512227" y="2225400"/>
            <a:ext cx="376875" cy="3152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018" y="14996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238653" y="148554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608502" y="14996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709384" y="156490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238324" y="2842910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58011" y="923631"/>
            <a:ext cx="48988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Свойства семейства  биномиальных деревьев:</a:t>
            </a:r>
            <a:endParaRPr lang="ru-RU" dirty="0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3412"/>
              </p:ext>
            </p:extLst>
          </p:nvPr>
        </p:nvGraphicFramePr>
        <p:xfrm>
          <a:off x="8833023" y="158468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8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3023" y="158468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6576150" y="3506148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3700" y="2453923"/>
            <a:ext cx="397349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построению биномиальное дерево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2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122552" y="1693738"/>
            <a:ext cx="3984646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биномиального дерева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любой вершины совпадает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её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высотой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55090" y="3064602"/>
            <a:ext cx="346319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дереве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вершин, то его высота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h=log n;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502" y="4096673"/>
            <a:ext cx="8286955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Любая последовательность из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 может быть представлена единственным образом 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семейство биномиальных деревьев, в котором не более одного дерева каждого ранга.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Разложим число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степеням 2.  Например,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n=13=2</a:t>
            </a:r>
            <a:r>
              <a:rPr lang="en-US" sz="16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16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семейство биномиальных деревьев  состоит из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1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57630" y="6130879"/>
            <a:ext cx="691260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элементов, тогда число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биномиальных деревьев в семействе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77623"/>
              </p:ext>
            </p:extLst>
          </p:nvPr>
        </p:nvGraphicFramePr>
        <p:xfrm>
          <a:off x="7481564" y="5975153"/>
          <a:ext cx="3958987" cy="82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Equation" r:id="rId5" imgW="2628720" imgH="545760" progId="Equation.DSMT4">
                  <p:embed/>
                </p:oleObj>
              </mc:Choice>
              <mc:Fallback>
                <p:oleObj name="Equation" r:id="rId5" imgW="2628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564" y="5975153"/>
                        <a:ext cx="3958987" cy="822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9299655" y="3709925"/>
            <a:ext cx="282673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ранг дерева  равен его высоте, то для дерева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ранг равен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вершин дерева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5606" y="64961"/>
            <a:ext cx="10515600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/>
              <a:t>Дополнительные вспомогательные операции </a:t>
            </a:r>
            <a:r>
              <a:rPr lang="en-US" sz="2400" dirty="0" smtClean="0">
                <a:latin typeface="Consolas" panose="020B0609020204030204" pitchFamily="49" charset="0"/>
              </a:rPr>
              <a:t>link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>
                <a:latin typeface="Consolas" panose="020B0609020204030204" pitchFamily="49" charset="0"/>
              </a:rPr>
              <a:t>cut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/>
              <a:t>которые </a:t>
            </a:r>
            <a:r>
              <a:rPr lang="ru-RU" sz="2400" dirty="0"/>
              <a:t>нужны для </a:t>
            </a:r>
            <a:r>
              <a:rPr lang="ru-RU" sz="2400" dirty="0" smtClean="0"/>
              <a:t>выполнения </a:t>
            </a:r>
            <a:r>
              <a:rPr lang="ru-RU" sz="2400" dirty="0"/>
              <a:t>базовых операций</a:t>
            </a:r>
          </a:p>
        </p:txBody>
      </p:sp>
      <p:sp>
        <p:nvSpPr>
          <p:cNvPr id="5" name="Овал 4"/>
          <p:cNvSpPr/>
          <p:nvPr/>
        </p:nvSpPr>
        <p:spPr>
          <a:xfrm>
            <a:off x="3567873" y="4283926"/>
            <a:ext cx="346383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657256" y="4603163"/>
            <a:ext cx="346383" cy="3283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3479695" y="4603399"/>
            <a:ext cx="522737" cy="5797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555295" y="4926043"/>
            <a:ext cx="522737" cy="57972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5" idx="5"/>
            <a:endCxn id="6" idx="2"/>
          </p:cNvCxnSpPr>
          <p:nvPr/>
        </p:nvCxnSpPr>
        <p:spPr>
          <a:xfrm>
            <a:off x="3863529" y="4564206"/>
            <a:ext cx="793727" cy="2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29204" y="2277598"/>
            <a:ext cx="311861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4653569" y="2277598"/>
            <a:ext cx="346383" cy="3283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323737" y="2626452"/>
            <a:ext cx="522737" cy="5797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4565391" y="2626452"/>
            <a:ext cx="522737" cy="579729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809188" y="1565644"/>
            <a:ext cx="2913074" cy="420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027416" y="2677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6686" y="1002252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x,y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5240" y="1010658"/>
            <a:ext cx="153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cut</a:t>
            </a:r>
            <a:r>
              <a:rPr lang="en-US" sz="2400" dirty="0" smtClean="0">
                <a:latin typeface="Consolas" panose="020B0609020204030204" pitchFamily="49" charset="0"/>
              </a:rPr>
              <a:t> (y)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501637" y="1612271"/>
            <a:ext cx="2899614" cy="411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370128" y="1966842"/>
            <a:ext cx="346383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8294043" y="2476528"/>
            <a:ext cx="346383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8216237" y="2836087"/>
            <a:ext cx="503767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172062" y="2522016"/>
            <a:ext cx="311861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7082157" y="2845760"/>
            <a:ext cx="472412" cy="349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25" idx="0"/>
          </p:cNvCxnSpPr>
          <p:nvPr/>
        </p:nvCxnSpPr>
        <p:spPr>
          <a:xfrm flipH="1">
            <a:off x="7327993" y="2266561"/>
            <a:ext cx="215327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688591" y="2493456"/>
            <a:ext cx="311861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610494" y="2845760"/>
            <a:ext cx="472412" cy="349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7248954" y="4255417"/>
            <a:ext cx="294366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7050887" y="4810591"/>
            <a:ext cx="323259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970786" y="5117623"/>
            <a:ext cx="429141" cy="357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endCxn id="32" idx="0"/>
          </p:cNvCxnSpPr>
          <p:nvPr/>
        </p:nvCxnSpPr>
        <p:spPr>
          <a:xfrm flipH="1">
            <a:off x="7212517" y="4555136"/>
            <a:ext cx="209630" cy="25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567416" y="4782031"/>
            <a:ext cx="291953" cy="3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7497354" y="5110399"/>
            <a:ext cx="462286" cy="374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7471170" y="4567302"/>
            <a:ext cx="168784" cy="27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295715" y="4761859"/>
            <a:ext cx="341345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8240507" y="5101286"/>
            <a:ext cx="428115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8143714" y="2326757"/>
            <a:ext cx="136991" cy="174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трелка вниз 40"/>
          <p:cNvSpPr/>
          <p:nvPr/>
        </p:nvSpPr>
        <p:spPr>
          <a:xfrm>
            <a:off x="7839470" y="3699558"/>
            <a:ext cx="229399" cy="3228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088991" y="57843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x≤y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3" name="Стрелка вниз 42"/>
          <p:cNvSpPr/>
          <p:nvPr/>
        </p:nvSpPr>
        <p:spPr>
          <a:xfrm>
            <a:off x="4093651" y="3699558"/>
            <a:ext cx="229399" cy="3228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21" idx="4"/>
            <a:endCxn id="28" idx="0"/>
          </p:cNvCxnSpPr>
          <p:nvPr/>
        </p:nvCxnSpPr>
        <p:spPr>
          <a:xfrm>
            <a:off x="7543320" y="2295210"/>
            <a:ext cx="301202" cy="1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1" idx="4"/>
            <a:endCxn id="22" idx="1"/>
          </p:cNvCxnSpPr>
          <p:nvPr/>
        </p:nvCxnSpPr>
        <p:spPr>
          <a:xfrm>
            <a:off x="7543320" y="2295210"/>
            <a:ext cx="801450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276" y="194750"/>
            <a:ext cx="480333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40036" y="1639354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2384429" y="156006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2874622" y="216495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602253" y="221465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4092446" y="281954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3875827" y="2504318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2658003" y="1849731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564962" y="213923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055155" y="274412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82786" y="279382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6272979" y="339871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056360" y="3083490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4838536" y="2428903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2658003" y="1849731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2686482" y="1861803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95419" y="162523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585612" y="223012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368993" y="1914905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4838536" y="2428903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47376"/>
              </p:ext>
            </p:extLst>
          </p:nvPr>
        </p:nvGraphicFramePr>
        <p:xfrm>
          <a:off x="6355124" y="8665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7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124" y="8665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47701"/>
              </p:ext>
            </p:extLst>
          </p:nvPr>
        </p:nvGraphicFramePr>
        <p:xfrm>
          <a:off x="8389668" y="5453740"/>
          <a:ext cx="148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" name="Equation" r:id="rId5" imgW="723600" imgH="266400" progId="Equation.DSMT4">
                  <p:embed/>
                </p:oleObj>
              </mc:Choice>
              <mc:Fallback>
                <p:oleObj name="Equation" r:id="rId5" imgW="72360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668" y="5453740"/>
                        <a:ext cx="1484312" cy="5476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7833674" y="74206"/>
            <a:ext cx="426185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приоритет отца не ниже приоритета каждого из его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сыновей;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нет двух деревьев с корнями одинакового ранга.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56312" y="876044"/>
            <a:ext cx="5271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31" name="Овал 30"/>
          <p:cNvSpPr/>
          <p:nvPr/>
        </p:nvSpPr>
        <p:spPr>
          <a:xfrm>
            <a:off x="340036" y="2279407"/>
            <a:ext cx="320512" cy="339365"/>
          </a:xfrm>
          <a:prstGeom prst="ellipse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313295" y="4173963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2233605" y="415954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2723798" y="473363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3451429" y="481412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941622" y="538821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1" idx="5"/>
            <a:endCxn id="62" idx="0"/>
          </p:cNvCxnSpPr>
          <p:nvPr/>
        </p:nvCxnSpPr>
        <p:spPr>
          <a:xfrm>
            <a:off x="3725003" y="5103793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9" idx="5"/>
            <a:endCxn id="61" idx="1"/>
          </p:cNvCxnSpPr>
          <p:nvPr/>
        </p:nvCxnSpPr>
        <p:spPr>
          <a:xfrm>
            <a:off x="2507179" y="4449206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414138" y="470791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4847968" y="531280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5575599" y="536250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6065792" y="596739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849173" y="565216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5"/>
            <a:endCxn id="68" idx="1"/>
          </p:cNvCxnSpPr>
          <p:nvPr/>
        </p:nvCxnSpPr>
        <p:spPr>
          <a:xfrm>
            <a:off x="4687712" y="4997582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59" idx="5"/>
          </p:cNvCxnSpPr>
          <p:nvPr/>
        </p:nvCxnSpPr>
        <p:spPr>
          <a:xfrm>
            <a:off x="2507179" y="4449206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2535658" y="4461278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438545" y="471726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1928738" y="532215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76" name="Прямая со стрелкой 75"/>
          <p:cNvCxnSpPr>
            <a:stCxn id="74" idx="5"/>
            <a:endCxn id="75" idx="0"/>
          </p:cNvCxnSpPr>
          <p:nvPr/>
        </p:nvCxnSpPr>
        <p:spPr>
          <a:xfrm>
            <a:off x="1712119" y="500692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5"/>
            <a:endCxn id="67" idx="1"/>
          </p:cNvCxnSpPr>
          <p:nvPr/>
        </p:nvCxnSpPr>
        <p:spPr>
          <a:xfrm>
            <a:off x="4687712" y="4997582"/>
            <a:ext cx="207194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32404"/>
              </p:ext>
            </p:extLst>
          </p:nvPr>
        </p:nvGraphicFramePr>
        <p:xfrm>
          <a:off x="6469408" y="43219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9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408" y="43219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Овал 78"/>
          <p:cNvSpPr/>
          <p:nvPr/>
        </p:nvSpPr>
        <p:spPr>
          <a:xfrm>
            <a:off x="662056" y="4699071"/>
            <a:ext cx="320512" cy="339365"/>
          </a:xfrm>
          <a:prstGeom prst="ellipse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86008" y="7300206"/>
            <a:ext cx="6599254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35150" y="4472474"/>
            <a:ext cx="235443" cy="23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920" y="4454282"/>
            <a:ext cx="1011932" cy="253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6214" y="3186832"/>
            <a:ext cx="564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Инвариант 1 выполняется. </a:t>
            </a:r>
          </a:p>
          <a:p>
            <a:r>
              <a:rPr lang="ru-RU" dirty="0" smtClean="0"/>
              <a:t>Для восстановления инварианта 2 выполним серию операций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</a:t>
            </a:r>
            <a:r>
              <a:rPr lang="ru-RU" dirty="0" smtClean="0"/>
              <a:t>над деревьями одного ранга: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0036" y="25918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234006" y="4133467"/>
            <a:ext cx="460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каждый </a:t>
            </a:r>
            <a:r>
              <a:rPr lang="en-US" dirty="0" smtClean="0">
                <a:latin typeface="Consolas" panose="020B0609020204030204" pitchFamily="49" charset="0"/>
              </a:rPr>
              <a:t>link</a:t>
            </a:r>
            <a:r>
              <a:rPr lang="en-US" dirty="0" smtClean="0"/>
              <a:t> </a:t>
            </a:r>
            <a:r>
              <a:rPr lang="ru-RU" dirty="0" smtClean="0"/>
              <a:t>уменьшает число деревьев на 1, а число деревьев в семействе есть </a:t>
            </a:r>
            <a:r>
              <a:rPr lang="en-US" dirty="0" smtClean="0"/>
              <a:t>O(log n)</a:t>
            </a:r>
            <a:r>
              <a:rPr lang="ru-RU" dirty="0" smtClean="0"/>
              <a:t>, то время работы операции добавления ключа: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1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8" grpId="0"/>
      <p:bldP spid="81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276" y="194750"/>
            <a:ext cx="480333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772507" y="2717659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2692817" y="270323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3183010" y="330812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910641" y="335782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4400834" y="396271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4184215" y="364748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2966391" y="2992902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873350" y="328240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363543" y="388729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6091174" y="393699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6581367" y="454188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364748" y="4226661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5146924" y="3572074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2966391" y="2992902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2994870" y="3004974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527890" y="270354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2018083" y="330843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801464" y="2993210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5146924" y="3572074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98371"/>
              </p:ext>
            </p:extLst>
          </p:nvPr>
        </p:nvGraphicFramePr>
        <p:xfrm>
          <a:off x="6741623" y="231385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4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623" y="231385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338595" y="886592"/>
            <a:ext cx="534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GetMin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/>
              <a:t>— поиск минимального ключа; </a:t>
            </a:r>
            <a:endParaRPr lang="en-US" sz="2000" dirty="0" smtClean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013329" y="2359572"/>
            <a:ext cx="216619" cy="261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98265"/>
              </p:ext>
            </p:extLst>
          </p:nvPr>
        </p:nvGraphicFramePr>
        <p:xfrm>
          <a:off x="3752182" y="5769363"/>
          <a:ext cx="808908" cy="5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5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182" y="5769363"/>
                        <a:ext cx="808908" cy="54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84055" y="2234962"/>
            <a:ext cx="334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хранят указатель на корень дерева с минимальным ключом и поддерживают его в процессе выполнения других операций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833674" y="74206"/>
            <a:ext cx="426185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приоритет отца не ниже приоритета каждого из его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сыновей;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нет двух деревьев с корнями одинакового ранга.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9589" y="22159"/>
            <a:ext cx="4502663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73764" y="1347662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276547" y="196005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66740" y="256494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494371" y="261464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984564" y="321953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1767945" y="290430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50121" y="2249722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457080" y="253922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947273" y="314411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674904" y="319381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165097" y="379870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3948478" y="3483481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2730654" y="2828894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50121" y="2249722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578600" y="2261794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852745" y="135042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277771" y="1854958"/>
            <a:ext cx="297725" cy="323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4126319" y="1640091"/>
            <a:ext cx="300315" cy="214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2730654" y="2828894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0463"/>
              </p:ext>
            </p:extLst>
          </p:nvPr>
        </p:nvGraphicFramePr>
        <p:xfrm>
          <a:off x="5969116" y="241534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6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116" y="241534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833674" y="-17201"/>
            <a:ext cx="426185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приоритет отца не ниже приоритета каждого из его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сыновей;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нет двух деревьев с корнями одинакового ранга.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982397" y="541840"/>
            <a:ext cx="698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359725" y="203423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8035024" y="202242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525217" y="262731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8308598" y="2312092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84691" y="196788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9274884" y="257276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0002515" y="262246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0492708" y="322735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44" idx="5"/>
            <a:endCxn id="45" idx="0"/>
          </p:cNvCxnSpPr>
          <p:nvPr/>
        </p:nvCxnSpPr>
        <p:spPr>
          <a:xfrm>
            <a:off x="10276089" y="2912133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4" idx="1"/>
          </p:cNvCxnSpPr>
          <p:nvPr/>
        </p:nvCxnSpPr>
        <p:spPr>
          <a:xfrm>
            <a:off x="9058265" y="2257546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6663380" y="202386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7170360" y="267966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58" name="Прямая со стрелкой 57"/>
          <p:cNvCxnSpPr>
            <a:stCxn id="52" idx="5"/>
          </p:cNvCxnSpPr>
          <p:nvPr/>
        </p:nvCxnSpPr>
        <p:spPr>
          <a:xfrm>
            <a:off x="6936954" y="2313534"/>
            <a:ext cx="422771" cy="3661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2" idx="5"/>
            <a:endCxn id="43" idx="1"/>
          </p:cNvCxnSpPr>
          <p:nvPr/>
        </p:nvCxnSpPr>
        <p:spPr>
          <a:xfrm>
            <a:off x="9058265" y="2257546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6129290" y="2011091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256378" y="2240167"/>
            <a:ext cx="78126" cy="19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1069215" y="2407641"/>
            <a:ext cx="78854" cy="13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90327" y="2444069"/>
            <a:ext cx="176413" cy="2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5381565" y="1213663"/>
            <a:ext cx="23607" cy="36106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822275" y="474200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5623361" y="413036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5999970" y="479728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896935" y="4420034"/>
            <a:ext cx="263291" cy="3772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8674393" y="465465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8977307" y="530828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9704938" y="535798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10162771" y="596287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73" idx="5"/>
            <a:endCxn id="74" idx="0"/>
          </p:cNvCxnSpPr>
          <p:nvPr/>
        </p:nvCxnSpPr>
        <p:spPr>
          <a:xfrm>
            <a:off x="9978512" y="5647649"/>
            <a:ext cx="34451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5"/>
            <a:endCxn id="73" idx="1"/>
          </p:cNvCxnSpPr>
          <p:nvPr/>
        </p:nvCxnSpPr>
        <p:spPr>
          <a:xfrm>
            <a:off x="8947967" y="4944320"/>
            <a:ext cx="803909" cy="463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7503841" y="471788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8039930" y="537368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79" name="Прямая со стрелкой 78"/>
          <p:cNvCxnSpPr>
            <a:stCxn id="77" idx="5"/>
            <a:endCxn id="78" idx="0"/>
          </p:cNvCxnSpPr>
          <p:nvPr/>
        </p:nvCxnSpPr>
        <p:spPr>
          <a:xfrm>
            <a:off x="7777415" y="5007550"/>
            <a:ext cx="422771" cy="3661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71" idx="5"/>
          </p:cNvCxnSpPr>
          <p:nvPr/>
        </p:nvCxnSpPr>
        <p:spPr>
          <a:xfrm>
            <a:off x="8947967" y="4944320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844201" y="4002794"/>
            <a:ext cx="320512" cy="33936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83" name="Прямая со стрелкой 82"/>
          <p:cNvCxnSpPr>
            <a:stCxn id="81" idx="5"/>
            <a:endCxn id="67" idx="0"/>
          </p:cNvCxnSpPr>
          <p:nvPr/>
        </p:nvCxnSpPr>
        <p:spPr>
          <a:xfrm flipH="1">
            <a:off x="6982531" y="4292460"/>
            <a:ext cx="135244" cy="44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1" idx="5"/>
            <a:endCxn id="77" idx="1"/>
          </p:cNvCxnSpPr>
          <p:nvPr/>
        </p:nvCxnSpPr>
        <p:spPr>
          <a:xfrm>
            <a:off x="7117775" y="4292460"/>
            <a:ext cx="433004" cy="47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7108296" y="4295974"/>
            <a:ext cx="1630301" cy="37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54175" y="143237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серии </a:t>
            </a:r>
            <a:r>
              <a:rPr lang="en-US" dirty="0" smtClean="0">
                <a:solidFill>
                  <a:srgbClr val="FF0000"/>
                </a:solidFill>
              </a:rPr>
              <a:t>cut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81039" y="3509357"/>
            <a:ext cx="650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Выполним серию операций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над деревьями одинакового ранга:</a:t>
            </a:r>
            <a:endParaRPr lang="ru-RU" dirty="0"/>
          </a:p>
        </p:txBody>
      </p:sp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86466"/>
              </p:ext>
            </p:extLst>
          </p:nvPr>
        </p:nvGraphicFramePr>
        <p:xfrm>
          <a:off x="1454257" y="5961220"/>
          <a:ext cx="13811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257" y="5961220"/>
                        <a:ext cx="13811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165153" y="1589127"/>
            <a:ext cx="161630" cy="327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3395" y="4667162"/>
            <a:ext cx="460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каждый </a:t>
            </a:r>
            <a:r>
              <a:rPr lang="en-US" dirty="0" smtClean="0">
                <a:latin typeface="Consolas" panose="020B0609020204030204" pitchFamily="49" charset="0"/>
              </a:rPr>
              <a:t>link</a:t>
            </a:r>
            <a:r>
              <a:rPr lang="en-US" dirty="0" smtClean="0"/>
              <a:t> </a:t>
            </a:r>
            <a:r>
              <a:rPr lang="ru-RU" dirty="0" smtClean="0"/>
              <a:t>уменьшает число деревьев на 1, а число деревьев в семействе есть </a:t>
            </a:r>
            <a:r>
              <a:rPr lang="en-US" dirty="0" smtClean="0"/>
              <a:t>O(log n)</a:t>
            </a:r>
            <a:r>
              <a:rPr lang="ru-RU" dirty="0" smtClean="0"/>
              <a:t>, то время работы операции удаления минимального элемента: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7" grpId="0" animBg="1"/>
      <p:bldP spid="60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81" grpId="0" animBg="1"/>
      <p:bldP spid="96" grpId="0"/>
      <p:bldP spid="97" grpId="0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9589" y="22159"/>
            <a:ext cx="4502663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54772" y="693982"/>
            <a:ext cx="757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Heapify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/>
              <a:t>— построение кучи для последовательности из n ключей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6088" y="1164565"/>
            <a:ext cx="742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Биномиальную кучу будем строить вызовом </a:t>
            </a:r>
            <a:r>
              <a:rPr lang="en-US" dirty="0" smtClean="0"/>
              <a:t>n </a:t>
            </a:r>
            <a:r>
              <a:rPr lang="ru-RU" dirty="0" smtClean="0"/>
              <a:t>раз функции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ru-RU" dirty="0" err="1">
                <a:solidFill>
                  <a:schemeClr val="accent6"/>
                </a:solidFill>
                <a:latin typeface="Consolas" panose="020B0609020204030204" pitchFamily="49" charset="0"/>
              </a:rPr>
              <a:t>nsert</a:t>
            </a:r>
            <a:r>
              <a:rPr lang="ru-RU" dirty="0">
                <a:solidFill>
                  <a:schemeClr val="accent6"/>
                </a:solidFill>
                <a:latin typeface="Consolas" panose="020B0609020204030204" pitchFamily="49" charset="0"/>
              </a:rPr>
              <a:t>(x</a:t>
            </a:r>
            <a:r>
              <a:rPr lang="ru-RU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3000" y="3043939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1 элемент </a:t>
            </a:r>
            <a:endParaRPr lang="ru-RU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4998410" y="3338524"/>
            <a:ext cx="123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2 элемент </a:t>
            </a:r>
            <a:endParaRPr lang="ru-RU" u="sng" dirty="0"/>
          </a:p>
        </p:txBody>
      </p:sp>
      <p:sp>
        <p:nvSpPr>
          <p:cNvPr id="93" name="TextBox 92"/>
          <p:cNvSpPr txBox="1"/>
          <p:nvPr/>
        </p:nvSpPr>
        <p:spPr>
          <a:xfrm>
            <a:off x="4998410" y="3698434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3 элемент </a:t>
            </a:r>
            <a:endParaRPr lang="ru-RU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4770783" y="4738647"/>
            <a:ext cx="14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n</a:t>
            </a:r>
            <a:r>
              <a:rPr lang="ru-RU" u="sng" dirty="0" smtClean="0"/>
              <a:t>-й элемент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57040" y="2314068"/>
            <a:ext cx="3208092" cy="58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0070C0"/>
                </a:solidFill>
              </a:rPr>
              <a:t>Число  биномиальных </a:t>
            </a:r>
            <a:r>
              <a:rPr lang="ru-RU" sz="1600" i="1" dirty="0">
                <a:solidFill>
                  <a:srgbClr val="0070C0"/>
                </a:solidFill>
              </a:rPr>
              <a:t>деревьев </a:t>
            </a:r>
            <a:r>
              <a:rPr lang="ru-RU" sz="1600" i="1" dirty="0" smtClean="0">
                <a:solidFill>
                  <a:srgbClr val="0070C0"/>
                </a:solidFill>
              </a:rPr>
              <a:t>после  каждой операции </a:t>
            </a:r>
            <a:r>
              <a:rPr lang="en-US" sz="1600" i="1" dirty="0" smtClean="0">
                <a:solidFill>
                  <a:srgbClr val="0070C0"/>
                </a:solidFill>
              </a:rPr>
              <a:t>Insert (x)</a:t>
            </a:r>
            <a:endParaRPr lang="ru-RU" sz="1600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849" y="304523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0+1-</a:t>
            </a:r>
            <a:r>
              <a:rPr lang="en-US" dirty="0"/>
              <a:t> </a:t>
            </a:r>
            <a:r>
              <a:rPr lang="en-US" i="1" dirty="0" smtClean="0"/>
              <a:t>t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6687849" y="3338524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ru-RU" dirty="0" smtClean="0"/>
              <a:t>1-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)+1-</a:t>
            </a:r>
            <a:r>
              <a:rPr lang="en-US" i="1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=2-(</a:t>
            </a:r>
            <a:r>
              <a:rPr lang="en-US" i="1" dirty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 smtClean="0"/>
              <a:t>2</a:t>
            </a:r>
            <a:r>
              <a:rPr lang="ru-RU" dirty="0"/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9568" y="3698736"/>
            <a:ext cx="288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</a:t>
            </a:r>
            <a:r>
              <a:rPr lang="ru-RU" dirty="0"/>
              <a:t>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+</a:t>
            </a:r>
            <a:r>
              <a:rPr lang="ru-RU" dirty="0"/>
              <a:t>1-</a:t>
            </a:r>
            <a:r>
              <a:rPr lang="en-US" i="1" dirty="0" smtClean="0"/>
              <a:t>t</a:t>
            </a:r>
            <a:r>
              <a:rPr lang="ru-RU" baseline="-25000" dirty="0" smtClean="0"/>
              <a:t>3</a:t>
            </a:r>
            <a:r>
              <a:rPr lang="ru-RU" dirty="0" smtClean="0"/>
              <a:t>=3-(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53972" y="4738647"/>
            <a:ext cx="18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n</a:t>
            </a:r>
            <a:r>
              <a:rPr lang="ru-RU" dirty="0" smtClean="0"/>
              <a:t>-(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+</a:t>
            </a:r>
            <a:r>
              <a:rPr lang="en-US" i="1" dirty="0" smtClean="0"/>
              <a:t>t</a:t>
            </a:r>
            <a:r>
              <a:rPr lang="ru-RU" baseline="-25000" dirty="0" smtClean="0"/>
              <a:t>3</a:t>
            </a:r>
            <a:r>
              <a:rPr lang="en-US" dirty="0" smtClean="0"/>
              <a:t>+</a:t>
            </a:r>
            <a:r>
              <a:rPr lang="ru-RU" dirty="0" smtClean="0"/>
              <a:t>…+</a:t>
            </a:r>
            <a:r>
              <a:rPr lang="en-US" dirty="0"/>
              <a:t> </a:t>
            </a:r>
            <a:r>
              <a:rPr lang="en-US" i="1" dirty="0" err="1" smtClean="0"/>
              <a:t>t</a:t>
            </a:r>
            <a:r>
              <a:rPr lang="en-US" baseline="-25000" dirty="0" err="1"/>
              <a:t>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81044" y="4259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51106"/>
              </p:ext>
            </p:extLst>
          </p:nvPr>
        </p:nvGraphicFramePr>
        <p:xfrm>
          <a:off x="6753972" y="5209481"/>
          <a:ext cx="1793319" cy="160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2" name="Equation" r:id="rId3" imgW="838080" imgH="1104840" progId="Equation.DSMT4">
                  <p:embed/>
                </p:oleObj>
              </mc:Choice>
              <mc:Fallback>
                <p:oleObj name="Equation" r:id="rId3" imgW="838080" imgH="1104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972" y="5209481"/>
                        <a:ext cx="1793319" cy="1609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64393" y="1809331"/>
            <a:ext cx="473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Обозначение</a:t>
            </a:r>
            <a:endParaRPr lang="en-US" u="sng" dirty="0"/>
          </a:p>
          <a:p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baseline="-25000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 </a:t>
            </a:r>
            <a:r>
              <a:rPr lang="ru-RU" dirty="0" smtClean="0"/>
              <a:t>- число </a:t>
            </a:r>
            <a:r>
              <a:rPr lang="ru-RU" dirty="0"/>
              <a:t>операций </a:t>
            </a:r>
            <a:r>
              <a:rPr lang="en-US" dirty="0">
                <a:latin typeface="Consolas" panose="020B0609020204030204" pitchFamily="49" charset="0"/>
              </a:rPr>
              <a:t>link</a:t>
            </a:r>
            <a:r>
              <a:rPr lang="ru-RU" dirty="0"/>
              <a:t>, которые были выполнены </a:t>
            </a:r>
            <a:r>
              <a:rPr lang="ru-RU" dirty="0" smtClean="0"/>
              <a:t>при добавлении элемента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770783" y="5217898"/>
            <a:ext cx="4580607" cy="94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6" grpId="0"/>
      <p:bldP spid="9" grpId="0"/>
      <p:bldP spid="100" grpId="0"/>
      <p:bldP spid="101" grpId="0"/>
      <p:bldP spid="10" grpId="0"/>
      <p:bldP spid="1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9725"/>
              </p:ext>
            </p:extLst>
          </p:nvPr>
        </p:nvGraphicFramePr>
        <p:xfrm>
          <a:off x="379309" y="1500614"/>
          <a:ext cx="114544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/>
                <a:gridCol w="3222137"/>
                <a:gridCol w="4057170"/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контейнер-адаптер </a:t>
                      </a:r>
                      <a:r>
                        <a:rPr lang="ru-RU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 smtClean="0"/>
                        <a:t>, представляющий приоритетную очередь, основанную на бинарной куче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класс </a:t>
                      </a:r>
                    </a:p>
                    <a:p>
                      <a:pPr algn="just"/>
                      <a:r>
                        <a:rPr lang="ru-RU" sz="20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dirty="0" smtClean="0"/>
                        <a:t>, 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135532" y="84842"/>
            <a:ext cx="623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97205" y="792728"/>
            <a:ext cx="9869864" cy="4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C00000"/>
                </a:solidFill>
              </a:rPr>
              <a:t>Приоритетная очередь</a:t>
            </a:r>
            <a:endParaRPr lang="ru-RU" sz="3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2692" y="4384380"/>
            <a:ext cx="112544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Хотя приоритетные очереди часто ассоциируются с кучами, они концептуально отличаются от куч. </a:t>
            </a:r>
            <a:r>
              <a:rPr lang="ru-RU" sz="2400" dirty="0">
                <a:solidFill>
                  <a:srgbClr val="FF0000"/>
                </a:solidFill>
              </a:rPr>
              <a:t>Приоритетная очередь — это абстрактное понятие. </a:t>
            </a:r>
            <a:r>
              <a:rPr lang="ru-RU" sz="2400" dirty="0"/>
              <a:t>По </a:t>
            </a:r>
            <a:r>
              <a:rPr lang="ru-RU" sz="2400" dirty="0" smtClean="0"/>
              <a:t>аналогии с тем, как список (</a:t>
            </a:r>
            <a:r>
              <a:rPr lang="en-US" sz="2400" dirty="0" smtClean="0">
                <a:latin typeface="Consolas" panose="020B0609020204030204" pitchFamily="49" charset="0"/>
              </a:rPr>
              <a:t>list</a:t>
            </a:r>
            <a:r>
              <a:rPr lang="en-US" sz="2400" dirty="0" smtClean="0"/>
              <a:t>) </a:t>
            </a:r>
            <a:r>
              <a:rPr lang="ru-RU" sz="2400" dirty="0" smtClean="0"/>
              <a:t>может </a:t>
            </a:r>
            <a:r>
              <a:rPr lang="ru-RU" sz="2400" dirty="0"/>
              <a:t>быть реализован с помощью связного списка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linked list</a:t>
            </a:r>
            <a:r>
              <a:rPr lang="en-US" sz="2400" dirty="0" smtClean="0"/>
              <a:t>) </a:t>
            </a:r>
            <a:r>
              <a:rPr lang="ru-RU" sz="2400" dirty="0" smtClean="0"/>
              <a:t>или массива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nsolas" panose="020B0609020204030204" pitchFamily="49" charset="0"/>
              </a:rPr>
              <a:t>array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  <a:r>
              <a:rPr lang="ru-RU" sz="2400" dirty="0"/>
              <a:t>приоритетная очередь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priority queue</a:t>
            </a:r>
            <a:r>
              <a:rPr lang="en-US" sz="2400" dirty="0" smtClean="0"/>
              <a:t>) </a:t>
            </a:r>
            <a:r>
              <a:rPr lang="ru-RU" sz="2400" dirty="0" smtClean="0"/>
              <a:t>может </a:t>
            </a:r>
            <a:r>
              <a:rPr lang="ru-RU" sz="2400" dirty="0"/>
              <a:t>быть реализована </a:t>
            </a:r>
            <a:r>
              <a:rPr lang="ru-RU" sz="2400" dirty="0" smtClean="0"/>
              <a:t> с </a:t>
            </a:r>
            <a:r>
              <a:rPr lang="ru-RU" sz="2400" dirty="0"/>
              <a:t>помощью кучи </a:t>
            </a:r>
            <a:r>
              <a:rPr lang="en-US" sz="2400" smtClean="0"/>
              <a:t>(</a:t>
            </a:r>
            <a:r>
              <a:rPr lang="en-US" sz="2400" smtClean="0">
                <a:latin typeface="Consolas" panose="020B0609020204030204" pitchFamily="49" charset="0"/>
              </a:rPr>
              <a:t>heap</a:t>
            </a:r>
            <a:r>
              <a:rPr lang="en-US" sz="2400" dirty="0" smtClean="0"/>
              <a:t>) </a:t>
            </a:r>
            <a:r>
              <a:rPr lang="ru-RU" sz="2400" dirty="0" smtClean="0"/>
              <a:t>или </a:t>
            </a:r>
            <a:r>
              <a:rPr lang="ru-RU" sz="2400" dirty="0"/>
              <a:t>другими </a:t>
            </a:r>
            <a:r>
              <a:rPr lang="ru-RU" sz="2400" dirty="0" smtClean="0"/>
              <a:t>способами</a:t>
            </a:r>
            <a:r>
              <a:rPr lang="en-US" sz="2400" dirty="0" smtClean="0"/>
              <a:t> (stack</a:t>
            </a:r>
            <a:r>
              <a:rPr lang="ru-RU" sz="2400" dirty="0" smtClean="0"/>
              <a:t>, </a:t>
            </a:r>
            <a:r>
              <a:rPr lang="en-US" sz="2400" dirty="0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 smtClean="0"/>
              <a:t>deque</a:t>
            </a:r>
            <a:r>
              <a:rPr lang="en-US" sz="2400" dirty="0" smtClean="0"/>
              <a:t> 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20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9589" y="22159"/>
            <a:ext cx="4502663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355393" y="632427"/>
            <a:ext cx="1034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</a:t>
            </a:r>
            <a:endParaRPr lang="ru-RU" sz="2400" dirty="0" smtClean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17497"/>
              </p:ext>
            </p:extLst>
          </p:nvPr>
        </p:nvGraphicFramePr>
        <p:xfrm>
          <a:off x="2185890" y="1238259"/>
          <a:ext cx="18748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1" name="Equation" r:id="rId3" imgW="876240" imgH="545760" progId="Equation.DSMT4">
                  <p:embed/>
                </p:oleObj>
              </mc:Choice>
              <mc:Fallback>
                <p:oleObj name="Equation" r:id="rId3" imgW="876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890" y="1238259"/>
                        <a:ext cx="18748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29601"/>
              </p:ext>
            </p:extLst>
          </p:nvPr>
        </p:nvGraphicFramePr>
        <p:xfrm>
          <a:off x="4851501" y="2881333"/>
          <a:ext cx="8588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2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501" y="2881333"/>
                        <a:ext cx="8588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13554" y="1956626"/>
            <a:ext cx="11437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то время работы алгоритма построения </a:t>
            </a:r>
            <a:r>
              <a:rPr lang="ru-RU" sz="2400" dirty="0"/>
              <a:t>кучи для последовательности из n </a:t>
            </a:r>
            <a:r>
              <a:rPr lang="ru-RU" sz="2400" dirty="0" smtClean="0"/>
              <a:t>ключей в худшем случае есть</a:t>
            </a:r>
            <a:endParaRPr lang="ru-RU" sz="24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452981" y="3429021"/>
            <a:ext cx="10906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 smtClean="0"/>
              <a:t>Усреднённая оценка операции добавления элемента:</a:t>
            </a:r>
          </a:p>
          <a:p>
            <a:pPr algn="just"/>
            <a:r>
              <a:rPr lang="ru-RU" sz="2400" dirty="0" smtClean="0"/>
              <a:t>предположим, что в биномиальной куче было 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ru-RU" sz="2400" dirty="0" smtClean="0"/>
              <a:t>деревьев</a:t>
            </a:r>
            <a:r>
              <a:rPr lang="en-US" sz="2400" dirty="0" smtClean="0"/>
              <a:t>; </a:t>
            </a:r>
            <a:endParaRPr lang="ru-RU" sz="2400" dirty="0" smtClean="0"/>
          </a:p>
          <a:p>
            <a:pPr algn="just"/>
            <a:r>
              <a:rPr lang="ru-RU" sz="2400" dirty="0" smtClean="0"/>
              <a:t>выполним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раз операцию </a:t>
            </a:r>
            <a:r>
              <a:rPr lang="en-US" sz="2400" dirty="0" smtClean="0">
                <a:latin typeface="Consolas" panose="020B0609020204030204" pitchFamily="49" charset="0"/>
              </a:rPr>
              <a:t>Insert (x</a:t>
            </a:r>
            <a:r>
              <a:rPr lang="en-US" sz="2400" dirty="0" smtClean="0"/>
              <a:t>);</a:t>
            </a:r>
          </a:p>
          <a:p>
            <a:pPr algn="just"/>
            <a:r>
              <a:rPr lang="ru-RU" sz="2400" dirty="0" smtClean="0"/>
              <a:t>просуммируем затраченное в худшем случае время</a:t>
            </a:r>
            <a:r>
              <a:rPr lang="en-US" sz="2400" dirty="0" smtClean="0"/>
              <a:t>;</a:t>
            </a:r>
          </a:p>
          <a:p>
            <a:pPr algn="just"/>
            <a:r>
              <a:rPr lang="ru-RU" sz="2400" dirty="0" smtClean="0"/>
              <a:t>разделим полученное значение на число выполненных операций:</a:t>
            </a:r>
            <a:endParaRPr lang="ru-RU" sz="2400" dirty="0"/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921"/>
              </p:ext>
            </p:extLst>
          </p:nvPr>
        </p:nvGraphicFramePr>
        <p:xfrm>
          <a:off x="4347639" y="5420401"/>
          <a:ext cx="37544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3" name="Equation" r:id="rId7" imgW="1828800" imgH="482400" progId="Equation.DSMT4">
                  <p:embed/>
                </p:oleObj>
              </mc:Choice>
              <mc:Fallback>
                <p:oleObj name="Equation" r:id="rId7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639" y="5420401"/>
                        <a:ext cx="37544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2981" y="1451949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Так как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1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029589" y="22159"/>
            <a:ext cx="4502663" cy="6718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3142" y="659464"/>
            <a:ext cx="11813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Модификация </a:t>
            </a:r>
            <a:r>
              <a:rPr lang="ru-RU" dirty="0"/>
              <a:t>ключа вершины </a:t>
            </a:r>
            <a:r>
              <a:rPr lang="en-US" dirty="0" smtClean="0"/>
              <a:t>x </a:t>
            </a:r>
            <a:r>
              <a:rPr lang="ru-RU" dirty="0" smtClean="0"/>
              <a:t>на </a:t>
            </a:r>
            <a:r>
              <a:rPr lang="ru-RU" dirty="0"/>
              <a:t>заданную </a:t>
            </a:r>
            <a:r>
              <a:rPr lang="ru-RU" dirty="0" smtClean="0"/>
              <a:t>величину</a:t>
            </a:r>
            <a:r>
              <a:rPr lang="en-US" dirty="0" smtClean="0"/>
              <a:t> (</a:t>
            </a:r>
            <a:r>
              <a:rPr lang="ru-RU" u="sng" dirty="0" smtClean="0"/>
              <a:t>задана </a:t>
            </a:r>
            <a:r>
              <a:rPr lang="ru-RU" u="sng" dirty="0"/>
              <a:t>позиция вершины внутри структуры данных</a:t>
            </a:r>
            <a:r>
              <a:rPr lang="ru-RU" dirty="0" smtClean="0"/>
              <a:t>)</a:t>
            </a:r>
            <a:r>
              <a:rPr lang="en-US" dirty="0"/>
              <a:t>.</a:t>
            </a:r>
            <a:r>
              <a:rPr lang="ru-RU" dirty="0" smtClean="0"/>
              <a:t> </a:t>
            </a:r>
          </a:p>
        </p:txBody>
      </p:sp>
      <p:sp>
        <p:nvSpPr>
          <p:cNvPr id="5" name="Овал 4"/>
          <p:cNvSpPr/>
          <p:nvPr/>
        </p:nvSpPr>
        <p:spPr>
          <a:xfrm>
            <a:off x="3996650" y="190702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477418" y="250346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205049" y="258396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596330" y="302968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5478623" y="2873628"/>
            <a:ext cx="277963" cy="1560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4270224" y="2196687"/>
            <a:ext cx="981763" cy="43697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177635" y="245316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532092" y="291243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083981" y="289399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7502869" y="336384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7357555" y="3183662"/>
            <a:ext cx="305570" cy="1801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6451209" y="2742833"/>
            <a:ext cx="679710" cy="2008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4270224" y="2196687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289278" y="2231113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6451209" y="2742833"/>
            <a:ext cx="127821" cy="2193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10033"/>
              </p:ext>
            </p:extLst>
          </p:nvPr>
        </p:nvGraphicFramePr>
        <p:xfrm>
          <a:off x="7933696" y="187817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3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696" y="187817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3759106" y="1291490"/>
            <a:ext cx="398378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creaseKey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уменьшение ключа)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82903" y="4250312"/>
            <a:ext cx="11507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меньшаем </a:t>
            </a:r>
            <a:r>
              <a:rPr lang="ru-RU" dirty="0">
                <a:latin typeface="Consolas" panose="020B0609020204030204" pitchFamily="49" charset="0"/>
              </a:rPr>
              <a:t>ключ </a:t>
            </a:r>
            <a:r>
              <a:rPr lang="ru-RU" dirty="0" smtClean="0">
                <a:latin typeface="Consolas" panose="020B0609020204030204" pitchFamily="49" charset="0"/>
              </a:rPr>
              <a:t>вершины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и </a:t>
            </a:r>
            <a:r>
              <a:rPr lang="ru-RU" dirty="0">
                <a:latin typeface="Consolas" panose="020B0609020204030204" pitchFamily="49" charset="0"/>
              </a:rPr>
              <a:t>просеиваем </a:t>
            </a:r>
            <a:r>
              <a:rPr lang="ru-RU" dirty="0" smtClean="0">
                <a:latin typeface="Consolas" panose="020B0609020204030204" pitchFamily="49" charset="0"/>
              </a:rPr>
              <a:t>(обменами </a:t>
            </a:r>
            <a:r>
              <a:rPr lang="ru-RU" dirty="0">
                <a:latin typeface="Consolas" panose="020B0609020204030204" pitchFamily="49" charset="0"/>
              </a:rPr>
              <a:t>с </a:t>
            </a:r>
            <a:r>
              <a:rPr lang="ru-RU" dirty="0" smtClean="0">
                <a:latin typeface="Consolas" panose="020B0609020204030204" pitchFamily="49" charset="0"/>
              </a:rPr>
              <a:t>отцом) элемент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ru-RU" dirty="0" smtClean="0">
                <a:latin typeface="Consolas" panose="020B0609020204030204" pitchFamily="49" charset="0"/>
              </a:rPr>
              <a:t>до </a:t>
            </a:r>
            <a:r>
              <a:rPr lang="ru-RU" dirty="0">
                <a:latin typeface="Consolas" panose="020B0609020204030204" pitchFamily="49" charset="0"/>
              </a:rPr>
              <a:t>тех пор, пока для него не выполнится свойство кучи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82903" y="5142842"/>
            <a:ext cx="1121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onsolas" panose="020B0609020204030204" pitchFamily="49" charset="0"/>
              </a:rPr>
              <a:t>Так как один обмен выполняется за </a:t>
            </a:r>
            <a:r>
              <a:rPr lang="en-US" dirty="0" smtClean="0">
                <a:latin typeface="Consolas" panose="020B0609020204030204" pitchFamily="49" charset="0"/>
              </a:rPr>
              <a:t>O(1)</a:t>
            </a:r>
            <a:r>
              <a:rPr lang="ru-RU" dirty="0" smtClean="0">
                <a:latin typeface="Consolas" panose="020B0609020204030204" pitchFamily="49" charset="0"/>
              </a:rPr>
              <a:t>, а количество обменов ограничено высотой дерева </a:t>
            </a:r>
            <a:r>
              <a:rPr lang="en-US" i="1" dirty="0" smtClean="0">
                <a:latin typeface="Consolas" panose="020B0609020204030204" pitchFamily="49" charset="0"/>
              </a:rPr>
              <a:t>h</a:t>
            </a:r>
            <a:r>
              <a:rPr lang="ru-RU" dirty="0" smtClean="0">
                <a:latin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</a:rPr>
              <a:t>O(</a:t>
            </a:r>
            <a:r>
              <a:rPr lang="en-US" dirty="0" err="1" smtClean="0">
                <a:latin typeface="Consolas" panose="020B0609020204030204" pitchFamily="49" charset="0"/>
              </a:rPr>
              <a:t>log</a:t>
            </a:r>
            <a:r>
              <a:rPr lang="en-US" i="1" dirty="0" err="1" smtClean="0">
                <a:latin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, то описанный алгоритм выполнит операцию уменьшения ключа за время:  </a:t>
            </a:r>
            <a:endParaRPr lang="ru-RU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39750"/>
              </p:ext>
            </p:extLst>
          </p:nvPr>
        </p:nvGraphicFramePr>
        <p:xfrm>
          <a:off x="5390985" y="6035372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4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985" y="6035372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Прямая со стрелкой 83"/>
          <p:cNvCxnSpPr/>
          <p:nvPr/>
        </p:nvCxnSpPr>
        <p:spPr>
          <a:xfrm flipH="1">
            <a:off x="7828979" y="3232586"/>
            <a:ext cx="201245" cy="13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7085059" y="2887610"/>
            <a:ext cx="320512" cy="339365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6189093" y="2454524"/>
            <a:ext cx="320512" cy="339365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7083981" y="288634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7510340" y="3379274"/>
            <a:ext cx="320512" cy="32394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7512479" y="336131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3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7" grpId="0" animBg="1"/>
      <p:bldP spid="38" grpId="0"/>
      <p:bldP spid="39" grpId="0"/>
      <p:bldP spid="86" grpId="0" animBg="1"/>
      <p:bldP spid="87" grpId="0" animBg="1"/>
      <p:bldP spid="89" grpId="0" animBg="1"/>
      <p:bldP spid="85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029589" y="22159"/>
            <a:ext cx="4502663" cy="6718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587499" y="796974"/>
            <a:ext cx="410145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reaseKey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увеличение ключа) </a:t>
            </a:r>
            <a:endParaRPr lang="ru-RU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64416"/>
              </p:ext>
            </p:extLst>
          </p:nvPr>
        </p:nvGraphicFramePr>
        <p:xfrm>
          <a:off x="5221210" y="5710374"/>
          <a:ext cx="1534685" cy="70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10" y="5710374"/>
                        <a:ext cx="1534685" cy="70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326669" y="3711932"/>
            <a:ext cx="11653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onsolas" panose="020B0609020204030204" pitchFamily="49" charset="0"/>
              </a:rPr>
              <a:t>Увеличиваем ключ вершины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dirty="0" smtClean="0">
                <a:latin typeface="Consolas" panose="020B0609020204030204" pitchFamily="49" charset="0"/>
              </a:rPr>
              <a:t>. Если после этого </a:t>
            </a:r>
            <a:r>
              <a:rPr lang="ru-RU" dirty="0">
                <a:latin typeface="Consolas" panose="020B0609020204030204" pitchFamily="49" charset="0"/>
              </a:rPr>
              <a:t>для вершины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ru-RU" dirty="0" smtClean="0">
                <a:latin typeface="Consolas" panose="020B0609020204030204" pitchFamily="49" charset="0"/>
              </a:rPr>
              <a:t>нарушается свойство кучи, то </a:t>
            </a:r>
            <a:r>
              <a:rPr lang="ru-RU" dirty="0">
                <a:latin typeface="Consolas" panose="020B0609020204030204" pitchFamily="49" charset="0"/>
              </a:rPr>
              <a:t>просеиваем </a:t>
            </a:r>
            <a:r>
              <a:rPr lang="ru-RU" dirty="0" smtClean="0">
                <a:latin typeface="Consolas" panose="020B0609020204030204" pitchFamily="49" charset="0"/>
              </a:rPr>
              <a:t>её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(обменами </a:t>
            </a:r>
            <a:r>
              <a:rPr lang="ru-RU" dirty="0">
                <a:latin typeface="Consolas" panose="020B0609020204030204" pitchFamily="49" charset="0"/>
              </a:rPr>
              <a:t>с </a:t>
            </a:r>
            <a:r>
              <a:rPr lang="ru-RU" dirty="0" smtClean="0">
                <a:latin typeface="Consolas" panose="020B0609020204030204" pitchFamily="49" charset="0"/>
              </a:rPr>
              <a:t>наименьшим из сыновей) тех </a:t>
            </a:r>
            <a:r>
              <a:rPr lang="ru-RU" dirty="0">
                <a:latin typeface="Consolas" panose="020B0609020204030204" pitchFamily="49" charset="0"/>
              </a:rPr>
              <a:t>пор, пока </a:t>
            </a:r>
            <a:r>
              <a:rPr lang="ru-RU" dirty="0" smtClean="0">
                <a:latin typeface="Consolas" panose="020B0609020204030204" pitchFamily="49" charset="0"/>
              </a:rPr>
              <a:t>не выполнится свойство кучи. 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98517" y="4798633"/>
            <a:ext cx="1144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Так как одно просеивание выполняется за </a:t>
            </a:r>
            <a:r>
              <a:rPr lang="en-US" dirty="0" smtClean="0">
                <a:latin typeface="Consolas" panose="020B0609020204030204" pitchFamily="49" charset="0"/>
              </a:rPr>
              <a:t>O(log n)</a:t>
            </a:r>
            <a:r>
              <a:rPr lang="ru-RU" dirty="0" smtClean="0">
                <a:latin typeface="Consolas" panose="020B0609020204030204" pitchFamily="49" charset="0"/>
              </a:rPr>
              <a:t>, а число просеиваний ограничено высотой дерева </a:t>
            </a:r>
            <a:r>
              <a:rPr lang="en-US" dirty="0" smtClean="0">
                <a:latin typeface="Consolas" panose="020B0609020204030204" pitchFamily="49" charset="0"/>
              </a:rPr>
              <a:t>h=</a:t>
            </a:r>
            <a:r>
              <a:rPr lang="en-US" dirty="0">
                <a:latin typeface="Consolas" panose="020B0609020204030204" pitchFamily="49" charset="0"/>
              </a:rPr>
              <a:t> O(log </a:t>
            </a:r>
            <a:r>
              <a:rPr lang="en-US" dirty="0" smtClean="0">
                <a:latin typeface="Consolas" panose="020B0609020204030204" pitchFamily="49" charset="0"/>
              </a:rPr>
              <a:t>n)</a:t>
            </a:r>
            <a:r>
              <a:rPr lang="ru-RU" dirty="0" smtClean="0">
                <a:latin typeface="Consolas" panose="020B0609020204030204" pitchFamily="49" charset="0"/>
              </a:rPr>
              <a:t>, то описанный </a:t>
            </a:r>
            <a:r>
              <a:rPr lang="ru-RU" dirty="0">
                <a:latin typeface="Consolas" panose="020B0609020204030204" pitchFamily="49" charset="0"/>
              </a:rPr>
              <a:t>алгоритм выполнит операцию </a:t>
            </a:r>
            <a:r>
              <a:rPr lang="ru-RU" dirty="0" smtClean="0">
                <a:latin typeface="Consolas" panose="020B0609020204030204" pitchFamily="49" charset="0"/>
              </a:rPr>
              <a:t>увеличения ключа </a:t>
            </a:r>
            <a:r>
              <a:rPr lang="ru-RU" dirty="0">
                <a:latin typeface="Consolas" panose="020B0609020204030204" pitchFamily="49" charset="0"/>
              </a:rPr>
              <a:t>за время: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729812" y="165562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4220005" y="222556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947636" y="230606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5428404" y="284158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5221210" y="2595730"/>
            <a:ext cx="367450" cy="2458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3" idx="5"/>
            <a:endCxn id="65" idx="1"/>
          </p:cNvCxnSpPr>
          <p:nvPr/>
        </p:nvCxnSpPr>
        <p:spPr>
          <a:xfrm>
            <a:off x="4003386" y="1945286"/>
            <a:ext cx="991188" cy="4104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971522" y="218220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6344175" y="280474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6977781" y="280474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7471321" y="326040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7251355" y="3094407"/>
            <a:ext cx="380222" cy="1659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6245096" y="2471869"/>
            <a:ext cx="779623" cy="3825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5"/>
          </p:cNvCxnSpPr>
          <p:nvPr/>
        </p:nvCxnSpPr>
        <p:spPr>
          <a:xfrm>
            <a:off x="4003386" y="1945286"/>
            <a:ext cx="263557" cy="3607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031865" y="1953215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6245096" y="2471869"/>
            <a:ext cx="146017" cy="3825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25474"/>
              </p:ext>
            </p:extLst>
          </p:nvPr>
        </p:nvGraphicFramePr>
        <p:xfrm>
          <a:off x="7676283" y="16002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283" y="16002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734" y="2049515"/>
            <a:ext cx="1792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Алгоритм 1.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3166878" y="1617835"/>
            <a:ext cx="420621" cy="175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977781" y="2814180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5971522" y="2182203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726806" y="1655620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3723800" y="165562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5971522" y="218220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739297" y="13668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9" grpId="0" animBg="1"/>
      <p:bldP spid="61" grpId="0" animBg="1"/>
      <p:bldP spid="62" grpId="0" animBg="1"/>
      <p:bldP spid="57" grpId="0" animBg="1"/>
      <p:bldP spid="58" grpId="0" animBg="1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40836" y="23427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31029" y="80836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458660" y="88886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948853" y="146295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1732234" y="1178529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514410" y="523942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421369" y="78265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855199" y="138754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582830" y="143723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073023" y="204212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3856404" y="1726905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2694943" y="1072318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514410" y="523942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42889" y="536014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2694943" y="1072318"/>
            <a:ext cx="207194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5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82343"/>
              </p:ext>
            </p:extLst>
          </p:nvPr>
        </p:nvGraphicFramePr>
        <p:xfrm>
          <a:off x="6206617" y="5668055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6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6617" y="5668055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6138059" y="505824"/>
            <a:ext cx="6005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onsolas" panose="020B0609020204030204" pitchFamily="49" charset="0"/>
              </a:rPr>
              <a:t>Увеличиваем ключ вершине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 smtClean="0">
              <a:latin typeface="Consolas" panose="020B0609020204030204" pitchFamily="49" charset="0"/>
            </a:endParaRPr>
          </a:p>
          <a:p>
            <a:pPr algn="just"/>
            <a:r>
              <a:rPr lang="ru-RU" dirty="0" smtClean="0">
                <a:latin typeface="Consolas" panose="020B0609020204030204" pitchFamily="49" charset="0"/>
              </a:rPr>
              <a:t>Если </a:t>
            </a:r>
            <a:r>
              <a:rPr lang="ru-RU" dirty="0">
                <a:latin typeface="Consolas" panose="020B0609020204030204" pitchFamily="49" charset="0"/>
              </a:rPr>
              <a:t>свой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ru-RU" dirty="0" err="1">
                <a:latin typeface="Consolas" panose="020B0609020204030204" pitchFamily="49" charset="0"/>
              </a:rPr>
              <a:t>тво</a:t>
            </a:r>
            <a:r>
              <a:rPr lang="ru-RU" dirty="0">
                <a:latin typeface="Consolas" panose="020B0609020204030204" pitchFamily="49" charset="0"/>
              </a:rPr>
              <a:t> кучи для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выполняется, то процедура увеличения ключа завершена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33140" y="5843235"/>
            <a:ext cx="55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Время работы алгоритма 2 увеличения ключа: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8018636" y="1688629"/>
            <a:ext cx="4150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Consolas" panose="020B0609020204030204" pitchFamily="49" charset="0"/>
              </a:rPr>
              <a:t>Если свой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ru-RU" dirty="0" err="1">
                <a:latin typeface="Consolas" panose="020B0609020204030204" pitchFamily="49" charset="0"/>
              </a:rPr>
              <a:t>тво</a:t>
            </a:r>
            <a:r>
              <a:rPr lang="ru-RU" dirty="0">
                <a:latin typeface="Consolas" panose="020B0609020204030204" pitchFamily="49" charset="0"/>
              </a:rPr>
              <a:t> кучи для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НЕ выполняется</a:t>
            </a:r>
            <a:r>
              <a:rPr lang="ru-RU" dirty="0">
                <a:latin typeface="Consolas" panose="020B0609020204030204" pitchFamily="49" charset="0"/>
              </a:rPr>
              <a:t>, то </a:t>
            </a:r>
            <a:r>
              <a:rPr lang="ru-RU" dirty="0" smtClean="0">
                <a:latin typeface="Consolas" panose="020B0609020204030204" pitchFamily="49" charset="0"/>
              </a:rPr>
              <a:t>применяем операцию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dirty="0" smtClean="0">
                <a:latin typeface="Consolas" panose="020B0609020204030204" pitchFamily="49" charset="0"/>
              </a:rPr>
              <a:t> и ко </a:t>
            </a:r>
            <a:r>
              <a:rPr lang="ru-RU" u="sng" dirty="0" smtClean="0">
                <a:latin typeface="Consolas" panose="020B0609020204030204" pitchFamily="49" charset="0"/>
              </a:rPr>
              <a:t>всем</a:t>
            </a:r>
            <a:r>
              <a:rPr lang="ru-RU" dirty="0" smtClean="0">
                <a:latin typeface="Consolas" panose="020B0609020204030204" pitchFamily="49" charset="0"/>
              </a:rPr>
              <a:t> её сыновьям. </a:t>
            </a:r>
            <a:endParaRPr lang="en-US" dirty="0" smtClean="0">
              <a:latin typeface="Consolas" panose="020B0609020204030204" pitchFamily="49" charset="0"/>
            </a:endParaRPr>
          </a:p>
          <a:p>
            <a:pPr algn="just"/>
            <a:endParaRPr lang="en-US" dirty="0" smtClean="0">
              <a:latin typeface="Consolas" panose="020B0609020204030204" pitchFamily="49" charset="0"/>
            </a:endParaRPr>
          </a:p>
          <a:p>
            <a:pPr algn="just"/>
            <a:r>
              <a:rPr lang="ru-RU" dirty="0" smtClean="0">
                <a:latin typeface="Consolas" panose="020B0609020204030204" pitchFamily="49" charset="0"/>
              </a:rPr>
              <a:t>Пусть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 – </a:t>
            </a:r>
            <a:r>
              <a:rPr lang="ru-RU" dirty="0" smtClean="0">
                <a:latin typeface="Consolas" panose="020B0609020204030204" pitchFamily="49" charset="0"/>
              </a:rPr>
              <a:t>отец вершины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52510" y="719180"/>
            <a:ext cx="320512" cy="3393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242703" y="129327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970334" y="137376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5460527" y="194785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47" idx="5"/>
            <a:endCxn id="48" idx="0"/>
          </p:cNvCxnSpPr>
          <p:nvPr/>
        </p:nvCxnSpPr>
        <p:spPr>
          <a:xfrm>
            <a:off x="5243908" y="1663433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5"/>
            <a:endCxn id="47" idx="1"/>
          </p:cNvCxnSpPr>
          <p:nvPr/>
        </p:nvCxnSpPr>
        <p:spPr>
          <a:xfrm>
            <a:off x="4026084" y="1008846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33043" y="126755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6366873" y="187244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7094504" y="192214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7584697" y="252703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3" idx="5"/>
            <a:endCxn id="54" idx="0"/>
          </p:cNvCxnSpPr>
          <p:nvPr/>
        </p:nvCxnSpPr>
        <p:spPr>
          <a:xfrm>
            <a:off x="7368078" y="221180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5"/>
            <a:endCxn id="53" idx="1"/>
          </p:cNvCxnSpPr>
          <p:nvPr/>
        </p:nvCxnSpPr>
        <p:spPr>
          <a:xfrm>
            <a:off x="6206617" y="1557222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5"/>
          </p:cNvCxnSpPr>
          <p:nvPr/>
        </p:nvCxnSpPr>
        <p:spPr>
          <a:xfrm>
            <a:off x="4026084" y="1008846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4054563" y="1020918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1" idx="5"/>
            <a:endCxn id="52" idx="1"/>
          </p:cNvCxnSpPr>
          <p:nvPr/>
        </p:nvCxnSpPr>
        <p:spPr>
          <a:xfrm>
            <a:off x="6206617" y="1557222"/>
            <a:ext cx="207194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8054"/>
              </p:ext>
            </p:extLst>
          </p:nvPr>
        </p:nvGraphicFramePr>
        <p:xfrm>
          <a:off x="7698981" y="667976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7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81" y="667976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 стрелкой 19"/>
          <p:cNvCxnSpPr/>
          <p:nvPr/>
        </p:nvCxnSpPr>
        <p:spPr>
          <a:xfrm>
            <a:off x="494646" y="484723"/>
            <a:ext cx="3238100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3763806" y="723966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311125" y="3643499"/>
            <a:ext cx="5904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onsolas" panose="020B0609020204030204" pitchFamily="49" charset="0"/>
              </a:rPr>
              <a:t>Восстанавливаем инвариант 2:</a:t>
            </a:r>
          </a:p>
          <a:p>
            <a:pPr algn="just"/>
            <a:r>
              <a:rPr lang="ru-RU" dirty="0" smtClean="0">
                <a:latin typeface="Consolas" panose="020B0609020204030204" pitchFamily="49" charset="0"/>
              </a:rPr>
              <a:t>серия </a:t>
            </a:r>
            <a:r>
              <a:rPr lang="ru-RU" dirty="0">
                <a:latin typeface="Consolas" panose="020B0609020204030204" pitchFamily="49" charset="0"/>
              </a:rPr>
              <a:t>операций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над «отрезанными» деревьями, каждое из которых биномиальное. 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33139" y="5089205"/>
            <a:ext cx="5759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onsolas" panose="020B0609020204030204" pitchFamily="49" charset="0"/>
              </a:rPr>
              <a:t>Полученное дерево «прикрепляем» к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105023" y="247920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507337" y="312277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1234968" y="320326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1725161" y="377736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5"/>
            <a:endCxn id="67" idx="0"/>
          </p:cNvCxnSpPr>
          <p:nvPr/>
        </p:nvCxnSpPr>
        <p:spPr>
          <a:xfrm>
            <a:off x="1508542" y="3492935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4" idx="5"/>
          </p:cNvCxnSpPr>
          <p:nvPr/>
        </p:nvCxnSpPr>
        <p:spPr>
          <a:xfrm>
            <a:off x="378597" y="2768866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2152616" y="301566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2631507" y="370194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359138" y="375164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3734051" y="433422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72" idx="5"/>
            <a:endCxn id="73" idx="0"/>
          </p:cNvCxnSpPr>
          <p:nvPr/>
        </p:nvCxnSpPr>
        <p:spPr>
          <a:xfrm>
            <a:off x="3632712" y="4041311"/>
            <a:ext cx="261595" cy="2929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5"/>
            <a:endCxn id="72" idx="1"/>
          </p:cNvCxnSpPr>
          <p:nvPr/>
        </p:nvCxnSpPr>
        <p:spPr>
          <a:xfrm>
            <a:off x="2426190" y="3305331"/>
            <a:ext cx="979886" cy="4960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5"/>
          </p:cNvCxnSpPr>
          <p:nvPr/>
        </p:nvCxnSpPr>
        <p:spPr>
          <a:xfrm>
            <a:off x="378597" y="2768866"/>
            <a:ext cx="263557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288424" y="2750142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5"/>
            <a:endCxn id="71" idx="1"/>
          </p:cNvCxnSpPr>
          <p:nvPr/>
        </p:nvCxnSpPr>
        <p:spPr>
          <a:xfrm>
            <a:off x="2426190" y="3305331"/>
            <a:ext cx="252255" cy="4463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531217"/>
              </p:ext>
            </p:extLst>
          </p:nvPr>
        </p:nvGraphicFramePr>
        <p:xfrm>
          <a:off x="6058330" y="231911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8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330" y="231911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Овал 82"/>
          <p:cNvSpPr/>
          <p:nvPr/>
        </p:nvSpPr>
        <p:spPr>
          <a:xfrm>
            <a:off x="5152868" y="433877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5692591" y="428882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6066056" y="482815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4" idx="5"/>
            <a:endCxn id="85" idx="0"/>
          </p:cNvCxnSpPr>
          <p:nvPr/>
        </p:nvCxnSpPr>
        <p:spPr>
          <a:xfrm>
            <a:off x="5966165" y="4578488"/>
            <a:ext cx="260147" cy="2496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717364" y="303224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3937169" y="372363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0" name="Овал 89"/>
          <p:cNvSpPr/>
          <p:nvPr/>
        </p:nvSpPr>
        <p:spPr>
          <a:xfrm>
            <a:off x="4395641" y="374168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4613145" y="433422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92" name="Прямая со стрелкой 91"/>
          <p:cNvCxnSpPr>
            <a:stCxn id="90" idx="5"/>
            <a:endCxn id="91" idx="0"/>
          </p:cNvCxnSpPr>
          <p:nvPr/>
        </p:nvCxnSpPr>
        <p:spPr>
          <a:xfrm>
            <a:off x="4669215" y="4031348"/>
            <a:ext cx="104186" cy="3028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8" idx="5"/>
            <a:endCxn id="90" idx="1"/>
          </p:cNvCxnSpPr>
          <p:nvPr/>
        </p:nvCxnSpPr>
        <p:spPr>
          <a:xfrm>
            <a:off x="3990938" y="3321909"/>
            <a:ext cx="451641" cy="4694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5"/>
            <a:endCxn id="89" idx="1"/>
          </p:cNvCxnSpPr>
          <p:nvPr/>
        </p:nvCxnSpPr>
        <p:spPr>
          <a:xfrm flipH="1">
            <a:off x="3984107" y="3321909"/>
            <a:ext cx="6831" cy="4514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9" name="Equation" r:id="rId9" imgW="253890" imgH="279279" progId="Equation.DSMT4">
                  <p:embed/>
                </p:oleObj>
              </mc:Choice>
              <mc:Fallback>
                <p:oleObj name="Equation" r:id="rId9" imgW="253890" imgH="279279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Овал 98"/>
          <p:cNvSpPr/>
          <p:nvPr/>
        </p:nvSpPr>
        <p:spPr>
          <a:xfrm>
            <a:off x="5122238" y="3741681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99" idx="5"/>
            <a:endCxn id="83" idx="0"/>
          </p:cNvCxnSpPr>
          <p:nvPr/>
        </p:nvCxnSpPr>
        <p:spPr>
          <a:xfrm flipH="1">
            <a:off x="5313124" y="4031347"/>
            <a:ext cx="82688" cy="30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9" idx="5"/>
            <a:endCxn id="84" idx="1"/>
          </p:cNvCxnSpPr>
          <p:nvPr/>
        </p:nvCxnSpPr>
        <p:spPr>
          <a:xfrm>
            <a:off x="5395812" y="4031347"/>
            <a:ext cx="343717" cy="307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4017180" y="3315387"/>
            <a:ext cx="1191929" cy="44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4" idx="5"/>
            <a:endCxn id="88" idx="0"/>
          </p:cNvCxnSpPr>
          <p:nvPr/>
        </p:nvCxnSpPr>
        <p:spPr>
          <a:xfrm>
            <a:off x="378597" y="2768866"/>
            <a:ext cx="3499023" cy="263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429079" y="-76384"/>
            <a:ext cx="4110421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IncreaseKey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увеличение ключа) 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8049493" y="64487"/>
            <a:ext cx="171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Алгоритм 2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36648" y="389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61225" y="36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99" y="20610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6413286" y="467358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Consolas" panose="020B0609020204030204" pitchFamily="49" charset="0"/>
              </a:rPr>
              <a:t>Суммарное число </a:t>
            </a:r>
            <a:r>
              <a:rPr lang="en-US" dirty="0"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O(log n).</a:t>
            </a:r>
          </a:p>
        </p:txBody>
      </p:sp>
    </p:spTree>
    <p:extLst>
      <p:ext uri="{BB962C8B-B14F-4D97-AF65-F5344CB8AC3E}">
        <p14:creationId xmlns:p14="http://schemas.microsoft.com/office/powerpoint/2010/main" val="42287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2" grpId="0"/>
      <p:bldP spid="61" grpId="0" animBg="1"/>
      <p:bldP spid="21" grpId="0"/>
      <p:bldP spid="62" grpId="0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9" grpId="0" animBg="1"/>
      <p:bldP spid="82" grpId="0"/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DecreaseKey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/>
              <a:t>— </a:t>
            </a:r>
            <a:r>
              <a:rPr lang="ru-RU" sz="2400" dirty="0"/>
              <a:t>модификация 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95181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(x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05889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1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87797"/>
              </p:ext>
            </p:extLst>
          </p:nvPr>
        </p:nvGraphicFramePr>
        <p:xfrm>
          <a:off x="8977235" y="1684888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2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5" y="1684888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27465"/>
              </p:ext>
            </p:extLst>
          </p:nvPr>
        </p:nvGraphicFramePr>
        <p:xfrm>
          <a:off x="3679046" y="479707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3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6" y="4797074"/>
                        <a:ext cx="1731737" cy="68616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6218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4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05357"/>
              </p:ext>
            </p:extLst>
          </p:nvPr>
        </p:nvGraphicFramePr>
        <p:xfrm>
          <a:off x="9188450" y="4722813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5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450" y="4722813"/>
                        <a:ext cx="1077913" cy="685800"/>
                      </a:xfrm>
                      <a:prstGeom prst="rect">
                        <a:avLst/>
                      </a:prstGeom>
                      <a:solidFill>
                        <a:srgbClr val="BDD7EE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9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</a:t>
            </a:r>
            <a:r>
              <a:rPr lang="ru-RU" sz="2400" dirty="0" smtClean="0"/>
              <a:t>биномиальной </a:t>
            </a:r>
            <a:r>
              <a:rPr lang="ru-RU" sz="2400" dirty="0"/>
              <a:t>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</a:t>
            </a:r>
            <a:r>
              <a:rPr lang="ru-RU" sz="2400" dirty="0" smtClean="0"/>
              <a:t>вершин: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39138" y="825750"/>
            <a:ext cx="438103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Куча Фибоначчи </a:t>
            </a:r>
            <a:endParaRPr lang="ru-RU" sz="3600" dirty="0" smtClean="0">
              <a:solidFill>
                <a:srgbClr val="00B050"/>
              </a:solidFill>
            </a:endParaRPr>
          </a:p>
          <a:p>
            <a:r>
              <a:rPr lang="ru-RU" sz="3200" dirty="0" smtClean="0"/>
              <a:t>(</a:t>
            </a:r>
            <a:r>
              <a:rPr lang="en-US" sz="3200" dirty="0">
                <a:latin typeface="Consolas" panose="020B0609020204030204" pitchFamily="49" charset="0"/>
              </a:rPr>
              <a:t>Fibonacci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heap</a:t>
            </a:r>
            <a:r>
              <a:rPr lang="ru-RU" sz="3200" dirty="0" smtClean="0"/>
              <a:t>)</a:t>
            </a:r>
          </a:p>
          <a:p>
            <a:r>
              <a:rPr lang="ru-RU" sz="3200" dirty="0" smtClean="0"/>
              <a:t>была предложена Майклом Фридманом </a:t>
            </a:r>
          </a:p>
          <a:p>
            <a:r>
              <a:rPr lang="ru-RU" sz="3200" dirty="0" smtClean="0"/>
              <a:t>и</a:t>
            </a:r>
            <a:endParaRPr lang="ru-RU" sz="3200" dirty="0" smtClean="0">
              <a:latin typeface="Arial" panose="020B0604020202020204" pitchFamily="34" charset="0"/>
            </a:endParaRPr>
          </a:p>
          <a:p>
            <a:r>
              <a:rPr lang="ru-RU" sz="3200" dirty="0"/>
              <a:t>Робертом </a:t>
            </a:r>
            <a:r>
              <a:rPr lang="ru-RU" sz="3200" dirty="0" err="1"/>
              <a:t>Тарьяном</a:t>
            </a:r>
            <a:endParaRPr lang="ru-RU" sz="3200" dirty="0"/>
          </a:p>
          <a:p>
            <a:r>
              <a:rPr lang="ru-RU" sz="3200" dirty="0" smtClean="0">
                <a:solidFill>
                  <a:srgbClr val="202122"/>
                </a:solidFill>
                <a:latin typeface="Arial" panose="020B0604020202020204" pitchFamily="34" charset="0"/>
              </a:rPr>
              <a:t>в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1984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году.</a:t>
            </a:r>
            <a:endParaRPr lang="ru-RU" sz="3200" dirty="0"/>
          </a:p>
          <a:p>
            <a:r>
              <a:rPr lang="en-US" dirty="0"/>
              <a:t> 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08" y="825750"/>
            <a:ext cx="2368573" cy="2659811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5741"/>
              </p:ext>
            </p:extLst>
          </p:nvPr>
        </p:nvGraphicFramePr>
        <p:xfrm>
          <a:off x="184694" y="56561"/>
          <a:ext cx="2357487" cy="862454"/>
        </p:xfrm>
        <a:graphic>
          <a:graphicData uri="http://schemas.openxmlformats.org/drawingml/2006/table">
            <a:tbl>
              <a:tblPr/>
              <a:tblGrid>
                <a:gridCol w="2357487"/>
              </a:tblGrid>
              <a:tr h="3442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Майкл Фридман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4755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Английский язык"/>
                        </a:rPr>
                        <a:t>англ.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en-US" sz="1400" i="1" dirty="0">
                          <a:effectLst/>
                        </a:rPr>
                        <a:t>Michael Hartley Freedman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1" y="2958376"/>
            <a:ext cx="2460758" cy="38996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1118" y="56561"/>
            <a:ext cx="2897184" cy="6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6" y="154260"/>
            <a:ext cx="1043547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  семейство корневых деревьев, для которого выполняются следующие свойства (инварианты):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 в куче Фибоначчи удовлетворяет основному свойству кучи: приоритет отца не ниже приоритета каждого из его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сыновей.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семействе корневых деревьев нет двух деревьев с корнями одинакового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некорневая вершина  в куче Фибоначчи может потерять не более одного сына при выполнении процедуры 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3765" y="3895212"/>
            <a:ext cx="4210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«кучи Фибоначчи» обусловлено тем, что для доказательства оценок трудоемкости операций используются числа Фибоначчи.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5493" y="3534706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ранг любого узла в куче Фибоначчи </a:t>
            </a:r>
          </a:p>
          <a:p>
            <a:r>
              <a:rPr lang="ru-RU" dirty="0" smtClean="0"/>
              <a:t>не превосходит: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15493" y="4270925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 куче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ru-RU" dirty="0" smtClean="0"/>
              <a:t>вершин, то число деревьев в ней: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51097"/>
              </p:ext>
            </p:extLst>
          </p:nvPr>
        </p:nvGraphicFramePr>
        <p:xfrm>
          <a:off x="10651794" y="3538642"/>
          <a:ext cx="1283108" cy="35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0" name="Equation" r:id="rId3" imgW="901309" imgH="241195" progId="Equation.DSMT4">
                  <p:embed/>
                </p:oleObj>
              </mc:Choice>
              <mc:Fallback>
                <p:oleObj name="Equation" r:id="rId3" imgW="901309" imgH="24119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1794" y="3538642"/>
                        <a:ext cx="1283108" cy="35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81148"/>
              </p:ext>
            </p:extLst>
          </p:nvPr>
        </p:nvGraphicFramePr>
        <p:xfrm>
          <a:off x="10651793" y="4317090"/>
          <a:ext cx="1387277" cy="3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1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1793" y="4317090"/>
                        <a:ext cx="1387277" cy="37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6132513" y="3534706"/>
            <a:ext cx="0" cy="201768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15863" y="33192"/>
            <a:ext cx="261523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creaseKey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(уменьшение ключа)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4317476" y="0"/>
            <a:ext cx="530663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745451" y="65458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235644" y="122867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6019025" y="944253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4770425" y="289666"/>
            <a:ext cx="1021964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708160" y="54837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141990" y="115326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869621" y="120296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359814" y="180785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8143195" y="149262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981734" y="838042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29680" y="301738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981734" y="838042"/>
            <a:ext cx="207194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8039301" y="484904"/>
            <a:ext cx="320512" cy="3393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9257125" y="113949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9747318" y="171358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9530699" y="1429157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8312875" y="774570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10219834" y="1033280"/>
            <a:ext cx="320512" cy="3393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11381295" y="1687867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11871488" y="229275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11654869" y="1977533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10493408" y="1322946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8341354" y="786642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22952"/>
              </p:ext>
            </p:extLst>
          </p:nvPr>
        </p:nvGraphicFramePr>
        <p:xfrm>
          <a:off x="11985772" y="43370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2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772" y="43370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4781437" y="250447"/>
            <a:ext cx="3238100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09985"/>
              </p:ext>
            </p:extLst>
          </p:nvPr>
        </p:nvGraphicFramePr>
        <p:xfrm>
          <a:off x="10345121" y="208483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3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121" y="208483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Овал 41"/>
          <p:cNvSpPr/>
          <p:nvPr/>
        </p:nvSpPr>
        <p:spPr>
          <a:xfrm>
            <a:off x="11384438" y="1687867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9749" y="1926093"/>
            <a:ext cx="567503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en-US" dirty="0" smtClean="0"/>
              <a:t>cut</a:t>
            </a:r>
            <a:r>
              <a:rPr lang="ru-RU" dirty="0" smtClean="0"/>
              <a:t>, которые выполняются для восстановления</a:t>
            </a:r>
          </a:p>
          <a:p>
            <a:r>
              <a:rPr lang="ru-RU" dirty="0" smtClean="0"/>
              <a:t>инварианта 1 будем называть </a:t>
            </a:r>
            <a:r>
              <a:rPr lang="ru-RU" dirty="0" smtClean="0">
                <a:solidFill>
                  <a:srgbClr val="00B050"/>
                </a:solidFill>
              </a:rPr>
              <a:t>исходными </a:t>
            </a:r>
            <a:r>
              <a:rPr lang="en-US" dirty="0" smtClean="0">
                <a:solidFill>
                  <a:srgbClr val="00B050"/>
                </a:solidFill>
              </a:rPr>
              <a:t>cut (</a:t>
            </a:r>
            <a:r>
              <a:rPr lang="en-US" b="1" dirty="0" smtClean="0">
                <a:solidFill>
                  <a:srgbClr val="00B050"/>
                </a:solidFill>
              </a:rPr>
              <a:t>cut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7334" y="2957453"/>
            <a:ext cx="5639867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операции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ru-RU" dirty="0"/>
              <a:t>, которые выполняются для восстановления</a:t>
            </a:r>
          </a:p>
          <a:p>
            <a:r>
              <a:rPr lang="ru-RU" dirty="0" smtClean="0"/>
              <a:t>инварианта 3 </a:t>
            </a:r>
            <a:r>
              <a:rPr lang="ru-RU" dirty="0"/>
              <a:t>будем называть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порождёнными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')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600" dirty="0" smtClean="0"/>
              <a:t>(</a:t>
            </a:r>
            <a:r>
              <a:rPr lang="ru-RU" sz="1200" dirty="0" smtClean="0"/>
              <a:t>на рисунке синяя заливка у некорневых вершин, которые ранее уже теряли сына)</a:t>
            </a:r>
            <a:endParaRPr lang="ru-RU" sz="12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85239" y="-6537"/>
            <a:ext cx="404535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</a:t>
            </a: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отца не ниже приоритета каждого из его сыновей;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двух деревьев с корнями одинакового ранга;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3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каждая некорневая вершина  в куче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потерять не более одного сына при выполнении процедуры </a:t>
            </a: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11112144" y="1563304"/>
            <a:ext cx="234294" cy="2090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10846814" y="195257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cut(0)</a:t>
            </a:r>
            <a:endParaRPr lang="ru-RU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988627" y="955367"/>
            <a:ext cx="192642" cy="26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9867656" y="585466"/>
            <a:ext cx="79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cut‘(2)</a:t>
            </a:r>
            <a:endParaRPr lang="ru-RU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7700260" y="478533"/>
            <a:ext cx="192642" cy="26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7853524" y="77564"/>
            <a:ext cx="79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cut‘(1)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763975" y="5134191"/>
            <a:ext cx="334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3: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порожденных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183299" y="5887126"/>
            <a:ext cx="5052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2: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операций 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</a:t>
            </a:r>
            <a:r>
              <a:rPr lang="ru-RU" dirty="0" smtClean="0"/>
              <a:t>деревьями одного ранга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10753" y="4391367"/>
            <a:ext cx="321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 smtClean="0"/>
              <a:t>одна </a:t>
            </a:r>
            <a:r>
              <a:rPr lang="ru-RU" dirty="0"/>
              <a:t>исходная операция  </a:t>
            </a:r>
            <a:r>
              <a:rPr lang="en-US" dirty="0">
                <a:solidFill>
                  <a:srgbClr val="00B050"/>
                </a:solidFill>
              </a:rPr>
              <a:t>cut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984176" y="4042285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 smtClean="0"/>
              <a:t>Выполнены:</a:t>
            </a:r>
            <a:endParaRPr lang="ru-RU" u="sng" dirty="0"/>
          </a:p>
        </p:txBody>
      </p:sp>
      <p:sp>
        <p:nvSpPr>
          <p:cNvPr id="65" name="Овал 64"/>
          <p:cNvSpPr/>
          <p:nvPr/>
        </p:nvSpPr>
        <p:spPr>
          <a:xfrm>
            <a:off x="6812101" y="3997488"/>
            <a:ext cx="332859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7280603" y="450446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7096214" y="4287154"/>
            <a:ext cx="344645" cy="2173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65" idx="1"/>
          </p:cNvCxnSpPr>
          <p:nvPr/>
        </p:nvCxnSpPr>
        <p:spPr>
          <a:xfrm>
            <a:off x="5837076" y="3632567"/>
            <a:ext cx="1023771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626466" y="401321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8005627" y="449515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8535298" y="464730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9022775" y="523209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808872" y="4936973"/>
            <a:ext cx="374159" cy="2951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900040" y="4302879"/>
            <a:ext cx="682196" cy="3941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69" idx="1"/>
          </p:cNvCxnSpPr>
          <p:nvPr/>
        </p:nvCxnSpPr>
        <p:spPr>
          <a:xfrm>
            <a:off x="6122622" y="3779335"/>
            <a:ext cx="1550782" cy="2835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900040" y="4302879"/>
            <a:ext cx="152525" cy="2419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9761517" y="4614042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10207190" y="516730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10527702" y="574187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81" name="Прямая со стрелкой 80"/>
          <p:cNvCxnSpPr>
            <a:stCxn id="79" idx="5"/>
            <a:endCxn id="80" idx="0"/>
          </p:cNvCxnSpPr>
          <p:nvPr/>
        </p:nvCxnSpPr>
        <p:spPr>
          <a:xfrm>
            <a:off x="10480764" y="5456970"/>
            <a:ext cx="207194" cy="2849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5"/>
            <a:endCxn id="79" idx="1"/>
          </p:cNvCxnSpPr>
          <p:nvPr/>
        </p:nvCxnSpPr>
        <p:spPr>
          <a:xfrm>
            <a:off x="10035091" y="4903708"/>
            <a:ext cx="219037" cy="3132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0527702" y="465825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9305686" y="462748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8892931" y="4252584"/>
            <a:ext cx="511618" cy="3757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08754"/>
              </p:ext>
            </p:extLst>
          </p:nvPr>
        </p:nvGraphicFramePr>
        <p:xfrm>
          <a:off x="11657605" y="411564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4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605" y="411564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72029"/>
              </p:ext>
            </p:extLst>
          </p:nvPr>
        </p:nvGraphicFramePr>
        <p:xfrm>
          <a:off x="11821497" y="576411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5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97" y="576411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Овал 91"/>
          <p:cNvSpPr/>
          <p:nvPr/>
        </p:nvSpPr>
        <p:spPr>
          <a:xfrm>
            <a:off x="8610403" y="3973641"/>
            <a:ext cx="323041" cy="3292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-1</a:t>
            </a:r>
            <a:endParaRPr lang="ru-RU" dirty="0"/>
          </a:p>
        </p:txBody>
      </p:sp>
      <p:cxnSp>
        <p:nvCxnSpPr>
          <p:cNvPr id="101" name="Прямая со стрелкой 100"/>
          <p:cNvCxnSpPr>
            <a:endCxn id="78" idx="0"/>
          </p:cNvCxnSpPr>
          <p:nvPr/>
        </p:nvCxnSpPr>
        <p:spPr>
          <a:xfrm>
            <a:off x="8933444" y="4208610"/>
            <a:ext cx="988329" cy="405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6306267" y="3797476"/>
            <a:ext cx="2343064" cy="242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1701808" y="1372645"/>
            <a:ext cx="164535" cy="195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2" grpId="0" animBg="1"/>
      <p:bldP spid="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17476" y="0"/>
            <a:ext cx="530663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745451" y="65458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235644" y="122867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6019025" y="944253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4770425" y="289666"/>
            <a:ext cx="1021964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708160" y="54837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141990" y="115326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869621" y="120296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359814" y="180785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8143195" y="1492629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981734" y="838042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29680" y="301738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981734" y="838042"/>
            <a:ext cx="207194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8039301" y="484904"/>
            <a:ext cx="320512" cy="3393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9257125" y="113949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9747318" y="1713583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9530699" y="1429157"/>
            <a:ext cx="376875" cy="284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8312875" y="774570"/>
            <a:ext cx="991188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10219834" y="1033280"/>
            <a:ext cx="320512" cy="3393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11381295" y="1687867"/>
            <a:ext cx="320512" cy="339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11871488" y="229275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1619122" y="1970503"/>
            <a:ext cx="376875" cy="3152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10493408" y="1322946"/>
            <a:ext cx="934825" cy="414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8341354" y="786642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22952"/>
              </p:ext>
            </p:extLst>
          </p:nvPr>
        </p:nvGraphicFramePr>
        <p:xfrm>
          <a:off x="11985772" y="43370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0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772" y="43370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4781437" y="250447"/>
            <a:ext cx="3238100" cy="3649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09985"/>
              </p:ext>
            </p:extLst>
          </p:nvPr>
        </p:nvGraphicFramePr>
        <p:xfrm>
          <a:off x="10345121" y="208483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1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121" y="208483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11012092" y="2670656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cut(7)</a:t>
            </a:r>
            <a:endParaRPr lang="ru-RU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953740" y="946605"/>
            <a:ext cx="192642" cy="26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0114781" y="670806"/>
            <a:ext cx="85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cut‘ (2)</a:t>
            </a:r>
            <a:endParaRPr lang="ru-RU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7765727" y="448133"/>
            <a:ext cx="192642" cy="26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7910360" y="143099"/>
            <a:ext cx="79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cut‘(1)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692123" y="3429171"/>
            <a:ext cx="382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3: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порожденных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188323" y="4196366"/>
            <a:ext cx="4837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2: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операций 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</a:t>
            </a:r>
            <a:r>
              <a:rPr lang="ru-RU" dirty="0" smtClean="0"/>
              <a:t>корневыми деревьями одного ранга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248059" y="2708035"/>
            <a:ext cx="3472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Восстановление инварианта 1:</a:t>
            </a:r>
          </a:p>
          <a:p>
            <a:r>
              <a:rPr lang="ru-RU" dirty="0" smtClean="0"/>
              <a:t>исходные </a:t>
            </a:r>
            <a:r>
              <a:rPr lang="ru-RU" dirty="0"/>
              <a:t>операция  </a:t>
            </a:r>
            <a:r>
              <a:rPr lang="en-US" dirty="0" smtClean="0">
                <a:solidFill>
                  <a:srgbClr val="00B050"/>
                </a:solidFill>
              </a:rPr>
              <a:t>cut - O(log n)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163005" y="2077400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 smtClean="0"/>
              <a:t>Выполнены:</a:t>
            </a:r>
            <a:endParaRPr lang="ru-RU" u="sng" dirty="0"/>
          </a:p>
        </p:txBody>
      </p:sp>
      <p:sp>
        <p:nvSpPr>
          <p:cNvPr id="65" name="Овал 64"/>
          <p:cNvSpPr/>
          <p:nvPr/>
        </p:nvSpPr>
        <p:spPr>
          <a:xfrm>
            <a:off x="6580764" y="396357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7252205" y="452650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854338" y="4253242"/>
            <a:ext cx="558123" cy="2732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98" idx="6"/>
            <a:endCxn id="65" idx="1"/>
          </p:cNvCxnSpPr>
          <p:nvPr/>
        </p:nvCxnSpPr>
        <p:spPr>
          <a:xfrm>
            <a:off x="6323052" y="3702781"/>
            <a:ext cx="304650" cy="3104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750104" y="393542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8176207" y="453410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8771679" y="450333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9119465" y="509278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9045253" y="4792997"/>
            <a:ext cx="234468" cy="2997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8023678" y="4225095"/>
            <a:ext cx="794939" cy="3279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944203" y="3657469"/>
            <a:ext cx="1925418" cy="327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8023678" y="4225095"/>
            <a:ext cx="199467" cy="3587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8800654" y="3913877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415293" y="512471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10896379" y="511250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83" name="Овал 82"/>
          <p:cNvSpPr/>
          <p:nvPr/>
        </p:nvSpPr>
        <p:spPr>
          <a:xfrm>
            <a:off x="10159432" y="4536490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396726" y="4513685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17592"/>
              </p:ext>
            </p:extLst>
          </p:nvPr>
        </p:nvGraphicFramePr>
        <p:xfrm>
          <a:off x="11702451" y="398460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2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2451" y="398460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61238"/>
              </p:ext>
            </p:extLst>
          </p:nvPr>
        </p:nvGraphicFramePr>
        <p:xfrm>
          <a:off x="11866343" y="563307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343" y="563307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11197570" y="2292754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10608493" y="2286198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27" idx="4"/>
            <a:endCxn id="84" idx="0"/>
          </p:cNvCxnSpPr>
          <p:nvPr/>
        </p:nvCxnSpPr>
        <p:spPr>
          <a:xfrm flipH="1">
            <a:off x="10768749" y="2027232"/>
            <a:ext cx="772802" cy="2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10352118" y="267251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cut(8)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1175604" y="2052788"/>
            <a:ext cx="26975" cy="1765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1353294" y="2135625"/>
            <a:ext cx="255088" cy="22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7" idx="4"/>
            <a:endCxn id="75" idx="7"/>
          </p:cNvCxnSpPr>
          <p:nvPr/>
        </p:nvCxnSpPr>
        <p:spPr>
          <a:xfrm flipH="1">
            <a:off x="11471144" y="2027232"/>
            <a:ext cx="70407" cy="31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0823945" y="1240425"/>
            <a:ext cx="85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cut‘ (9)</a:t>
            </a:r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11174101" y="1541826"/>
            <a:ext cx="192642" cy="26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11346091" y="5115971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10971724" y="4463986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94" idx="5"/>
            <a:endCxn id="93" idx="0"/>
          </p:cNvCxnSpPr>
          <p:nvPr/>
        </p:nvCxnSpPr>
        <p:spPr>
          <a:xfrm>
            <a:off x="11245298" y="4753652"/>
            <a:ext cx="261049" cy="36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9684417" y="5119979"/>
            <a:ext cx="320512" cy="33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78" idx="5"/>
            <a:endCxn id="85" idx="1"/>
          </p:cNvCxnSpPr>
          <p:nvPr/>
        </p:nvCxnSpPr>
        <p:spPr>
          <a:xfrm>
            <a:off x="9074228" y="4203543"/>
            <a:ext cx="369436" cy="35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5" idx="5"/>
            <a:endCxn id="97" idx="0"/>
          </p:cNvCxnSpPr>
          <p:nvPr/>
        </p:nvCxnSpPr>
        <p:spPr>
          <a:xfrm>
            <a:off x="9670300" y="4803351"/>
            <a:ext cx="174373" cy="3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4"/>
            <a:endCxn id="79" idx="0"/>
          </p:cNvCxnSpPr>
          <p:nvPr/>
        </p:nvCxnSpPr>
        <p:spPr>
          <a:xfrm>
            <a:off x="10319688" y="4875855"/>
            <a:ext cx="255861" cy="24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78" idx="6"/>
            <a:endCxn id="83" idx="2"/>
          </p:cNvCxnSpPr>
          <p:nvPr/>
        </p:nvCxnSpPr>
        <p:spPr>
          <a:xfrm>
            <a:off x="9121166" y="4083560"/>
            <a:ext cx="1038266" cy="622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6334179" y="3722183"/>
            <a:ext cx="2524540" cy="260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4616077" y="2170454"/>
            <a:ext cx="3562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синяя заливка у некорневых вершин, </a:t>
            </a:r>
            <a:endParaRPr lang="ru-RU" sz="1200" dirty="0" smtClean="0"/>
          </a:p>
          <a:p>
            <a:r>
              <a:rPr lang="ru-RU" sz="1200" dirty="0" smtClean="0"/>
              <a:t>которые уже потеряли </a:t>
            </a:r>
            <a:r>
              <a:rPr lang="ru-RU" sz="1200" dirty="0"/>
              <a:t>1 сына)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85239" y="-6537"/>
            <a:ext cx="404535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</a:t>
            </a: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отца не ниже приоритета каждого из его сыновей;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двух деревьев с корнями одинакового ранга;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3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каждая некорневая вершина  в куче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потерять не более одного сына при выполнении процедуры </a:t>
            </a: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492" y="5721925"/>
            <a:ext cx="922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худшем случае не можем оценить время работы алгоритма модификации ключа,</a:t>
            </a:r>
          </a:p>
          <a:p>
            <a:r>
              <a:rPr lang="ru-RU" dirty="0" smtClean="0"/>
              <a:t>так как не известна высота дерева. Будем оценивать усреднённое время работы операции.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9615863" y="33192"/>
            <a:ext cx="261523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creaseKey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(увеличение ключа)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49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60" grpId="0"/>
      <p:bldP spid="61" grpId="0"/>
      <p:bldP spid="62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8" grpId="0" animBg="1"/>
      <p:bldP spid="87" grpId="0"/>
      <p:bldP spid="88" grpId="0"/>
      <p:bldP spid="93" grpId="0" animBg="1"/>
      <p:bldP spid="94" grpId="0" animBg="1"/>
      <p:bldP spid="97" grpId="0" animBg="1"/>
      <p:bldP spid="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8882" y="807676"/>
            <a:ext cx="9913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Предположим, что мы выполнили некоторое число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исходных  операций </a:t>
            </a:r>
            <a:r>
              <a:rPr lang="ru-RU" sz="2400" i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а они привели к выполнению серии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порождённых операций </a:t>
            </a:r>
            <a:r>
              <a:rPr lang="ru-RU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link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Справедливы следующие утверждения: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6845" y="4274759"/>
            <a:ext cx="9517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Число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процедур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равно, как максимум,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 число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всех процедур </a:t>
            </a:r>
            <a:r>
              <a:rPr lang="ru-RU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начальное число корневых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деревьев:</a:t>
            </a:r>
          </a:p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 m +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8011" y="2483666"/>
            <a:ext cx="9631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бщее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порожденных операций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превышает общего числа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исходных </a:t>
            </a:r>
            <a:r>
              <a:rPr lang="ru-RU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11600" y="116572"/>
            <a:ext cx="3063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 </a:t>
            </a:r>
            <a:r>
              <a:rPr lang="ru-RU" sz="3200" dirty="0" smtClean="0">
                <a:solidFill>
                  <a:srgbClr val="00B050"/>
                </a:solidFill>
              </a:rPr>
              <a:t>Фибоначчи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949" y="43151"/>
            <a:ext cx="11651531" cy="19184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800" b="1" dirty="0">
                <a:solidFill>
                  <a:srgbClr val="7030A0"/>
                </a:solidFill>
              </a:rPr>
              <a:t>Куча</a:t>
            </a:r>
            <a:r>
              <a:rPr lang="ru-RU" sz="2800" dirty="0"/>
              <a:t> (англ. </a:t>
            </a:r>
            <a:r>
              <a:rPr lang="ru-RU" sz="2800" i="1" dirty="0" err="1"/>
              <a:t>heap</a:t>
            </a:r>
            <a:r>
              <a:rPr lang="ru-RU" sz="2800" dirty="0"/>
              <a:t>) — </a:t>
            </a:r>
            <a:r>
              <a:rPr lang="ru-RU" sz="2800" dirty="0">
                <a:solidFill>
                  <a:srgbClr val="7030A0"/>
                </a:solidFill>
              </a:rPr>
              <a:t>специализированная древовидная структура данных</a:t>
            </a:r>
            <a:r>
              <a:rPr lang="ru-RU" sz="2800" dirty="0"/>
              <a:t>, которая удовлетворяет </a:t>
            </a:r>
            <a:r>
              <a:rPr lang="ru-RU" sz="2800" dirty="0">
                <a:solidFill>
                  <a:srgbClr val="C00000"/>
                </a:solidFill>
              </a:rPr>
              <a:t>свойству кучи</a:t>
            </a:r>
            <a:r>
              <a:rPr lang="ru-RU" sz="2800" dirty="0"/>
              <a:t>. </a:t>
            </a:r>
            <a:endParaRPr lang="en-US" sz="2800" dirty="0" smtClean="0"/>
          </a:p>
          <a:p>
            <a:pPr>
              <a:spcAft>
                <a:spcPts val="4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вершинах древовидной структуры хранятся ключи. </a:t>
            </a:r>
            <a:endParaRPr lang="en-US" sz="2800" dirty="0" smtClean="0"/>
          </a:p>
          <a:p>
            <a:pPr>
              <a:spcAft>
                <a:spcPts val="400"/>
              </a:spcAft>
            </a:pPr>
            <a:r>
              <a:rPr lang="ru-RU" sz="2800" dirty="0" smtClean="0"/>
              <a:t>Различают </a:t>
            </a:r>
            <a:r>
              <a:rPr lang="ru-RU" sz="2800" dirty="0"/>
              <a:t>два варианта куч: </a:t>
            </a:r>
            <a:r>
              <a:rPr lang="ru-RU" sz="2800" dirty="0" err="1">
                <a:solidFill>
                  <a:srgbClr val="0070C0"/>
                </a:solidFill>
              </a:rPr>
              <a:t>min-heap</a:t>
            </a:r>
            <a:r>
              <a:rPr lang="ru-RU" sz="2800" dirty="0"/>
              <a:t> и </a:t>
            </a:r>
            <a:r>
              <a:rPr lang="ru-RU" sz="2800" dirty="0" err="1">
                <a:solidFill>
                  <a:srgbClr val="00B050"/>
                </a:solidFill>
              </a:rPr>
              <a:t>max-heap</a:t>
            </a:r>
            <a:r>
              <a:rPr lang="ru-RU" sz="2800" dirty="0"/>
              <a:t>.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292620" y="3037026"/>
            <a:ext cx="4414888" cy="1948517"/>
            <a:chOff x="486383" y="1894847"/>
            <a:chExt cx="4414888" cy="1948517"/>
          </a:xfrm>
        </p:grpSpPr>
        <p:sp>
          <p:nvSpPr>
            <p:cNvPr id="9" name="Овал 8"/>
            <p:cNvSpPr/>
            <p:nvPr/>
          </p:nvSpPr>
          <p:spPr>
            <a:xfrm>
              <a:off x="1395166" y="2516531"/>
              <a:ext cx="812278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x=3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007906" y="3311094"/>
              <a:ext cx="766716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z=3</a:t>
              </a:r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886118" y="3311095"/>
              <a:ext cx="782426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y=4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9" idx="3"/>
              <a:endCxn id="11" idx="0"/>
            </p:cNvCxnSpPr>
            <p:nvPr/>
          </p:nvCxnSpPr>
          <p:spPr>
            <a:xfrm flipH="1">
              <a:off x="1277331" y="2970851"/>
              <a:ext cx="236790" cy="3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5"/>
              <a:endCxn id="10" idx="0"/>
            </p:cNvCxnSpPr>
            <p:nvPr/>
          </p:nvCxnSpPr>
          <p:spPr>
            <a:xfrm>
              <a:off x="2088489" y="2970851"/>
              <a:ext cx="302775" cy="340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486383" y="1894847"/>
              <a:ext cx="44148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C</a:t>
              </a:r>
              <a:r>
                <a:rPr lang="ru-RU" sz="2400" dirty="0" err="1" smtClean="0">
                  <a:solidFill>
                    <a:srgbClr val="C00000"/>
                  </a:solidFill>
                </a:rPr>
                <a:t>войство</a:t>
              </a:r>
              <a:r>
                <a:rPr lang="ru-RU" sz="2400" dirty="0" smtClean="0">
                  <a:solidFill>
                    <a:srgbClr val="C00000"/>
                  </a:solidFill>
                </a:rPr>
                <a:t> </a:t>
              </a:r>
              <a:r>
                <a:rPr lang="ru-RU" sz="2400" dirty="0">
                  <a:solidFill>
                    <a:srgbClr val="C00000"/>
                  </a:solidFill>
                </a:rPr>
                <a:t>кучи </a:t>
              </a:r>
              <a:r>
                <a:rPr lang="ru-RU" sz="2400" dirty="0" smtClean="0">
                  <a:solidFill>
                    <a:srgbClr val="C00000"/>
                  </a:solidFill>
                </a:rPr>
                <a:t>для</a:t>
              </a:r>
              <a:r>
                <a:rPr lang="ru-RU" sz="2000" dirty="0" smtClean="0"/>
                <a:t> </a:t>
              </a:r>
              <a:r>
                <a:rPr lang="ru-RU" sz="2400" dirty="0" err="1" smtClean="0">
                  <a:solidFill>
                    <a:srgbClr val="0070C0"/>
                  </a:solidFill>
                </a:rPr>
                <a:t>min-heap</a:t>
              </a:r>
              <a:endParaRPr lang="en-US" sz="24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513245" y="3622540"/>
            <a:ext cx="1888504" cy="1280275"/>
            <a:chOff x="5586952" y="3658725"/>
            <a:chExt cx="1888504" cy="1280275"/>
          </a:xfrm>
        </p:grpSpPr>
        <p:sp>
          <p:nvSpPr>
            <p:cNvPr id="29" name="Овал 28"/>
            <p:cNvSpPr/>
            <p:nvPr/>
          </p:nvSpPr>
          <p:spPr>
            <a:xfrm>
              <a:off x="6096000" y="3658725"/>
              <a:ext cx="812278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</a:t>
              </a:r>
              <a:endParaRPr lang="ru-RU" dirty="0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6708740" y="4406730"/>
              <a:ext cx="766716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z=3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586952" y="4406731"/>
              <a:ext cx="782426" cy="53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y=9</a:t>
              </a:r>
              <a:endParaRPr lang="ru-RU" dirty="0"/>
            </a:p>
          </p:txBody>
        </p:sp>
        <p:cxnSp>
          <p:nvCxnSpPr>
            <p:cNvPr id="32" name="Прямая со стрелкой 31"/>
            <p:cNvCxnSpPr>
              <a:stCxn id="29" idx="3"/>
              <a:endCxn id="31" idx="0"/>
            </p:cNvCxnSpPr>
            <p:nvPr/>
          </p:nvCxnSpPr>
          <p:spPr>
            <a:xfrm flipH="1">
              <a:off x="5978165" y="4113045"/>
              <a:ext cx="236790" cy="29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5"/>
              <a:endCxn id="30" idx="0"/>
            </p:cNvCxnSpPr>
            <p:nvPr/>
          </p:nvCxnSpPr>
          <p:spPr>
            <a:xfrm>
              <a:off x="6789323" y="4113045"/>
              <a:ext cx="302775" cy="293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рямоугольник 33"/>
          <p:cNvSpPr/>
          <p:nvPr/>
        </p:nvSpPr>
        <p:spPr>
          <a:xfrm>
            <a:off x="3155227" y="3784145"/>
            <a:ext cx="2353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вершина с ключом </a:t>
            </a:r>
            <a:r>
              <a:rPr lang="ru-RU" sz="2000" dirty="0">
                <a:latin typeface="Consolas" panose="020B0609020204030204" pitchFamily="49" charset="0"/>
              </a:rPr>
              <a:t>y</a:t>
            </a:r>
            <a:r>
              <a:rPr lang="ru-RU" sz="2000" dirty="0"/>
              <a:t> является потомком вершины с ключом </a:t>
            </a:r>
            <a:r>
              <a:rPr lang="ru-RU" sz="2000" dirty="0">
                <a:latin typeface="Consolas" panose="020B0609020204030204" pitchFamily="49" charset="0"/>
              </a:rPr>
              <a:t>x</a:t>
            </a:r>
            <a:r>
              <a:rPr lang="ru-RU" sz="2000" dirty="0"/>
              <a:t>, то x ≤ y.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07072" y="3628705"/>
            <a:ext cx="2708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вершина с ключом y является потомком вершины с ключом x, то x ≥ y.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13245" y="2900701"/>
            <a:ext cx="44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</a:t>
            </a:r>
            <a:r>
              <a:rPr lang="ru-RU" sz="2400" dirty="0" err="1" smtClean="0">
                <a:solidFill>
                  <a:srgbClr val="C00000"/>
                </a:solidFill>
              </a:rPr>
              <a:t>войство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>
                <a:solidFill>
                  <a:srgbClr val="C00000"/>
                </a:solidFill>
              </a:rPr>
              <a:t>кучи </a:t>
            </a:r>
            <a:r>
              <a:rPr lang="ru-RU" sz="2400" dirty="0" smtClean="0">
                <a:solidFill>
                  <a:srgbClr val="C00000"/>
                </a:solidFill>
              </a:rPr>
              <a:t>для</a:t>
            </a:r>
            <a:r>
              <a:rPr lang="ru-RU" sz="2000" dirty="0" smtClean="0"/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m</a:t>
            </a:r>
            <a:r>
              <a:rPr lang="en-US" sz="2400" dirty="0" smtClean="0">
                <a:solidFill>
                  <a:srgbClr val="00B050"/>
                </a:solidFill>
              </a:rPr>
              <a:t>ax</a:t>
            </a:r>
            <a:r>
              <a:rPr lang="ru-RU" sz="2400" dirty="0" smtClean="0">
                <a:solidFill>
                  <a:srgbClr val="00B050"/>
                </a:solidFill>
              </a:rPr>
              <a:t>-</a:t>
            </a:r>
            <a:r>
              <a:rPr lang="ru-RU" sz="2400" dirty="0" err="1" smtClean="0">
                <a:solidFill>
                  <a:srgbClr val="00B050"/>
                </a:solidFill>
              </a:rPr>
              <a:t>heap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949" y="5901953"/>
            <a:ext cx="1050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sz="2000" dirty="0" smtClean="0"/>
              <a:t>дальнейшем</a:t>
            </a:r>
            <a:r>
              <a:rPr lang="ru-RU" dirty="0" smtClean="0"/>
              <a:t>, если не оговорено иное, будем считать, что при работе с кучей у нас вариант </a:t>
            </a:r>
            <a:r>
              <a:rPr lang="en-US" dirty="0" smtClean="0">
                <a:solidFill>
                  <a:srgbClr val="0070C0"/>
                </a:solidFill>
              </a:rPr>
              <a:t>min-heap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8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89" y="919375"/>
            <a:ext cx="43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добавления нового </a:t>
            </a:r>
            <a:r>
              <a:rPr lang="ru-RU" dirty="0" smtClean="0"/>
              <a:t>элемента: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0790" y="1960449"/>
            <a:ext cx="43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уменьшения ключа (задана ссылка на элемент в структуре):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946" y="3630613"/>
            <a:ext cx="42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увеличения ключа (задана ссылка на элемент в структуре):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9946" y="5435038"/>
            <a:ext cx="396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удаления минимального элемента: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37951"/>
              </p:ext>
            </p:extLst>
          </p:nvPr>
        </p:nvGraphicFramePr>
        <p:xfrm>
          <a:off x="5415011" y="997769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8" name="Equation" r:id="rId4" imgW="393480" imgH="266400" progId="Equation.DSMT4">
                  <p:embed/>
                </p:oleObj>
              </mc:Choice>
              <mc:Fallback>
                <p:oleObj name="Equation" r:id="rId4" imgW="393480" imgH="266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997769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0284"/>
              </p:ext>
            </p:extLst>
          </p:nvPr>
        </p:nvGraphicFramePr>
        <p:xfrm>
          <a:off x="5415011" y="2073163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9"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2073163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51817"/>
              </p:ext>
            </p:extLst>
          </p:nvPr>
        </p:nvGraphicFramePr>
        <p:xfrm>
          <a:off x="4989987" y="373144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0" name="Equation" r:id="rId7" imgW="672840" imgH="266400" progId="Equation.DSMT4">
                  <p:embed/>
                </p:oleObj>
              </mc:Choice>
              <mc:Fallback>
                <p:oleObj name="Equation" r:id="rId7" imgW="672840" imgH="266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87" y="373144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6830"/>
              </p:ext>
            </p:extLst>
          </p:nvPr>
        </p:nvGraphicFramePr>
        <p:xfrm>
          <a:off x="4946485" y="561316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1" name="Equation" r:id="rId9" imgW="672840" imgH="266400" progId="Equation.DSMT4">
                  <p:embed/>
                </p:oleObj>
              </mc:Choice>
              <mc:Fallback>
                <p:oleObj name="Equation" r:id="rId9" imgW="672840" imgH="266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85" y="561316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95159" y="96209"/>
            <a:ext cx="307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 Фибоначчи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16023"/>
              </p:ext>
            </p:extLst>
          </p:nvPr>
        </p:nvGraphicFramePr>
        <p:xfrm>
          <a:off x="6809392" y="3711764"/>
          <a:ext cx="457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2" name="Equation" r:id="rId10" imgW="3403440" imgH="482400" progId="Equation.DSMT4">
                  <p:embed/>
                </p:oleObj>
              </mc:Choice>
              <mc:Fallback>
                <p:oleObj name="Equation" r:id="rId10" imgW="34034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3711764"/>
                        <a:ext cx="457517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8630"/>
              </p:ext>
            </p:extLst>
          </p:nvPr>
        </p:nvGraphicFramePr>
        <p:xfrm>
          <a:off x="6809392" y="957809"/>
          <a:ext cx="203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3" name="Equation" r:id="rId12" imgW="1511280" imgH="482400" progId="Equation.DSMT4">
                  <p:embed/>
                </p:oleObj>
              </mc:Choice>
              <mc:Fallback>
                <p:oleObj name="Equation" r:id="rId12" imgW="151128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957809"/>
                        <a:ext cx="20304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1893"/>
              </p:ext>
            </p:extLst>
          </p:nvPr>
        </p:nvGraphicFramePr>
        <p:xfrm>
          <a:off x="6809392" y="1980196"/>
          <a:ext cx="2765327" cy="64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4" name="Equation" r:id="rId14" imgW="2057400" imgH="482400" progId="Equation.DSMT4">
                  <p:embed/>
                </p:oleObj>
              </mc:Choice>
              <mc:Fallback>
                <p:oleObj name="Equation" r:id="rId14" imgW="20574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1980196"/>
                        <a:ext cx="2765327" cy="648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4774"/>
              </p:ext>
            </p:extLst>
          </p:nvPr>
        </p:nvGraphicFramePr>
        <p:xfrm>
          <a:off x="6870822" y="5435038"/>
          <a:ext cx="3381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5" name="Equation" r:id="rId16" imgW="2514600" imgH="482400" progId="Equation.DSMT4">
                  <p:embed/>
                </p:oleObj>
              </mc:Choice>
              <mc:Fallback>
                <p:oleObj name="Equation" r:id="rId16" imgW="251460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822" y="5435038"/>
                        <a:ext cx="33813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6504495" y="734325"/>
            <a:ext cx="0" cy="5389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 noGrp="1"/>
          </p:cNvSpPr>
          <p:nvPr>
            <p:ph type="ctrTitle"/>
          </p:nvPr>
        </p:nvSpPr>
        <p:spPr>
          <a:xfrm>
            <a:off x="1560513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417" y="11424"/>
            <a:ext cx="9793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Существует много способов реализации структуры данных «куча» с помощью корневых деревьев. </a:t>
            </a:r>
            <a:endParaRPr lang="ru-RU" sz="2400" dirty="0" smtClean="0"/>
          </a:p>
        </p:txBody>
      </p:sp>
      <p:grpSp>
        <p:nvGrpSpPr>
          <p:cNvPr id="184" name="Группа 183"/>
          <p:cNvGrpSpPr/>
          <p:nvPr/>
        </p:nvGrpSpPr>
        <p:grpSpPr>
          <a:xfrm>
            <a:off x="726340" y="2549682"/>
            <a:ext cx="3871355" cy="2822607"/>
            <a:chOff x="280604" y="2516565"/>
            <a:chExt cx="3871355" cy="2822607"/>
          </a:xfrm>
        </p:grpSpPr>
        <p:sp>
          <p:nvSpPr>
            <p:cNvPr id="3" name="Овал 2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  <p:cxnSp>
          <p:nvCxnSpPr>
            <p:cNvPr id="46" name="Прямая со стрелкой 45"/>
            <p:cNvCxnSpPr>
              <a:stCxn id="3" idx="4"/>
              <a:endCxn id="22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" idx="4"/>
              <a:endCxn id="21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25" idx="4"/>
              <a:endCxn id="20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25" idx="4"/>
              <a:endCxn id="3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20" idx="4"/>
              <a:endCxn id="24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20" idx="4"/>
              <a:endCxn id="23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87" name="Прямая со стрелкой 86"/>
            <p:cNvCxnSpPr>
              <a:stCxn id="24" idx="4"/>
              <a:endCxn id="75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24" idx="4"/>
              <a:endCxn id="71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23" idx="4"/>
              <a:endCxn id="73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23" idx="4"/>
              <a:endCxn id="72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Прямоугольник 94"/>
          <p:cNvSpPr/>
          <p:nvPr/>
        </p:nvSpPr>
        <p:spPr>
          <a:xfrm>
            <a:off x="283043" y="1198780"/>
            <a:ext cx="5530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0070C0"/>
                </a:solidFill>
              </a:rPr>
              <a:t>Бинарная куча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(англ. </a:t>
            </a:r>
            <a:r>
              <a:rPr lang="ru-RU" i="1" dirty="0" err="1" smtClean="0"/>
              <a:t>binary</a:t>
            </a:r>
            <a:r>
              <a:rPr lang="ru-RU" i="1" dirty="0" smtClean="0"/>
              <a:t> </a:t>
            </a:r>
            <a:r>
              <a:rPr lang="ru-RU" i="1" dirty="0" err="1" smtClean="0"/>
              <a:t>heap</a:t>
            </a:r>
            <a:r>
              <a:rPr lang="ru-RU" dirty="0" smtClean="0"/>
              <a:t>), или </a:t>
            </a:r>
            <a:r>
              <a:rPr lang="ru-RU" b="1" dirty="0" smtClean="0">
                <a:solidFill>
                  <a:srgbClr val="0070C0"/>
                </a:solidFill>
              </a:rPr>
              <a:t>пирамида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ru-RU" dirty="0" smtClean="0"/>
              <a:t>реализация кучи с помощью полного бинарного дерева. </a:t>
            </a:r>
            <a:endParaRPr lang="ru-RU" dirty="0"/>
          </a:p>
        </p:txBody>
      </p:sp>
      <p:grpSp>
        <p:nvGrpSpPr>
          <p:cNvPr id="182" name="Группа 181"/>
          <p:cNvGrpSpPr/>
          <p:nvPr/>
        </p:nvGrpSpPr>
        <p:grpSpPr>
          <a:xfrm>
            <a:off x="6869246" y="1911480"/>
            <a:ext cx="4865721" cy="2536005"/>
            <a:chOff x="6311603" y="1609243"/>
            <a:chExt cx="4865721" cy="2536005"/>
          </a:xfrm>
        </p:grpSpPr>
        <p:sp>
          <p:nvSpPr>
            <p:cNvPr id="99" name="Овал 98"/>
            <p:cNvSpPr/>
            <p:nvPr/>
          </p:nvSpPr>
          <p:spPr>
            <a:xfrm>
              <a:off x="6311603" y="1609635"/>
              <a:ext cx="443060" cy="4619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grpSp>
          <p:nvGrpSpPr>
            <p:cNvPr id="181" name="Группа 180"/>
            <p:cNvGrpSpPr/>
            <p:nvPr/>
          </p:nvGrpSpPr>
          <p:grpSpPr>
            <a:xfrm>
              <a:off x="6688089" y="1609243"/>
              <a:ext cx="4489235" cy="2536005"/>
              <a:chOff x="6689778" y="1609243"/>
              <a:chExt cx="4487546" cy="2536005"/>
            </a:xfrm>
          </p:grpSpPr>
          <p:sp>
            <p:nvSpPr>
              <p:cNvPr id="97" name="Овал 96"/>
              <p:cNvSpPr/>
              <p:nvPr/>
            </p:nvSpPr>
            <p:spPr>
              <a:xfrm>
                <a:off x="9984395" y="1609243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10734264" y="2207894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6896063" y="2332177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cxnSp>
            <p:nvCxnSpPr>
              <p:cNvPr id="102" name="Прямая со стрелкой 101"/>
              <p:cNvCxnSpPr>
                <a:stCxn id="97" idx="5"/>
                <a:endCxn id="98" idx="1"/>
              </p:cNvCxnSpPr>
              <p:nvPr/>
            </p:nvCxnSpPr>
            <p:spPr>
              <a:xfrm>
                <a:off x="10362570" y="2003510"/>
                <a:ext cx="436579" cy="272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7676212" y="2360457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8349403" y="3017430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cxnSp>
            <p:nvCxnSpPr>
              <p:cNvPr id="107" name="Прямая со стрелкой 106"/>
              <p:cNvCxnSpPr>
                <a:stCxn id="105" idx="5"/>
                <a:endCxn id="106" idx="1"/>
              </p:cNvCxnSpPr>
              <p:nvPr/>
            </p:nvCxnSpPr>
            <p:spPr>
              <a:xfrm>
                <a:off x="8054387" y="2754724"/>
                <a:ext cx="359901" cy="330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stCxn id="99" idx="5"/>
                <a:endCxn id="100" idx="0"/>
              </p:cNvCxnSpPr>
              <p:nvPr/>
            </p:nvCxnSpPr>
            <p:spPr>
              <a:xfrm>
                <a:off x="6689778" y="2003902"/>
                <a:ext cx="427815" cy="328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99" idx="5"/>
              </p:cNvCxnSpPr>
              <p:nvPr/>
            </p:nvCxnSpPr>
            <p:spPr>
              <a:xfrm>
                <a:off x="6689778" y="2003902"/>
                <a:ext cx="986434" cy="452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Овал 113"/>
              <p:cNvSpPr/>
              <p:nvPr/>
            </p:nvSpPr>
            <p:spPr>
              <a:xfrm>
                <a:off x="8474934" y="2275540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115" name="Овал 114"/>
              <p:cNvSpPr/>
              <p:nvPr/>
            </p:nvSpPr>
            <p:spPr>
              <a:xfrm>
                <a:off x="9059394" y="2998082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116" name="Овал 115"/>
              <p:cNvSpPr/>
              <p:nvPr/>
            </p:nvSpPr>
            <p:spPr>
              <a:xfrm>
                <a:off x="9839543" y="3026362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10512734" y="3683335"/>
                <a:ext cx="443060" cy="46191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7</a:t>
                </a:r>
                <a:endParaRPr lang="ru-RU" dirty="0"/>
              </a:p>
            </p:txBody>
          </p:sp>
          <p:cxnSp>
            <p:nvCxnSpPr>
              <p:cNvPr id="118" name="Прямая со стрелкой 117"/>
              <p:cNvCxnSpPr>
                <a:stCxn id="116" idx="5"/>
                <a:endCxn id="117" idx="1"/>
              </p:cNvCxnSpPr>
              <p:nvPr/>
            </p:nvCxnSpPr>
            <p:spPr>
              <a:xfrm>
                <a:off x="10217718" y="3420629"/>
                <a:ext cx="359901" cy="330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4" idx="5"/>
                <a:endCxn id="115" idx="0"/>
              </p:cNvCxnSpPr>
              <p:nvPr/>
            </p:nvCxnSpPr>
            <p:spPr>
              <a:xfrm>
                <a:off x="8853109" y="2669807"/>
                <a:ext cx="427815" cy="328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5"/>
              </p:cNvCxnSpPr>
              <p:nvPr/>
            </p:nvCxnSpPr>
            <p:spPr>
              <a:xfrm>
                <a:off x="8853109" y="2669807"/>
                <a:ext cx="986434" cy="452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99" idx="5"/>
                <a:endCxn id="114" idx="1"/>
              </p:cNvCxnSpPr>
              <p:nvPr/>
            </p:nvCxnSpPr>
            <p:spPr>
              <a:xfrm>
                <a:off x="6689778" y="2003902"/>
                <a:ext cx="1850041" cy="339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6214344" y="1157973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r>
              <a:rPr lang="ru-RU" dirty="0" smtClean="0"/>
              <a:t> – реализация кучи с помощью семейства биномиальных деревьев</a:t>
            </a:r>
            <a:endParaRPr lang="ru-RU" dirty="0"/>
          </a:p>
        </p:txBody>
      </p:sp>
      <p:grpSp>
        <p:nvGrpSpPr>
          <p:cNvPr id="183" name="Группа 182"/>
          <p:cNvGrpSpPr/>
          <p:nvPr/>
        </p:nvGrpSpPr>
        <p:grpSpPr>
          <a:xfrm>
            <a:off x="6773305" y="4837046"/>
            <a:ext cx="3655414" cy="1882077"/>
            <a:chOff x="6729790" y="4550171"/>
            <a:chExt cx="3655414" cy="1882077"/>
          </a:xfrm>
        </p:grpSpPr>
        <p:sp>
          <p:nvSpPr>
            <p:cNvPr id="163" name="Овал 162"/>
            <p:cNvSpPr/>
            <p:nvPr/>
          </p:nvSpPr>
          <p:spPr>
            <a:xfrm>
              <a:off x="9957028" y="5012084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6729790" y="4550171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7314250" y="5272713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8094399" y="5300993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8767590" y="5957966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69" name="Прямая со стрелкой 168"/>
            <p:cNvCxnSpPr>
              <a:stCxn id="167" idx="5"/>
              <a:endCxn id="168" idx="1"/>
            </p:cNvCxnSpPr>
            <p:nvPr/>
          </p:nvCxnSpPr>
          <p:spPr>
            <a:xfrm>
              <a:off x="8459870" y="5705818"/>
              <a:ext cx="370425" cy="32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4" idx="5"/>
              <a:endCxn id="165" idx="0"/>
            </p:cNvCxnSpPr>
            <p:nvPr/>
          </p:nvCxnSpPr>
          <p:spPr>
            <a:xfrm>
              <a:off x="7095261" y="4954996"/>
              <a:ext cx="433077" cy="3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>
              <a:stCxn id="164" idx="5"/>
            </p:cNvCxnSpPr>
            <p:nvPr/>
          </p:nvCxnSpPr>
          <p:spPr>
            <a:xfrm>
              <a:off x="7095261" y="4954996"/>
              <a:ext cx="984254" cy="45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>
              <a:off x="8893121" y="5216076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9477581" y="5938618"/>
              <a:ext cx="428176" cy="474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77" name="Прямая со стрелкой 176"/>
            <p:cNvCxnSpPr>
              <a:stCxn id="172" idx="5"/>
              <a:endCxn id="173" idx="0"/>
            </p:cNvCxnSpPr>
            <p:nvPr/>
          </p:nvCxnSpPr>
          <p:spPr>
            <a:xfrm>
              <a:off x="9258592" y="5620901"/>
              <a:ext cx="433077" cy="3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64" idx="5"/>
              <a:endCxn id="172" idx="1"/>
            </p:cNvCxnSpPr>
            <p:nvPr/>
          </p:nvCxnSpPr>
          <p:spPr>
            <a:xfrm>
              <a:off x="7095261" y="4954996"/>
              <a:ext cx="1860565" cy="33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6214344" y="4195771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Куча Фибоначчи</a:t>
            </a:r>
            <a:r>
              <a:rPr lang="ru-RU" dirty="0" smtClean="0"/>
              <a:t> – реализация с помощью семейства корневых деревьев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25" grpId="0"/>
      <p:bldP spid="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5" y="1615109"/>
            <a:ext cx="4823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210468" y="1559966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DecreaseKey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/>
              <a:t>— </a:t>
            </a:r>
            <a:r>
              <a:rPr lang="ru-RU" sz="2400" dirty="0"/>
              <a:t>модификация 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669304" y="343740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24257" y="343739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037293"/>
            <a:ext cx="412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ExtractMin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06505" y="4515054"/>
            <a:ext cx="570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nsert</a:t>
            </a:r>
            <a:r>
              <a:rPr lang="ru-RU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(x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553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</p:spTree>
    <p:extLst>
      <p:ext uri="{BB962C8B-B14F-4D97-AF65-F5344CB8AC3E}">
        <p14:creationId xmlns:p14="http://schemas.microsoft.com/office/powerpoint/2010/main" val="823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3145" y="75414"/>
            <a:ext cx="272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Бинарная куча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5975" y="1823736"/>
            <a:ext cx="1101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B050"/>
                </a:solidFill>
              </a:rPr>
              <a:t>Полное </a:t>
            </a:r>
            <a:r>
              <a:rPr lang="ru-RU" sz="2000" b="1" dirty="0">
                <a:solidFill>
                  <a:srgbClr val="00B050"/>
                </a:solidFill>
              </a:rPr>
              <a:t>бинарное дерево </a:t>
            </a:r>
            <a:r>
              <a:rPr lang="ru-RU" sz="2000" dirty="0"/>
              <a:t>— 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</a:t>
            </a:r>
            <a:r>
              <a:rPr lang="ru-RU" sz="2000" dirty="0" smtClean="0"/>
              <a:t>причём </a:t>
            </a:r>
            <a:r>
              <a:rPr lang="ru-RU" sz="2000" dirty="0"/>
              <a:t>на одном уровне заполнение вершинами производится слева направо. </a:t>
            </a:r>
            <a:r>
              <a:rPr lang="ru-RU" sz="2000" dirty="0" smtClean="0"/>
              <a:t>Пока </a:t>
            </a:r>
            <a:r>
              <a:rPr lang="ru-RU" sz="2000" dirty="0"/>
              <a:t>уровень полностью не заполнен, к следующему уровню не переходят. </a:t>
            </a:r>
            <a:endParaRPr lang="ru-RU" sz="2000" dirty="0" smtClean="0"/>
          </a:p>
          <a:p>
            <a:pPr algn="just"/>
            <a:r>
              <a:rPr lang="ru-RU" sz="2000" u="sng" dirty="0" smtClean="0"/>
              <a:t>Последний </a:t>
            </a:r>
            <a:r>
              <a:rPr lang="ru-RU" sz="2000" u="sng" dirty="0"/>
              <a:t>уровень может быть заполнен не полностью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375" y="705397"/>
            <a:ext cx="1104310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</a:rPr>
              <a:t>Бинарная куча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/>
              <a:t>(англ. </a:t>
            </a:r>
            <a:r>
              <a:rPr lang="ru-RU" sz="2400" i="1" dirty="0" err="1" smtClean="0"/>
              <a:t>binary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heap</a:t>
            </a:r>
            <a:r>
              <a:rPr lang="ru-RU" sz="2400" dirty="0" smtClean="0"/>
              <a:t>), или </a:t>
            </a:r>
            <a:r>
              <a:rPr lang="ru-RU" sz="2400" b="1" dirty="0" smtClean="0">
                <a:solidFill>
                  <a:srgbClr val="0070C0"/>
                </a:solidFill>
              </a:rPr>
              <a:t>пирамида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/>
              <a:t>– </a:t>
            </a:r>
            <a:r>
              <a:rPr lang="ru-RU" sz="2400" dirty="0" smtClean="0"/>
              <a:t>реализация кучи с помощью </a:t>
            </a:r>
            <a:r>
              <a:rPr lang="ru-RU" sz="2400" dirty="0" smtClean="0">
                <a:solidFill>
                  <a:srgbClr val="00B050"/>
                </a:solidFill>
              </a:rPr>
              <a:t>полного бинарного дерева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3189278" y="3610894"/>
            <a:ext cx="3871355" cy="2822607"/>
            <a:chOff x="280604" y="2516565"/>
            <a:chExt cx="3871355" cy="2822607"/>
          </a:xfrm>
        </p:grpSpPr>
        <p:sp>
          <p:nvSpPr>
            <p:cNvPr id="32" name="Овал 31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0</a:t>
              </a:r>
              <a:endParaRPr lang="ru-RU" dirty="0"/>
            </a:p>
          </p:txBody>
        </p:sp>
        <p:cxnSp>
          <p:nvCxnSpPr>
            <p:cNvPr id="39" name="Прямая со стрелкой 38"/>
            <p:cNvCxnSpPr>
              <a:stCxn id="32" idx="4"/>
              <a:endCxn id="35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4"/>
              <a:endCxn id="34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8" idx="4"/>
              <a:endCxn id="33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4"/>
              <a:endCxn id="32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3" idx="4"/>
              <a:endCxn id="37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3" idx="4"/>
              <a:endCxn id="36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49" name="Прямая со стрелкой 48"/>
            <p:cNvCxnSpPr>
              <a:stCxn id="37" idx="4"/>
              <a:endCxn id="48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7" idx="4"/>
              <a:endCxn id="45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" idx="4"/>
              <a:endCxn id="47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6" idx="4"/>
              <a:endCxn id="46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>
            <a:off x="7503736" y="3460289"/>
            <a:ext cx="0" cy="277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03736" y="342622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верхний уровень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7503736" y="600379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нижний уровень</a:t>
            </a:r>
            <a:endParaRPr lang="ru-RU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 flipV="1">
            <a:off x="3226943" y="6674177"/>
            <a:ext cx="4276793" cy="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3144" y="19580"/>
            <a:ext cx="272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Бинарная куча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97" y="6054370"/>
            <a:ext cx="101198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Высота полного бинарного дерева, содержащего n вершин, —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O(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n)</a:t>
            </a:r>
            <a:r>
              <a:rPr lang="ru-RU" sz="24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893" y="12527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982" y="21138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6136954" y="1397281"/>
            <a:ext cx="5653806" cy="2825266"/>
            <a:chOff x="197288" y="3455987"/>
            <a:chExt cx="5653806" cy="282526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26064" y="3455987"/>
              <a:ext cx="4765136" cy="2825266"/>
              <a:chOff x="-68030" y="2516565"/>
              <a:chExt cx="4765136" cy="282526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988613" y="340333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076173" y="414262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766256" y="411874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28123" y="411874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/>
              <p:cNvCxnSpPr>
                <a:stCxn id="7" idx="4"/>
                <a:endCxn id="10" idx="7"/>
              </p:cNvCxnSpPr>
              <p:nvPr/>
            </p:nvCxnSpPr>
            <p:spPr>
              <a:xfrm flipH="1">
                <a:off x="3454348" y="3983439"/>
                <a:ext cx="396083" cy="226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7" idx="4"/>
                <a:endCxn id="9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13" idx="4"/>
                <a:endCxn id="8" idx="7"/>
              </p:cNvCxnSpPr>
              <p:nvPr/>
            </p:nvCxnSpPr>
            <p:spPr>
              <a:xfrm flipH="1">
                <a:off x="1366788" y="2978478"/>
                <a:ext cx="1014186" cy="49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13" idx="4"/>
                <a:endCxn id="7" idx="1"/>
              </p:cNvCxnSpPr>
              <p:nvPr/>
            </p:nvCxnSpPr>
            <p:spPr>
              <a:xfrm>
                <a:off x="2380974" y="2978478"/>
                <a:ext cx="1312812" cy="610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8" idx="4"/>
                <a:endCxn id="12" idx="7"/>
              </p:cNvCxnSpPr>
              <p:nvPr/>
            </p:nvCxnSpPr>
            <p:spPr>
              <a:xfrm flipH="1">
                <a:off x="706298" y="3865244"/>
                <a:ext cx="503845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8" idx="4"/>
                <a:endCxn id="11" idx="1"/>
              </p:cNvCxnSpPr>
              <p:nvPr/>
            </p:nvCxnSpPr>
            <p:spPr>
              <a:xfrm>
                <a:off x="1210143" y="3865244"/>
                <a:ext cx="620998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Овал 19"/>
              <p:cNvSpPr/>
              <p:nvPr/>
            </p:nvSpPr>
            <p:spPr>
              <a:xfrm>
                <a:off x="613979" y="486732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088919" y="483416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1431673" y="485360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-68030" y="487991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" name="Прямая со стрелкой 23"/>
              <p:cNvCxnSpPr>
                <a:stCxn id="12" idx="4"/>
                <a:endCxn id="23" idx="0"/>
              </p:cNvCxnSpPr>
              <p:nvPr/>
            </p:nvCxnSpPr>
            <p:spPr>
              <a:xfrm flipH="1">
                <a:off x="153500" y="4580659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1" idx="4"/>
                <a:endCxn id="22" idx="0"/>
              </p:cNvCxnSpPr>
              <p:nvPr/>
            </p:nvCxnSpPr>
            <p:spPr>
              <a:xfrm flipH="1">
                <a:off x="1653203" y="4580659"/>
                <a:ext cx="334583" cy="272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>
                <a:stCxn id="11" idx="4"/>
                <a:endCxn id="21" idx="0"/>
              </p:cNvCxnSpPr>
              <p:nvPr/>
            </p:nvCxnSpPr>
            <p:spPr>
              <a:xfrm>
                <a:off x="1987786" y="4580659"/>
                <a:ext cx="322663" cy="253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97288" y="4965025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ru-RU" baseline="30000" dirty="0" smtClean="0"/>
                <a:t>2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408034" y="581934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60972" y="581934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82799" y="5804530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03762" y="5791933"/>
              <a:ext cx="443060" cy="461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 стрелкой 43"/>
            <p:cNvCxnSpPr>
              <a:stCxn id="12" idx="4"/>
              <a:endCxn id="20" idx="0"/>
            </p:cNvCxnSpPr>
            <p:nvPr/>
          </p:nvCxnSpPr>
          <p:spPr>
            <a:xfrm>
              <a:off x="1343747" y="5520081"/>
              <a:ext cx="285856" cy="28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10" idx="4"/>
              <a:endCxn id="33" idx="0"/>
            </p:cNvCxnSpPr>
            <p:nvPr/>
          </p:nvCxnSpPr>
          <p:spPr>
            <a:xfrm flipH="1">
              <a:off x="3704329" y="5543958"/>
              <a:ext cx="387468" cy="260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10" idx="4"/>
              <a:endCxn id="34" idx="0"/>
            </p:cNvCxnSpPr>
            <p:nvPr/>
          </p:nvCxnSpPr>
          <p:spPr>
            <a:xfrm>
              <a:off x="4091797" y="5543958"/>
              <a:ext cx="233495" cy="2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9" idx="4"/>
              <a:endCxn id="32" idx="0"/>
            </p:cNvCxnSpPr>
            <p:nvPr/>
          </p:nvCxnSpPr>
          <p:spPr>
            <a:xfrm flipH="1">
              <a:off x="4982502" y="5569521"/>
              <a:ext cx="287168" cy="24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9" idx="4"/>
              <a:endCxn id="31" idx="0"/>
            </p:cNvCxnSpPr>
            <p:nvPr/>
          </p:nvCxnSpPr>
          <p:spPr>
            <a:xfrm>
              <a:off x="5269670" y="5569521"/>
              <a:ext cx="359894" cy="24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1259" y="586616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en-US" baseline="30000" dirty="0" smtClean="0"/>
                <a:t>h</a:t>
              </a:r>
              <a:endParaRPr lang="ru-RU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43255" y="1343334"/>
            <a:ext cx="5297783" cy="2825266"/>
            <a:chOff x="193417" y="3455987"/>
            <a:chExt cx="5297783" cy="2825266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726064" y="3455987"/>
              <a:ext cx="4765136" cy="2825266"/>
              <a:chOff x="-68030" y="2516565"/>
              <a:chExt cx="4765136" cy="2825266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988613" y="340333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3076173" y="414262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766256" y="411874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328123" y="411874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9" name="Прямая со стрелкой 98"/>
              <p:cNvCxnSpPr>
                <a:stCxn id="92" idx="4"/>
                <a:endCxn id="95" idx="7"/>
              </p:cNvCxnSpPr>
              <p:nvPr/>
            </p:nvCxnSpPr>
            <p:spPr>
              <a:xfrm flipH="1">
                <a:off x="3454348" y="3983439"/>
                <a:ext cx="396083" cy="226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2" idx="4"/>
                <a:endCxn id="94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>
                <a:stCxn id="98" idx="4"/>
                <a:endCxn id="93" idx="7"/>
              </p:cNvCxnSpPr>
              <p:nvPr/>
            </p:nvCxnSpPr>
            <p:spPr>
              <a:xfrm flipH="1">
                <a:off x="1366788" y="2978478"/>
                <a:ext cx="1014186" cy="49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8" idx="4"/>
                <a:endCxn id="92" idx="1"/>
              </p:cNvCxnSpPr>
              <p:nvPr/>
            </p:nvCxnSpPr>
            <p:spPr>
              <a:xfrm>
                <a:off x="2380974" y="2978478"/>
                <a:ext cx="1312812" cy="610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3" idx="4"/>
                <a:endCxn id="97" idx="7"/>
              </p:cNvCxnSpPr>
              <p:nvPr/>
            </p:nvCxnSpPr>
            <p:spPr>
              <a:xfrm flipH="1">
                <a:off x="706298" y="3865244"/>
                <a:ext cx="503845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>
                <a:stCxn id="93" idx="4"/>
                <a:endCxn id="96" idx="1"/>
              </p:cNvCxnSpPr>
              <p:nvPr/>
            </p:nvCxnSpPr>
            <p:spPr>
              <a:xfrm>
                <a:off x="1210143" y="3865244"/>
                <a:ext cx="620998" cy="321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Овал 107"/>
              <p:cNvSpPr/>
              <p:nvPr/>
            </p:nvSpPr>
            <p:spPr>
              <a:xfrm>
                <a:off x="-68030" y="4879918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9" name="Прямая со стрелкой 108"/>
              <p:cNvCxnSpPr>
                <a:stCxn id="97" idx="4"/>
                <a:endCxn id="108" idx="0"/>
              </p:cNvCxnSpPr>
              <p:nvPr/>
            </p:nvCxnSpPr>
            <p:spPr>
              <a:xfrm flipH="1">
                <a:off x="153500" y="4580659"/>
                <a:ext cx="396153" cy="299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93824" y="494366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en-US" baseline="30000" dirty="0" smtClean="0"/>
                <a:t>h-1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3417" y="576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17936" y="13739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127248" y="2258446"/>
            <a:ext cx="4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8097050" y="484549"/>
            <a:ext cx="3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Максимальное число вершин в полном бинарном дереве высоты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345779" y="423770"/>
            <a:ext cx="49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Минимальное число вершин в полном бинарном дереве высоты </a:t>
            </a:r>
            <a:r>
              <a:rPr lang="en-US" dirty="0" smtClean="0"/>
              <a:t>h</a:t>
            </a:r>
            <a:endParaRPr lang="ru-RU" dirty="0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20423"/>
              </p:ext>
            </p:extLst>
          </p:nvPr>
        </p:nvGraphicFramePr>
        <p:xfrm>
          <a:off x="7434263" y="4489450"/>
          <a:ext cx="40465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1" name="Equation" r:id="rId3" imgW="2616120" imgH="495000" progId="Equation.DSMT4">
                  <p:embed/>
                </p:oleObj>
              </mc:Choice>
              <mc:Fallback>
                <p:oleObj name="Equation" r:id="rId3" imgW="2616120" imgH="4950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489450"/>
                        <a:ext cx="40465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76717"/>
              </p:ext>
            </p:extLst>
          </p:nvPr>
        </p:nvGraphicFramePr>
        <p:xfrm>
          <a:off x="327593" y="4464418"/>
          <a:ext cx="4073961" cy="7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2" name="Equation" r:id="rId5" imgW="2679480" imgH="495000" progId="Equation.DSMT4">
                  <p:embed/>
                </p:oleObj>
              </mc:Choice>
              <mc:Fallback>
                <p:oleObj name="Equation" r:id="rId5" imgW="2679480" imgH="495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3" y="4464418"/>
                        <a:ext cx="4073961" cy="75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988379"/>
              </p:ext>
            </p:extLst>
          </p:nvPr>
        </p:nvGraphicFramePr>
        <p:xfrm>
          <a:off x="4887909" y="5350083"/>
          <a:ext cx="2173974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3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09" y="5350083"/>
                        <a:ext cx="2173974" cy="439420"/>
                      </a:xfrm>
                      <a:prstGeom prst="rect">
                        <a:avLst/>
                      </a:prstGeom>
                      <a:solidFill>
                        <a:srgbClr val="DAE3F3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Прямая соединительная линия 119"/>
          <p:cNvCxnSpPr>
            <a:stCxn id="2" idx="2"/>
          </p:cNvCxnSpPr>
          <p:nvPr/>
        </p:nvCxnSpPr>
        <p:spPr>
          <a:xfrm>
            <a:off x="5915318" y="604355"/>
            <a:ext cx="6498" cy="4503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  <p:bldP spid="29" grpId="0"/>
      <p:bldP spid="112" grpId="0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3145" y="75414"/>
            <a:ext cx="272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Бинарная куча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3363" y="635430"/>
            <a:ext cx="10435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памяти компьютера полное бинарное дерево легко реализуется с помощью массива (</a:t>
            </a:r>
            <a:r>
              <a:rPr lang="ru-RU" u="sng" dirty="0"/>
              <a:t>индексы массива начинаются с единицы</a:t>
            </a:r>
            <a:r>
              <a:rPr lang="ru-RU" dirty="0"/>
              <a:t>). </a:t>
            </a:r>
            <a:endParaRPr lang="en-US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элемента с </a:t>
            </a:r>
            <a:r>
              <a:rPr lang="ru-RU" dirty="0" err="1" smtClean="0"/>
              <a:t>индекcом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/>
              <a:t>сыновьями являются элементы с индексами 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70C0"/>
                </a:solidFill>
              </a:rPr>
              <a:t> + 1</a:t>
            </a:r>
            <a:r>
              <a:rPr lang="ru-RU" dirty="0"/>
              <a:t>, а родителем является элемент массива по индексу </a:t>
            </a:r>
            <a:r>
              <a:rPr lang="ru-RU" dirty="0">
                <a:solidFill>
                  <a:srgbClr val="0070C0"/>
                </a:solidFill>
              </a:rPr>
              <a:t>⌊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70C0"/>
                </a:solidFill>
              </a:rPr>
              <a:t>/2⌋</a:t>
            </a:r>
            <a:r>
              <a:rPr lang="ru-RU" dirty="0"/>
              <a:t>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78657" y="2049182"/>
            <a:ext cx="3371905" cy="2693364"/>
            <a:chOff x="1353313" y="2203568"/>
            <a:chExt cx="3371905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313" y="43820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678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201234" y="1691840"/>
            <a:ext cx="3871355" cy="3085344"/>
            <a:chOff x="7049646" y="2027647"/>
            <a:chExt cx="3871355" cy="3085344"/>
          </a:xfrm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ru-RU" dirty="0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ru-RU" dirty="0"/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7</a:t>
                </a:r>
                <a:endParaRPr lang="ru-RU" dirty="0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8</a:t>
                </a:r>
                <a:endParaRPr lang="ru-RU" dirty="0"/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069927" y="4867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памяти компьютера указанное </a:t>
            </a:r>
            <a:r>
              <a:rPr lang="ru-RU" dirty="0" smtClean="0"/>
              <a:t>бинарная куча будет </a:t>
            </a:r>
            <a:r>
              <a:rPr lang="ru-RU" dirty="0"/>
              <a:t>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0279"/>
              </p:ext>
            </p:extLst>
          </p:nvPr>
        </p:nvGraphicFramePr>
        <p:xfrm>
          <a:off x="6222683" y="5950934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777148" y="55634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9703237" y="5806911"/>
            <a:ext cx="147822" cy="14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8106</TotalTime>
  <Words>3941</Words>
  <Application>Microsoft Office PowerPoint</Application>
  <PresentationFormat>Широкоэкранный</PresentationFormat>
  <Paragraphs>1436</Paragraphs>
  <Slides>41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Тема Office</vt:lpstr>
      <vt:lpstr>Equation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Биномиальная куча</vt:lpstr>
      <vt:lpstr>Биномиальная куча</vt:lpstr>
      <vt:lpstr>Дополнительные вспомогательные операции link и cut,  которые нужны для выполнения базовых операций</vt:lpstr>
      <vt:lpstr>Биномиальная куча</vt:lpstr>
      <vt:lpstr>Биномиальная куча</vt:lpstr>
      <vt:lpstr>Биномиальная куча</vt:lpstr>
      <vt:lpstr>Биномиальная куча</vt:lpstr>
      <vt:lpstr>Биномиальная куча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916</cp:revision>
  <dcterms:created xsi:type="dcterms:W3CDTF">2020-04-14T05:04:13Z</dcterms:created>
  <dcterms:modified xsi:type="dcterms:W3CDTF">2021-01-28T08:54:24Z</dcterms:modified>
</cp:coreProperties>
</file>