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2" r:id="rId7"/>
    <p:sldId id="257" r:id="rId8"/>
    <p:sldId id="266" r:id="rId9"/>
    <p:sldId id="294" r:id="rId10"/>
    <p:sldId id="267" r:id="rId11"/>
    <p:sldId id="261" r:id="rId12"/>
    <p:sldId id="263" r:id="rId13"/>
    <p:sldId id="295" r:id="rId14"/>
    <p:sldId id="265" r:id="rId15"/>
    <p:sldId id="264" r:id="rId16"/>
    <p:sldId id="296" r:id="rId17"/>
    <p:sldId id="288" r:id="rId18"/>
    <p:sldId id="287" r:id="rId19"/>
    <p:sldId id="289" r:id="rId20"/>
    <p:sldId id="298" r:id="rId21"/>
    <p:sldId id="278" r:id="rId22"/>
    <p:sldId id="279" r:id="rId23"/>
    <p:sldId id="268" r:id="rId24"/>
    <p:sldId id="269" r:id="rId25"/>
    <p:sldId id="270" r:id="rId26"/>
    <p:sldId id="272" r:id="rId27"/>
    <p:sldId id="280" r:id="rId28"/>
    <p:sldId id="271" r:id="rId29"/>
    <p:sldId id="277" r:id="rId30"/>
    <p:sldId id="282" r:id="rId31"/>
    <p:sldId id="281" r:id="rId32"/>
    <p:sldId id="290" r:id="rId33"/>
    <p:sldId id="283" r:id="rId34"/>
    <p:sldId id="284" r:id="rId35"/>
    <p:sldId id="273" r:id="rId36"/>
    <p:sldId id="274" r:id="rId37"/>
    <p:sldId id="285" r:id="rId38"/>
    <p:sldId id="286" r:id="rId39"/>
    <p:sldId id="275" r:id="rId40"/>
    <p:sldId id="276" r:id="rId41"/>
    <p:sldId id="297" r:id="rId42"/>
    <p:sldId id="293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M3457/IpN8lSOsN+DSWMA==" hashData="Ysn3NUXb+HHUKsmFZ47IoTiJu4lNYnuadH6KDjqInG1iNwmoNgA0+BVpTpA6x0dB/KgLOJXnOZCgIzSJuX2oM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 smtClean="0">
                <a:solidFill>
                  <a:srgbClr val="144E9D"/>
                </a:solidFill>
              </a:rPr>
              <a:t>ФПМИ БГУ</a:t>
            </a:r>
            <a:endParaRPr lang="ru-RU" sz="12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7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1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7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2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5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9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96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28.01.2021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78401"/>
            <a:ext cx="9278472" cy="3263154"/>
          </a:xfrm>
        </p:spPr>
        <p:txBody>
          <a:bodyPr>
            <a:normAutofit fontScale="92500" lnSpcReduction="20000"/>
          </a:bodyPr>
          <a:lstStyle/>
          <a:p>
            <a:endParaRPr lang="ru-RU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Поиск </a:t>
            </a:r>
            <a:r>
              <a:rPr lang="ru-RU" dirty="0">
                <a:solidFill>
                  <a:srgbClr val="0070C0"/>
                </a:solidFill>
              </a:rPr>
              <a:t>в ширину</a:t>
            </a:r>
          </a:p>
          <a:p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ru-RU" dirty="0" smtClean="0"/>
              <a:t>англ. </a:t>
            </a:r>
            <a:r>
              <a:rPr lang="en-US" b="1" dirty="0">
                <a:solidFill>
                  <a:srgbClr val="0070C0"/>
                </a:solidFill>
              </a:rPr>
              <a:t>BFS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dirty="0" smtClean="0"/>
              <a:t> - </a:t>
            </a:r>
            <a:r>
              <a:rPr lang="en-US" b="1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readth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irst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earch)</a:t>
            </a:r>
            <a:endParaRPr lang="ru-RU" dirty="0" smtClean="0"/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Поиск в глубину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 </a:t>
            </a:r>
            <a:r>
              <a:rPr lang="ru-RU" dirty="0" smtClean="0"/>
              <a:t>англ. </a:t>
            </a:r>
            <a:r>
              <a:rPr lang="en-US" b="1" dirty="0" smtClean="0">
                <a:solidFill>
                  <a:srgbClr val="00B050"/>
                </a:solidFill>
              </a:rPr>
              <a:t>DFS</a:t>
            </a:r>
            <a:r>
              <a:rPr lang="ru-RU" b="1" dirty="0" smtClean="0">
                <a:solidFill>
                  <a:srgbClr val="0070C0"/>
                </a:solidFill>
              </a:rPr>
              <a:t> -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epth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irst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earch)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7721167" y="5761165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7143" y="3102035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Эйлеров цикл в графе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229" y="1374539"/>
            <a:ext cx="656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АЛГОРИТМЫ НА ГРАФАХ</a:t>
            </a:r>
            <a:endParaRPr lang="ru-RU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816193" y="6319140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2674" y="325694"/>
            <a:ext cx="857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Пометк</a:t>
            </a:r>
            <a:r>
              <a:rPr lang="ru-RU" sz="2400" dirty="0"/>
              <a:t>и</a:t>
            </a:r>
            <a:r>
              <a:rPr lang="ru-RU" sz="2400" dirty="0" smtClean="0"/>
              <a:t> вершин орграфа в порядке их обхода алгоритмом </a:t>
            </a:r>
            <a:r>
              <a:rPr lang="en-US" sz="2400" b="1" dirty="0" smtClean="0"/>
              <a:t>BFS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12" name="Овал 11"/>
          <p:cNvSpPr/>
          <p:nvPr/>
        </p:nvSpPr>
        <p:spPr>
          <a:xfrm>
            <a:off x="1063577" y="305385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3717131" y="2123955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705925" y="304314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794202" y="398329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2504654" y="303592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7" name="Овал 16"/>
          <p:cNvSpPr/>
          <p:nvPr/>
        </p:nvSpPr>
        <p:spPr>
          <a:xfrm>
            <a:off x="1794202" y="2110509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3705925" y="398329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147002" y="3035926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cxnSp>
        <p:nvCxnSpPr>
          <p:cNvPr id="20" name="Прямая со стрелкой 19"/>
          <p:cNvCxnSpPr>
            <a:stCxn id="12" idx="6"/>
            <a:endCxn id="16" idx="2"/>
          </p:cNvCxnSpPr>
          <p:nvPr/>
        </p:nvCxnSpPr>
        <p:spPr>
          <a:xfrm flipV="1">
            <a:off x="1520777" y="3251079"/>
            <a:ext cx="983877" cy="179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9" idx="2"/>
          </p:cNvCxnSpPr>
          <p:nvPr/>
        </p:nvCxnSpPr>
        <p:spPr>
          <a:xfrm flipV="1">
            <a:off x="4174331" y="3251079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961854" y="3258293"/>
            <a:ext cx="744071" cy="107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5"/>
            <a:endCxn id="15" idx="1"/>
          </p:cNvCxnSpPr>
          <p:nvPr/>
        </p:nvCxnSpPr>
        <p:spPr>
          <a:xfrm>
            <a:off x="1453822" y="3421145"/>
            <a:ext cx="407335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7"/>
          </p:cNvCxnSpPr>
          <p:nvPr/>
        </p:nvCxnSpPr>
        <p:spPr>
          <a:xfrm flipV="1">
            <a:off x="1453822" y="2536799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6"/>
            <a:endCxn id="19" idx="3"/>
          </p:cNvCxnSpPr>
          <p:nvPr/>
        </p:nvCxnSpPr>
        <p:spPr>
          <a:xfrm flipV="1">
            <a:off x="4163125" y="3403215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6"/>
            <a:endCxn id="19" idx="1"/>
          </p:cNvCxnSpPr>
          <p:nvPr/>
        </p:nvCxnSpPr>
        <p:spPr>
          <a:xfrm>
            <a:off x="4174331" y="2339108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802731" y="211413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2789144" y="397347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7" idx="6"/>
            <a:endCxn id="27" idx="2"/>
          </p:cNvCxnSpPr>
          <p:nvPr/>
        </p:nvCxnSpPr>
        <p:spPr>
          <a:xfrm>
            <a:off x="2251402" y="2325662"/>
            <a:ext cx="551329" cy="36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7" idx="6"/>
            <a:endCxn id="13" idx="2"/>
          </p:cNvCxnSpPr>
          <p:nvPr/>
        </p:nvCxnSpPr>
        <p:spPr>
          <a:xfrm>
            <a:off x="3259931" y="2329289"/>
            <a:ext cx="457200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5" idx="6"/>
            <a:endCxn id="28" idx="2"/>
          </p:cNvCxnSpPr>
          <p:nvPr/>
        </p:nvCxnSpPr>
        <p:spPr>
          <a:xfrm flipV="1">
            <a:off x="2251402" y="4188624"/>
            <a:ext cx="537742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246344" y="4206554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5"/>
            <a:endCxn id="16" idx="1"/>
          </p:cNvCxnSpPr>
          <p:nvPr/>
        </p:nvCxnSpPr>
        <p:spPr>
          <a:xfrm>
            <a:off x="2184447" y="2477798"/>
            <a:ext cx="387162" cy="62114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7"/>
            <a:endCxn id="16" idx="3"/>
          </p:cNvCxnSpPr>
          <p:nvPr/>
        </p:nvCxnSpPr>
        <p:spPr>
          <a:xfrm flipV="1">
            <a:off x="2184447" y="3403215"/>
            <a:ext cx="387162" cy="6430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4881690" y="4128212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861872" y="1722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595748" y="2719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842532" y="4350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135069" y="271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2501" y="1749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83682" y="271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881412" y="438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5258337" y="2597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69449" y="437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863130" y="1722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99" y="1029623"/>
            <a:ext cx="6018202" cy="55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5066360" y="2890355"/>
            <a:ext cx="394561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4676115" y="1579719"/>
            <a:ext cx="4733042" cy="2303087"/>
            <a:chOff x="4676115" y="1579719"/>
            <a:chExt cx="4733042" cy="2303087"/>
          </a:xfrm>
        </p:grpSpPr>
        <p:sp>
          <p:nvSpPr>
            <p:cNvPr id="79" name="Овал 78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82" name="Овал 81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83" name="Овал 82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84" name="Овал 83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85" name="Овал 84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  <p:sp>
          <p:nvSpPr>
            <p:cNvPr id="86" name="Овал 85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10</a:t>
              </a:r>
              <a:endParaRPr lang="ru-RU" sz="1400" dirty="0"/>
            </a:p>
          </p:txBody>
        </p:sp>
        <p:cxnSp>
          <p:nvCxnSpPr>
            <p:cNvPr id="88" name="Прямая со стрелкой 87"/>
            <p:cNvCxnSpPr/>
            <p:nvPr/>
          </p:nvCxnSpPr>
          <p:spPr>
            <a:xfrm flipV="1">
              <a:off x="7786869" y="2720289"/>
              <a:ext cx="972671" cy="721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79" idx="7"/>
            </p:cNvCxnSpPr>
            <p:nvPr/>
          </p:nvCxnSpPr>
          <p:spPr>
            <a:xfrm flipV="1">
              <a:off x="5066360" y="2006009"/>
              <a:ext cx="502726" cy="58007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>
              <a:stCxn id="85" idx="6"/>
              <a:endCxn id="86" idx="3"/>
            </p:cNvCxnSpPr>
            <p:nvPr/>
          </p:nvCxnSpPr>
          <p:spPr>
            <a:xfrm flipV="1">
              <a:off x="7817642" y="2872425"/>
              <a:ext cx="1067899" cy="79522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80" idx="6"/>
            </p:cNvCxnSpPr>
            <p:nvPr/>
          </p:nvCxnSpPr>
          <p:spPr>
            <a:xfrm>
              <a:off x="7786869" y="1808318"/>
              <a:ext cx="1056693" cy="75983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Овал 93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ru-RU" dirty="0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6443661" y="3442681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ru-RU" dirty="0"/>
            </a:p>
          </p:txBody>
        </p:sp>
        <p:cxnSp>
          <p:nvCxnSpPr>
            <p:cNvPr id="96" name="Прямая со стрелкой 95"/>
            <p:cNvCxnSpPr>
              <a:stCxn id="84" idx="6"/>
              <a:endCxn id="94" idx="2"/>
            </p:cNvCxnSpPr>
            <p:nvPr/>
          </p:nvCxnSpPr>
          <p:spPr>
            <a:xfrm>
              <a:off x="5863940" y="1794872"/>
              <a:ext cx="551329" cy="36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6"/>
              <a:endCxn id="80" idx="2"/>
            </p:cNvCxnSpPr>
            <p:nvPr/>
          </p:nvCxnSpPr>
          <p:spPr>
            <a:xfrm>
              <a:off x="6872469" y="1798499"/>
              <a:ext cx="457200" cy="981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6"/>
              <a:endCxn id="95" idx="2"/>
            </p:cNvCxnSpPr>
            <p:nvPr/>
          </p:nvCxnSpPr>
          <p:spPr>
            <a:xfrm flipV="1">
              <a:off x="5851166" y="3657834"/>
              <a:ext cx="592495" cy="981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>
              <a:off x="6900861" y="3675764"/>
              <a:ext cx="459581" cy="981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>
              <a:off x="5782150" y="1923132"/>
              <a:ext cx="647672" cy="59141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82" idx="7"/>
              <a:endCxn id="83" idx="3"/>
            </p:cNvCxnSpPr>
            <p:nvPr/>
          </p:nvCxnSpPr>
          <p:spPr>
            <a:xfrm flipV="1">
              <a:off x="5784211" y="2842697"/>
              <a:ext cx="660446" cy="67282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8814964" y="3442681"/>
              <a:ext cx="594193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ru-RU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65427" y="650270"/>
            <a:ext cx="354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Свойством двудольного графа является то, что если две вершины </a:t>
            </a:r>
            <a:r>
              <a:rPr lang="ru-RU" dirty="0" smtClean="0"/>
              <a:t>графа </a:t>
            </a:r>
            <a:r>
              <a:rPr lang="ru-RU" dirty="0" err="1" smtClean="0"/>
              <a:t>смежны</a:t>
            </a:r>
            <a:r>
              <a:rPr lang="ru-RU" dirty="0"/>
              <a:t>, то они принадлежат разным долям. </a:t>
            </a:r>
          </a:p>
        </p:txBody>
      </p:sp>
      <p:grpSp>
        <p:nvGrpSpPr>
          <p:cNvPr id="155" name="Группа 154"/>
          <p:cNvGrpSpPr/>
          <p:nvPr/>
        </p:nvGrpSpPr>
        <p:grpSpPr>
          <a:xfrm>
            <a:off x="791147" y="1942862"/>
            <a:ext cx="1862139" cy="3215803"/>
            <a:chOff x="1783668" y="2391625"/>
            <a:chExt cx="1457392" cy="3059948"/>
          </a:xfrm>
        </p:grpSpPr>
        <p:sp>
          <p:nvSpPr>
            <p:cNvPr id="117" name="Овал 116"/>
            <p:cNvSpPr/>
            <p:nvPr/>
          </p:nvSpPr>
          <p:spPr>
            <a:xfrm>
              <a:off x="2877744" y="3274071"/>
              <a:ext cx="360343" cy="3493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2880717" y="4416293"/>
              <a:ext cx="360343" cy="3493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1783668" y="3149758"/>
              <a:ext cx="360343" cy="34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1836439" y="3768737"/>
              <a:ext cx="360343" cy="34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1836440" y="4416293"/>
              <a:ext cx="360343" cy="34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2870873" y="5085638"/>
              <a:ext cx="360343" cy="3493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2875226" y="2405143"/>
              <a:ext cx="360343" cy="3493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1804460" y="2391625"/>
              <a:ext cx="360343" cy="34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6" name="Прямая соединительная линия 125"/>
            <p:cNvCxnSpPr>
              <a:stCxn id="124" idx="6"/>
              <a:endCxn id="123" idx="2"/>
            </p:cNvCxnSpPr>
            <p:nvPr/>
          </p:nvCxnSpPr>
          <p:spPr>
            <a:xfrm>
              <a:off x="2164802" y="2566305"/>
              <a:ext cx="710424" cy="13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24" idx="6"/>
              <a:endCxn id="117" idx="2"/>
            </p:cNvCxnSpPr>
            <p:nvPr/>
          </p:nvCxnSpPr>
          <p:spPr>
            <a:xfrm>
              <a:off x="2164803" y="2566305"/>
              <a:ext cx="712941" cy="882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19" idx="6"/>
              <a:endCxn id="123" idx="3"/>
            </p:cNvCxnSpPr>
            <p:nvPr/>
          </p:nvCxnSpPr>
          <p:spPr>
            <a:xfrm flipV="1">
              <a:off x="2144011" y="2703340"/>
              <a:ext cx="783987" cy="621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19" idx="6"/>
              <a:endCxn id="118" idx="1"/>
            </p:cNvCxnSpPr>
            <p:nvPr/>
          </p:nvCxnSpPr>
          <p:spPr>
            <a:xfrm>
              <a:off x="2144011" y="3324438"/>
              <a:ext cx="789477" cy="114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>
              <a:stCxn id="120" idx="7"/>
              <a:endCxn id="117" idx="2"/>
            </p:cNvCxnSpPr>
            <p:nvPr/>
          </p:nvCxnSpPr>
          <p:spPr>
            <a:xfrm flipV="1">
              <a:off x="2144011" y="3448751"/>
              <a:ext cx="733733" cy="371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>
              <a:off x="2175318" y="4612762"/>
              <a:ext cx="726861" cy="545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/>
            <p:cNvSpPr/>
            <p:nvPr/>
          </p:nvSpPr>
          <p:spPr>
            <a:xfrm>
              <a:off x="1830260" y="5102214"/>
              <a:ext cx="360343" cy="34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6834902" y="2681926"/>
            <a:ext cx="519815" cy="8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8235" y="201904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Орграф </a:t>
            </a:r>
            <a:r>
              <a:rPr lang="en-US" sz="1200" dirty="0"/>
              <a:t>G</a:t>
            </a:r>
            <a:endParaRPr lang="ru-R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965647" y="3887288"/>
            <a:ext cx="1643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Основание орграфа</a:t>
            </a:r>
            <a:r>
              <a:rPr lang="en-US" sz="1200" dirty="0" smtClean="0"/>
              <a:t> G</a:t>
            </a:r>
            <a:endParaRPr lang="ru-R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8595851" y="6925520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906" y="9488"/>
            <a:ext cx="879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BFS</a:t>
            </a:r>
            <a:r>
              <a:rPr lang="en-US" sz="2400" dirty="0" smtClean="0"/>
              <a:t> </a:t>
            </a:r>
            <a:r>
              <a:rPr lang="ru-RU" sz="2400" dirty="0" smtClean="0"/>
              <a:t>можно использовать для определения   </a:t>
            </a:r>
            <a:r>
              <a:rPr lang="ru-RU" sz="2400" b="1" dirty="0" err="1" smtClean="0"/>
              <a:t>двудольности</a:t>
            </a:r>
            <a:r>
              <a:rPr lang="ru-RU" sz="2400" b="1" dirty="0" smtClean="0"/>
              <a:t>  графа</a:t>
            </a:r>
            <a:endParaRPr lang="ru-RU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42355" y="571901"/>
            <a:ext cx="23292" cy="458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1366" y="662192"/>
            <a:ext cx="785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Для определения </a:t>
            </a:r>
            <a:r>
              <a:rPr lang="ru-RU" dirty="0" err="1" smtClean="0"/>
              <a:t>двудольности</a:t>
            </a:r>
            <a:r>
              <a:rPr lang="ru-RU" dirty="0" smtClean="0"/>
              <a:t> ориентированного графа нужно сначала перейти к его основанию (т.е. дуги орграфа заменить рёбрами). Если полученный </a:t>
            </a:r>
            <a:r>
              <a:rPr lang="ru-RU" dirty="0" err="1" smtClean="0"/>
              <a:t>псевдограф</a:t>
            </a:r>
            <a:r>
              <a:rPr lang="ru-RU" dirty="0" smtClean="0"/>
              <a:t>  - двудольный, то и исходный орграф  - двудольный.</a:t>
            </a:r>
            <a:endParaRPr lang="ru-RU" dirty="0"/>
          </a:p>
        </p:txBody>
      </p:sp>
      <p:grpSp>
        <p:nvGrpSpPr>
          <p:cNvPr id="105" name="Группа 104"/>
          <p:cNvGrpSpPr/>
          <p:nvPr/>
        </p:nvGrpSpPr>
        <p:grpSpPr>
          <a:xfrm>
            <a:off x="4636334" y="4138534"/>
            <a:ext cx="4733042" cy="2303087"/>
            <a:chOff x="4676115" y="1579719"/>
            <a:chExt cx="4733042" cy="2303087"/>
          </a:xfrm>
        </p:grpSpPr>
        <p:sp>
          <p:nvSpPr>
            <p:cNvPr id="106" name="Овал 105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07" name="Овал 106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108" name="Овал 107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109" name="Овал 108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10</a:t>
              </a:r>
              <a:endParaRPr lang="ru-RU" sz="1400" dirty="0"/>
            </a:p>
          </p:txBody>
        </p:sp>
        <p:sp>
          <p:nvSpPr>
            <p:cNvPr id="129" name="Овал 128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6363687" y="3442681"/>
              <a:ext cx="457200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ru-RU" dirty="0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8814964" y="3442681"/>
              <a:ext cx="594193" cy="430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ru-RU" dirty="0"/>
            </a:p>
          </p:txBody>
        </p:sp>
      </p:grpSp>
      <p:cxnSp>
        <p:nvCxnSpPr>
          <p:cNvPr id="22" name="Прямая соединительная линия 21"/>
          <p:cNvCxnSpPr>
            <a:stCxn id="106" idx="0"/>
            <a:endCxn id="111" idx="3"/>
          </p:cNvCxnSpPr>
          <p:nvPr/>
        </p:nvCxnSpPr>
        <p:spPr>
          <a:xfrm flipV="1">
            <a:off x="4864934" y="4505823"/>
            <a:ext cx="568980" cy="57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1" idx="6"/>
            <a:endCxn id="129" idx="2"/>
          </p:cNvCxnSpPr>
          <p:nvPr/>
        </p:nvCxnSpPr>
        <p:spPr>
          <a:xfrm>
            <a:off x="5824159" y="4353687"/>
            <a:ext cx="551329" cy="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29" idx="6"/>
            <a:endCxn id="107" idx="2"/>
          </p:cNvCxnSpPr>
          <p:nvPr/>
        </p:nvCxnSpPr>
        <p:spPr>
          <a:xfrm>
            <a:off x="6832688" y="4357314"/>
            <a:ext cx="457200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07" idx="5"/>
            <a:endCxn id="113" idx="1"/>
          </p:cNvCxnSpPr>
          <p:nvPr/>
        </p:nvCxnSpPr>
        <p:spPr>
          <a:xfrm>
            <a:off x="7680133" y="4519269"/>
            <a:ext cx="1165627" cy="60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10" idx="6"/>
            <a:endCxn id="108" idx="2"/>
          </p:cNvCxnSpPr>
          <p:nvPr/>
        </p:nvCxnSpPr>
        <p:spPr>
          <a:xfrm flipV="1">
            <a:off x="6795121" y="5240741"/>
            <a:ext cx="519815" cy="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11" idx="5"/>
            <a:endCxn id="110" idx="1"/>
          </p:cNvCxnSpPr>
          <p:nvPr/>
        </p:nvCxnSpPr>
        <p:spPr>
          <a:xfrm>
            <a:off x="5757204" y="4505823"/>
            <a:ext cx="647672" cy="5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6" idx="5"/>
            <a:endCxn id="109" idx="0"/>
          </p:cNvCxnSpPr>
          <p:nvPr/>
        </p:nvCxnSpPr>
        <p:spPr>
          <a:xfrm>
            <a:off x="5026579" y="5449170"/>
            <a:ext cx="556206" cy="5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09" idx="0"/>
            <a:endCxn id="110" idx="3"/>
          </p:cNvCxnSpPr>
          <p:nvPr/>
        </p:nvCxnSpPr>
        <p:spPr>
          <a:xfrm flipV="1">
            <a:off x="5582785" y="5401512"/>
            <a:ext cx="822091" cy="60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09" idx="6"/>
            <a:endCxn id="131" idx="2"/>
          </p:cNvCxnSpPr>
          <p:nvPr/>
        </p:nvCxnSpPr>
        <p:spPr>
          <a:xfrm flipV="1">
            <a:off x="5811385" y="6216649"/>
            <a:ext cx="512521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31" idx="6"/>
            <a:endCxn id="112" idx="2"/>
          </p:cNvCxnSpPr>
          <p:nvPr/>
        </p:nvCxnSpPr>
        <p:spPr>
          <a:xfrm>
            <a:off x="6781106" y="6216649"/>
            <a:ext cx="539555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12" idx="6"/>
            <a:endCxn id="113" idx="3"/>
          </p:cNvCxnSpPr>
          <p:nvPr/>
        </p:nvCxnSpPr>
        <p:spPr>
          <a:xfrm flipV="1">
            <a:off x="7777861" y="5431240"/>
            <a:ext cx="1067899" cy="79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108" idx="6"/>
            <a:endCxn id="113" idx="2"/>
          </p:cNvCxnSpPr>
          <p:nvPr/>
        </p:nvCxnSpPr>
        <p:spPr>
          <a:xfrm>
            <a:off x="7772136" y="5240741"/>
            <a:ext cx="989602" cy="3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42877" y="5259413"/>
            <a:ext cx="39297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Теорема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Кёнига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(1936 г.). 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Для </a:t>
            </a:r>
            <a:r>
              <a:rPr lang="ru-RU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двудольности</a:t>
            </a:r>
            <a:r>
              <a:rPr lang="ru-RU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 графа необходимо и достаточно, чтобы он не содержал циклов нечетной длины.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7" grpId="0"/>
      <p:bldP spid="10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126421" y="2698539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9779975" y="176863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9813632" y="265562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857046" y="362797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8928670" y="265992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7857046" y="175519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9768769" y="362797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11090606" y="2645175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sp>
        <p:nvSpPr>
          <p:cNvPr id="25" name="Овал 24"/>
          <p:cNvSpPr/>
          <p:nvPr/>
        </p:nvSpPr>
        <p:spPr>
          <a:xfrm>
            <a:off x="8865575" y="1758819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8851988" y="3618154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11209846" y="3618154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7516666" y="2122481"/>
            <a:ext cx="407335" cy="63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7516666" y="3065828"/>
            <a:ext cx="407335" cy="62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8247291" y="3027211"/>
            <a:ext cx="748334" cy="66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8247291" y="2122481"/>
            <a:ext cx="748334" cy="60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8314246" y="1970345"/>
            <a:ext cx="551329" cy="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9322775" y="1973972"/>
            <a:ext cx="457200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10237175" y="1983791"/>
            <a:ext cx="937453" cy="72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10225969" y="3012464"/>
            <a:ext cx="948659" cy="83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8314246" y="3833307"/>
            <a:ext cx="537742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9309188" y="3833307"/>
            <a:ext cx="459581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9385870" y="2870774"/>
            <a:ext cx="427762" cy="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10270832" y="2860328"/>
            <a:ext cx="819774" cy="1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9577" y="2898190"/>
            <a:ext cx="617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обнаружения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(вершина 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смежна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кущей  вершиной 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уже была посещена) мы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сравним метки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окажется, что вершины 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принадлежат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доле (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met[w]=</a:t>
            </a:r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met[v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не </a:t>
            </a:r>
            <a:r>
              <a:rPr lang="ru-RU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является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двудольным.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75101" y="236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7" name="TextBox 156"/>
          <p:cNvSpPr txBox="1"/>
          <p:nvPr/>
        </p:nvSpPr>
        <p:spPr>
          <a:xfrm>
            <a:off x="7929307" y="1418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8" name="TextBox 157"/>
          <p:cNvSpPr txBox="1"/>
          <p:nvPr/>
        </p:nvSpPr>
        <p:spPr>
          <a:xfrm>
            <a:off x="7878663" y="4019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8942010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0" name="TextBox 159"/>
          <p:cNvSpPr txBox="1"/>
          <p:nvPr/>
        </p:nvSpPr>
        <p:spPr>
          <a:xfrm>
            <a:off x="8967408" y="1424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8929744" y="4015361"/>
            <a:ext cx="3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9874104" y="139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3" name="TextBox 162"/>
          <p:cNvSpPr txBox="1"/>
          <p:nvPr/>
        </p:nvSpPr>
        <p:spPr>
          <a:xfrm>
            <a:off x="9858691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4" name="TextBox 163"/>
          <p:cNvSpPr txBox="1"/>
          <p:nvPr/>
        </p:nvSpPr>
        <p:spPr>
          <a:xfrm>
            <a:off x="9846526" y="4015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5" name="TextBox 164"/>
          <p:cNvSpPr txBox="1"/>
          <p:nvPr/>
        </p:nvSpPr>
        <p:spPr>
          <a:xfrm>
            <a:off x="11200093" y="2299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6" name="TextBox 165"/>
          <p:cNvSpPr txBox="1"/>
          <p:nvPr/>
        </p:nvSpPr>
        <p:spPr>
          <a:xfrm>
            <a:off x="11345873" y="329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15521" y="6433778"/>
            <a:ext cx="259107" cy="386512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696302" y="184044"/>
            <a:ext cx="879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BFS</a:t>
            </a:r>
            <a:r>
              <a:rPr lang="en-US" sz="2400" dirty="0" smtClean="0"/>
              <a:t> </a:t>
            </a:r>
            <a:r>
              <a:rPr lang="ru-RU" sz="2400" dirty="0" smtClean="0"/>
              <a:t>можно использовать для определения   </a:t>
            </a:r>
            <a:r>
              <a:rPr lang="ru-RU" sz="2400" b="1" dirty="0" err="1" smtClean="0"/>
              <a:t>двудольности</a:t>
            </a:r>
            <a:r>
              <a:rPr lang="ru-RU" sz="2400" b="1" dirty="0" smtClean="0"/>
              <a:t>  графа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6623" y="80501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Присвоив метку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стартовой вершине, мы определим метки всех смежных с ней вершин как противоположные, и так далее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5526" y="207268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met[v]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6092" y="2375434"/>
            <a:ext cx="1937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met[u</a:t>
            </a:r>
            <a:r>
              <a:rPr lang="en-US" dirty="0"/>
              <a:t>]=3-met[v]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9577" y="484797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что, если компонент связности несколько, то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двудольности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графа требуется, чтобы каждая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 связности была двудольной.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0349" y="5158596"/>
            <a:ext cx="28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 является двудольным.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2752121" y="1908541"/>
            <a:ext cx="350733" cy="29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1541719" y="2056666"/>
            <a:ext cx="1526875" cy="678076"/>
            <a:chOff x="2566254" y="1971082"/>
            <a:chExt cx="1453655" cy="631916"/>
          </a:xfrm>
        </p:grpSpPr>
        <p:grpSp>
          <p:nvGrpSpPr>
            <p:cNvPr id="189" name="Группа 188"/>
            <p:cNvGrpSpPr/>
            <p:nvPr/>
          </p:nvGrpSpPr>
          <p:grpSpPr>
            <a:xfrm>
              <a:off x="2566254" y="2023798"/>
              <a:ext cx="1453655" cy="579200"/>
              <a:chOff x="4362387" y="3212017"/>
              <a:chExt cx="1260117" cy="545244"/>
            </a:xfrm>
          </p:grpSpPr>
          <p:sp>
            <p:nvSpPr>
              <p:cNvPr id="184" name="Овал 183"/>
              <p:cNvSpPr/>
              <p:nvPr/>
            </p:nvSpPr>
            <p:spPr>
              <a:xfrm>
                <a:off x="4362387" y="3212017"/>
                <a:ext cx="304800" cy="302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ru-RU" dirty="0"/>
              </a:p>
            </p:txBody>
          </p:sp>
          <p:sp>
            <p:nvSpPr>
              <p:cNvPr id="185" name="Овал 184"/>
              <p:cNvSpPr/>
              <p:nvPr/>
            </p:nvSpPr>
            <p:spPr>
              <a:xfrm>
                <a:off x="5317704" y="3492438"/>
                <a:ext cx="304800" cy="2648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endParaRPr lang="ru-RU" dirty="0"/>
              </a:p>
            </p:txBody>
          </p:sp>
          <p:cxnSp>
            <p:nvCxnSpPr>
              <p:cNvPr id="187" name="Прямая соединительная линия 186"/>
              <p:cNvCxnSpPr>
                <a:stCxn id="184" idx="6"/>
                <a:endCxn id="185" idx="2"/>
              </p:cNvCxnSpPr>
              <p:nvPr/>
            </p:nvCxnSpPr>
            <p:spPr>
              <a:xfrm>
                <a:off x="4667187" y="3363453"/>
                <a:ext cx="650518" cy="261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Прямая соединительная линия 10"/>
            <p:cNvCxnSpPr>
              <a:stCxn id="184" idx="6"/>
              <a:endCxn id="49" idx="2"/>
            </p:cNvCxnSpPr>
            <p:nvPr/>
          </p:nvCxnSpPr>
          <p:spPr>
            <a:xfrm flipV="1">
              <a:off x="2917867" y="1971082"/>
              <a:ext cx="800745" cy="213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Прямоугольник 52"/>
          <p:cNvSpPr/>
          <p:nvPr/>
        </p:nvSpPr>
        <p:spPr>
          <a:xfrm>
            <a:off x="3326914" y="188345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met[w]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4E79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4E79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4E79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4E79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4E79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394970" y="482343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4048524" y="3893535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4082181" y="478051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2125595" y="575287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197219" y="4784819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2125595" y="3880089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037318" y="575287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359155" y="4770072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sp>
        <p:nvSpPr>
          <p:cNvPr id="25" name="Овал 24"/>
          <p:cNvSpPr/>
          <p:nvPr/>
        </p:nvSpPr>
        <p:spPr>
          <a:xfrm>
            <a:off x="3134124" y="388371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120537" y="574305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5478395" y="5743051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1785215" y="4247378"/>
            <a:ext cx="407335" cy="63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1785215" y="5190725"/>
            <a:ext cx="407335" cy="62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2515840" y="5152108"/>
            <a:ext cx="748334" cy="66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2515840" y="4247378"/>
            <a:ext cx="748334" cy="60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2582795" y="4095242"/>
            <a:ext cx="551329" cy="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3591324" y="4098869"/>
            <a:ext cx="457200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4505724" y="4108688"/>
            <a:ext cx="937453" cy="72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4494518" y="5137361"/>
            <a:ext cx="948659" cy="83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2582795" y="5958204"/>
            <a:ext cx="537742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3577737" y="5958204"/>
            <a:ext cx="459581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3654419" y="4995671"/>
            <a:ext cx="427762" cy="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4539381" y="4985225"/>
            <a:ext cx="819774" cy="1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58465" y="205859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3712019" y="112869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81" name="Овал 80"/>
          <p:cNvSpPr/>
          <p:nvPr/>
        </p:nvSpPr>
        <p:spPr>
          <a:xfrm>
            <a:off x="3695088" y="200230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82" name="Овал 81"/>
          <p:cNvSpPr/>
          <p:nvPr/>
        </p:nvSpPr>
        <p:spPr>
          <a:xfrm>
            <a:off x="1776316" y="298802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3" name="Овал 82"/>
          <p:cNvSpPr/>
          <p:nvPr/>
        </p:nvSpPr>
        <p:spPr>
          <a:xfrm>
            <a:off x="2760052" y="2010935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4" name="Овал 83"/>
          <p:cNvSpPr/>
          <p:nvPr/>
        </p:nvSpPr>
        <p:spPr>
          <a:xfrm>
            <a:off x="1789090" y="111524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5" name="Овал 84"/>
          <p:cNvSpPr/>
          <p:nvPr/>
        </p:nvSpPr>
        <p:spPr>
          <a:xfrm>
            <a:off x="3700813" y="298802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5141890" y="2040663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cxnSp>
        <p:nvCxnSpPr>
          <p:cNvPr id="88" name="Прямая со стрелкой 87"/>
          <p:cNvCxnSpPr>
            <a:endCxn id="86" idx="2"/>
          </p:cNvCxnSpPr>
          <p:nvPr/>
        </p:nvCxnSpPr>
        <p:spPr>
          <a:xfrm flipV="1">
            <a:off x="4169219" y="2255816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1448710" y="2425882"/>
            <a:ext cx="394561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9" idx="7"/>
          </p:cNvCxnSpPr>
          <p:nvPr/>
        </p:nvCxnSpPr>
        <p:spPr>
          <a:xfrm flipV="1">
            <a:off x="1448710" y="1541536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5" idx="6"/>
            <a:endCxn id="86" idx="3"/>
          </p:cNvCxnSpPr>
          <p:nvPr/>
        </p:nvCxnSpPr>
        <p:spPr>
          <a:xfrm flipV="1">
            <a:off x="4158013" y="2407952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0" idx="6"/>
            <a:endCxn id="86" idx="1"/>
          </p:cNvCxnSpPr>
          <p:nvPr/>
        </p:nvCxnSpPr>
        <p:spPr>
          <a:xfrm>
            <a:off x="4169219" y="1343845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2772917" y="113621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2784032" y="297820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84" idx="6"/>
            <a:endCxn id="94" idx="2"/>
          </p:cNvCxnSpPr>
          <p:nvPr/>
        </p:nvCxnSpPr>
        <p:spPr>
          <a:xfrm>
            <a:off x="2246290" y="1330399"/>
            <a:ext cx="526627" cy="209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94" idx="6"/>
            <a:endCxn id="80" idx="2"/>
          </p:cNvCxnSpPr>
          <p:nvPr/>
        </p:nvCxnSpPr>
        <p:spPr>
          <a:xfrm flipV="1">
            <a:off x="3230117" y="1343845"/>
            <a:ext cx="481902" cy="75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95" idx="2"/>
          </p:cNvCxnSpPr>
          <p:nvPr/>
        </p:nvCxnSpPr>
        <p:spPr>
          <a:xfrm flipV="1">
            <a:off x="2233516" y="3193361"/>
            <a:ext cx="550516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3241232" y="3211291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4" idx="5"/>
            <a:endCxn id="83" idx="1"/>
          </p:cNvCxnSpPr>
          <p:nvPr/>
        </p:nvCxnSpPr>
        <p:spPr>
          <a:xfrm>
            <a:off x="2179335" y="1482535"/>
            <a:ext cx="647672" cy="59141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7"/>
            <a:endCxn id="83" idx="3"/>
          </p:cNvCxnSpPr>
          <p:nvPr/>
        </p:nvCxnSpPr>
        <p:spPr>
          <a:xfrm flipV="1">
            <a:off x="2166561" y="2378224"/>
            <a:ext cx="660446" cy="6728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5155335" y="2978208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1443650" y="4488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7" name="TextBox 156"/>
          <p:cNvSpPr txBox="1"/>
          <p:nvPr/>
        </p:nvSpPr>
        <p:spPr>
          <a:xfrm>
            <a:off x="2197856" y="3543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8" name="TextBox 157"/>
          <p:cNvSpPr txBox="1"/>
          <p:nvPr/>
        </p:nvSpPr>
        <p:spPr>
          <a:xfrm>
            <a:off x="2147212" y="6144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3283257" y="4427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3217252" y="2217453"/>
            <a:ext cx="477836" cy="8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79" idx="6"/>
            <a:endCxn id="83" idx="2"/>
          </p:cNvCxnSpPr>
          <p:nvPr/>
        </p:nvCxnSpPr>
        <p:spPr>
          <a:xfrm flipV="1">
            <a:off x="1515665" y="2226088"/>
            <a:ext cx="1244387" cy="476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8" idx="6"/>
            <a:endCxn id="14" idx="2"/>
          </p:cNvCxnSpPr>
          <p:nvPr/>
        </p:nvCxnSpPr>
        <p:spPr>
          <a:xfrm flipV="1">
            <a:off x="1852170" y="4999972"/>
            <a:ext cx="1345049" cy="3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4000" y="2990269"/>
            <a:ext cx="3919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Ориентированный граф не является двудольным так как его основание не является двудольным графом.</a:t>
            </a:r>
            <a:endParaRPr lang="ru-RU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6431" y="244148"/>
            <a:ext cx="1160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Определить, является ли приведённый на рисунке орграф двудольным, используя </a:t>
            </a:r>
            <a:r>
              <a:rPr lang="en-US" sz="2400" dirty="0" smtClean="0"/>
              <a:t>BFS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58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56" grpId="1"/>
      <p:bldP spid="157" grpId="0"/>
      <p:bldP spid="158" grpId="0"/>
      <p:bldP spid="15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0" y="4274005"/>
            <a:ext cx="4400550" cy="1295400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5670176" y="260181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323730" y="167191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312524" y="259110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400801" y="353125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7111253" y="258388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400801" y="165847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8312524" y="353125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9753601" y="2583888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sp>
        <p:nvSpPr>
          <p:cNvPr id="25" name="Овал 24"/>
          <p:cNvSpPr/>
          <p:nvPr/>
        </p:nvSpPr>
        <p:spPr>
          <a:xfrm>
            <a:off x="7409330" y="166209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395743" y="352143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10672482" y="3324210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6060421" y="2025760"/>
            <a:ext cx="407335" cy="63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6060421" y="2969107"/>
            <a:ext cx="407335" cy="62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6791046" y="2951177"/>
            <a:ext cx="387162" cy="64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8" idx="6"/>
            <a:endCxn id="14" idx="2"/>
          </p:cNvCxnSpPr>
          <p:nvPr/>
        </p:nvCxnSpPr>
        <p:spPr>
          <a:xfrm flipV="1">
            <a:off x="6127376" y="2799041"/>
            <a:ext cx="983877" cy="1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6791046" y="2025760"/>
            <a:ext cx="387162" cy="62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6858001" y="1873624"/>
            <a:ext cx="551329" cy="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7866530" y="1877251"/>
            <a:ext cx="457200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8780930" y="1887070"/>
            <a:ext cx="1056693" cy="75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8769724" y="2951177"/>
            <a:ext cx="1067899" cy="79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6858001" y="3736586"/>
            <a:ext cx="537742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7852943" y="3736586"/>
            <a:ext cx="459581" cy="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>
            <a:off x="7568453" y="2799041"/>
            <a:ext cx="744071" cy="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8769724" y="2799041"/>
            <a:ext cx="983877" cy="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9550" y="1929092"/>
            <a:ext cx="4941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just"/>
            <a:r>
              <a:rPr lang="ru-RU" dirty="0" smtClean="0"/>
              <a:t>Всякий максимальный по включению связный подграф графа </a:t>
            </a:r>
            <a:r>
              <a:rPr lang="en-US" dirty="0" smtClean="0"/>
              <a:t>G</a:t>
            </a:r>
            <a:r>
              <a:rPr lang="ru-RU" dirty="0" smtClean="0"/>
              <a:t> (т.е. не содержащийся в связном подграфе с большим числом элементов)  называется </a:t>
            </a:r>
            <a:r>
              <a:rPr lang="ru-RU" b="1" dirty="0" smtClean="0">
                <a:solidFill>
                  <a:srgbClr val="0070C0"/>
                </a:solidFill>
              </a:rPr>
              <a:t>связной компонентой графа </a:t>
            </a:r>
            <a:r>
              <a:rPr lang="en-US" b="1" dirty="0" smtClean="0">
                <a:solidFill>
                  <a:srgbClr val="0070C0"/>
                </a:solidFill>
              </a:rPr>
              <a:t>G.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507" y="4644789"/>
            <a:ext cx="520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графа, изображённого на рисунке, две связные компоненты.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71858" y="227752"/>
            <a:ext cx="824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BFS</a:t>
            </a:r>
            <a:r>
              <a:rPr lang="en-US" sz="2400" dirty="0" smtClean="0"/>
              <a:t> </a:t>
            </a:r>
            <a:r>
              <a:rPr lang="ru-RU" sz="2400" dirty="0" smtClean="0"/>
              <a:t>можно использовать для определения   </a:t>
            </a:r>
            <a:r>
              <a:rPr lang="ru-RU" sz="2400" b="1" dirty="0" smtClean="0"/>
              <a:t>связности  графа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9550" y="8936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 smtClean="0"/>
              <a:t>Граф называется </a:t>
            </a:r>
            <a:r>
              <a:rPr lang="ru-RU" b="1" dirty="0">
                <a:solidFill>
                  <a:srgbClr val="0070C0"/>
                </a:solidFill>
              </a:rPr>
              <a:t>связным</a:t>
            </a:r>
            <a:r>
              <a:rPr lang="ru-RU" dirty="0"/>
              <a:t>, если любые две его несовпадающие вершины соединены маршрутом.</a:t>
            </a:r>
          </a:p>
        </p:txBody>
      </p:sp>
    </p:spTree>
    <p:extLst>
      <p:ext uri="{BB962C8B-B14F-4D97-AF65-F5344CB8AC3E}">
        <p14:creationId xmlns:p14="http://schemas.microsoft.com/office/powerpoint/2010/main" val="16116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91657" y="710831"/>
            <a:ext cx="7608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BFS</a:t>
            </a:r>
            <a:r>
              <a:rPr lang="en-US" sz="2400" dirty="0" smtClean="0"/>
              <a:t> </a:t>
            </a:r>
            <a:r>
              <a:rPr lang="ru-RU" sz="2400" dirty="0" smtClean="0"/>
              <a:t>можно использовать для решения следующих задач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99892" y="1488068"/>
            <a:ext cx="965257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Поиска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Поиска наименьшего (по количеству рёбер</a:t>
            </a:r>
            <a:r>
              <a:rPr lang="en-US" dirty="0" smtClean="0"/>
              <a:t>/</a:t>
            </a:r>
            <a:r>
              <a:rPr lang="ru-RU" dirty="0" smtClean="0"/>
              <a:t>дуг)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Определения </a:t>
            </a:r>
            <a:r>
              <a:rPr lang="ru-RU" dirty="0" err="1" smtClean="0"/>
              <a:t>двудольности</a:t>
            </a:r>
            <a:r>
              <a:rPr lang="ru-RU" dirty="0" smtClean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Выделения связных компонент графа.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099892" y="4723732"/>
            <a:ext cx="64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работы </a:t>
            </a:r>
            <a:r>
              <a:rPr lang="ru-RU" b="1" dirty="0" smtClean="0">
                <a:solidFill>
                  <a:srgbClr val="0070C0"/>
                </a:solidFill>
              </a:rPr>
              <a:t>О(</a:t>
            </a:r>
            <a:r>
              <a:rPr lang="en-US" b="1" dirty="0" err="1" smtClean="0">
                <a:solidFill>
                  <a:srgbClr val="0070C0"/>
                </a:solidFill>
              </a:rPr>
              <a:t>n+m</a:t>
            </a:r>
            <a:r>
              <a:rPr lang="ru-RU" b="1" dirty="0" smtClean="0">
                <a:solidFill>
                  <a:srgbClr val="0070C0"/>
                </a:solidFill>
              </a:rPr>
              <a:t>), </a:t>
            </a:r>
            <a:r>
              <a:rPr lang="ru-RU" dirty="0" smtClean="0"/>
              <a:t>если граф задан списками смежности.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099892" y="5362086"/>
            <a:ext cx="61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работы </a:t>
            </a:r>
            <a:r>
              <a:rPr lang="ru-RU" b="1" dirty="0" smtClean="0">
                <a:solidFill>
                  <a:srgbClr val="0070C0"/>
                </a:solidFill>
              </a:rPr>
              <a:t>О(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ru-RU" b="1" baseline="30000" dirty="0" smtClean="0">
                <a:solidFill>
                  <a:srgbClr val="0070C0"/>
                </a:solidFill>
              </a:rPr>
              <a:t>2</a:t>
            </a:r>
            <a:r>
              <a:rPr lang="ru-RU" b="1" dirty="0" smtClean="0">
                <a:solidFill>
                  <a:srgbClr val="0070C0"/>
                </a:solidFill>
              </a:rPr>
              <a:t>), </a:t>
            </a:r>
            <a:r>
              <a:rPr lang="ru-RU" dirty="0"/>
              <a:t>если граф задан матрицей смежности</a:t>
            </a:r>
            <a:r>
              <a:rPr lang="ru-RU" dirty="0" smtClean="0"/>
              <a:t>.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892" y="4035223"/>
            <a:ext cx="96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программной реализации поиска в ширину используется структура данных </a:t>
            </a:r>
            <a:r>
              <a:rPr lang="ru-RU" dirty="0" smtClean="0">
                <a:solidFill>
                  <a:srgbClr val="0070C0"/>
                </a:solidFill>
              </a:rPr>
              <a:t>ОЧЕРЕДЬ</a:t>
            </a:r>
            <a:r>
              <a:rPr lang="en-US" dirty="0" smtClean="0">
                <a:solidFill>
                  <a:srgbClr val="0070C0"/>
                </a:solidFill>
              </a:rPr>
              <a:t> (queue).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90" y="0"/>
            <a:ext cx="1181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</a:rPr>
              <a:t>Эйлеров цикл в графе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860" y="490324"/>
            <a:ext cx="1129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связного графа </a:t>
            </a:r>
            <a:r>
              <a:rPr lang="ru-RU" sz="2400" dirty="0" err="1" smtClean="0">
                <a:solidFill>
                  <a:srgbClr val="FF0000"/>
                </a:solidFill>
              </a:rPr>
              <a:t>эйлеров</a:t>
            </a:r>
            <a:r>
              <a:rPr lang="ru-RU" sz="2400" dirty="0" smtClean="0">
                <a:solidFill>
                  <a:srgbClr val="FF0000"/>
                </a:solidFill>
              </a:rPr>
              <a:t> цикл </a:t>
            </a:r>
            <a:r>
              <a:rPr lang="ru-RU" sz="2400" dirty="0" smtClean="0"/>
              <a:t>– это цикл, который содержит все рёбра графа.</a:t>
            </a:r>
          </a:p>
          <a:p>
            <a:endParaRPr lang="ru-RU" sz="2400" dirty="0"/>
          </a:p>
          <a:p>
            <a:r>
              <a:rPr lang="ru-RU" sz="2400" dirty="0" smtClean="0"/>
              <a:t>Связный граф, обладающий </a:t>
            </a:r>
            <a:r>
              <a:rPr lang="ru-RU" sz="2400" dirty="0" err="1" smtClean="0"/>
              <a:t>эйлеровым</a:t>
            </a:r>
            <a:r>
              <a:rPr lang="ru-RU" sz="2400" dirty="0" smtClean="0"/>
              <a:t> циклом, называется </a:t>
            </a:r>
            <a:r>
              <a:rPr lang="ru-RU" sz="2400" dirty="0" err="1" smtClean="0">
                <a:solidFill>
                  <a:srgbClr val="FF0000"/>
                </a:solidFill>
              </a:rPr>
              <a:t>эйлеровым</a:t>
            </a:r>
            <a:r>
              <a:rPr lang="ru-RU" sz="2400" dirty="0" smtClean="0">
                <a:solidFill>
                  <a:srgbClr val="FF0000"/>
                </a:solidFill>
              </a:rPr>
              <a:t> графом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13793" y="2188282"/>
            <a:ext cx="3278098" cy="35702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ru-RU" sz="2000" b="1" dirty="0"/>
          </a:p>
          <a:p>
            <a:endParaRPr lang="ru-RU" sz="2000" dirty="0" smtClean="0"/>
          </a:p>
          <a:p>
            <a:r>
              <a:rPr lang="ru-RU" sz="2000" i="1" dirty="0" smtClean="0">
                <a:solidFill>
                  <a:srgbClr val="C00000"/>
                </a:solidFill>
              </a:rPr>
              <a:t>Н</a:t>
            </a:r>
            <a:r>
              <a:rPr lang="ru-RU" sz="1600" i="1" dirty="0" smtClean="0">
                <a:solidFill>
                  <a:srgbClr val="C00000"/>
                </a:solidFill>
              </a:rPr>
              <a:t>еобходимое и достаточное условие,  Л. Эйлер, 1736</a:t>
            </a:r>
            <a:endParaRPr lang="ru-RU" sz="2000" dirty="0" smtClean="0">
              <a:solidFill>
                <a:srgbClr val="C00000"/>
              </a:solidFill>
            </a:endParaRPr>
          </a:p>
          <a:p>
            <a:pPr algn="just"/>
            <a:r>
              <a:rPr lang="ru-RU" sz="2000" dirty="0" smtClean="0"/>
              <a:t> </a:t>
            </a:r>
          </a:p>
          <a:p>
            <a:pPr algn="just"/>
            <a:r>
              <a:rPr lang="ru-RU" sz="2000" dirty="0" smtClean="0"/>
              <a:t>Нетривиальный связный граф содержит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 тогда и только тогда, когда степени      всех его вершин чётны.</a:t>
            </a:r>
          </a:p>
          <a:p>
            <a:pPr algn="just"/>
            <a:endParaRPr lang="ru-RU" sz="2000" dirty="0"/>
          </a:p>
          <a:p>
            <a:pPr algn="just"/>
            <a:r>
              <a:rPr lang="ru-RU" sz="1000" dirty="0" smtClean="0"/>
              <a:t>Степень вершины равна числу инцидентных ей рёбер.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7799876" y="1735283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45654" y="2404654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7799877" y="3105697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9577232" y="3105697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9577232" y="1688585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8205424" y="2125528"/>
            <a:ext cx="609811" cy="346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9151202" y="2078830"/>
            <a:ext cx="495611" cy="392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8275005" y="1917185"/>
            <a:ext cx="1302227" cy="46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8205425" y="2794899"/>
            <a:ext cx="609810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9151202" y="2794899"/>
            <a:ext cx="495611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8275006" y="3334297"/>
            <a:ext cx="130222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7809927" y="3930246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8751221" y="4627265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7805444" y="5328308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9582799" y="5328308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9582799" y="3911196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8215475" y="4320491"/>
            <a:ext cx="605327" cy="373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9156769" y="4301441"/>
            <a:ext cx="495611" cy="392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8285056" y="4139796"/>
            <a:ext cx="1297743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8210992" y="5017510"/>
            <a:ext cx="609810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9156769" y="5017510"/>
            <a:ext cx="495611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10819724" y="5328308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10057928" y="5556908"/>
            <a:ext cx="761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4453" y="2188282"/>
            <a:ext cx="23393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Леонард Эйлер </a:t>
            </a:r>
          </a:p>
          <a:p>
            <a:pPr algn="ctr"/>
            <a:r>
              <a:rPr lang="ru-RU" dirty="0" smtClean="0"/>
              <a:t>(1707-1783)</a:t>
            </a:r>
          </a:p>
          <a:p>
            <a:pPr algn="ctr"/>
            <a:r>
              <a:rPr lang="ru-RU" dirty="0" smtClean="0"/>
              <a:t>швейцарский</a:t>
            </a:r>
          </a:p>
          <a:p>
            <a:pPr algn="ctr"/>
            <a:r>
              <a:rPr lang="ru-RU" dirty="0" smtClean="0"/>
              <a:t>немецкий</a:t>
            </a:r>
          </a:p>
          <a:p>
            <a:pPr algn="ctr"/>
            <a:r>
              <a:rPr lang="ru-RU" dirty="0" smtClean="0"/>
              <a:t>российский математик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3665611"/>
            <a:ext cx="2339340" cy="21198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6074" y="2508456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err="1" smtClean="0"/>
              <a:t>эйлеров</a:t>
            </a:r>
            <a:r>
              <a:rPr lang="ru-RU" sz="1600" dirty="0" smtClean="0"/>
              <a:t> граф</a:t>
            </a:r>
            <a:endParaRPr lang="ru-RU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0370026" y="3993549"/>
            <a:ext cx="1796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граф не является</a:t>
            </a:r>
          </a:p>
          <a:p>
            <a:r>
              <a:rPr lang="ru-RU" sz="1600" dirty="0" smtClean="0"/>
              <a:t> </a:t>
            </a:r>
            <a:r>
              <a:rPr lang="ru-RU" sz="1600" dirty="0" err="1" smtClean="0"/>
              <a:t>эйлеровым</a:t>
            </a:r>
            <a:r>
              <a:rPr lang="ru-RU" sz="1600" dirty="0" smtClean="0"/>
              <a:t> (вершины 3 и 6 имеют нечётную степень)</a:t>
            </a:r>
            <a:endParaRPr lang="ru-RU" sz="16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879089" y="3821503"/>
            <a:ext cx="4973605" cy="7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2" grpId="0" animBg="1"/>
      <p:bldP spid="7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8683" y="112701"/>
            <a:ext cx="64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7030A0"/>
                </a:solidFill>
              </a:rPr>
              <a:t>Алгоритм построения </a:t>
            </a:r>
            <a:r>
              <a:rPr lang="ru-RU" sz="2400" dirty="0" err="1" smtClean="0">
                <a:solidFill>
                  <a:srgbClr val="7030A0"/>
                </a:solidFill>
              </a:rPr>
              <a:t>эйлерова</a:t>
            </a:r>
            <a:r>
              <a:rPr lang="ru-RU" sz="2400" dirty="0" smtClean="0">
                <a:solidFill>
                  <a:srgbClr val="7030A0"/>
                </a:solidFill>
              </a:rPr>
              <a:t> цикла в графе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71283" y="1264456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012577" y="1961475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066800" y="2662518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844155" y="2662518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2844155" y="1245406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1476831" y="1654701"/>
            <a:ext cx="605327" cy="373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2418125" y="1635651"/>
            <a:ext cx="495611" cy="392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1546412" y="1474006"/>
            <a:ext cx="1297743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1472348" y="2351720"/>
            <a:ext cx="609810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2418125" y="2351720"/>
            <a:ext cx="495611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1541929" y="2891118"/>
            <a:ext cx="130222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32615" y="660408"/>
            <a:ext cx="7747344" cy="29905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dirty="0" smtClean="0"/>
              <a:t>Структуры данных </a:t>
            </a:r>
            <a:r>
              <a:rPr lang="ru-RU" b="1" dirty="0" smtClean="0">
                <a:solidFill>
                  <a:srgbClr val="7030A0"/>
                </a:solidFill>
              </a:rPr>
              <a:t>очередь</a:t>
            </a:r>
            <a:r>
              <a:rPr lang="ru-RU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queue</a:t>
            </a:r>
            <a:r>
              <a:rPr lang="en-US" dirty="0" smtClean="0"/>
              <a:t>) 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0070C0"/>
                </a:solidFill>
              </a:rPr>
              <a:t>стек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</a:rPr>
              <a:t>stack</a:t>
            </a:r>
            <a:r>
              <a:rPr lang="en-US" dirty="0" smtClean="0"/>
              <a:t>) </a:t>
            </a:r>
            <a:r>
              <a:rPr lang="ru-RU" dirty="0" smtClean="0"/>
              <a:t> – пустые.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dirty="0" smtClean="0"/>
              <a:t>Выбрать произвольную вершину графа и добавить её в </a:t>
            </a:r>
            <a:r>
              <a:rPr lang="ru-RU" b="1" dirty="0">
                <a:solidFill>
                  <a:srgbClr val="0070C0"/>
                </a:solidFill>
              </a:rPr>
              <a:t>стек</a:t>
            </a:r>
            <a:r>
              <a:rPr lang="ru-RU" dirty="0" smtClean="0"/>
              <a:t>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dirty="0" smtClean="0"/>
              <a:t>Пока </a:t>
            </a:r>
            <a:r>
              <a:rPr lang="ru-RU" b="1" dirty="0">
                <a:solidFill>
                  <a:srgbClr val="0070C0"/>
                </a:solidFill>
              </a:rPr>
              <a:t>стек</a:t>
            </a:r>
            <a:r>
              <a:rPr lang="ru-RU" dirty="0" smtClean="0"/>
              <a:t> не пуст, выполнять следующие действия (пусть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– </a:t>
            </a:r>
            <a:r>
              <a:rPr lang="ru-RU" dirty="0"/>
              <a:t>вершина,  которая последняя была занесена в </a:t>
            </a:r>
            <a:r>
              <a:rPr lang="ru-RU" b="1" dirty="0">
                <a:solidFill>
                  <a:srgbClr val="0070C0"/>
                </a:solidFill>
              </a:rPr>
              <a:t>стек </a:t>
            </a:r>
            <a:r>
              <a:rPr lang="ru-RU" dirty="0" smtClean="0"/>
              <a:t>: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dirty="0" smtClean="0"/>
              <a:t>если существует ребро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v,w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/>
              <a:t>, то добавляем вершину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b="1" dirty="0">
                <a:solidFill>
                  <a:srgbClr val="0070C0"/>
                </a:solidFill>
              </a:rPr>
              <a:t>стек</a:t>
            </a:r>
            <a:r>
              <a:rPr lang="ru-RU" dirty="0" smtClean="0"/>
              <a:t> и удаляем ребро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v,w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из графа </a:t>
            </a:r>
            <a:r>
              <a:rPr lang="en-US" dirty="0" smtClean="0"/>
              <a:t>;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dirty="0" smtClean="0"/>
              <a:t>если не существует ребра, инцидентного вершине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ru-RU" dirty="0" smtClean="0"/>
              <a:t>, то удаляем вершину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ru-RU" b="1" dirty="0" smtClean="0">
                <a:solidFill>
                  <a:srgbClr val="0070C0"/>
                </a:solidFill>
              </a:rPr>
              <a:t>стека</a:t>
            </a:r>
            <a:r>
              <a:rPr lang="ru-RU" dirty="0" smtClean="0"/>
              <a:t> и добавляем её в </a:t>
            </a:r>
            <a:r>
              <a:rPr lang="ru-RU" b="1" dirty="0">
                <a:solidFill>
                  <a:srgbClr val="7030A0"/>
                </a:solidFill>
              </a:rPr>
              <a:t>очередь</a:t>
            </a:r>
            <a:r>
              <a:rPr lang="ru-RU" dirty="0" smtClean="0"/>
              <a:t>.</a:t>
            </a:r>
          </a:p>
          <a:p>
            <a:pPr algn="just">
              <a:spcAft>
                <a:spcPts val="200"/>
              </a:spcAft>
            </a:pPr>
            <a:r>
              <a:rPr lang="ru-RU" dirty="0" smtClean="0"/>
              <a:t>4. Последовательность вершин </a:t>
            </a:r>
            <a:r>
              <a:rPr lang="ru-RU" b="1" dirty="0" smtClean="0">
                <a:solidFill>
                  <a:srgbClr val="7030A0"/>
                </a:solidFill>
              </a:rPr>
              <a:t>очеред</a:t>
            </a:r>
            <a:r>
              <a:rPr lang="ru-RU" b="1" dirty="0">
                <a:solidFill>
                  <a:srgbClr val="7030A0"/>
                </a:solidFill>
              </a:rPr>
              <a:t>и</a:t>
            </a:r>
            <a:r>
              <a:rPr lang="ru-RU" dirty="0" smtClean="0"/>
              <a:t> задаёт порядок обхода вершин в </a:t>
            </a:r>
            <a:r>
              <a:rPr lang="ru-RU" dirty="0" err="1" smtClean="0"/>
              <a:t>эйлеровом</a:t>
            </a:r>
            <a:r>
              <a:rPr lang="ru-RU" dirty="0" smtClean="0"/>
              <a:t> цикле.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4427705" y="5235554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27705" y="5877543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очередь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2453354" y="373684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46897" y="400078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6897" y="42278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8475" y="44671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34252" y="47091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33856" y="505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2784462" y="373684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3856" y="4842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703847" y="3724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2103650" y="3716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1911836" y="3716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1703029" y="3984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083128" y="3977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898689" y="3993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702211" y="42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1495040" y="4223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1515061" y="371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495858" y="3993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2291117" y="397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1495040" y="4720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1726750" y="4709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25408" y="4711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2308611" y="3716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291117" y="4451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16986" y="4467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291117" y="4192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087201" y="4202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495040" y="4458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1908564" y="42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2095623" y="4467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1711366" y="4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2281705" y="4700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2093919" y="4709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1533512" y="3527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47036" y="35363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38367" y="3527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34718" y="35450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39183" y="35363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72993" y="37604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57992" y="40193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53980" y="42643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38228" y="45226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46650" y="47808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84462" y="400078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11097" y="464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4533856" y="4413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5650187" y="587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5945039" y="587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6212247" y="587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2774311" y="4718855"/>
            <a:ext cx="2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976121" y="374672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93140" y="5877543"/>
            <a:ext cx="34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4533856" y="4203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2870838" y="470222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33856" y="3970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2724794" y="42400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5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33856" y="3736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2751487" y="445312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19024" y="470283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67495" y="422373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490735" y="587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6774307" y="587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7016219" y="5877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6624693" y="4153334"/>
            <a:ext cx="504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 работы алгоритма на матрице смежности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8273818" y="44803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</a:t>
            </a:r>
            <a:r>
              <a:rPr lang="en-US" dirty="0" smtClean="0">
                <a:solidFill>
                  <a:srgbClr val="FF0000"/>
                </a:solidFill>
              </a:rPr>
              <a:t>(m) + </a:t>
            </a:r>
            <a:r>
              <a:rPr lang="ru-RU" dirty="0" smtClean="0">
                <a:solidFill>
                  <a:srgbClr val="FF0000"/>
                </a:solidFill>
              </a:rPr>
              <a:t>О(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6624692" y="4849729"/>
            <a:ext cx="495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Время работы алгоритма на </a:t>
            </a:r>
            <a:r>
              <a:rPr lang="ru-RU" dirty="0" smtClean="0"/>
              <a:t>списках </a:t>
            </a:r>
            <a:r>
              <a:rPr lang="ru-RU" dirty="0"/>
              <a:t>смежности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8744695" y="51869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</a:t>
            </a:r>
            <a:r>
              <a:rPr lang="en-US" dirty="0" smtClean="0">
                <a:solidFill>
                  <a:srgbClr val="FF0000"/>
                </a:solidFill>
              </a:rPr>
              <a:t>(m)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8526" y="5554377"/>
            <a:ext cx="2512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solidFill>
                  <a:srgbClr val="C00000"/>
                </a:solidFill>
              </a:rPr>
              <a:t>для каждой строки </a:t>
            </a:r>
            <a:r>
              <a:rPr lang="en-US" sz="1200" dirty="0" err="1" smtClean="0">
                <a:solidFill>
                  <a:srgbClr val="C00000"/>
                </a:solidFill>
              </a:rPr>
              <a:t>i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ru-RU" sz="1200" dirty="0" smtClean="0">
                <a:solidFill>
                  <a:srgbClr val="C00000"/>
                </a:solidFill>
              </a:rPr>
              <a:t> укажем номер  столбца, начиная с которого в этой строке будет осуществляться  движение при поиске вершин, смежных с вершиной </a:t>
            </a:r>
            <a:r>
              <a:rPr lang="en-US" sz="1200" dirty="0" err="1" smtClean="0">
                <a:solidFill>
                  <a:srgbClr val="C00000"/>
                </a:solidFill>
              </a:rPr>
              <a:t>i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474178" y="5212319"/>
            <a:ext cx="184137" cy="331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9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3" grpId="0"/>
      <p:bldP spid="74" grpId="0"/>
      <p:bldP spid="74" grpId="1"/>
      <p:bldP spid="87" grpId="0"/>
      <p:bldP spid="90" grpId="0"/>
      <p:bldP spid="92" grpId="0"/>
      <p:bldP spid="96" grpId="0"/>
      <p:bldP spid="96" grpId="1"/>
      <p:bldP spid="96" grpId="2"/>
      <p:bldP spid="103" grpId="0"/>
      <p:bldP spid="118" grpId="0"/>
      <p:bldP spid="119" grpId="0"/>
      <p:bldP spid="119" grpId="1"/>
      <p:bldP spid="120" grpId="0"/>
      <p:bldP spid="120" grpId="1"/>
      <p:bldP spid="121" grpId="0"/>
      <p:bldP spid="122" grpId="0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1" grpId="0"/>
      <p:bldP spid="131" grpId="1"/>
      <p:bldP spid="132" grpId="0"/>
      <p:bldP spid="133" grpId="0"/>
      <p:bldP spid="133" grpId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577035" y="1611329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518329" y="2308348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572552" y="3009391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349907" y="3009391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2349907" y="1592279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982583" y="2001574"/>
            <a:ext cx="605327" cy="373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923877" y="1982524"/>
            <a:ext cx="495611" cy="392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1052164" y="1820879"/>
            <a:ext cx="1297743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978100" y="2698593"/>
            <a:ext cx="609810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923877" y="2698593"/>
            <a:ext cx="495611" cy="377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586832" y="3009391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2825036" y="3237991"/>
            <a:ext cx="761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504011" y="2254841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993458" y="2483441"/>
            <a:ext cx="1510553" cy="53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/>
          <p:cNvSpPr/>
          <p:nvPr/>
        </p:nvSpPr>
        <p:spPr>
          <a:xfrm>
            <a:off x="2055877" y="4473097"/>
            <a:ext cx="524436" cy="5109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978100" y="3399636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755894" y="2765548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441092" y="3466591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562384" y="2545685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-69011" y="-3485"/>
            <a:ext cx="12192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rgbClr val="7030A0"/>
                </a:solidFill>
              </a:rPr>
              <a:t>Задан граф (не обязательно связный). Необходимо покрыть граф наименьшим числом рёберно-непересекающихся цепей.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Цепи могут быть открытыми или замкнутыми. Каждое ребро графа должно входить в одну из этих цепей.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3728" y="4367840"/>
            <a:ext cx="69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5. Удалим из </a:t>
            </a:r>
            <a:r>
              <a:rPr lang="ru-RU" dirty="0" err="1" smtClean="0"/>
              <a:t>эйлерова</a:t>
            </a:r>
            <a:r>
              <a:rPr lang="ru-RU" dirty="0" smtClean="0"/>
              <a:t> цикла вершину</a:t>
            </a:r>
            <a:r>
              <a:rPr lang="en-US" dirty="0"/>
              <a:t> </a:t>
            </a:r>
            <a:r>
              <a:rPr lang="en-US" dirty="0" smtClean="0"/>
              <a:t>f </a:t>
            </a:r>
            <a:r>
              <a:rPr lang="ru-RU" dirty="0" smtClean="0"/>
              <a:t>и инцидентные ей рёбра. Цикл распадется на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k/2 </a:t>
            </a:r>
            <a:r>
              <a:rPr lang="ru-RU" dirty="0" smtClean="0">
                <a:solidFill>
                  <a:srgbClr val="FF0000"/>
                </a:solidFill>
              </a:rPr>
              <a:t>рёберно-непересекающихся цепей.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32688" y="5075726"/>
            <a:ext cx="988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6. Предположим, </a:t>
            </a:r>
            <a:r>
              <a:rPr lang="ru-RU" dirty="0"/>
              <a:t>что </a:t>
            </a:r>
            <a:r>
              <a:rPr lang="ru-RU" dirty="0" smtClean="0"/>
              <a:t>граф можно </a:t>
            </a:r>
            <a:r>
              <a:rPr lang="ru-RU" dirty="0"/>
              <a:t>покрыть меньшим числом цепей, например, </a:t>
            </a:r>
            <a:r>
              <a:rPr lang="ru-RU" dirty="0" smtClean="0"/>
              <a:t>(</a:t>
            </a:r>
            <a:r>
              <a:rPr lang="en-US" dirty="0" smtClean="0"/>
              <a:t>k/2</a:t>
            </a:r>
            <a:r>
              <a:rPr lang="ru-RU" dirty="0" smtClean="0"/>
              <a:t>-1). </a:t>
            </a:r>
          </a:p>
          <a:p>
            <a:pPr algn="just"/>
            <a:r>
              <a:rPr lang="ru-RU" dirty="0" smtClean="0"/>
              <a:t>Тогда </a:t>
            </a:r>
            <a:r>
              <a:rPr lang="ru-RU" dirty="0"/>
              <a:t>в </a:t>
            </a:r>
            <a:r>
              <a:rPr lang="ru-RU" dirty="0" smtClean="0"/>
              <a:t> графе наибольшее  </a:t>
            </a:r>
            <a:r>
              <a:rPr lang="ru-RU" dirty="0"/>
              <a:t>число вершин нечётной степени </a:t>
            </a:r>
            <a:r>
              <a:rPr lang="ru-RU" dirty="0" smtClean="0"/>
              <a:t>не превосходит 2·(</a:t>
            </a:r>
            <a:r>
              <a:rPr lang="en-US" dirty="0" smtClean="0"/>
              <a:t>k/2</a:t>
            </a:r>
            <a:r>
              <a:rPr lang="ru-RU" dirty="0" smtClean="0"/>
              <a:t> - 1) =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-2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Противоречие, так как у нас число вершин нечётной степени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k-2.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171" y="1125580"/>
            <a:ext cx="892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Если граф не связный, то решаем задачу оптимально для каждой компоненты связности.</a:t>
            </a:r>
            <a:endParaRPr lang="ru-RU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33728" y="1418862"/>
            <a:ext cx="6986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1. Если граф содержит </a:t>
            </a:r>
            <a:r>
              <a:rPr lang="ru-RU" dirty="0" err="1" smtClean="0"/>
              <a:t>эйлеров</a:t>
            </a:r>
            <a:r>
              <a:rPr lang="ru-RU" dirty="0" smtClean="0"/>
              <a:t> цикл, то задача решена – строим  </a:t>
            </a:r>
            <a:r>
              <a:rPr lang="ru-RU" dirty="0" err="1" smtClean="0"/>
              <a:t>эйлеров</a:t>
            </a:r>
            <a:r>
              <a:rPr lang="ru-RU" dirty="0" smtClean="0"/>
              <a:t> цикл и покрываем граф одной замкнутой цепью </a:t>
            </a:r>
            <a:r>
              <a:rPr lang="ru-RU" dirty="0" err="1" smtClean="0"/>
              <a:t>эйлеровым</a:t>
            </a:r>
            <a:r>
              <a:rPr lang="ru-RU" dirty="0" smtClean="0"/>
              <a:t> циклом).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33728" y="2321844"/>
            <a:ext cx="6986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2. Если </a:t>
            </a:r>
            <a:r>
              <a:rPr lang="ru-RU" dirty="0"/>
              <a:t>граф не содержит </a:t>
            </a:r>
            <a:r>
              <a:rPr lang="ru-RU" dirty="0" err="1"/>
              <a:t>эйлеров</a:t>
            </a:r>
            <a:r>
              <a:rPr lang="ru-RU" dirty="0"/>
              <a:t> цикл, значит в нём , есть </a:t>
            </a:r>
            <a:r>
              <a:rPr lang="ru-RU" dirty="0">
                <a:solidFill>
                  <a:srgbClr val="FF0000"/>
                </a:solidFill>
              </a:rPr>
              <a:t>вершины нечётной степени</a:t>
            </a:r>
            <a:r>
              <a:rPr lang="ru-RU" dirty="0"/>
              <a:t>. Предположим, что их –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</a:t>
            </a:r>
            <a:r>
              <a:rPr lang="ru-RU" dirty="0"/>
              <a:t>штук. Отметим, что число </a:t>
            </a:r>
            <a:r>
              <a:rPr lang="en-US" dirty="0"/>
              <a:t>k – </a:t>
            </a:r>
            <a:r>
              <a:rPr lang="ru-RU" dirty="0"/>
              <a:t>чётно (лемма о рукопожатиях). 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033728" y="3185770"/>
            <a:ext cx="6902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3. Введём </a:t>
            </a:r>
            <a:r>
              <a:rPr lang="ru-RU" dirty="0"/>
              <a:t>фиктивную вершину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ru-RU" dirty="0"/>
              <a:t>, которую соединим рёбрами со всеми вершина нечётной степени. Теперь степени всех вершин – чётны.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Полилиния 9"/>
          <p:cNvSpPr/>
          <p:nvPr/>
        </p:nvSpPr>
        <p:spPr>
          <a:xfrm>
            <a:off x="11063163" y="5099063"/>
            <a:ext cx="587282" cy="474452"/>
          </a:xfrm>
          <a:custGeom>
            <a:avLst/>
            <a:gdLst>
              <a:gd name="connsiteX0" fmla="*/ 0 w 587282"/>
              <a:gd name="connsiteY0" fmla="*/ 319177 h 474452"/>
              <a:gd name="connsiteX1" fmla="*/ 8627 w 587282"/>
              <a:gd name="connsiteY1" fmla="*/ 276045 h 474452"/>
              <a:gd name="connsiteX2" fmla="*/ 69012 w 587282"/>
              <a:gd name="connsiteY2" fmla="*/ 198407 h 474452"/>
              <a:gd name="connsiteX3" fmla="*/ 94891 w 587282"/>
              <a:gd name="connsiteY3" fmla="*/ 189781 h 474452"/>
              <a:gd name="connsiteX4" fmla="*/ 129396 w 587282"/>
              <a:gd name="connsiteY4" fmla="*/ 172528 h 474452"/>
              <a:gd name="connsiteX5" fmla="*/ 250166 w 587282"/>
              <a:gd name="connsiteY5" fmla="*/ 181154 h 474452"/>
              <a:gd name="connsiteX6" fmla="*/ 276046 w 587282"/>
              <a:gd name="connsiteY6" fmla="*/ 189781 h 474452"/>
              <a:gd name="connsiteX7" fmla="*/ 293298 w 587282"/>
              <a:gd name="connsiteY7" fmla="*/ 215660 h 474452"/>
              <a:gd name="connsiteX8" fmla="*/ 370936 w 587282"/>
              <a:gd name="connsiteY8" fmla="*/ 284671 h 474452"/>
              <a:gd name="connsiteX9" fmla="*/ 414068 w 587282"/>
              <a:gd name="connsiteY9" fmla="*/ 336430 h 474452"/>
              <a:gd name="connsiteX10" fmla="*/ 422695 w 587282"/>
              <a:gd name="connsiteY10" fmla="*/ 396815 h 474452"/>
              <a:gd name="connsiteX11" fmla="*/ 405442 w 587282"/>
              <a:gd name="connsiteY11" fmla="*/ 474452 h 474452"/>
              <a:gd name="connsiteX12" fmla="*/ 293298 w 587282"/>
              <a:gd name="connsiteY12" fmla="*/ 465826 h 474452"/>
              <a:gd name="connsiteX13" fmla="*/ 267419 w 587282"/>
              <a:gd name="connsiteY13" fmla="*/ 457200 h 474452"/>
              <a:gd name="connsiteX14" fmla="*/ 232913 w 587282"/>
              <a:gd name="connsiteY14" fmla="*/ 405441 h 474452"/>
              <a:gd name="connsiteX15" fmla="*/ 224287 w 587282"/>
              <a:gd name="connsiteY15" fmla="*/ 379562 h 474452"/>
              <a:gd name="connsiteX16" fmla="*/ 207034 w 587282"/>
              <a:gd name="connsiteY16" fmla="*/ 353683 h 474452"/>
              <a:gd name="connsiteX17" fmla="*/ 198408 w 587282"/>
              <a:gd name="connsiteY17" fmla="*/ 319177 h 474452"/>
              <a:gd name="connsiteX18" fmla="*/ 207034 w 587282"/>
              <a:gd name="connsiteY18" fmla="*/ 276045 h 474452"/>
              <a:gd name="connsiteX19" fmla="*/ 215661 w 587282"/>
              <a:gd name="connsiteY19" fmla="*/ 250166 h 474452"/>
              <a:gd name="connsiteX20" fmla="*/ 293298 w 587282"/>
              <a:gd name="connsiteY20" fmla="*/ 207034 h 474452"/>
              <a:gd name="connsiteX21" fmla="*/ 319178 w 587282"/>
              <a:gd name="connsiteY21" fmla="*/ 189781 h 474452"/>
              <a:gd name="connsiteX22" fmla="*/ 405442 w 587282"/>
              <a:gd name="connsiteY22" fmla="*/ 172528 h 474452"/>
              <a:gd name="connsiteX23" fmla="*/ 457200 w 587282"/>
              <a:gd name="connsiteY23" fmla="*/ 155275 h 474452"/>
              <a:gd name="connsiteX24" fmla="*/ 569344 w 587282"/>
              <a:gd name="connsiteY24" fmla="*/ 138022 h 474452"/>
              <a:gd name="connsiteX25" fmla="*/ 586596 w 587282"/>
              <a:gd name="connsiteY25" fmla="*/ 60384 h 474452"/>
              <a:gd name="connsiteX26" fmla="*/ 586596 w 587282"/>
              <a:gd name="connsiteY26" fmla="*/ 0 h 4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7282" h="474452">
                <a:moveTo>
                  <a:pt x="0" y="319177"/>
                </a:moveTo>
                <a:cubicBezTo>
                  <a:pt x="2876" y="304800"/>
                  <a:pt x="2560" y="289393"/>
                  <a:pt x="8627" y="276045"/>
                </a:cubicBezTo>
                <a:cubicBezTo>
                  <a:pt x="16080" y="259649"/>
                  <a:pt x="48367" y="212170"/>
                  <a:pt x="69012" y="198407"/>
                </a:cubicBezTo>
                <a:cubicBezTo>
                  <a:pt x="76578" y="193363"/>
                  <a:pt x="86533" y="193363"/>
                  <a:pt x="94891" y="189781"/>
                </a:cubicBezTo>
                <a:cubicBezTo>
                  <a:pt x="106711" y="184715"/>
                  <a:pt x="117894" y="178279"/>
                  <a:pt x="129396" y="172528"/>
                </a:cubicBezTo>
                <a:cubicBezTo>
                  <a:pt x="169653" y="175403"/>
                  <a:pt x="210083" y="176438"/>
                  <a:pt x="250166" y="181154"/>
                </a:cubicBezTo>
                <a:cubicBezTo>
                  <a:pt x="259197" y="182216"/>
                  <a:pt x="268945" y="184100"/>
                  <a:pt x="276046" y="189781"/>
                </a:cubicBezTo>
                <a:cubicBezTo>
                  <a:pt x="284142" y="196258"/>
                  <a:pt x="285967" y="208329"/>
                  <a:pt x="293298" y="215660"/>
                </a:cubicBezTo>
                <a:cubicBezTo>
                  <a:pt x="345157" y="267519"/>
                  <a:pt x="298485" y="175992"/>
                  <a:pt x="370936" y="284671"/>
                </a:cubicBezTo>
                <a:cubicBezTo>
                  <a:pt x="394956" y="320702"/>
                  <a:pt x="380858" y="303220"/>
                  <a:pt x="414068" y="336430"/>
                </a:cubicBezTo>
                <a:cubicBezTo>
                  <a:pt x="416944" y="356558"/>
                  <a:pt x="422695" y="376482"/>
                  <a:pt x="422695" y="396815"/>
                </a:cubicBezTo>
                <a:cubicBezTo>
                  <a:pt x="422695" y="427175"/>
                  <a:pt x="414337" y="447767"/>
                  <a:pt x="405442" y="474452"/>
                </a:cubicBezTo>
                <a:cubicBezTo>
                  <a:pt x="368061" y="471577"/>
                  <a:pt x="330500" y="470476"/>
                  <a:pt x="293298" y="465826"/>
                </a:cubicBezTo>
                <a:cubicBezTo>
                  <a:pt x="284275" y="464698"/>
                  <a:pt x="273849" y="463630"/>
                  <a:pt x="267419" y="457200"/>
                </a:cubicBezTo>
                <a:cubicBezTo>
                  <a:pt x="252757" y="442538"/>
                  <a:pt x="232913" y="405441"/>
                  <a:pt x="232913" y="405441"/>
                </a:cubicBezTo>
                <a:cubicBezTo>
                  <a:pt x="230038" y="396815"/>
                  <a:pt x="228353" y="387695"/>
                  <a:pt x="224287" y="379562"/>
                </a:cubicBezTo>
                <a:cubicBezTo>
                  <a:pt x="219650" y="370289"/>
                  <a:pt x="211118" y="363212"/>
                  <a:pt x="207034" y="353683"/>
                </a:cubicBezTo>
                <a:cubicBezTo>
                  <a:pt x="202364" y="342786"/>
                  <a:pt x="201283" y="330679"/>
                  <a:pt x="198408" y="319177"/>
                </a:cubicBezTo>
                <a:cubicBezTo>
                  <a:pt x="201283" y="304800"/>
                  <a:pt x="203478" y="290269"/>
                  <a:pt x="207034" y="276045"/>
                </a:cubicBezTo>
                <a:cubicBezTo>
                  <a:pt x="209239" y="267223"/>
                  <a:pt x="209231" y="256596"/>
                  <a:pt x="215661" y="250166"/>
                </a:cubicBezTo>
                <a:cubicBezTo>
                  <a:pt x="245325" y="220502"/>
                  <a:pt x="260754" y="217881"/>
                  <a:pt x="293298" y="207034"/>
                </a:cubicBezTo>
                <a:cubicBezTo>
                  <a:pt x="301925" y="201283"/>
                  <a:pt x="309905" y="194418"/>
                  <a:pt x="319178" y="189781"/>
                </a:cubicBezTo>
                <a:cubicBezTo>
                  <a:pt x="343271" y="177734"/>
                  <a:pt x="383182" y="175708"/>
                  <a:pt x="405442" y="172528"/>
                </a:cubicBezTo>
                <a:cubicBezTo>
                  <a:pt x="422695" y="166777"/>
                  <a:pt x="439197" y="157847"/>
                  <a:pt x="457200" y="155275"/>
                </a:cubicBezTo>
                <a:cubicBezTo>
                  <a:pt x="534900" y="144176"/>
                  <a:pt x="497529" y="149992"/>
                  <a:pt x="569344" y="138022"/>
                </a:cubicBezTo>
                <a:cubicBezTo>
                  <a:pt x="579818" y="106599"/>
                  <a:pt x="583560" y="99858"/>
                  <a:pt x="586596" y="60384"/>
                </a:cubicBezTo>
                <a:cubicBezTo>
                  <a:pt x="588140" y="40315"/>
                  <a:pt x="586596" y="20128"/>
                  <a:pt x="58659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1157995" y="5800748"/>
            <a:ext cx="666050" cy="247650"/>
          </a:xfrm>
          <a:custGeom>
            <a:avLst/>
            <a:gdLst>
              <a:gd name="connsiteX0" fmla="*/ 306 w 811292"/>
              <a:gd name="connsiteY0" fmla="*/ 117021 h 247650"/>
              <a:gd name="connsiteX1" fmla="*/ 3028 w 811292"/>
              <a:gd name="connsiteY1" fmla="*/ 95250 h 247650"/>
              <a:gd name="connsiteX2" fmla="*/ 22078 w 811292"/>
              <a:gd name="connsiteY2" fmla="*/ 65314 h 247650"/>
              <a:gd name="connsiteX3" fmla="*/ 30242 w 811292"/>
              <a:gd name="connsiteY3" fmla="*/ 59871 h 247650"/>
              <a:gd name="connsiteX4" fmla="*/ 38406 w 811292"/>
              <a:gd name="connsiteY4" fmla="*/ 57150 h 247650"/>
              <a:gd name="connsiteX5" fmla="*/ 49292 w 811292"/>
              <a:gd name="connsiteY5" fmla="*/ 48985 h 247650"/>
              <a:gd name="connsiteX6" fmla="*/ 60178 w 811292"/>
              <a:gd name="connsiteY6" fmla="*/ 46264 h 247650"/>
              <a:gd name="connsiteX7" fmla="*/ 133656 w 811292"/>
              <a:gd name="connsiteY7" fmla="*/ 48985 h 247650"/>
              <a:gd name="connsiteX8" fmla="*/ 144542 w 811292"/>
              <a:gd name="connsiteY8" fmla="*/ 54428 h 247650"/>
              <a:gd name="connsiteX9" fmla="*/ 163592 w 811292"/>
              <a:gd name="connsiteY9" fmla="*/ 65314 h 247650"/>
              <a:gd name="connsiteX10" fmla="*/ 171756 w 811292"/>
              <a:gd name="connsiteY10" fmla="*/ 68035 h 247650"/>
              <a:gd name="connsiteX11" fmla="*/ 185363 w 811292"/>
              <a:gd name="connsiteY11" fmla="*/ 78921 h 247650"/>
              <a:gd name="connsiteX12" fmla="*/ 193528 w 811292"/>
              <a:gd name="connsiteY12" fmla="*/ 87085 h 247650"/>
              <a:gd name="connsiteX13" fmla="*/ 209856 w 811292"/>
              <a:gd name="connsiteY13" fmla="*/ 97971 h 247650"/>
              <a:gd name="connsiteX14" fmla="*/ 218021 w 811292"/>
              <a:gd name="connsiteY14" fmla="*/ 103414 h 247650"/>
              <a:gd name="connsiteX15" fmla="*/ 228906 w 811292"/>
              <a:gd name="connsiteY15" fmla="*/ 108857 h 247650"/>
              <a:gd name="connsiteX16" fmla="*/ 245235 w 811292"/>
              <a:gd name="connsiteY16" fmla="*/ 122464 h 247650"/>
              <a:gd name="connsiteX17" fmla="*/ 253399 w 811292"/>
              <a:gd name="connsiteY17" fmla="*/ 125185 h 247650"/>
              <a:gd name="connsiteX18" fmla="*/ 261563 w 811292"/>
              <a:gd name="connsiteY18" fmla="*/ 130628 h 247650"/>
              <a:gd name="connsiteX19" fmla="*/ 269728 w 811292"/>
              <a:gd name="connsiteY19" fmla="*/ 133350 h 247650"/>
              <a:gd name="connsiteX20" fmla="*/ 286056 w 811292"/>
              <a:gd name="connsiteY20" fmla="*/ 144235 h 247650"/>
              <a:gd name="connsiteX21" fmla="*/ 302385 w 811292"/>
              <a:gd name="connsiteY21" fmla="*/ 149678 h 247650"/>
              <a:gd name="connsiteX22" fmla="*/ 318713 w 811292"/>
              <a:gd name="connsiteY22" fmla="*/ 157843 h 247650"/>
              <a:gd name="connsiteX23" fmla="*/ 326878 w 811292"/>
              <a:gd name="connsiteY23" fmla="*/ 163285 h 247650"/>
              <a:gd name="connsiteX24" fmla="*/ 335042 w 811292"/>
              <a:gd name="connsiteY24" fmla="*/ 166007 h 247650"/>
              <a:gd name="connsiteX25" fmla="*/ 343206 w 811292"/>
              <a:gd name="connsiteY25" fmla="*/ 171450 h 247650"/>
              <a:gd name="connsiteX26" fmla="*/ 359535 w 811292"/>
              <a:gd name="connsiteY26" fmla="*/ 176893 h 247650"/>
              <a:gd name="connsiteX27" fmla="*/ 381306 w 811292"/>
              <a:gd name="connsiteY27" fmla="*/ 187778 h 247650"/>
              <a:gd name="connsiteX28" fmla="*/ 389471 w 811292"/>
              <a:gd name="connsiteY28" fmla="*/ 193221 h 247650"/>
              <a:gd name="connsiteX29" fmla="*/ 400356 w 811292"/>
              <a:gd name="connsiteY29" fmla="*/ 195943 h 247650"/>
              <a:gd name="connsiteX30" fmla="*/ 422128 w 811292"/>
              <a:gd name="connsiteY30" fmla="*/ 201385 h 247650"/>
              <a:gd name="connsiteX31" fmla="*/ 446621 w 811292"/>
              <a:gd name="connsiteY31" fmla="*/ 212271 h 247650"/>
              <a:gd name="connsiteX32" fmla="*/ 468392 w 811292"/>
              <a:gd name="connsiteY32" fmla="*/ 217714 h 247650"/>
              <a:gd name="connsiteX33" fmla="*/ 490163 w 811292"/>
              <a:gd name="connsiteY33" fmla="*/ 223157 h 247650"/>
              <a:gd name="connsiteX34" fmla="*/ 501049 w 811292"/>
              <a:gd name="connsiteY34" fmla="*/ 225878 h 247650"/>
              <a:gd name="connsiteX35" fmla="*/ 520099 w 811292"/>
              <a:gd name="connsiteY35" fmla="*/ 231321 h 247650"/>
              <a:gd name="connsiteX36" fmla="*/ 539149 w 811292"/>
              <a:gd name="connsiteY36" fmla="*/ 234043 h 247650"/>
              <a:gd name="connsiteX37" fmla="*/ 555478 w 811292"/>
              <a:gd name="connsiteY37" fmla="*/ 236764 h 247650"/>
              <a:gd name="connsiteX38" fmla="*/ 637121 w 811292"/>
              <a:gd name="connsiteY38" fmla="*/ 242207 h 247650"/>
              <a:gd name="connsiteX39" fmla="*/ 683385 w 811292"/>
              <a:gd name="connsiteY39" fmla="*/ 239485 h 247650"/>
              <a:gd name="connsiteX40" fmla="*/ 691549 w 811292"/>
              <a:gd name="connsiteY40" fmla="*/ 236764 h 247650"/>
              <a:gd name="connsiteX41" fmla="*/ 705156 w 811292"/>
              <a:gd name="connsiteY41" fmla="*/ 234043 h 247650"/>
              <a:gd name="connsiteX42" fmla="*/ 729649 w 811292"/>
              <a:gd name="connsiteY42" fmla="*/ 228600 h 247650"/>
              <a:gd name="connsiteX43" fmla="*/ 745978 w 811292"/>
              <a:gd name="connsiteY43" fmla="*/ 220435 h 247650"/>
              <a:gd name="connsiteX44" fmla="*/ 754142 w 811292"/>
              <a:gd name="connsiteY44" fmla="*/ 217714 h 247650"/>
              <a:gd name="connsiteX45" fmla="*/ 781356 w 811292"/>
              <a:gd name="connsiteY45" fmla="*/ 198664 h 247650"/>
              <a:gd name="connsiteX46" fmla="*/ 786799 w 811292"/>
              <a:gd name="connsiteY46" fmla="*/ 190500 h 247650"/>
              <a:gd name="connsiteX47" fmla="*/ 794963 w 811292"/>
              <a:gd name="connsiteY47" fmla="*/ 182335 h 247650"/>
              <a:gd name="connsiteX48" fmla="*/ 797685 w 811292"/>
              <a:gd name="connsiteY48" fmla="*/ 174171 h 247650"/>
              <a:gd name="connsiteX49" fmla="*/ 805849 w 811292"/>
              <a:gd name="connsiteY49" fmla="*/ 166007 h 247650"/>
              <a:gd name="connsiteX50" fmla="*/ 808571 w 811292"/>
              <a:gd name="connsiteY50" fmla="*/ 152400 h 247650"/>
              <a:gd name="connsiteX51" fmla="*/ 811292 w 811292"/>
              <a:gd name="connsiteY51" fmla="*/ 144235 h 247650"/>
              <a:gd name="connsiteX52" fmla="*/ 808571 w 811292"/>
              <a:gd name="connsiteY52" fmla="*/ 84364 h 247650"/>
              <a:gd name="connsiteX53" fmla="*/ 800406 w 811292"/>
              <a:gd name="connsiteY53" fmla="*/ 57150 h 247650"/>
              <a:gd name="connsiteX54" fmla="*/ 794963 w 811292"/>
              <a:gd name="connsiteY54" fmla="*/ 40821 h 247650"/>
              <a:gd name="connsiteX55" fmla="*/ 781356 w 811292"/>
              <a:gd name="connsiteY55" fmla="*/ 24493 h 247650"/>
              <a:gd name="connsiteX56" fmla="*/ 773192 w 811292"/>
              <a:gd name="connsiteY56" fmla="*/ 8164 h 247650"/>
              <a:gd name="connsiteX57" fmla="*/ 765028 w 811292"/>
              <a:gd name="connsiteY57" fmla="*/ 2721 h 247650"/>
              <a:gd name="connsiteX58" fmla="*/ 756863 w 811292"/>
              <a:gd name="connsiteY58" fmla="*/ 0 h 247650"/>
              <a:gd name="connsiteX59" fmla="*/ 623513 w 811292"/>
              <a:gd name="connsiteY59" fmla="*/ 2721 h 247650"/>
              <a:gd name="connsiteX60" fmla="*/ 612628 w 811292"/>
              <a:gd name="connsiteY60" fmla="*/ 5443 h 247650"/>
              <a:gd name="connsiteX61" fmla="*/ 590856 w 811292"/>
              <a:gd name="connsiteY61" fmla="*/ 8164 h 247650"/>
              <a:gd name="connsiteX62" fmla="*/ 563642 w 811292"/>
              <a:gd name="connsiteY62" fmla="*/ 16328 h 247650"/>
              <a:gd name="connsiteX63" fmla="*/ 536428 w 811292"/>
              <a:gd name="connsiteY63" fmla="*/ 27214 h 247650"/>
              <a:gd name="connsiteX64" fmla="*/ 528263 w 811292"/>
              <a:gd name="connsiteY64" fmla="*/ 29935 h 247650"/>
              <a:gd name="connsiteX65" fmla="*/ 520099 w 811292"/>
              <a:gd name="connsiteY65" fmla="*/ 32657 h 247650"/>
              <a:gd name="connsiteX66" fmla="*/ 511935 w 811292"/>
              <a:gd name="connsiteY66" fmla="*/ 40821 h 247650"/>
              <a:gd name="connsiteX67" fmla="*/ 503771 w 811292"/>
              <a:gd name="connsiteY67" fmla="*/ 43543 h 247650"/>
              <a:gd name="connsiteX68" fmla="*/ 492885 w 811292"/>
              <a:gd name="connsiteY68" fmla="*/ 48985 h 247650"/>
              <a:gd name="connsiteX69" fmla="*/ 487442 w 811292"/>
              <a:gd name="connsiteY69" fmla="*/ 57150 h 247650"/>
              <a:gd name="connsiteX70" fmla="*/ 476556 w 811292"/>
              <a:gd name="connsiteY70" fmla="*/ 59871 h 247650"/>
              <a:gd name="connsiteX71" fmla="*/ 465671 w 811292"/>
              <a:gd name="connsiteY71" fmla="*/ 65314 h 247650"/>
              <a:gd name="connsiteX72" fmla="*/ 460228 w 811292"/>
              <a:gd name="connsiteY72" fmla="*/ 73478 h 247650"/>
              <a:gd name="connsiteX73" fmla="*/ 443899 w 811292"/>
              <a:gd name="connsiteY73" fmla="*/ 78921 h 247650"/>
              <a:gd name="connsiteX74" fmla="*/ 438456 w 811292"/>
              <a:gd name="connsiteY74" fmla="*/ 87085 h 247650"/>
              <a:gd name="connsiteX75" fmla="*/ 419406 w 811292"/>
              <a:gd name="connsiteY75" fmla="*/ 97971 h 247650"/>
              <a:gd name="connsiteX76" fmla="*/ 411242 w 811292"/>
              <a:gd name="connsiteY76" fmla="*/ 106135 h 247650"/>
              <a:gd name="connsiteX77" fmla="*/ 386749 w 811292"/>
              <a:gd name="connsiteY77" fmla="*/ 122464 h 247650"/>
              <a:gd name="connsiteX78" fmla="*/ 375863 w 811292"/>
              <a:gd name="connsiteY78" fmla="*/ 130628 h 247650"/>
              <a:gd name="connsiteX79" fmla="*/ 359535 w 811292"/>
              <a:gd name="connsiteY79" fmla="*/ 141514 h 247650"/>
              <a:gd name="connsiteX80" fmla="*/ 345928 w 811292"/>
              <a:gd name="connsiteY80" fmla="*/ 152400 h 247650"/>
              <a:gd name="connsiteX81" fmla="*/ 329599 w 811292"/>
              <a:gd name="connsiteY81" fmla="*/ 163285 h 247650"/>
              <a:gd name="connsiteX82" fmla="*/ 321435 w 811292"/>
              <a:gd name="connsiteY82" fmla="*/ 168728 h 247650"/>
              <a:gd name="connsiteX83" fmla="*/ 310549 w 811292"/>
              <a:gd name="connsiteY83" fmla="*/ 174171 h 247650"/>
              <a:gd name="connsiteX84" fmla="*/ 294221 w 811292"/>
              <a:gd name="connsiteY84" fmla="*/ 185057 h 247650"/>
              <a:gd name="connsiteX85" fmla="*/ 286056 w 811292"/>
              <a:gd name="connsiteY85" fmla="*/ 190500 h 247650"/>
              <a:gd name="connsiteX86" fmla="*/ 277892 w 811292"/>
              <a:gd name="connsiteY86" fmla="*/ 193221 h 247650"/>
              <a:gd name="connsiteX87" fmla="*/ 272449 w 811292"/>
              <a:gd name="connsiteY87" fmla="*/ 201385 h 247650"/>
              <a:gd name="connsiteX88" fmla="*/ 264285 w 811292"/>
              <a:gd name="connsiteY88" fmla="*/ 204107 h 247650"/>
              <a:gd name="connsiteX89" fmla="*/ 256121 w 811292"/>
              <a:gd name="connsiteY89" fmla="*/ 209550 h 247650"/>
              <a:gd name="connsiteX90" fmla="*/ 245235 w 811292"/>
              <a:gd name="connsiteY90" fmla="*/ 214993 h 247650"/>
              <a:gd name="connsiteX91" fmla="*/ 237071 w 811292"/>
              <a:gd name="connsiteY91" fmla="*/ 220435 h 247650"/>
              <a:gd name="connsiteX92" fmla="*/ 228906 w 811292"/>
              <a:gd name="connsiteY92" fmla="*/ 223157 h 247650"/>
              <a:gd name="connsiteX93" fmla="*/ 212578 w 811292"/>
              <a:gd name="connsiteY93" fmla="*/ 234043 h 247650"/>
              <a:gd name="connsiteX94" fmla="*/ 188085 w 811292"/>
              <a:gd name="connsiteY94" fmla="*/ 242207 h 247650"/>
              <a:gd name="connsiteX95" fmla="*/ 179921 w 811292"/>
              <a:gd name="connsiteY95" fmla="*/ 244928 h 247650"/>
              <a:gd name="connsiteX96" fmla="*/ 166313 w 811292"/>
              <a:gd name="connsiteY96" fmla="*/ 247650 h 247650"/>
              <a:gd name="connsiteX97" fmla="*/ 98278 w 811292"/>
              <a:gd name="connsiteY97" fmla="*/ 244928 h 247650"/>
              <a:gd name="connsiteX98" fmla="*/ 76506 w 811292"/>
              <a:gd name="connsiteY98" fmla="*/ 242207 h 247650"/>
              <a:gd name="connsiteX99" fmla="*/ 60178 w 811292"/>
              <a:gd name="connsiteY99" fmla="*/ 236764 h 247650"/>
              <a:gd name="connsiteX100" fmla="*/ 52013 w 811292"/>
              <a:gd name="connsiteY100" fmla="*/ 231321 h 247650"/>
              <a:gd name="connsiteX101" fmla="*/ 43849 w 811292"/>
              <a:gd name="connsiteY101" fmla="*/ 228600 h 247650"/>
              <a:gd name="connsiteX102" fmla="*/ 27521 w 811292"/>
              <a:gd name="connsiteY102" fmla="*/ 217714 h 247650"/>
              <a:gd name="connsiteX103" fmla="*/ 22078 w 811292"/>
              <a:gd name="connsiteY103" fmla="*/ 209550 h 247650"/>
              <a:gd name="connsiteX104" fmla="*/ 13913 w 811292"/>
              <a:gd name="connsiteY104" fmla="*/ 204107 h 247650"/>
              <a:gd name="connsiteX105" fmla="*/ 11192 w 811292"/>
              <a:gd name="connsiteY105" fmla="*/ 195943 h 247650"/>
              <a:gd name="connsiteX106" fmla="*/ 306 w 811292"/>
              <a:gd name="connsiteY106" fmla="*/ 179614 h 247650"/>
              <a:gd name="connsiteX107" fmla="*/ 3028 w 811292"/>
              <a:gd name="connsiteY107" fmla="*/ 149678 h 247650"/>
              <a:gd name="connsiteX108" fmla="*/ 306 w 811292"/>
              <a:gd name="connsiteY108" fmla="*/ 125185 h 247650"/>
              <a:gd name="connsiteX109" fmla="*/ 306 w 811292"/>
              <a:gd name="connsiteY109" fmla="*/ 11702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11292" h="247650">
                <a:moveTo>
                  <a:pt x="306" y="117021"/>
                </a:moveTo>
                <a:cubicBezTo>
                  <a:pt x="760" y="112032"/>
                  <a:pt x="847" y="102231"/>
                  <a:pt x="3028" y="95250"/>
                </a:cubicBezTo>
                <a:cubicBezTo>
                  <a:pt x="7180" y="81962"/>
                  <a:pt x="12185" y="73558"/>
                  <a:pt x="22078" y="65314"/>
                </a:cubicBezTo>
                <a:cubicBezTo>
                  <a:pt x="24591" y="63220"/>
                  <a:pt x="27317" y="61334"/>
                  <a:pt x="30242" y="59871"/>
                </a:cubicBezTo>
                <a:cubicBezTo>
                  <a:pt x="32808" y="58588"/>
                  <a:pt x="35685" y="58057"/>
                  <a:pt x="38406" y="57150"/>
                </a:cubicBezTo>
                <a:cubicBezTo>
                  <a:pt x="42035" y="54428"/>
                  <a:pt x="45235" y="51014"/>
                  <a:pt x="49292" y="48985"/>
                </a:cubicBezTo>
                <a:cubicBezTo>
                  <a:pt x="52637" y="47312"/>
                  <a:pt x="56438" y="46264"/>
                  <a:pt x="60178" y="46264"/>
                </a:cubicBezTo>
                <a:cubicBezTo>
                  <a:pt x="84687" y="46264"/>
                  <a:pt x="109163" y="48078"/>
                  <a:pt x="133656" y="48985"/>
                </a:cubicBezTo>
                <a:cubicBezTo>
                  <a:pt x="137285" y="50799"/>
                  <a:pt x="141020" y="52415"/>
                  <a:pt x="144542" y="54428"/>
                </a:cubicBezTo>
                <a:cubicBezTo>
                  <a:pt x="158208" y="62237"/>
                  <a:pt x="147143" y="58265"/>
                  <a:pt x="163592" y="65314"/>
                </a:cubicBezTo>
                <a:cubicBezTo>
                  <a:pt x="166229" y="66444"/>
                  <a:pt x="169035" y="67128"/>
                  <a:pt x="171756" y="68035"/>
                </a:cubicBezTo>
                <a:cubicBezTo>
                  <a:pt x="183928" y="86294"/>
                  <a:pt x="169590" y="68407"/>
                  <a:pt x="185363" y="78921"/>
                </a:cubicBezTo>
                <a:cubicBezTo>
                  <a:pt x="188565" y="81056"/>
                  <a:pt x="190490" y="84722"/>
                  <a:pt x="193528" y="87085"/>
                </a:cubicBezTo>
                <a:cubicBezTo>
                  <a:pt x="198691" y="91101"/>
                  <a:pt x="204413" y="94342"/>
                  <a:pt x="209856" y="97971"/>
                </a:cubicBezTo>
                <a:cubicBezTo>
                  <a:pt x="212578" y="99785"/>
                  <a:pt x="215095" y="101951"/>
                  <a:pt x="218021" y="103414"/>
                </a:cubicBezTo>
                <a:cubicBezTo>
                  <a:pt x="221649" y="105228"/>
                  <a:pt x="225384" y="106844"/>
                  <a:pt x="228906" y="108857"/>
                </a:cubicBezTo>
                <a:cubicBezTo>
                  <a:pt x="260088" y="126676"/>
                  <a:pt x="211444" y="99938"/>
                  <a:pt x="245235" y="122464"/>
                </a:cubicBezTo>
                <a:cubicBezTo>
                  <a:pt x="247622" y="124055"/>
                  <a:pt x="250678" y="124278"/>
                  <a:pt x="253399" y="125185"/>
                </a:cubicBezTo>
                <a:cubicBezTo>
                  <a:pt x="256120" y="126999"/>
                  <a:pt x="258638" y="129165"/>
                  <a:pt x="261563" y="130628"/>
                </a:cubicBezTo>
                <a:cubicBezTo>
                  <a:pt x="264129" y="131911"/>
                  <a:pt x="267220" y="131957"/>
                  <a:pt x="269728" y="133350"/>
                </a:cubicBezTo>
                <a:cubicBezTo>
                  <a:pt x="275446" y="136527"/>
                  <a:pt x="279850" y="142166"/>
                  <a:pt x="286056" y="144235"/>
                </a:cubicBezTo>
                <a:lnTo>
                  <a:pt x="302385" y="149678"/>
                </a:lnTo>
                <a:cubicBezTo>
                  <a:pt x="325768" y="165267"/>
                  <a:pt x="296192" y="146583"/>
                  <a:pt x="318713" y="157843"/>
                </a:cubicBezTo>
                <a:cubicBezTo>
                  <a:pt x="321639" y="159306"/>
                  <a:pt x="323952" y="161822"/>
                  <a:pt x="326878" y="163285"/>
                </a:cubicBezTo>
                <a:cubicBezTo>
                  <a:pt x="329444" y="164568"/>
                  <a:pt x="332476" y="164724"/>
                  <a:pt x="335042" y="166007"/>
                </a:cubicBezTo>
                <a:cubicBezTo>
                  <a:pt x="337967" y="167470"/>
                  <a:pt x="340217" y="170122"/>
                  <a:pt x="343206" y="171450"/>
                </a:cubicBezTo>
                <a:cubicBezTo>
                  <a:pt x="348449" y="173780"/>
                  <a:pt x="354761" y="173711"/>
                  <a:pt x="359535" y="176893"/>
                </a:cubicBezTo>
                <a:cubicBezTo>
                  <a:pt x="378452" y="189503"/>
                  <a:pt x="354673" y="174461"/>
                  <a:pt x="381306" y="187778"/>
                </a:cubicBezTo>
                <a:cubicBezTo>
                  <a:pt x="384232" y="189241"/>
                  <a:pt x="386465" y="191932"/>
                  <a:pt x="389471" y="193221"/>
                </a:cubicBezTo>
                <a:cubicBezTo>
                  <a:pt x="392909" y="194694"/>
                  <a:pt x="396705" y="195132"/>
                  <a:pt x="400356" y="195943"/>
                </a:cubicBezTo>
                <a:cubicBezTo>
                  <a:pt x="409199" y="197908"/>
                  <a:pt x="414274" y="198019"/>
                  <a:pt x="422128" y="201385"/>
                </a:cubicBezTo>
                <a:cubicBezTo>
                  <a:pt x="435389" y="207068"/>
                  <a:pt x="431647" y="207664"/>
                  <a:pt x="446621" y="212271"/>
                </a:cubicBezTo>
                <a:cubicBezTo>
                  <a:pt x="453771" y="214471"/>
                  <a:pt x="461135" y="215900"/>
                  <a:pt x="468392" y="217714"/>
                </a:cubicBezTo>
                <a:lnTo>
                  <a:pt x="490163" y="223157"/>
                </a:lnTo>
                <a:cubicBezTo>
                  <a:pt x="493792" y="224064"/>
                  <a:pt x="497501" y="224695"/>
                  <a:pt x="501049" y="225878"/>
                </a:cubicBezTo>
                <a:cubicBezTo>
                  <a:pt x="508050" y="228212"/>
                  <a:pt x="512573" y="229953"/>
                  <a:pt x="520099" y="231321"/>
                </a:cubicBezTo>
                <a:cubicBezTo>
                  <a:pt x="526410" y="232468"/>
                  <a:pt x="532809" y="233068"/>
                  <a:pt x="539149" y="234043"/>
                </a:cubicBezTo>
                <a:cubicBezTo>
                  <a:pt x="544603" y="234882"/>
                  <a:pt x="549998" y="236119"/>
                  <a:pt x="555478" y="236764"/>
                </a:cubicBezTo>
                <a:cubicBezTo>
                  <a:pt x="583218" y="240027"/>
                  <a:pt x="608799" y="240716"/>
                  <a:pt x="637121" y="242207"/>
                </a:cubicBezTo>
                <a:cubicBezTo>
                  <a:pt x="652542" y="241300"/>
                  <a:pt x="668014" y="241022"/>
                  <a:pt x="683385" y="239485"/>
                </a:cubicBezTo>
                <a:cubicBezTo>
                  <a:pt x="686239" y="239200"/>
                  <a:pt x="688766" y="237460"/>
                  <a:pt x="691549" y="236764"/>
                </a:cubicBezTo>
                <a:cubicBezTo>
                  <a:pt x="696036" y="235642"/>
                  <a:pt x="700669" y="235165"/>
                  <a:pt x="705156" y="234043"/>
                </a:cubicBezTo>
                <a:cubicBezTo>
                  <a:pt x="731958" y="227342"/>
                  <a:pt x="684714" y="236088"/>
                  <a:pt x="729649" y="228600"/>
                </a:cubicBezTo>
                <a:cubicBezTo>
                  <a:pt x="750176" y="221756"/>
                  <a:pt x="724868" y="230989"/>
                  <a:pt x="745978" y="220435"/>
                </a:cubicBezTo>
                <a:cubicBezTo>
                  <a:pt x="748544" y="219152"/>
                  <a:pt x="751421" y="218621"/>
                  <a:pt x="754142" y="217714"/>
                </a:cubicBezTo>
                <a:cubicBezTo>
                  <a:pt x="756810" y="215935"/>
                  <a:pt x="777325" y="202695"/>
                  <a:pt x="781356" y="198664"/>
                </a:cubicBezTo>
                <a:cubicBezTo>
                  <a:pt x="783669" y="196351"/>
                  <a:pt x="784705" y="193013"/>
                  <a:pt x="786799" y="190500"/>
                </a:cubicBezTo>
                <a:cubicBezTo>
                  <a:pt x="789263" y="187543"/>
                  <a:pt x="792242" y="185057"/>
                  <a:pt x="794963" y="182335"/>
                </a:cubicBezTo>
                <a:cubicBezTo>
                  <a:pt x="795870" y="179614"/>
                  <a:pt x="796094" y="176558"/>
                  <a:pt x="797685" y="174171"/>
                </a:cubicBezTo>
                <a:cubicBezTo>
                  <a:pt x="799820" y="170969"/>
                  <a:pt x="804128" y="169449"/>
                  <a:pt x="805849" y="166007"/>
                </a:cubicBezTo>
                <a:cubicBezTo>
                  <a:pt x="807918" y="161870"/>
                  <a:pt x="807449" y="156887"/>
                  <a:pt x="808571" y="152400"/>
                </a:cubicBezTo>
                <a:cubicBezTo>
                  <a:pt x="809267" y="149617"/>
                  <a:pt x="810385" y="146957"/>
                  <a:pt x="811292" y="144235"/>
                </a:cubicBezTo>
                <a:cubicBezTo>
                  <a:pt x="810385" y="124278"/>
                  <a:pt x="810103" y="104283"/>
                  <a:pt x="808571" y="84364"/>
                </a:cubicBezTo>
                <a:cubicBezTo>
                  <a:pt x="808160" y="79019"/>
                  <a:pt x="801353" y="59991"/>
                  <a:pt x="800406" y="57150"/>
                </a:cubicBezTo>
                <a:lnTo>
                  <a:pt x="794963" y="40821"/>
                </a:lnTo>
                <a:cubicBezTo>
                  <a:pt x="784486" y="30344"/>
                  <a:pt x="788934" y="35859"/>
                  <a:pt x="781356" y="24493"/>
                </a:cubicBezTo>
                <a:cubicBezTo>
                  <a:pt x="779143" y="17851"/>
                  <a:pt x="778469" y="13441"/>
                  <a:pt x="773192" y="8164"/>
                </a:cubicBezTo>
                <a:cubicBezTo>
                  <a:pt x="770879" y="5851"/>
                  <a:pt x="767953" y="4184"/>
                  <a:pt x="765028" y="2721"/>
                </a:cubicBezTo>
                <a:cubicBezTo>
                  <a:pt x="762462" y="1438"/>
                  <a:pt x="759585" y="907"/>
                  <a:pt x="756863" y="0"/>
                </a:cubicBezTo>
                <a:lnTo>
                  <a:pt x="623513" y="2721"/>
                </a:lnTo>
                <a:cubicBezTo>
                  <a:pt x="619776" y="2862"/>
                  <a:pt x="616317" y="4828"/>
                  <a:pt x="612628" y="5443"/>
                </a:cubicBezTo>
                <a:cubicBezTo>
                  <a:pt x="605414" y="6645"/>
                  <a:pt x="598113" y="7257"/>
                  <a:pt x="590856" y="8164"/>
                </a:cubicBezTo>
                <a:cubicBezTo>
                  <a:pt x="583042" y="10117"/>
                  <a:pt x="570269" y="13015"/>
                  <a:pt x="563642" y="16328"/>
                </a:cubicBezTo>
                <a:cubicBezTo>
                  <a:pt x="547627" y="24335"/>
                  <a:pt x="556601" y="20490"/>
                  <a:pt x="536428" y="27214"/>
                </a:cubicBezTo>
                <a:lnTo>
                  <a:pt x="528263" y="29935"/>
                </a:lnTo>
                <a:lnTo>
                  <a:pt x="520099" y="32657"/>
                </a:lnTo>
                <a:cubicBezTo>
                  <a:pt x="517378" y="35378"/>
                  <a:pt x="515137" y="38686"/>
                  <a:pt x="511935" y="40821"/>
                </a:cubicBezTo>
                <a:cubicBezTo>
                  <a:pt x="509548" y="42412"/>
                  <a:pt x="506408" y="42413"/>
                  <a:pt x="503771" y="43543"/>
                </a:cubicBezTo>
                <a:cubicBezTo>
                  <a:pt x="500042" y="45141"/>
                  <a:pt x="496514" y="47171"/>
                  <a:pt x="492885" y="48985"/>
                </a:cubicBezTo>
                <a:cubicBezTo>
                  <a:pt x="491071" y="51707"/>
                  <a:pt x="490164" y="55336"/>
                  <a:pt x="487442" y="57150"/>
                </a:cubicBezTo>
                <a:cubicBezTo>
                  <a:pt x="484330" y="59225"/>
                  <a:pt x="480058" y="58558"/>
                  <a:pt x="476556" y="59871"/>
                </a:cubicBezTo>
                <a:cubicBezTo>
                  <a:pt x="472758" y="61295"/>
                  <a:pt x="469299" y="63500"/>
                  <a:pt x="465671" y="65314"/>
                </a:cubicBezTo>
                <a:cubicBezTo>
                  <a:pt x="463857" y="68035"/>
                  <a:pt x="463002" y="71745"/>
                  <a:pt x="460228" y="73478"/>
                </a:cubicBezTo>
                <a:cubicBezTo>
                  <a:pt x="455363" y="76519"/>
                  <a:pt x="443899" y="78921"/>
                  <a:pt x="443899" y="78921"/>
                </a:cubicBezTo>
                <a:cubicBezTo>
                  <a:pt x="442085" y="81642"/>
                  <a:pt x="440769" y="84772"/>
                  <a:pt x="438456" y="87085"/>
                </a:cubicBezTo>
                <a:cubicBezTo>
                  <a:pt x="432027" y="93514"/>
                  <a:pt x="426879" y="92634"/>
                  <a:pt x="419406" y="97971"/>
                </a:cubicBezTo>
                <a:cubicBezTo>
                  <a:pt x="416274" y="100208"/>
                  <a:pt x="414280" y="103772"/>
                  <a:pt x="411242" y="106135"/>
                </a:cubicBezTo>
                <a:cubicBezTo>
                  <a:pt x="386838" y="125116"/>
                  <a:pt x="403033" y="110252"/>
                  <a:pt x="386749" y="122464"/>
                </a:cubicBezTo>
                <a:cubicBezTo>
                  <a:pt x="383120" y="125185"/>
                  <a:pt x="379579" y="128027"/>
                  <a:pt x="375863" y="130628"/>
                </a:cubicBezTo>
                <a:cubicBezTo>
                  <a:pt x="370504" y="134379"/>
                  <a:pt x="359535" y="141514"/>
                  <a:pt x="359535" y="141514"/>
                </a:cubicBezTo>
                <a:cubicBezTo>
                  <a:pt x="349479" y="156597"/>
                  <a:pt x="359845" y="144668"/>
                  <a:pt x="345928" y="152400"/>
                </a:cubicBezTo>
                <a:cubicBezTo>
                  <a:pt x="340210" y="155577"/>
                  <a:pt x="335042" y="159657"/>
                  <a:pt x="329599" y="163285"/>
                </a:cubicBezTo>
                <a:cubicBezTo>
                  <a:pt x="326878" y="165099"/>
                  <a:pt x="324360" y="167265"/>
                  <a:pt x="321435" y="168728"/>
                </a:cubicBezTo>
                <a:cubicBezTo>
                  <a:pt x="317806" y="170542"/>
                  <a:pt x="314028" y="172084"/>
                  <a:pt x="310549" y="174171"/>
                </a:cubicBezTo>
                <a:cubicBezTo>
                  <a:pt x="304940" y="177537"/>
                  <a:pt x="299664" y="181428"/>
                  <a:pt x="294221" y="185057"/>
                </a:cubicBezTo>
                <a:cubicBezTo>
                  <a:pt x="291499" y="186871"/>
                  <a:pt x="289159" y="189466"/>
                  <a:pt x="286056" y="190500"/>
                </a:cubicBezTo>
                <a:lnTo>
                  <a:pt x="277892" y="193221"/>
                </a:lnTo>
                <a:cubicBezTo>
                  <a:pt x="276078" y="195942"/>
                  <a:pt x="275003" y="199342"/>
                  <a:pt x="272449" y="201385"/>
                </a:cubicBezTo>
                <a:cubicBezTo>
                  <a:pt x="270209" y="203177"/>
                  <a:pt x="266851" y="202824"/>
                  <a:pt x="264285" y="204107"/>
                </a:cubicBezTo>
                <a:cubicBezTo>
                  <a:pt x="261360" y="205570"/>
                  <a:pt x="258961" y="207927"/>
                  <a:pt x="256121" y="209550"/>
                </a:cubicBezTo>
                <a:cubicBezTo>
                  <a:pt x="252599" y="211563"/>
                  <a:pt x="248757" y="212980"/>
                  <a:pt x="245235" y="214993"/>
                </a:cubicBezTo>
                <a:cubicBezTo>
                  <a:pt x="242395" y="216616"/>
                  <a:pt x="239996" y="218972"/>
                  <a:pt x="237071" y="220435"/>
                </a:cubicBezTo>
                <a:cubicBezTo>
                  <a:pt x="234505" y="221718"/>
                  <a:pt x="231414" y="221764"/>
                  <a:pt x="228906" y="223157"/>
                </a:cubicBezTo>
                <a:cubicBezTo>
                  <a:pt x="223188" y="226334"/>
                  <a:pt x="218784" y="231975"/>
                  <a:pt x="212578" y="234043"/>
                </a:cubicBezTo>
                <a:lnTo>
                  <a:pt x="188085" y="242207"/>
                </a:lnTo>
                <a:cubicBezTo>
                  <a:pt x="185364" y="243114"/>
                  <a:pt x="182734" y="244365"/>
                  <a:pt x="179921" y="244928"/>
                </a:cubicBezTo>
                <a:lnTo>
                  <a:pt x="166313" y="247650"/>
                </a:lnTo>
                <a:cubicBezTo>
                  <a:pt x="143635" y="246743"/>
                  <a:pt x="120933" y="246301"/>
                  <a:pt x="98278" y="244928"/>
                </a:cubicBezTo>
                <a:cubicBezTo>
                  <a:pt x="90978" y="244486"/>
                  <a:pt x="83657" y="243739"/>
                  <a:pt x="76506" y="242207"/>
                </a:cubicBezTo>
                <a:cubicBezTo>
                  <a:pt x="70896" y="241005"/>
                  <a:pt x="60178" y="236764"/>
                  <a:pt x="60178" y="236764"/>
                </a:cubicBezTo>
                <a:cubicBezTo>
                  <a:pt x="57456" y="234950"/>
                  <a:pt x="54939" y="232784"/>
                  <a:pt x="52013" y="231321"/>
                </a:cubicBezTo>
                <a:cubicBezTo>
                  <a:pt x="49447" y="230038"/>
                  <a:pt x="46357" y="229993"/>
                  <a:pt x="43849" y="228600"/>
                </a:cubicBezTo>
                <a:cubicBezTo>
                  <a:pt x="38131" y="225423"/>
                  <a:pt x="27521" y="217714"/>
                  <a:pt x="27521" y="217714"/>
                </a:cubicBezTo>
                <a:cubicBezTo>
                  <a:pt x="25707" y="214993"/>
                  <a:pt x="24391" y="211863"/>
                  <a:pt x="22078" y="209550"/>
                </a:cubicBezTo>
                <a:cubicBezTo>
                  <a:pt x="19765" y="207237"/>
                  <a:pt x="15956" y="206661"/>
                  <a:pt x="13913" y="204107"/>
                </a:cubicBezTo>
                <a:cubicBezTo>
                  <a:pt x="12121" y="201867"/>
                  <a:pt x="12585" y="198451"/>
                  <a:pt x="11192" y="195943"/>
                </a:cubicBezTo>
                <a:cubicBezTo>
                  <a:pt x="8015" y="190225"/>
                  <a:pt x="306" y="179614"/>
                  <a:pt x="306" y="179614"/>
                </a:cubicBezTo>
                <a:cubicBezTo>
                  <a:pt x="1213" y="169635"/>
                  <a:pt x="3028" y="159698"/>
                  <a:pt x="3028" y="149678"/>
                </a:cubicBezTo>
                <a:cubicBezTo>
                  <a:pt x="3028" y="141463"/>
                  <a:pt x="853" y="133381"/>
                  <a:pt x="306" y="125185"/>
                </a:cubicBezTo>
                <a:cubicBezTo>
                  <a:pt x="-56" y="119754"/>
                  <a:pt x="-148" y="122010"/>
                  <a:pt x="306" y="11702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33728" y="4016075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/>
              <a:t>4. Построим </a:t>
            </a:r>
            <a:r>
              <a:rPr lang="ru-RU" dirty="0"/>
              <a:t>в преобразованном графе </a:t>
            </a:r>
            <a:r>
              <a:rPr lang="ru-RU" dirty="0" err="1"/>
              <a:t>эйлеров</a:t>
            </a:r>
            <a:r>
              <a:rPr lang="ru-RU" dirty="0"/>
              <a:t> цикл. </a:t>
            </a:r>
          </a:p>
        </p:txBody>
      </p:sp>
    </p:spTree>
    <p:extLst>
      <p:ext uri="{BB962C8B-B14F-4D97-AF65-F5344CB8AC3E}">
        <p14:creationId xmlns:p14="http://schemas.microsoft.com/office/powerpoint/2010/main" val="41817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30" grpId="0"/>
      <p:bldP spid="31" grpId="0"/>
      <p:bldP spid="3" grpId="0"/>
      <p:bldP spid="4" grpId="0"/>
      <p:bldP spid="8" grpId="0"/>
      <p:bldP spid="9" grpId="0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577035" y="1611329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518329" y="2264414"/>
            <a:ext cx="475129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572552" y="2965457"/>
            <a:ext cx="475129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349907" y="3009391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2349907" y="1592279"/>
            <a:ext cx="47512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982583" y="2001574"/>
            <a:ext cx="605327" cy="32979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923877" y="1982524"/>
            <a:ext cx="495611" cy="34884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1052164" y="1820879"/>
            <a:ext cx="1297743" cy="1905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978100" y="2654659"/>
            <a:ext cx="609810" cy="377753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923877" y="2654659"/>
            <a:ext cx="495611" cy="4216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586832" y="2965457"/>
            <a:ext cx="475129" cy="45720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 flipV="1">
            <a:off x="2825036" y="3194057"/>
            <a:ext cx="761796" cy="43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504011" y="2210907"/>
            <a:ext cx="475129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993458" y="2439507"/>
            <a:ext cx="1510553" cy="5350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/>
          <p:cNvSpPr/>
          <p:nvPr/>
        </p:nvSpPr>
        <p:spPr>
          <a:xfrm>
            <a:off x="2055877" y="4473097"/>
            <a:ext cx="524436" cy="5109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978100" y="3355702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755894" y="2721614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441092" y="3466591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562384" y="2545685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764683" y="112818"/>
            <a:ext cx="72585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7030A0"/>
                </a:solidFill>
              </a:rPr>
              <a:t>покрыть граф наименьшим числом рёберно-непересекающихся цепей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24852" y="5099063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9147" y="2298775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Эйлеров цикл : 1-5-7</a:t>
            </a:r>
            <a:r>
              <a:rPr lang="ru-RU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f-</a:t>
            </a:r>
            <a:r>
              <a:rPr lang="ru-RU" b="1" dirty="0" smtClean="0">
                <a:solidFill>
                  <a:srgbClr val="7030A0"/>
                </a:solidFill>
              </a:rPr>
              <a:t>6</a:t>
            </a:r>
            <a:r>
              <a:rPr lang="en-US" b="1" dirty="0" smtClean="0">
                <a:solidFill>
                  <a:srgbClr val="7030A0"/>
                </a:solidFill>
              </a:rPr>
              <a:t>-</a:t>
            </a:r>
            <a:r>
              <a:rPr lang="ru-RU" b="1" dirty="0" smtClean="0">
                <a:solidFill>
                  <a:srgbClr val="7030A0"/>
                </a:solidFill>
              </a:rPr>
              <a:t>4</a:t>
            </a:r>
            <a:r>
              <a:rPr lang="en-US" b="1" dirty="0" smtClean="0">
                <a:solidFill>
                  <a:srgbClr val="7030A0"/>
                </a:solidFill>
              </a:rPr>
              <a:t>-</a:t>
            </a:r>
            <a:r>
              <a:rPr lang="ru-RU" b="1" dirty="0" smtClean="0">
                <a:solidFill>
                  <a:srgbClr val="7030A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-f-</a:t>
            </a:r>
            <a:r>
              <a:rPr lang="ru-RU" b="1" dirty="0" smtClean="0">
                <a:solidFill>
                  <a:srgbClr val="7030A0"/>
                </a:solidFill>
              </a:rPr>
              <a:t>3</a:t>
            </a:r>
            <a:r>
              <a:rPr lang="en-US" b="1" dirty="0" smtClean="0">
                <a:solidFill>
                  <a:srgbClr val="7030A0"/>
                </a:solidFill>
              </a:rPr>
              <a:t>-</a:t>
            </a:r>
            <a:r>
              <a:rPr lang="ru-RU" b="1" dirty="0" smtClean="0">
                <a:solidFill>
                  <a:srgbClr val="7030A0"/>
                </a:solidFill>
              </a:rPr>
              <a:t>5</a:t>
            </a:r>
            <a:r>
              <a:rPr lang="en-US" b="1" dirty="0" smtClean="0">
                <a:solidFill>
                  <a:srgbClr val="7030A0"/>
                </a:solidFill>
              </a:rPr>
              <a:t>-</a:t>
            </a:r>
            <a:r>
              <a:rPr lang="ru-RU" b="1" dirty="0" smtClean="0">
                <a:solidFill>
                  <a:srgbClr val="7030A0"/>
                </a:solidFill>
              </a:rPr>
              <a:t>2</a:t>
            </a:r>
            <a:r>
              <a:rPr lang="en-US" b="1" dirty="0" smtClean="0">
                <a:solidFill>
                  <a:srgbClr val="7030A0"/>
                </a:solidFill>
              </a:rPr>
              <a:t>-</a:t>
            </a:r>
            <a:r>
              <a:rPr lang="ru-RU" b="1" dirty="0" smtClean="0">
                <a:solidFill>
                  <a:srgbClr val="7030A0"/>
                </a:solidFill>
              </a:rPr>
              <a:t>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70320" y="1760788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</a:p>
          <a:p>
            <a:r>
              <a:rPr lang="ru-RU" dirty="0" smtClean="0"/>
              <a:t>7</a:t>
            </a:r>
          </a:p>
          <a:p>
            <a:r>
              <a:rPr lang="en-US" dirty="0" smtClean="0"/>
              <a:t>f</a:t>
            </a:r>
            <a:endParaRPr lang="ru-RU" dirty="0" smtClean="0"/>
          </a:p>
          <a:p>
            <a:r>
              <a:rPr lang="ru-RU" dirty="0" smtClean="0"/>
              <a:t>6</a:t>
            </a:r>
          </a:p>
          <a:p>
            <a:r>
              <a:rPr lang="ru-RU" dirty="0" smtClean="0"/>
              <a:t>4</a:t>
            </a:r>
          </a:p>
          <a:p>
            <a:r>
              <a:rPr lang="ru-RU" dirty="0" smtClean="0"/>
              <a:t>5</a:t>
            </a:r>
          </a:p>
          <a:p>
            <a:r>
              <a:rPr lang="en-US" dirty="0" smtClean="0"/>
              <a:t>f</a:t>
            </a:r>
            <a:endParaRPr lang="ru-RU" dirty="0" smtClean="0"/>
          </a:p>
          <a:p>
            <a:r>
              <a:rPr lang="ru-RU" dirty="0" smtClean="0"/>
              <a:t>3</a:t>
            </a:r>
          </a:p>
          <a:p>
            <a:r>
              <a:rPr lang="ru-RU" strike="sngStrike" dirty="0" smtClean="0"/>
              <a:t>1</a:t>
            </a:r>
            <a:endParaRPr lang="en-US" strike="sngStrike" dirty="0" smtClean="0"/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17474" y="1576122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7" idx="1"/>
          </p:cNvCxnSpPr>
          <p:nvPr/>
        </p:nvCxnSpPr>
        <p:spPr>
          <a:xfrm flipH="1">
            <a:off x="5715043" y="1760788"/>
            <a:ext cx="202431" cy="15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уга 14"/>
          <p:cNvSpPr/>
          <p:nvPr/>
        </p:nvSpPr>
        <p:spPr>
          <a:xfrm>
            <a:off x="7964792" y="2202902"/>
            <a:ext cx="1912453" cy="280539"/>
          </a:xfrm>
          <a:prstGeom prst="arc">
            <a:avLst>
              <a:gd name="adj1" fmla="val 10756841"/>
              <a:gd name="adj2" fmla="val 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859964" y="3009391"/>
            <a:ext cx="83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/>
                </a:solidFill>
              </a:rPr>
              <a:t>цепь 1</a:t>
            </a:r>
          </a:p>
          <a:p>
            <a:r>
              <a:rPr lang="ru-RU" b="1" dirty="0" smtClean="0">
                <a:solidFill>
                  <a:schemeClr val="accent6"/>
                </a:solidFill>
              </a:rPr>
              <a:t>6</a:t>
            </a:r>
            <a:r>
              <a:rPr lang="en-US" b="1" dirty="0" smtClean="0">
                <a:solidFill>
                  <a:schemeClr val="accent6"/>
                </a:solidFill>
              </a:rPr>
              <a:t>-</a:t>
            </a:r>
            <a:r>
              <a:rPr lang="ru-RU" b="1" dirty="0" smtClean="0">
                <a:solidFill>
                  <a:schemeClr val="accent6"/>
                </a:solidFill>
              </a:rPr>
              <a:t> 4</a:t>
            </a:r>
            <a:r>
              <a:rPr lang="en-US" b="1" dirty="0" smtClean="0">
                <a:solidFill>
                  <a:schemeClr val="accent6"/>
                </a:solidFill>
              </a:rPr>
              <a:t>-</a:t>
            </a:r>
            <a:r>
              <a:rPr lang="ru-RU" b="1" dirty="0" smtClean="0">
                <a:solidFill>
                  <a:schemeClr val="accent6"/>
                </a:solidFill>
              </a:rPr>
              <a:t> 5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19677" y="3860121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цепь 2: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1 -5-7         3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 5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 2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Дуга 52"/>
          <p:cNvSpPr/>
          <p:nvPr/>
        </p:nvSpPr>
        <p:spPr>
          <a:xfrm>
            <a:off x="6982736" y="4143912"/>
            <a:ext cx="1770932" cy="186917"/>
          </a:xfrm>
          <a:prstGeom prst="arc">
            <a:avLst>
              <a:gd name="adj1" fmla="val 10756841"/>
              <a:gd name="adj2" fmla="val 21488652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859964" y="1686598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очередь:  1 5 7 </a:t>
            </a:r>
            <a:r>
              <a:rPr lang="en-US" b="1" dirty="0" smtClean="0">
                <a:solidFill>
                  <a:srgbClr val="0070C0"/>
                </a:solidFill>
              </a:rPr>
              <a:t>f 6 4 5 f 3 5 2 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4" y="112818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ru-RU" dirty="0" smtClean="0"/>
              <a:t>продолжение)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48" grpId="0"/>
      <p:bldP spid="50" grpId="0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376" y="365125"/>
            <a:ext cx="10941424" cy="8080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accent1"/>
                </a:solidFill>
              </a:rPr>
              <a:t>Структуры данных для представления  графа (орграфа). </a:t>
            </a:r>
            <a:r>
              <a:rPr lang="ru-RU" sz="3600" b="1" dirty="0" smtClean="0">
                <a:solidFill>
                  <a:schemeClr val="accent1"/>
                </a:solidFill>
              </a:rPr>
              <a:t>Матрица смежности и списки смежности</a:t>
            </a:r>
            <a:endParaRPr lang="ru-RU" sz="3600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8239" y="1346249"/>
            <a:ext cx="5043751" cy="9752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|V|=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n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- число вершин в графе (орграфе)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|E|=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 - число ребер (дуг) в графе  (орграфе)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26289"/>
              </p:ext>
            </p:extLst>
          </p:nvPr>
        </p:nvGraphicFramePr>
        <p:xfrm>
          <a:off x="4927600" y="2667000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52236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/>
          <p:nvPr/>
        </p:nvCxnSpPr>
        <p:spPr>
          <a:xfrm>
            <a:off x="5384770" y="2765425"/>
            <a:ext cx="31205" cy="4092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44548"/>
              </p:ext>
            </p:extLst>
          </p:nvPr>
        </p:nvGraphicFramePr>
        <p:xfrm>
          <a:off x="5872908" y="5202527"/>
          <a:ext cx="165576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6" imgW="1434960" imgH="1333440" progId="Equation.DSMT4">
                  <p:embed/>
                </p:oleObj>
              </mc:Choice>
              <mc:Fallback>
                <p:oleObj name="Equation" r:id="rId6" imgW="14349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2908" y="5202527"/>
                        <a:ext cx="1655763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85653"/>
              </p:ext>
            </p:extLst>
          </p:nvPr>
        </p:nvGraphicFramePr>
        <p:xfrm>
          <a:off x="2466535" y="5202527"/>
          <a:ext cx="772392" cy="127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8" imgW="571320" imgH="1079280" progId="Equation.DSMT4">
                  <p:embed/>
                </p:oleObj>
              </mc:Choice>
              <mc:Fallback>
                <p:oleObj name="Equation" r:id="rId8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6535" y="5202527"/>
                        <a:ext cx="772392" cy="1271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3756163" y="5283575"/>
            <a:ext cx="653788" cy="210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2 3 4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3305884" y="5395848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3322051" y="5663342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3305885" y="5935306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308197" y="6282238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756162" y="5533375"/>
            <a:ext cx="543129" cy="24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1 4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751540" y="5838175"/>
            <a:ext cx="547751" cy="225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r>
              <a:rPr lang="en-US" b="1" dirty="0" smtClean="0"/>
              <a:t>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751541" y="6189724"/>
            <a:ext cx="658410" cy="218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1 2 3</a:t>
            </a:r>
            <a:endParaRPr lang="ru-RU" dirty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84678"/>
              </p:ext>
            </p:extLst>
          </p:nvPr>
        </p:nvGraphicFramePr>
        <p:xfrm>
          <a:off x="7792661" y="5289847"/>
          <a:ext cx="795824" cy="134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10" imgW="571320" imgH="1079280" progId="Equation.DSMT4">
                  <p:embed/>
                </p:oleObj>
              </mc:Choice>
              <mc:Fallback>
                <p:oleObj name="Equation" r:id="rId10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92661" y="5289847"/>
                        <a:ext cx="795824" cy="1342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Прямоугольник 61"/>
          <p:cNvSpPr/>
          <p:nvPr/>
        </p:nvSpPr>
        <p:spPr>
          <a:xfrm>
            <a:off x="9272887" y="5302176"/>
            <a:ext cx="827940" cy="214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1 2 3 4</a:t>
            </a:r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8825613" y="5493973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V="1">
            <a:off x="8842270" y="5776417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8825614" y="6063581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9289551" y="5639187"/>
            <a:ext cx="356474" cy="165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4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9284788" y="5961022"/>
            <a:ext cx="361237" cy="22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4</a:t>
            </a:r>
            <a:endParaRPr lang="ru-RU" dirty="0"/>
          </a:p>
        </p:txBody>
      </p: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38807"/>
              </p:ext>
            </p:extLst>
          </p:nvPr>
        </p:nvGraphicFramePr>
        <p:xfrm>
          <a:off x="2753133" y="2618816"/>
          <a:ext cx="2313022" cy="86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11" imgW="1663560" imgH="622080" progId="Equation.DSMT4">
                  <p:embed/>
                </p:oleObj>
              </mc:Choice>
              <mc:Fallback>
                <p:oleObj name="Equation" r:id="rId11" imgW="16635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3133" y="2618816"/>
                        <a:ext cx="2313022" cy="865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225182"/>
              </p:ext>
            </p:extLst>
          </p:nvPr>
        </p:nvGraphicFramePr>
        <p:xfrm>
          <a:off x="8395535" y="2619228"/>
          <a:ext cx="28908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13" imgW="2095200" imgH="596880" progId="Equation.DSMT4">
                  <p:embed/>
                </p:oleObj>
              </mc:Choice>
              <mc:Fallback>
                <p:oleObj name="Equation" r:id="rId13" imgW="20952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95535" y="2619228"/>
                        <a:ext cx="2890837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6289061" y="2556523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О</a:t>
            </a:r>
            <a:r>
              <a:rPr lang="ru-RU" sz="2400" dirty="0" smtClean="0">
                <a:solidFill>
                  <a:schemeClr val="accent1"/>
                </a:solidFill>
              </a:rPr>
              <a:t>рграф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98719" y="2294164"/>
            <a:ext cx="79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Г</a:t>
            </a:r>
            <a:r>
              <a:rPr lang="ru-RU" sz="2400" dirty="0" smtClean="0">
                <a:solidFill>
                  <a:schemeClr val="accent1"/>
                </a:solidFill>
              </a:rPr>
              <a:t>раф</a:t>
            </a:r>
            <a:endParaRPr lang="ru-RU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00" name="Объект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131016"/>
              </p:ext>
            </p:extLst>
          </p:nvPr>
        </p:nvGraphicFramePr>
        <p:xfrm>
          <a:off x="325612" y="5063498"/>
          <a:ext cx="165576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15" imgW="1434960" imgH="1333440" progId="Equation.DSMT4">
                  <p:embed/>
                </p:oleObj>
              </mc:Choice>
              <mc:Fallback>
                <p:oleObj name="Equation" r:id="rId15" imgW="14349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5612" y="5063498"/>
                        <a:ext cx="1655763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803898" y="2815312"/>
            <a:ext cx="2152297" cy="1586619"/>
            <a:chOff x="843869" y="3349201"/>
            <a:chExt cx="2152297" cy="1586619"/>
          </a:xfrm>
        </p:grpSpPr>
        <p:cxnSp>
          <p:nvCxnSpPr>
            <p:cNvPr id="75" name="Прямая соединительная линия 74"/>
            <p:cNvCxnSpPr>
              <a:stCxn id="5" idx="5"/>
              <a:endCxn id="8" idx="1"/>
            </p:cNvCxnSpPr>
            <p:nvPr/>
          </p:nvCxnSpPr>
          <p:spPr>
            <a:xfrm>
              <a:off x="1187712" y="4212366"/>
              <a:ext cx="498479" cy="2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8" idx="6"/>
              <a:endCxn id="9" idx="3"/>
            </p:cNvCxnSpPr>
            <p:nvPr/>
          </p:nvCxnSpPr>
          <p:spPr>
            <a:xfrm flipV="1">
              <a:off x="2025192" y="4269373"/>
              <a:ext cx="631973" cy="37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985600" y="3540537"/>
              <a:ext cx="631973" cy="43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5" idx="0"/>
              <a:endCxn id="10" idx="2"/>
            </p:cNvCxnSpPr>
            <p:nvPr/>
          </p:nvCxnSpPr>
          <p:spPr>
            <a:xfrm flipV="1">
              <a:off x="1047293" y="3547783"/>
              <a:ext cx="532831" cy="32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5" idx="6"/>
              <a:endCxn id="9" idx="2"/>
            </p:cNvCxnSpPr>
            <p:nvPr/>
          </p:nvCxnSpPr>
          <p:spPr>
            <a:xfrm>
              <a:off x="1245875" y="4071947"/>
              <a:ext cx="1353127" cy="57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Овал 4"/>
            <p:cNvSpPr/>
            <p:nvPr/>
          </p:nvSpPr>
          <p:spPr>
            <a:xfrm>
              <a:off x="848711" y="3873365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628028" y="4447177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599002" y="3930372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580124" y="3349201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3869" y="351714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</a:t>
              </a:r>
              <a:endParaRPr lang="ru-RU" i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06112" y="456648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w</a:t>
              </a:r>
              <a:endParaRPr lang="ru-RU" i="1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794177" y="3000834"/>
            <a:ext cx="2147455" cy="1469300"/>
            <a:chOff x="5891897" y="3477716"/>
            <a:chExt cx="2147455" cy="1469300"/>
          </a:xfrm>
        </p:grpSpPr>
        <p:sp>
          <p:nvSpPr>
            <p:cNvPr id="50" name="Овал 49"/>
            <p:cNvSpPr/>
            <p:nvPr/>
          </p:nvSpPr>
          <p:spPr>
            <a:xfrm>
              <a:off x="5891897" y="3976040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671214" y="4549852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7642188" y="4033047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6729377" y="3477716"/>
              <a:ext cx="397164" cy="39716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cxnSp>
          <p:nvCxnSpPr>
            <p:cNvPr id="54" name="Прямая со стрелкой 53"/>
            <p:cNvCxnSpPr>
              <a:endCxn id="53" idx="2"/>
            </p:cNvCxnSpPr>
            <p:nvPr/>
          </p:nvCxnSpPr>
          <p:spPr>
            <a:xfrm flipV="1">
              <a:off x="6172735" y="3676298"/>
              <a:ext cx="556642" cy="311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50" idx="5"/>
              <a:endCxn id="51" idx="1"/>
            </p:cNvCxnSpPr>
            <p:nvPr/>
          </p:nvCxnSpPr>
          <p:spPr>
            <a:xfrm>
              <a:off x="6230898" y="4315041"/>
              <a:ext cx="498479" cy="292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51" idx="6"/>
              <a:endCxn id="52" idx="3"/>
            </p:cNvCxnSpPr>
            <p:nvPr/>
          </p:nvCxnSpPr>
          <p:spPr>
            <a:xfrm flipV="1">
              <a:off x="7068378" y="4372048"/>
              <a:ext cx="631973" cy="376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53" idx="6"/>
              <a:endCxn id="52" idx="1"/>
            </p:cNvCxnSpPr>
            <p:nvPr/>
          </p:nvCxnSpPr>
          <p:spPr>
            <a:xfrm>
              <a:off x="7126541" y="3676298"/>
              <a:ext cx="573810" cy="414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0" idx="6"/>
              <a:endCxn id="52" idx="2"/>
            </p:cNvCxnSpPr>
            <p:nvPr/>
          </p:nvCxnSpPr>
          <p:spPr>
            <a:xfrm>
              <a:off x="6289061" y="4174622"/>
              <a:ext cx="1353127" cy="57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Скругленная соединительная линия 104"/>
            <p:cNvCxnSpPr/>
            <p:nvPr/>
          </p:nvCxnSpPr>
          <p:spPr>
            <a:xfrm rot="5400000" flipH="1" flipV="1">
              <a:off x="5980677" y="3910716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235364" y="1534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72873" y="1230415"/>
            <a:ext cx="408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Если матрицу смежности </a:t>
            </a:r>
            <a:r>
              <a:rPr lang="en-US" i="1" dirty="0" smtClean="0"/>
              <a:t>A</a:t>
            </a:r>
            <a:r>
              <a:rPr lang="en-US" i="1" baseline="-25000" dirty="0" smtClean="0"/>
              <a:t>G</a:t>
            </a:r>
            <a:r>
              <a:rPr lang="en-US" baseline="-25000" dirty="0" smtClean="0"/>
              <a:t> </a:t>
            </a:r>
            <a:r>
              <a:rPr lang="ru-RU" dirty="0" smtClean="0"/>
              <a:t>возвести в степень </a:t>
            </a:r>
            <a:r>
              <a:rPr lang="en-US" dirty="0" smtClean="0"/>
              <a:t>k</a:t>
            </a:r>
            <a:r>
              <a:rPr lang="ru-RU" dirty="0" smtClean="0"/>
              <a:t>, то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G</a:t>
            </a:r>
            <a:r>
              <a:rPr lang="en-US" i="1" baseline="30000" dirty="0" err="1"/>
              <a:t>k</a:t>
            </a:r>
            <a:r>
              <a:rPr lang="en-US" i="1" dirty="0" smtClean="0"/>
              <a:t>[</a:t>
            </a:r>
            <a:r>
              <a:rPr lang="en-US" i="1" dirty="0" err="1" smtClean="0"/>
              <a:t>v,w</a:t>
            </a:r>
            <a:r>
              <a:rPr lang="en-US" i="1" dirty="0" smtClean="0"/>
              <a:t>] </a:t>
            </a:r>
            <a:r>
              <a:rPr lang="ru-RU" i="1" dirty="0" smtClean="0"/>
              <a:t>– </a:t>
            </a:r>
            <a:r>
              <a:rPr lang="ru-RU" dirty="0" smtClean="0"/>
              <a:t>число попарно различных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en-US" i="1" dirty="0" err="1" smtClean="0"/>
              <a:t>v,w</a:t>
            </a:r>
            <a:r>
              <a:rPr lang="en-US" dirty="0" smtClean="0"/>
              <a:t>)</a:t>
            </a:r>
            <a:r>
              <a:rPr lang="en-US" i="1" dirty="0" smtClean="0"/>
              <a:t>-</a:t>
            </a:r>
            <a:r>
              <a:rPr lang="ru-RU" dirty="0" smtClean="0"/>
              <a:t>маршрутов длины </a:t>
            </a:r>
            <a:r>
              <a:rPr lang="en-US" i="1" dirty="0" smtClean="0"/>
              <a:t>k.</a:t>
            </a:r>
            <a:endParaRPr lang="ru-RU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855330" y="4602687"/>
            <a:ext cx="7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Ө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561991" y="4602687"/>
            <a:ext cx="9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Ө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135448" y="4621735"/>
            <a:ext cx="7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Ө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8842270" y="4627601"/>
            <a:ext cx="9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Ө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5479445" y="35102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endParaRPr lang="ru-RU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6232470" y="411283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</a:t>
            </a:r>
            <a:endParaRPr lang="ru-RU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1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62" grpId="0" animBg="1"/>
      <p:bldP spid="67" grpId="0" animBg="1"/>
      <p:bldP spid="68" grpId="0" animBg="1"/>
      <p:bldP spid="119" grpId="0"/>
      <p:bldP spid="7" grpId="0"/>
      <p:bldP spid="59" grpId="0"/>
      <p:bldP spid="60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9223" y="119018"/>
            <a:ext cx="7527167" cy="5819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B050"/>
                </a:solidFill>
              </a:rPr>
              <a:t>Поиск в глубину </a:t>
            </a:r>
            <a:r>
              <a:rPr lang="en-US" sz="3200" dirty="0" smtClean="0"/>
              <a:t>( </a:t>
            </a:r>
            <a:r>
              <a:rPr lang="ru-RU" sz="2800" dirty="0"/>
              <a:t>англ. </a:t>
            </a:r>
            <a:r>
              <a:rPr lang="en-US" sz="2800" b="1" dirty="0">
                <a:solidFill>
                  <a:srgbClr val="00B050"/>
                </a:solidFill>
              </a:rPr>
              <a:t>DFS</a:t>
            </a:r>
            <a:r>
              <a:rPr lang="ru-RU" sz="2800" b="1" dirty="0">
                <a:solidFill>
                  <a:srgbClr val="0070C0"/>
                </a:solidFill>
              </a:rPr>
              <a:t> - </a:t>
            </a:r>
            <a:r>
              <a:rPr lang="en-US" sz="2800" b="1" dirty="0">
                <a:solidFill>
                  <a:srgbClr val="00B050"/>
                </a:solidFill>
              </a:rPr>
              <a:t>D</a:t>
            </a:r>
            <a:r>
              <a:rPr lang="en-US" sz="2800" dirty="0"/>
              <a:t>epth </a:t>
            </a:r>
            <a:r>
              <a:rPr lang="en-US" sz="2800" b="1" dirty="0">
                <a:solidFill>
                  <a:srgbClr val="00B050"/>
                </a:solidFill>
              </a:rPr>
              <a:t>F</a:t>
            </a:r>
            <a:r>
              <a:rPr lang="en-US" sz="2800" dirty="0"/>
              <a:t>irst </a:t>
            </a:r>
            <a:r>
              <a:rPr lang="en-US" sz="2800" b="1" dirty="0">
                <a:solidFill>
                  <a:srgbClr val="00B050"/>
                </a:solidFill>
              </a:rPr>
              <a:t>S</a:t>
            </a:r>
            <a:r>
              <a:rPr lang="en-US" sz="2800" dirty="0"/>
              <a:t>earch</a:t>
            </a:r>
            <a:r>
              <a:rPr lang="en-US" sz="3200" dirty="0" smtClean="0"/>
              <a:t>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27482" y="2651803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078120" y="1738805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061189" y="2612413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142417" y="3598140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126153" y="2621048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209372" y="1765438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066914" y="3598140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07991" y="2650776"/>
            <a:ext cx="57374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2"/>
          </p:cNvCxnSpPr>
          <p:nvPr/>
        </p:nvCxnSpPr>
        <p:spPr>
          <a:xfrm flipV="1">
            <a:off x="3535320" y="2865929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8" idx="1"/>
          </p:cNvCxnSpPr>
          <p:nvPr/>
        </p:nvCxnSpPr>
        <p:spPr>
          <a:xfrm>
            <a:off x="814811" y="3035995"/>
            <a:ext cx="394561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814811" y="2151649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3524114" y="3018065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562004" y="1941329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2154661" y="1755230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150133" y="3588321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1666572" y="1970383"/>
            <a:ext cx="488089" cy="102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2611861" y="1953958"/>
            <a:ext cx="466259" cy="1642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1599617" y="3803474"/>
            <a:ext cx="550516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607333" y="3821404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1599617" y="2132727"/>
            <a:ext cx="593491" cy="55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1532662" y="2988337"/>
            <a:ext cx="660446" cy="6728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2712527" y="4408496"/>
            <a:ext cx="594193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2583353" y="2827566"/>
            <a:ext cx="477836" cy="8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773030" y="1280533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773030" y="2002233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7773030" y="2736811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7773030" y="3409631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7714760" y="4198638"/>
            <a:ext cx="57374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42852" y="2813017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508043" y="3409631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9232247" y="1975007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9232247" y="2738499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9240327" y="3421095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3729581" y="3960466"/>
            <a:ext cx="656964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stCxn id="26" idx="0"/>
            <a:endCxn id="19" idx="4"/>
          </p:cNvCxnSpPr>
          <p:nvPr/>
        </p:nvCxnSpPr>
        <p:spPr>
          <a:xfrm flipH="1" flipV="1">
            <a:off x="2378733" y="4018627"/>
            <a:ext cx="630891" cy="389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9" idx="2"/>
          </p:cNvCxnSpPr>
          <p:nvPr/>
        </p:nvCxnSpPr>
        <p:spPr>
          <a:xfrm flipH="1">
            <a:off x="881766" y="2836201"/>
            <a:ext cx="1244387" cy="476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endCxn id="12" idx="0"/>
          </p:cNvCxnSpPr>
          <p:nvPr/>
        </p:nvCxnSpPr>
        <p:spPr>
          <a:xfrm rot="5400000" flipH="1" flipV="1">
            <a:off x="2715048" y="588894"/>
            <a:ext cx="17930" cy="4141695"/>
          </a:xfrm>
          <a:prstGeom prst="curvedConnector3">
            <a:avLst>
              <a:gd name="adj1" fmla="val 9124707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6" idx="7"/>
            <a:endCxn id="49" idx="2"/>
          </p:cNvCxnSpPr>
          <p:nvPr/>
        </p:nvCxnSpPr>
        <p:spPr>
          <a:xfrm flipV="1">
            <a:off x="3219702" y="4175619"/>
            <a:ext cx="509879" cy="2958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10509227" y="1272126"/>
            <a:ext cx="594193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0509226" y="2306505"/>
            <a:ext cx="594193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8001630" y="1710839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8001630" y="2432539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1" idx="4"/>
            <a:endCxn id="32" idx="0"/>
          </p:cNvCxnSpPr>
          <p:nvPr/>
        </p:nvCxnSpPr>
        <p:spPr>
          <a:xfrm>
            <a:off x="8001630" y="3167117"/>
            <a:ext cx="0" cy="24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32" idx="4"/>
            <a:endCxn id="35" idx="0"/>
          </p:cNvCxnSpPr>
          <p:nvPr/>
        </p:nvCxnSpPr>
        <p:spPr>
          <a:xfrm>
            <a:off x="8001630" y="3839937"/>
            <a:ext cx="0" cy="35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30" idx="5"/>
            <a:endCxn id="38" idx="0"/>
          </p:cNvCxnSpPr>
          <p:nvPr/>
        </p:nvCxnSpPr>
        <p:spPr>
          <a:xfrm>
            <a:off x="8163275" y="2369522"/>
            <a:ext cx="608177" cy="44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38" idx="4"/>
            <a:endCxn id="39" idx="0"/>
          </p:cNvCxnSpPr>
          <p:nvPr/>
        </p:nvCxnSpPr>
        <p:spPr>
          <a:xfrm flipH="1">
            <a:off x="8736643" y="3243323"/>
            <a:ext cx="34809" cy="166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29" idx="6"/>
            <a:endCxn id="46" idx="1"/>
          </p:cNvCxnSpPr>
          <p:nvPr/>
        </p:nvCxnSpPr>
        <p:spPr>
          <a:xfrm>
            <a:off x="8230230" y="1495686"/>
            <a:ext cx="1068972" cy="542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9460847" y="2405313"/>
            <a:ext cx="0" cy="333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47" idx="4"/>
            <a:endCxn id="48" idx="0"/>
          </p:cNvCxnSpPr>
          <p:nvPr/>
        </p:nvCxnSpPr>
        <p:spPr>
          <a:xfrm>
            <a:off x="9460847" y="3168805"/>
            <a:ext cx="8080" cy="25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10806323" y="1702432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кругленная соединительная линия 95"/>
          <p:cNvCxnSpPr>
            <a:stCxn id="29" idx="2"/>
            <a:endCxn id="35" idx="2"/>
          </p:cNvCxnSpPr>
          <p:nvPr/>
        </p:nvCxnSpPr>
        <p:spPr>
          <a:xfrm rot="10800000" flipV="1">
            <a:off x="7714760" y="1495685"/>
            <a:ext cx="58270" cy="2918105"/>
          </a:xfrm>
          <a:prstGeom prst="curvedConnector3">
            <a:avLst>
              <a:gd name="adj1" fmla="val 1630785"/>
            </a:avLst>
          </a:prstGeom>
          <a:ln w="1905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7773030" y="1495686"/>
            <a:ext cx="12700" cy="1456278"/>
          </a:xfrm>
          <a:prstGeom prst="curvedConnector3">
            <a:avLst>
              <a:gd name="adj1" fmla="val 1023528"/>
            </a:avLst>
          </a:prstGeom>
          <a:ln w="19050">
            <a:solidFill>
              <a:srgbClr val="00B0F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9" idx="3"/>
            <a:endCxn id="35" idx="7"/>
          </p:cNvCxnSpPr>
          <p:nvPr/>
        </p:nvCxnSpPr>
        <p:spPr>
          <a:xfrm flipH="1">
            <a:off x="8204478" y="3776920"/>
            <a:ext cx="370520" cy="484735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46" idx="2"/>
            <a:endCxn id="31" idx="7"/>
          </p:cNvCxnSpPr>
          <p:nvPr/>
        </p:nvCxnSpPr>
        <p:spPr>
          <a:xfrm flipH="1">
            <a:off x="8163275" y="2190160"/>
            <a:ext cx="1068972" cy="609668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48" idx="3"/>
            <a:endCxn id="35" idx="6"/>
          </p:cNvCxnSpPr>
          <p:nvPr/>
        </p:nvCxnSpPr>
        <p:spPr>
          <a:xfrm flipH="1">
            <a:off x="8288500" y="3788384"/>
            <a:ext cx="1018782" cy="625407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73" idx="3"/>
            <a:endCxn id="47" idx="7"/>
          </p:cNvCxnSpPr>
          <p:nvPr/>
        </p:nvCxnSpPr>
        <p:spPr>
          <a:xfrm flipH="1">
            <a:off x="9622492" y="1639415"/>
            <a:ext cx="973753" cy="1162101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3735761" y="4904832"/>
            <a:ext cx="8353662" cy="1571555"/>
            <a:chOff x="6805610" y="4396700"/>
            <a:chExt cx="10368145" cy="1571555"/>
          </a:xfrm>
        </p:grpSpPr>
        <p:cxnSp>
          <p:nvCxnSpPr>
            <p:cNvPr id="113" name="Прямая со стрелкой 112"/>
            <p:cNvCxnSpPr/>
            <p:nvPr/>
          </p:nvCxnSpPr>
          <p:spPr>
            <a:xfrm>
              <a:off x="6879514" y="5819073"/>
              <a:ext cx="508062" cy="2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>
              <a:off x="6805610" y="5030518"/>
              <a:ext cx="58196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/>
            <p:nvPr/>
          </p:nvCxnSpPr>
          <p:spPr>
            <a:xfrm>
              <a:off x="6805610" y="5443979"/>
              <a:ext cx="581966" cy="5969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07018" y="5229591"/>
              <a:ext cx="890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п</a:t>
              </a:r>
              <a:r>
                <a:rPr lang="ru-RU" dirty="0" smtClean="0">
                  <a:solidFill>
                    <a:srgbClr val="00B050"/>
                  </a:solidFill>
                </a:rPr>
                <a:t>рямая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ru-RU" dirty="0" smtClean="0">
                  <a:solidFill>
                    <a:srgbClr val="00B050"/>
                  </a:solidFill>
                </a:rPr>
                <a:t>дуга (</a:t>
              </a:r>
              <a:r>
                <a:rPr lang="en-US" dirty="0" err="1" smtClean="0">
                  <a:solidFill>
                    <a:srgbClr val="00B050"/>
                  </a:solidFill>
                </a:rPr>
                <a:t>v,w</a:t>
              </a:r>
              <a:r>
                <a:rPr lang="en-US" dirty="0" smtClean="0">
                  <a:solidFill>
                    <a:srgbClr val="00B050"/>
                  </a:solidFill>
                </a:rPr>
                <a:t>) </a:t>
              </a:r>
              <a:r>
                <a:rPr lang="ru-RU" dirty="0" smtClean="0">
                  <a:solidFill>
                    <a:srgbClr val="00B050"/>
                  </a:solidFill>
                </a:rPr>
                <a:t>ведёт из «серой» вершины  в «черную» и </a:t>
              </a:r>
              <a:r>
                <a:rPr lang="en-US" dirty="0" err="1" smtClean="0">
                  <a:solidFill>
                    <a:srgbClr val="00B050"/>
                  </a:solidFill>
                </a:rPr>
                <a:t>ord</a:t>
              </a:r>
              <a:r>
                <a:rPr lang="en-US" dirty="0" smtClean="0">
                  <a:solidFill>
                    <a:srgbClr val="00B050"/>
                  </a:solidFill>
                </a:rPr>
                <a:t>[v]&lt;</a:t>
              </a:r>
              <a:r>
                <a:rPr lang="en-US" dirty="0" err="1" smtClean="0">
                  <a:solidFill>
                    <a:srgbClr val="00B050"/>
                  </a:solidFill>
                </a:rPr>
                <a:t>ord</a:t>
              </a:r>
              <a:r>
                <a:rPr lang="en-US" dirty="0" smtClean="0">
                  <a:solidFill>
                    <a:srgbClr val="00B050"/>
                  </a:solidFill>
                </a:rPr>
                <a:t>[w]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34931" y="4820149"/>
              <a:ext cx="963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accent1"/>
                  </a:solidFill>
                </a:rPr>
                <a:t>о</a:t>
              </a:r>
              <a:r>
                <a:rPr lang="ru-RU" dirty="0" smtClean="0">
                  <a:solidFill>
                    <a:schemeClr val="accent1"/>
                  </a:solidFill>
                </a:rPr>
                <a:t>братная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ru-RU" dirty="0" smtClean="0">
                  <a:solidFill>
                    <a:schemeClr val="accent1"/>
                  </a:solidFill>
                </a:rPr>
                <a:t>дуга </a:t>
              </a:r>
              <a:r>
                <a:rPr lang="en-US" dirty="0" smtClean="0">
                  <a:solidFill>
                    <a:schemeClr val="accent1"/>
                  </a:solidFill>
                </a:rPr>
                <a:t>(</a:t>
              </a:r>
              <a:r>
                <a:rPr lang="en-US" dirty="0" err="1" smtClean="0">
                  <a:solidFill>
                    <a:schemeClr val="accent1"/>
                  </a:solidFill>
                </a:rPr>
                <a:t>v,w</a:t>
              </a:r>
              <a:r>
                <a:rPr lang="en-US" dirty="0" smtClean="0">
                  <a:solidFill>
                    <a:schemeClr val="accent1"/>
                  </a:solidFill>
                </a:rPr>
                <a:t>) </a:t>
              </a:r>
              <a:r>
                <a:rPr lang="ru-RU" dirty="0" smtClean="0">
                  <a:solidFill>
                    <a:schemeClr val="accent1"/>
                  </a:solidFill>
                </a:rPr>
                <a:t>ведет из «серой» вершины в «серую» (приводят к контуру)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92872" y="5598923"/>
              <a:ext cx="82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поперечная дуга (</a:t>
              </a:r>
              <a:r>
                <a:rPr lang="en-US" dirty="0" err="1" smtClean="0">
                  <a:solidFill>
                    <a:srgbClr val="FF0000"/>
                  </a:solidFill>
                </a:rPr>
                <a:t>v,w</a:t>
              </a:r>
              <a:r>
                <a:rPr lang="en-US" dirty="0" smtClean="0">
                  <a:solidFill>
                    <a:srgbClr val="FF0000"/>
                  </a:solidFill>
                </a:rPr>
                <a:t>) </a:t>
              </a:r>
              <a:r>
                <a:rPr lang="ru-RU" dirty="0" smtClean="0">
                  <a:solidFill>
                    <a:srgbClr val="FF0000"/>
                  </a:solidFill>
                </a:rPr>
                <a:t>ведёт из «серой» в «чёрную» и </a:t>
              </a:r>
              <a:r>
                <a:rPr lang="en-US" dirty="0" err="1" smtClean="0">
                  <a:solidFill>
                    <a:srgbClr val="FF0000"/>
                  </a:solidFill>
                </a:rPr>
                <a:t>ord</a:t>
              </a:r>
              <a:r>
                <a:rPr lang="en-US" dirty="0" smtClean="0">
                  <a:solidFill>
                    <a:srgbClr val="FF0000"/>
                  </a:solidFill>
                </a:rPr>
                <a:t>[v]&gt;</a:t>
              </a:r>
              <a:r>
                <a:rPr lang="en-US" dirty="0" err="1" smtClean="0">
                  <a:solidFill>
                    <a:srgbClr val="FF0000"/>
                  </a:solidFill>
                </a:rPr>
                <a:t>ord</a:t>
              </a:r>
              <a:r>
                <a:rPr lang="en-US" dirty="0" smtClean="0">
                  <a:solidFill>
                    <a:srgbClr val="FF0000"/>
                  </a:solidFill>
                </a:rPr>
                <a:t>[w]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20" name="Прямая со стрелкой 119"/>
            <p:cNvCxnSpPr/>
            <p:nvPr/>
          </p:nvCxnSpPr>
          <p:spPr>
            <a:xfrm flipV="1">
              <a:off x="6805610" y="4615250"/>
              <a:ext cx="707180" cy="18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481283" y="4396700"/>
              <a:ext cx="7221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древесная дуга</a:t>
              </a:r>
              <a:r>
                <a:rPr lang="en-US" dirty="0" smtClean="0"/>
                <a:t> </a:t>
              </a:r>
              <a:r>
                <a:rPr lang="ru-RU" dirty="0" smtClean="0"/>
                <a:t>(</a:t>
              </a:r>
              <a:r>
                <a:rPr lang="en-US" dirty="0" err="1" smtClean="0"/>
                <a:t>v,w</a:t>
              </a:r>
              <a:r>
                <a:rPr lang="en-US" dirty="0" smtClean="0"/>
                <a:t>) </a:t>
              </a:r>
              <a:r>
                <a:rPr lang="ru-RU" dirty="0" smtClean="0"/>
                <a:t>ведет из «серой» вершины в «белую»</a:t>
              </a:r>
              <a:endParaRPr lang="ru-RU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7462" y="701570"/>
            <a:ext cx="652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Один из способов обхода вершин и рёбер (дуг)</a:t>
            </a:r>
            <a:r>
              <a:rPr lang="ru-RU" dirty="0" smtClean="0">
                <a:solidFill>
                  <a:srgbClr val="0070C0"/>
                </a:solidFill>
              </a:rPr>
              <a:t>  </a:t>
            </a:r>
            <a:r>
              <a:rPr lang="ru-RU" dirty="0" smtClean="0"/>
              <a:t>графа (орграфа).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0" name="Рисунок 6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7" name="Овал 86"/>
          <p:cNvSpPr/>
          <p:nvPr/>
        </p:nvSpPr>
        <p:spPr>
          <a:xfrm>
            <a:off x="48892" y="5194018"/>
            <a:ext cx="293585" cy="3134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48892" y="5650501"/>
            <a:ext cx="295554" cy="2968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48892" y="6142162"/>
            <a:ext cx="316954" cy="30770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832" y="5186287"/>
            <a:ext cx="241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сначала все вершины белые</a:t>
            </a:r>
            <a:r>
              <a:rPr lang="en-US" sz="1400" dirty="0" smtClean="0"/>
              <a:t>;</a:t>
            </a:r>
            <a:endParaRPr lang="ru-RU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72832" y="5537295"/>
            <a:ext cx="283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становится серой, когда первый раз приходим в неё</a:t>
            </a:r>
            <a:r>
              <a:rPr lang="en-US" sz="1400" dirty="0" smtClean="0"/>
              <a:t>;</a:t>
            </a:r>
            <a:endParaRPr lang="ru-RU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372832" y="6083457"/>
            <a:ext cx="37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становится чёрной, когда все смежные вершины уже были посещены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0076" y="4702050"/>
            <a:ext cx="29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Поиск в глубину в орграфе:</a:t>
            </a:r>
            <a:endParaRPr lang="ru-RU" b="1" u="sng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474641" y="4886716"/>
            <a:ext cx="0" cy="192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5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5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73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836366" y="2266962"/>
            <a:ext cx="457200" cy="430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489920" y="1337061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72989" y="2210669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4217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537953" y="2219304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621172" y="1363694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78714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19791" y="2249032"/>
            <a:ext cx="57374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2"/>
          </p:cNvCxnSpPr>
          <p:nvPr/>
        </p:nvCxnSpPr>
        <p:spPr>
          <a:xfrm flipV="1">
            <a:off x="5947120" y="2464185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5"/>
            <a:endCxn id="8" idx="1"/>
          </p:cNvCxnSpPr>
          <p:nvPr/>
        </p:nvCxnSpPr>
        <p:spPr>
          <a:xfrm>
            <a:off x="3226611" y="2634251"/>
            <a:ext cx="394561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7"/>
          </p:cNvCxnSpPr>
          <p:nvPr/>
        </p:nvCxnSpPr>
        <p:spPr>
          <a:xfrm flipV="1">
            <a:off x="3226611" y="1749905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5935914" y="2616321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6"/>
            <a:endCxn id="12" idx="1"/>
          </p:cNvCxnSpPr>
          <p:nvPr/>
        </p:nvCxnSpPr>
        <p:spPr>
          <a:xfrm>
            <a:off x="5947120" y="1552214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566461" y="1353486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561933" y="3186577"/>
            <a:ext cx="457200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4078372" y="1568639"/>
            <a:ext cx="488089" cy="102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5023661" y="1552214"/>
            <a:ext cx="466259" cy="1642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4011417" y="3401730"/>
            <a:ext cx="550516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019133" y="3419660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4011417" y="1730983"/>
            <a:ext cx="593491" cy="55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3944462" y="2586593"/>
            <a:ext cx="660446" cy="6728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5124327" y="4006752"/>
            <a:ext cx="594193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4995153" y="2425822"/>
            <a:ext cx="477836" cy="8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625039" y="471477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625039" y="1193177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8625039" y="1927755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8631389" y="5546125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8579469" y="4824425"/>
            <a:ext cx="57374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9345425" y="6335624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345425" y="5583741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8620949" y="2603655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8631389" y="3338233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8637739" y="4072811"/>
            <a:ext cx="457200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6141381" y="3558722"/>
            <a:ext cx="656964" cy="430306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/>
          <p:cNvCxnSpPr>
            <a:stCxn id="9" idx="2"/>
          </p:cNvCxnSpPr>
          <p:nvPr/>
        </p:nvCxnSpPr>
        <p:spPr>
          <a:xfrm flipH="1">
            <a:off x="3293566" y="2434457"/>
            <a:ext cx="1244387" cy="476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5" idx="0"/>
            <a:endCxn id="12" idx="0"/>
          </p:cNvCxnSpPr>
          <p:nvPr/>
        </p:nvCxnSpPr>
        <p:spPr>
          <a:xfrm rot="5400000" flipH="1" flipV="1">
            <a:off x="5126848" y="187150"/>
            <a:ext cx="17930" cy="4141695"/>
          </a:xfrm>
          <a:prstGeom prst="curvedConnector3">
            <a:avLst>
              <a:gd name="adj1" fmla="val 9124707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6" idx="7"/>
            <a:endCxn id="49" idx="2"/>
          </p:cNvCxnSpPr>
          <p:nvPr/>
        </p:nvCxnSpPr>
        <p:spPr>
          <a:xfrm flipV="1">
            <a:off x="5631502" y="3773875"/>
            <a:ext cx="509879" cy="2958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10509227" y="1272126"/>
            <a:ext cx="594193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0509226" y="2306505"/>
            <a:ext cx="594193" cy="4303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8853639" y="901783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8853639" y="1623483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8849549" y="3033961"/>
            <a:ext cx="1044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10806323" y="1702432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8625039" y="686630"/>
            <a:ext cx="12700" cy="1456278"/>
          </a:xfrm>
          <a:prstGeom prst="curvedConnector3">
            <a:avLst>
              <a:gd name="adj1" fmla="val 1023528"/>
            </a:avLst>
          </a:prstGeom>
          <a:ln w="1905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2415396" y="5976431"/>
            <a:ext cx="378603" cy="0"/>
          </a:xfrm>
          <a:prstGeom prst="straightConnector1">
            <a:avLst/>
          </a:prstGeom>
          <a:ln w="19050">
            <a:solidFill>
              <a:schemeClr val="accent6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61347" y="5672626"/>
            <a:ext cx="558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обратное (ещё не ориентировано и ведёт в вершину, 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которая ранее уже была посещена)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20" name="Прямая со стрелкой 119"/>
          <p:cNvCxnSpPr/>
          <p:nvPr/>
        </p:nvCxnSpPr>
        <p:spPr>
          <a:xfrm>
            <a:off x="2382527" y="5387727"/>
            <a:ext cx="411470" cy="16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01948" y="5055496"/>
            <a:ext cx="46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древесное (ведёт в </a:t>
            </a:r>
            <a:r>
              <a:rPr lang="ru-RU" dirty="0" err="1" smtClean="0"/>
              <a:t>непосещенную</a:t>
            </a:r>
            <a:r>
              <a:rPr lang="ru-RU" dirty="0" smtClean="0"/>
              <a:t> вершину)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7" idx="4"/>
            <a:endCxn id="48" idx="0"/>
          </p:cNvCxnSpPr>
          <p:nvPr/>
        </p:nvCxnSpPr>
        <p:spPr>
          <a:xfrm>
            <a:off x="8859989" y="3768539"/>
            <a:ext cx="635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4"/>
            <a:endCxn id="35" idx="0"/>
          </p:cNvCxnSpPr>
          <p:nvPr/>
        </p:nvCxnSpPr>
        <p:spPr>
          <a:xfrm>
            <a:off x="8866339" y="4503117"/>
            <a:ext cx="0" cy="321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1" idx="4"/>
            <a:endCxn id="46" idx="0"/>
          </p:cNvCxnSpPr>
          <p:nvPr/>
        </p:nvCxnSpPr>
        <p:spPr>
          <a:xfrm flipH="1">
            <a:off x="8849549" y="2358061"/>
            <a:ext cx="4090" cy="245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кругленная соединительная линия 86"/>
          <p:cNvCxnSpPr/>
          <p:nvPr/>
        </p:nvCxnSpPr>
        <p:spPr>
          <a:xfrm rot="10800000" flipH="1">
            <a:off x="8648746" y="609945"/>
            <a:ext cx="4090" cy="2132178"/>
          </a:xfrm>
          <a:prstGeom prst="curvedConnector3">
            <a:avLst>
              <a:gd name="adj1" fmla="val -13260758"/>
            </a:avLst>
          </a:prstGeom>
          <a:ln w="1905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кругленная соединительная линия 105"/>
          <p:cNvCxnSpPr>
            <a:stCxn id="35" idx="6"/>
            <a:endCxn id="29" idx="6"/>
          </p:cNvCxnSpPr>
          <p:nvPr/>
        </p:nvCxnSpPr>
        <p:spPr>
          <a:xfrm flipH="1" flipV="1">
            <a:off x="9082239" y="686630"/>
            <a:ext cx="70970" cy="4352948"/>
          </a:xfrm>
          <a:prstGeom prst="curvedConnector3">
            <a:avLst>
              <a:gd name="adj1" fmla="val -423160"/>
            </a:avLst>
          </a:prstGeom>
          <a:ln w="1905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35" idx="4"/>
            <a:endCxn id="32" idx="0"/>
          </p:cNvCxnSpPr>
          <p:nvPr/>
        </p:nvCxnSpPr>
        <p:spPr>
          <a:xfrm flipH="1">
            <a:off x="8859989" y="5254731"/>
            <a:ext cx="635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кругленная соединительная линия 122"/>
          <p:cNvCxnSpPr>
            <a:stCxn id="32" idx="2"/>
            <a:endCxn id="31" idx="2"/>
          </p:cNvCxnSpPr>
          <p:nvPr/>
        </p:nvCxnSpPr>
        <p:spPr>
          <a:xfrm rot="10800000">
            <a:off x="8625039" y="2142908"/>
            <a:ext cx="6350" cy="3618370"/>
          </a:xfrm>
          <a:prstGeom prst="curvedConnector3">
            <a:avLst>
              <a:gd name="adj1" fmla="val 6523528"/>
            </a:avLst>
          </a:prstGeom>
          <a:ln w="1905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35" idx="5"/>
            <a:endCxn id="39" idx="0"/>
          </p:cNvCxnSpPr>
          <p:nvPr/>
        </p:nvCxnSpPr>
        <p:spPr>
          <a:xfrm>
            <a:off x="9069187" y="5191714"/>
            <a:ext cx="504838" cy="39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39" idx="4"/>
            <a:endCxn id="38" idx="0"/>
          </p:cNvCxnSpPr>
          <p:nvPr/>
        </p:nvCxnSpPr>
        <p:spPr>
          <a:xfrm>
            <a:off x="9574025" y="6014047"/>
            <a:ext cx="0" cy="321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кругленная соединительная линия 130"/>
          <p:cNvCxnSpPr>
            <a:stCxn id="38" idx="6"/>
            <a:endCxn id="30" idx="6"/>
          </p:cNvCxnSpPr>
          <p:nvPr/>
        </p:nvCxnSpPr>
        <p:spPr>
          <a:xfrm flipH="1" flipV="1">
            <a:off x="9082239" y="1408330"/>
            <a:ext cx="720386" cy="5142447"/>
          </a:xfrm>
          <a:prstGeom prst="curvedConnector3">
            <a:avLst>
              <a:gd name="adj1" fmla="val -31733"/>
            </a:avLst>
          </a:prstGeom>
          <a:ln w="1905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3185" y="1054691"/>
            <a:ext cx="240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      1   2   3  4   5  6   7  8   9 10 11 12</a:t>
            </a:r>
          </a:p>
          <a:p>
            <a:r>
              <a:rPr lang="ru-RU" sz="1400" b="1" dirty="0">
                <a:solidFill>
                  <a:srgbClr val="FF0000"/>
                </a:solidFill>
              </a:rPr>
              <a:t>1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0 1 1 1 0 0 0 0 0 1 0 0</a:t>
            </a:r>
          </a:p>
          <a:p>
            <a:r>
              <a:rPr lang="ru-RU" sz="1200" b="1" dirty="0" smtClean="0">
                <a:solidFill>
                  <a:srgbClr val="FF0000"/>
                </a:solidFill>
              </a:rPr>
              <a:t>2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1 0 1 0 0 0 0 1 0 0 0 0</a:t>
            </a:r>
          </a:p>
          <a:p>
            <a:r>
              <a:rPr lang="ru-RU" sz="1200" b="1" dirty="0" smtClean="0">
                <a:solidFill>
                  <a:srgbClr val="FF0000"/>
                </a:solidFill>
              </a:rPr>
              <a:t>3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1 1 0 1 1 0 0 0 0 0 0 0</a:t>
            </a:r>
          </a:p>
          <a:p>
            <a:r>
              <a:rPr lang="ru-RU" sz="1200" b="1" dirty="0" smtClean="0">
                <a:solidFill>
                  <a:srgbClr val="FF0000"/>
                </a:solidFill>
              </a:rPr>
              <a:t>4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1 </a:t>
            </a:r>
            <a:r>
              <a:rPr lang="ru-RU" dirty="0"/>
              <a:t>0 </a:t>
            </a:r>
            <a:r>
              <a:rPr lang="ru-RU" dirty="0" smtClean="0"/>
              <a:t>1 </a:t>
            </a:r>
            <a:r>
              <a:rPr lang="ru-RU" dirty="0"/>
              <a:t>0 0 0 0 0 </a:t>
            </a:r>
            <a:r>
              <a:rPr lang="ru-RU" dirty="0" smtClean="0"/>
              <a:t>1 </a:t>
            </a:r>
            <a:r>
              <a:rPr lang="ru-RU" dirty="0"/>
              <a:t>0 0 0</a:t>
            </a:r>
          </a:p>
          <a:p>
            <a:r>
              <a:rPr lang="ru-RU" sz="1200" b="1" dirty="0" smtClean="0">
                <a:solidFill>
                  <a:srgbClr val="FF0000"/>
                </a:solidFill>
              </a:rPr>
              <a:t>5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0 </a:t>
            </a:r>
            <a:r>
              <a:rPr lang="ru-RU" dirty="0"/>
              <a:t>0 </a:t>
            </a:r>
            <a:r>
              <a:rPr lang="ru-RU" dirty="0" smtClean="0"/>
              <a:t>1 </a:t>
            </a:r>
            <a:r>
              <a:rPr lang="ru-RU" dirty="0"/>
              <a:t>0 0 0 0 0 0 </a:t>
            </a:r>
            <a:r>
              <a:rPr lang="ru-RU" dirty="0" smtClean="0"/>
              <a:t>1 </a:t>
            </a:r>
            <a:r>
              <a:rPr lang="ru-RU" dirty="0"/>
              <a:t>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6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0 </a:t>
            </a:r>
            <a:r>
              <a:rPr lang="ru-RU" dirty="0"/>
              <a:t>0 0 0 0 0 0 </a:t>
            </a:r>
            <a:r>
              <a:rPr lang="ru-RU" dirty="0" smtClean="0"/>
              <a:t>1 </a:t>
            </a:r>
            <a:r>
              <a:rPr lang="ru-RU" dirty="0"/>
              <a:t>0 </a:t>
            </a:r>
            <a:r>
              <a:rPr lang="ru-RU" dirty="0" smtClean="0"/>
              <a:t>1 </a:t>
            </a:r>
            <a:r>
              <a:rPr lang="ru-RU" dirty="0"/>
              <a:t>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7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0 </a:t>
            </a:r>
            <a:r>
              <a:rPr lang="ru-RU" dirty="0"/>
              <a:t>0 0 0 0 0 0 0 </a:t>
            </a:r>
            <a:r>
              <a:rPr lang="ru-RU" dirty="0" smtClean="0"/>
              <a:t>1 1 </a:t>
            </a:r>
            <a:r>
              <a:rPr lang="ru-RU" dirty="0"/>
              <a:t>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8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0 1 </a:t>
            </a:r>
            <a:r>
              <a:rPr lang="ru-RU" dirty="0"/>
              <a:t>0 0 0 </a:t>
            </a:r>
            <a:r>
              <a:rPr lang="ru-RU" dirty="0" smtClean="0"/>
              <a:t>1 </a:t>
            </a:r>
            <a:r>
              <a:rPr lang="ru-RU" dirty="0"/>
              <a:t>0 0 0 0 0 0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9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0 </a:t>
            </a:r>
            <a:r>
              <a:rPr lang="ru-RU" dirty="0"/>
              <a:t>0 0 </a:t>
            </a:r>
            <a:r>
              <a:rPr lang="ru-RU" dirty="0" smtClean="0"/>
              <a:t>1 </a:t>
            </a:r>
            <a:r>
              <a:rPr lang="ru-RU" dirty="0"/>
              <a:t>0 0 </a:t>
            </a:r>
            <a:r>
              <a:rPr lang="ru-RU" dirty="0" smtClean="0"/>
              <a:t>1 </a:t>
            </a:r>
            <a:r>
              <a:rPr lang="ru-RU" dirty="0"/>
              <a:t>0 0 0 0 0</a:t>
            </a:r>
          </a:p>
          <a:p>
            <a:r>
              <a:rPr lang="ru-RU" sz="1200" b="1" dirty="0" smtClean="0">
                <a:solidFill>
                  <a:srgbClr val="FF0000"/>
                </a:solidFill>
              </a:rPr>
              <a:t>10 </a:t>
            </a:r>
            <a:r>
              <a:rPr lang="ru-RU" dirty="0" smtClean="0"/>
              <a:t>1 </a:t>
            </a:r>
            <a:r>
              <a:rPr lang="ru-RU" dirty="0"/>
              <a:t>0 0 0 </a:t>
            </a:r>
            <a:r>
              <a:rPr lang="ru-RU" dirty="0" smtClean="0"/>
              <a:t>1 1 1 </a:t>
            </a:r>
            <a:r>
              <a:rPr lang="ru-RU" dirty="0"/>
              <a:t>0 0 0 0 0</a:t>
            </a:r>
          </a:p>
          <a:p>
            <a:r>
              <a:rPr lang="ru-RU" sz="1200" b="1" dirty="0" smtClean="0">
                <a:solidFill>
                  <a:srgbClr val="FF0000"/>
                </a:solidFill>
              </a:rPr>
              <a:t>11 </a:t>
            </a:r>
            <a:r>
              <a:rPr lang="ru-RU" dirty="0"/>
              <a:t>0 0 0 0 0 0 0 0 0 0 0 </a:t>
            </a:r>
            <a:r>
              <a:rPr lang="ru-RU" dirty="0" smtClean="0"/>
              <a:t>1</a:t>
            </a:r>
            <a:endParaRPr lang="ru-RU" dirty="0"/>
          </a:p>
          <a:p>
            <a:r>
              <a:rPr lang="ru-RU" sz="1200" b="1" dirty="0" smtClean="0">
                <a:solidFill>
                  <a:srgbClr val="FF0000"/>
                </a:solidFill>
              </a:rPr>
              <a:t>12 </a:t>
            </a:r>
            <a:r>
              <a:rPr lang="ru-RU" dirty="0" smtClean="0"/>
              <a:t>0 </a:t>
            </a:r>
            <a:r>
              <a:rPr lang="ru-RU" dirty="0"/>
              <a:t>0 0 0 0 0 0 0 0 0 </a:t>
            </a:r>
            <a:r>
              <a:rPr lang="ru-RU" dirty="0" smtClean="0"/>
              <a:t>1 </a:t>
            </a:r>
            <a:r>
              <a:rPr lang="ru-RU" dirty="0"/>
              <a:t>0</a:t>
            </a:r>
          </a:p>
          <a:p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4434" y="5072461"/>
            <a:ext cx="150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Ориентация рёбер при обходе в </a:t>
            </a:r>
            <a:r>
              <a:rPr lang="ru-RU" dirty="0" err="1" smtClean="0"/>
              <a:t>грубину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0378474" y="5437822"/>
            <a:ext cx="188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50"/>
                </a:solidFill>
              </a:rPr>
              <a:t>ориентированные, как обратные, рёбра приводят к циклу 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77" name="Заголовок 1"/>
          <p:cNvSpPr>
            <a:spLocks noGrp="1"/>
          </p:cNvSpPr>
          <p:nvPr>
            <p:ph type="title"/>
          </p:nvPr>
        </p:nvSpPr>
        <p:spPr>
          <a:xfrm>
            <a:off x="2836366" y="204535"/>
            <a:ext cx="3914835" cy="29359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Поиск в глубину в графе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5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73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9" y="862853"/>
            <a:ext cx="10253103" cy="5555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83179" y="98838"/>
            <a:ext cx="7313761" cy="5320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Программная реализация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DFS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6" y="1249876"/>
            <a:ext cx="6498608" cy="353293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87" y="1249876"/>
            <a:ext cx="5270293" cy="2950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832121" y="1249876"/>
            <a:ext cx="70466" cy="396047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701092" y="426642"/>
            <a:ext cx="4789816" cy="53202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Программная реализация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DFS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2" y="1332399"/>
            <a:ext cx="4914900" cy="4914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11" y="832268"/>
            <a:ext cx="4695825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022" y="832268"/>
            <a:ext cx="429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Нерекурсивный</a:t>
            </a:r>
            <a:r>
              <a:rPr lang="ru-RU" dirty="0" smtClean="0"/>
              <a:t> </a:t>
            </a:r>
            <a:r>
              <a:rPr lang="en-US" dirty="0" smtClean="0"/>
              <a:t>DFS </a:t>
            </a:r>
            <a:r>
              <a:rPr lang="ru-RU" dirty="0" smtClean="0"/>
              <a:t>на списке смежности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 rot="10800000" flipV="1">
            <a:off x="400891" y="6062633"/>
            <a:ext cx="107918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Здесь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SFMono-Regular"/>
              </a:rPr>
              <a:t>last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- массив</a:t>
            </a:r>
            <a:r>
              <a:rPr lang="ru-RU" altLang="ru-RU" sz="1400" dirty="0" smtClean="0">
                <a:solidFill>
                  <a:srgbClr val="24292E"/>
                </a:solidFill>
                <a:latin typeface="-apple-system"/>
              </a:rPr>
              <a:t>, в котором для каждой вершины </a:t>
            </a:r>
            <a:r>
              <a:rPr lang="en-US" altLang="ru-RU" sz="1400" dirty="0" smtClean="0">
                <a:solidFill>
                  <a:schemeClr val="accent2"/>
                </a:solidFill>
                <a:latin typeface="-apple-system"/>
              </a:rPr>
              <a:t>v</a:t>
            </a:r>
            <a:r>
              <a:rPr lang="en-US" altLang="ru-RU" sz="14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 smtClean="0">
                <a:solidFill>
                  <a:srgbClr val="24292E"/>
                </a:solidFill>
                <a:latin typeface="-apple-system"/>
              </a:rPr>
              <a:t>хранится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индекс той позиции списка смежных с ней вершин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в которой  мы остановились, когда осуществляли поиск вершин смежных с </a:t>
            </a: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en-US" altLang="ru-RU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 smtClean="0">
                <a:solidFill>
                  <a:srgbClr val="24292E"/>
                </a:solidFill>
                <a:latin typeface="-apple-system"/>
              </a:rPr>
              <a:t>Первоначально массив заполнен 0.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6297284" y="1201600"/>
            <a:ext cx="8790" cy="474548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3745506" y="166733"/>
            <a:ext cx="4700988" cy="53202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Программная реализация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DFS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453977" y="221052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107531" y="128062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096325" y="219980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184602" y="313995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95054" y="219259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2" name="Овал 11"/>
          <p:cNvSpPr/>
          <p:nvPr/>
        </p:nvSpPr>
        <p:spPr>
          <a:xfrm>
            <a:off x="1184602" y="1267175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3096325" y="313995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537402" y="2192592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cxnSp>
        <p:nvCxnSpPr>
          <p:cNvPr id="15" name="Прямая со стрелкой 14"/>
          <p:cNvCxnSpPr>
            <a:stCxn id="7" idx="6"/>
            <a:endCxn id="11" idx="2"/>
          </p:cNvCxnSpPr>
          <p:nvPr/>
        </p:nvCxnSpPr>
        <p:spPr>
          <a:xfrm flipV="1">
            <a:off x="911177" y="2407745"/>
            <a:ext cx="983877" cy="179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4" idx="2"/>
          </p:cNvCxnSpPr>
          <p:nvPr/>
        </p:nvCxnSpPr>
        <p:spPr>
          <a:xfrm flipV="1">
            <a:off x="3564731" y="2407745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352254" y="2414959"/>
            <a:ext cx="744071" cy="107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5"/>
            <a:endCxn id="10" idx="1"/>
          </p:cNvCxnSpPr>
          <p:nvPr/>
        </p:nvCxnSpPr>
        <p:spPr>
          <a:xfrm>
            <a:off x="844222" y="2577811"/>
            <a:ext cx="407335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7"/>
          </p:cNvCxnSpPr>
          <p:nvPr/>
        </p:nvCxnSpPr>
        <p:spPr>
          <a:xfrm flipV="1">
            <a:off x="844222" y="1693465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6"/>
            <a:endCxn id="14" idx="3"/>
          </p:cNvCxnSpPr>
          <p:nvPr/>
        </p:nvCxnSpPr>
        <p:spPr>
          <a:xfrm flipV="1">
            <a:off x="3553525" y="2559881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6"/>
            <a:endCxn id="14" idx="1"/>
          </p:cNvCxnSpPr>
          <p:nvPr/>
        </p:nvCxnSpPr>
        <p:spPr>
          <a:xfrm>
            <a:off x="3564731" y="1495774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193131" y="127080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2179544" y="313013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12" idx="6"/>
            <a:endCxn id="22" idx="2"/>
          </p:cNvCxnSpPr>
          <p:nvPr/>
        </p:nvCxnSpPr>
        <p:spPr>
          <a:xfrm>
            <a:off x="1641802" y="1482328"/>
            <a:ext cx="551329" cy="36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6"/>
            <a:endCxn id="8" idx="2"/>
          </p:cNvCxnSpPr>
          <p:nvPr/>
        </p:nvCxnSpPr>
        <p:spPr>
          <a:xfrm>
            <a:off x="2650331" y="1485955"/>
            <a:ext cx="457200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6"/>
            <a:endCxn id="23" idx="2"/>
          </p:cNvCxnSpPr>
          <p:nvPr/>
        </p:nvCxnSpPr>
        <p:spPr>
          <a:xfrm flipV="1">
            <a:off x="1641802" y="3345290"/>
            <a:ext cx="537742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636744" y="3363220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5"/>
            <a:endCxn id="11" idx="1"/>
          </p:cNvCxnSpPr>
          <p:nvPr/>
        </p:nvCxnSpPr>
        <p:spPr>
          <a:xfrm>
            <a:off x="1574847" y="1634464"/>
            <a:ext cx="387162" cy="62114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7"/>
            <a:endCxn id="11" idx="3"/>
          </p:cNvCxnSpPr>
          <p:nvPr/>
        </p:nvCxnSpPr>
        <p:spPr>
          <a:xfrm flipV="1">
            <a:off x="1574847" y="2559881"/>
            <a:ext cx="387162" cy="6430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173209" y="3079249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251557" y="90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6148" y="1875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2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8026" y="284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7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469" y="1870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7834" y="968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5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74082" y="1870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3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1486" y="2855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8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65140" y="1810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4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78267" y="2869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9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85288" y="916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6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12498" y="3077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10</a:t>
            </a:r>
            <a:endParaRPr lang="ru-RU" dirty="0">
              <a:solidFill>
                <a:schemeClr val="accent5"/>
              </a:solidFill>
            </a:endParaRPr>
          </a:p>
        </p:txBody>
      </p:sp>
      <p:graphicFrame>
        <p:nvGraphicFramePr>
          <p:cNvPr id="92" name="Таблица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03538"/>
              </p:ext>
            </p:extLst>
          </p:nvPr>
        </p:nvGraphicFramePr>
        <p:xfrm>
          <a:off x="453977" y="4332517"/>
          <a:ext cx="7442527" cy="90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11"/>
                <a:gridCol w="565806"/>
                <a:gridCol w="605771"/>
                <a:gridCol w="605771"/>
                <a:gridCol w="605771"/>
                <a:gridCol w="605771"/>
                <a:gridCol w="605771"/>
                <a:gridCol w="605771"/>
                <a:gridCol w="605771"/>
                <a:gridCol w="605771"/>
                <a:gridCol w="605771"/>
                <a:gridCol w="605771"/>
              </a:tblGrid>
              <a:tr h="40944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 err="1" smtClean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</a:tr>
              <a:tr h="494268">
                <a:tc>
                  <a:txBody>
                    <a:bodyPr/>
                    <a:lstStyle/>
                    <a:p>
                      <a:r>
                        <a:rPr lang="en-U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Next_id</a:t>
                      </a: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3" name="Рисунок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13" y="815886"/>
            <a:ext cx="4629150" cy="31051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Заголовок 1"/>
          <p:cNvSpPr>
            <a:spLocks noGrp="1"/>
          </p:cNvSpPr>
          <p:nvPr>
            <p:ph type="title"/>
          </p:nvPr>
        </p:nvSpPr>
        <p:spPr>
          <a:xfrm>
            <a:off x="1895054" y="131595"/>
            <a:ext cx="8586040" cy="53202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Программная реализация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DFS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. Порядок обхода вершин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66845" y="5601414"/>
            <a:ext cx="48157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Вместо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None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можно использовать -1 или v, если мы точно знаем, что нет петель.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Зная метки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pred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, можно восстановить пути из стартовой вершины во все остальные вершины.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3" name="Овал 42"/>
          <p:cNvSpPr/>
          <p:nvPr/>
        </p:nvSpPr>
        <p:spPr>
          <a:xfrm>
            <a:off x="3215175" y="120879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03969" y="212798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292246" y="306813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002698" y="212076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7" name="Овал 46"/>
          <p:cNvSpPr/>
          <p:nvPr/>
        </p:nvSpPr>
        <p:spPr>
          <a:xfrm>
            <a:off x="1292246" y="1195350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3203969" y="306813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4645046" y="2120767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cxnSp>
        <p:nvCxnSpPr>
          <p:cNvPr id="50" name="Прямая со стрелкой 49"/>
          <p:cNvCxnSpPr>
            <a:endCxn id="46" idx="2"/>
          </p:cNvCxnSpPr>
          <p:nvPr/>
        </p:nvCxnSpPr>
        <p:spPr>
          <a:xfrm flipV="1">
            <a:off x="1018821" y="2335920"/>
            <a:ext cx="983877" cy="1793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49" idx="2"/>
          </p:cNvCxnSpPr>
          <p:nvPr/>
        </p:nvCxnSpPr>
        <p:spPr>
          <a:xfrm flipV="1">
            <a:off x="3672375" y="2335920"/>
            <a:ext cx="972671" cy="72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2459898" y="2343134"/>
            <a:ext cx="744071" cy="107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45" idx="1"/>
          </p:cNvCxnSpPr>
          <p:nvPr/>
        </p:nvCxnSpPr>
        <p:spPr>
          <a:xfrm>
            <a:off x="951866" y="2505986"/>
            <a:ext cx="407335" cy="62516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951866" y="1621640"/>
            <a:ext cx="502726" cy="58007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8" idx="6"/>
            <a:endCxn id="49" idx="3"/>
          </p:cNvCxnSpPr>
          <p:nvPr/>
        </p:nvCxnSpPr>
        <p:spPr>
          <a:xfrm flipV="1">
            <a:off x="3661169" y="2488056"/>
            <a:ext cx="1067899" cy="7952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3" idx="6"/>
            <a:endCxn id="49" idx="1"/>
          </p:cNvCxnSpPr>
          <p:nvPr/>
        </p:nvCxnSpPr>
        <p:spPr>
          <a:xfrm>
            <a:off x="3672375" y="1423949"/>
            <a:ext cx="1056693" cy="75983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300775" y="119897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2287188" y="305831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47" idx="6"/>
            <a:endCxn id="57" idx="2"/>
          </p:cNvCxnSpPr>
          <p:nvPr/>
        </p:nvCxnSpPr>
        <p:spPr>
          <a:xfrm>
            <a:off x="1749446" y="1410503"/>
            <a:ext cx="551329" cy="36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7" idx="6"/>
            <a:endCxn id="43" idx="2"/>
          </p:cNvCxnSpPr>
          <p:nvPr/>
        </p:nvCxnSpPr>
        <p:spPr>
          <a:xfrm>
            <a:off x="2757975" y="1414130"/>
            <a:ext cx="457200" cy="98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5" idx="6"/>
            <a:endCxn id="58" idx="2"/>
          </p:cNvCxnSpPr>
          <p:nvPr/>
        </p:nvCxnSpPr>
        <p:spPr>
          <a:xfrm flipV="1">
            <a:off x="1749446" y="3273465"/>
            <a:ext cx="537742" cy="98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2744388" y="3291395"/>
            <a:ext cx="459581" cy="98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7" idx="5"/>
            <a:endCxn id="46" idx="1"/>
          </p:cNvCxnSpPr>
          <p:nvPr/>
        </p:nvCxnSpPr>
        <p:spPr>
          <a:xfrm>
            <a:off x="1682491" y="1562639"/>
            <a:ext cx="387162" cy="6211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5" idx="7"/>
            <a:endCxn id="46" idx="3"/>
          </p:cNvCxnSpPr>
          <p:nvPr/>
        </p:nvCxnSpPr>
        <p:spPr>
          <a:xfrm flipV="1">
            <a:off x="1682491" y="2488056"/>
            <a:ext cx="387162" cy="643092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4280853" y="3007424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093792" y="1804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368461" y="276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281726" y="179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5125" y="276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781073" y="17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281629" y="2798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929238" y="868119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pred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528144" y="212798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503841" y="175470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1355892" y="84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68154" y="851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3288548" y="913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cxnSp>
        <p:nvCxnSpPr>
          <p:cNvPr id="87" name="Прямая со стрелкой 86"/>
          <p:cNvCxnSpPr>
            <a:stCxn id="73" idx="1"/>
            <a:endCxn id="83" idx="3"/>
          </p:cNvCxnSpPr>
          <p:nvPr/>
        </p:nvCxnSpPr>
        <p:spPr>
          <a:xfrm flipH="1">
            <a:off x="3590234" y="1052785"/>
            <a:ext cx="339004" cy="451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07634" y="276465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ru-RU" dirty="0"/>
          </a:p>
        </p:txBody>
      </p:sp>
      <p:graphicFrame>
        <p:nvGraphicFramePr>
          <p:cNvPr id="84" name="Таблица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25024"/>
              </p:ext>
            </p:extLst>
          </p:nvPr>
        </p:nvGraphicFramePr>
        <p:xfrm>
          <a:off x="170324" y="5250574"/>
          <a:ext cx="6650795" cy="121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29"/>
                <a:gridCol w="510988"/>
                <a:gridCol w="497281"/>
                <a:gridCol w="554233"/>
                <a:gridCol w="554233"/>
                <a:gridCol w="554233"/>
                <a:gridCol w="554233"/>
                <a:gridCol w="554233"/>
                <a:gridCol w="554233"/>
                <a:gridCol w="554233"/>
                <a:gridCol w="554233"/>
                <a:gridCol w="554233"/>
              </a:tblGrid>
              <a:tr h="549402">
                <a:tc>
                  <a:txBody>
                    <a:bodyPr/>
                    <a:lstStyle/>
                    <a:p>
                      <a:pPr marL="0" indent="0"/>
                      <a:r>
                        <a:rPr lang="en-US" dirty="0" err="1" smtClean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</a:tr>
              <a:tr h="663212">
                <a:tc>
                  <a:txBody>
                    <a:bodyPr/>
                    <a:lstStyle/>
                    <a:p>
                      <a:r>
                        <a:rPr lang="en-U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None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Рисунок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48" y="671107"/>
            <a:ext cx="4981575" cy="442912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4" name="Рисунок 7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6" name="Заголовок 1"/>
          <p:cNvSpPr>
            <a:spLocks noGrp="1"/>
          </p:cNvSpPr>
          <p:nvPr>
            <p:ph type="title"/>
          </p:nvPr>
        </p:nvSpPr>
        <p:spPr>
          <a:xfrm>
            <a:off x="733245" y="72493"/>
            <a:ext cx="11230757" cy="53202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Программная реализация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DFS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. Корневое дерево поиска в глубину.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508" y="-1"/>
            <a:ext cx="10515600" cy="54684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Программная реализация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DFS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. Компоненты связности графа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7066668" y="1543047"/>
            <a:ext cx="3062388" cy="1340224"/>
            <a:chOff x="6718109" y="2120151"/>
            <a:chExt cx="3062388" cy="1340224"/>
          </a:xfrm>
        </p:grpSpPr>
        <p:sp>
          <p:nvSpPr>
            <p:cNvPr id="42" name="Овал 41"/>
            <p:cNvSpPr/>
            <p:nvPr/>
          </p:nvSpPr>
          <p:spPr>
            <a:xfrm>
              <a:off x="6718109" y="2626658"/>
              <a:ext cx="268942" cy="2510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7404845" y="2120151"/>
              <a:ext cx="268942" cy="2510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8047423" y="2626658"/>
              <a:ext cx="268942" cy="2510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ru-RU" dirty="0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7404845" y="3209363"/>
              <a:ext cx="268942" cy="25101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8764599" y="2626658"/>
              <a:ext cx="268942" cy="2510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9511555" y="2326339"/>
              <a:ext cx="268942" cy="25101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9511555" y="3209363"/>
              <a:ext cx="268942" cy="25101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  <p:cxnSp>
          <p:nvCxnSpPr>
            <p:cNvPr id="49" name="Прямая соединительная линия 48"/>
            <p:cNvCxnSpPr>
              <a:stCxn id="42" idx="7"/>
              <a:endCxn id="43" idx="3"/>
            </p:cNvCxnSpPr>
            <p:nvPr/>
          </p:nvCxnSpPr>
          <p:spPr>
            <a:xfrm flipV="1">
              <a:off x="6947665" y="2334403"/>
              <a:ext cx="496566" cy="329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42" idx="5"/>
              <a:endCxn id="45" idx="1"/>
            </p:cNvCxnSpPr>
            <p:nvPr/>
          </p:nvCxnSpPr>
          <p:spPr>
            <a:xfrm>
              <a:off x="6947665" y="2840910"/>
              <a:ext cx="496566" cy="40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45" idx="7"/>
              <a:endCxn id="44" idx="3"/>
            </p:cNvCxnSpPr>
            <p:nvPr/>
          </p:nvCxnSpPr>
          <p:spPr>
            <a:xfrm flipV="1">
              <a:off x="7634401" y="2840910"/>
              <a:ext cx="452408" cy="40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stCxn id="48" idx="0"/>
              <a:endCxn id="47" idx="4"/>
            </p:cNvCxnSpPr>
            <p:nvPr/>
          </p:nvCxnSpPr>
          <p:spPr>
            <a:xfrm flipV="1">
              <a:off x="9646026" y="2577351"/>
              <a:ext cx="0" cy="632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единительная линия 52"/>
          <p:cNvCxnSpPr>
            <a:stCxn id="43" idx="5"/>
            <a:endCxn id="44" idx="1"/>
          </p:cNvCxnSpPr>
          <p:nvPr/>
        </p:nvCxnSpPr>
        <p:spPr>
          <a:xfrm>
            <a:off x="7982960" y="1757299"/>
            <a:ext cx="452408" cy="329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/>
          <p:cNvSpPr/>
          <p:nvPr/>
        </p:nvSpPr>
        <p:spPr>
          <a:xfrm rot="5400000">
            <a:off x="7417471" y="2289403"/>
            <a:ext cx="931804" cy="1729069"/>
          </a:xfrm>
          <a:prstGeom prst="rightBrace">
            <a:avLst>
              <a:gd name="adj1" fmla="val 8333"/>
              <a:gd name="adj2" fmla="val 49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авая фигурная скобка 67"/>
          <p:cNvSpPr/>
          <p:nvPr/>
        </p:nvSpPr>
        <p:spPr>
          <a:xfrm rot="5400000">
            <a:off x="9498368" y="2542989"/>
            <a:ext cx="931804" cy="1259998"/>
          </a:xfrm>
          <a:prstGeom prst="rightBrace">
            <a:avLst>
              <a:gd name="adj1" fmla="val 8333"/>
              <a:gd name="adj2" fmla="val 49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авая фигурная скобка 68"/>
          <p:cNvSpPr/>
          <p:nvPr/>
        </p:nvSpPr>
        <p:spPr>
          <a:xfrm rot="16200000">
            <a:off x="9027371" y="1460253"/>
            <a:ext cx="440517" cy="772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7753404" y="3650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96786" y="118737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2</a:t>
            </a: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827370" y="371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75785"/>
              </p:ext>
            </p:extLst>
          </p:nvPr>
        </p:nvGraphicFramePr>
        <p:xfrm>
          <a:off x="6893860" y="4207742"/>
          <a:ext cx="3550022" cy="80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4"/>
                <a:gridCol w="430306"/>
                <a:gridCol w="403412"/>
                <a:gridCol w="349879"/>
                <a:gridCol w="358333"/>
                <a:gridCol w="358588"/>
                <a:gridCol w="307928"/>
                <a:gridCol w="283742"/>
              </a:tblGrid>
              <a:tr h="372499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34583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 [v]</a:t>
                      </a:r>
                      <a:endParaRPr lang="ru-RU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4" name="Рисунок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08" y="716058"/>
            <a:ext cx="2400300" cy="114300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08" y="1949821"/>
            <a:ext cx="3724275" cy="186690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8" y="3851454"/>
            <a:ext cx="5514975" cy="25241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373882" y="499445"/>
            <a:ext cx="497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называется </a:t>
            </a:r>
            <a:r>
              <a:rPr lang="ru-RU" dirty="0" smtClean="0"/>
              <a:t>связным, </a:t>
            </a:r>
            <a:r>
              <a:rPr lang="ru-RU" dirty="0"/>
              <a:t>если любые две его  несовпадающие вершины соединены маршрутом.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5" y="564777"/>
            <a:ext cx="10838330" cy="606014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3215" y="110403"/>
            <a:ext cx="10631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Программная реализация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DFS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.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Определение </a:t>
            </a:r>
            <a:r>
              <a:rPr lang="ru-RU" sz="28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двудольности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графа</a:t>
            </a:r>
            <a:endParaRPr lang="ru-RU" sz="3200" b="1" dirty="0">
              <a:latin typeface="+mj-lt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6732494" y="4329951"/>
            <a:ext cx="493059" cy="50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034617" y="3594848"/>
            <a:ext cx="493059" cy="50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034617" y="4975411"/>
            <a:ext cx="493059" cy="50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381564" y="4329951"/>
            <a:ext cx="493059" cy="50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3" idx="7"/>
            <a:endCxn id="6" idx="3"/>
          </p:cNvCxnSpPr>
          <p:nvPr/>
        </p:nvCxnSpPr>
        <p:spPr>
          <a:xfrm flipV="1">
            <a:off x="7153346" y="4023351"/>
            <a:ext cx="953478" cy="3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3" idx="5"/>
            <a:endCxn id="7" idx="2"/>
          </p:cNvCxnSpPr>
          <p:nvPr/>
        </p:nvCxnSpPr>
        <p:spPr>
          <a:xfrm>
            <a:off x="7153346" y="4758454"/>
            <a:ext cx="881271" cy="46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5"/>
            <a:endCxn id="8" idx="1"/>
          </p:cNvCxnSpPr>
          <p:nvPr/>
        </p:nvCxnSpPr>
        <p:spPr>
          <a:xfrm>
            <a:off x="8455469" y="4023351"/>
            <a:ext cx="998302" cy="3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7" idx="6"/>
            <a:endCxn id="8" idx="3"/>
          </p:cNvCxnSpPr>
          <p:nvPr/>
        </p:nvCxnSpPr>
        <p:spPr>
          <a:xfrm flipV="1">
            <a:off x="8527676" y="4758454"/>
            <a:ext cx="926095" cy="46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" idx="6"/>
            <a:endCxn id="8" idx="2"/>
          </p:cNvCxnSpPr>
          <p:nvPr/>
        </p:nvCxnSpPr>
        <p:spPr>
          <a:xfrm>
            <a:off x="7225553" y="4580963"/>
            <a:ext cx="2156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6626" y="393821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929400" y="319728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328107" y="391206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543304" y="5938817"/>
            <a:ext cx="18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is_bipartite</a:t>
            </a:r>
            <a:r>
              <a:rPr lang="en-US" dirty="0" smtClean="0"/>
              <a:t>=False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5278" y="125572"/>
            <a:ext cx="5381445" cy="52238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Топологическая сортировка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153" y="797510"/>
            <a:ext cx="11421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B050"/>
                </a:solidFill>
              </a:rPr>
              <a:t>Топологической сортировкой</a:t>
            </a:r>
            <a:r>
              <a:rPr lang="ru-RU" i="1" dirty="0" smtClean="0">
                <a:solidFill>
                  <a:srgbClr val="FF0000"/>
                </a:solidFill>
              </a:rPr>
              <a:t>  </a:t>
            </a:r>
            <a:r>
              <a:rPr lang="ru-RU" dirty="0"/>
              <a:t>вершин орграфа, который не содержит контуров, называется такая </a:t>
            </a:r>
            <a:r>
              <a:rPr lang="ru-RU" dirty="0" err="1"/>
              <a:t>перенумерация</a:t>
            </a:r>
            <a:r>
              <a:rPr lang="ru-RU" dirty="0"/>
              <a:t> его вершин, что у любой дуги 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u,v</a:t>
            </a:r>
            <a:r>
              <a:rPr lang="ru-RU" dirty="0" smtClean="0">
                <a:latin typeface="Consolas" panose="020B0609020204030204" pitchFamily="49" charset="0"/>
              </a:rPr>
              <a:t>) </a:t>
            </a:r>
            <a:r>
              <a:rPr lang="ru-RU" dirty="0"/>
              <a:t>номер её </a:t>
            </a:r>
            <a:r>
              <a:rPr lang="ru-RU" dirty="0" smtClean="0"/>
              <a:t>начала u </a:t>
            </a:r>
            <a:r>
              <a:rPr lang="ru-RU" dirty="0"/>
              <a:t>меньше, чем номер её </a:t>
            </a:r>
            <a:r>
              <a:rPr lang="ru-RU" dirty="0" smtClean="0"/>
              <a:t>конца v </a:t>
            </a:r>
            <a:r>
              <a:rPr lang="ru-RU" dirty="0"/>
              <a:t>(либо наоборот). </a:t>
            </a:r>
            <a:endParaRPr lang="ru-RU" dirty="0" smtClean="0"/>
          </a:p>
          <a:p>
            <a:pPr algn="just"/>
            <a:endParaRPr lang="ru-RU" dirty="0" smtClean="0"/>
          </a:p>
        </p:txBody>
      </p:sp>
      <p:grpSp>
        <p:nvGrpSpPr>
          <p:cNvPr id="65" name="Группа 64"/>
          <p:cNvGrpSpPr/>
          <p:nvPr/>
        </p:nvGrpSpPr>
        <p:grpSpPr>
          <a:xfrm>
            <a:off x="3321422" y="1979659"/>
            <a:ext cx="4374777" cy="1459834"/>
            <a:chOff x="1721223" y="1998658"/>
            <a:chExt cx="4374777" cy="1459834"/>
          </a:xfrm>
        </p:grpSpPr>
        <p:sp>
          <p:nvSpPr>
            <p:cNvPr id="3" name="Овал 2"/>
            <p:cNvSpPr/>
            <p:nvPr/>
          </p:nvSpPr>
          <p:spPr>
            <a:xfrm>
              <a:off x="1721223" y="2000426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957483" y="2001726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806388" y="3005774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520889" y="3037150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5665695" y="3037150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706472" y="3005774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550023" y="1998658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90800" y="2510944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ru-RU" dirty="0"/>
            </a:p>
          </p:txBody>
        </p:sp>
        <p:cxnSp>
          <p:nvCxnSpPr>
            <p:cNvPr id="15" name="Прямая со стрелкой 14"/>
            <p:cNvCxnSpPr>
              <a:stCxn id="3" idx="6"/>
              <a:endCxn id="14" idx="1"/>
            </p:cNvCxnSpPr>
            <p:nvPr/>
          </p:nvCxnSpPr>
          <p:spPr>
            <a:xfrm>
              <a:off x="2151528" y="2211097"/>
              <a:ext cx="502289" cy="36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8" idx="7"/>
              <a:endCxn id="14" idx="3"/>
            </p:cNvCxnSpPr>
            <p:nvPr/>
          </p:nvCxnSpPr>
          <p:spPr>
            <a:xfrm flipV="1">
              <a:off x="2173676" y="2870582"/>
              <a:ext cx="480141" cy="196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4" idx="7"/>
              <a:endCxn id="13" idx="3"/>
            </p:cNvCxnSpPr>
            <p:nvPr/>
          </p:nvCxnSpPr>
          <p:spPr>
            <a:xfrm flipV="1">
              <a:off x="2958088" y="2358296"/>
              <a:ext cx="654952" cy="214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  <a:endCxn id="10" idx="1"/>
            </p:cNvCxnSpPr>
            <p:nvPr/>
          </p:nvCxnSpPr>
          <p:spPr>
            <a:xfrm>
              <a:off x="2958088" y="2870582"/>
              <a:ext cx="625818" cy="22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0" idx="0"/>
              <a:endCxn id="13" idx="4"/>
            </p:cNvCxnSpPr>
            <p:nvPr/>
          </p:nvCxnSpPr>
          <p:spPr>
            <a:xfrm flipV="1">
              <a:off x="3736042" y="2420000"/>
              <a:ext cx="29134" cy="61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2" idx="0"/>
              <a:endCxn id="6" idx="4"/>
            </p:cNvCxnSpPr>
            <p:nvPr/>
          </p:nvCxnSpPr>
          <p:spPr>
            <a:xfrm flipV="1">
              <a:off x="4921625" y="2423068"/>
              <a:ext cx="251011" cy="58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Группа 65"/>
          <p:cNvGrpSpPr/>
          <p:nvPr/>
        </p:nvGrpSpPr>
        <p:grpSpPr>
          <a:xfrm>
            <a:off x="3155576" y="4137140"/>
            <a:ext cx="5495364" cy="772609"/>
            <a:chOff x="1344705" y="4148444"/>
            <a:chExt cx="5495364" cy="772609"/>
          </a:xfrm>
        </p:grpSpPr>
        <p:sp>
          <p:nvSpPr>
            <p:cNvPr id="32" name="Овал 31"/>
            <p:cNvSpPr/>
            <p:nvPr/>
          </p:nvSpPr>
          <p:spPr>
            <a:xfrm>
              <a:off x="1344705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70849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794750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3518651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4220137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4921624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ru-RU" dirty="0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5665694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6409764" y="4474685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2" idx="6"/>
              <a:endCxn id="33" idx="2"/>
            </p:cNvCxnSpPr>
            <p:nvPr/>
          </p:nvCxnSpPr>
          <p:spPr>
            <a:xfrm>
              <a:off x="1775010" y="4685356"/>
              <a:ext cx="295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Скругленная соединительная линия 42"/>
            <p:cNvCxnSpPr>
              <a:stCxn id="33" idx="4"/>
              <a:endCxn id="37" idx="4"/>
            </p:cNvCxnSpPr>
            <p:nvPr/>
          </p:nvCxnSpPr>
          <p:spPr>
            <a:xfrm rot="16200000" flipH="1">
              <a:off x="3711389" y="3470639"/>
              <a:ext cx="12700" cy="28507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Скругленная соединительная линия 46"/>
            <p:cNvCxnSpPr>
              <a:stCxn id="37" idx="4"/>
              <a:endCxn id="39" idx="4"/>
            </p:cNvCxnSpPr>
            <p:nvPr/>
          </p:nvCxnSpPr>
          <p:spPr>
            <a:xfrm rot="16200000" flipH="1">
              <a:off x="5880847" y="4151957"/>
              <a:ext cx="12700" cy="1488140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37" idx="6"/>
              <a:endCxn id="38" idx="2"/>
            </p:cNvCxnSpPr>
            <p:nvPr/>
          </p:nvCxnSpPr>
          <p:spPr>
            <a:xfrm>
              <a:off x="5351929" y="4685356"/>
              <a:ext cx="313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8" idx="6"/>
              <a:endCxn id="39" idx="2"/>
            </p:cNvCxnSpPr>
            <p:nvPr/>
          </p:nvCxnSpPr>
          <p:spPr>
            <a:xfrm>
              <a:off x="6095999" y="4685356"/>
              <a:ext cx="313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Скругленная соединительная линия 52"/>
            <p:cNvCxnSpPr/>
            <p:nvPr/>
          </p:nvCxnSpPr>
          <p:spPr>
            <a:xfrm rot="16200000" flipH="1">
              <a:off x="3341967" y="3126243"/>
              <a:ext cx="12700" cy="3576919"/>
            </a:xfrm>
            <a:prstGeom prst="curvedConnector3">
              <a:avLst>
                <a:gd name="adj1" fmla="val 53294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34" idx="6"/>
              <a:endCxn id="35" idx="2"/>
            </p:cNvCxnSpPr>
            <p:nvPr/>
          </p:nvCxnSpPr>
          <p:spPr>
            <a:xfrm>
              <a:off x="3225055" y="4685356"/>
              <a:ext cx="29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400731" y="41824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43813" y="41824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61302" y="4198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78571" y="41785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87169" y="41484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85933" y="4175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12262" y="4175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1567" y="41824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4336" y="5773180"/>
            <a:ext cx="1044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Т.е. нам нужно разметить вершины орграфа на линии так, чтобы все дуги исходного орграфа шли в одну сторону, например, слева направо или справа налево.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chemeClr val="accent1"/>
                </a:solidFill>
              </a:rPr>
              <a:t>Структуры данных для представления  графа (орграфа). </a:t>
            </a:r>
            <a:r>
              <a:rPr lang="ru-RU" sz="3600" b="1" dirty="0">
                <a:solidFill>
                  <a:schemeClr val="accent1"/>
                </a:solidFill>
              </a:rPr>
              <a:t>Матрица </a:t>
            </a:r>
            <a:r>
              <a:rPr lang="ru-RU" sz="3600" b="1" dirty="0" smtClean="0">
                <a:solidFill>
                  <a:schemeClr val="accent1"/>
                </a:solidFill>
              </a:rPr>
              <a:t>инцидентности</a:t>
            </a:r>
            <a:endParaRPr lang="ru-RU" sz="4000" dirty="0">
              <a:solidFill>
                <a:schemeClr val="accent1"/>
              </a:solidFill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26289"/>
              </p:ext>
            </p:extLst>
          </p:nvPr>
        </p:nvGraphicFramePr>
        <p:xfrm>
          <a:off x="4927600" y="2667000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52236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>
            <a:stCxn id="89" idx="1"/>
          </p:cNvCxnSpPr>
          <p:nvPr/>
        </p:nvCxnSpPr>
        <p:spPr>
          <a:xfrm>
            <a:off x="5321300" y="2765425"/>
            <a:ext cx="35791" cy="3869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86878"/>
              </p:ext>
            </p:extLst>
          </p:nvPr>
        </p:nvGraphicFramePr>
        <p:xfrm>
          <a:off x="1453974" y="4544521"/>
          <a:ext cx="24652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17"/>
                <a:gridCol w="444410"/>
                <a:gridCol w="424659"/>
                <a:gridCol w="424659"/>
                <a:gridCol w="414781"/>
                <a:gridCol w="448291"/>
              </a:tblGrid>
              <a:tr h="256309"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5</a:t>
                      </a:r>
                      <a:endParaRPr lang="ru-RU" dirty="0" smtClean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1458139" y="1868255"/>
            <a:ext cx="2141092" cy="1950228"/>
            <a:chOff x="1476533" y="2315578"/>
            <a:chExt cx="2141092" cy="1950228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1476533" y="2777243"/>
              <a:ext cx="2141092" cy="1488563"/>
              <a:chOff x="1256146" y="3814118"/>
              <a:chExt cx="2141092" cy="1488563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1256146" y="4331705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1</a:t>
                </a: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3000074" y="4295267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2035463" y="3814118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</p:grpSp>
        <p:cxnSp>
          <p:nvCxnSpPr>
            <p:cNvPr id="75" name="Прямая соединительная линия 74"/>
            <p:cNvCxnSpPr>
              <a:stCxn id="5" idx="5"/>
              <a:endCxn id="8" idx="1"/>
            </p:cNvCxnSpPr>
            <p:nvPr/>
          </p:nvCxnSpPr>
          <p:spPr>
            <a:xfrm>
              <a:off x="1815534" y="3633831"/>
              <a:ext cx="498479" cy="2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8" idx="6"/>
              <a:endCxn id="9" idx="3"/>
            </p:cNvCxnSpPr>
            <p:nvPr/>
          </p:nvCxnSpPr>
          <p:spPr>
            <a:xfrm flipV="1">
              <a:off x="2653014" y="3597393"/>
              <a:ext cx="625610" cy="469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2626767" y="3018798"/>
              <a:ext cx="631973" cy="43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5" idx="0"/>
              <a:endCxn id="10" idx="2"/>
            </p:cNvCxnSpPr>
            <p:nvPr/>
          </p:nvCxnSpPr>
          <p:spPr>
            <a:xfrm flipV="1">
              <a:off x="1675115" y="2975825"/>
              <a:ext cx="580735" cy="319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144779" y="2315578"/>
              <a:ext cx="797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accent1"/>
                  </a:solidFill>
                </a:rPr>
                <a:t>Г</a:t>
              </a:r>
              <a:r>
                <a:rPr lang="ru-RU" sz="2400" dirty="0" smtClean="0">
                  <a:solidFill>
                    <a:schemeClr val="accent1"/>
                  </a:solidFill>
                </a:rPr>
                <a:t>раф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0614" y="2755927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ru-RU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45410" y="380801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3</a:t>
              </a:r>
              <a:endParaRPr lang="ru-RU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87645" y="284993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2</a:t>
              </a:r>
              <a:endParaRPr lang="ru-RU" dirty="0"/>
            </a:p>
          </p:txBody>
        </p:sp>
        <p:cxnSp>
          <p:nvCxnSpPr>
            <p:cNvPr id="16" name="Прямая соединительная линия 15"/>
            <p:cNvCxnSpPr>
              <a:stCxn id="5" idx="6"/>
              <a:endCxn id="9" idx="2"/>
            </p:cNvCxnSpPr>
            <p:nvPr/>
          </p:nvCxnSpPr>
          <p:spPr>
            <a:xfrm flipV="1">
              <a:off x="1873697" y="3456974"/>
              <a:ext cx="1346764" cy="36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57139" y="3422642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5</a:t>
              </a:r>
              <a:endParaRPr lang="ru-RU" dirty="0"/>
            </a:p>
          </p:txBody>
        </p:sp>
      </p:grpSp>
      <p:graphicFrame>
        <p:nvGraphicFramePr>
          <p:cNvPr id="78" name="Таблица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73784"/>
              </p:ext>
            </p:extLst>
          </p:nvPr>
        </p:nvGraphicFramePr>
        <p:xfrm>
          <a:off x="6485934" y="4544521"/>
          <a:ext cx="2684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2"/>
                <a:gridCol w="414473"/>
                <a:gridCol w="412377"/>
                <a:gridCol w="410496"/>
                <a:gridCol w="379314"/>
                <a:gridCol w="379314"/>
                <a:gridCol w="428024"/>
              </a:tblGrid>
              <a:tr h="256309">
                <a:tc>
                  <a:txBody>
                    <a:bodyPr/>
                    <a:lstStyle/>
                    <a:p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5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6</a:t>
                      </a:r>
                      <a:endParaRPr lang="ru-RU" baseline="-25000" dirty="0" smtClean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56309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6485934" y="1959705"/>
            <a:ext cx="2579248" cy="2031228"/>
            <a:chOff x="6485934" y="2304060"/>
            <a:chExt cx="2579248" cy="203122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6733412" y="2865988"/>
              <a:ext cx="2147455" cy="1469300"/>
              <a:chOff x="1256146" y="3833381"/>
              <a:chExt cx="2147455" cy="1469300"/>
            </a:xfrm>
          </p:grpSpPr>
          <p:sp>
            <p:nvSpPr>
              <p:cNvPr id="50" name="Овал 49"/>
              <p:cNvSpPr/>
              <p:nvPr/>
            </p:nvSpPr>
            <p:spPr>
              <a:xfrm>
                <a:off x="1256146" y="4331705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1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cxnSp>
            <p:nvCxnSpPr>
              <p:cNvPr id="54" name="Прямая со стрелкой 53"/>
              <p:cNvCxnSpPr>
                <a:endCxn id="53" idx="2"/>
              </p:cNvCxnSpPr>
              <p:nvPr/>
            </p:nvCxnSpPr>
            <p:spPr>
              <a:xfrm flipV="1">
                <a:off x="1536984" y="4031963"/>
                <a:ext cx="556642" cy="311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50" idx="5"/>
                <a:endCxn id="51" idx="1"/>
              </p:cNvCxnSpPr>
              <p:nvPr/>
            </p:nvCxnSpPr>
            <p:spPr>
              <a:xfrm>
                <a:off x="1595147" y="4670706"/>
                <a:ext cx="498479" cy="292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51" idx="6"/>
                <a:endCxn id="52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3" idx="6"/>
                <a:endCxn id="52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6713726" y="2304060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accent1"/>
                  </a:solidFill>
                </a:rPr>
                <a:t>О</a:t>
              </a:r>
              <a:r>
                <a:rPr lang="ru-RU" sz="2400" dirty="0" smtClean="0">
                  <a:solidFill>
                    <a:schemeClr val="accent1"/>
                  </a:solidFill>
                </a:rPr>
                <a:t>рграф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05" name="Скругленная соединительная линия 104"/>
            <p:cNvCxnSpPr/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953323" y="374631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4</a:t>
              </a:r>
              <a:endParaRPr lang="ru-RU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93680" y="288906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00539" y="2889885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2</a:t>
              </a:r>
              <a:endParaRPr lang="ru-RU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39112" y="389647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3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85934" y="286655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5</a:t>
              </a:r>
              <a:endParaRPr lang="ru-RU" dirty="0"/>
            </a:p>
          </p:txBody>
        </p:sp>
        <p:cxnSp>
          <p:nvCxnSpPr>
            <p:cNvPr id="6" name="Скругленная соединительная линия 5"/>
            <p:cNvCxnSpPr/>
            <p:nvPr/>
          </p:nvCxnSpPr>
          <p:spPr>
            <a:xfrm rot="16200000" flipV="1">
              <a:off x="8073287" y="2718418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686552" y="2643898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6</a:t>
              </a:r>
              <a:endParaRPr lang="ru-RU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170345" y="5201342"/>
            <a:ext cx="9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Ө</a:t>
            </a:r>
            <a:r>
              <a:rPr lang="en-US" dirty="0" smtClean="0"/>
              <a:t>(nm)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367562" y="5274255"/>
            <a:ext cx="9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Ө</a:t>
            </a:r>
            <a:r>
              <a:rPr lang="en-US" dirty="0" smtClean="0"/>
              <a:t>(nm)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718217" y="33207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8" name="Рисунок 5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2915" y="365125"/>
            <a:ext cx="5226170" cy="52238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Топологическая сортировка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0477" y="824883"/>
            <a:ext cx="116810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sz="2400" dirty="0" smtClean="0"/>
              <a:t>Для </a:t>
            </a:r>
            <a:r>
              <a:rPr lang="ru-RU" sz="2400" dirty="0"/>
              <a:t>выполнения топологической сортировки вершин ациклического орграфа можно использовать, </a:t>
            </a:r>
            <a:r>
              <a:rPr lang="ru-RU" sz="2400" dirty="0" smtClean="0"/>
              <a:t>алгоритмы </a:t>
            </a:r>
            <a:r>
              <a:rPr lang="ru-RU" sz="2400" dirty="0" smtClean="0">
                <a:solidFill>
                  <a:schemeClr val="accent1"/>
                </a:solidFill>
              </a:rPr>
              <a:t>А. Кана </a:t>
            </a:r>
            <a:r>
              <a:rPr lang="ru-RU" sz="2400" dirty="0"/>
              <a:t>(1962) и </a:t>
            </a:r>
            <a:r>
              <a:rPr lang="ru-RU" sz="2400" dirty="0">
                <a:solidFill>
                  <a:schemeClr val="accent1"/>
                </a:solidFill>
              </a:rPr>
              <a:t>Р</a:t>
            </a:r>
            <a:r>
              <a:rPr lang="ru-RU" sz="2400" dirty="0" smtClean="0">
                <a:solidFill>
                  <a:schemeClr val="accent1"/>
                </a:solidFill>
              </a:rPr>
              <a:t>. </a:t>
            </a:r>
            <a:r>
              <a:rPr lang="ru-RU" sz="2400" dirty="0" err="1" smtClean="0">
                <a:solidFill>
                  <a:schemeClr val="accent1"/>
                </a:solidFill>
              </a:rPr>
              <a:t>Тарьяна</a:t>
            </a:r>
            <a:r>
              <a:rPr lang="ru-RU" sz="2400" dirty="0" smtClean="0">
                <a:solidFill>
                  <a:schemeClr val="accent1"/>
                </a:solidFill>
              </a:rPr>
              <a:t> </a:t>
            </a:r>
            <a:r>
              <a:rPr lang="ru-RU" sz="2400" dirty="0"/>
              <a:t>(1976</a:t>
            </a:r>
            <a:r>
              <a:rPr lang="ru-RU" sz="2400" dirty="0" smtClean="0"/>
              <a:t>). 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0477" y="2989918"/>
            <a:ext cx="231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Артур Кан (</a:t>
            </a:r>
            <a:r>
              <a:rPr lang="en-US" dirty="0"/>
              <a:t>A. B. </a:t>
            </a:r>
            <a:r>
              <a:rPr lang="en-US" dirty="0" smtClean="0"/>
              <a:t>Kahn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77097" y="2941279"/>
            <a:ext cx="5871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Роберт </a:t>
            </a:r>
            <a:r>
              <a:rPr lang="ru-RU" dirty="0" err="1" smtClean="0"/>
              <a:t>Тарьян</a:t>
            </a:r>
            <a:r>
              <a:rPr lang="ru-RU" dirty="0" smtClean="0"/>
              <a:t> (</a:t>
            </a:r>
            <a:r>
              <a:rPr lang="en-US" i="1" dirty="0"/>
              <a:t>Robert </a:t>
            </a:r>
            <a:r>
              <a:rPr lang="en-US" i="1" dirty="0" err="1"/>
              <a:t>Endre</a:t>
            </a:r>
            <a:r>
              <a:rPr lang="en-US" i="1" dirty="0"/>
              <a:t> </a:t>
            </a:r>
            <a:r>
              <a:rPr lang="en-US" i="1" dirty="0" err="1" smtClean="0"/>
              <a:t>Tarjan</a:t>
            </a:r>
            <a:r>
              <a:rPr lang="ru-RU" i="1" dirty="0" smtClean="0"/>
              <a:t>), </a:t>
            </a:r>
            <a:r>
              <a:rPr lang="ru-RU" dirty="0" smtClean="0"/>
              <a:t>родился в</a:t>
            </a:r>
            <a:r>
              <a:rPr lang="ru-RU" i="1" dirty="0" smtClean="0"/>
              <a:t> </a:t>
            </a:r>
            <a:r>
              <a:rPr lang="ru-RU" dirty="0" smtClean="0"/>
              <a:t>1948 г.    </a:t>
            </a:r>
          </a:p>
          <a:p>
            <a:r>
              <a:rPr lang="ru-RU" dirty="0" smtClean="0"/>
              <a:t>американский учёный в области вычислительных систем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93" y="4007403"/>
            <a:ext cx="2039471" cy="2672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38200" y="4007404"/>
            <a:ext cx="1853242" cy="26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1785" y="365125"/>
            <a:ext cx="6686170" cy="52238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Топологическая сортировка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Алгоритм Кана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9719" y="1248891"/>
            <a:ext cx="11681011" cy="13029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Пока существуют </a:t>
            </a:r>
            <a:r>
              <a:rPr lang="ru-RU" dirty="0"/>
              <a:t>вершины без входящих дуг, </a:t>
            </a:r>
            <a:r>
              <a:rPr lang="ru-RU" dirty="0" smtClean="0"/>
              <a:t>выполнять </a:t>
            </a:r>
            <a:r>
              <a:rPr lang="ru-RU" dirty="0"/>
              <a:t>следующие действия: </a:t>
            </a:r>
            <a:endParaRPr lang="ru-RU" dirty="0" smtClean="0"/>
          </a:p>
          <a:p>
            <a:pPr algn="just"/>
            <a:endParaRPr lang="ru-RU" dirty="0" smtClean="0"/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dirty="0" smtClean="0"/>
              <a:t>найти </a:t>
            </a:r>
            <a:r>
              <a:rPr lang="ru-RU" dirty="0"/>
              <a:t>любую </a:t>
            </a:r>
            <a:r>
              <a:rPr lang="ru-RU" dirty="0" smtClean="0"/>
              <a:t>вершину v </a:t>
            </a:r>
            <a:r>
              <a:rPr lang="ru-RU" dirty="0"/>
              <a:t>без входящих дуг и </a:t>
            </a:r>
            <a:r>
              <a:rPr lang="ru-RU" dirty="0" smtClean="0"/>
              <a:t>присвоить </a:t>
            </a:r>
            <a:r>
              <a:rPr lang="ru-RU" dirty="0"/>
              <a:t>ей новый номер </a:t>
            </a:r>
            <a:r>
              <a:rPr lang="ru-RU" dirty="0" smtClean="0"/>
              <a:t>(нумерация </a:t>
            </a:r>
            <a:r>
              <a:rPr lang="ru-RU" dirty="0"/>
              <a:t>начинается с единицы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342900" indent="-342900">
              <a:spcAft>
                <a:spcPts val="800"/>
              </a:spcAft>
              <a:buAutoNum type="arabicParenR"/>
            </a:pPr>
            <a:r>
              <a:rPr lang="en-US" dirty="0" smtClean="0"/>
              <a:t> </a:t>
            </a:r>
            <a:r>
              <a:rPr lang="ru-RU" dirty="0" smtClean="0"/>
              <a:t>удалить из </a:t>
            </a:r>
            <a:r>
              <a:rPr lang="ru-RU" dirty="0"/>
              <a:t>орграфа </a:t>
            </a:r>
            <a:r>
              <a:rPr lang="ru-RU" dirty="0" smtClean="0"/>
              <a:t>вершину v </a:t>
            </a:r>
            <a:r>
              <a:rPr lang="ru-RU" dirty="0"/>
              <a:t>вместе с выходящими из неё дугами и </a:t>
            </a:r>
            <a:r>
              <a:rPr lang="ru-RU" dirty="0" smtClean="0"/>
              <a:t>повторить </a:t>
            </a:r>
            <a:r>
              <a:rPr lang="ru-RU" dirty="0"/>
              <a:t>алгоритм.  </a:t>
            </a:r>
          </a:p>
        </p:txBody>
      </p:sp>
      <p:sp>
        <p:nvSpPr>
          <p:cNvPr id="9" name="Овал 8"/>
          <p:cNvSpPr/>
          <p:nvPr/>
        </p:nvSpPr>
        <p:spPr>
          <a:xfrm>
            <a:off x="214567" y="4725658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450827" y="4726958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99732" y="5731006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2014233" y="5762382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159039" y="5762382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199816" y="5731006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2043367" y="4723890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1084144" y="5236176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644872" y="4936329"/>
            <a:ext cx="502289" cy="36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667020" y="5595814"/>
            <a:ext cx="480141" cy="19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1451432" y="5083528"/>
            <a:ext cx="654952" cy="21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1451432" y="5595814"/>
            <a:ext cx="625818" cy="22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2229386" y="5145232"/>
            <a:ext cx="29134" cy="61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3414969" y="5148300"/>
            <a:ext cx="251011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5360893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087037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6810938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7534839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8236325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8937812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9681882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10425952" y="487449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4" idx="6"/>
            <a:endCxn id="25" idx="2"/>
          </p:cNvCxnSpPr>
          <p:nvPr/>
        </p:nvCxnSpPr>
        <p:spPr>
          <a:xfrm>
            <a:off x="5791198" y="5085168"/>
            <a:ext cx="295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25" idx="4"/>
            <a:endCxn id="29" idx="4"/>
          </p:cNvCxnSpPr>
          <p:nvPr/>
        </p:nvCxnSpPr>
        <p:spPr>
          <a:xfrm rot="16200000" flipH="1">
            <a:off x="7727577" y="3870451"/>
            <a:ext cx="12700" cy="2850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9" idx="4"/>
            <a:endCxn id="31" idx="4"/>
          </p:cNvCxnSpPr>
          <p:nvPr/>
        </p:nvCxnSpPr>
        <p:spPr>
          <a:xfrm rot="16200000" flipH="1">
            <a:off x="9897035" y="4551769"/>
            <a:ext cx="12700" cy="14881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6"/>
            <a:endCxn id="30" idx="2"/>
          </p:cNvCxnSpPr>
          <p:nvPr/>
        </p:nvCxnSpPr>
        <p:spPr>
          <a:xfrm>
            <a:off x="9368117" y="5085168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0" idx="6"/>
            <a:endCxn id="31" idx="2"/>
          </p:cNvCxnSpPr>
          <p:nvPr/>
        </p:nvCxnSpPr>
        <p:spPr>
          <a:xfrm>
            <a:off x="10112187" y="5085168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/>
          <p:nvPr/>
        </p:nvCxnSpPr>
        <p:spPr>
          <a:xfrm rot="16200000" flipH="1">
            <a:off x="7358155" y="3526055"/>
            <a:ext cx="12700" cy="3576919"/>
          </a:xfrm>
          <a:prstGeom prst="curvedConnector3">
            <a:avLst>
              <a:gd name="adj1" fmla="val 5329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6" idx="6"/>
            <a:endCxn id="27" idx="2"/>
          </p:cNvCxnSpPr>
          <p:nvPr/>
        </p:nvCxnSpPr>
        <p:spPr>
          <a:xfrm>
            <a:off x="7241243" y="5085168"/>
            <a:ext cx="29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16919" y="4582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0001" y="4582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7490" y="459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94759" y="4578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03357" y="4548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2121" y="4575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28450" y="4575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87755" y="4582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2827" y="2879720"/>
            <a:ext cx="11380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Проверить, всем ли вершинам были присвоены номера. Если нет, то в орграфе существует контур и </a:t>
            </a:r>
            <a:r>
              <a:rPr lang="ru-RU" dirty="0" smtClean="0"/>
              <a:t>топологическая </a:t>
            </a:r>
            <a:r>
              <a:rPr lang="ru-RU" dirty="0"/>
              <a:t>сортировка не может быть выполнена.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029200" y="3899140"/>
            <a:ext cx="17253" cy="2639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9732" y="38991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 1.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621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051411" y="4451601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136576" y="5456949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2851077" y="5488325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2880211" y="4449833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1920988" y="4962119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1481716" y="4662272"/>
            <a:ext cx="502289" cy="36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1503864" y="5321757"/>
            <a:ext cx="480141" cy="19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2288276" y="4809471"/>
            <a:ext cx="654952" cy="21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709011" y="4716450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5435155" y="4716450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765037" y="4424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8119" y="4424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4" name="Прямая со стрелкой 3"/>
          <p:cNvCxnSpPr>
            <a:stCxn id="15" idx="4"/>
            <a:endCxn id="12" idx="0"/>
          </p:cNvCxnSpPr>
          <p:nvPr/>
        </p:nvCxnSpPr>
        <p:spPr>
          <a:xfrm flipH="1">
            <a:off x="3066230" y="4871175"/>
            <a:ext cx="29134" cy="61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2" idx="2"/>
            <a:endCxn id="16" idx="5"/>
          </p:cNvCxnSpPr>
          <p:nvPr/>
        </p:nvCxnSpPr>
        <p:spPr>
          <a:xfrm flipH="1" flipV="1">
            <a:off x="2288276" y="5321757"/>
            <a:ext cx="562801" cy="37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2783108" y="365125"/>
            <a:ext cx="6625785" cy="52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Топологическая сортировка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Алгоритм Кана</a:t>
            </a:r>
            <a:endParaRPr lang="ru-RU" sz="28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38346" y="984855"/>
            <a:ext cx="11681011" cy="13029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Пока существуют </a:t>
            </a:r>
            <a:r>
              <a:rPr lang="ru-RU" dirty="0"/>
              <a:t>вершины без входящих дуг, </a:t>
            </a:r>
            <a:r>
              <a:rPr lang="ru-RU" dirty="0" smtClean="0"/>
              <a:t>выполнять </a:t>
            </a:r>
            <a:r>
              <a:rPr lang="ru-RU" dirty="0"/>
              <a:t>следующие действия: </a:t>
            </a:r>
            <a:endParaRPr lang="ru-RU" dirty="0" smtClean="0"/>
          </a:p>
          <a:p>
            <a:pPr algn="just"/>
            <a:endParaRPr lang="ru-RU" dirty="0" smtClean="0"/>
          </a:p>
          <a:p>
            <a:pPr marL="342900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ru-RU" dirty="0" smtClean="0"/>
              <a:t>найти </a:t>
            </a:r>
            <a:r>
              <a:rPr lang="ru-RU" dirty="0"/>
              <a:t>любую </a:t>
            </a:r>
            <a:r>
              <a:rPr lang="ru-RU" dirty="0" smtClean="0"/>
              <a:t>вершину v </a:t>
            </a:r>
            <a:r>
              <a:rPr lang="ru-RU" dirty="0"/>
              <a:t>без входящих дуг и </a:t>
            </a:r>
            <a:r>
              <a:rPr lang="ru-RU" dirty="0" smtClean="0"/>
              <a:t>присвоить </a:t>
            </a:r>
            <a:r>
              <a:rPr lang="ru-RU" dirty="0"/>
              <a:t>ей новый номер </a:t>
            </a:r>
            <a:r>
              <a:rPr lang="ru-RU" dirty="0" smtClean="0"/>
              <a:t>(нумерация </a:t>
            </a:r>
            <a:r>
              <a:rPr lang="ru-RU" dirty="0"/>
              <a:t>начинается с единицы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342900" indent="-342900">
              <a:spcAft>
                <a:spcPts val="800"/>
              </a:spcAft>
              <a:buAutoNum type="arabicParenR"/>
            </a:pPr>
            <a:r>
              <a:rPr lang="en-US" dirty="0" smtClean="0"/>
              <a:t> </a:t>
            </a:r>
            <a:r>
              <a:rPr lang="ru-RU" dirty="0" smtClean="0"/>
              <a:t>удалить из </a:t>
            </a:r>
            <a:r>
              <a:rPr lang="ru-RU" dirty="0"/>
              <a:t>орграфа </a:t>
            </a:r>
            <a:r>
              <a:rPr lang="ru-RU" dirty="0" smtClean="0"/>
              <a:t>вершину v </a:t>
            </a:r>
            <a:r>
              <a:rPr lang="ru-RU" dirty="0"/>
              <a:t>вместе с выходящими из неё дугами и </a:t>
            </a:r>
            <a:r>
              <a:rPr lang="ru-RU" dirty="0" smtClean="0"/>
              <a:t>повторить </a:t>
            </a:r>
            <a:r>
              <a:rPr lang="ru-RU" dirty="0"/>
              <a:t>алгоритм.  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566881" y="2418128"/>
            <a:ext cx="10381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Проверить, всем ли вершинам были присвоены </a:t>
            </a:r>
            <a:r>
              <a:rPr lang="ru-RU" dirty="0" smtClean="0"/>
              <a:t>номера (можно, например, ввести счётчик числа вершин, которые были перенесены на линию</a:t>
            </a:r>
            <a:r>
              <a:rPr lang="en-US" dirty="0" smtClean="0"/>
              <a:t>; </a:t>
            </a:r>
            <a:r>
              <a:rPr lang="ru-RU" dirty="0" smtClean="0"/>
              <a:t>если нет вершин без входящих дуг и счётчик =</a:t>
            </a:r>
            <a:r>
              <a:rPr lang="en-US" dirty="0" smtClean="0"/>
              <a:t> |V|</a:t>
            </a:r>
            <a:r>
              <a:rPr lang="ru-RU" dirty="0" smtClean="0"/>
              <a:t>, то топологическая сортировка выполнена успешно). </a:t>
            </a:r>
            <a:r>
              <a:rPr lang="ru-RU" dirty="0"/>
              <a:t>Если </a:t>
            </a:r>
            <a:r>
              <a:rPr lang="ru-RU" dirty="0" smtClean="0"/>
              <a:t>счётчик </a:t>
            </a:r>
            <a:r>
              <a:rPr lang="en-US" dirty="0"/>
              <a:t>&lt; |V|</a:t>
            </a:r>
            <a:r>
              <a:rPr lang="ru-RU" dirty="0" smtClean="0"/>
              <a:t>, </a:t>
            </a:r>
            <a:r>
              <a:rPr lang="ru-RU" dirty="0"/>
              <a:t>то в орграфе существует контур и </a:t>
            </a:r>
            <a:r>
              <a:rPr lang="ru-RU" dirty="0" smtClean="0"/>
              <a:t>топологическая </a:t>
            </a:r>
            <a:r>
              <a:rPr lang="ru-RU" dirty="0"/>
              <a:t>сортировка не может быть выполнена.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033" y="38187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 2. </a:t>
            </a:r>
            <a:endParaRPr lang="ru-RU" b="1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993837" y="3703981"/>
            <a:ext cx="17253" cy="2639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25" grpId="0" animBg="1"/>
      <p:bldP spid="39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44583" y="761569"/>
            <a:ext cx="111753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Пока существуют </a:t>
            </a:r>
            <a:r>
              <a:rPr lang="ru-RU" sz="1400" dirty="0"/>
              <a:t>вершины без входящих дуг, </a:t>
            </a:r>
            <a:r>
              <a:rPr lang="ru-RU" sz="1400" dirty="0" smtClean="0"/>
              <a:t>выполнять </a:t>
            </a:r>
            <a:r>
              <a:rPr lang="ru-RU" sz="1400" dirty="0"/>
              <a:t>следующие действия: </a:t>
            </a:r>
            <a:endParaRPr lang="ru-RU" sz="1400" dirty="0" smtClean="0"/>
          </a:p>
          <a:p>
            <a:pPr marL="342900" indent="-342900" algn="just">
              <a:buFont typeface="+mj-lt"/>
              <a:buAutoNum type="arabicParenR"/>
            </a:pPr>
            <a:r>
              <a:rPr lang="ru-RU" sz="1400" dirty="0" smtClean="0"/>
              <a:t>найти </a:t>
            </a:r>
            <a:r>
              <a:rPr lang="ru-RU" sz="1400" dirty="0"/>
              <a:t>любую </a:t>
            </a:r>
            <a:r>
              <a:rPr lang="ru-RU" sz="1400" dirty="0" smtClean="0"/>
              <a:t>вершину v </a:t>
            </a:r>
            <a:r>
              <a:rPr lang="ru-RU" sz="1400" dirty="0"/>
              <a:t>без входящих дуг и </a:t>
            </a:r>
            <a:r>
              <a:rPr lang="ru-RU" sz="1400" dirty="0" smtClean="0"/>
              <a:t>присвоить </a:t>
            </a:r>
            <a:r>
              <a:rPr lang="ru-RU" sz="1400" dirty="0"/>
              <a:t>ей новый номер </a:t>
            </a:r>
            <a:r>
              <a:rPr lang="ru-RU" sz="1400" dirty="0" smtClean="0"/>
              <a:t>(нумерация </a:t>
            </a:r>
            <a:r>
              <a:rPr lang="ru-RU" sz="1400" dirty="0"/>
              <a:t>начинается с единицы</a:t>
            </a:r>
            <a:r>
              <a:rPr lang="ru-RU" sz="1400" dirty="0" smtClean="0"/>
              <a:t>)</a:t>
            </a:r>
            <a:r>
              <a:rPr lang="en-US" sz="1400" dirty="0" smtClean="0"/>
              <a:t>;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 </a:t>
            </a:r>
            <a:r>
              <a:rPr lang="ru-RU" sz="1400" dirty="0" smtClean="0"/>
              <a:t>удалить из </a:t>
            </a:r>
            <a:r>
              <a:rPr lang="ru-RU" sz="1400" dirty="0"/>
              <a:t>орграфа </a:t>
            </a:r>
            <a:r>
              <a:rPr lang="ru-RU" sz="1400" dirty="0" smtClean="0"/>
              <a:t>вершину v </a:t>
            </a:r>
            <a:r>
              <a:rPr lang="ru-RU" sz="1400" dirty="0"/>
              <a:t>вместе с выходящими из неё дугами и </a:t>
            </a:r>
            <a:r>
              <a:rPr lang="ru-RU" sz="1400" dirty="0" smtClean="0"/>
              <a:t>повторить </a:t>
            </a:r>
            <a:r>
              <a:rPr lang="ru-RU" sz="1400" dirty="0"/>
              <a:t>алгоритм.  </a:t>
            </a:r>
            <a:endParaRPr lang="ru-RU" sz="1400" dirty="0" smtClean="0"/>
          </a:p>
          <a:p>
            <a:pPr algn="just"/>
            <a:r>
              <a:rPr lang="ru-RU" sz="1400" dirty="0" smtClean="0"/>
              <a:t>Проверить, всем ли вершинам были присвоены номера. Если нет, то в орграфе существует контур и </a:t>
            </a:r>
            <a:r>
              <a:rPr lang="ru-RU" sz="1400" dirty="0" err="1" smtClean="0"/>
              <a:t>топлогическая</a:t>
            </a:r>
            <a:r>
              <a:rPr lang="ru-RU" sz="1400" dirty="0" smtClean="0"/>
              <a:t> сортировка не может быть выполнена.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505567" y="2504502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0681451" y="3006009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7590732" y="3509850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9305233" y="3541226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1389663" y="4041433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10430440" y="4010057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334367" y="2502734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8375144" y="3015020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7935872" y="2715173"/>
            <a:ext cx="502289" cy="36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7958020" y="3374658"/>
            <a:ext cx="480141" cy="19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8742432" y="2862372"/>
            <a:ext cx="654952" cy="21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8742432" y="3374658"/>
            <a:ext cx="625818" cy="22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9520386" y="2924076"/>
            <a:ext cx="29134" cy="61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10645593" y="3427351"/>
            <a:ext cx="251011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6187753" y="4667764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913897" y="4667764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637798" y="4667764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9802909" y="4651222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8361701" y="4634681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9097076" y="4634681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10479964" y="4665604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11266404" y="4665604"/>
            <a:ext cx="430305" cy="42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2865" y="2338452"/>
            <a:ext cx="1428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FF0000"/>
                </a:solidFill>
              </a:rPr>
              <a:t>   </a:t>
            </a:r>
            <a:r>
              <a:rPr lang="ru-RU" sz="1400" dirty="0" smtClean="0">
                <a:solidFill>
                  <a:srgbClr val="FF0000"/>
                </a:solidFill>
              </a:rPr>
              <a:t>1 2 3 4 5 6 7 8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1 </a:t>
            </a:r>
            <a:r>
              <a:rPr lang="ru-RU" sz="1400" dirty="0" smtClean="0"/>
              <a:t>0 0 0 0 0 0 0 1    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2 </a:t>
            </a:r>
            <a:r>
              <a:rPr lang="ru-RU" sz="1400" dirty="0"/>
              <a:t>0 0 0 0 0 0 0 1 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3</a:t>
            </a:r>
            <a:r>
              <a:rPr lang="ru-RU" sz="1400" dirty="0"/>
              <a:t> 0 0 0 </a:t>
            </a:r>
            <a:r>
              <a:rPr lang="ru-RU" sz="1400" dirty="0" smtClean="0"/>
              <a:t>1 </a:t>
            </a:r>
            <a:r>
              <a:rPr lang="ru-RU" sz="1400" dirty="0"/>
              <a:t>0 0 0 </a:t>
            </a:r>
            <a:r>
              <a:rPr lang="ru-RU" sz="1400" dirty="0" smtClean="0"/>
              <a:t>0 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4 </a:t>
            </a:r>
            <a:r>
              <a:rPr lang="ru-RU" sz="1400" dirty="0"/>
              <a:t>0 0 0 0 0 0 0 </a:t>
            </a:r>
            <a:r>
              <a:rPr lang="ru-RU" sz="1400" dirty="0" smtClean="0"/>
              <a:t>0 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5 </a:t>
            </a:r>
            <a:r>
              <a:rPr lang="ru-RU" sz="1400" dirty="0"/>
              <a:t>0 0 0 0 0 0 0 </a:t>
            </a:r>
            <a:r>
              <a:rPr lang="ru-RU" sz="1400" dirty="0" smtClean="0"/>
              <a:t>0 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6</a:t>
            </a:r>
            <a:r>
              <a:rPr lang="ru-RU" sz="1400" dirty="0"/>
              <a:t> 0 0 0 0 </a:t>
            </a:r>
            <a:r>
              <a:rPr lang="ru-RU" sz="1400" dirty="0" smtClean="0"/>
              <a:t>1 </a:t>
            </a:r>
            <a:r>
              <a:rPr lang="ru-RU" sz="1400" dirty="0"/>
              <a:t>0 0 </a:t>
            </a:r>
            <a:r>
              <a:rPr lang="ru-RU" sz="1400" dirty="0" smtClean="0"/>
              <a:t>0 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7 </a:t>
            </a:r>
            <a:r>
              <a:rPr lang="ru-RU" sz="1400" dirty="0"/>
              <a:t>0 0 0 0 0 0 0 </a:t>
            </a:r>
            <a:r>
              <a:rPr lang="ru-RU" sz="1400" dirty="0" smtClean="0"/>
              <a:t>0 </a:t>
            </a:r>
            <a:endParaRPr lang="ru-RU" sz="1400" dirty="0" smtClean="0">
              <a:solidFill>
                <a:srgbClr val="FF0000"/>
              </a:solidFill>
            </a:endParaRPr>
          </a:p>
          <a:p>
            <a:r>
              <a:rPr lang="ru-RU" sz="1400" dirty="0" smtClean="0">
                <a:solidFill>
                  <a:srgbClr val="FF0000"/>
                </a:solidFill>
              </a:rPr>
              <a:t>8</a:t>
            </a:r>
            <a:r>
              <a:rPr lang="ru-RU" sz="1400" dirty="0"/>
              <a:t> 0 0 </a:t>
            </a:r>
            <a:r>
              <a:rPr lang="ru-RU" sz="1400" dirty="0" smtClean="0"/>
              <a:t>1 1 </a:t>
            </a:r>
            <a:r>
              <a:rPr lang="ru-RU" sz="1400" dirty="0"/>
              <a:t>0 0 0 </a:t>
            </a:r>
            <a:r>
              <a:rPr lang="ru-RU" sz="1400" dirty="0" smtClean="0"/>
              <a:t>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79797" y="4263524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  </a:t>
            </a: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</a:rPr>
              <a:t>0 0 1 2 1 0 0 2</a:t>
            </a:r>
            <a:endParaRPr lang="ru-R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387" y="53296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</a:t>
            </a:r>
            <a:r>
              <a:rPr lang="ru-RU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4663" y="5302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68897" y="5296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674968" y="5296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77981" y="5296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279797" y="4432859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1</a:t>
            </a:r>
            <a:endParaRPr lang="ru-R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114874" y="5251159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312027" y="5197897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9797" y="4587044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0</a:t>
            </a:r>
            <a:endParaRPr lang="ru-R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47789" y="529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1563909" y="5231323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2234" y="4748246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  <a:endParaRPr lang="ru-R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475" y="529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1779295" y="5251158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1985366" y="5204429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10999" y="4923546"/>
            <a:ext cx="141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</a:rPr>
              <a:t>          0  1</a:t>
            </a:r>
            <a:endParaRPr lang="ru-R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01626" y="529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2279494" y="5204429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600318" y="5263559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84357" y="5098910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  <a:endParaRPr lang="ru-R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58323" y="5311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2941985" y="5283873"/>
            <a:ext cx="540230" cy="5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кругленная соединительная линия 67"/>
          <p:cNvCxnSpPr>
            <a:stCxn id="24" idx="4"/>
            <a:endCxn id="29" idx="4"/>
          </p:cNvCxnSpPr>
          <p:nvPr/>
        </p:nvCxnSpPr>
        <p:spPr>
          <a:xfrm rot="5400000" flipH="1" flipV="1">
            <a:off x="7841025" y="3617903"/>
            <a:ext cx="33083" cy="2909323"/>
          </a:xfrm>
          <a:prstGeom prst="curvedConnector3">
            <a:avLst>
              <a:gd name="adj1" fmla="val -126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кругленная соединительная линия 70"/>
          <p:cNvCxnSpPr>
            <a:stCxn id="25" idx="4"/>
            <a:endCxn id="29" idx="3"/>
          </p:cNvCxnSpPr>
          <p:nvPr/>
        </p:nvCxnSpPr>
        <p:spPr>
          <a:xfrm rot="5400000" flipH="1" flipV="1">
            <a:off x="8097177" y="4026191"/>
            <a:ext cx="94787" cy="2031043"/>
          </a:xfrm>
          <a:prstGeom prst="curvedConnector3">
            <a:avLst>
              <a:gd name="adj1" fmla="val -24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72"/>
          <p:cNvCxnSpPr>
            <a:stCxn id="29" idx="4"/>
            <a:endCxn id="31" idx="4"/>
          </p:cNvCxnSpPr>
          <p:nvPr/>
        </p:nvCxnSpPr>
        <p:spPr>
          <a:xfrm rot="16200000" flipH="1">
            <a:off x="10381432" y="3986820"/>
            <a:ext cx="30923" cy="2169328"/>
          </a:xfrm>
          <a:prstGeom prst="curvedConnector3">
            <a:avLst>
              <a:gd name="adj1" fmla="val 839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29" idx="4"/>
            <a:endCxn id="30" idx="4"/>
          </p:cNvCxnSpPr>
          <p:nvPr/>
        </p:nvCxnSpPr>
        <p:spPr>
          <a:xfrm rot="16200000" flipH="1">
            <a:off x="9988212" y="4380040"/>
            <a:ext cx="30923" cy="1382888"/>
          </a:xfrm>
          <a:prstGeom prst="curvedConnector3">
            <a:avLst>
              <a:gd name="adj1" fmla="val 839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6"/>
            <a:endCxn id="31" idx="2"/>
          </p:cNvCxnSpPr>
          <p:nvPr/>
        </p:nvCxnSpPr>
        <p:spPr>
          <a:xfrm>
            <a:off x="10910269" y="4876275"/>
            <a:ext cx="35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кругленная соединительная линия 79"/>
          <p:cNvCxnSpPr>
            <a:stCxn id="26" idx="0"/>
            <a:endCxn id="27" idx="0"/>
          </p:cNvCxnSpPr>
          <p:nvPr/>
        </p:nvCxnSpPr>
        <p:spPr>
          <a:xfrm rot="5400000" flipH="1" flipV="1">
            <a:off x="8927235" y="3576938"/>
            <a:ext cx="16542" cy="2165111"/>
          </a:xfrm>
          <a:prstGeom prst="curvedConnector3">
            <a:avLst>
              <a:gd name="adj1" fmla="val 148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8675" y="5884919"/>
            <a:ext cx="11386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Реализация алгоритма </a:t>
            </a:r>
            <a:r>
              <a:rPr lang="ru-RU" dirty="0" err="1"/>
              <a:t>А.Кана</a:t>
            </a:r>
            <a:r>
              <a:rPr lang="ru-RU" dirty="0"/>
              <a:t> при задании орграфа матрицей смежности может быть выполнена за время O(n</a:t>
            </a:r>
            <a:r>
              <a:rPr lang="ru-RU" baseline="30000" dirty="0"/>
              <a:t>2</a:t>
            </a:r>
            <a:r>
              <a:rPr lang="ru-RU" dirty="0"/>
              <a:t>), </a:t>
            </a:r>
            <a:endParaRPr lang="ru-RU" dirty="0" smtClean="0"/>
          </a:p>
          <a:p>
            <a:r>
              <a:rPr lang="ru-RU" dirty="0" smtClean="0"/>
              <a:t>а реализация </a:t>
            </a:r>
            <a:r>
              <a:rPr lang="ru-RU" dirty="0"/>
              <a:t>при задании орграфа списками смежности - за время O(n +</a:t>
            </a:r>
            <a:r>
              <a:rPr lang="en-US" dirty="0"/>
              <a:t>m)</a:t>
            </a:r>
            <a:r>
              <a:rPr lang="ru-RU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0" name="Заголовок 1"/>
          <p:cNvSpPr txBox="1">
            <a:spLocks/>
          </p:cNvSpPr>
          <p:nvPr/>
        </p:nvSpPr>
        <p:spPr>
          <a:xfrm>
            <a:off x="2850707" y="140740"/>
            <a:ext cx="6490586" cy="52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Топологическая сортировка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Алгоритм Кана</a:t>
            </a:r>
            <a:endParaRPr lang="ru-RU" sz="2800" b="1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232865" y="4298069"/>
            <a:ext cx="1261497" cy="662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/>
      <p:bldP spid="4" grpId="0"/>
      <p:bldP spid="5" grpId="0"/>
      <p:bldP spid="6" grpId="0"/>
      <p:bldP spid="47" grpId="0"/>
      <p:bldP spid="48" grpId="0"/>
      <p:bldP spid="49" grpId="0"/>
      <p:bldP spid="50" grpId="0"/>
      <p:bldP spid="53" grpId="0"/>
      <p:bldP spid="54" grpId="0"/>
      <p:bldP spid="56" grpId="0"/>
      <p:bldP spid="57" grpId="0"/>
      <p:bldP spid="60" grpId="0"/>
      <p:bldP spid="61" grpId="0"/>
      <p:bldP spid="64" grpId="0"/>
      <p:bldP spid="65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0" y="133603"/>
            <a:ext cx="11459497" cy="6611779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6404748" y="3228822"/>
            <a:ext cx="4429098" cy="1521538"/>
            <a:chOff x="1666902" y="1936954"/>
            <a:chExt cx="4429098" cy="1521538"/>
          </a:xfrm>
        </p:grpSpPr>
        <p:sp>
          <p:nvSpPr>
            <p:cNvPr id="29" name="Овал 28"/>
            <p:cNvSpPr/>
            <p:nvPr/>
          </p:nvSpPr>
          <p:spPr>
            <a:xfrm>
              <a:off x="1666902" y="1936954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957483" y="2001726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806388" y="3005774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520889" y="3037150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5665695" y="3037150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706472" y="3005774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3550023" y="1998658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ru-RU" dirty="0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90800" y="2510944"/>
              <a:ext cx="430305" cy="421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ru-RU" dirty="0"/>
            </a:p>
          </p:txBody>
        </p:sp>
        <p:cxnSp>
          <p:nvCxnSpPr>
            <p:cNvPr id="37" name="Прямая со стрелкой 36"/>
            <p:cNvCxnSpPr>
              <a:stCxn id="29" idx="6"/>
              <a:endCxn id="36" idx="1"/>
            </p:cNvCxnSpPr>
            <p:nvPr/>
          </p:nvCxnSpPr>
          <p:spPr>
            <a:xfrm>
              <a:off x="2097207" y="2147625"/>
              <a:ext cx="556610" cy="425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31" idx="7"/>
              <a:endCxn id="36" idx="3"/>
            </p:cNvCxnSpPr>
            <p:nvPr/>
          </p:nvCxnSpPr>
          <p:spPr>
            <a:xfrm flipV="1">
              <a:off x="2173676" y="2870582"/>
              <a:ext cx="480141" cy="196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36" idx="7"/>
              <a:endCxn id="35" idx="3"/>
            </p:cNvCxnSpPr>
            <p:nvPr/>
          </p:nvCxnSpPr>
          <p:spPr>
            <a:xfrm flipV="1">
              <a:off x="2958088" y="2358296"/>
              <a:ext cx="654952" cy="214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6" idx="5"/>
              <a:endCxn id="32" idx="1"/>
            </p:cNvCxnSpPr>
            <p:nvPr/>
          </p:nvCxnSpPr>
          <p:spPr>
            <a:xfrm>
              <a:off x="2958088" y="2870582"/>
              <a:ext cx="625818" cy="22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2" idx="0"/>
              <a:endCxn id="35" idx="4"/>
            </p:cNvCxnSpPr>
            <p:nvPr/>
          </p:nvCxnSpPr>
          <p:spPr>
            <a:xfrm flipV="1">
              <a:off x="3736042" y="2420000"/>
              <a:ext cx="29134" cy="61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4" idx="0"/>
              <a:endCxn id="30" idx="4"/>
            </p:cNvCxnSpPr>
            <p:nvPr/>
          </p:nvCxnSpPr>
          <p:spPr>
            <a:xfrm flipV="1">
              <a:off x="4921625" y="2423068"/>
              <a:ext cx="251011" cy="58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216588" y="5065059"/>
            <a:ext cx="25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topsorted</a:t>
            </a:r>
            <a:r>
              <a:rPr lang="en-US" dirty="0" smtClean="0"/>
              <a:t>: </a:t>
            </a:r>
            <a:r>
              <a:rPr lang="ru-RU" dirty="0" smtClean="0"/>
              <a:t>4 3 8  1 2 5 7 6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941750" y="214962"/>
            <a:ext cx="269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Алгоритм </a:t>
            </a:r>
            <a:r>
              <a:rPr lang="ru-RU" sz="2400" b="1" dirty="0" err="1" smtClean="0">
                <a:solidFill>
                  <a:srgbClr val="FF0000"/>
                </a:solidFill>
              </a:rPr>
              <a:t>Тарьяна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47650"/>
            <a:ext cx="9544050" cy="636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9263" y="281968"/>
            <a:ext cx="74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Выделение сильно-связных компонент орграфа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886" y="796579"/>
            <a:ext cx="1115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Орграф называется </a:t>
            </a:r>
            <a:r>
              <a:rPr lang="ru-RU" dirty="0" err="1" smtClean="0">
                <a:solidFill>
                  <a:srgbClr val="FF0000"/>
                </a:solidFill>
              </a:rPr>
              <a:t>сильносвязным</a:t>
            </a:r>
            <a:r>
              <a:rPr lang="ru-RU" dirty="0" smtClean="0"/>
              <a:t>, если любые его две вершины достижимы друг из друга (считается, что вершина достижима сама из себя).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err="1" smtClean="0">
                <a:solidFill>
                  <a:srgbClr val="FF0000"/>
                </a:solidFill>
              </a:rPr>
              <a:t>Сильносвязной</a:t>
            </a:r>
            <a:r>
              <a:rPr lang="ru-RU" dirty="0" smtClean="0">
                <a:solidFill>
                  <a:srgbClr val="FF0000"/>
                </a:solidFill>
              </a:rPr>
              <a:t> компонентой орграфа </a:t>
            </a:r>
            <a:r>
              <a:rPr lang="ru-RU" dirty="0" smtClean="0"/>
              <a:t>называется любой его максимальный по включению </a:t>
            </a:r>
            <a:r>
              <a:rPr lang="ru-RU" dirty="0" err="1" smtClean="0"/>
              <a:t>сильносвязный</a:t>
            </a:r>
            <a:r>
              <a:rPr lang="ru-RU" dirty="0" smtClean="0"/>
              <a:t> подграф.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1991740" y="3032172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991305" y="3032172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991305" y="2200085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3021106" y="3851666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3571" y="299869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6085132" y="3687093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6040309" y="225816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956803" y="299869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7189694" y="299869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8408894" y="2998694"/>
            <a:ext cx="6275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2366681" y="2590330"/>
            <a:ext cx="688954" cy="50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3430576" y="2428685"/>
            <a:ext cx="587325" cy="6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3396047" y="3388939"/>
            <a:ext cx="621854" cy="52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3210941" y="2657285"/>
            <a:ext cx="0" cy="37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3210941" y="3489372"/>
            <a:ext cx="29801" cy="36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2366681" y="3422417"/>
            <a:ext cx="718755" cy="4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" idx="6"/>
            <a:endCxn id="6" idx="2"/>
          </p:cNvCxnSpPr>
          <p:nvPr/>
        </p:nvCxnSpPr>
        <p:spPr>
          <a:xfrm>
            <a:off x="2431011" y="3260772"/>
            <a:ext cx="5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4392842" y="3227294"/>
            <a:ext cx="563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>
            <a:off x="6259945" y="2715364"/>
            <a:ext cx="44823" cy="97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2" idx="6"/>
            <a:endCxn id="15" idx="2"/>
          </p:cNvCxnSpPr>
          <p:nvPr/>
        </p:nvCxnSpPr>
        <p:spPr>
          <a:xfrm flipV="1">
            <a:off x="6524403" y="3227294"/>
            <a:ext cx="665291" cy="68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6415250" y="2648409"/>
            <a:ext cx="838774" cy="4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3" idx="3"/>
            <a:endCxn id="14" idx="7"/>
          </p:cNvCxnSpPr>
          <p:nvPr/>
        </p:nvCxnSpPr>
        <p:spPr>
          <a:xfrm flipH="1">
            <a:off x="5331744" y="2648409"/>
            <a:ext cx="772895" cy="4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2" idx="2"/>
            <a:endCxn id="14" idx="5"/>
          </p:cNvCxnSpPr>
          <p:nvPr/>
        </p:nvCxnSpPr>
        <p:spPr>
          <a:xfrm flipH="1" flipV="1">
            <a:off x="5331744" y="3388939"/>
            <a:ext cx="753388" cy="52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7628965" y="3227294"/>
            <a:ext cx="77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0107" y="4476004"/>
            <a:ext cx="40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Орграф не является сильно связным. 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62708" y="4866249"/>
            <a:ext cx="503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Орграф содержит 4 </a:t>
            </a:r>
            <a:r>
              <a:rPr lang="ru-RU" dirty="0" err="1" smtClean="0"/>
              <a:t>сильносвязные</a:t>
            </a:r>
            <a:r>
              <a:rPr lang="ru-RU" dirty="0" smtClean="0"/>
              <a:t> компоненты. 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7628965" y="5079391"/>
            <a:ext cx="555812" cy="5289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8725881" y="5098211"/>
            <a:ext cx="555812" cy="5289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715221" y="4697166"/>
            <a:ext cx="555812" cy="5289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10704562" y="5102692"/>
            <a:ext cx="555812" cy="52891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66" name="Прямая со стрелкой 65"/>
          <p:cNvCxnSpPr>
            <a:stCxn id="62" idx="2"/>
          </p:cNvCxnSpPr>
          <p:nvPr/>
        </p:nvCxnSpPr>
        <p:spPr>
          <a:xfrm flipH="1" flipV="1">
            <a:off x="8184777" y="5362669"/>
            <a:ext cx="54110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3" idx="2"/>
          </p:cNvCxnSpPr>
          <p:nvPr/>
        </p:nvCxnSpPr>
        <p:spPr>
          <a:xfrm flipH="1">
            <a:off x="9281694" y="4961625"/>
            <a:ext cx="433527" cy="378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3" idx="6"/>
            <a:endCxn id="64" idx="2"/>
          </p:cNvCxnSpPr>
          <p:nvPr/>
        </p:nvCxnSpPr>
        <p:spPr>
          <a:xfrm>
            <a:off x="10271033" y="4961625"/>
            <a:ext cx="433529" cy="405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33303" y="5910405"/>
            <a:ext cx="55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Конденсация графа (все </a:t>
            </a:r>
            <a:r>
              <a:rPr lang="ru-RU" dirty="0" err="1" smtClean="0"/>
              <a:t>сильносвязные</a:t>
            </a:r>
            <a:r>
              <a:rPr lang="ru-RU" dirty="0" smtClean="0"/>
              <a:t> компоненты свёрнуты в одну вершину)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6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36204" y="-39166"/>
            <a:ext cx="931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Алгоритм </a:t>
            </a:r>
            <a:r>
              <a:rPr lang="ru-RU" sz="2400" dirty="0" err="1" smtClean="0">
                <a:solidFill>
                  <a:schemeClr val="accent6">
                    <a:lumMod val="75000"/>
                  </a:schemeClr>
                </a:solidFill>
              </a:rPr>
              <a:t>Косарайю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</a:rPr>
              <a:t>Шарира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выделения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сильно-связных компонент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орграфа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основанный на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DFS)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000" y="854288"/>
            <a:ext cx="1180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1978 год </a:t>
            </a:r>
            <a:r>
              <a:rPr lang="ru-RU" dirty="0" err="1" smtClean="0"/>
              <a:t>Самбрасива</a:t>
            </a:r>
            <a:r>
              <a:rPr lang="ru-RU" dirty="0" smtClean="0"/>
              <a:t> </a:t>
            </a:r>
            <a:r>
              <a:rPr lang="ru-RU" dirty="0" err="1" smtClean="0"/>
              <a:t>Рао</a:t>
            </a:r>
            <a:r>
              <a:rPr lang="ru-RU" dirty="0" smtClean="0"/>
              <a:t> </a:t>
            </a:r>
            <a:r>
              <a:rPr lang="ru-RU" dirty="0" err="1" smtClean="0"/>
              <a:t>Косарайю</a:t>
            </a:r>
            <a:r>
              <a:rPr lang="en-US" dirty="0" smtClean="0"/>
              <a:t>/</a:t>
            </a:r>
            <a:r>
              <a:rPr lang="ru-RU" dirty="0" err="1" smtClean="0"/>
              <a:t>Косараджу</a:t>
            </a:r>
            <a:r>
              <a:rPr lang="ru-RU" dirty="0" smtClean="0"/>
              <a:t> (</a:t>
            </a:r>
            <a:r>
              <a:rPr lang="en-US" dirty="0" err="1" smtClean="0"/>
              <a:t>Kosaraju</a:t>
            </a:r>
            <a:r>
              <a:rPr lang="en-US" dirty="0" smtClean="0"/>
              <a:t>)</a:t>
            </a:r>
            <a:r>
              <a:rPr lang="ru-RU" dirty="0" smtClean="0"/>
              <a:t>– американский учёный индийского происхождения, профессор информатики</a:t>
            </a:r>
          </a:p>
          <a:p>
            <a:r>
              <a:rPr lang="ru-RU" dirty="0" smtClean="0"/>
              <a:t>1979 год </a:t>
            </a:r>
            <a:r>
              <a:rPr lang="ru-RU" dirty="0" err="1" smtClean="0"/>
              <a:t>Миха</a:t>
            </a:r>
            <a:r>
              <a:rPr lang="ru-RU" dirty="0" smtClean="0"/>
              <a:t> </a:t>
            </a:r>
            <a:r>
              <a:rPr lang="ru-RU" dirty="0" err="1" smtClean="0"/>
              <a:t>Шарир</a:t>
            </a:r>
            <a:r>
              <a:rPr lang="ru-RU" dirty="0" smtClean="0"/>
              <a:t> </a:t>
            </a:r>
            <a:r>
              <a:rPr lang="en-US" dirty="0" smtClean="0"/>
              <a:t>(Micha </a:t>
            </a:r>
            <a:r>
              <a:rPr lang="en-US" dirty="0" err="1" smtClean="0"/>
              <a:t>Sharir</a:t>
            </a:r>
            <a:r>
              <a:rPr lang="en-US" dirty="0" smtClean="0"/>
              <a:t>) </a:t>
            </a:r>
            <a:r>
              <a:rPr lang="ru-RU" dirty="0" smtClean="0"/>
              <a:t>, родился в 1950 г.,  Израиль, профессор, специалист по вычислительной и комбинаторной геометрии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1991740" y="3032172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991305" y="3032172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991305" y="2200085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3021106" y="3851666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3571" y="299869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6085132" y="3687093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6040309" y="225816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956803" y="299869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7189694" y="2998694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8408894" y="2998694"/>
            <a:ext cx="6275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2366681" y="2590330"/>
            <a:ext cx="688954" cy="50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3430576" y="2428685"/>
            <a:ext cx="587325" cy="6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3396047" y="3388939"/>
            <a:ext cx="621854" cy="52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3210941" y="2657285"/>
            <a:ext cx="0" cy="37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3210941" y="3489372"/>
            <a:ext cx="29801" cy="36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2366681" y="3422417"/>
            <a:ext cx="718755" cy="4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460812" y="3260772"/>
            <a:ext cx="5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4392842" y="3227294"/>
            <a:ext cx="563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>
            <a:off x="6259945" y="2715364"/>
            <a:ext cx="44823" cy="97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2" idx="6"/>
            <a:endCxn id="15" idx="2"/>
          </p:cNvCxnSpPr>
          <p:nvPr/>
        </p:nvCxnSpPr>
        <p:spPr>
          <a:xfrm flipV="1">
            <a:off x="6524403" y="3227294"/>
            <a:ext cx="665291" cy="68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6415250" y="2648409"/>
            <a:ext cx="838774" cy="4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3" idx="3"/>
            <a:endCxn id="14" idx="7"/>
          </p:cNvCxnSpPr>
          <p:nvPr/>
        </p:nvCxnSpPr>
        <p:spPr>
          <a:xfrm flipH="1">
            <a:off x="5331744" y="2648409"/>
            <a:ext cx="772895" cy="4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2" idx="2"/>
            <a:endCxn id="14" idx="5"/>
          </p:cNvCxnSpPr>
          <p:nvPr/>
        </p:nvCxnSpPr>
        <p:spPr>
          <a:xfrm flipH="1" flipV="1">
            <a:off x="5331744" y="3388939"/>
            <a:ext cx="753388" cy="52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7628965" y="3227294"/>
            <a:ext cx="77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1991740" y="5318607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2991305" y="5318607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2991305" y="4486520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021106" y="6138101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3953571" y="5285129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36" name="Овал 35"/>
          <p:cNvSpPr/>
          <p:nvPr/>
        </p:nvSpPr>
        <p:spPr>
          <a:xfrm>
            <a:off x="6085132" y="5973528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37" name="Овал 36"/>
          <p:cNvSpPr/>
          <p:nvPr/>
        </p:nvSpPr>
        <p:spPr>
          <a:xfrm>
            <a:off x="6040309" y="4544599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4976414" y="5254188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40" name="Овал 39"/>
          <p:cNvSpPr/>
          <p:nvPr/>
        </p:nvSpPr>
        <p:spPr>
          <a:xfrm>
            <a:off x="7189694" y="5285129"/>
            <a:ext cx="43927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41" name="Овал 40"/>
          <p:cNvSpPr/>
          <p:nvPr/>
        </p:nvSpPr>
        <p:spPr>
          <a:xfrm>
            <a:off x="8408894" y="5285129"/>
            <a:ext cx="6275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30" idx="7"/>
            <a:endCxn id="33" idx="3"/>
          </p:cNvCxnSpPr>
          <p:nvPr/>
        </p:nvCxnSpPr>
        <p:spPr>
          <a:xfrm flipV="1">
            <a:off x="2366681" y="4876765"/>
            <a:ext cx="688954" cy="50879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3" idx="6"/>
            <a:endCxn id="35" idx="1"/>
          </p:cNvCxnSpPr>
          <p:nvPr/>
        </p:nvCxnSpPr>
        <p:spPr>
          <a:xfrm>
            <a:off x="3430576" y="4715120"/>
            <a:ext cx="587325" cy="63696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5" idx="3"/>
            <a:endCxn id="34" idx="7"/>
          </p:cNvCxnSpPr>
          <p:nvPr/>
        </p:nvCxnSpPr>
        <p:spPr>
          <a:xfrm flipH="1">
            <a:off x="3396047" y="5675374"/>
            <a:ext cx="621854" cy="52968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1" idx="4"/>
            <a:endCxn id="34" idx="0"/>
          </p:cNvCxnSpPr>
          <p:nvPr/>
        </p:nvCxnSpPr>
        <p:spPr>
          <a:xfrm>
            <a:off x="3210941" y="5775807"/>
            <a:ext cx="29801" cy="36229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4" idx="1"/>
            <a:endCxn id="30" idx="5"/>
          </p:cNvCxnSpPr>
          <p:nvPr/>
        </p:nvCxnSpPr>
        <p:spPr>
          <a:xfrm flipH="1" flipV="1">
            <a:off x="2366681" y="5708852"/>
            <a:ext cx="718755" cy="4962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0" idx="6"/>
            <a:endCxn id="31" idx="2"/>
          </p:cNvCxnSpPr>
          <p:nvPr/>
        </p:nvCxnSpPr>
        <p:spPr>
          <a:xfrm>
            <a:off x="2431011" y="5547207"/>
            <a:ext cx="56029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8" idx="2"/>
            <a:endCxn id="35" idx="6"/>
          </p:cNvCxnSpPr>
          <p:nvPr/>
        </p:nvCxnSpPr>
        <p:spPr>
          <a:xfrm flipH="1">
            <a:off x="4392842" y="5482788"/>
            <a:ext cx="583572" cy="3094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8" idx="7"/>
            <a:endCxn id="37" idx="3"/>
          </p:cNvCxnSpPr>
          <p:nvPr/>
        </p:nvCxnSpPr>
        <p:spPr>
          <a:xfrm flipV="1">
            <a:off x="5351355" y="4934844"/>
            <a:ext cx="753284" cy="38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6" idx="0"/>
            <a:endCxn id="37" idx="4"/>
          </p:cNvCxnSpPr>
          <p:nvPr/>
        </p:nvCxnSpPr>
        <p:spPr>
          <a:xfrm flipH="1" flipV="1">
            <a:off x="6259945" y="5001799"/>
            <a:ext cx="44823" cy="97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8" idx="5"/>
            <a:endCxn id="36" idx="2"/>
          </p:cNvCxnSpPr>
          <p:nvPr/>
        </p:nvCxnSpPr>
        <p:spPr>
          <a:xfrm>
            <a:off x="5351355" y="5644433"/>
            <a:ext cx="733777" cy="5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37" idx="6"/>
            <a:endCxn id="40" idx="1"/>
          </p:cNvCxnSpPr>
          <p:nvPr/>
        </p:nvCxnSpPr>
        <p:spPr>
          <a:xfrm>
            <a:off x="6479580" y="4773199"/>
            <a:ext cx="774444" cy="57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40" idx="3"/>
            <a:endCxn id="36" idx="6"/>
          </p:cNvCxnSpPr>
          <p:nvPr/>
        </p:nvCxnSpPr>
        <p:spPr>
          <a:xfrm flipH="1">
            <a:off x="6524403" y="5675374"/>
            <a:ext cx="729621" cy="52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1" idx="2"/>
            <a:endCxn id="40" idx="6"/>
          </p:cNvCxnSpPr>
          <p:nvPr/>
        </p:nvCxnSpPr>
        <p:spPr>
          <a:xfrm flipH="1">
            <a:off x="7628965" y="5513729"/>
            <a:ext cx="77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1" idx="0"/>
            <a:endCxn id="33" idx="4"/>
          </p:cNvCxnSpPr>
          <p:nvPr/>
        </p:nvCxnSpPr>
        <p:spPr>
          <a:xfrm flipV="1">
            <a:off x="3210941" y="4943720"/>
            <a:ext cx="0" cy="37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64995" y="27211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1,</a:t>
            </a:r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62342" y="19863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2,</a:t>
            </a:r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50131" y="26484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3,</a:t>
            </a:r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37453" y="3930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4,</a:t>
            </a:r>
            <a:r>
              <a:rPr lang="ru-RU" dirty="0" smtClean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09876" y="28120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7,</a:t>
            </a:r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96634" y="2657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11,</a:t>
            </a:r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31513" y="18218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13,</a:t>
            </a:r>
            <a:r>
              <a:rPr lang="ru-RU" dirty="0" smtClean="0">
                <a:solidFill>
                  <a:srgbClr val="FF0000"/>
                </a:solidFill>
              </a:rPr>
              <a:t>20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31622" y="38514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14,</a:t>
            </a:r>
            <a:r>
              <a:rPr lang="ru-RU" dirty="0" smtClean="0">
                <a:solidFill>
                  <a:srgbClr val="FF0000"/>
                </a:solidFill>
              </a:rPr>
              <a:t>19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54024" y="26273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15,</a:t>
            </a:r>
            <a:r>
              <a:rPr lang="ru-RU" dirty="0" smtClean="0">
                <a:solidFill>
                  <a:srgbClr val="FF0000"/>
                </a:solidFill>
              </a:rPr>
              <a:t>18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1816" y="260540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16,</a:t>
            </a:r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5" y="4547564"/>
            <a:ext cx="1487384" cy="190138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63713" y="6464373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 </a:t>
            </a:r>
            <a:r>
              <a:rPr lang="en-US" dirty="0" err="1"/>
              <a:t>Sharir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1" y="2301378"/>
            <a:ext cx="1536323" cy="1707043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14694" y="3993371"/>
            <a:ext cx="1798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С. </a:t>
            </a:r>
            <a:r>
              <a:rPr lang="ru-RU" dirty="0" err="1"/>
              <a:t>Рао</a:t>
            </a:r>
            <a:r>
              <a:rPr lang="ru-RU" dirty="0"/>
              <a:t> </a:t>
            </a:r>
            <a:r>
              <a:rPr lang="ru-RU" dirty="0" err="1"/>
              <a:t>Косарайю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56445" y="1860495"/>
            <a:ext cx="2637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/>
              <a:t>Выполнить </a:t>
            </a:r>
            <a:r>
              <a:rPr lang="en-US" sz="1200" dirty="0" smtClean="0"/>
              <a:t>DFS. </a:t>
            </a:r>
            <a:endParaRPr lang="ru-RU" sz="1200" dirty="0" smtClean="0"/>
          </a:p>
          <a:p>
            <a:pPr algn="just"/>
            <a:r>
              <a:rPr lang="ru-RU" sz="1200" dirty="0" smtClean="0"/>
              <a:t>Вершинам присваивается две </a:t>
            </a:r>
            <a:r>
              <a:rPr lang="ru-RU" sz="1200" dirty="0"/>
              <a:t>метки </a:t>
            </a:r>
            <a:r>
              <a:rPr lang="ru-RU" sz="1200" dirty="0" smtClean="0"/>
              <a:t>(нумерация </a:t>
            </a:r>
            <a:r>
              <a:rPr lang="ru-RU" sz="1200" dirty="0"/>
              <a:t>у обеих меток </a:t>
            </a:r>
            <a:r>
              <a:rPr lang="ru-RU" sz="1200" dirty="0" smtClean="0"/>
              <a:t>– общая):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ru-RU" sz="1200" dirty="0" smtClean="0"/>
              <a:t>первая метка присваивается, когда первый раз заходим в вершину (вершина становится серой)</a:t>
            </a:r>
            <a:r>
              <a:rPr lang="en-US" sz="1200" dirty="0" smtClean="0"/>
              <a:t>; </a:t>
            </a:r>
            <a:endParaRPr lang="ru-RU" sz="1200" dirty="0" smtClean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ru-RU" sz="1200" dirty="0" smtClean="0"/>
              <a:t>вторая метка присваивается, когда поиск в глубину из этой вершины завершён (осуществляется возврат из вершины и она становится чёрной).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618221" y="4272915"/>
            <a:ext cx="2497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/>
              <a:t>Заменить каждую дугу орграфа на противоположно направленную. </a:t>
            </a:r>
          </a:p>
          <a:p>
            <a:pPr algn="just"/>
            <a:endParaRPr lang="ru-RU" sz="1200" dirty="0"/>
          </a:p>
          <a:p>
            <a:pPr algn="just"/>
            <a:r>
              <a:rPr lang="ru-RU" sz="1200" dirty="0" smtClean="0"/>
              <a:t>Выполнить </a:t>
            </a:r>
            <a:r>
              <a:rPr lang="en-US" sz="1200" dirty="0" smtClean="0"/>
              <a:t>DFS</a:t>
            </a:r>
            <a:r>
              <a:rPr lang="ru-RU" sz="1200" dirty="0" smtClean="0"/>
              <a:t>, начиная с вершины с самой большой второй меткой: вершины, которые при этом будут посещены, принадлежат одной сильно-связной компоненте.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037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22" grpId="0"/>
      <p:bldP spid="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8692" y="445308"/>
            <a:ext cx="1113172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Обоснование корректности алгоритма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Косарайю-Шарира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Рассмотрим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конденсацию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графа 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есть граф, в котором все сильно связные компоненты свернуты в одну вершину.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Очевидно, что этот граф ацикличен, а значит, его можно отсортировать.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Если запишем вершины в порядке выхода из функции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dfs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самая последняя вершина в этом списке будет принадлежать  "корню" конденсированного графа.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Воспользуемся фактом, что если транспонировать сильно связную компоненту, то мы все равно получим сильно связную компоненту.  Таким образом, если транспонировать граф и запустить DFS из последней вершины, то мы посетим только вершины внутри одной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сильносвязной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компоненты.  Соответственно, следующей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непосещенной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вершиной будет "корень" конденсированного графа без уже посещенной компоненты, и так далее.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Таким образом, задача решается двумя обходами DFS.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3" y="1068111"/>
            <a:ext cx="5625089" cy="5591377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949" y="572639"/>
            <a:ext cx="4455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Пусть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rg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-- транспонированный орграф g,  то есть орграф, в котором все дуги развернуты в обратную сторону.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6732" y="2115126"/>
            <a:ext cx="499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Время работы алгоритма 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Косарайю-Шарира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r>
              <a:rPr lang="ru-RU" dirty="0" smtClean="0"/>
              <a:t>, если орграф задан списками смежности</a:t>
            </a:r>
          </a:p>
          <a:p>
            <a:endParaRPr lang="ru-RU" dirty="0"/>
          </a:p>
          <a:p>
            <a:r>
              <a:rPr lang="en-US" dirty="0" smtClean="0"/>
              <a:t>O(n</a:t>
            </a:r>
            <a:r>
              <a:rPr lang="ru-RU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, если орграф задан матрицей смежности.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3175" y="-15166"/>
            <a:ext cx="9703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Программная реализация алгоритма </a:t>
            </a:r>
            <a:r>
              <a:rPr lang="ru-RU" sz="2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Косарайю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- </a:t>
            </a:r>
            <a:r>
              <a:rPr lang="ru-RU" sz="2800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Шарира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5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chemeClr val="accent1"/>
                </a:solidFill>
              </a:rPr>
              <a:t>Структуры данных для представления  графа (орграфа). </a:t>
            </a:r>
            <a:r>
              <a:rPr lang="ru-RU" sz="3600" b="1" dirty="0" smtClean="0">
                <a:solidFill>
                  <a:schemeClr val="accent1"/>
                </a:solidFill>
              </a:rPr>
              <a:t>Списки дуг</a:t>
            </a:r>
            <a:endParaRPr lang="ru-RU" sz="4000" dirty="0">
              <a:solidFill>
                <a:schemeClr val="accent1"/>
              </a:solidFill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58796"/>
              </p:ext>
            </p:extLst>
          </p:nvPr>
        </p:nvGraphicFramePr>
        <p:xfrm>
          <a:off x="3107765" y="26228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7765" y="26228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Овал 49"/>
          <p:cNvSpPr/>
          <p:nvPr/>
        </p:nvSpPr>
        <p:spPr>
          <a:xfrm>
            <a:off x="7724679" y="2180367"/>
            <a:ext cx="429418" cy="4402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1" name="Овал 50"/>
          <p:cNvSpPr/>
          <p:nvPr/>
        </p:nvSpPr>
        <p:spPr>
          <a:xfrm>
            <a:off x="8567285" y="2816376"/>
            <a:ext cx="429418" cy="4402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9617114" y="2243553"/>
            <a:ext cx="429418" cy="4402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8630172" y="1628028"/>
            <a:ext cx="429418" cy="4402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54" name="Прямая со стрелкой 53"/>
          <p:cNvCxnSpPr>
            <a:endCxn id="53" idx="2"/>
          </p:cNvCxnSpPr>
          <p:nvPr/>
        </p:nvCxnSpPr>
        <p:spPr>
          <a:xfrm flipV="1">
            <a:off x="8028324" y="1848135"/>
            <a:ext cx="601848" cy="34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0" idx="5"/>
            <a:endCxn id="51" idx="1"/>
          </p:cNvCxnSpPr>
          <p:nvPr/>
        </p:nvCxnSpPr>
        <p:spPr>
          <a:xfrm>
            <a:off x="8091211" y="2556113"/>
            <a:ext cx="538961" cy="3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6"/>
            <a:endCxn id="52" idx="3"/>
          </p:cNvCxnSpPr>
          <p:nvPr/>
        </p:nvCxnSpPr>
        <p:spPr>
          <a:xfrm flipV="1">
            <a:off x="8996704" y="2619299"/>
            <a:ext cx="683296" cy="4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3" idx="6"/>
            <a:endCxn id="52" idx="1"/>
          </p:cNvCxnSpPr>
          <p:nvPr/>
        </p:nvCxnSpPr>
        <p:spPr>
          <a:xfrm>
            <a:off x="9059590" y="1848135"/>
            <a:ext cx="620410" cy="4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67639" y="2401653"/>
            <a:ext cx="393073" cy="4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4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8240365" y="1941546"/>
            <a:ext cx="393073" cy="4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9087917" y="1917889"/>
            <a:ext cx="393073" cy="4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9057843" y="2515210"/>
            <a:ext cx="393073" cy="4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9737295" y="143375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e’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7818"/>
              </p:ext>
            </p:extLst>
          </p:nvPr>
        </p:nvGraphicFramePr>
        <p:xfrm>
          <a:off x="318545" y="3515286"/>
          <a:ext cx="345418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43"/>
                <a:gridCol w="711058"/>
                <a:gridCol w="606669"/>
                <a:gridCol w="598543"/>
                <a:gridCol w="692374"/>
              </a:tblGrid>
              <a:tr h="34528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i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0293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List(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52699"/>
              </p:ext>
            </p:extLst>
          </p:nvPr>
        </p:nvGraphicFramePr>
        <p:xfrm>
          <a:off x="299470" y="4681360"/>
          <a:ext cx="5015384" cy="20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71"/>
                <a:gridCol w="702253"/>
                <a:gridCol w="636970"/>
                <a:gridCol w="734306"/>
                <a:gridCol w="640948"/>
                <a:gridCol w="695769"/>
                <a:gridCol w="725167"/>
              </a:tblGrid>
              <a:tr h="664358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err="1" smtClean="0"/>
                        <a:t>ArcList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e</a:t>
                      </a:r>
                      <a:r>
                        <a:rPr lang="en-US" sz="1800" baseline="-25000" dirty="0" smtClean="0"/>
                        <a:t>1</a:t>
                      </a:r>
                    </a:p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2</a:t>
                      </a:r>
                    </a:p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3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6</a:t>
                      </a:r>
                      <a:endParaRPr lang="ru-RU" dirty="0"/>
                    </a:p>
                  </a:txBody>
                  <a:tcPr/>
                </a:tc>
              </a:tr>
              <a:tr h="40014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60108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w</a:t>
                      </a:r>
                      <a:r>
                        <a:rPr lang="en-US" sz="1600" dirty="0" smtClean="0"/>
                        <a:t>(e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w</a:t>
                      </a:r>
                      <a:r>
                        <a:rPr lang="en-US" sz="1600" dirty="0" smtClean="0"/>
                        <a:t>(e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w</a:t>
                      </a:r>
                      <a:r>
                        <a:rPr lang="en-US" sz="1600" dirty="0" smtClean="0"/>
                        <a:t>(e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w</a:t>
                      </a:r>
                      <a:r>
                        <a:rPr lang="en-US" sz="1600" dirty="0" smtClean="0"/>
                        <a:t>(e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w</a:t>
                      </a:r>
                      <a:r>
                        <a:rPr lang="en-US" sz="1600" dirty="0" smtClean="0"/>
                        <a:t>(e</a:t>
                      </a:r>
                      <a:r>
                        <a:rPr lang="en-US" sz="1600" baseline="-25000" dirty="0" smtClean="0"/>
                        <a:t>5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w</a:t>
                      </a:r>
                      <a:r>
                        <a:rPr lang="en-US" sz="1600" dirty="0" smtClean="0"/>
                        <a:t>(e</a:t>
                      </a:r>
                      <a:r>
                        <a:rPr lang="en-US" sz="1600" baseline="-25000" dirty="0" smtClean="0"/>
                        <a:t>6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</a:tr>
              <a:tr h="40014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643167" y="2423678"/>
            <a:ext cx="9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Ө</a:t>
            </a:r>
            <a:r>
              <a:rPr lang="en-US" dirty="0" smtClean="0"/>
              <a:t>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276700"/>
              </p:ext>
            </p:extLst>
          </p:nvPr>
        </p:nvGraphicFramePr>
        <p:xfrm>
          <a:off x="3260165" y="27752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5" imgW="914400" imgH="196920" progId="Equation.DSMT4">
                  <p:embed/>
                </p:oleObj>
              </mc:Choice>
              <mc:Fallback>
                <p:oleObj name="Equation" r:id="rId5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0165" y="27752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762099" y="1433759"/>
            <a:ext cx="2579248" cy="1691390"/>
            <a:chOff x="6485934" y="2643898"/>
            <a:chExt cx="2579248" cy="1691390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6733412" y="2865988"/>
              <a:ext cx="2147455" cy="1469300"/>
              <a:chOff x="1256146" y="3833381"/>
              <a:chExt cx="2147455" cy="1469300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1256146" y="4331705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1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cxnSp>
            <p:nvCxnSpPr>
              <p:cNvPr id="41" name="Прямая со стрелкой 40"/>
              <p:cNvCxnSpPr>
                <a:endCxn id="40" idx="2"/>
              </p:cNvCxnSpPr>
              <p:nvPr/>
            </p:nvCxnSpPr>
            <p:spPr>
              <a:xfrm flipV="1">
                <a:off x="1536984" y="4031963"/>
                <a:ext cx="556642" cy="311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7" idx="5"/>
                <a:endCxn id="38" idx="1"/>
              </p:cNvCxnSpPr>
              <p:nvPr/>
            </p:nvCxnSpPr>
            <p:spPr>
              <a:xfrm>
                <a:off x="1595147" y="4670706"/>
                <a:ext cx="498479" cy="292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8" idx="6"/>
                <a:endCxn id="39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>
                <a:stCxn id="40" idx="6"/>
                <a:endCxn id="39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Скругленная соединительная линия 27"/>
            <p:cNvCxnSpPr/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53323" y="374631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4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3680" y="288906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00539" y="2889885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2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39112" y="3896474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3</a:t>
              </a:r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5934" y="286655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5</a:t>
              </a:r>
              <a:endParaRPr lang="ru-RU" dirty="0"/>
            </a:p>
          </p:txBody>
        </p:sp>
        <p:cxnSp>
          <p:nvCxnSpPr>
            <p:cNvPr id="35" name="Скругленная соединительная линия 34"/>
            <p:cNvCxnSpPr/>
            <p:nvPr/>
          </p:nvCxnSpPr>
          <p:spPr>
            <a:xfrm rot="16200000" flipV="1">
              <a:off x="8073287" y="2718418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686552" y="2643898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6</a:t>
              </a:r>
              <a:endParaRPr lang="ru-RU" dirty="0"/>
            </a:p>
          </p:txBody>
        </p:sp>
      </p:grpSp>
      <p:cxnSp>
        <p:nvCxnSpPr>
          <p:cNvPr id="58" name="Скругленная соединительная линия 57"/>
          <p:cNvCxnSpPr/>
          <p:nvPr/>
        </p:nvCxnSpPr>
        <p:spPr>
          <a:xfrm rot="16200000" flipV="1">
            <a:off x="9143114" y="1502481"/>
            <a:ext cx="640895" cy="947630"/>
          </a:xfrm>
          <a:prstGeom prst="curvedConnector3">
            <a:avLst>
              <a:gd name="adj1" fmla="val 15163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/>
          <p:nvPr/>
        </p:nvCxnSpPr>
        <p:spPr>
          <a:xfrm rot="5400000">
            <a:off x="9182772" y="2399489"/>
            <a:ext cx="596434" cy="1008011"/>
          </a:xfrm>
          <a:prstGeom prst="curvedConnector3">
            <a:avLst>
              <a:gd name="adj1" fmla="val 14958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кругленная соединительная линия 59"/>
          <p:cNvCxnSpPr/>
          <p:nvPr/>
        </p:nvCxnSpPr>
        <p:spPr>
          <a:xfrm rot="5400000" flipH="1">
            <a:off x="7858422" y="2450991"/>
            <a:ext cx="662224" cy="809044"/>
          </a:xfrm>
          <a:prstGeom prst="curvedConnector3">
            <a:avLst>
              <a:gd name="adj1" fmla="val -81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/>
          <p:nvPr/>
        </p:nvCxnSpPr>
        <p:spPr>
          <a:xfrm rot="16200000" flipH="1" flipV="1">
            <a:off x="7995233" y="1515417"/>
            <a:ext cx="575105" cy="869425"/>
          </a:xfrm>
          <a:prstGeom prst="curvedConnector3">
            <a:avLst>
              <a:gd name="adj1" fmla="val -5142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48707" y="321126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e’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36677" y="29414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e’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96840" y="14170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e’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6" name="Таблица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5026"/>
              </p:ext>
            </p:extLst>
          </p:nvPr>
        </p:nvGraphicFramePr>
        <p:xfrm>
          <a:off x="6124189" y="3563436"/>
          <a:ext cx="3154282" cy="10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30"/>
                <a:gridCol w="649322"/>
                <a:gridCol w="553996"/>
                <a:gridCol w="546575"/>
                <a:gridCol w="632259"/>
              </a:tblGrid>
              <a:tr h="28662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i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16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List(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0" strike="sngStrike" baseline="0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</a:p>
                    <a:p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0" strike="sngStrike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strike="sng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34612"/>
              </p:ext>
            </p:extLst>
          </p:nvPr>
        </p:nvGraphicFramePr>
        <p:xfrm>
          <a:off x="6124189" y="4731849"/>
          <a:ext cx="5797573" cy="199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283"/>
                <a:gridCol w="735222"/>
                <a:gridCol w="666874"/>
                <a:gridCol w="574051"/>
                <a:gridCol w="656991"/>
                <a:gridCol w="581905"/>
                <a:gridCol w="553749"/>
                <a:gridCol w="553749"/>
                <a:gridCol w="553749"/>
              </a:tblGrid>
              <a:tr h="619141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err="1" smtClean="0"/>
                        <a:t>ArcList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e</a:t>
                      </a:r>
                      <a:r>
                        <a:rPr lang="en-US" sz="1800" baseline="-25000" dirty="0" smtClean="0"/>
                        <a:t>1</a:t>
                      </a:r>
                    </a:p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e’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2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e’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3</a:t>
                      </a:r>
                    </a:p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e’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r>
                        <a:rPr lang="en-US" sz="1800" baseline="-25000" dirty="0" smtClean="0"/>
                        <a:t>4</a:t>
                      </a:r>
                    </a:p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e’</a:t>
                      </a:r>
                      <a:r>
                        <a:rPr lang="en-US" sz="1800" baseline="-25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3881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58307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(e’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(e’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</a:t>
                      </a:r>
                      <a:r>
                        <a:rPr lang="en-US" sz="1200" baseline="-25000" dirty="0" smtClean="0"/>
                        <a:t>3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(e’</a:t>
                      </a:r>
                      <a:r>
                        <a:rPr lang="en-US" sz="1200" baseline="-25000" dirty="0" smtClean="0"/>
                        <a:t>3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</a:t>
                      </a:r>
                      <a:r>
                        <a:rPr lang="en-US" sz="1200" baseline="-25000" dirty="0" smtClean="0"/>
                        <a:t>4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w</a:t>
                      </a:r>
                      <a:r>
                        <a:rPr lang="en-US" sz="1200" dirty="0" smtClean="0"/>
                        <a:t>(e’</a:t>
                      </a:r>
                      <a:r>
                        <a:rPr lang="en-US" sz="1200" baseline="-25000" dirty="0" smtClean="0"/>
                        <a:t>4</a:t>
                      </a:r>
                      <a:r>
                        <a:rPr lang="en-US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</a:tr>
              <a:tr h="38815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6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72" grpId="0"/>
      <p:bldP spid="80" grpId="0"/>
      <p:bldP spid="81" grpId="0"/>
      <p:bldP spid="82" grpId="0"/>
      <p:bldP spid="43" grpId="0"/>
      <p:bldP spid="63" grpId="0"/>
      <p:bldP spid="62" grpId="0"/>
      <p:bldP spid="64" grpId="0"/>
      <p:bldP spid="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81238" y="136544"/>
            <a:ext cx="7629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b="1" dirty="0" smtClean="0"/>
              <a:t>FS</a:t>
            </a:r>
            <a:r>
              <a:rPr lang="en-US" sz="2400" dirty="0" smtClean="0"/>
              <a:t> </a:t>
            </a:r>
            <a:r>
              <a:rPr lang="ru-RU" sz="2400" dirty="0" smtClean="0"/>
              <a:t>можно использовать для решения следующих задач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24732" y="907303"/>
            <a:ext cx="996798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Поиск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Определение </a:t>
            </a:r>
            <a:r>
              <a:rPr lang="ru-RU" dirty="0" err="1" smtClean="0"/>
              <a:t>двудольности</a:t>
            </a:r>
            <a:r>
              <a:rPr lang="ru-RU" dirty="0" smtClean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Выделения связных компонент графа.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Выделение сильно-связных компонент ориентированного графа (алгоритм </a:t>
            </a:r>
            <a:r>
              <a:rPr lang="ru-RU" dirty="0" err="1" smtClean="0"/>
              <a:t>Косарайю-Шарира</a:t>
            </a:r>
            <a:r>
              <a:rPr lang="ru-RU" dirty="0" smtClean="0"/>
              <a:t>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Топологическая сортировка вершин </a:t>
            </a:r>
            <a:r>
              <a:rPr lang="ru-RU" dirty="0" err="1" smtClean="0"/>
              <a:t>бесконтурного</a:t>
            </a:r>
            <a:r>
              <a:rPr lang="ru-RU" dirty="0" smtClean="0"/>
              <a:t> </a:t>
            </a:r>
            <a:r>
              <a:rPr lang="ru-RU" dirty="0"/>
              <a:t>ориентированного графа</a:t>
            </a:r>
            <a:r>
              <a:rPr lang="ru-RU" dirty="0" smtClean="0"/>
              <a:t> (алгоритм Татьяна).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Нахождение фундаментального множества циклов графа.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Нахождение контуров в орграфе.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dirty="0" smtClean="0"/>
              <a:t>Поиск точек сочленения и мостов.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121482" y="4848160"/>
            <a:ext cx="64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работы </a:t>
            </a:r>
            <a:r>
              <a:rPr lang="ru-RU" b="1" dirty="0" smtClean="0">
                <a:solidFill>
                  <a:srgbClr val="0070C0"/>
                </a:solidFill>
              </a:rPr>
              <a:t>О(</a:t>
            </a:r>
            <a:r>
              <a:rPr lang="en-US" b="1" dirty="0" err="1" smtClean="0">
                <a:solidFill>
                  <a:srgbClr val="0070C0"/>
                </a:solidFill>
              </a:rPr>
              <a:t>n+m</a:t>
            </a:r>
            <a:r>
              <a:rPr lang="ru-RU" b="1" dirty="0" smtClean="0">
                <a:solidFill>
                  <a:srgbClr val="0070C0"/>
                </a:solidFill>
              </a:rPr>
              <a:t>), </a:t>
            </a:r>
            <a:r>
              <a:rPr lang="ru-RU" dirty="0" smtClean="0"/>
              <a:t>если граф задан списками смежности.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121482" y="5482855"/>
            <a:ext cx="61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работы </a:t>
            </a:r>
            <a:r>
              <a:rPr lang="ru-RU" b="1" dirty="0" smtClean="0">
                <a:solidFill>
                  <a:srgbClr val="0070C0"/>
                </a:solidFill>
              </a:rPr>
              <a:t>О(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ru-RU" b="1" baseline="30000" dirty="0" smtClean="0">
                <a:solidFill>
                  <a:srgbClr val="0070C0"/>
                </a:solidFill>
              </a:rPr>
              <a:t>2</a:t>
            </a:r>
            <a:r>
              <a:rPr lang="ru-RU" b="1" dirty="0" smtClean="0">
                <a:solidFill>
                  <a:srgbClr val="0070C0"/>
                </a:solidFill>
              </a:rPr>
              <a:t>), </a:t>
            </a:r>
            <a:r>
              <a:rPr lang="ru-RU" dirty="0"/>
              <a:t>если граф задан матрицей смежности</a:t>
            </a:r>
            <a:r>
              <a:rPr lang="ru-RU" dirty="0" smtClean="0"/>
              <a:t>.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3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9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5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4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2627" y="101322"/>
            <a:ext cx="6126746" cy="132556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Поиск в ширину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dirty="0" smtClean="0"/>
              <a:t>(</a:t>
            </a:r>
            <a:r>
              <a:rPr lang="ru-RU" sz="3200" dirty="0"/>
              <a:t>англ. </a:t>
            </a:r>
            <a:r>
              <a:rPr lang="en-US" sz="3200" b="1" dirty="0">
                <a:solidFill>
                  <a:srgbClr val="0070C0"/>
                </a:solidFill>
              </a:rPr>
              <a:t>BFS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dirty="0"/>
              <a:t> - </a:t>
            </a:r>
            <a:r>
              <a:rPr lang="en-US" sz="3200" b="1" dirty="0">
                <a:solidFill>
                  <a:schemeClr val="accent1"/>
                </a:solidFill>
              </a:rPr>
              <a:t>B</a:t>
            </a:r>
            <a:r>
              <a:rPr lang="en-US" sz="3200" dirty="0"/>
              <a:t>readth </a:t>
            </a:r>
            <a:r>
              <a:rPr lang="en-US" sz="3200" b="1" dirty="0">
                <a:solidFill>
                  <a:schemeClr val="accent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accent1"/>
                </a:solidFill>
              </a:rPr>
              <a:t>S</a:t>
            </a:r>
            <a:r>
              <a:rPr lang="en-US" sz="3200" dirty="0"/>
              <a:t>earch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4" name="Овал 3"/>
          <p:cNvSpPr/>
          <p:nvPr/>
        </p:nvSpPr>
        <p:spPr>
          <a:xfrm>
            <a:off x="1304364" y="277991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957918" y="185001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946712" y="276919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022215" y="370934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745441" y="276198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034989" y="183656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946712" y="370934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387789" y="2761983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cxnSp>
        <p:nvCxnSpPr>
          <p:cNvPr id="13" name="Прямая со стрелкой 12"/>
          <p:cNvCxnSpPr>
            <a:stCxn id="4" idx="6"/>
            <a:endCxn id="8" idx="2"/>
          </p:cNvCxnSpPr>
          <p:nvPr/>
        </p:nvCxnSpPr>
        <p:spPr>
          <a:xfrm flipV="1">
            <a:off x="1761564" y="2977136"/>
            <a:ext cx="983877" cy="179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11" idx="2"/>
          </p:cNvCxnSpPr>
          <p:nvPr/>
        </p:nvCxnSpPr>
        <p:spPr>
          <a:xfrm flipV="1">
            <a:off x="4415118" y="2977136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202641" y="2984350"/>
            <a:ext cx="744071" cy="107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5"/>
            <a:endCxn id="7" idx="1"/>
          </p:cNvCxnSpPr>
          <p:nvPr/>
        </p:nvCxnSpPr>
        <p:spPr>
          <a:xfrm>
            <a:off x="1694609" y="3147202"/>
            <a:ext cx="394561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7"/>
          </p:cNvCxnSpPr>
          <p:nvPr/>
        </p:nvCxnSpPr>
        <p:spPr>
          <a:xfrm flipV="1">
            <a:off x="1694609" y="2262856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0" idx="6"/>
            <a:endCxn id="11" idx="3"/>
          </p:cNvCxnSpPr>
          <p:nvPr/>
        </p:nvCxnSpPr>
        <p:spPr>
          <a:xfrm flipV="1">
            <a:off x="4403912" y="3129272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" idx="6"/>
            <a:endCxn id="11" idx="1"/>
          </p:cNvCxnSpPr>
          <p:nvPr/>
        </p:nvCxnSpPr>
        <p:spPr>
          <a:xfrm>
            <a:off x="4415118" y="2065165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386211" y="1836566"/>
            <a:ext cx="5337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Обход всех вершин графа в порядке удаленности от стартовой вершины.</a:t>
            </a:r>
          </a:p>
        </p:txBody>
      </p:sp>
      <p:sp>
        <p:nvSpPr>
          <p:cNvPr id="37" name="Овал 36"/>
          <p:cNvSpPr/>
          <p:nvPr/>
        </p:nvSpPr>
        <p:spPr>
          <a:xfrm>
            <a:off x="3043518" y="184019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029931" y="369952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9" idx="6"/>
            <a:endCxn id="37" idx="2"/>
          </p:cNvCxnSpPr>
          <p:nvPr/>
        </p:nvCxnSpPr>
        <p:spPr>
          <a:xfrm>
            <a:off x="2492189" y="2051719"/>
            <a:ext cx="551329" cy="36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7" idx="6"/>
            <a:endCxn id="5" idx="2"/>
          </p:cNvCxnSpPr>
          <p:nvPr/>
        </p:nvCxnSpPr>
        <p:spPr>
          <a:xfrm>
            <a:off x="3500718" y="2055346"/>
            <a:ext cx="457200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38" idx="2"/>
          </p:cNvCxnSpPr>
          <p:nvPr/>
        </p:nvCxnSpPr>
        <p:spPr>
          <a:xfrm flipV="1">
            <a:off x="2479415" y="3914681"/>
            <a:ext cx="550516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3487131" y="3932611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9" idx="5"/>
            <a:endCxn id="8" idx="1"/>
          </p:cNvCxnSpPr>
          <p:nvPr/>
        </p:nvCxnSpPr>
        <p:spPr>
          <a:xfrm>
            <a:off x="2425234" y="2203855"/>
            <a:ext cx="387162" cy="62114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7" idx="7"/>
            <a:endCxn id="8" idx="3"/>
          </p:cNvCxnSpPr>
          <p:nvPr/>
        </p:nvCxnSpPr>
        <p:spPr>
          <a:xfrm flipV="1">
            <a:off x="2412460" y="3129272"/>
            <a:ext cx="399936" cy="6430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5401234" y="3699528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graphicFrame>
        <p:nvGraphicFramePr>
          <p:cNvPr id="59" name="Таблица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83201"/>
              </p:ext>
            </p:extLst>
          </p:nvPr>
        </p:nvGraphicFramePr>
        <p:xfrm>
          <a:off x="1093693" y="4862045"/>
          <a:ext cx="6852123" cy="121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89"/>
                <a:gridCol w="474371"/>
                <a:gridCol w="449404"/>
                <a:gridCol w="432760"/>
                <a:gridCol w="391148"/>
                <a:gridCol w="449404"/>
                <a:gridCol w="491016"/>
                <a:gridCol w="474371"/>
                <a:gridCol w="349537"/>
                <a:gridCol w="407792"/>
                <a:gridCol w="515983"/>
                <a:gridCol w="443948"/>
              </a:tblGrid>
              <a:tr h="549402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err="1" smtClean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</a:tr>
              <a:tr h="663212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predsessor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798504" y="3072240"/>
            <a:ext cx="10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queue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7740008" y="30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8014937" y="30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31026" y="30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96294" y="3067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8747780" y="3082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9049466" y="3082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24365" y="3087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33682" y="30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72633" y="3082706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10110267" y="3076759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7740008" y="3049466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7998896" y="3051346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8276910" y="3108691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8505980" y="3098858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8772639" y="3077496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9062844" y="3082706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9323895" y="3082706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9571016" y="3090361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9875204" y="3102903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10129394" y="3077128"/>
            <a:ext cx="274929" cy="40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12746" y="1533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836535" y="2445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083319" y="407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1375856" y="2439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107688" y="1525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4024469" y="2439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122199" y="4108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4030649" y="1508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6006634" y="2554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010236" y="4100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8" name="Рисунок 7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3" grpId="0"/>
      <p:bldP spid="52" grpId="0"/>
      <p:bldP spid="53" grpId="0"/>
      <p:bldP spid="54" grpId="0"/>
      <p:bldP spid="56" grpId="0"/>
      <p:bldP spid="60" grpId="0"/>
      <p:bldP spid="61" grpId="0"/>
      <p:bldP spid="62" grpId="0"/>
      <p:bldP spid="71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9613" y="4105835"/>
            <a:ext cx="3868270" cy="150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1" y="735866"/>
            <a:ext cx="5644433" cy="4750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62669" y="369892"/>
            <a:ext cx="378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Задание графа матрицей смежности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07694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30376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6" imgW="914400" imgH="179640" progId="Equation.DSMT4">
                  <p:embed/>
                </p:oleObj>
              </mc:Choice>
              <mc:Fallback>
                <p:oleObj name="Equation" r:id="rId6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11929" y="5853597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работы </a:t>
            </a:r>
            <a:r>
              <a:rPr lang="ru-RU" b="1" dirty="0" smtClean="0">
                <a:solidFill>
                  <a:srgbClr val="0070C0"/>
                </a:solidFill>
              </a:rPr>
              <a:t>О(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ru-RU" b="1" baseline="30000" dirty="0" smtClean="0">
                <a:solidFill>
                  <a:srgbClr val="0070C0"/>
                </a:solidFill>
              </a:rPr>
              <a:t>2</a:t>
            </a:r>
            <a:r>
              <a:rPr lang="ru-RU" b="1" dirty="0" smtClean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5598" y="5879671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работы </a:t>
            </a:r>
            <a:r>
              <a:rPr lang="ru-RU" b="1" dirty="0" smtClean="0">
                <a:solidFill>
                  <a:srgbClr val="0070C0"/>
                </a:solidFill>
              </a:rPr>
              <a:t>О(</a:t>
            </a:r>
            <a:r>
              <a:rPr lang="en-US" b="1" dirty="0" err="1" smtClean="0">
                <a:solidFill>
                  <a:srgbClr val="0070C0"/>
                </a:solidFill>
              </a:rPr>
              <a:t>n+m</a:t>
            </a:r>
            <a:r>
              <a:rPr lang="ru-RU" b="1" dirty="0" smtClean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365" y="756817"/>
            <a:ext cx="5717103" cy="4894521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5567779" y="5879671"/>
            <a:ext cx="440013" cy="3530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878308" y="6206116"/>
            <a:ext cx="452662" cy="22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17690" y="5390648"/>
            <a:ext cx="572190" cy="3721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</a:t>
            </a:r>
            <a:r>
              <a:rPr lang="en-US" sz="1600" baseline="-25000" dirty="0" smtClean="0"/>
              <a:t>1</a:t>
            </a:r>
            <a:endParaRPr lang="ru-RU" sz="1600" baseline="-25000" dirty="0"/>
          </a:p>
        </p:txBody>
      </p:sp>
      <p:sp>
        <p:nvSpPr>
          <p:cNvPr id="31" name="Овал 30"/>
          <p:cNvSpPr/>
          <p:nvPr/>
        </p:nvSpPr>
        <p:spPr>
          <a:xfrm>
            <a:off x="6135084" y="6429921"/>
            <a:ext cx="537402" cy="3721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</a:t>
            </a:r>
            <a:r>
              <a:rPr lang="en-US" sz="1600" baseline="-25000" dirty="0" err="1" smtClean="0"/>
              <a:t>k</a:t>
            </a:r>
            <a:endParaRPr lang="ru-RU" sz="1600" baseline="-25000" dirty="0"/>
          </a:p>
        </p:txBody>
      </p:sp>
      <p:cxnSp>
        <p:nvCxnSpPr>
          <p:cNvPr id="19" name="Прямая со стрелкой 18"/>
          <p:cNvCxnSpPr>
            <a:stCxn id="18" idx="7"/>
            <a:endCxn id="25" idx="3"/>
          </p:cNvCxnSpPr>
          <p:nvPr/>
        </p:nvCxnSpPr>
        <p:spPr>
          <a:xfrm flipV="1">
            <a:off x="5943354" y="5708273"/>
            <a:ext cx="258131" cy="22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00810" y="369892"/>
            <a:ext cx="375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Задание графа списками смежности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6117068" y="586956"/>
            <a:ext cx="10951" cy="4746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8921" y="-23180"/>
            <a:ext cx="411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Программная реализация </a:t>
            </a:r>
            <a:r>
              <a:rPr lang="en-US" sz="2400" dirty="0" smtClean="0"/>
              <a:t>BFS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87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8058" y="1138513"/>
            <a:ext cx="1057751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u="sng" dirty="0">
                <a:solidFill>
                  <a:srgbClr val="FF0000"/>
                </a:solidFill>
              </a:rPr>
              <a:t>к</a:t>
            </a:r>
            <a:r>
              <a:rPr lang="ru-RU" u="sng" dirty="0" smtClean="0">
                <a:solidFill>
                  <a:srgbClr val="FF0000"/>
                </a:solidFill>
              </a:rPr>
              <a:t>ратчайший путь</a:t>
            </a:r>
            <a:r>
              <a:rPr lang="ru-RU" dirty="0" smtClean="0">
                <a:solidFill>
                  <a:srgbClr val="FF0000"/>
                </a:solidFill>
              </a:rPr>
              <a:t> – </a:t>
            </a:r>
            <a:r>
              <a:rPr lang="ru-RU" dirty="0" smtClean="0"/>
              <a:t>задан взвешенный граф (орграф)</a:t>
            </a:r>
            <a:r>
              <a:rPr lang="en-US" dirty="0" smtClean="0"/>
              <a:t>;</a:t>
            </a:r>
            <a:r>
              <a:rPr lang="ru-RU" dirty="0" smtClean="0"/>
              <a:t> необходимо найти такой путь между заданной парой вершин, для которого сумма стоимостей входящих в него  ребер (дуг)</a:t>
            </a:r>
            <a:r>
              <a:rPr lang="ru-RU" dirty="0"/>
              <a:t> </a:t>
            </a:r>
            <a:r>
              <a:rPr lang="ru-RU" dirty="0" smtClean="0"/>
              <a:t>минимальна;</a:t>
            </a:r>
            <a:endParaRPr lang="en-US" dirty="0" smtClean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dirty="0" smtClean="0"/>
              <a:t> </a:t>
            </a:r>
            <a:r>
              <a:rPr lang="ru-RU" u="sng" dirty="0" smtClean="0">
                <a:solidFill>
                  <a:srgbClr val="C00000"/>
                </a:solidFill>
              </a:rPr>
              <a:t>наименьший путь </a:t>
            </a:r>
            <a:r>
              <a:rPr lang="ru-RU" dirty="0" smtClean="0"/>
              <a:t>– задан граф (орграф)</a:t>
            </a:r>
            <a:r>
              <a:rPr lang="en-US" dirty="0" smtClean="0"/>
              <a:t>; </a:t>
            </a:r>
            <a:r>
              <a:rPr lang="ru-RU" dirty="0" smtClean="0"/>
              <a:t>необходимо </a:t>
            </a:r>
            <a:r>
              <a:rPr lang="ru-RU" dirty="0"/>
              <a:t>найти путь между заданной парой вершин</a:t>
            </a:r>
            <a:r>
              <a:rPr lang="ru-RU" dirty="0" smtClean="0"/>
              <a:t>, длина которого по количеству рёбер (дуг) минимальна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2542" y="648857"/>
            <a:ext cx="205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/>
              <a:t>Терминология</a:t>
            </a:r>
          </a:p>
        </p:txBody>
      </p:sp>
      <p:sp>
        <p:nvSpPr>
          <p:cNvPr id="10" name="Овал 9"/>
          <p:cNvSpPr/>
          <p:nvPr/>
        </p:nvSpPr>
        <p:spPr>
          <a:xfrm>
            <a:off x="1006510" y="4134929"/>
            <a:ext cx="431321" cy="431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958195" y="4872842"/>
            <a:ext cx="431321" cy="43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2763329" y="4166355"/>
            <a:ext cx="431321" cy="43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958195" y="3295291"/>
            <a:ext cx="431321" cy="43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936331" y="4163684"/>
            <a:ext cx="431321" cy="431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0" idx="7"/>
            <a:endCxn id="13" idx="3"/>
          </p:cNvCxnSpPr>
          <p:nvPr/>
        </p:nvCxnSpPr>
        <p:spPr>
          <a:xfrm flipV="1">
            <a:off x="1374666" y="3663446"/>
            <a:ext cx="646694" cy="53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37831" y="4370811"/>
            <a:ext cx="1325498" cy="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5"/>
            <a:endCxn id="12" idx="1"/>
          </p:cNvCxnSpPr>
          <p:nvPr/>
        </p:nvCxnSpPr>
        <p:spPr>
          <a:xfrm>
            <a:off x="2326351" y="3663446"/>
            <a:ext cx="500143" cy="56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6"/>
            <a:endCxn id="14" idx="2"/>
          </p:cNvCxnSpPr>
          <p:nvPr/>
        </p:nvCxnSpPr>
        <p:spPr>
          <a:xfrm flipV="1">
            <a:off x="3194650" y="4379344"/>
            <a:ext cx="741681" cy="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11" idx="2"/>
          </p:cNvCxnSpPr>
          <p:nvPr/>
        </p:nvCxnSpPr>
        <p:spPr>
          <a:xfrm>
            <a:off x="1374666" y="4503084"/>
            <a:ext cx="583529" cy="58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2" idx="3"/>
          </p:cNvCxnSpPr>
          <p:nvPr/>
        </p:nvCxnSpPr>
        <p:spPr>
          <a:xfrm flipV="1">
            <a:off x="2389516" y="4534510"/>
            <a:ext cx="436978" cy="5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360" y="4044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340549" y="4044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356662" y="3631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58796" y="3612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361405" y="464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577748" y="4720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09333" y="2912530"/>
            <a:ext cx="572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кратчайший путь между вершинами 1 и 5 (стоимость 8):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5345217" y="3374563"/>
            <a:ext cx="431321" cy="431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6296902" y="4112476"/>
            <a:ext cx="431321" cy="43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7102036" y="3405989"/>
            <a:ext cx="431321" cy="43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8275038" y="3403318"/>
            <a:ext cx="431321" cy="431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44" idx="6"/>
            <a:endCxn id="45" idx="2"/>
          </p:cNvCxnSpPr>
          <p:nvPr/>
        </p:nvCxnSpPr>
        <p:spPr>
          <a:xfrm flipV="1">
            <a:off x="7533357" y="3618978"/>
            <a:ext cx="741681" cy="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3" idx="2"/>
          </p:cNvCxnSpPr>
          <p:nvPr/>
        </p:nvCxnSpPr>
        <p:spPr>
          <a:xfrm>
            <a:off x="5713373" y="3742718"/>
            <a:ext cx="583529" cy="58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6455" y="396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3" idx="7"/>
            <a:endCxn id="44" idx="3"/>
          </p:cNvCxnSpPr>
          <p:nvPr/>
        </p:nvCxnSpPr>
        <p:spPr>
          <a:xfrm flipV="1">
            <a:off x="6665058" y="3774144"/>
            <a:ext cx="500143" cy="40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53038" y="3881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721589" y="3605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5131951" y="4821589"/>
            <a:ext cx="557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наименьший путь между вершинами 1 и 5 (длина 2):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5282052" y="5357753"/>
            <a:ext cx="431321" cy="431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7038871" y="5389179"/>
            <a:ext cx="431321" cy="43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8211873" y="5386508"/>
            <a:ext cx="431321" cy="431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5713373" y="5593635"/>
            <a:ext cx="1325498" cy="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5" idx="6"/>
            <a:endCxn id="56" idx="2"/>
          </p:cNvCxnSpPr>
          <p:nvPr/>
        </p:nvCxnSpPr>
        <p:spPr>
          <a:xfrm flipV="1">
            <a:off x="7470192" y="5602168"/>
            <a:ext cx="741681" cy="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8" grpId="0"/>
      <p:bldP spid="51" grpId="0"/>
      <p:bldP spid="52" grpId="0"/>
      <p:bldP spid="53" grpId="0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1" y="1026544"/>
            <a:ext cx="11199467" cy="5610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475" y="250470"/>
            <a:ext cx="1106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BFS</a:t>
            </a:r>
            <a:r>
              <a:rPr lang="en-US" dirty="0" smtClean="0"/>
              <a:t> </a:t>
            </a:r>
            <a:r>
              <a:rPr lang="ru-RU" dirty="0" smtClean="0"/>
              <a:t>находит </a:t>
            </a:r>
            <a:r>
              <a:rPr lang="ru-RU" b="1" dirty="0" smtClean="0"/>
              <a:t>наименьший путь </a:t>
            </a:r>
            <a:r>
              <a:rPr lang="ru-RU" dirty="0" smtClean="0"/>
              <a:t>между стартовой вершиной поиска в ширину (</a:t>
            </a:r>
            <a:r>
              <a:rPr lang="en-US" dirty="0" smtClean="0">
                <a:latin typeface="Consolas" panose="020B0609020204030204" pitchFamily="49" charset="0"/>
              </a:rPr>
              <a:t>start)</a:t>
            </a:r>
            <a:r>
              <a:rPr lang="en-US" dirty="0" smtClean="0"/>
              <a:t> </a:t>
            </a:r>
            <a:r>
              <a:rPr lang="ru-RU" dirty="0" smtClean="0"/>
              <a:t>и всеми, достижимыми из неё вершинами</a:t>
            </a:r>
            <a:r>
              <a:rPr lang="en-US" dirty="0" smtClean="0"/>
              <a:t>;</a:t>
            </a:r>
          </a:p>
        </p:txBody>
      </p:sp>
      <p:sp>
        <p:nvSpPr>
          <p:cNvPr id="10" name="Овал 9"/>
          <p:cNvSpPr/>
          <p:nvPr/>
        </p:nvSpPr>
        <p:spPr>
          <a:xfrm>
            <a:off x="5686583" y="304733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8340137" y="2117431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328931" y="303661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404434" y="397676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7127660" y="302940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417208" y="2103985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8328931" y="3976766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9770008" y="3029402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cxnSp>
        <p:nvCxnSpPr>
          <p:cNvPr id="18" name="Прямая со стрелкой 17"/>
          <p:cNvCxnSpPr>
            <a:stCxn id="10" idx="6"/>
            <a:endCxn id="14" idx="2"/>
          </p:cNvCxnSpPr>
          <p:nvPr/>
        </p:nvCxnSpPr>
        <p:spPr>
          <a:xfrm flipV="1">
            <a:off x="6143783" y="3244555"/>
            <a:ext cx="983877" cy="179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7" idx="2"/>
          </p:cNvCxnSpPr>
          <p:nvPr/>
        </p:nvCxnSpPr>
        <p:spPr>
          <a:xfrm flipV="1">
            <a:off x="8797337" y="3244555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7584860" y="3251769"/>
            <a:ext cx="744071" cy="107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5"/>
            <a:endCxn id="13" idx="1"/>
          </p:cNvCxnSpPr>
          <p:nvPr/>
        </p:nvCxnSpPr>
        <p:spPr>
          <a:xfrm>
            <a:off x="6076828" y="3414621"/>
            <a:ext cx="394561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7"/>
          </p:cNvCxnSpPr>
          <p:nvPr/>
        </p:nvCxnSpPr>
        <p:spPr>
          <a:xfrm flipV="1">
            <a:off x="6076828" y="2530275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6" idx="6"/>
            <a:endCxn id="17" idx="3"/>
          </p:cNvCxnSpPr>
          <p:nvPr/>
        </p:nvCxnSpPr>
        <p:spPr>
          <a:xfrm flipV="1">
            <a:off x="8786131" y="3396691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1" idx="6"/>
            <a:endCxn id="17" idx="1"/>
          </p:cNvCxnSpPr>
          <p:nvPr/>
        </p:nvCxnSpPr>
        <p:spPr>
          <a:xfrm>
            <a:off x="8797337" y="2332584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425737" y="2107612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412150" y="396694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25" idx="2"/>
          </p:cNvCxnSpPr>
          <p:nvPr/>
        </p:nvCxnSpPr>
        <p:spPr>
          <a:xfrm>
            <a:off x="6874408" y="2319138"/>
            <a:ext cx="551329" cy="36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5" idx="6"/>
            <a:endCxn id="11" idx="2"/>
          </p:cNvCxnSpPr>
          <p:nvPr/>
        </p:nvCxnSpPr>
        <p:spPr>
          <a:xfrm>
            <a:off x="7882937" y="2322765"/>
            <a:ext cx="457200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6"/>
            <a:endCxn id="26" idx="2"/>
          </p:cNvCxnSpPr>
          <p:nvPr/>
        </p:nvCxnSpPr>
        <p:spPr>
          <a:xfrm flipV="1">
            <a:off x="6861634" y="4182100"/>
            <a:ext cx="550516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7869350" y="4200030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5" idx="5"/>
            <a:endCxn id="14" idx="1"/>
          </p:cNvCxnSpPr>
          <p:nvPr/>
        </p:nvCxnSpPr>
        <p:spPr>
          <a:xfrm>
            <a:off x="6807453" y="2471274"/>
            <a:ext cx="387162" cy="62114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3" idx="7"/>
            <a:endCxn id="14" idx="3"/>
          </p:cNvCxnSpPr>
          <p:nvPr/>
        </p:nvCxnSpPr>
        <p:spPr>
          <a:xfrm flipV="1">
            <a:off x="6794679" y="3396691"/>
            <a:ext cx="399936" cy="6430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94965" y="1800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218754" y="2712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465538" y="4344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758075" y="2707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7489907" y="179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8406688" y="2707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504418" y="4375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412868" y="1775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0388853" y="282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392455" y="436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193102" y="3244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26106" y="3460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4" y="1200074"/>
            <a:ext cx="5949124" cy="5545783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6775669" y="2421324"/>
            <a:ext cx="457200" cy="430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429223" y="1491423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9418017" y="241060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493520" y="335075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216746" y="2403394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7506294" y="1477977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9418017" y="3350758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0859094" y="2403394"/>
            <a:ext cx="57374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ru-RU" sz="1400" dirty="0"/>
          </a:p>
        </p:txBody>
      </p:sp>
      <p:cxnSp>
        <p:nvCxnSpPr>
          <p:cNvPr id="13" name="Прямая со стрелкой 12"/>
          <p:cNvCxnSpPr>
            <a:stCxn id="5" idx="6"/>
            <a:endCxn id="9" idx="2"/>
          </p:cNvCxnSpPr>
          <p:nvPr/>
        </p:nvCxnSpPr>
        <p:spPr>
          <a:xfrm flipV="1">
            <a:off x="7232869" y="2618547"/>
            <a:ext cx="983877" cy="179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2" idx="2"/>
          </p:cNvCxnSpPr>
          <p:nvPr/>
        </p:nvCxnSpPr>
        <p:spPr>
          <a:xfrm flipV="1">
            <a:off x="9886423" y="2618547"/>
            <a:ext cx="972671" cy="7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673946" y="2625761"/>
            <a:ext cx="744071" cy="107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5"/>
            <a:endCxn id="8" idx="1"/>
          </p:cNvCxnSpPr>
          <p:nvPr/>
        </p:nvCxnSpPr>
        <p:spPr>
          <a:xfrm>
            <a:off x="7165914" y="2788613"/>
            <a:ext cx="394561" cy="6251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7"/>
          </p:cNvCxnSpPr>
          <p:nvPr/>
        </p:nvCxnSpPr>
        <p:spPr>
          <a:xfrm flipV="1">
            <a:off x="7165914" y="1904267"/>
            <a:ext cx="502726" cy="5800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6"/>
            <a:endCxn id="12" idx="3"/>
          </p:cNvCxnSpPr>
          <p:nvPr/>
        </p:nvCxnSpPr>
        <p:spPr>
          <a:xfrm flipV="1">
            <a:off x="9875217" y="2770683"/>
            <a:ext cx="1067899" cy="7952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2" idx="1"/>
          </p:cNvCxnSpPr>
          <p:nvPr/>
        </p:nvCxnSpPr>
        <p:spPr>
          <a:xfrm>
            <a:off x="9886423" y="1706576"/>
            <a:ext cx="1056693" cy="7598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8514823" y="1481604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8501236" y="3340939"/>
            <a:ext cx="457200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0" idx="6"/>
            <a:endCxn id="20" idx="2"/>
          </p:cNvCxnSpPr>
          <p:nvPr/>
        </p:nvCxnSpPr>
        <p:spPr>
          <a:xfrm>
            <a:off x="7963494" y="1693130"/>
            <a:ext cx="551329" cy="36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0" idx="6"/>
            <a:endCxn id="6" idx="2"/>
          </p:cNvCxnSpPr>
          <p:nvPr/>
        </p:nvCxnSpPr>
        <p:spPr>
          <a:xfrm>
            <a:off x="8972023" y="1696757"/>
            <a:ext cx="457200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6"/>
            <a:endCxn id="21" idx="2"/>
          </p:cNvCxnSpPr>
          <p:nvPr/>
        </p:nvCxnSpPr>
        <p:spPr>
          <a:xfrm flipV="1">
            <a:off x="7950720" y="3556092"/>
            <a:ext cx="550516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958436" y="3574022"/>
            <a:ext cx="459581" cy="98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9" idx="1"/>
          </p:cNvCxnSpPr>
          <p:nvPr/>
        </p:nvCxnSpPr>
        <p:spPr>
          <a:xfrm>
            <a:off x="7896539" y="1845266"/>
            <a:ext cx="387162" cy="62114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7"/>
            <a:endCxn id="9" idx="3"/>
          </p:cNvCxnSpPr>
          <p:nvPr/>
        </p:nvCxnSpPr>
        <p:spPr>
          <a:xfrm flipV="1">
            <a:off x="7883765" y="2770683"/>
            <a:ext cx="399936" cy="6430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0872539" y="3340939"/>
            <a:ext cx="594193" cy="4303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584051" y="117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8307840" y="2086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554624" y="3718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17271" y="205403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8578993" y="1166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95774" y="208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954" y="1149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95121" y="2060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578993" y="3750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06980" y="3781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9" idx="5"/>
            <a:endCxn id="11" idx="1"/>
          </p:cNvCxnSpPr>
          <p:nvPr/>
        </p:nvCxnSpPr>
        <p:spPr>
          <a:xfrm>
            <a:off x="8606991" y="2770683"/>
            <a:ext cx="877981" cy="6430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87963" y="911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pred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95" y="32347"/>
            <a:ext cx="11997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BFS</a:t>
            </a:r>
            <a:r>
              <a:rPr lang="en-US" dirty="0" smtClean="0"/>
              <a:t> </a:t>
            </a:r>
            <a:r>
              <a:rPr lang="ru-RU" dirty="0" smtClean="0"/>
              <a:t>находит </a:t>
            </a:r>
            <a:r>
              <a:rPr lang="ru-RU" b="1" dirty="0" smtClean="0"/>
              <a:t>наименьший путь </a:t>
            </a:r>
            <a:r>
              <a:rPr lang="ru-RU" dirty="0" smtClean="0"/>
              <a:t>между стартовой вершиной поиска в ширину (</a:t>
            </a:r>
            <a:r>
              <a:rPr lang="en-US" dirty="0" smtClean="0">
                <a:latin typeface="Consolas" panose="020B0609020204030204" pitchFamily="49" charset="0"/>
              </a:rPr>
              <a:t>start)</a:t>
            </a:r>
            <a:r>
              <a:rPr lang="en-US" dirty="0" smtClean="0"/>
              <a:t> </a:t>
            </a:r>
            <a:r>
              <a:rPr lang="ru-RU" dirty="0" smtClean="0"/>
              <a:t>и всеми, достижимыми из неё вершинами</a:t>
            </a:r>
            <a:r>
              <a:rPr lang="en-US" dirty="0" smtClean="0"/>
              <a:t>; </a:t>
            </a:r>
            <a:endParaRPr lang="ru-RU" dirty="0"/>
          </a:p>
          <a:p>
            <a:pPr algn="just"/>
            <a:r>
              <a:rPr lang="ru-RU" dirty="0" smtClean="0"/>
              <a:t>если необходимо восстановить последовательность вершин наименьшего пути, то для этого нужно сформировать массив </a:t>
            </a:r>
            <a:r>
              <a:rPr lang="en-US" b="1" dirty="0" err="1" smtClean="0">
                <a:latin typeface="Consolas" panose="020B0609020204030204" pitchFamily="49" charset="0"/>
              </a:rPr>
              <a:t>pred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  <a:endParaRPr lang="en-US" b="1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3229"/>
              </p:ext>
            </p:extLst>
          </p:nvPr>
        </p:nvGraphicFramePr>
        <p:xfrm>
          <a:off x="6548857" y="4504943"/>
          <a:ext cx="5303532" cy="102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13"/>
                <a:gridCol w="540830"/>
                <a:gridCol w="346251"/>
                <a:gridCol w="333427"/>
                <a:gridCol w="301366"/>
                <a:gridCol w="346251"/>
                <a:gridCol w="378312"/>
                <a:gridCol w="365486"/>
                <a:gridCol w="293512"/>
                <a:gridCol w="314190"/>
                <a:gridCol w="397547"/>
                <a:gridCol w="342047"/>
              </a:tblGrid>
              <a:tr h="459394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err="1" smtClean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ru-RU" sz="1200" dirty="0"/>
                    </a:p>
                  </a:txBody>
                  <a:tcPr/>
                </a:tc>
              </a:tr>
              <a:tr h="567488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 flipH="1">
            <a:off x="9779411" y="1193086"/>
            <a:ext cx="232782" cy="8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3515</Words>
  <Application>Microsoft Office PowerPoint</Application>
  <PresentationFormat>Широкоэкранный</PresentationFormat>
  <Paragraphs>1200</Paragraphs>
  <Slides>41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Тема Office</vt:lpstr>
      <vt:lpstr>1_Тема Office</vt:lpstr>
      <vt:lpstr>Equation</vt:lpstr>
      <vt:lpstr>Презентация PowerPoint</vt:lpstr>
      <vt:lpstr>Структуры данных для представления  графа (орграфа). Матрица смежности и списки смежности</vt:lpstr>
      <vt:lpstr>Структуры данных для представления  графа (орграфа). Матрица инцидентности</vt:lpstr>
      <vt:lpstr>Структуры данных для представления  графа (орграфа). Списки дуг</vt:lpstr>
      <vt:lpstr>Поиск в ширину  (англ. BFS  - Breadth First Search)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в глубину ( англ. DFS - Depth First Search)</vt:lpstr>
      <vt:lpstr>Поиск в глубину в графе</vt:lpstr>
      <vt:lpstr>Программная реализация DFS</vt:lpstr>
      <vt:lpstr>Программная реализация DFS</vt:lpstr>
      <vt:lpstr>Программная реализация DFS</vt:lpstr>
      <vt:lpstr>Программная реализация DFS. Порядок обхода вершин</vt:lpstr>
      <vt:lpstr>Программная реализация DFS. Корневое дерево поиска в глубину.</vt:lpstr>
      <vt:lpstr>Программная реализация DFS. Компоненты связности графа</vt:lpstr>
      <vt:lpstr>Презентация PowerPoint</vt:lpstr>
      <vt:lpstr>Топологическая сортировка</vt:lpstr>
      <vt:lpstr>Топологическая сортировка</vt:lpstr>
      <vt:lpstr>Топологическая сортировка. Алгоритм Кана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260</cp:revision>
  <dcterms:created xsi:type="dcterms:W3CDTF">2020-04-19T14:56:35Z</dcterms:created>
  <dcterms:modified xsi:type="dcterms:W3CDTF">2021-01-28T09:44:58Z</dcterms:modified>
</cp:coreProperties>
</file>