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2" r:id="rId2"/>
    <p:sldId id="329" r:id="rId3"/>
    <p:sldId id="330" r:id="rId4"/>
    <p:sldId id="331" r:id="rId5"/>
    <p:sldId id="332" r:id="rId6"/>
    <p:sldId id="334" r:id="rId7"/>
    <p:sldId id="333" r:id="rId8"/>
    <p:sldId id="335" r:id="rId9"/>
    <p:sldId id="336" r:id="rId10"/>
    <p:sldId id="337" r:id="rId11"/>
    <p:sldId id="338" r:id="rId12"/>
    <p:sldId id="339" r:id="rId13"/>
    <p:sldId id="341" r:id="rId14"/>
    <p:sldId id="340" r:id="rId15"/>
    <p:sldId id="342" r:id="rId16"/>
    <p:sldId id="343" r:id="rId17"/>
    <p:sldId id="345" r:id="rId18"/>
    <p:sldId id="346" r:id="rId19"/>
    <p:sldId id="347" r:id="rId20"/>
    <p:sldId id="348" r:id="rId21"/>
    <p:sldId id="349" r:id="rId22"/>
    <p:sldId id="350" r:id="rId23"/>
    <p:sldId id="353" r:id="rId24"/>
    <p:sldId id="351" r:id="rId25"/>
    <p:sldId id="352" r:id="rId26"/>
    <p:sldId id="354" r:id="rId27"/>
    <p:sldId id="355" r:id="rId28"/>
    <p:sldId id="363" r:id="rId29"/>
    <p:sldId id="356" r:id="rId30"/>
    <p:sldId id="357" r:id="rId31"/>
    <p:sldId id="358" r:id="rId32"/>
    <p:sldId id="359" r:id="rId33"/>
    <p:sldId id="360" r:id="rId34"/>
    <p:sldId id="361" r:id="rId35"/>
    <p:sldId id="362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X8Bjk9FhKzOpPR2gjUYWA==" hashData="8RATXgRGctW3p2gp2h3RsKp9Ymx9IxfHTArtXf0FNFUhmNoCMHOWNVuSjIyC7UjqIELrYx514kBeYsGe1IcRag=="/>
  <p:extLst>
    <p:ext uri="{EFAFB233-063F-42B5-8137-9DF3F51BA10A}">
      <p15:sldGuideLst xmlns:p15="http://schemas.microsoft.com/office/powerpoint/2012/main">
        <p15:guide id="1" orient="horz" pos="372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3D9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360" y="48"/>
      </p:cViewPr>
      <p:guideLst>
        <p:guide orient="horz" pos="372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46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png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png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3.png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7.wmf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55.wmf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eerc.ifmo.ru/wiki/index.php?title=Timsort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6872" y="1325385"/>
            <a:ext cx="11985810" cy="3560380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Использование рекуррентных уравнений для оценки времени работы алгоритма </a:t>
            </a:r>
            <a:br>
              <a:rPr lang="ru-RU" dirty="0" smtClean="0"/>
            </a:br>
            <a:r>
              <a:rPr lang="ru-RU" sz="3600" dirty="0" smtClean="0"/>
              <a:t>(на примере алгоритмов поиска и внутренней сортировки)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893003" y="6404994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©ДМА  ФПМИ Соболевская Е.П., 202</a:t>
            </a:r>
            <a:r>
              <a:rPr lang="en-US" dirty="0" smtClean="0"/>
              <a:t>1</a:t>
            </a:r>
            <a:r>
              <a:rPr lang="ru-RU" dirty="0" smtClean="0"/>
              <a:t>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8940" y="749131"/>
            <a:ext cx="10290929" cy="1661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З</a:t>
            </a:r>
            <a:r>
              <a:rPr lang="ru-RU" sz="2400" dirty="0" smtClean="0"/>
              <a:t>адача </a:t>
            </a:r>
            <a:r>
              <a:rPr lang="ru-RU" sz="2400" dirty="0"/>
              <a:t>поиска индекса первого элемента, большего, чем x, либо равного ему. </a:t>
            </a:r>
            <a:endParaRPr lang="ru-RU" sz="2400" dirty="0" smtClean="0"/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случае отсутствия в массиве подходящих элементов договоримся, что возвращаемое значение будет равно n.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00346" y="227757"/>
            <a:ext cx="1803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FF0000"/>
                </a:solidFill>
              </a:rPr>
              <a:t>LowerBound</a:t>
            </a:r>
            <a:endParaRPr lang="ru-RU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01076"/>
              </p:ext>
            </p:extLst>
          </p:nvPr>
        </p:nvGraphicFramePr>
        <p:xfrm>
          <a:off x="1238940" y="2921812"/>
          <a:ext cx="4123314" cy="77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146"/>
                <a:gridCol w="458146"/>
                <a:gridCol w="458146"/>
                <a:gridCol w="458146"/>
                <a:gridCol w="458146"/>
                <a:gridCol w="458146"/>
                <a:gridCol w="458146"/>
                <a:gridCol w="458146"/>
                <a:gridCol w="458146"/>
              </a:tblGrid>
              <a:tr h="385318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</a:tr>
              <a:tr h="385318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19626" y="420313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 smtClean="0"/>
              <a:t>=5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70146" y="4203136"/>
            <a:ext cx="174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LowerBound</a:t>
            </a:r>
            <a:r>
              <a:rPr lang="en-US" dirty="0" smtClean="0"/>
              <a:t>(5)=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31524" y="458845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 smtClean="0"/>
              <a:t>=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67018" y="4592154"/>
            <a:ext cx="174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LowerBound</a:t>
            </a:r>
            <a:r>
              <a:rPr lang="en-US" dirty="0" smtClean="0"/>
              <a:t>(6)=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19626" y="497377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 smtClean="0"/>
              <a:t>=</a:t>
            </a:r>
            <a:r>
              <a:rPr lang="en-US" dirty="0" smtClean="0"/>
              <a:t>100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95314" y="4981172"/>
            <a:ext cx="1996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LowerBound</a:t>
            </a:r>
            <a:r>
              <a:rPr lang="en-US" dirty="0" smtClean="0"/>
              <a:t>(100)=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218203" y="4219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18203" y="4604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229068" y="4981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38940" y="255248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n=9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00242" y="3291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296007" y="2552480"/>
            <a:ext cx="4449791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LowerBound</a:t>
            </a:r>
            <a:r>
              <a:rPr lang="ru-RU" sz="1400" dirty="0" smtClean="0">
                <a:latin typeface="Consolas" panose="020B0609020204030204" pitchFamily="49" charset="0"/>
              </a:rPr>
              <a:t>(a</a:t>
            </a:r>
            <a:r>
              <a:rPr lang="ru-RU" sz="1400" dirty="0">
                <a:latin typeface="Consolas" panose="020B0609020204030204" pitchFamily="49" charset="0"/>
              </a:rPr>
              <a:t>, x</a:t>
            </a:r>
            <a:r>
              <a:rPr lang="ru-RU" sz="1400" dirty="0" smtClean="0">
                <a:latin typeface="Consolas" panose="020B0609020204030204" pitchFamily="49" charset="0"/>
              </a:rPr>
              <a:t>):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while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&lt; r: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dirty="0" smtClean="0">
                <a:latin typeface="Consolas" panose="020B0609020204030204" pitchFamily="49" charset="0"/>
              </a:rPr>
              <a:t>k </a:t>
            </a:r>
            <a:r>
              <a:rPr lang="ru-RU" sz="1400" dirty="0">
                <a:latin typeface="Consolas" panose="020B0609020204030204" pitchFamily="49" charset="0"/>
              </a:rPr>
              <a:t>= (l + r) // 2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 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</a:t>
            </a:r>
            <a:r>
              <a:rPr lang="ru-RU" sz="1400" dirty="0" smtClean="0">
                <a:latin typeface="Consolas" panose="020B0609020204030204" pitchFamily="49" charset="0"/>
              </a:rPr>
              <a:t>≤ </a:t>
            </a:r>
            <a:r>
              <a:rPr lang="ru-RU" sz="1400" dirty="0">
                <a:latin typeface="Consolas" panose="020B0609020204030204" pitchFamily="49" charset="0"/>
              </a:rPr>
              <a:t>a[k]: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r </a:t>
            </a:r>
            <a:r>
              <a:rPr lang="ru-RU" sz="1400" dirty="0">
                <a:latin typeface="Consolas" panose="020B0609020204030204" pitchFamily="49" charset="0"/>
              </a:rPr>
              <a:t>= k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</a:t>
            </a:r>
            <a:r>
              <a:rPr lang="ru-RU" sz="1400" dirty="0" smtClean="0">
                <a:latin typeface="Consolas" panose="020B0609020204030204" pitchFamily="49" charset="0"/>
              </a:rPr>
              <a:t>]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k + 1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ru-RU" sz="1400" b="1" dirty="0" err="1" smtClean="0">
                <a:latin typeface="Consolas" panose="020B0609020204030204" pitchFamily="49" charset="0"/>
              </a:rPr>
              <a:t>return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8940" y="749131"/>
            <a:ext cx="1029092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З</a:t>
            </a:r>
            <a:r>
              <a:rPr lang="ru-RU" sz="2400" dirty="0" smtClean="0"/>
              <a:t>адача </a:t>
            </a:r>
            <a:r>
              <a:rPr lang="ru-RU" sz="2400" dirty="0"/>
              <a:t>поиска индекса первого элемента, </a:t>
            </a:r>
            <a:r>
              <a:rPr lang="ru-RU" sz="2400" dirty="0" smtClean="0"/>
              <a:t>строго большего</a:t>
            </a:r>
            <a:r>
              <a:rPr lang="ru-RU" sz="2400" dirty="0"/>
              <a:t>, чем </a:t>
            </a:r>
            <a:r>
              <a:rPr lang="ru-RU" sz="2400" dirty="0" smtClean="0"/>
              <a:t>x. </a:t>
            </a:r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случае отсутствия в массиве подходящих элементов договоримся, что возвращаемое значение будет равно n.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00346" y="227757"/>
            <a:ext cx="1813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Upper</a:t>
            </a:r>
            <a:r>
              <a:rPr lang="ru-RU" sz="2400" dirty="0" err="1" smtClean="0">
                <a:solidFill>
                  <a:srgbClr val="FF0000"/>
                </a:solidFill>
              </a:rPr>
              <a:t>Bound</a:t>
            </a:r>
            <a:endParaRPr lang="ru-RU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79759"/>
              </p:ext>
            </p:extLst>
          </p:nvPr>
        </p:nvGraphicFramePr>
        <p:xfrm>
          <a:off x="1238940" y="2921812"/>
          <a:ext cx="4123314" cy="77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146"/>
                <a:gridCol w="458146"/>
                <a:gridCol w="458146"/>
                <a:gridCol w="458146"/>
                <a:gridCol w="458146"/>
                <a:gridCol w="458146"/>
                <a:gridCol w="458146"/>
                <a:gridCol w="458146"/>
                <a:gridCol w="458146"/>
              </a:tblGrid>
              <a:tr h="385318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</a:tr>
              <a:tr h="385318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19626" y="420313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 smtClean="0"/>
              <a:t>=5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70146" y="4203136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Upper</a:t>
            </a:r>
            <a:r>
              <a:rPr lang="ru-RU" dirty="0" err="1" smtClean="0"/>
              <a:t>Bound</a:t>
            </a:r>
            <a:r>
              <a:rPr lang="en-US" dirty="0" smtClean="0"/>
              <a:t>(5)=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31524" y="458845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 smtClean="0"/>
              <a:t>=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67018" y="4592154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Upper </a:t>
            </a:r>
            <a:r>
              <a:rPr lang="ru-RU" dirty="0" err="1" smtClean="0"/>
              <a:t>Bound</a:t>
            </a:r>
            <a:r>
              <a:rPr lang="en-US" dirty="0" smtClean="0"/>
              <a:t>(6)=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19626" y="497377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 smtClean="0"/>
              <a:t>=</a:t>
            </a:r>
            <a:r>
              <a:rPr lang="en-US" dirty="0" smtClean="0"/>
              <a:t>100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95314" y="4981172"/>
            <a:ext cx="1996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LowerBound</a:t>
            </a:r>
            <a:r>
              <a:rPr lang="en-US" dirty="0" smtClean="0"/>
              <a:t>(100)=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218203" y="4219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18203" y="4604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229068" y="4981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38940" y="255248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n=9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00242" y="3291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296007" y="2552480"/>
            <a:ext cx="4449791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Upper</a:t>
            </a:r>
            <a:r>
              <a:rPr lang="ru-RU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Bound</a:t>
            </a:r>
            <a:r>
              <a:rPr lang="ru-RU" sz="1400" dirty="0" smtClean="0">
                <a:latin typeface="Consolas" panose="020B0609020204030204" pitchFamily="49" charset="0"/>
              </a:rPr>
              <a:t>(a</a:t>
            </a:r>
            <a:r>
              <a:rPr lang="ru-RU" sz="1400" dirty="0">
                <a:latin typeface="Consolas" panose="020B0609020204030204" pitchFamily="49" charset="0"/>
              </a:rPr>
              <a:t>, x</a:t>
            </a:r>
            <a:r>
              <a:rPr lang="ru-RU" sz="1400" dirty="0" smtClean="0">
                <a:latin typeface="Consolas" panose="020B0609020204030204" pitchFamily="49" charset="0"/>
              </a:rPr>
              <a:t>):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while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&lt; r: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dirty="0" smtClean="0">
                <a:latin typeface="Consolas" panose="020B0609020204030204" pitchFamily="49" charset="0"/>
              </a:rPr>
              <a:t>k </a:t>
            </a:r>
            <a:r>
              <a:rPr lang="ru-RU" sz="1400" dirty="0">
                <a:latin typeface="Consolas" panose="020B0609020204030204" pitchFamily="49" charset="0"/>
              </a:rPr>
              <a:t>= (l + r) // 2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 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a[k]: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r </a:t>
            </a:r>
            <a:r>
              <a:rPr lang="ru-RU" sz="1400" dirty="0">
                <a:latin typeface="Consolas" panose="020B0609020204030204" pitchFamily="49" charset="0"/>
              </a:rPr>
              <a:t>= k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</a:t>
            </a:r>
            <a:r>
              <a:rPr lang="ru-RU" sz="1400" dirty="0" smtClean="0">
                <a:latin typeface="Consolas" panose="020B0609020204030204" pitchFamily="49" charset="0"/>
              </a:rPr>
              <a:t>≥ </a:t>
            </a:r>
            <a:r>
              <a:rPr lang="ru-RU" sz="1400" dirty="0">
                <a:latin typeface="Consolas" panose="020B0609020204030204" pitchFamily="49" charset="0"/>
              </a:rPr>
              <a:t>a[k</a:t>
            </a:r>
            <a:r>
              <a:rPr lang="ru-RU" sz="1400" dirty="0" smtClean="0">
                <a:latin typeface="Consolas" panose="020B0609020204030204" pitchFamily="49" charset="0"/>
              </a:rPr>
              <a:t>]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k + 1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ru-RU" sz="1400" b="1" dirty="0" err="1" smtClean="0">
                <a:latin typeface="Consolas" panose="020B0609020204030204" pitchFamily="49" charset="0"/>
              </a:rPr>
              <a:t>return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6018" y="1693409"/>
            <a:ext cx="3591612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1400" dirty="0">
                <a:latin typeface="Consolas" panose="020B0609020204030204" pitchFamily="49" charset="0"/>
              </a:rPr>
              <a:t>(a, x</a:t>
            </a:r>
            <a:r>
              <a:rPr lang="ru-RU" sz="1400" dirty="0" smtClean="0">
                <a:latin typeface="Consolas" panose="020B0609020204030204" pitchFamily="49" charset="0"/>
              </a:rPr>
              <a:t>):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while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&lt; r: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dirty="0" smtClean="0">
                <a:latin typeface="Consolas" panose="020B0609020204030204" pitchFamily="49" charset="0"/>
              </a:rPr>
              <a:t>k </a:t>
            </a:r>
            <a:r>
              <a:rPr lang="ru-RU" sz="1400" dirty="0">
                <a:latin typeface="Consolas" panose="020B0609020204030204" pitchFamily="49" charset="0"/>
              </a:rPr>
              <a:t>= (l + r) // 2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if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x == a[k]: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            </a:t>
            </a:r>
            <a:r>
              <a:rPr lang="ru-RU" sz="1400" dirty="0" err="1" smtClean="0">
                <a:latin typeface="Consolas" panose="020B0609020204030204" pitchFamily="49" charset="0"/>
              </a:rPr>
              <a:t>return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True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else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&lt; a[k]: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r </a:t>
            </a:r>
            <a:r>
              <a:rPr lang="ru-RU" sz="1400" dirty="0">
                <a:latin typeface="Consolas" panose="020B0609020204030204" pitchFamily="49" charset="0"/>
              </a:rPr>
              <a:t>= k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</a:t>
            </a:r>
            <a:r>
              <a:rPr lang="ru-RU" sz="1400" dirty="0" smtClean="0">
                <a:latin typeface="Consolas" panose="020B0609020204030204" pitchFamily="49" charset="0"/>
              </a:rPr>
              <a:t>]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k + 1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ru-RU" sz="1400" b="1" dirty="0" err="1" smtClean="0">
                <a:latin typeface="Consolas" panose="020B0609020204030204" pitchFamily="49" charset="0"/>
              </a:rPr>
              <a:t>return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 err="1" smtClean="0"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54845" y="1693409"/>
            <a:ext cx="3243160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LowerBound</a:t>
            </a:r>
            <a:r>
              <a:rPr lang="ru-RU" sz="1400" dirty="0" smtClean="0">
                <a:latin typeface="Consolas" panose="020B0609020204030204" pitchFamily="49" charset="0"/>
              </a:rPr>
              <a:t>(a</a:t>
            </a:r>
            <a:r>
              <a:rPr lang="ru-RU" sz="1400" dirty="0">
                <a:latin typeface="Consolas" panose="020B0609020204030204" pitchFamily="49" charset="0"/>
              </a:rPr>
              <a:t>, x</a:t>
            </a:r>
            <a:r>
              <a:rPr lang="ru-RU" sz="1400" dirty="0" smtClean="0">
                <a:latin typeface="Consolas" panose="020B0609020204030204" pitchFamily="49" charset="0"/>
              </a:rPr>
              <a:t>):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while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&lt; r: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dirty="0" smtClean="0">
                <a:latin typeface="Consolas" panose="020B0609020204030204" pitchFamily="49" charset="0"/>
              </a:rPr>
              <a:t>k </a:t>
            </a:r>
            <a:r>
              <a:rPr lang="ru-RU" sz="1400" dirty="0">
                <a:latin typeface="Consolas" panose="020B0609020204030204" pitchFamily="49" charset="0"/>
              </a:rPr>
              <a:t>= (l + r) // 2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 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if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x </a:t>
            </a:r>
            <a:r>
              <a:rPr lang="ru-RU" sz="1400" dirty="0" smtClean="0">
                <a:latin typeface="Consolas" panose="020B0609020204030204" pitchFamily="49" charset="0"/>
              </a:rPr>
              <a:t>≤ </a:t>
            </a:r>
            <a:r>
              <a:rPr lang="ru-RU" sz="1400" dirty="0">
                <a:latin typeface="Consolas" panose="020B0609020204030204" pitchFamily="49" charset="0"/>
              </a:rPr>
              <a:t>a[k]: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r </a:t>
            </a:r>
            <a:r>
              <a:rPr lang="ru-RU" sz="1400" dirty="0">
                <a:latin typeface="Consolas" panose="020B0609020204030204" pitchFamily="49" charset="0"/>
              </a:rPr>
              <a:t>= k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</a:t>
            </a:r>
            <a:r>
              <a:rPr lang="ru-RU" sz="1400" dirty="0" smtClean="0">
                <a:latin typeface="Consolas" panose="020B0609020204030204" pitchFamily="49" charset="0"/>
              </a:rPr>
              <a:t>]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k + 1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ru-RU" sz="1400" b="1" dirty="0" err="1" smtClean="0">
                <a:latin typeface="Consolas" panose="020B0609020204030204" pitchFamily="49" charset="0"/>
              </a:rPr>
              <a:t>return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l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742210" y="1693409"/>
            <a:ext cx="3327867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Upper</a:t>
            </a:r>
            <a:r>
              <a:rPr lang="ru-RU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Bound</a:t>
            </a:r>
            <a:r>
              <a:rPr lang="ru-RU" sz="1400" dirty="0" smtClean="0">
                <a:latin typeface="Consolas" panose="020B0609020204030204" pitchFamily="49" charset="0"/>
              </a:rPr>
              <a:t>(a</a:t>
            </a:r>
            <a:r>
              <a:rPr lang="ru-RU" sz="1400" dirty="0">
                <a:latin typeface="Consolas" panose="020B0609020204030204" pitchFamily="49" charset="0"/>
              </a:rPr>
              <a:t>, x</a:t>
            </a:r>
            <a:r>
              <a:rPr lang="ru-RU" sz="1400" dirty="0" smtClean="0">
                <a:latin typeface="Consolas" panose="020B0609020204030204" pitchFamily="49" charset="0"/>
              </a:rPr>
              <a:t>):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while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&lt; r: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dirty="0" smtClean="0">
                <a:latin typeface="Consolas" panose="020B0609020204030204" pitchFamily="49" charset="0"/>
              </a:rPr>
              <a:t>k </a:t>
            </a:r>
            <a:r>
              <a:rPr lang="ru-RU" sz="1400" dirty="0">
                <a:latin typeface="Consolas" panose="020B0609020204030204" pitchFamily="49" charset="0"/>
              </a:rPr>
              <a:t>= (l + r) // 2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 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if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x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a[k]: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r </a:t>
            </a:r>
            <a:r>
              <a:rPr lang="ru-RU" sz="1400" dirty="0">
                <a:latin typeface="Consolas" panose="020B0609020204030204" pitchFamily="49" charset="0"/>
              </a:rPr>
              <a:t>= k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</a:t>
            </a:r>
            <a:r>
              <a:rPr lang="ru-RU" sz="1400" dirty="0" smtClean="0">
                <a:latin typeface="Consolas" panose="020B0609020204030204" pitchFamily="49" charset="0"/>
              </a:rPr>
              <a:t>≥ </a:t>
            </a:r>
            <a:r>
              <a:rPr lang="ru-RU" sz="1400" dirty="0">
                <a:latin typeface="Consolas" panose="020B0609020204030204" pitchFamily="49" charset="0"/>
              </a:rPr>
              <a:t>a[k</a:t>
            </a:r>
            <a:r>
              <a:rPr lang="ru-RU" sz="1400" dirty="0" smtClean="0">
                <a:latin typeface="Consolas" panose="020B0609020204030204" pitchFamily="49" charset="0"/>
              </a:rPr>
              <a:t>]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k + 1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ru-RU" sz="1400" b="1" dirty="0" err="1" smtClean="0">
                <a:latin typeface="Consolas" panose="020B0609020204030204" pitchFamily="49" charset="0"/>
              </a:rPr>
              <a:t>return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l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82829" y="315501"/>
            <a:ext cx="2787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Задача поиска индекса первого элемента, строго большего, чем x.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598005" y="315501"/>
            <a:ext cx="3271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Задача поиска индекса первого элемента, строго большего, чем x.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97031" y="592500"/>
            <a:ext cx="3084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Задача поиска в в массиве заданного элемента x</a:t>
            </a:r>
            <a:r>
              <a:rPr lang="ru-RU" dirty="0"/>
              <a:t>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209665"/>
              </p:ext>
            </p:extLst>
          </p:nvPr>
        </p:nvGraphicFramePr>
        <p:xfrm>
          <a:off x="4313304" y="1122847"/>
          <a:ext cx="30575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8" name="Equation" r:id="rId3" imgW="3340080" imgH="1117440" progId="Equation.DSMT4">
                  <p:embed/>
                </p:oleObj>
              </mc:Choice>
              <mc:Fallback>
                <p:oleObj name="Equation" r:id="rId3" imgW="33400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3304" y="1122847"/>
                        <a:ext cx="3057525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254476"/>
              </p:ext>
            </p:extLst>
          </p:nvPr>
        </p:nvGraphicFramePr>
        <p:xfrm>
          <a:off x="2045616" y="2423115"/>
          <a:ext cx="9595014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9" name="Equation" r:id="rId5" imgW="8902440" imgH="4089240" progId="Equation.DSMT4">
                  <p:embed/>
                </p:oleObj>
              </mc:Choice>
              <mc:Fallback>
                <p:oleObj name="Equation" r:id="rId5" imgW="8902440" imgH="4089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5616" y="2423115"/>
                        <a:ext cx="9595014" cy="4089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13925" y="235672"/>
            <a:ext cx="688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Время работы алгоритма бинарного поиска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8415" y="99402"/>
            <a:ext cx="2287395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900" b="1" dirty="0" err="1">
                <a:latin typeface="Consolas" panose="020B0609020204030204" pitchFamily="49" charset="0"/>
              </a:rPr>
              <a:t>def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900" dirty="0">
                <a:latin typeface="Consolas" panose="020B0609020204030204" pitchFamily="49" charset="0"/>
              </a:rPr>
              <a:t>(a, x</a:t>
            </a:r>
            <a:r>
              <a:rPr lang="ru-RU" sz="900" dirty="0" smtClean="0">
                <a:latin typeface="Consolas" panose="020B0609020204030204" pitchFamily="49" charset="0"/>
              </a:rPr>
              <a:t>):</a:t>
            </a:r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</a:rPr>
              <a:t>       </a:t>
            </a:r>
            <a:r>
              <a:rPr lang="ru-RU" sz="900" dirty="0" smtClean="0">
                <a:latin typeface="Consolas" panose="020B0609020204030204" pitchFamily="49" charset="0"/>
              </a:rPr>
              <a:t> </a:t>
            </a:r>
            <a:r>
              <a:rPr lang="ru-RU" sz="900" dirty="0">
                <a:latin typeface="Consolas" panose="020B0609020204030204" pitchFamily="49" charset="0"/>
              </a:rPr>
              <a:t>l = 0, r = </a:t>
            </a:r>
            <a:r>
              <a:rPr lang="ru-RU" sz="900" dirty="0" err="1">
                <a:latin typeface="Consolas" panose="020B0609020204030204" pitchFamily="49" charset="0"/>
              </a:rPr>
              <a:t>len</a:t>
            </a:r>
            <a:r>
              <a:rPr lang="ru-RU" sz="900" dirty="0">
                <a:latin typeface="Consolas" panose="020B0609020204030204" pitchFamily="49" charset="0"/>
              </a:rPr>
              <a:t>(a) </a:t>
            </a:r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</a:rPr>
              <a:t>        </a:t>
            </a:r>
            <a:r>
              <a:rPr lang="ru-RU" sz="900" b="1" dirty="0" err="1" smtClean="0">
                <a:latin typeface="Consolas" panose="020B0609020204030204" pitchFamily="49" charset="0"/>
              </a:rPr>
              <a:t>while</a:t>
            </a:r>
            <a:r>
              <a:rPr lang="ru-RU" sz="900" dirty="0" smtClean="0">
                <a:latin typeface="Consolas" panose="020B0609020204030204" pitchFamily="49" charset="0"/>
              </a:rPr>
              <a:t> </a:t>
            </a:r>
            <a:r>
              <a:rPr lang="ru-RU" sz="900" dirty="0">
                <a:latin typeface="Consolas" panose="020B0609020204030204" pitchFamily="49" charset="0"/>
              </a:rPr>
              <a:t>l &lt; r: </a:t>
            </a:r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</a:rPr>
              <a:t>               </a:t>
            </a:r>
            <a:r>
              <a:rPr lang="ru-RU" sz="900" dirty="0" smtClean="0">
                <a:latin typeface="Consolas" panose="020B0609020204030204" pitchFamily="49" charset="0"/>
              </a:rPr>
              <a:t>k </a:t>
            </a:r>
            <a:r>
              <a:rPr lang="ru-RU" sz="900" dirty="0">
                <a:latin typeface="Consolas" panose="020B0609020204030204" pitchFamily="49" charset="0"/>
              </a:rPr>
              <a:t>= (l + r) // 2 </a:t>
            </a:r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</a:rPr>
              <a:t>               </a:t>
            </a:r>
            <a:r>
              <a:rPr lang="ru-RU" sz="900" b="1" dirty="0" err="1" smtClean="0">
                <a:latin typeface="Consolas" panose="020B0609020204030204" pitchFamily="49" charset="0"/>
              </a:rPr>
              <a:t>if</a:t>
            </a:r>
            <a:r>
              <a:rPr lang="ru-RU" sz="900" dirty="0" smtClean="0">
                <a:latin typeface="Consolas" panose="020B0609020204030204" pitchFamily="49" charset="0"/>
              </a:rPr>
              <a:t> </a:t>
            </a:r>
            <a:r>
              <a:rPr lang="ru-RU" sz="900" dirty="0">
                <a:latin typeface="Consolas" panose="020B0609020204030204" pitchFamily="49" charset="0"/>
              </a:rPr>
              <a:t>x == a[k]: </a:t>
            </a:r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</a:rPr>
              <a:t>                    </a:t>
            </a:r>
            <a:r>
              <a:rPr lang="ru-RU" sz="900" dirty="0" err="1" smtClean="0">
                <a:latin typeface="Consolas" panose="020B0609020204030204" pitchFamily="49" charset="0"/>
              </a:rPr>
              <a:t>return</a:t>
            </a:r>
            <a:r>
              <a:rPr lang="ru-RU" sz="900" dirty="0" smtClean="0">
                <a:latin typeface="Consolas" panose="020B0609020204030204" pitchFamily="49" charset="0"/>
              </a:rPr>
              <a:t> </a:t>
            </a:r>
            <a:r>
              <a:rPr lang="ru-RU" sz="900" dirty="0" err="1">
                <a:latin typeface="Consolas" panose="020B0609020204030204" pitchFamily="49" charset="0"/>
              </a:rPr>
              <a:t>True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en-US" sz="900" b="1" dirty="0" smtClean="0">
                <a:latin typeface="Consolas" panose="020B0609020204030204" pitchFamily="49" charset="0"/>
              </a:rPr>
              <a:t>               </a:t>
            </a:r>
            <a:r>
              <a:rPr lang="ru-RU" sz="900" b="1" dirty="0" err="1" smtClean="0">
                <a:latin typeface="Consolas" panose="020B0609020204030204" pitchFamily="49" charset="0"/>
              </a:rPr>
              <a:t>else</a:t>
            </a:r>
            <a:r>
              <a:rPr lang="ru-RU" sz="900" dirty="0" smtClean="0">
                <a:latin typeface="Consolas" panose="020B0609020204030204" pitchFamily="49" charset="0"/>
              </a:rPr>
              <a:t> </a:t>
            </a:r>
            <a:r>
              <a:rPr lang="ru-RU" sz="900" b="1" dirty="0" err="1">
                <a:latin typeface="Consolas" panose="020B0609020204030204" pitchFamily="49" charset="0"/>
              </a:rPr>
              <a:t>if</a:t>
            </a:r>
            <a:r>
              <a:rPr lang="ru-RU" sz="900" dirty="0">
                <a:latin typeface="Consolas" panose="020B0609020204030204" pitchFamily="49" charset="0"/>
              </a:rPr>
              <a:t> x &lt; a[k]: </a:t>
            </a:r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</a:rPr>
              <a:t>                     </a:t>
            </a:r>
            <a:r>
              <a:rPr lang="ru-RU" sz="900" dirty="0" smtClean="0">
                <a:latin typeface="Consolas" panose="020B0609020204030204" pitchFamily="49" charset="0"/>
              </a:rPr>
              <a:t>r </a:t>
            </a:r>
            <a:r>
              <a:rPr lang="ru-RU" sz="900" dirty="0">
                <a:latin typeface="Consolas" panose="020B0609020204030204" pitchFamily="49" charset="0"/>
              </a:rPr>
              <a:t>= k </a:t>
            </a:r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</a:rPr>
              <a:t>               </a:t>
            </a:r>
            <a:r>
              <a:rPr lang="ru-RU" sz="900" b="1" dirty="0" err="1" smtClean="0">
                <a:latin typeface="Consolas" panose="020B0609020204030204" pitchFamily="49" charset="0"/>
              </a:rPr>
              <a:t>else</a:t>
            </a:r>
            <a:r>
              <a:rPr lang="ru-RU" sz="900" dirty="0">
                <a:latin typeface="Consolas" panose="020B0609020204030204" pitchFamily="49" charset="0"/>
              </a:rPr>
              <a:t>: # x &gt; a[k</a:t>
            </a:r>
            <a:r>
              <a:rPr lang="ru-RU" sz="900" dirty="0" smtClean="0">
                <a:latin typeface="Consolas" panose="020B0609020204030204" pitchFamily="49" charset="0"/>
              </a:rPr>
              <a:t>]</a:t>
            </a:r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</a:rPr>
              <a:t>                    </a:t>
            </a:r>
            <a:r>
              <a:rPr lang="ru-RU" sz="900" dirty="0" smtClean="0">
                <a:latin typeface="Consolas" panose="020B0609020204030204" pitchFamily="49" charset="0"/>
              </a:rPr>
              <a:t> </a:t>
            </a:r>
            <a:r>
              <a:rPr lang="ru-RU" sz="900" dirty="0">
                <a:latin typeface="Consolas" panose="020B0609020204030204" pitchFamily="49" charset="0"/>
              </a:rPr>
              <a:t>l = k + 1 </a:t>
            </a:r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ru-RU" sz="900" b="1" dirty="0" err="1" smtClean="0">
                <a:latin typeface="Consolas" panose="020B0609020204030204" pitchFamily="49" charset="0"/>
              </a:rPr>
              <a:t>return</a:t>
            </a:r>
            <a:r>
              <a:rPr lang="ru-RU" sz="900" dirty="0" smtClean="0">
                <a:latin typeface="Consolas" panose="020B0609020204030204" pitchFamily="49" charset="0"/>
              </a:rPr>
              <a:t> </a:t>
            </a:r>
            <a:r>
              <a:rPr lang="ru-RU" sz="900" dirty="0" err="1" smtClean="0">
                <a:latin typeface="Consolas" panose="020B0609020204030204" pitchFamily="49" charset="0"/>
              </a:rPr>
              <a:t>False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4798" y="2023005"/>
            <a:ext cx="142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Решение: 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2700" y="460551"/>
            <a:ext cx="11214756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стандартной библиотеке языка </a:t>
            </a:r>
            <a:r>
              <a:rPr lang="ru-RU" sz="2000" b="1" dirty="0">
                <a:solidFill>
                  <a:srgbClr val="FF0000"/>
                </a:solidFill>
              </a:rPr>
              <a:t>C</a:t>
            </a:r>
            <a:r>
              <a:rPr lang="ru-RU" sz="2000" b="1" dirty="0" smtClean="0">
                <a:solidFill>
                  <a:srgbClr val="FF0000"/>
                </a:solidFill>
              </a:rPr>
              <a:t>++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2000" dirty="0" smtClean="0"/>
              <a:t>Функция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 smtClean="0">
                <a:solidFill>
                  <a:srgbClr val="FF0000"/>
                </a:solidFill>
              </a:rPr>
              <a:t>binary_search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выполняет </a:t>
            </a:r>
            <a:r>
              <a:rPr lang="ru-RU" sz="2000" dirty="0"/>
              <a:t>бинарный поиск и возвращает логическое значение (есть элемент или нет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pPr algn="just"/>
            <a:r>
              <a:rPr lang="ru-RU" sz="2000" dirty="0" smtClean="0"/>
              <a:t>Функции</a:t>
            </a:r>
            <a:r>
              <a:rPr lang="ru-RU" sz="2000" dirty="0" smtClean="0">
                <a:solidFill>
                  <a:srgbClr val="FF0000"/>
                </a:solidFill>
              </a:rPr>
              <a:t> 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lower_bound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и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 smtClean="0">
                <a:solidFill>
                  <a:srgbClr val="FF0000"/>
                </a:solidFill>
              </a:rPr>
              <a:t>upper_bound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действуют </a:t>
            </a:r>
            <a:r>
              <a:rPr lang="ru-RU" sz="2000" dirty="0"/>
              <a:t>аналогично рассмотренным и возвращают </a:t>
            </a:r>
            <a:r>
              <a:rPr lang="ru-RU" sz="2000" dirty="0" smtClean="0"/>
              <a:t>итераторы.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2700" y="3082642"/>
            <a:ext cx="11148768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/>
              <a:t>В </a:t>
            </a:r>
            <a:r>
              <a:rPr lang="ru-RU" sz="2000" b="1" dirty="0"/>
              <a:t>языке </a:t>
            </a:r>
            <a:r>
              <a:rPr lang="ru-RU" sz="2000" b="1" dirty="0" err="1">
                <a:solidFill>
                  <a:srgbClr val="7030A0"/>
                </a:solidFill>
              </a:rPr>
              <a:t>Java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pPr algn="just"/>
            <a:r>
              <a:rPr lang="ru-RU" sz="2000" dirty="0" smtClean="0"/>
              <a:t>для </a:t>
            </a:r>
            <a:r>
              <a:rPr lang="ru-RU" sz="2000" dirty="0"/>
              <a:t>классов </a:t>
            </a:r>
            <a:r>
              <a:rPr lang="ru-RU" sz="2000" dirty="0" err="1"/>
              <a:t>Arrays</a:t>
            </a:r>
            <a:r>
              <a:rPr lang="ru-RU" sz="2000" dirty="0"/>
              <a:t> и </a:t>
            </a:r>
            <a:r>
              <a:rPr lang="ru-RU" sz="2000" dirty="0" err="1"/>
              <a:t>Collections</a:t>
            </a:r>
            <a:r>
              <a:rPr lang="ru-RU" sz="2000" dirty="0"/>
              <a:t> определён статический метод </a:t>
            </a:r>
            <a:r>
              <a:rPr lang="ru-RU" sz="2000" dirty="0" err="1">
                <a:solidFill>
                  <a:srgbClr val="7030A0"/>
                </a:solidFill>
              </a:rPr>
              <a:t>binarySearch</a:t>
            </a:r>
            <a:r>
              <a:rPr lang="ru-RU" sz="2000" dirty="0"/>
              <a:t>, который совмещает в себе описанные выше функции </a:t>
            </a:r>
            <a:r>
              <a:rPr lang="ru-RU" sz="2000" dirty="0" err="1"/>
              <a:t>BinarySearch</a:t>
            </a:r>
            <a:r>
              <a:rPr lang="ru-RU" sz="2000" dirty="0"/>
              <a:t> и </a:t>
            </a:r>
            <a:r>
              <a:rPr lang="ru-RU" sz="2000" dirty="0" err="1"/>
              <a:t>LowerBound</a:t>
            </a:r>
            <a:r>
              <a:rPr lang="ru-RU" sz="2000" dirty="0"/>
              <a:t>, однако является менее гибким (при наличии в массиве нескольких элементов, равных искомому, метод может вернуть индекс любого).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2701" y="5516196"/>
            <a:ext cx="11148768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языке </a:t>
            </a:r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000" dirty="0" smtClean="0"/>
              <a:t>бинарный </a:t>
            </a:r>
            <a:r>
              <a:rPr lang="ru-RU" sz="2000" dirty="0"/>
              <a:t>поиск реализован в стандартном модуле </a:t>
            </a:r>
            <a:r>
              <a:rPr lang="ru-RU" sz="2000" dirty="0" err="1"/>
              <a:t>bisect</a:t>
            </a:r>
            <a:r>
              <a:rPr lang="ru-RU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4427" y="518474"/>
            <a:ext cx="425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Алгоритмы сортировки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35697" y="4354438"/>
            <a:ext cx="10681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сортировки данных может быть осуществлен различными алгоритмами.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объем входных данных позволяет обходиться исключительно основной (оперативной) памятью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говорят об алгоритмах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внутренней сортировки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 противном случае – об алгоритмах внешней сортировки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9098" y="1282177"/>
            <a:ext cx="1077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задана последовательность из </a:t>
            </a:r>
            <a:r>
              <a:rPr lang="en-US" b="1" i="1" dirty="0" smtClean="0"/>
              <a:t>n</a:t>
            </a:r>
            <a:r>
              <a:rPr lang="ru-RU" dirty="0" smtClean="0"/>
              <a:t> элементов (записей)                           выбранных из множества, на котором задан линейный порядок.   </a:t>
            </a:r>
            <a:endParaRPr lang="ru-RU" dirty="0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388164"/>
              </p:ext>
            </p:extLst>
          </p:nvPr>
        </p:nvGraphicFramePr>
        <p:xfrm>
          <a:off x="7002463" y="1296988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7" name="Equation" r:id="rId3" imgW="1320480" imgH="330120" progId="Equation.DSMT4">
                  <p:embed/>
                </p:oleObj>
              </mc:Choice>
              <mc:Fallback>
                <p:oleObj name="Equation" r:id="rId3" imgW="1320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2463" y="1296988"/>
                        <a:ext cx="132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Группа 44"/>
          <p:cNvGrpSpPr/>
          <p:nvPr/>
        </p:nvGrpSpPr>
        <p:grpSpPr>
          <a:xfrm>
            <a:off x="1048386" y="1954103"/>
            <a:ext cx="7984503" cy="403579"/>
            <a:chOff x="1048386" y="1971973"/>
            <a:chExt cx="7984503" cy="403579"/>
          </a:xfrm>
        </p:grpSpPr>
        <p:sp>
          <p:nvSpPr>
            <p:cNvPr id="35" name="TextBox 34"/>
            <p:cNvSpPr txBox="1"/>
            <p:nvPr/>
          </p:nvSpPr>
          <p:spPr>
            <a:xfrm>
              <a:off x="1048386" y="1971973"/>
              <a:ext cx="7984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Каждая запись</a:t>
              </a:r>
              <a:r>
                <a:rPr lang="en-US" dirty="0" smtClean="0"/>
                <a:t>         </a:t>
              </a:r>
              <a:r>
                <a:rPr lang="ru-RU" dirty="0" smtClean="0"/>
                <a:t>имеет ключ</a:t>
              </a:r>
              <a:r>
                <a:rPr lang="en-US" dirty="0" smtClean="0"/>
                <a:t>       </a:t>
              </a:r>
              <a:r>
                <a:rPr lang="ru-RU" dirty="0" smtClean="0"/>
                <a:t>, который управляет процессом сортировки.  </a:t>
              </a:r>
              <a:endParaRPr lang="ru-RU" dirty="0"/>
            </a:p>
          </p:txBody>
        </p:sp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7660066"/>
                </p:ext>
              </p:extLst>
            </p:nvPr>
          </p:nvGraphicFramePr>
          <p:xfrm>
            <a:off x="2683123" y="2007252"/>
            <a:ext cx="2667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28" name="Equation" r:id="rId5" imgW="266400" imgH="368280" progId="Equation.DSMT4">
                    <p:embed/>
                  </p:oleObj>
                </mc:Choice>
                <mc:Fallback>
                  <p:oleObj name="Equation" r:id="rId5" imgW="26640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83123" y="2007252"/>
                          <a:ext cx="2667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084808"/>
                </p:ext>
              </p:extLst>
            </p:nvPr>
          </p:nvGraphicFramePr>
          <p:xfrm>
            <a:off x="4254433" y="2007252"/>
            <a:ext cx="2540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29" name="Equation" r:id="rId7" imgW="253800" imgH="368280" progId="Equation.DSMT4">
                    <p:embed/>
                  </p:oleObj>
                </mc:Choice>
                <mc:Fallback>
                  <p:oleObj name="Equation" r:id="rId7" imgW="25380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54433" y="2007252"/>
                          <a:ext cx="2540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Box 40"/>
          <p:cNvSpPr txBox="1"/>
          <p:nvPr/>
        </p:nvSpPr>
        <p:spPr>
          <a:xfrm>
            <a:off x="1048385" y="2415673"/>
            <a:ext cx="1077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Задача сортировки </a:t>
            </a:r>
            <a:r>
              <a:rPr lang="ru-RU" dirty="0" smtClean="0"/>
              <a:t>заключается в поиске перестановки</a:t>
            </a:r>
            <a:r>
              <a:rPr lang="en-US" dirty="0" smtClean="0"/>
              <a:t>                                    </a:t>
            </a:r>
            <a:r>
              <a:rPr lang="ru-RU" dirty="0" smtClean="0"/>
              <a:t>этих </a:t>
            </a:r>
            <a:r>
              <a:rPr lang="en-US" b="1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записей, после которой ключи расположились бы, например, в неубывающем порядке </a:t>
            </a:r>
            <a:endParaRPr lang="ru-RU" dirty="0"/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486875"/>
              </p:ext>
            </p:extLst>
          </p:nvPr>
        </p:nvGraphicFramePr>
        <p:xfrm>
          <a:off x="6645210" y="2392635"/>
          <a:ext cx="171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0" name="Equation" r:id="rId9" imgW="1714320" imgH="330120" progId="Equation.DSMT4">
                  <p:embed/>
                </p:oleObj>
              </mc:Choice>
              <mc:Fallback>
                <p:oleObj name="Equation" r:id="rId9" imgW="1714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5210" y="2392635"/>
                        <a:ext cx="1714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89411"/>
              </p:ext>
            </p:extLst>
          </p:nvPr>
        </p:nvGraphicFramePr>
        <p:xfrm>
          <a:off x="4637088" y="3062288"/>
          <a:ext cx="196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1" name="Equation" r:id="rId11" imgW="1968480" imgH="368280" progId="Equation.DSMT4">
                  <p:embed/>
                </p:oleObj>
              </mc:Choice>
              <mc:Fallback>
                <p:oleObj name="Equation" r:id="rId11" imgW="19684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37088" y="3062288"/>
                        <a:ext cx="1968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048385" y="3486402"/>
            <a:ext cx="1077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 сортировки называют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устойчивым</a:t>
            </a:r>
            <a:r>
              <a:rPr lang="ru-RU" dirty="0" smtClean="0"/>
              <a:t>, если в процессе сортировки относительное расположение элементов с одинаковыми ключами не изменяется.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5223" y="518474"/>
            <a:ext cx="6391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Алгоритмы внутренней сортировки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3095" y="2316229"/>
            <a:ext cx="8451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  </a:t>
            </a:r>
            <a:r>
              <a:rPr lang="ru-RU" sz="2400" dirty="0" smtClean="0">
                <a:solidFill>
                  <a:srgbClr val="7030A0"/>
                </a:solidFill>
              </a:rPr>
              <a:t>Сортировка выбором </a:t>
            </a:r>
            <a:r>
              <a:rPr lang="ru-RU" dirty="0" smtClean="0">
                <a:solidFill>
                  <a:srgbClr val="7030A0"/>
                </a:solidFill>
              </a:rPr>
              <a:t>(англ. </a:t>
            </a:r>
            <a:r>
              <a:rPr lang="en-US" dirty="0" err="1" smtClean="0">
                <a:solidFill>
                  <a:srgbClr val="7030A0"/>
                </a:solidFill>
              </a:rPr>
              <a:t>SelectionSort</a:t>
            </a:r>
            <a:r>
              <a:rPr lang="ru-RU" dirty="0">
                <a:solidFill>
                  <a:srgbClr val="7030A0"/>
                </a:solidFill>
              </a:rPr>
              <a:t>)</a:t>
            </a:r>
            <a:endParaRPr lang="ru-RU" dirty="0" smtClean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  </a:t>
            </a:r>
            <a:r>
              <a:rPr lang="ru-RU" sz="2400" dirty="0" smtClean="0">
                <a:solidFill>
                  <a:srgbClr val="7030A0"/>
                </a:solidFill>
              </a:rPr>
              <a:t>Обменные алгоритмы сортировки</a:t>
            </a:r>
          </a:p>
          <a:p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     </a:t>
            </a:r>
            <a:r>
              <a:rPr lang="ru-RU" sz="2400" dirty="0" smtClean="0">
                <a:solidFill>
                  <a:srgbClr val="0070C0"/>
                </a:solidFill>
              </a:rPr>
              <a:t>Сортировка пузырьком </a:t>
            </a:r>
            <a:r>
              <a:rPr lang="ru-RU" dirty="0">
                <a:solidFill>
                  <a:srgbClr val="0070C0"/>
                </a:solidFill>
              </a:rPr>
              <a:t>(англ. </a:t>
            </a:r>
            <a:r>
              <a:rPr lang="en-US" dirty="0" err="1" smtClean="0">
                <a:solidFill>
                  <a:srgbClr val="0070C0"/>
                </a:solidFill>
              </a:rPr>
              <a:t>BubbleSort</a:t>
            </a:r>
            <a:r>
              <a:rPr lang="ru-RU" dirty="0" smtClean="0">
                <a:solidFill>
                  <a:srgbClr val="0070C0"/>
                </a:solidFill>
              </a:rPr>
              <a:t>)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 </a:t>
            </a:r>
            <a:r>
              <a:rPr lang="en-US" sz="2400" dirty="0" smtClean="0">
                <a:solidFill>
                  <a:srgbClr val="0070C0"/>
                </a:solidFill>
              </a:rPr>
              <a:t>     </a:t>
            </a:r>
            <a:r>
              <a:rPr lang="ru-RU" sz="2400" dirty="0" err="1" smtClean="0">
                <a:solidFill>
                  <a:srgbClr val="0070C0"/>
                </a:solidFill>
              </a:rPr>
              <a:t>Шейкерная</a:t>
            </a:r>
            <a:r>
              <a:rPr lang="ru-RU" sz="2400" dirty="0" smtClean="0">
                <a:solidFill>
                  <a:srgbClr val="0070C0"/>
                </a:solidFill>
              </a:rPr>
              <a:t> сортировка</a:t>
            </a:r>
            <a:r>
              <a:rPr lang="en-US" sz="2400" dirty="0" smtClean="0">
                <a:solidFill>
                  <a:srgbClr val="0070C0"/>
                </a:solidFill>
              </a:rPr>
              <a:t> (</a:t>
            </a:r>
            <a:r>
              <a:rPr lang="ru-RU" sz="2400" dirty="0" smtClean="0">
                <a:solidFill>
                  <a:srgbClr val="0070C0"/>
                </a:solidFill>
              </a:rPr>
              <a:t>перемешиванием) </a:t>
            </a:r>
            <a:r>
              <a:rPr lang="ru-RU" dirty="0">
                <a:solidFill>
                  <a:srgbClr val="0070C0"/>
                </a:solidFill>
              </a:rPr>
              <a:t>(англ. </a:t>
            </a:r>
            <a:r>
              <a:rPr lang="en-US" dirty="0" err="1" smtClean="0">
                <a:solidFill>
                  <a:srgbClr val="0070C0"/>
                </a:solidFill>
              </a:rPr>
              <a:t>CocktailSort</a:t>
            </a:r>
            <a:r>
              <a:rPr lang="ru-RU" dirty="0" smtClean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dirty="0" smtClean="0">
                <a:solidFill>
                  <a:srgbClr val="7030A0"/>
                </a:solidFill>
              </a:rPr>
              <a:t>Сортировка вставками (включением)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i="1" dirty="0" err="1" smtClean="0">
                <a:solidFill>
                  <a:srgbClr val="7030A0"/>
                </a:solidFill>
              </a:rPr>
              <a:t>InsertionSort</a:t>
            </a:r>
            <a:r>
              <a:rPr lang="ru-RU" dirty="0" smtClean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7522" y="1270219"/>
            <a:ext cx="937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Для оценки времени работы алгоритма  составим рекуррентное уравнение, решим его и оценим время работы алгоритма.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47106" y="4643968"/>
            <a:ext cx="7188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400" dirty="0">
                <a:solidFill>
                  <a:srgbClr val="C00000"/>
                </a:solidFill>
              </a:rPr>
              <a:t>Сортировка </a:t>
            </a:r>
            <a:r>
              <a:rPr lang="ru-RU" sz="2400" dirty="0" smtClean="0">
                <a:solidFill>
                  <a:srgbClr val="C00000"/>
                </a:solidFill>
              </a:rPr>
              <a:t>слиянием </a:t>
            </a:r>
            <a:r>
              <a:rPr lang="ru-RU" dirty="0">
                <a:solidFill>
                  <a:srgbClr val="C00000"/>
                </a:solidFill>
              </a:rPr>
              <a:t>(англ. </a:t>
            </a:r>
            <a:r>
              <a:rPr lang="en-US" i="1" dirty="0" err="1" smtClean="0">
                <a:solidFill>
                  <a:srgbClr val="C00000"/>
                </a:solidFill>
              </a:rPr>
              <a:t>MergeSort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ru-RU" sz="2400" dirty="0" smtClean="0">
                <a:solidFill>
                  <a:srgbClr val="C00000"/>
                </a:solidFill>
              </a:rPr>
              <a:t>Быстрая </a:t>
            </a:r>
            <a:r>
              <a:rPr lang="ru-RU" sz="2400" dirty="0">
                <a:solidFill>
                  <a:srgbClr val="C00000"/>
                </a:solidFill>
              </a:rPr>
              <a:t>сортировка Ч. </a:t>
            </a:r>
            <a:r>
              <a:rPr lang="ru-RU" sz="2400" dirty="0" smtClean="0">
                <a:solidFill>
                  <a:srgbClr val="C00000"/>
                </a:solidFill>
              </a:rPr>
              <a:t>Хоара </a:t>
            </a:r>
            <a:r>
              <a:rPr lang="ru-RU" dirty="0">
                <a:solidFill>
                  <a:srgbClr val="C00000"/>
                </a:solidFill>
              </a:rPr>
              <a:t>(англ. </a:t>
            </a:r>
            <a:r>
              <a:rPr lang="ru-RU" i="1" dirty="0" err="1" smtClean="0">
                <a:solidFill>
                  <a:srgbClr val="C00000"/>
                </a:solidFill>
              </a:rPr>
              <a:t>QuickSort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4"/>
            </a:pPr>
            <a:endParaRPr lang="ru-RU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Сортировка кучей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пирамидальная)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(англ.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HeapSort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112101"/>
              </p:ext>
            </p:extLst>
          </p:nvPr>
        </p:nvGraphicFramePr>
        <p:xfrm>
          <a:off x="11095038" y="3184525"/>
          <a:ext cx="71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5" name="Equation" r:id="rId3" imgW="711000" imgH="469800" progId="Equation.DSMT4">
                  <p:embed/>
                </p:oleObj>
              </mc:Choice>
              <mc:Fallback>
                <p:oleObj name="Equation" r:id="rId3" imgW="7110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95038" y="3184525"/>
                        <a:ext cx="7112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28835"/>
              </p:ext>
            </p:extLst>
          </p:nvPr>
        </p:nvGraphicFramePr>
        <p:xfrm>
          <a:off x="10791462" y="5045916"/>
          <a:ext cx="1104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6" name="Equation" r:id="rId5" imgW="1104840" imgH="355320" progId="Equation.DSMT4">
                  <p:embed/>
                </p:oleObj>
              </mc:Choice>
              <mc:Fallback>
                <p:oleObj name="Equation" r:id="rId5" imgW="1104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1462" y="5045916"/>
                        <a:ext cx="1104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авая фигурная скобка 9"/>
          <p:cNvSpPr/>
          <p:nvPr/>
        </p:nvSpPr>
        <p:spPr>
          <a:xfrm>
            <a:off x="9959418" y="2437641"/>
            <a:ext cx="707011" cy="2039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10067826" y="4643968"/>
            <a:ext cx="490194" cy="115949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07206" y="41203"/>
            <a:ext cx="3062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</a:t>
            </a:r>
            <a:r>
              <a:rPr lang="ru-RU" sz="2400" dirty="0" smtClean="0">
                <a:solidFill>
                  <a:srgbClr val="7030A0"/>
                </a:solidFill>
              </a:rPr>
              <a:t>выбором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45245"/>
              </p:ext>
            </p:extLst>
          </p:nvPr>
        </p:nvGraphicFramePr>
        <p:xfrm>
          <a:off x="669301" y="1010903"/>
          <a:ext cx="3949832" cy="33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19"/>
                <a:gridCol w="496339"/>
                <a:gridCol w="493729"/>
                <a:gridCol w="493729"/>
                <a:gridCol w="493729"/>
                <a:gridCol w="493729"/>
                <a:gridCol w="493729"/>
                <a:gridCol w="493729"/>
              </a:tblGrid>
              <a:tr h="4123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pPr marL="0" indent="0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1: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9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2: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3: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4: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5: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6: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94168" y="1010903"/>
            <a:ext cx="66270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На первой итерации среди </a:t>
            </a:r>
            <a:r>
              <a:rPr lang="en-US" sz="2000" dirty="0" smtClean="0"/>
              <a:t>n </a:t>
            </a:r>
            <a:r>
              <a:rPr lang="ru-RU" sz="2000" dirty="0" smtClean="0"/>
              <a:t>элементов массива найти элемент с минимальным ключом и поменять его с первым элементом. Теперь первый элемент стоит на своем месте. </a:t>
            </a:r>
            <a:endParaRPr lang="en-US" sz="2000" dirty="0" smtClean="0"/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Повторить описанные действия с оставшимися </a:t>
            </a:r>
            <a:r>
              <a:rPr lang="en-US" sz="2000" dirty="0" smtClean="0"/>
              <a:t>n-1 </a:t>
            </a:r>
            <a:r>
              <a:rPr lang="ru-RU" sz="2000" dirty="0" smtClean="0"/>
              <a:t>элементом. 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Процесс завершается через </a:t>
            </a:r>
            <a:r>
              <a:rPr lang="en-US" sz="2000" dirty="0" smtClean="0"/>
              <a:t>n-1 </a:t>
            </a:r>
            <a:r>
              <a:rPr lang="ru-RU" sz="2000" dirty="0" smtClean="0"/>
              <a:t>итерацию.</a:t>
            </a:r>
          </a:p>
          <a:p>
            <a:endParaRPr lang="ru-RU" sz="2000" dirty="0"/>
          </a:p>
          <a:p>
            <a:pPr algn="just"/>
            <a:r>
              <a:rPr lang="ru-RU" sz="2000" u="sng" dirty="0" smtClean="0"/>
              <a:t>Особенность</a:t>
            </a:r>
            <a:r>
              <a:rPr lang="ru-RU" dirty="0" smtClean="0"/>
              <a:t>: один обмен элементов массива в памяти компьютера на одну итерацию.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346289"/>
              </p:ext>
            </p:extLst>
          </p:nvPr>
        </p:nvGraphicFramePr>
        <p:xfrm>
          <a:off x="5690059" y="4689037"/>
          <a:ext cx="4102975" cy="108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8" name="Equation" r:id="rId3" imgW="2984400" imgH="787320" progId="Equation.DSMT4">
                  <p:embed/>
                </p:oleObj>
              </mc:Choice>
              <mc:Fallback>
                <p:oleObj name="Equation" r:id="rId3" imgW="29844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0059" y="4689037"/>
                        <a:ext cx="4102975" cy="1082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Скругленная соединительная линия 19"/>
          <p:cNvCxnSpPr/>
          <p:nvPr/>
        </p:nvCxnSpPr>
        <p:spPr>
          <a:xfrm>
            <a:off x="1762813" y="2168162"/>
            <a:ext cx="2535810" cy="9429"/>
          </a:xfrm>
          <a:prstGeom prst="curved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318994" y="2580563"/>
            <a:ext cx="147058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884602" y="2997724"/>
            <a:ext cx="1414021" cy="94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384223" y="3459637"/>
            <a:ext cx="49019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874416" y="3827282"/>
            <a:ext cx="51847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338606" y="1734532"/>
            <a:ext cx="2450969" cy="94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18938"/>
              </p:ext>
            </p:extLst>
          </p:nvPr>
        </p:nvGraphicFramePr>
        <p:xfrm>
          <a:off x="574709" y="1701302"/>
          <a:ext cx="104521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" name="Equation" r:id="rId3" imgW="10451880" imgH="4927320" progId="Equation.DSMT4">
                  <p:embed/>
                </p:oleObj>
              </mc:Choice>
              <mc:Fallback>
                <p:oleObj name="Equation" r:id="rId3" imgW="10451880" imgH="492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709" y="1701302"/>
                        <a:ext cx="10452100" cy="492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038516"/>
              </p:ext>
            </p:extLst>
          </p:nvPr>
        </p:nvGraphicFramePr>
        <p:xfrm>
          <a:off x="4708525" y="737009"/>
          <a:ext cx="27320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9" name="Equation" r:id="rId5" imgW="2984400" imgH="787320" progId="Equation.DSMT4">
                  <p:embed/>
                </p:oleObj>
              </mc:Choice>
              <mc:Fallback>
                <p:oleObj name="Equation" r:id="rId5" imgW="29844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8525" y="737009"/>
                        <a:ext cx="2732088" cy="7207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407306" y="153560"/>
            <a:ext cx="313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</a:t>
            </a:r>
            <a:r>
              <a:rPr lang="ru-RU" sz="2400" dirty="0" smtClean="0">
                <a:solidFill>
                  <a:srgbClr val="7030A0"/>
                </a:solidFill>
              </a:rPr>
              <a:t>выбором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9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07306" y="93455"/>
            <a:ext cx="3301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</a:t>
            </a:r>
            <a:r>
              <a:rPr lang="ru-RU" sz="2400" dirty="0" smtClean="0">
                <a:solidFill>
                  <a:srgbClr val="7030A0"/>
                </a:solidFill>
              </a:rPr>
              <a:t>пузырьком</a:t>
            </a:r>
            <a:endParaRPr lang="ru-RU" dirty="0">
              <a:solidFill>
                <a:srgbClr val="0070C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78440"/>
              </p:ext>
            </p:extLst>
          </p:nvPr>
        </p:nvGraphicFramePr>
        <p:xfrm>
          <a:off x="669301" y="1010903"/>
          <a:ext cx="3458713" cy="329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39"/>
                <a:gridCol w="493729"/>
                <a:gridCol w="493729"/>
                <a:gridCol w="493729"/>
                <a:gridCol w="493729"/>
                <a:gridCol w="493729"/>
                <a:gridCol w="493729"/>
              </a:tblGrid>
              <a:tr h="412358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94168" y="1010903"/>
            <a:ext cx="6627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На первой итерации просматриваем массив справа налево  и при каждом шаге меньший из двух соседних элементов перемещается к левой позиции (обменами).</a:t>
            </a:r>
          </a:p>
          <a:p>
            <a:pPr algn="just"/>
            <a:r>
              <a:rPr lang="ru-RU" sz="2000" dirty="0"/>
              <a:t>Теперь первый элемент стоит на своем месте. </a:t>
            </a:r>
            <a:endParaRPr lang="en-US" sz="2000" dirty="0"/>
          </a:p>
          <a:p>
            <a:pPr algn="just"/>
            <a:r>
              <a:rPr lang="ru-RU" sz="2000" dirty="0"/>
              <a:t>Повторить описанные действия с оставшимися </a:t>
            </a:r>
            <a:r>
              <a:rPr lang="en-US" sz="2000" dirty="0"/>
              <a:t>n-1 </a:t>
            </a:r>
            <a:r>
              <a:rPr lang="ru-RU" sz="2000" dirty="0"/>
              <a:t>элементом. </a:t>
            </a:r>
            <a:endParaRPr lang="en-US" sz="2000" dirty="0"/>
          </a:p>
          <a:p>
            <a:pPr algn="just"/>
            <a:r>
              <a:rPr lang="ru-RU" sz="2000" dirty="0"/>
              <a:t>Процесс завершается через </a:t>
            </a:r>
            <a:r>
              <a:rPr lang="en-US" sz="2000" dirty="0"/>
              <a:t>n-1 </a:t>
            </a:r>
            <a:r>
              <a:rPr lang="ru-RU" sz="2000" dirty="0"/>
              <a:t>итерацию.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u="sng" dirty="0" smtClean="0"/>
              <a:t>Особенность</a:t>
            </a:r>
            <a:r>
              <a:rPr lang="ru-RU" sz="2000" dirty="0" smtClean="0"/>
              <a:t>: </a:t>
            </a:r>
            <a:r>
              <a:rPr lang="ru-RU" dirty="0" smtClean="0"/>
              <a:t>на каждой итерации могут происходить многочисленные обмены элементов массива в памяти компьютера.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211253"/>
              </p:ext>
            </p:extLst>
          </p:nvPr>
        </p:nvGraphicFramePr>
        <p:xfrm>
          <a:off x="7204268" y="4427223"/>
          <a:ext cx="4102975" cy="108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9" name="Equation" r:id="rId3" imgW="2984400" imgH="787320" progId="Equation.DSMT4">
                  <p:embed/>
                </p:oleObj>
              </mc:Choice>
              <mc:Fallback>
                <p:oleObj name="Equation" r:id="rId3" imgW="29844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04268" y="4427223"/>
                        <a:ext cx="4102975" cy="1082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51152"/>
              </p:ext>
            </p:extLst>
          </p:nvPr>
        </p:nvGraphicFramePr>
        <p:xfrm>
          <a:off x="301656" y="5344671"/>
          <a:ext cx="6286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0" name="Equation" r:id="rId5" imgW="6286320" imgH="1384200" progId="Equation.DSMT4">
                  <p:embed/>
                </p:oleObj>
              </mc:Choice>
              <mc:Fallback>
                <p:oleObj name="Equation" r:id="rId5" imgW="6286320" imgH="13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656" y="5344671"/>
                        <a:ext cx="62865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 flipH="1">
            <a:off x="3607206" y="1783237"/>
            <a:ext cx="3643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3607206" y="2188589"/>
            <a:ext cx="3643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3607206" y="2612796"/>
            <a:ext cx="3643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3607206" y="2989868"/>
            <a:ext cx="3643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3607206" y="3423501"/>
            <a:ext cx="3643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607206" y="3838280"/>
            <a:ext cx="3643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8114" y="514928"/>
            <a:ext cx="106491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ОПРЕДЕЛЕНИЕ</a:t>
            </a:r>
          </a:p>
          <a:p>
            <a:pPr algn="just"/>
            <a:r>
              <a:rPr lang="ru-RU" sz="2400" dirty="0" smtClean="0"/>
              <a:t>Соотношения</a:t>
            </a:r>
            <a:r>
              <a:rPr lang="ru-RU" sz="2400" dirty="0"/>
              <a:t>, которые связывают одни и те же функции, но с различными значениями аргументов, называются </a:t>
            </a:r>
            <a:r>
              <a:rPr lang="ru-RU" sz="2400" b="1" dirty="0">
                <a:solidFill>
                  <a:srgbClr val="0070C0"/>
                </a:solidFill>
              </a:rPr>
              <a:t>рекуррентными соотношениями или рекуррентными уравнениями</a:t>
            </a:r>
            <a:r>
              <a:rPr lang="ru-RU" sz="2400" dirty="0">
                <a:solidFill>
                  <a:srgbClr val="0070C0"/>
                </a:solidFill>
              </a:rPr>
              <a:t>. </a:t>
            </a:r>
            <a:endParaRPr lang="ru-RU" sz="2400" dirty="0" smtClean="0">
              <a:solidFill>
                <a:srgbClr val="0070C0"/>
              </a:solidFill>
            </a:endParaRPr>
          </a:p>
          <a:p>
            <a:pPr algn="just"/>
            <a:endParaRPr lang="ru-RU" sz="2400" dirty="0"/>
          </a:p>
          <a:p>
            <a:pPr algn="just"/>
            <a:r>
              <a:rPr lang="ru-RU" sz="2400" dirty="0" smtClean="0"/>
              <a:t>Рекуррентное </a:t>
            </a:r>
            <a:r>
              <a:rPr lang="ru-RU" sz="2400" dirty="0"/>
              <a:t>уравнение будем называть </a:t>
            </a:r>
            <a:r>
              <a:rPr lang="ru-RU" sz="2400" b="1" dirty="0">
                <a:solidFill>
                  <a:srgbClr val="0070C0"/>
                </a:solidFill>
              </a:rPr>
              <a:t>правильным</a:t>
            </a:r>
            <a:r>
              <a:rPr lang="ru-RU" sz="2400" dirty="0">
                <a:solidFill>
                  <a:srgbClr val="0070C0"/>
                </a:solidFill>
              </a:rPr>
              <a:t>,</a:t>
            </a:r>
            <a:r>
              <a:rPr lang="ru-RU" sz="2400" dirty="0"/>
              <a:t> если значения аргументов у любой из функций в правой части соотношения меньше значения аргументов у любой из функций в левой части соотношения; если аргументов несколько, то достаточно уменьшения одного из них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Правильное </a:t>
            </a:r>
            <a:r>
              <a:rPr lang="ru-RU" sz="2400" dirty="0"/>
              <a:t>рекуррентное уравнение называется </a:t>
            </a:r>
            <a:r>
              <a:rPr lang="ru-RU" sz="2400" b="1" dirty="0">
                <a:solidFill>
                  <a:srgbClr val="0070C0"/>
                </a:solidFill>
              </a:rPr>
              <a:t>полным</a:t>
            </a:r>
            <a:r>
              <a:rPr lang="ru-RU" sz="2400" dirty="0"/>
              <a:t>, если оно определено для всех допустимых значений аргументов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753692"/>
              </p:ext>
            </p:extLst>
          </p:nvPr>
        </p:nvGraphicFramePr>
        <p:xfrm>
          <a:off x="3946525" y="5300663"/>
          <a:ext cx="2781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3" imgW="2781000" imgH="736560" progId="Equation.DSMT4">
                  <p:embed/>
                </p:oleObj>
              </mc:Choice>
              <mc:Fallback>
                <p:oleObj name="Equation" r:id="rId3" imgW="27810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6525" y="5300663"/>
                        <a:ext cx="27813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38010" y="145286"/>
            <a:ext cx="338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</a:rPr>
              <a:t>Шейкерная</a:t>
            </a:r>
            <a:r>
              <a:rPr lang="ru-RU" sz="2400" dirty="0" smtClean="0">
                <a:solidFill>
                  <a:srgbClr val="7030A0"/>
                </a:solidFill>
              </a:rPr>
              <a:t> сортировка </a:t>
            </a:r>
            <a:endParaRPr lang="ru-RU" dirty="0">
              <a:solidFill>
                <a:srgbClr val="7030A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66605"/>
              </p:ext>
            </p:extLst>
          </p:nvPr>
        </p:nvGraphicFramePr>
        <p:xfrm>
          <a:off x="669301" y="1010903"/>
          <a:ext cx="3487917" cy="206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43"/>
                <a:gridCol w="493729"/>
                <a:gridCol w="493729"/>
                <a:gridCol w="493729"/>
                <a:gridCol w="493729"/>
                <a:gridCol w="493729"/>
                <a:gridCol w="493729"/>
              </a:tblGrid>
              <a:tr h="412358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94168" y="1010903"/>
            <a:ext cx="66270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 smtClean="0"/>
              <a:t>Отличия от пузырьковой сортировки: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Чередование направлений просмотра массива: при движении справа налево «всплывает самый лёгкий», при движении слева направо – «тонет самый тяжёлый».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Если при некотором проходе нет ни одного обмена, то сортировка досрочно завершается – массив отсортирован.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Сужение области просмотра: фиксируется индекс последнего обмена и при движении в противоположную сторону движение начинается с этого индекса.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59333"/>
              </p:ext>
            </p:extLst>
          </p:nvPr>
        </p:nvGraphicFramePr>
        <p:xfrm>
          <a:off x="3450177" y="3828885"/>
          <a:ext cx="57975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4" name="Equation" r:id="rId3" imgW="4216320" imgH="787320" progId="Equation.DSMT4">
                  <p:embed/>
                </p:oleObj>
              </mc:Choice>
              <mc:Fallback>
                <p:oleObj name="Equation" r:id="rId3" imgW="42163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0177" y="3828885"/>
                        <a:ext cx="5797550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83509"/>
              </p:ext>
            </p:extLst>
          </p:nvPr>
        </p:nvGraphicFramePr>
        <p:xfrm>
          <a:off x="2837467" y="5257800"/>
          <a:ext cx="6286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5" name="Equation" r:id="rId5" imgW="6286320" imgH="1384200" progId="Equation.DSMT4">
                  <p:embed/>
                </p:oleObj>
              </mc:Choice>
              <mc:Fallback>
                <p:oleObj name="Equation" r:id="rId5" imgW="6286320" imgH="13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7467" y="5257800"/>
                        <a:ext cx="62865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 стрелкой 3"/>
          <p:cNvCxnSpPr/>
          <p:nvPr/>
        </p:nvCxnSpPr>
        <p:spPr>
          <a:xfrm flipH="1">
            <a:off x="3751865" y="1772239"/>
            <a:ext cx="405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253761" y="2205872"/>
            <a:ext cx="405352" cy="9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201853" y="2580563"/>
            <a:ext cx="405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786590" y="210471"/>
            <a:ext cx="5050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smtClean="0">
                <a:solidFill>
                  <a:srgbClr val="7030A0"/>
                </a:solidFill>
              </a:rPr>
              <a:t>Сортировка </a:t>
            </a:r>
            <a:r>
              <a:rPr lang="ru-RU" sz="2400" dirty="0">
                <a:solidFill>
                  <a:srgbClr val="7030A0"/>
                </a:solidFill>
              </a:rPr>
              <a:t>вставками (включением</a:t>
            </a:r>
            <a:r>
              <a:rPr lang="ru-RU" sz="2400" dirty="0" smtClean="0">
                <a:solidFill>
                  <a:srgbClr val="7030A0"/>
                </a:solidFill>
              </a:rPr>
              <a:t>)</a:t>
            </a:r>
            <a:endParaRPr lang="ru-RU" sz="2000" dirty="0">
              <a:solidFill>
                <a:srgbClr val="7030A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15020"/>
              </p:ext>
            </p:extLst>
          </p:nvPr>
        </p:nvGraphicFramePr>
        <p:xfrm>
          <a:off x="669301" y="1010903"/>
          <a:ext cx="3458713" cy="329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39"/>
                <a:gridCol w="493729"/>
                <a:gridCol w="493729"/>
                <a:gridCol w="493729"/>
                <a:gridCol w="493729"/>
                <a:gridCol w="493729"/>
                <a:gridCol w="493729"/>
              </a:tblGrid>
              <a:tr h="412358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235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0562"/>
              </p:ext>
            </p:extLst>
          </p:nvPr>
        </p:nvGraphicFramePr>
        <p:xfrm>
          <a:off x="6853238" y="4167188"/>
          <a:ext cx="39671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2" name="Equation" r:id="rId3" imgW="3098520" imgH="787320" progId="Equation.DSMT4">
                  <p:embed/>
                </p:oleObj>
              </mc:Choice>
              <mc:Fallback>
                <p:oleObj name="Equation" r:id="rId3" imgW="30985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3238" y="4167188"/>
                        <a:ext cx="3967162" cy="1008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1"/>
          <p:cNvGrpSpPr/>
          <p:nvPr/>
        </p:nvGrpSpPr>
        <p:grpSpPr>
          <a:xfrm>
            <a:off x="5194168" y="1010903"/>
            <a:ext cx="6627044" cy="3139321"/>
            <a:chOff x="5194168" y="1010903"/>
            <a:chExt cx="6627044" cy="3139321"/>
          </a:xfrm>
        </p:grpSpPr>
        <p:sp>
          <p:nvSpPr>
            <p:cNvPr id="11" name="TextBox 10"/>
            <p:cNvSpPr txBox="1"/>
            <p:nvPr/>
          </p:nvSpPr>
          <p:spPr>
            <a:xfrm>
              <a:off x="5194168" y="1010903"/>
              <a:ext cx="662704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 smtClean="0"/>
                <a:t>Пусть элементы</a:t>
              </a:r>
              <a:endParaRPr lang="ru-RU" dirty="0"/>
            </a:p>
            <a:p>
              <a:pPr algn="just"/>
              <a:r>
                <a:rPr lang="ru-RU" dirty="0" smtClean="0"/>
                <a:t>уже упорядочены на предыдущих итерациях (первоначально в качестве упорядоченной части можно взять первый элемент </a:t>
              </a:r>
              <a:r>
                <a:rPr lang="ru-RU" dirty="0" err="1" smtClean="0"/>
                <a:t>мас</a:t>
              </a:r>
              <a:r>
                <a:rPr lang="en-US" dirty="0" smtClean="0"/>
                <a:t>c</a:t>
              </a:r>
              <a:r>
                <a:rPr lang="ru-RU" dirty="0" smtClean="0"/>
                <a:t>ива).</a:t>
              </a:r>
              <a:endParaRPr lang="en-US" dirty="0" smtClean="0"/>
            </a:p>
            <a:p>
              <a:pPr algn="just"/>
              <a:endParaRPr lang="ru-RU" dirty="0" smtClean="0"/>
            </a:p>
            <a:p>
              <a:pPr algn="just"/>
              <a:r>
                <a:rPr lang="ru-RU" dirty="0" smtClean="0"/>
                <a:t>На очередной итерации надо взять   </a:t>
              </a:r>
              <a:r>
                <a:rPr lang="en-US" dirty="0" smtClean="0"/>
                <a:t> </a:t>
              </a:r>
              <a:r>
                <a:rPr lang="ru-RU" dirty="0" smtClean="0"/>
                <a:t> (первый элемент из ещё неупорядоченной части) и включить в нужное место упорядоченной последовательности:</a:t>
              </a:r>
            </a:p>
            <a:p>
              <a:pPr algn="just"/>
              <a:endParaRPr lang="ru-RU" dirty="0"/>
            </a:p>
            <a:p>
              <a:pPr algn="just"/>
              <a:r>
                <a:rPr lang="ru-RU" dirty="0" smtClean="0"/>
                <a:t>Данный процесс называют просеиванием (выполняется прямое или двоичное включение).</a:t>
              </a:r>
              <a:endParaRPr lang="ru-RU" dirty="0"/>
            </a:p>
          </p:txBody>
        </p:sp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674861"/>
                </p:ext>
              </p:extLst>
            </p:nvPr>
          </p:nvGraphicFramePr>
          <p:xfrm>
            <a:off x="6942924" y="1036837"/>
            <a:ext cx="14478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23" name="Equation" r:id="rId5" imgW="1447560" imgH="330120" progId="Equation.DSMT4">
                    <p:embed/>
                  </p:oleObj>
                </mc:Choice>
                <mc:Fallback>
                  <p:oleObj name="Equation" r:id="rId5" imgW="14475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942924" y="1036837"/>
                          <a:ext cx="14478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411719"/>
                </p:ext>
              </p:extLst>
            </p:nvPr>
          </p:nvGraphicFramePr>
          <p:xfrm>
            <a:off x="8942978" y="2434613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24" name="Equation" r:id="rId7" imgW="228600" imgH="330120" progId="Equation.DSMT4">
                    <p:embed/>
                  </p:oleObj>
                </mc:Choice>
                <mc:Fallback>
                  <p:oleObj name="Equation" r:id="rId7" imgW="2286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942978" y="2434613"/>
                          <a:ext cx="2286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727525"/>
              </p:ext>
            </p:extLst>
          </p:nvPr>
        </p:nvGraphicFramePr>
        <p:xfrm>
          <a:off x="7571378" y="3250425"/>
          <a:ext cx="1371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5" name="Equation" r:id="rId9" imgW="1371600" imgH="330120" progId="Equation.DSMT4">
                  <p:embed/>
                </p:oleObj>
              </mc:Choice>
              <mc:Fallback>
                <p:oleObj name="Equation" r:id="rId9" imgW="1371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71378" y="3250425"/>
                        <a:ext cx="1371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259688"/>
              </p:ext>
            </p:extLst>
          </p:nvPr>
        </p:nvGraphicFramePr>
        <p:xfrm>
          <a:off x="347057" y="5257800"/>
          <a:ext cx="6286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6" name="Equation" r:id="rId11" imgW="6286320" imgH="1384200" progId="Equation.DSMT4">
                  <p:embed/>
                </p:oleObj>
              </mc:Choice>
              <mc:Fallback>
                <p:oleObj name="Equation" r:id="rId11" imgW="6286320" imgH="13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7057" y="5257800"/>
                        <a:ext cx="62865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14551" y="280294"/>
            <a:ext cx="307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</a:rPr>
              <a:t>Сортировка </a:t>
            </a:r>
            <a:r>
              <a:rPr lang="ru-RU" sz="2400" dirty="0" smtClean="0">
                <a:solidFill>
                  <a:srgbClr val="C00000"/>
                </a:solidFill>
              </a:rPr>
              <a:t>слиянием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30738" y="1170010"/>
            <a:ext cx="508104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l,r</a:t>
            </a:r>
            <a:r>
              <a:rPr lang="ru-RU" sz="2000" dirty="0" smtClean="0">
                <a:latin typeface="Consolas" panose="020B0609020204030204" pitchFamily="49" charset="0"/>
              </a:rPr>
              <a:t>):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</a:rPr>
              <a:t>  if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l </a:t>
            </a:r>
            <a:r>
              <a:rPr lang="ru-RU" sz="2000" dirty="0" smtClean="0">
                <a:latin typeface="Consolas" panose="020B0609020204030204" pitchFamily="49" charset="0"/>
              </a:rPr>
              <a:t>≠ </a:t>
            </a:r>
            <a:r>
              <a:rPr lang="ru-RU" sz="2000" dirty="0">
                <a:latin typeface="Consolas" panose="020B0609020204030204" pitchFamily="49" charset="0"/>
              </a:rPr>
              <a:t>r: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        </a:t>
            </a:r>
            <a:r>
              <a:rPr lang="ru-RU" sz="2000" dirty="0" smtClean="0">
                <a:latin typeface="Consolas" panose="020B0609020204030204" pitchFamily="49" charset="0"/>
              </a:rPr>
              <a:t>k </a:t>
            </a:r>
            <a:r>
              <a:rPr lang="ru-RU" sz="2000" dirty="0">
                <a:latin typeface="Consolas" panose="020B0609020204030204" pitchFamily="49" charset="0"/>
              </a:rPr>
              <a:t>= (l + r) // 2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       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l,k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(k+1,r)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MergeList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l,k,r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7004" y="1023611"/>
            <a:ext cx="558066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Делим последовательность элементов на две части (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границы </a:t>
            </a:r>
            <a:r>
              <a:rPr lang="en-US" i="1" dirty="0"/>
              <a:t>l</a:t>
            </a:r>
            <a:r>
              <a:rPr lang="ru-RU" i="1" dirty="0"/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/>
              <a:t> </a:t>
            </a:r>
            <a:r>
              <a:rPr lang="en-US" i="1" dirty="0"/>
              <a:t>r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включаем</a:t>
            </a:r>
            <a:r>
              <a:rPr lang="en-US" dirty="0" smtClean="0"/>
              <a:t>;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сортируемая  последовательность состояла из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элементов, то первая часть может содержать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вторая часть – 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оставшиеся</a:t>
            </a:r>
            <a:r>
              <a:rPr lang="en-US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 следования элементов в каждой из полученных частей совпадает с их порядком следования в исходной последовательности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Если в последовательности тол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 один элемент, то деление не выполняем.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Сортируем отдельно каждую из полученных частей</a:t>
            </a:r>
            <a:r>
              <a:rPr lang="en-US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этим же алгоритмом.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Производим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слияние отсортированных частей 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последовательности так, чтобы сохранилась упорядоченность.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52299"/>
              </p:ext>
            </p:extLst>
          </p:nvPr>
        </p:nvGraphicFramePr>
        <p:xfrm>
          <a:off x="4619125" y="1913884"/>
          <a:ext cx="563683" cy="301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" name="Equation" r:id="rId3" imgW="457200" imgH="241300" progId="Equation.DSMT4">
                  <p:embed/>
                </p:oleObj>
              </mc:Choice>
              <mc:Fallback>
                <p:oleObj name="Equation" r:id="rId3" imgW="4572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25" y="1913884"/>
                        <a:ext cx="563683" cy="301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1316" y="20925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(11,10,2,7,13,4,8,6 ,99)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27148" y="276897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(11,10,2,7)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41308" y="276897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(13,4,8,6,99)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86813" y="3354018"/>
            <a:ext cx="6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(2,7)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73950" y="32995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(11,10)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70965" y="33291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(8,6,99)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83205" y="335401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(13,4)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349284" y="387642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</a:t>
            </a:r>
            <a:r>
              <a:rPr lang="ru-RU" dirty="0">
                <a:solidFill>
                  <a:srgbClr val="00B050"/>
                </a:solidFill>
              </a:rPr>
              <a:t>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60974" y="387642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B050"/>
                </a:solidFill>
              </a:rPr>
              <a:t>11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334347" y="39246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B050"/>
                </a:solidFill>
              </a:rPr>
              <a:t>7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735970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B050"/>
                </a:solidFill>
              </a:rPr>
              <a:t>2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4448253" y="2481380"/>
            <a:ext cx="1202277" cy="30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2"/>
          </p:cNvCxnSpPr>
          <p:nvPr/>
        </p:nvCxnSpPr>
        <p:spPr>
          <a:xfrm>
            <a:off x="5592088" y="2461874"/>
            <a:ext cx="1496440" cy="29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" idx="2"/>
            <a:endCxn id="6" idx="0"/>
          </p:cNvCxnSpPr>
          <p:nvPr/>
        </p:nvCxnSpPr>
        <p:spPr>
          <a:xfrm flipH="1">
            <a:off x="2399708" y="3138306"/>
            <a:ext cx="1227925" cy="16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" idx="2"/>
            <a:endCxn id="5" idx="0"/>
          </p:cNvCxnSpPr>
          <p:nvPr/>
        </p:nvCxnSpPr>
        <p:spPr>
          <a:xfrm>
            <a:off x="3627633" y="3138306"/>
            <a:ext cx="604924" cy="21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10" idx="0"/>
          </p:cNvCxnSpPr>
          <p:nvPr/>
        </p:nvCxnSpPr>
        <p:spPr>
          <a:xfrm flipH="1">
            <a:off x="1840859" y="3668906"/>
            <a:ext cx="558849" cy="20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2"/>
            <a:endCxn id="9" idx="0"/>
          </p:cNvCxnSpPr>
          <p:nvPr/>
        </p:nvCxnSpPr>
        <p:spPr>
          <a:xfrm>
            <a:off x="2399708" y="3668906"/>
            <a:ext cx="229461" cy="20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12" idx="0"/>
          </p:cNvCxnSpPr>
          <p:nvPr/>
        </p:nvCxnSpPr>
        <p:spPr>
          <a:xfrm flipH="1">
            <a:off x="3957345" y="3723350"/>
            <a:ext cx="275212" cy="15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11" idx="0"/>
          </p:cNvCxnSpPr>
          <p:nvPr/>
        </p:nvCxnSpPr>
        <p:spPr>
          <a:xfrm>
            <a:off x="4232557" y="3723350"/>
            <a:ext cx="323165" cy="20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4" idx="2"/>
          </p:cNvCxnSpPr>
          <p:nvPr/>
        </p:nvCxnSpPr>
        <p:spPr>
          <a:xfrm flipH="1">
            <a:off x="6522925" y="3138306"/>
            <a:ext cx="906232" cy="17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7" idx="0"/>
          </p:cNvCxnSpPr>
          <p:nvPr/>
        </p:nvCxnSpPr>
        <p:spPr>
          <a:xfrm>
            <a:off x="7429157" y="3138306"/>
            <a:ext cx="996420" cy="19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8601043" y="197963"/>
            <a:ext cx="3521327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l,r</a:t>
            </a:r>
            <a:r>
              <a:rPr lang="ru-RU" sz="1400" dirty="0" smtClean="0">
                <a:latin typeface="Consolas" panose="020B0609020204030204" pitchFamily="49" charset="0"/>
              </a:rPr>
              <a:t>):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if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</a:t>
            </a:r>
            <a:r>
              <a:rPr lang="ru-RU" sz="1400" dirty="0" smtClean="0">
                <a:latin typeface="Consolas" panose="020B0609020204030204" pitchFamily="49" charset="0"/>
              </a:rPr>
              <a:t>≠ </a:t>
            </a:r>
            <a:r>
              <a:rPr lang="ru-RU" sz="1400" dirty="0">
                <a:latin typeface="Consolas" panose="020B0609020204030204" pitchFamily="49" charset="0"/>
              </a:rPr>
              <a:t>r: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dirty="0" smtClean="0">
                <a:latin typeface="Consolas" panose="020B0609020204030204" pitchFamily="49" charset="0"/>
              </a:rPr>
              <a:t>k </a:t>
            </a:r>
            <a:r>
              <a:rPr lang="ru-RU" sz="1400" dirty="0">
                <a:latin typeface="Consolas" panose="020B0609020204030204" pitchFamily="49" charset="0"/>
              </a:rPr>
              <a:t>= (l + r) // 2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l,k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(k+1,r)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     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MergeList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l,k,r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1050958" y="3282468"/>
            <a:ext cx="89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(10,11)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1949163" y="3617027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2414893" y="3608711"/>
            <a:ext cx="239374" cy="192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3353867" y="3344044"/>
            <a:ext cx="6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(2,7)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3770750" y="3685149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4272294" y="3669314"/>
            <a:ext cx="270147" cy="146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1781672" y="2722887"/>
            <a:ext cx="125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(2,7,10,11)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46" name="Прямая со стрелкой 45"/>
          <p:cNvCxnSpPr/>
          <p:nvPr/>
        </p:nvCxnSpPr>
        <p:spPr>
          <a:xfrm flipV="1">
            <a:off x="2641271" y="3138306"/>
            <a:ext cx="332978" cy="48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816172" y="3133226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4542441" y="2539667"/>
            <a:ext cx="372782" cy="95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26380" y="38741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B050"/>
                </a:solidFill>
              </a:rPr>
              <a:t>13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551485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B050"/>
                </a:solidFill>
              </a:rPr>
              <a:t>4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64" name="Прямая со стрелкой 63"/>
          <p:cNvCxnSpPr>
            <a:stCxn id="8" idx="2"/>
            <a:endCxn id="61" idx="0"/>
          </p:cNvCxnSpPr>
          <p:nvPr/>
        </p:nvCxnSpPr>
        <p:spPr>
          <a:xfrm flipH="1">
            <a:off x="6006265" y="3723350"/>
            <a:ext cx="444188" cy="15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" idx="2"/>
            <a:endCxn id="62" idx="0"/>
          </p:cNvCxnSpPr>
          <p:nvPr/>
        </p:nvCxnSpPr>
        <p:spPr>
          <a:xfrm>
            <a:off x="6450453" y="3723350"/>
            <a:ext cx="322407" cy="15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5873821" y="3723350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 flipV="1">
            <a:off x="6522925" y="3698502"/>
            <a:ext cx="270147" cy="146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5333699" y="3363991"/>
            <a:ext cx="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(4,13)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627606" y="387642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(6,99)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7669634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B050"/>
                </a:solidFill>
              </a:rPr>
              <a:t>8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76" name="Прямая со стрелкой 75"/>
          <p:cNvCxnSpPr>
            <a:endCxn id="74" idx="0"/>
          </p:cNvCxnSpPr>
          <p:nvPr/>
        </p:nvCxnSpPr>
        <p:spPr>
          <a:xfrm flipH="1">
            <a:off x="7891009" y="3741208"/>
            <a:ext cx="534568" cy="1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" idx="2"/>
          </p:cNvCxnSpPr>
          <p:nvPr/>
        </p:nvCxnSpPr>
        <p:spPr>
          <a:xfrm>
            <a:off x="8425577" y="3698502"/>
            <a:ext cx="454611" cy="19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47768" y="434988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B050"/>
                </a:solidFill>
              </a:rPr>
              <a:t>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8158293" y="4349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B050"/>
                </a:solidFill>
              </a:rPr>
              <a:t>6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83" name="Прямая со стрелкой 82"/>
          <p:cNvCxnSpPr>
            <a:stCxn id="73" idx="2"/>
          </p:cNvCxnSpPr>
          <p:nvPr/>
        </p:nvCxnSpPr>
        <p:spPr>
          <a:xfrm flipH="1">
            <a:off x="8601043" y="4245753"/>
            <a:ext cx="393811" cy="15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73" idx="2"/>
            <a:endCxn id="80" idx="0"/>
          </p:cNvCxnSpPr>
          <p:nvPr/>
        </p:nvCxnSpPr>
        <p:spPr>
          <a:xfrm>
            <a:off x="8994854" y="4245753"/>
            <a:ext cx="332799" cy="1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6597376" y="3138306"/>
            <a:ext cx="350623" cy="64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8541875" y="4227721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V="1">
            <a:off x="7914576" y="3723350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 flipV="1">
            <a:off x="7799974" y="3143968"/>
            <a:ext cx="358319" cy="5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 flipV="1">
            <a:off x="9012640" y="4184172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H="1" flipV="1">
            <a:off x="8567778" y="3691738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9210154" y="3874188"/>
            <a:ext cx="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(6,99)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flipH="1">
            <a:off x="8816342" y="3377634"/>
            <a:ext cx="9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(6,8,99)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flipH="1">
            <a:off x="7994268" y="2775596"/>
            <a:ext cx="141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(4,6,8,13,99)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98" name="Прямая со стрелкой 97"/>
          <p:cNvCxnSpPr/>
          <p:nvPr/>
        </p:nvCxnSpPr>
        <p:spPr>
          <a:xfrm flipH="1" flipV="1">
            <a:off x="6216538" y="2482067"/>
            <a:ext cx="524770" cy="105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flipH="1">
            <a:off x="4394139" y="1754326"/>
            <a:ext cx="268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(2,4,6,7, 8,10, 11,13,99)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4626278" y="293133"/>
            <a:ext cx="307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Сортировка </a:t>
            </a:r>
            <a:r>
              <a:rPr lang="ru-RU" sz="2400" dirty="0" smtClean="0">
                <a:solidFill>
                  <a:srgbClr val="C00000"/>
                </a:solidFill>
              </a:rPr>
              <a:t>слиянием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5" name="Рисунок 6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34" grpId="0" animBg="1"/>
      <p:bldP spid="35" grpId="0"/>
      <p:bldP spid="40" grpId="0"/>
      <p:bldP spid="45" grpId="0"/>
      <p:bldP spid="61" grpId="0"/>
      <p:bldP spid="62" grpId="0"/>
      <p:bldP spid="72" grpId="0"/>
      <p:bldP spid="73" grpId="0"/>
      <p:bldP spid="74" grpId="0"/>
      <p:bldP spid="80" grpId="0"/>
      <p:bldP spid="81" grpId="0"/>
      <p:bldP spid="93" grpId="0"/>
      <p:bldP spid="94" grpId="0"/>
      <p:bldP spid="95" grpId="0"/>
      <p:bldP spid="1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2932" y="2882270"/>
            <a:ext cx="10909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слиянии 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двух упорядоченных частей, которые в исходном массиве занимают смежные области, сравниваем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наименьшие элементы каждой из отсортированных частей и меньший из них отправляем в список вывода; повторяем описанные действия до тех пор, пока не исчерпается одна из частей; все оставшиеся элементы другой части пересылаем в список вывода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32577" y="-19114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MergeList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l,k,r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57721"/>
              </p:ext>
            </p:extLst>
          </p:nvPr>
        </p:nvGraphicFramePr>
        <p:xfrm>
          <a:off x="3703083" y="762564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/>
                <a:gridCol w="652789"/>
                <a:gridCol w="652789"/>
                <a:gridCol w="652789"/>
                <a:gridCol w="652789"/>
                <a:gridCol w="652789"/>
                <a:gridCol w="652789"/>
              </a:tblGrid>
              <a:tr h="42891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4750" y="4337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0120" y="416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99464"/>
              </p:ext>
            </p:extLst>
          </p:nvPr>
        </p:nvGraphicFramePr>
        <p:xfrm>
          <a:off x="3703082" y="5698983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/>
                <a:gridCol w="652789"/>
                <a:gridCol w="652789"/>
                <a:gridCol w="652789"/>
                <a:gridCol w="652789"/>
                <a:gridCol w="652789"/>
                <a:gridCol w="652789"/>
              </a:tblGrid>
              <a:tr h="42891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98015" y="5373118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9294" y="5335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4323690" y="673124"/>
            <a:ext cx="690719" cy="1931935"/>
          </a:xfrm>
          <a:prstGeom prst="rightBrace">
            <a:avLst>
              <a:gd name="adj1" fmla="val 8333"/>
              <a:gd name="adj2" fmla="val 49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6608451" y="306054"/>
            <a:ext cx="690719" cy="2637589"/>
          </a:xfrm>
          <a:prstGeom prst="rightBrace">
            <a:avLst>
              <a:gd name="adj1" fmla="val 8333"/>
              <a:gd name="adj2" fmla="val 49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034328" y="1293732"/>
            <a:ext cx="1165792" cy="11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6553448" y="1293732"/>
            <a:ext cx="1044557" cy="13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4108"/>
              </p:ext>
            </p:extLst>
          </p:nvPr>
        </p:nvGraphicFramePr>
        <p:xfrm>
          <a:off x="3654473" y="4176234"/>
          <a:ext cx="456952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/>
                <a:gridCol w="658802"/>
                <a:gridCol w="658802"/>
                <a:gridCol w="658802"/>
                <a:gridCol w="658802"/>
                <a:gridCol w="658802"/>
                <a:gridCol w="616714"/>
              </a:tblGrid>
              <a:tr h="44042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1697" y="4169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+1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8848" y="455451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55081" y="1923279"/>
            <a:ext cx="9852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Вводим дополнительную память (список вывода), которая по размеру зависит от 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ru-RU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67536" y="4602989"/>
            <a:ext cx="10734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из дополнительной памяти пересылаем элементы в исходный массив, начиная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индекса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заканчивая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(т.е. на позиции, которые в массиве занимали элементы рассмотренных частей).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88085" y="7625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08981" y="57424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45543"/>
              </p:ext>
            </p:extLst>
          </p:nvPr>
        </p:nvGraphicFramePr>
        <p:xfrm>
          <a:off x="3674979" y="2348213"/>
          <a:ext cx="456952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/>
                <a:gridCol w="658802"/>
                <a:gridCol w="658802"/>
                <a:gridCol w="658802"/>
                <a:gridCol w="658802"/>
                <a:gridCol w="658802"/>
                <a:gridCol w="616714"/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52280" y="14135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MergeList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l,k,r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99692"/>
              </p:ext>
            </p:extLst>
          </p:nvPr>
        </p:nvGraphicFramePr>
        <p:xfrm>
          <a:off x="215165" y="874543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/>
                <a:gridCol w="652789"/>
                <a:gridCol w="652789"/>
                <a:gridCol w="652789"/>
                <a:gridCol w="652789"/>
                <a:gridCol w="652789"/>
                <a:gridCol w="652789"/>
              </a:tblGrid>
              <a:tr h="42891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529" y="492481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0976" y="583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7271" y="580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5400000" flipV="1">
            <a:off x="2130432" y="2328073"/>
            <a:ext cx="611061" cy="310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835772" y="785103"/>
            <a:ext cx="690719" cy="1931935"/>
          </a:xfrm>
          <a:prstGeom prst="rightBrace">
            <a:avLst>
              <a:gd name="adj1" fmla="val 8333"/>
              <a:gd name="adj2" fmla="val 49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3120533" y="418033"/>
            <a:ext cx="690719" cy="2637589"/>
          </a:xfrm>
          <a:prstGeom prst="rightBrace">
            <a:avLst>
              <a:gd name="adj1" fmla="val 8333"/>
              <a:gd name="adj2" fmla="val 49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46410" y="1516566"/>
            <a:ext cx="869795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048000" y="1527717"/>
            <a:ext cx="869795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9518"/>
              </p:ext>
            </p:extLst>
          </p:nvPr>
        </p:nvGraphicFramePr>
        <p:xfrm>
          <a:off x="312956" y="4022524"/>
          <a:ext cx="1968113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7214"/>
                <a:gridCol w="641023"/>
                <a:gridCol w="659876"/>
              </a:tblGrid>
              <a:tr h="440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59097"/>
              </p:ext>
            </p:extLst>
          </p:nvPr>
        </p:nvGraphicFramePr>
        <p:xfrm>
          <a:off x="311378" y="3487339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/>
                <a:gridCol w="652789"/>
                <a:gridCol w="652789"/>
                <a:gridCol w="652789"/>
                <a:gridCol w="652789"/>
                <a:gridCol w="652789"/>
                <a:gridCol w="652789"/>
              </a:tblGrid>
              <a:tr h="428910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3813" y="3046673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2950" y="31301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j=k+1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7489" y="31301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632" y="4832278"/>
            <a:ext cx="185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ополнительная </a:t>
            </a:r>
            <a:endParaRPr lang="en-US" dirty="0" smtClean="0"/>
          </a:p>
          <a:p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487713" y="44629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63419"/>
              </p:ext>
            </p:extLst>
          </p:nvPr>
        </p:nvGraphicFramePr>
        <p:xfrm>
          <a:off x="5094501" y="2729437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/>
                <a:gridCol w="652789"/>
                <a:gridCol w="652789"/>
                <a:gridCol w="652789"/>
                <a:gridCol w="652789"/>
                <a:gridCol w="652789"/>
                <a:gridCol w="652789"/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85596"/>
              </p:ext>
            </p:extLst>
          </p:nvPr>
        </p:nvGraphicFramePr>
        <p:xfrm>
          <a:off x="9992846" y="2726482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/>
                <a:gridCol w="640798"/>
                <a:gridCol w="676806"/>
              </a:tblGrid>
              <a:tr h="440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98286"/>
              </p:ext>
            </p:extLst>
          </p:nvPr>
        </p:nvGraphicFramePr>
        <p:xfrm>
          <a:off x="5094500" y="3314865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/>
                <a:gridCol w="652789"/>
                <a:gridCol w="652789"/>
                <a:gridCol w="652789"/>
                <a:gridCol w="652789"/>
                <a:gridCol w="652789"/>
                <a:gridCol w="652789"/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64867"/>
              </p:ext>
            </p:extLst>
          </p:nvPr>
        </p:nvGraphicFramePr>
        <p:xfrm>
          <a:off x="9992846" y="3314865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/>
                <a:gridCol w="658802"/>
                <a:gridCol w="658802"/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93954"/>
              </p:ext>
            </p:extLst>
          </p:nvPr>
        </p:nvGraphicFramePr>
        <p:xfrm>
          <a:off x="5094500" y="3823450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/>
                <a:gridCol w="652789"/>
                <a:gridCol w="652789"/>
                <a:gridCol w="652789"/>
                <a:gridCol w="652789"/>
                <a:gridCol w="652789"/>
                <a:gridCol w="652789"/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21497"/>
              </p:ext>
            </p:extLst>
          </p:nvPr>
        </p:nvGraphicFramePr>
        <p:xfrm>
          <a:off x="5094500" y="4371275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/>
                <a:gridCol w="652789"/>
                <a:gridCol w="652789"/>
                <a:gridCol w="652789"/>
                <a:gridCol w="652789"/>
                <a:gridCol w="652789"/>
                <a:gridCol w="652789"/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02158"/>
              </p:ext>
            </p:extLst>
          </p:nvPr>
        </p:nvGraphicFramePr>
        <p:xfrm>
          <a:off x="9992846" y="3817694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/>
                <a:gridCol w="658802"/>
                <a:gridCol w="658802"/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Таблица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00031"/>
              </p:ext>
            </p:extLst>
          </p:nvPr>
        </p:nvGraphicFramePr>
        <p:xfrm>
          <a:off x="9992846" y="4359763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/>
                <a:gridCol w="658802"/>
                <a:gridCol w="658802"/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64643"/>
              </p:ext>
            </p:extLst>
          </p:nvPr>
        </p:nvGraphicFramePr>
        <p:xfrm>
          <a:off x="5094499" y="4919100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/>
                <a:gridCol w="652789"/>
                <a:gridCol w="652789"/>
                <a:gridCol w="652789"/>
                <a:gridCol w="652789"/>
                <a:gridCol w="652789"/>
                <a:gridCol w="652789"/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14869"/>
              </p:ext>
            </p:extLst>
          </p:nvPr>
        </p:nvGraphicFramePr>
        <p:xfrm>
          <a:off x="9992846" y="4919100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/>
                <a:gridCol w="658802"/>
                <a:gridCol w="658802"/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165809" y="2389076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31150" y="2351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61056" y="874543"/>
            <a:ext cx="39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Как уменьшить дополнительную память, которая нужна при выполнении функции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MergeList</a:t>
            </a:r>
            <a:r>
              <a:rPr lang="ru-RU" dirty="0" smtClean="0">
                <a:solidFill>
                  <a:srgbClr val="00B050"/>
                </a:solidFill>
              </a:rPr>
              <a:t>?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03456" y="580024"/>
            <a:ext cx="68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k+1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23" grpId="0"/>
      <p:bldP spid="26" grpId="0"/>
      <p:bldP spid="27" grpId="0"/>
      <p:bldP spid="28" grpId="0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03490"/>
              </p:ext>
            </p:extLst>
          </p:nvPr>
        </p:nvGraphicFramePr>
        <p:xfrm>
          <a:off x="4004530" y="461665"/>
          <a:ext cx="39639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8" name="Equation" r:id="rId3" imgW="4330440" imgH="1117440" progId="Equation.DSMT4">
                  <p:embed/>
                </p:oleObj>
              </mc:Choice>
              <mc:Fallback>
                <p:oleObj name="Equation" r:id="rId3" imgW="433044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4530" y="461665"/>
                        <a:ext cx="3963987" cy="10223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730963"/>
              </p:ext>
            </p:extLst>
          </p:nvPr>
        </p:nvGraphicFramePr>
        <p:xfrm>
          <a:off x="227365" y="1634022"/>
          <a:ext cx="11810296" cy="499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9" name="Equation" r:id="rId5" imgW="10642320" imgH="5181480" progId="Equation.DSMT4">
                  <p:embed/>
                </p:oleObj>
              </mc:Choice>
              <mc:Fallback>
                <p:oleObj name="Equation" r:id="rId5" imgW="10642320" imgH="5181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365" y="1634022"/>
                        <a:ext cx="11810296" cy="49927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453098" y="99020"/>
            <a:ext cx="266034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l,r</a:t>
            </a:r>
            <a:r>
              <a:rPr lang="ru-RU" sz="1400" dirty="0" smtClean="0">
                <a:latin typeface="Consolas" panose="020B0609020204030204" pitchFamily="49" charset="0"/>
              </a:rPr>
              <a:t>):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if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</a:t>
            </a:r>
            <a:r>
              <a:rPr lang="ru-RU" sz="1400" dirty="0" smtClean="0">
                <a:latin typeface="Consolas" panose="020B0609020204030204" pitchFamily="49" charset="0"/>
              </a:rPr>
              <a:t>≠ </a:t>
            </a:r>
            <a:r>
              <a:rPr lang="ru-RU" sz="1400" dirty="0">
                <a:latin typeface="Consolas" panose="020B0609020204030204" pitchFamily="49" charset="0"/>
              </a:rPr>
              <a:t>r: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</a:t>
            </a:r>
            <a:r>
              <a:rPr lang="ru-RU" sz="1400" dirty="0" smtClean="0">
                <a:latin typeface="Consolas" panose="020B0609020204030204" pitchFamily="49" charset="0"/>
              </a:rPr>
              <a:t>k </a:t>
            </a:r>
            <a:r>
              <a:rPr lang="ru-RU" sz="1400" dirty="0">
                <a:latin typeface="Consolas" panose="020B0609020204030204" pitchFamily="49" charset="0"/>
              </a:rPr>
              <a:t>= (l + r) // 2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l,k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(k+1,r)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MergeList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l,k,r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91352" y="0"/>
            <a:ext cx="307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Сортировка </a:t>
            </a:r>
            <a:r>
              <a:rPr lang="ru-RU" sz="2400" dirty="0" smtClean="0">
                <a:solidFill>
                  <a:srgbClr val="C00000"/>
                </a:solidFill>
              </a:rPr>
              <a:t>слиянием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97352" y="434639"/>
            <a:ext cx="5260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Быстрая сортировка Ч. </a:t>
            </a:r>
            <a:r>
              <a:rPr lang="ru-RU" sz="3200" dirty="0" smtClean="0">
                <a:solidFill>
                  <a:srgbClr val="C00000"/>
                </a:solidFill>
              </a:rPr>
              <a:t>Хоара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373" y="1342936"/>
            <a:ext cx="2446304" cy="53167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642" y="1791381"/>
            <a:ext cx="7828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 1960 году английский учёный Ч. Хоар разработал алгоритм «быстрой сортировки»,  который является наиболее популярным до настоящего времени.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518856"/>
              </p:ext>
            </p:extLst>
          </p:nvPr>
        </p:nvGraphicFramePr>
        <p:xfrm>
          <a:off x="8885255" y="534208"/>
          <a:ext cx="3214540" cy="766784"/>
        </p:xfrm>
        <a:graphic>
          <a:graphicData uri="http://schemas.openxmlformats.org/drawingml/2006/table">
            <a:tbl>
              <a:tblPr/>
              <a:tblGrid>
                <a:gridCol w="3214540"/>
              </a:tblGrid>
              <a:tr h="383392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Чарльз Энтони Ричард Хоар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383392">
                <a:tc>
                  <a:txBody>
                    <a:bodyPr/>
                    <a:lstStyle/>
                    <a:p>
                      <a:pPr algn="ctr" fontAlgn="t"/>
                      <a:r>
                        <a:rPr lang="en-US" i="0" dirty="0">
                          <a:effectLst/>
                        </a:rPr>
                        <a:t>Charles Antony Richard Hoare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6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93466"/>
              </p:ext>
            </p:extLst>
          </p:nvPr>
        </p:nvGraphicFramePr>
        <p:xfrm>
          <a:off x="1812819" y="4483883"/>
          <a:ext cx="76043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773"/>
                <a:gridCol w="319816"/>
                <a:gridCol w="4749730"/>
              </a:tblGrid>
              <a:tr h="3237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05842" y="416420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endParaRPr lang="ru-RU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3268" y="4194643"/>
            <a:ext cx="58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ru-RU" i="1" dirty="0" smtClean="0"/>
              <a:t>-1</a:t>
            </a:r>
            <a:endParaRPr lang="ru-RU" i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77904" y="368952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2400" i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24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(</a:t>
            </a:r>
            <a:r>
              <a:rPr lang="en-US" sz="2400" i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l,r</a:t>
            </a:r>
            <a:r>
              <a:rPr lang="en-US" sz="24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81176"/>
              </p:ext>
            </p:extLst>
          </p:nvPr>
        </p:nvGraphicFramePr>
        <p:xfrm>
          <a:off x="1823350" y="1010776"/>
          <a:ext cx="546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2" name="Equation" r:id="rId3" imgW="545760" imgH="279360" progId="Equation.DSMT4">
                  <p:embed/>
                </p:oleObj>
              </mc:Choice>
              <mc:Fallback>
                <p:oleObj name="Equation" r:id="rId3" imgW="545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3350" y="1010776"/>
                        <a:ext cx="546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62100"/>
              </p:ext>
            </p:extLst>
          </p:nvPr>
        </p:nvGraphicFramePr>
        <p:xfrm>
          <a:off x="1695154" y="1520413"/>
          <a:ext cx="546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3" name="Equation" r:id="rId5" imgW="545760" imgH="279360" progId="Equation.DSMT4">
                  <p:embed/>
                </p:oleObj>
              </mc:Choice>
              <mc:Fallback>
                <p:oleObj name="Equation" r:id="rId5" imgW="545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5154" y="1520413"/>
                        <a:ext cx="546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7904" y="927458"/>
            <a:ext cx="96452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Если</a:t>
            </a:r>
            <a:r>
              <a:rPr lang="en-US" dirty="0" smtClean="0"/>
              <a:t>                 </a:t>
            </a:r>
            <a:r>
              <a:rPr lang="ru-RU" dirty="0" smtClean="0"/>
              <a:t> то  </a:t>
            </a:r>
            <a:r>
              <a:rPr lang="ru-RU" dirty="0" err="1" smtClean="0">
                <a:latin typeface="Consolas" panose="020B0609020204030204" pitchFamily="49" charset="0"/>
              </a:rPr>
              <a:t>QuickSort</a:t>
            </a:r>
            <a:r>
              <a:rPr lang="en-US" i="1" dirty="0" smtClean="0">
                <a:latin typeface="Consolas" panose="020B0609020204030204" pitchFamily="49" charset="0"/>
              </a:rPr>
              <a:t> (</a:t>
            </a:r>
            <a:r>
              <a:rPr lang="en-US" i="1" dirty="0" err="1" smtClean="0">
                <a:latin typeface="Consolas" panose="020B0609020204030204" pitchFamily="49" charset="0"/>
              </a:rPr>
              <a:t>l,r</a:t>
            </a:r>
            <a:r>
              <a:rPr lang="en-US" i="1" dirty="0" smtClean="0">
                <a:latin typeface="Consolas" panose="020B0609020204030204" pitchFamily="49" charset="0"/>
              </a:rPr>
              <a:t>)</a:t>
            </a:r>
            <a:r>
              <a:rPr lang="ru-RU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i="1" dirty="0" smtClean="0"/>
              <a:t>завершает работу. </a:t>
            </a:r>
            <a:endParaRPr lang="en-US" i="1" dirty="0" smtClean="0"/>
          </a:p>
          <a:p>
            <a:pPr algn="just"/>
            <a:endParaRPr lang="ru-RU" i="1" dirty="0" smtClean="0"/>
          </a:p>
          <a:p>
            <a:pPr algn="just"/>
            <a:r>
              <a:rPr lang="ru-RU" dirty="0" smtClean="0"/>
              <a:t>Если</a:t>
            </a:r>
            <a:r>
              <a:rPr lang="ru-RU" i="1" dirty="0" smtClean="0"/>
              <a:t> </a:t>
            </a:r>
            <a:r>
              <a:rPr lang="en-US" i="1" dirty="0" smtClean="0"/>
              <a:t>              </a:t>
            </a:r>
            <a:r>
              <a:rPr lang="ru-RU" dirty="0" smtClean="0"/>
              <a:t>то</a:t>
            </a:r>
          </a:p>
          <a:p>
            <a:pPr algn="just"/>
            <a:endParaRPr lang="ru-RU" dirty="0" smtClean="0"/>
          </a:p>
          <a:p>
            <a:pPr marL="342900" indent="-342900" algn="just">
              <a:buAutoNum type="arabicPeriod"/>
            </a:pPr>
            <a:r>
              <a:rPr lang="ru-RU" dirty="0" smtClean="0"/>
              <a:t>Выбирается разделитель (сепаратор) – некоторый элемент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из рассматриваемой области.</a:t>
            </a:r>
          </a:p>
          <a:p>
            <a:pPr algn="just"/>
            <a:r>
              <a:rPr lang="ru-RU" sz="1600" dirty="0" smtClean="0"/>
              <a:t>Сначала рассмотрим случай, когда  в качестве сепаратора будем выбирать первый 	элемент области, т.е. </a:t>
            </a:r>
            <a:r>
              <a:rPr lang="en-US" sz="1600" b="1" dirty="0" smtClean="0">
                <a:latin typeface="Consolas" panose="020B0609020204030204" pitchFamily="49" charset="0"/>
              </a:rPr>
              <a:t>x </a:t>
            </a:r>
            <a:r>
              <a:rPr lang="en-US" sz="1600" i="1" dirty="0" smtClean="0">
                <a:latin typeface="Consolas" panose="020B0609020204030204" pitchFamily="49" charset="0"/>
              </a:rPr>
              <a:t>=array[l</a:t>
            </a:r>
            <a:r>
              <a:rPr lang="en-US" sz="1600" dirty="0" smtClean="0">
                <a:latin typeface="Consolas" panose="020B0609020204030204" pitchFamily="49" charset="0"/>
              </a:rPr>
              <a:t>]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algn="just"/>
            <a:endParaRPr lang="ru-RU" sz="1600" dirty="0" smtClean="0"/>
          </a:p>
          <a:p>
            <a:r>
              <a:rPr lang="ru-RU" dirty="0" smtClean="0"/>
              <a:t>2. Относительно </a:t>
            </a:r>
            <a:r>
              <a:rPr lang="en-US" dirty="0"/>
              <a:t> </a:t>
            </a:r>
            <a:r>
              <a:rPr lang="ru-RU" dirty="0" smtClean="0"/>
              <a:t>сепаратора </a:t>
            </a:r>
            <a:r>
              <a:rPr lang="en-US" dirty="0"/>
              <a:t>x</a:t>
            </a:r>
            <a:r>
              <a:rPr lang="en-US" b="1" dirty="0"/>
              <a:t> 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массив разделим на три части: </a:t>
            </a:r>
          </a:p>
          <a:p>
            <a:pPr marL="342900"/>
            <a:r>
              <a:rPr lang="en-US" dirty="0" smtClean="0"/>
              <a:t>I</a:t>
            </a:r>
            <a:r>
              <a:rPr lang="ru-RU" dirty="0" smtClean="0"/>
              <a:t> часть</a:t>
            </a:r>
            <a:r>
              <a:rPr lang="en-US" dirty="0" smtClean="0"/>
              <a:t> </a:t>
            </a:r>
            <a:r>
              <a:rPr lang="ru-RU" dirty="0" smtClean="0"/>
              <a:t>- элементы строго меньше </a:t>
            </a:r>
            <a:r>
              <a:rPr lang="en-US" dirty="0" smtClean="0"/>
              <a:t>x</a:t>
            </a:r>
            <a:r>
              <a:rPr lang="ru-RU" dirty="0" smtClean="0"/>
              <a:t> (в </a:t>
            </a:r>
            <a:r>
              <a:rPr lang="en-US" dirty="0" smtClean="0">
                <a:latin typeface="Consolas" panose="020B0609020204030204" pitchFamily="49" charset="0"/>
              </a:rPr>
              <a:t>array</a:t>
            </a:r>
            <a:r>
              <a:rPr lang="en-US" dirty="0" smtClean="0"/>
              <a:t> </a:t>
            </a:r>
            <a:r>
              <a:rPr lang="ru-RU" dirty="0" smtClean="0"/>
              <a:t>располагаются по индексам от </a:t>
            </a:r>
            <a:r>
              <a:rPr lang="en-US" i="1" dirty="0" smtClean="0">
                <a:latin typeface="Consolas" panose="020B0609020204030204" pitchFamily="49" charset="0"/>
              </a:rPr>
              <a:t>l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en-US" i="1" dirty="0" smtClean="0">
                <a:latin typeface="Consolas" panose="020B0609020204030204" pitchFamily="49" charset="0"/>
              </a:rPr>
              <a:t>p-1</a:t>
            </a:r>
            <a:r>
              <a:rPr lang="ru-RU" i="1" dirty="0" smtClean="0"/>
              <a:t>)</a:t>
            </a:r>
            <a:r>
              <a:rPr lang="en-US" i="1" dirty="0" smtClean="0"/>
              <a:t>;</a:t>
            </a:r>
            <a:endParaRPr lang="en-US" dirty="0" smtClean="0"/>
          </a:p>
          <a:p>
            <a:pPr marL="342900"/>
            <a:r>
              <a:rPr lang="en-US" dirty="0" smtClean="0"/>
              <a:t>II</a:t>
            </a:r>
            <a:r>
              <a:rPr lang="ru-RU" dirty="0" smtClean="0"/>
              <a:t> часть - элемент </a:t>
            </a:r>
            <a:r>
              <a:rPr lang="en-US" dirty="0" smtClean="0"/>
              <a:t>x</a:t>
            </a:r>
            <a:r>
              <a:rPr lang="ru-RU" dirty="0"/>
              <a:t> </a:t>
            </a:r>
            <a:r>
              <a:rPr lang="ru-RU" dirty="0" smtClean="0"/>
              <a:t>(в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ru-RU" dirty="0" smtClean="0"/>
              <a:t>располагается по индексу </a:t>
            </a:r>
            <a:r>
              <a:rPr lang="en-US" i="1" dirty="0" smtClean="0">
                <a:latin typeface="Consolas" panose="020B0609020204030204" pitchFamily="49" charset="0"/>
              </a:rPr>
              <a:t>p</a:t>
            </a:r>
            <a:r>
              <a:rPr lang="en-US" dirty="0" smtClean="0"/>
              <a:t>);</a:t>
            </a:r>
            <a:endParaRPr lang="en-US" dirty="0"/>
          </a:p>
          <a:p>
            <a:pPr marL="342900"/>
            <a:r>
              <a:rPr lang="en-US" dirty="0" smtClean="0"/>
              <a:t>III </a:t>
            </a:r>
            <a:r>
              <a:rPr lang="ru-RU" dirty="0" smtClean="0"/>
              <a:t>часть </a:t>
            </a:r>
            <a:r>
              <a:rPr lang="en-US" dirty="0" smtClean="0"/>
              <a:t>– </a:t>
            </a:r>
            <a:r>
              <a:rPr lang="ru-RU" dirty="0" smtClean="0"/>
              <a:t>элементы больше или равные </a:t>
            </a:r>
            <a:r>
              <a:rPr lang="en-US" dirty="0" smtClean="0"/>
              <a:t>x</a:t>
            </a:r>
            <a:r>
              <a:rPr lang="ru-RU" dirty="0"/>
              <a:t> (в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ru-RU" dirty="0"/>
              <a:t>располагаются по индексам от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ru-RU" i="1" dirty="0" smtClean="0">
                <a:latin typeface="Consolas" panose="020B0609020204030204" pitchFamily="49" charset="0"/>
              </a:rPr>
              <a:t>+1</a:t>
            </a:r>
            <a:r>
              <a:rPr lang="en-US" dirty="0" smtClean="0"/>
              <a:t> </a:t>
            </a:r>
            <a:r>
              <a:rPr lang="ru-RU" dirty="0"/>
              <a:t>до </a:t>
            </a:r>
            <a:r>
              <a:rPr lang="en-US" i="1" dirty="0" smtClean="0">
                <a:latin typeface="Consolas" panose="020B0609020204030204" pitchFamily="49" charset="0"/>
              </a:rPr>
              <a:t>r</a:t>
            </a:r>
            <a:r>
              <a:rPr lang="en-US" dirty="0" smtClean="0"/>
              <a:t>;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i="1" dirty="0" smtClean="0"/>
          </a:p>
          <a:p>
            <a:pPr marL="342900" indent="-342900">
              <a:buFont typeface="+mj-lt"/>
              <a:buAutoNum type="arabicParenR"/>
            </a:pP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3. Рекурсивно вызываем алгоритм для первой и третьей части: </a:t>
            </a:r>
            <a:endParaRPr lang="en-US" dirty="0" smtClean="0"/>
          </a:p>
          <a:p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ru-RU" dirty="0" err="1" smtClean="0">
                <a:latin typeface="Consolas" panose="020B0609020204030204" pitchFamily="49" charset="0"/>
              </a:rPr>
              <a:t>QuickSort</a:t>
            </a:r>
            <a:r>
              <a:rPr lang="ru-RU" i="1" dirty="0" smtClean="0">
                <a:latin typeface="Consolas" panose="020B0609020204030204" pitchFamily="49" charset="0"/>
              </a:rPr>
              <a:t>(</a:t>
            </a:r>
            <a:r>
              <a:rPr lang="en-US" i="1" dirty="0" smtClean="0">
                <a:latin typeface="Consolas" panose="020B0609020204030204" pitchFamily="49" charset="0"/>
              </a:rPr>
              <a:t>l,p-1)</a:t>
            </a:r>
            <a:r>
              <a:rPr lang="ru-RU" i="1" dirty="0" smtClean="0">
                <a:latin typeface="Consolas" panose="020B0609020204030204" pitchFamily="49" charset="0"/>
              </a:rPr>
              <a:t> </a:t>
            </a:r>
            <a:endParaRPr lang="en-US" i="1" dirty="0" smtClean="0">
              <a:latin typeface="Consolas" panose="020B0609020204030204" pitchFamily="49" charset="0"/>
            </a:endParaRPr>
          </a:p>
          <a:p>
            <a:r>
              <a:rPr lang="en-US" i="1" dirty="0" smtClean="0">
                <a:latin typeface="Consolas" panose="020B0609020204030204" pitchFamily="49" charset="0"/>
              </a:rPr>
              <a:t>	</a:t>
            </a:r>
            <a:r>
              <a:rPr lang="ru-RU" dirty="0" err="1" smtClean="0">
                <a:latin typeface="Consolas" panose="020B0609020204030204" pitchFamily="49" charset="0"/>
              </a:rPr>
              <a:t>QuickSort</a:t>
            </a:r>
            <a:r>
              <a:rPr lang="en-US" i="1" dirty="0" smtClean="0">
                <a:latin typeface="Consolas" panose="020B0609020204030204" pitchFamily="49" charset="0"/>
              </a:rPr>
              <a:t>(p+1,r)</a:t>
            </a:r>
            <a:endParaRPr lang="ru-RU" i="1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74409"/>
              </p:ext>
            </p:extLst>
          </p:nvPr>
        </p:nvGraphicFramePr>
        <p:xfrm>
          <a:off x="2413495" y="4560767"/>
          <a:ext cx="1660164" cy="24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Equation" r:id="rId7" imgW="1663560" imgH="241200" progId="Equation.DSMT4">
                  <p:embed/>
                </p:oleObj>
              </mc:Choice>
              <mc:Fallback>
                <p:oleObj name="Equation" r:id="rId7" imgW="1663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3495" y="4560767"/>
                        <a:ext cx="1660164" cy="244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600227"/>
              </p:ext>
            </p:extLst>
          </p:nvPr>
        </p:nvGraphicFramePr>
        <p:xfrm>
          <a:off x="5800509" y="4533741"/>
          <a:ext cx="1679372" cy="28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5" name="Equation" r:id="rId9" imgW="1663560" imgH="279360" progId="Equation.DSMT4">
                  <p:embed/>
                </p:oleObj>
              </mc:Choice>
              <mc:Fallback>
                <p:oleObj name="Equation" r:id="rId9" imgW="1663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0509" y="4533741"/>
                        <a:ext cx="1679372" cy="28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206731" y="4196748"/>
            <a:ext cx="265693" cy="37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73203" y="4153207"/>
            <a:ext cx="593496" cy="37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p+</a:t>
            </a:r>
            <a:r>
              <a:rPr lang="ru-RU" i="1" dirty="0" smtClean="0"/>
              <a:t>1</a:t>
            </a:r>
            <a:endParaRPr lang="ru-RU" i="1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13560"/>
              </p:ext>
            </p:extLst>
          </p:nvPr>
        </p:nvGraphicFramePr>
        <p:xfrm>
          <a:off x="1968204" y="4245168"/>
          <a:ext cx="128196" cy="24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6" name="Equation" r:id="rId11" imgW="126720" imgH="241200" progId="Equation.DSMT4">
                  <p:embed/>
                </p:oleObj>
              </mc:Choice>
              <mc:Fallback>
                <p:oleObj name="Equation" r:id="rId11" imgW="126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68204" y="4245168"/>
                        <a:ext cx="128196" cy="244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8204462" y="43085"/>
            <a:ext cx="398753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    </a:t>
            </a:r>
            <a:r>
              <a:rPr lang="ru-RU" b="1" dirty="0" err="1" smtClean="0">
                <a:latin typeface="Consolas" panose="020B0609020204030204" pitchFamily="49" charset="0"/>
              </a:rPr>
              <a:t>def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i="1" dirty="0" smtClean="0">
                <a:latin typeface="Consolas" panose="020B0609020204030204" pitchFamily="49" charset="0"/>
              </a:rPr>
              <a:t>l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i="1" dirty="0" smtClean="0">
                <a:latin typeface="Consolas" panose="020B0609020204030204" pitchFamily="49" charset="0"/>
              </a:rPr>
              <a:t>r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b="1" dirty="0" smtClean="0">
                <a:latin typeface="Consolas" panose="020B0609020204030204" pitchFamily="49" charset="0"/>
              </a:rPr>
              <a:t>         </a:t>
            </a:r>
            <a:r>
              <a:rPr lang="ru-RU" b="1" dirty="0" err="1" smtClean="0">
                <a:latin typeface="Consolas" panose="020B0609020204030204" pitchFamily="49" charset="0"/>
              </a:rPr>
              <a:t>if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l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</a:t>
            </a:r>
            <a:r>
              <a:rPr lang="ru-RU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  			      p=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Partition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l,r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ru-RU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</a:t>
            </a:r>
            <a:r>
              <a:rPr lang="ru-RU" i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rt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i="1" dirty="0" smtClean="0">
                <a:latin typeface="Consolas" panose="020B0609020204030204" pitchFamily="49" charset="0"/>
              </a:rPr>
              <a:t>l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i="1" dirty="0" smtClean="0">
                <a:latin typeface="Consolas" panose="020B0609020204030204" pitchFamily="49" charset="0"/>
              </a:rPr>
              <a:t>p-1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ru-RU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i="1" dirty="0" smtClean="0">
                <a:latin typeface="Consolas" panose="020B0609020204030204" pitchFamily="49" charset="0"/>
              </a:rPr>
              <a:t>p+1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i="1" dirty="0" smtClean="0">
                <a:latin typeface="Consolas" panose="020B0609020204030204" pitchFamily="49" charset="0"/>
              </a:rPr>
              <a:t>r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820" y="29381"/>
            <a:ext cx="7216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Этап разделения. Алгоритм 1.</a:t>
            </a:r>
          </a:p>
          <a:p>
            <a:pPr algn="just"/>
            <a:r>
              <a:rPr lang="ru-RU" sz="2000" dirty="0" smtClean="0"/>
              <a:t>В качестве сепаратора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ru-RU" sz="2000" dirty="0" smtClean="0"/>
              <a:t> выбираем первый элемент </a:t>
            </a:r>
            <a:r>
              <a:rPr lang="ru-RU" sz="2000" dirty="0"/>
              <a:t>рассматриваемой </a:t>
            </a:r>
            <a:r>
              <a:rPr lang="ru-RU" sz="2000" dirty="0" smtClean="0"/>
              <a:t>области. </a:t>
            </a:r>
          </a:p>
          <a:p>
            <a:pPr algn="just"/>
            <a:r>
              <a:rPr lang="ru-RU" sz="2000" dirty="0" smtClean="0"/>
              <a:t>Относительно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/>
              <a:t>массив разделим на три части</a:t>
            </a:r>
            <a:r>
              <a:rPr lang="en-US" sz="2000" dirty="0" smtClean="0"/>
              <a:t> </a:t>
            </a:r>
            <a:r>
              <a:rPr lang="ru-RU" sz="2000" dirty="0" smtClean="0"/>
              <a:t>функцией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Partition</a:t>
            </a:r>
            <a:r>
              <a:rPr lang="ru-RU" sz="2000" dirty="0" smtClean="0"/>
              <a:t>: </a:t>
            </a:r>
          </a:p>
          <a:p>
            <a:pPr marL="342900" indent="100013">
              <a:buFont typeface="+mj-lt"/>
              <a:buAutoNum type="arabicParenR"/>
            </a:pPr>
            <a:r>
              <a:rPr lang="ru-RU" sz="2000" dirty="0" smtClean="0"/>
              <a:t> в первой части окажутся все  элементы, которые  строго меньше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/>
              <a:t>;</a:t>
            </a:r>
          </a:p>
          <a:p>
            <a:pPr marL="342900" indent="100013">
              <a:buFont typeface="+mj-lt"/>
              <a:buAutoNum type="arabicParenR"/>
            </a:pPr>
            <a:r>
              <a:rPr lang="ru-RU" sz="2000" dirty="0" smtClean="0"/>
              <a:t> во второй части - элемент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100013">
              <a:buFont typeface="+mj-lt"/>
              <a:buAutoNum type="arabicParenR"/>
            </a:pPr>
            <a:r>
              <a:rPr lang="ru-RU" sz="2000" dirty="0" smtClean="0"/>
              <a:t> в третьей части – элементы, которые  больше или равны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83414"/>
              </p:ext>
            </p:extLst>
          </p:nvPr>
        </p:nvGraphicFramePr>
        <p:xfrm>
          <a:off x="1480155" y="4109307"/>
          <a:ext cx="52922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31"/>
                <a:gridCol w="1315767"/>
                <a:gridCol w="759258"/>
                <a:gridCol w="328810"/>
                <a:gridCol w="2535810"/>
              </a:tblGrid>
              <a:tr h="33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ru-RU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34111"/>
              </p:ext>
            </p:extLst>
          </p:nvPr>
        </p:nvGraphicFramePr>
        <p:xfrm>
          <a:off x="2074722" y="4216377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59" name="Equation" r:id="rId3" imgW="368280" imgH="190440" progId="Equation.DSMT4">
                  <p:embed/>
                </p:oleObj>
              </mc:Choice>
              <mc:Fallback>
                <p:oleObj name="Equation" r:id="rId3" imgW="368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4722" y="4216377"/>
                        <a:ext cx="368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23810"/>
              </p:ext>
            </p:extLst>
          </p:nvPr>
        </p:nvGraphicFramePr>
        <p:xfrm>
          <a:off x="3338655" y="4166271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0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8655" y="4166271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8888" y="378696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endParaRPr lang="ru-R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85945" y="437003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endParaRPr lang="ru-RU" i="1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4868"/>
              </p:ext>
            </p:extLst>
          </p:nvPr>
        </p:nvGraphicFramePr>
        <p:xfrm>
          <a:off x="1560260" y="3897942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1" name="Equation" r:id="rId7" imgW="126720" imgH="241200" progId="Equation.DSMT4">
                  <p:embed/>
                </p:oleObj>
              </mc:Choice>
              <mc:Fallback>
                <p:oleObj name="Equation" r:id="rId7" imgW="126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0260" y="3897942"/>
                        <a:ext cx="127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29883" y="4417483"/>
            <a:ext cx="239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</a:p>
          <a:p>
            <a:endParaRPr lang="ru-RU" i="1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54620"/>
              </p:ext>
            </p:extLst>
          </p:nvPr>
        </p:nvGraphicFramePr>
        <p:xfrm>
          <a:off x="1474567" y="3059558"/>
          <a:ext cx="52922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97"/>
                <a:gridCol w="320511"/>
                <a:gridCol w="4666268"/>
              </a:tblGrid>
              <a:tr h="33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ru-RU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092019"/>
              </p:ext>
            </p:extLst>
          </p:nvPr>
        </p:nvGraphicFramePr>
        <p:xfrm>
          <a:off x="1595217" y="2782145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2" name="Equation" r:id="rId9" imgW="126720" imgH="241200" progId="Equation.DSMT4">
                  <p:embed/>
                </p:oleObj>
              </mc:Choice>
              <mc:Fallback>
                <p:oleObj name="Equation" r:id="rId9" imgW="126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5217" y="2782145"/>
                        <a:ext cx="127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72116" y="33965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endParaRPr lang="ru-RU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08672" y="3389814"/>
            <a:ext cx="239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</a:p>
          <a:p>
            <a:endParaRPr lang="ru-RU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03629" y="272509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endParaRPr lang="ru-RU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607432" y="29381"/>
            <a:ext cx="458019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i="1" dirty="0" smtClean="0">
                <a:latin typeface="Consolas" panose="020B0609020204030204" pitchFamily="49" charset="0"/>
              </a:rPr>
              <a:t>l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i="1" dirty="0" smtClean="0">
                <a:latin typeface="Consolas" panose="020B0609020204030204" pitchFamily="49" charset="0"/>
              </a:rPr>
              <a:t>r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b="1" dirty="0" smtClean="0">
                <a:latin typeface="Consolas" panose="020B0609020204030204" pitchFamily="49" charset="0"/>
              </a:rPr>
              <a:t>         </a:t>
            </a:r>
            <a:r>
              <a:rPr lang="ru-RU" b="1" dirty="0" err="1" smtClean="0">
                <a:latin typeface="Consolas" panose="020B0609020204030204" pitchFamily="49" charset="0"/>
              </a:rPr>
              <a:t>if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l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</a:t>
            </a:r>
            <a:r>
              <a:rPr lang="ru-RU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  			      p=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Partition(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l,r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ru-RU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</a:t>
            </a:r>
            <a:r>
              <a:rPr lang="ru-RU" i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rt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i="1" dirty="0" smtClean="0">
                <a:latin typeface="Consolas" panose="020B0609020204030204" pitchFamily="49" charset="0"/>
              </a:rPr>
              <a:t>l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i="1" dirty="0" smtClean="0">
                <a:latin typeface="Consolas" panose="020B0609020204030204" pitchFamily="49" charset="0"/>
              </a:rPr>
              <a:t>p-1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ru-RU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i="1" dirty="0" smtClean="0">
                <a:latin typeface="Consolas" panose="020B0609020204030204" pitchFamily="49" charset="0"/>
              </a:rPr>
              <a:t>p+1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i="1" dirty="0" smtClean="0">
                <a:latin typeface="Consolas" panose="020B0609020204030204" pitchFamily="49" charset="0"/>
              </a:rPr>
              <a:t>r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7587" y="2782145"/>
            <a:ext cx="3738318" cy="372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Partition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b="1" i="1" dirty="0" smtClean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=array[</a:t>
            </a:r>
            <a:r>
              <a:rPr lang="en-US" i="1" dirty="0" smtClean="0">
                <a:latin typeface="Consolas" panose="020B0609020204030204" pitchFamily="49" charset="0"/>
              </a:rPr>
              <a:t>l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i="1" dirty="0" smtClean="0">
                <a:latin typeface="Consolas" panose="020B0609020204030204" pitchFamily="49" charset="0"/>
              </a:rPr>
              <a:t> p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en-US" i="1" dirty="0" smtClean="0">
                <a:latin typeface="Consolas" panose="020B0609020204030204" pitchFamily="49" charset="0"/>
              </a:rPr>
              <a:t>l</a:t>
            </a:r>
          </a:p>
          <a:p>
            <a:r>
              <a:rPr lang="en-US" i="1" dirty="0" smtClean="0">
                <a:latin typeface="Consolas" panose="020B0609020204030204" pitchFamily="49" charset="0"/>
              </a:rPr>
              <a:t> j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en-US" i="1" dirty="0" smtClean="0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+1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while j&lt;=r</a:t>
            </a:r>
            <a:r>
              <a:rPr lang="ru-RU" dirty="0" smtClean="0">
                <a:latin typeface="Consolas" panose="020B0609020204030204" pitchFamily="49" charset="0"/>
              </a:rPr>
              <a:t>: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if array[</a:t>
            </a:r>
            <a:r>
              <a:rPr lang="en-US" i="1" dirty="0" smtClean="0">
                <a:latin typeface="Consolas" panose="020B0609020204030204" pitchFamily="49" charset="0"/>
              </a:rPr>
              <a:t>j</a:t>
            </a:r>
            <a:r>
              <a:rPr lang="en-US" dirty="0" smtClean="0">
                <a:latin typeface="Consolas" panose="020B0609020204030204" pitchFamily="49" charset="0"/>
              </a:rPr>
              <a:t>]&gt;=x: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</a:rPr>
              <a:t>   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j</a:t>
            </a:r>
            <a:r>
              <a:rPr lang="en-US" dirty="0" smtClean="0">
                <a:latin typeface="Consolas" panose="020B0609020204030204" pitchFamily="49" charset="0"/>
              </a:rPr>
              <a:t>+=1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     </a:t>
            </a:r>
            <a:r>
              <a:rPr lang="en-US" dirty="0" smtClean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# array[j]&lt;x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</a:t>
            </a: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+=1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array</a:t>
            </a:r>
            <a:r>
              <a:rPr lang="en-US" i="1" dirty="0" smtClean="0">
                <a:latin typeface="Consolas" panose="020B0609020204030204" pitchFamily="49" charset="0"/>
              </a:rPr>
              <a:t>[p]↔</a:t>
            </a:r>
            <a:r>
              <a:rPr lang="en-US" dirty="0" smtClean="0">
                <a:latin typeface="Consolas" panose="020B0609020204030204" pitchFamily="49" charset="0"/>
              </a:rPr>
              <a:t>array</a:t>
            </a:r>
            <a:r>
              <a:rPr lang="en-US" i="1" dirty="0" smtClean="0">
                <a:latin typeface="Consolas" panose="020B0609020204030204" pitchFamily="49" charset="0"/>
              </a:rPr>
              <a:t>[j]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     </a:t>
            </a:r>
            <a:r>
              <a:rPr lang="ru-RU" i="1" dirty="0" smtClean="0">
                <a:latin typeface="Consolas" panose="020B0609020204030204" pitchFamily="49" charset="0"/>
              </a:rPr>
              <a:t>  </a:t>
            </a:r>
            <a:r>
              <a:rPr lang="en-US" i="1" dirty="0" smtClean="0">
                <a:latin typeface="Consolas" panose="020B0609020204030204" pitchFamily="49" charset="0"/>
              </a:rPr>
              <a:t> j+=1</a:t>
            </a:r>
            <a:endParaRPr lang="ru-RU" i="1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array</a:t>
            </a:r>
            <a:r>
              <a:rPr lang="en-US" i="1" dirty="0" smtClean="0">
                <a:latin typeface="Consolas" panose="020B0609020204030204" pitchFamily="49" charset="0"/>
              </a:rPr>
              <a:t>[l]↔</a:t>
            </a:r>
            <a:r>
              <a:rPr lang="en-US" dirty="0" smtClean="0">
                <a:latin typeface="Consolas" panose="020B0609020204030204" pitchFamily="49" charset="0"/>
              </a:rPr>
              <a:t>array</a:t>
            </a:r>
            <a:r>
              <a:rPr lang="en-US" i="1" dirty="0" smtClean="0">
                <a:latin typeface="Consolas" panose="020B0609020204030204" pitchFamily="49" charset="0"/>
              </a:rPr>
              <a:t>[p]</a:t>
            </a:r>
          </a:p>
          <a:p>
            <a:r>
              <a:rPr lang="en-US" i="1" dirty="0" smtClean="0">
                <a:latin typeface="Consolas" panose="020B0609020204030204" pitchFamily="49" charset="0"/>
              </a:rPr>
              <a:t> </a:t>
            </a:r>
            <a:r>
              <a:rPr lang="en-US" b="1" i="1" dirty="0" smtClean="0">
                <a:latin typeface="Consolas" panose="020B0609020204030204" pitchFamily="49" charset="0"/>
              </a:rPr>
              <a:t>return</a:t>
            </a:r>
            <a:r>
              <a:rPr lang="en-US" i="1" dirty="0" smtClean="0">
                <a:latin typeface="Consolas" panose="020B0609020204030204" pitchFamily="49" charset="0"/>
              </a:rPr>
              <a:t> p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93543"/>
              </p:ext>
            </p:extLst>
          </p:nvPr>
        </p:nvGraphicFramePr>
        <p:xfrm>
          <a:off x="1480155" y="5199554"/>
          <a:ext cx="52922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97"/>
                <a:gridCol w="1378063"/>
                <a:gridCol w="3608716"/>
              </a:tblGrid>
              <a:tr h="33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ru-RU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08349"/>
              </p:ext>
            </p:extLst>
          </p:nvPr>
        </p:nvGraphicFramePr>
        <p:xfrm>
          <a:off x="2383526" y="5287184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3" name="Equation" r:id="rId10" imgW="368280" imgH="190440" progId="Equation.DSMT4">
                  <p:embed/>
                </p:oleObj>
              </mc:Choice>
              <mc:Fallback>
                <p:oleObj name="Equation" r:id="rId10" imgW="368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3526" y="5287184"/>
                        <a:ext cx="368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69344"/>
              </p:ext>
            </p:extLst>
          </p:nvPr>
        </p:nvGraphicFramePr>
        <p:xfrm>
          <a:off x="4381128" y="5268134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4" name="Equation" r:id="rId11" imgW="380880" imgH="228600" progId="Equation.DSMT4">
                  <p:embed/>
                </p:oleObj>
              </mc:Choice>
              <mc:Fallback>
                <p:oleObj name="Equation" r:id="rId11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1128" y="5268134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900752" y="548994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endParaRPr lang="ru-RU" i="1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93045"/>
              </p:ext>
            </p:extLst>
          </p:nvPr>
        </p:nvGraphicFramePr>
        <p:xfrm>
          <a:off x="1574138" y="4993473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5" name="Equation" r:id="rId12" imgW="126720" imgH="241200" progId="Equation.DSMT4">
                  <p:embed/>
                </p:oleObj>
              </mc:Choice>
              <mc:Fallback>
                <p:oleObj name="Equation" r:id="rId12" imgW="126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4138" y="4993473"/>
                        <a:ext cx="127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444866" y="4902015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endParaRPr lang="ru-RU" i="1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69745"/>
              </p:ext>
            </p:extLst>
          </p:nvPr>
        </p:nvGraphicFramePr>
        <p:xfrm>
          <a:off x="1472116" y="5933846"/>
          <a:ext cx="52828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91"/>
                <a:gridCol w="3572758"/>
              </a:tblGrid>
              <a:tr h="331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                           x</a:t>
                      </a:r>
                      <a:endParaRPr lang="ru-RU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00752" y="62278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endParaRPr lang="ru-RU" i="1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925295"/>
              </p:ext>
            </p:extLst>
          </p:nvPr>
        </p:nvGraphicFramePr>
        <p:xfrm>
          <a:off x="2128211" y="6021476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6" name="Equation" r:id="rId13" imgW="368280" imgH="190440" progId="Equation.DSMT4">
                  <p:embed/>
                </p:oleObj>
              </mc:Choice>
              <mc:Fallback>
                <p:oleObj name="Equation" r:id="rId13" imgW="368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8211" y="6021476"/>
                        <a:ext cx="368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678115"/>
              </p:ext>
            </p:extLst>
          </p:nvPr>
        </p:nvGraphicFramePr>
        <p:xfrm>
          <a:off x="4311432" y="5965916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7" name="Equation" r:id="rId14" imgW="380880" imgH="228600" progId="Equation.DSMT4">
                  <p:embed/>
                </p:oleObj>
              </mc:Choice>
              <mc:Fallback>
                <p:oleObj name="Equation" r:id="rId14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1432" y="5965916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444866" y="558672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endParaRPr lang="ru-RU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581" y="309442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старт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57231" y="4126961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итерация</a:t>
            </a:r>
            <a:endParaRPr lang="ru-RU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390821" y="512471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финиш</a:t>
            </a:r>
            <a:endParaRPr lang="ru-RU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1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3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33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097" y="179391"/>
            <a:ext cx="1154783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дальнейшем будем </a:t>
            </a:r>
            <a:r>
              <a:rPr lang="ru-RU" dirty="0" smtClean="0"/>
              <a:t>предполагать (если не оговорено иное), </a:t>
            </a:r>
            <a:r>
              <a:rPr lang="ru-RU" dirty="0"/>
              <a:t>что область определения функции </a:t>
            </a:r>
            <a:r>
              <a:rPr lang="ru-RU" dirty="0" smtClean="0"/>
              <a:t>T(</a:t>
            </a:r>
            <a:r>
              <a:rPr lang="en-US" dirty="0" smtClean="0"/>
              <a:t>n)</a:t>
            </a:r>
            <a:r>
              <a:rPr lang="ru-RU" dirty="0" smtClean="0"/>
              <a:t> – </a:t>
            </a:r>
            <a:r>
              <a:rPr lang="ru-RU" dirty="0"/>
              <a:t>это множество неотрицательных целых чисел </a:t>
            </a:r>
            <a:r>
              <a:rPr lang="en-US" dirty="0"/>
              <a:t>{</a:t>
            </a:r>
            <a:r>
              <a:rPr lang="en-US" dirty="0" smtClean="0"/>
              <a:t>0</a:t>
            </a:r>
            <a:r>
              <a:rPr lang="ru-RU" dirty="0" smtClean="0"/>
              <a:t>,1</a:t>
            </a:r>
            <a:r>
              <a:rPr lang="en-US" dirty="0" smtClean="0"/>
              <a:t>,2, …} </a:t>
            </a:r>
            <a:r>
              <a:rPr lang="ru-RU" dirty="0" smtClean="0"/>
              <a:t>и </a:t>
            </a:r>
            <a:r>
              <a:rPr lang="ru-RU" dirty="0"/>
              <a:t>сама </a:t>
            </a:r>
            <a:r>
              <a:rPr lang="ru-RU" dirty="0" smtClean="0"/>
              <a:t>функция  </a:t>
            </a:r>
            <a:r>
              <a:rPr lang="ru-RU" dirty="0"/>
              <a:t>T(</a:t>
            </a:r>
            <a:r>
              <a:rPr lang="en-US" dirty="0"/>
              <a:t>n)</a:t>
            </a:r>
            <a:r>
              <a:rPr lang="ru-RU" dirty="0" smtClean="0"/>
              <a:t> </a:t>
            </a:r>
            <a:r>
              <a:rPr lang="ru-RU" dirty="0"/>
              <a:t>принимает только неотрицательные целочисленные значения. </a:t>
            </a:r>
            <a:endParaRPr lang="en-US" dirty="0" smtClean="0"/>
          </a:p>
          <a:p>
            <a:r>
              <a:rPr lang="ru-RU" dirty="0" smtClean="0"/>
              <a:t>Это </a:t>
            </a:r>
            <a:r>
              <a:rPr lang="ru-RU" dirty="0"/>
              <a:t>допущение вызвано тем, что функция T(</a:t>
            </a:r>
            <a:r>
              <a:rPr lang="en-US" dirty="0"/>
              <a:t>n) </a:t>
            </a:r>
            <a:r>
              <a:rPr lang="ru-RU" dirty="0" smtClean="0"/>
              <a:t>будет </a:t>
            </a:r>
            <a:r>
              <a:rPr lang="ru-RU" dirty="0"/>
              <a:t>нами </a:t>
            </a:r>
            <a:r>
              <a:rPr lang="ru-RU" dirty="0" smtClean="0"/>
              <a:t>чаще всего использоваться </a:t>
            </a:r>
            <a:r>
              <a:rPr lang="ru-RU" dirty="0"/>
              <a:t>для описания времени работы алгоритма.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6" y="1987533"/>
            <a:ext cx="4267200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8232" y="1613522"/>
            <a:ext cx="390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Полное рекуррентное соотношение?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13576" y="2402022"/>
            <a:ext cx="51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4574" y="30513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да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7047" y="47714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да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0517" y="382323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да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0517" y="5719748"/>
            <a:ext cx="51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0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105161"/>
              </p:ext>
            </p:extLst>
          </p:nvPr>
        </p:nvGraphicFramePr>
        <p:xfrm>
          <a:off x="2673205" y="1697823"/>
          <a:ext cx="4994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4" name="Equation" r:id="rId3" imgW="3632040" imgH="787320" progId="Equation.DSMT4">
                  <p:embed/>
                </p:oleObj>
              </mc:Choice>
              <mc:Fallback>
                <p:oleObj name="Equation" r:id="rId3" imgW="36320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3205" y="1697823"/>
                        <a:ext cx="4994275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3571" y="395925"/>
            <a:ext cx="10982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 smtClean="0"/>
              <a:t>Худший случай</a:t>
            </a:r>
            <a:r>
              <a:rPr lang="ru-RU" sz="2000" dirty="0" smtClean="0"/>
              <a:t>: данные упорядочены, например, по возрастанию. Тогда в качестве сепаратора на каждом этапе разделения будет выбираться минимальный элемент.</a:t>
            </a:r>
          </a:p>
          <a:p>
            <a:pPr algn="just"/>
            <a:r>
              <a:rPr lang="ru-RU" sz="2000" dirty="0" smtClean="0"/>
              <a:t>Рекуррентное соотношение для оценки времени работы алгоритма будет следующим:</a:t>
            </a:r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934352"/>
              </p:ext>
            </p:extLst>
          </p:nvPr>
        </p:nvGraphicFramePr>
        <p:xfrm>
          <a:off x="4134013" y="3637747"/>
          <a:ext cx="20605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5" name="Equation" r:id="rId5" imgW="1498320" imgH="469800" progId="Equation.DSMT4">
                  <p:embed/>
                </p:oleObj>
              </mc:Choice>
              <mc:Fallback>
                <p:oleObj name="Equation" r:id="rId5" imgW="1498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4013" y="3637747"/>
                        <a:ext cx="2060575" cy="64611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9774" y="2996184"/>
            <a:ext cx="611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Время работы </a:t>
            </a:r>
            <a:r>
              <a:rPr lang="ru-RU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ru-RU" sz="2400" b="1" dirty="0" smtClean="0"/>
              <a:t>в худшем случае</a:t>
            </a:r>
            <a:r>
              <a:rPr lang="ru-RU" sz="2400" dirty="0" smtClean="0"/>
              <a:t>: 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1977" y="4283859"/>
            <a:ext cx="1092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Среднее время </a:t>
            </a:r>
            <a:r>
              <a:rPr lang="ru-RU" sz="2400" dirty="0" smtClean="0"/>
              <a:t>работы алгоритма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ru-RU" sz="2400" b="1" dirty="0" smtClean="0"/>
              <a:t>по всем возможным наборам входных данны</a:t>
            </a:r>
            <a:r>
              <a:rPr lang="ru-RU" sz="2400" dirty="0" smtClean="0"/>
              <a:t>х : </a:t>
            </a:r>
            <a:endParaRPr lang="ru-RU" sz="24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4482"/>
              </p:ext>
            </p:extLst>
          </p:nvPr>
        </p:nvGraphicFramePr>
        <p:xfrm>
          <a:off x="4134013" y="5185868"/>
          <a:ext cx="2724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" name="Equation" r:id="rId7" imgW="1981080" imgH="355320" progId="Equation.DSMT4">
                  <p:embed/>
                </p:oleObj>
              </mc:Choice>
              <mc:Fallback>
                <p:oleObj name="Equation" r:id="rId7" imgW="1981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4013" y="5185868"/>
                        <a:ext cx="2724150" cy="4889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9" y="5913438"/>
            <a:ext cx="1063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ru-RU" dirty="0" smtClean="0"/>
              <a:t>деление на классы идёт на каждом этапе разделения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Partition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dirty="0" smtClean="0"/>
              <a:t> а класс характеризуется той позицией</a:t>
            </a:r>
            <a:r>
              <a:rPr lang="en-US" dirty="0"/>
              <a:t> </a:t>
            </a:r>
            <a:r>
              <a:rPr lang="en-US" i="1" dirty="0" smtClean="0"/>
              <a:t>p</a:t>
            </a:r>
            <a:r>
              <a:rPr lang="ru-RU" dirty="0" smtClean="0"/>
              <a:t>, куда будет помещён сепаратор после того, как будет произведено разделение).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3783" y="195878"/>
            <a:ext cx="68301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7030A0"/>
                </a:solidFill>
              </a:rPr>
              <a:t>Этап разделения </a:t>
            </a:r>
          </a:p>
          <a:p>
            <a:pPr algn="ctr"/>
            <a:r>
              <a:rPr lang="ru-RU" sz="2000" dirty="0" smtClean="0">
                <a:solidFill>
                  <a:srgbClr val="7030A0"/>
                </a:solidFill>
              </a:rPr>
              <a:t>Алгоритм 2</a:t>
            </a:r>
          </a:p>
          <a:p>
            <a:pPr algn="just"/>
            <a:r>
              <a:rPr lang="ru-RU" sz="2000" dirty="0" smtClean="0"/>
              <a:t>В качестве </a:t>
            </a:r>
            <a:r>
              <a:rPr lang="ru-RU" sz="2000" dirty="0"/>
              <a:t>сепаратора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будем выбирать, например, центральный элемент </a:t>
            </a:r>
            <a:r>
              <a:rPr lang="ru-RU" sz="2000" dirty="0"/>
              <a:t>рассматриваемой </a:t>
            </a:r>
            <a:r>
              <a:rPr lang="ru-RU" sz="2000" dirty="0" smtClean="0"/>
              <a:t>области.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ru-RU" sz="2000" dirty="0" smtClean="0"/>
              <a:t>Относительно </a:t>
            </a:r>
            <a:r>
              <a:rPr lang="en-US" sz="2000" dirty="0" smtClean="0"/>
              <a:t> </a:t>
            </a:r>
            <a:r>
              <a:rPr lang="ru-RU" sz="2000" dirty="0" smtClean="0"/>
              <a:t>сепаратора </a:t>
            </a:r>
            <a:r>
              <a:rPr lang="en-US" sz="2000" b="1" dirty="0" smtClean="0">
                <a:solidFill>
                  <a:srgbClr val="7030A0"/>
                </a:solidFill>
              </a:rPr>
              <a:t>x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/>
              <a:t>массив разделим на три части</a:t>
            </a:r>
            <a:r>
              <a:rPr lang="en-US" sz="2000" dirty="0" smtClean="0"/>
              <a:t> </a:t>
            </a:r>
            <a:r>
              <a:rPr lang="ru-RU" sz="2000" dirty="0" smtClean="0"/>
              <a:t>функцией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Partition</a:t>
            </a:r>
            <a:r>
              <a:rPr lang="ru-RU" sz="2000" dirty="0" smtClean="0"/>
              <a:t>: </a:t>
            </a:r>
          </a:p>
          <a:p>
            <a:pPr marL="342900" indent="100013" algn="just">
              <a:buFont typeface="+mj-lt"/>
              <a:buAutoNum type="arabicParenR"/>
            </a:pPr>
            <a:r>
              <a:rPr lang="ru-RU" sz="2000" dirty="0" smtClean="0"/>
              <a:t> в первой части окажутся все  элементы, которые  равны или </a:t>
            </a:r>
            <a:r>
              <a:rPr lang="ru-RU" sz="2000" dirty="0"/>
              <a:t>меньше</a:t>
            </a:r>
            <a:r>
              <a:rPr lang="ru-RU" sz="2000" dirty="0" smtClean="0"/>
              <a:t> </a:t>
            </a:r>
            <a:r>
              <a:rPr lang="en-US" sz="2000" b="1" dirty="0">
                <a:solidFill>
                  <a:srgbClr val="7030A0"/>
                </a:solidFill>
              </a:rPr>
              <a:t>x</a:t>
            </a:r>
            <a:r>
              <a:rPr lang="en-US" sz="2000" dirty="0" smtClean="0"/>
              <a:t>;</a:t>
            </a:r>
          </a:p>
          <a:p>
            <a:pPr marL="342900" indent="100013" algn="just">
              <a:buFont typeface="+mj-lt"/>
              <a:buAutoNum type="arabicParenR"/>
            </a:pPr>
            <a:r>
              <a:rPr lang="ru-RU" sz="2000" dirty="0" smtClean="0"/>
              <a:t> во второй части – элементы, которые равны </a:t>
            </a:r>
            <a:r>
              <a:rPr lang="en-US" sz="2000" b="1" dirty="0">
                <a:solidFill>
                  <a:srgbClr val="7030A0"/>
                </a:solidFill>
              </a:rPr>
              <a:t>x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100013" algn="just">
              <a:buFont typeface="+mj-lt"/>
              <a:buAutoNum type="arabicParenR"/>
            </a:pPr>
            <a:r>
              <a:rPr lang="ru-RU" sz="2000" dirty="0" smtClean="0"/>
              <a:t> в третьей части – элементы, которые  больше или равны </a:t>
            </a:r>
            <a:r>
              <a:rPr lang="en-US" sz="2000" b="1" dirty="0" smtClean="0">
                <a:solidFill>
                  <a:srgbClr val="7030A0"/>
                </a:solidFill>
              </a:rPr>
              <a:t>x</a:t>
            </a:r>
            <a:r>
              <a:rPr lang="ru-RU" sz="2000" dirty="0"/>
              <a:t>.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522659" y="29381"/>
            <a:ext cx="466497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1600" dirty="0" smtClean="0"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</a:rPr>
              <a:t>l</a:t>
            </a:r>
            <a:r>
              <a:rPr lang="ru-RU" sz="1600" dirty="0" smtClean="0">
                <a:latin typeface="Consolas" panose="020B0609020204030204" pitchFamily="49" charset="0"/>
              </a:rPr>
              <a:t>, </a:t>
            </a:r>
            <a:r>
              <a:rPr lang="en-US" sz="1600" i="1" dirty="0" smtClean="0">
                <a:latin typeface="Consolas" panose="020B0609020204030204" pitchFamily="49" charset="0"/>
              </a:rPr>
              <a:t>r</a:t>
            </a:r>
            <a:r>
              <a:rPr lang="ru-RU" sz="1600" dirty="0" smtClean="0">
                <a:latin typeface="Consolas" panose="020B0609020204030204" pitchFamily="49" charset="0"/>
              </a:rPr>
              <a:t>):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ru-RU" sz="1600" b="1" dirty="0" smtClean="0">
                <a:latin typeface="Consolas" panose="020B0609020204030204" pitchFamily="49" charset="0"/>
              </a:rPr>
              <a:t>             </a:t>
            </a:r>
            <a:r>
              <a:rPr lang="ru-RU" sz="1600" b="1" dirty="0" err="1" smtClean="0">
                <a:latin typeface="Consolas" panose="020B0609020204030204" pitchFamily="49" charset="0"/>
              </a:rPr>
              <a:t>if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r>
              <a:rPr lang="en-US" sz="1600" i="1" dirty="0" smtClean="0">
                <a:latin typeface="Consolas" panose="020B0609020204030204" pitchFamily="49" charset="0"/>
              </a:rPr>
              <a:t>l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r</a:t>
            </a:r>
            <a:r>
              <a:rPr lang="ru-RU" sz="1600" dirty="0" smtClean="0">
                <a:latin typeface="Consolas" panose="020B0609020204030204" pitchFamily="49" charset="0"/>
              </a:rPr>
              <a:t>: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Partition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</a:t>
            </a:r>
            <a:r>
              <a:rPr lang="ru-RU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1600" i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1600" dirty="0" smtClean="0"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</a:rPr>
              <a:t>l</a:t>
            </a:r>
            <a:r>
              <a:rPr lang="ru-RU" sz="1600" dirty="0" smtClean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j</a:t>
            </a:r>
            <a:r>
              <a:rPr lang="ru-RU" sz="1600" dirty="0" smtClean="0">
                <a:latin typeface="Consolas" panose="020B0609020204030204" pitchFamily="49" charset="0"/>
              </a:rPr>
              <a:t>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</a:t>
            </a:r>
            <a:r>
              <a:rPr lang="ru-RU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1600" i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1600" dirty="0" smtClean="0">
                <a:latin typeface="Consolas" panose="020B0609020204030204" pitchFamily="49" charset="0"/>
              </a:rPr>
              <a:t>(</a:t>
            </a:r>
            <a:r>
              <a:rPr lang="en-US" sz="1600" i="1" dirty="0" err="1" smtClean="0">
                <a:latin typeface="Consolas" panose="020B0609020204030204" pitchFamily="49" charset="0"/>
              </a:rPr>
              <a:t>i</a:t>
            </a:r>
            <a:r>
              <a:rPr lang="ru-RU" sz="1600" dirty="0" smtClean="0">
                <a:latin typeface="Consolas" panose="020B0609020204030204" pitchFamily="49" charset="0"/>
              </a:rPr>
              <a:t>, </a:t>
            </a:r>
            <a:r>
              <a:rPr lang="en-US" sz="1600" i="1" dirty="0" smtClean="0">
                <a:latin typeface="Consolas" panose="020B0609020204030204" pitchFamily="49" charset="0"/>
              </a:rPr>
              <a:t>r</a:t>
            </a:r>
            <a:r>
              <a:rPr lang="ru-RU" sz="1600" dirty="0" smtClean="0">
                <a:latin typeface="Consolas" panose="020B0609020204030204" pitchFamily="49" charset="0"/>
              </a:rPr>
              <a:t>)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2659" y="2000492"/>
            <a:ext cx="4414345" cy="3970318"/>
          </a:xfrm>
          <a:prstGeom prst="rect">
            <a:avLst/>
          </a:prstGeom>
          <a:solidFill>
            <a:srgbClr val="E5D3D9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Consolas" panose="020B0609020204030204" pitchFamily="49" charset="0"/>
              </a:rPr>
              <a:t>def</a:t>
            </a:r>
            <a:r>
              <a:rPr lang="en-US" i="1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i="1" dirty="0" smtClean="0">
                <a:latin typeface="Consolas" panose="020B0609020204030204" pitchFamily="49" charset="0"/>
              </a:rPr>
              <a:t>  </a:t>
            </a:r>
            <a:r>
              <a:rPr lang="en-US" i="1" dirty="0" err="1" smtClean="0">
                <a:latin typeface="Consolas" panose="020B0609020204030204" pitchFamily="49" charset="0"/>
              </a:rPr>
              <a:t>i</a:t>
            </a:r>
            <a:r>
              <a:rPr lang="en-US" i="1" dirty="0" smtClean="0">
                <a:latin typeface="Consolas" panose="020B0609020204030204" pitchFamily="49" charset="0"/>
              </a:rPr>
              <a:t>=l</a:t>
            </a:r>
          </a:p>
          <a:p>
            <a:r>
              <a:rPr lang="en-US" i="1" dirty="0" smtClean="0">
                <a:latin typeface="Consolas" panose="020B0609020204030204" pitchFamily="49" charset="0"/>
              </a:rPr>
              <a:t>  j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en-US" i="1" dirty="0" smtClean="0">
                <a:latin typeface="Consolas" panose="020B0609020204030204" pitchFamily="49" charset="0"/>
              </a:rPr>
              <a:t>r</a:t>
            </a:r>
          </a:p>
          <a:p>
            <a:r>
              <a:rPr lang="en-US" i="1" dirty="0" smtClean="0">
                <a:latin typeface="Consolas" panose="020B0609020204030204" pitchFamily="49" charset="0"/>
              </a:rPr>
              <a:t>  k=(</a:t>
            </a:r>
            <a:r>
              <a:rPr lang="en-US" i="1" dirty="0" err="1" smtClean="0">
                <a:latin typeface="Consolas" panose="020B0609020204030204" pitchFamily="49" charset="0"/>
              </a:rPr>
              <a:t>l+r</a:t>
            </a:r>
            <a:r>
              <a:rPr lang="en-US" i="1" dirty="0" smtClean="0">
                <a:latin typeface="Consolas" panose="020B0609020204030204" pitchFamily="49" charset="0"/>
              </a:rPr>
              <a:t>)//2</a:t>
            </a:r>
          </a:p>
          <a:p>
            <a:r>
              <a:rPr lang="en-US" i="1" dirty="0" smtClean="0">
                <a:latin typeface="Consolas" panose="020B0609020204030204" pitchFamily="49" charset="0"/>
              </a:rPr>
              <a:t>  x=</a:t>
            </a:r>
            <a:r>
              <a:rPr lang="en-US" dirty="0" smtClean="0">
                <a:latin typeface="Consolas" panose="020B0609020204030204" pitchFamily="49" charset="0"/>
              </a:rPr>
              <a:t>array</a:t>
            </a:r>
            <a:r>
              <a:rPr lang="en-US" i="1" dirty="0" smtClean="0">
                <a:latin typeface="Consolas" panose="020B0609020204030204" pitchFamily="49" charset="0"/>
              </a:rPr>
              <a:t>[k]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while </a:t>
            </a:r>
            <a:r>
              <a:rPr lang="en-US" i="1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&lt;=</a:t>
            </a:r>
            <a:r>
              <a:rPr lang="en-US" i="1" dirty="0" smtClean="0">
                <a:latin typeface="Consolas" panose="020B0609020204030204" pitchFamily="49" charset="0"/>
              </a:rPr>
              <a:t>j</a:t>
            </a:r>
            <a:r>
              <a:rPr lang="ru-RU" dirty="0" smtClean="0">
                <a:latin typeface="Consolas" panose="020B0609020204030204" pitchFamily="49" charset="0"/>
              </a:rPr>
              <a:t>: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while array[</a:t>
            </a:r>
            <a:r>
              <a:rPr lang="en-US" i="1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]&lt;x: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              </a:t>
            </a:r>
            <a:r>
              <a:rPr lang="en-US" i="1" dirty="0" err="1" smtClean="0">
                <a:latin typeface="Consolas" panose="020B0609020204030204" pitchFamily="49" charset="0"/>
              </a:rPr>
              <a:t>i</a:t>
            </a:r>
            <a:r>
              <a:rPr lang="en-US" i="1" dirty="0" smtClean="0">
                <a:latin typeface="Consolas" panose="020B0609020204030204" pitchFamily="49" charset="0"/>
              </a:rPr>
              <a:t>+</a:t>
            </a:r>
            <a:r>
              <a:rPr lang="en-US" dirty="0" smtClean="0">
                <a:latin typeface="Consolas" panose="020B0609020204030204" pitchFamily="49" charset="0"/>
              </a:rPr>
              <a:t>=1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while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i="1" dirty="0" smtClean="0">
                <a:latin typeface="Consolas" panose="020B0609020204030204" pitchFamily="49" charset="0"/>
              </a:rPr>
              <a:t>j</a:t>
            </a:r>
            <a:r>
              <a:rPr lang="en-US" dirty="0" smtClean="0">
                <a:latin typeface="Consolas" panose="020B0609020204030204" pitchFamily="49" charset="0"/>
              </a:rPr>
              <a:t>]&gt;x: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              j-</a:t>
            </a:r>
            <a:r>
              <a:rPr lang="en-US" dirty="0" smtClean="0">
                <a:latin typeface="Consolas" panose="020B0609020204030204" pitchFamily="49" charset="0"/>
              </a:rPr>
              <a:t>=1</a:t>
            </a:r>
          </a:p>
          <a:p>
            <a:r>
              <a:rPr lang="en-US" i="1" dirty="0" smtClean="0">
                <a:latin typeface="Consolas" panose="020B0609020204030204" pitchFamily="49" charset="0"/>
              </a:rPr>
              <a:t>    if </a:t>
            </a:r>
            <a:r>
              <a:rPr lang="en-US" i="1" dirty="0" err="1" smtClean="0">
                <a:latin typeface="Consolas" panose="020B0609020204030204" pitchFamily="49" charset="0"/>
              </a:rPr>
              <a:t>i</a:t>
            </a:r>
            <a:r>
              <a:rPr lang="en-US" i="1" dirty="0" smtClean="0">
                <a:latin typeface="Consolas" panose="020B0609020204030204" pitchFamily="49" charset="0"/>
              </a:rPr>
              <a:t>&lt;= j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en-US" i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              </a:t>
            </a:r>
            <a:r>
              <a:rPr lang="en-US" dirty="0" smtClean="0">
                <a:latin typeface="Consolas" panose="020B0609020204030204" pitchFamily="49" charset="0"/>
              </a:rPr>
              <a:t>array</a:t>
            </a:r>
            <a:r>
              <a:rPr lang="en-US" i="1" dirty="0" smtClean="0">
                <a:latin typeface="Consolas" panose="020B0609020204030204" pitchFamily="49" charset="0"/>
              </a:rPr>
              <a:t>[</a:t>
            </a:r>
            <a:r>
              <a:rPr lang="en-US" i="1" dirty="0" err="1" smtClean="0">
                <a:latin typeface="Consolas" panose="020B0609020204030204" pitchFamily="49" charset="0"/>
              </a:rPr>
              <a:t>i</a:t>
            </a:r>
            <a:r>
              <a:rPr lang="en-US" i="1" dirty="0" smtClean="0">
                <a:latin typeface="Consolas" panose="020B0609020204030204" pitchFamily="49" charset="0"/>
              </a:rPr>
              <a:t>]</a:t>
            </a:r>
            <a:r>
              <a:rPr lang="en-US" i="1" dirty="0">
                <a:latin typeface="Consolas" panose="020B0609020204030204" pitchFamily="49" charset="0"/>
              </a:rPr>
              <a:t>↔ array[j</a:t>
            </a:r>
            <a:r>
              <a:rPr lang="en-US" i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              </a:t>
            </a:r>
            <a:r>
              <a:rPr lang="en-US" i="1" dirty="0" err="1" smtClean="0">
                <a:latin typeface="Consolas" panose="020B0609020204030204" pitchFamily="49" charset="0"/>
              </a:rPr>
              <a:t>i</a:t>
            </a:r>
            <a:r>
              <a:rPr lang="en-US" i="1" dirty="0" smtClean="0">
                <a:latin typeface="Consolas" panose="020B0609020204030204" pitchFamily="49" charset="0"/>
              </a:rPr>
              <a:t>+=1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              j-=1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28684"/>
              </p:ext>
            </p:extLst>
          </p:nvPr>
        </p:nvGraphicFramePr>
        <p:xfrm>
          <a:off x="1561772" y="4338348"/>
          <a:ext cx="4868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42"/>
                <a:gridCol w="486842"/>
                <a:gridCol w="486842"/>
                <a:gridCol w="486842"/>
                <a:gridCol w="486842"/>
                <a:gridCol w="486842"/>
                <a:gridCol w="486842"/>
                <a:gridCol w="486842"/>
                <a:gridCol w="486842"/>
                <a:gridCol w="486842"/>
              </a:tblGrid>
              <a:tr h="3172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035238"/>
              </p:ext>
            </p:extLst>
          </p:nvPr>
        </p:nvGraphicFramePr>
        <p:xfrm>
          <a:off x="2631322" y="440692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1"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1322" y="4406928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94139"/>
              </p:ext>
            </p:extLst>
          </p:nvPr>
        </p:nvGraphicFramePr>
        <p:xfrm>
          <a:off x="5065009" y="440692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2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5009" y="4406928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80075" y="400121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endParaRPr lang="ru-RU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65009" y="3934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7139" y="3962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l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93742" y="39745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703039" y="4834740"/>
            <a:ext cx="2552470" cy="942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714" y="4342890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итерация</a:t>
            </a:r>
            <a:endParaRPr lang="ru-RU" dirty="0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74763"/>
              </p:ext>
            </p:extLst>
          </p:nvPr>
        </p:nvGraphicFramePr>
        <p:xfrm>
          <a:off x="1561772" y="5218992"/>
          <a:ext cx="4868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26"/>
                <a:gridCol w="486842"/>
                <a:gridCol w="486842"/>
                <a:gridCol w="486842"/>
                <a:gridCol w="1947368"/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20352"/>
              </p:ext>
            </p:extLst>
          </p:nvPr>
        </p:nvGraphicFramePr>
        <p:xfrm>
          <a:off x="3188420" y="5312938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3" name="Equation" r:id="rId7" imgW="177480" imgH="177480" progId="Equation.DSMT4">
                  <p:embed/>
                </p:oleObj>
              </mc:Choice>
              <mc:Fallback>
                <p:oleObj name="Equation" r:id="rId7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8420" y="5312938"/>
                        <a:ext cx="1778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636924"/>
              </p:ext>
            </p:extLst>
          </p:nvPr>
        </p:nvGraphicFramePr>
        <p:xfrm>
          <a:off x="2253881" y="5275246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4"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3881" y="5275246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229292"/>
              </p:ext>
            </p:extLst>
          </p:nvPr>
        </p:nvGraphicFramePr>
        <p:xfrm>
          <a:off x="3618526" y="5327912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5" name="Equation" r:id="rId11" imgW="177480" imgH="177480" progId="Equation.DSMT4">
                  <p:embed/>
                </p:oleObj>
              </mc:Choice>
              <mc:Fallback>
                <p:oleObj name="Equation" r:id="rId11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8526" y="5327912"/>
                        <a:ext cx="1778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394728"/>
              </p:ext>
            </p:extLst>
          </p:nvPr>
        </p:nvGraphicFramePr>
        <p:xfrm>
          <a:off x="4120188" y="5327912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6" name="Equation" r:id="rId13" imgW="177480" imgH="177480" progId="Equation.DSMT4">
                  <p:embed/>
                </p:oleObj>
              </mc:Choice>
              <mc:Fallback>
                <p:oleObj name="Equation" r:id="rId13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20188" y="5327912"/>
                        <a:ext cx="1778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76624"/>
              </p:ext>
            </p:extLst>
          </p:nvPr>
        </p:nvGraphicFramePr>
        <p:xfrm>
          <a:off x="5255509" y="526213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7" name="Equation" r:id="rId14" imgW="380880" imgH="228600" progId="Equation.DSMT4">
                  <p:embed/>
                </p:oleObj>
              </mc:Choice>
              <mc:Fallback>
                <p:oleObj name="Equation" r:id="rId14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55509" y="5262138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4539" y="523416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финиш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1559476" y="5590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l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43473" y="55600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51039" y="5513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51488" y="5541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1884705" y="4203144"/>
            <a:ext cx="369176" cy="1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636509" y="4218768"/>
            <a:ext cx="395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1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690848"/>
              </p:ext>
            </p:extLst>
          </p:nvPr>
        </p:nvGraphicFramePr>
        <p:xfrm>
          <a:off x="2809188" y="1464619"/>
          <a:ext cx="4994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0" name="Equation" r:id="rId3" imgW="3632040" imgH="787320" progId="Equation.DSMT4">
                  <p:embed/>
                </p:oleObj>
              </mc:Choice>
              <mc:Fallback>
                <p:oleObj name="Equation" r:id="rId3" imgW="36320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188" y="1464619"/>
                        <a:ext cx="4994275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8159" y="265525"/>
            <a:ext cx="1052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/>
              <a:t>Худший </a:t>
            </a:r>
            <a:r>
              <a:rPr lang="ru-RU" sz="2400" u="sng" dirty="0" smtClean="0"/>
              <a:t>случай</a:t>
            </a:r>
            <a:r>
              <a:rPr lang="ru-RU" sz="2400" dirty="0" smtClean="0"/>
              <a:t>: сепаратором на </a:t>
            </a:r>
            <a:r>
              <a:rPr lang="ru-RU" sz="2400" dirty="0"/>
              <a:t>каждом этапе разделения </a:t>
            </a:r>
            <a:r>
              <a:rPr lang="ru-RU" sz="2400" dirty="0" smtClean="0"/>
              <a:t>оказывается  </a:t>
            </a:r>
            <a:r>
              <a:rPr lang="ru-RU" sz="2400" dirty="0"/>
              <a:t>минимальный </a:t>
            </a:r>
            <a:r>
              <a:rPr lang="ru-RU" sz="2400" dirty="0" smtClean="0"/>
              <a:t>элемент</a:t>
            </a:r>
            <a:r>
              <a:rPr lang="en-US" sz="2400" dirty="0" smtClean="0"/>
              <a:t> </a:t>
            </a:r>
            <a:r>
              <a:rPr lang="ru-RU" sz="2400" dirty="0" smtClean="0"/>
              <a:t>текущей области. 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0099"/>
              </p:ext>
            </p:extLst>
          </p:nvPr>
        </p:nvGraphicFramePr>
        <p:xfrm>
          <a:off x="8641629" y="2584392"/>
          <a:ext cx="20605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1" name="Equation" r:id="rId5" imgW="1498320" imgH="469800" progId="Equation.DSMT4">
                  <p:embed/>
                </p:oleObj>
              </mc:Choice>
              <mc:Fallback>
                <p:oleObj name="Equation" r:id="rId5" imgW="1498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41629" y="2584392"/>
                        <a:ext cx="2060575" cy="646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5550" y="3358848"/>
            <a:ext cx="373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solidFill>
                  <a:srgbClr val="7030A0"/>
                </a:solidFill>
              </a:rPr>
              <a:t>Худший случай не сложно построить </a:t>
            </a:r>
            <a:r>
              <a:rPr lang="ru-RU" sz="1600" i="1" dirty="0">
                <a:solidFill>
                  <a:srgbClr val="7030A0"/>
                </a:solidFill>
              </a:rPr>
              <a:t>для произвольного </a:t>
            </a:r>
            <a:r>
              <a:rPr lang="en-US" sz="1600" i="1" dirty="0">
                <a:solidFill>
                  <a:srgbClr val="7030A0"/>
                </a:solidFill>
              </a:rPr>
              <a:t>n </a:t>
            </a:r>
            <a:r>
              <a:rPr lang="ru-RU" sz="1600" i="1" dirty="0" smtClean="0">
                <a:solidFill>
                  <a:srgbClr val="7030A0"/>
                </a:solidFill>
              </a:rPr>
              <a:t>за линейное время :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43922"/>
              </p:ext>
            </p:extLst>
          </p:nvPr>
        </p:nvGraphicFramePr>
        <p:xfrm>
          <a:off x="1063654" y="4154531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/>
                <a:gridCol w="395178"/>
                <a:gridCol w="395178"/>
                <a:gridCol w="395178"/>
                <a:gridCol w="395178"/>
                <a:gridCol w="395178"/>
                <a:gridCol w="395178"/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16640"/>
              </p:ext>
            </p:extLst>
          </p:nvPr>
        </p:nvGraphicFramePr>
        <p:xfrm>
          <a:off x="1063654" y="46577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/>
                <a:gridCol w="395178"/>
                <a:gridCol w="395178"/>
                <a:gridCol w="395178"/>
                <a:gridCol w="395178"/>
                <a:gridCol w="395178"/>
                <a:gridCol w="395178"/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05785"/>
              </p:ext>
            </p:extLst>
          </p:nvPr>
        </p:nvGraphicFramePr>
        <p:xfrm>
          <a:off x="4366443" y="46577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/>
                <a:gridCol w="395178"/>
                <a:gridCol w="395178"/>
                <a:gridCol w="395178"/>
                <a:gridCol w="395178"/>
                <a:gridCol w="395178"/>
                <a:gridCol w="395178"/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3935820" y="5306743"/>
            <a:ext cx="313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87528"/>
              </p:ext>
            </p:extLst>
          </p:nvPr>
        </p:nvGraphicFramePr>
        <p:xfrm>
          <a:off x="1063654" y="51293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/>
                <a:gridCol w="395178"/>
                <a:gridCol w="395178"/>
                <a:gridCol w="395178"/>
                <a:gridCol w="395178"/>
                <a:gridCol w="395178"/>
                <a:gridCol w="395178"/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20081"/>
              </p:ext>
            </p:extLst>
          </p:nvPr>
        </p:nvGraphicFramePr>
        <p:xfrm>
          <a:off x="4366443" y="51293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/>
                <a:gridCol w="395178"/>
                <a:gridCol w="395178"/>
                <a:gridCol w="395178"/>
                <a:gridCol w="395178"/>
                <a:gridCol w="395178"/>
                <a:gridCol w="395178"/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Прямая со стрелкой 15"/>
          <p:cNvCxnSpPr/>
          <p:nvPr/>
        </p:nvCxnSpPr>
        <p:spPr>
          <a:xfrm>
            <a:off x="3935819" y="4987946"/>
            <a:ext cx="313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9213"/>
              </p:ext>
            </p:extLst>
          </p:nvPr>
        </p:nvGraphicFramePr>
        <p:xfrm>
          <a:off x="1063654" y="56009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/>
                <a:gridCol w="395178"/>
                <a:gridCol w="395178"/>
                <a:gridCol w="395178"/>
                <a:gridCol w="395178"/>
                <a:gridCol w="395178"/>
                <a:gridCol w="395178"/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50102"/>
              </p:ext>
            </p:extLst>
          </p:nvPr>
        </p:nvGraphicFramePr>
        <p:xfrm>
          <a:off x="4366443" y="5618841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/>
                <a:gridCol w="395178"/>
                <a:gridCol w="395178"/>
                <a:gridCol w="395178"/>
                <a:gridCol w="395178"/>
                <a:gridCol w="395178"/>
                <a:gridCol w="395178"/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 стрелкой 18"/>
          <p:cNvCxnSpPr/>
          <p:nvPr/>
        </p:nvCxnSpPr>
        <p:spPr>
          <a:xfrm>
            <a:off x="3935819" y="5807027"/>
            <a:ext cx="313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98444"/>
              </p:ext>
            </p:extLst>
          </p:nvPr>
        </p:nvGraphicFramePr>
        <p:xfrm>
          <a:off x="1063654" y="6072557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/>
                <a:gridCol w="395178"/>
                <a:gridCol w="395178"/>
                <a:gridCol w="395178"/>
                <a:gridCol w="395178"/>
                <a:gridCol w="395178"/>
                <a:gridCol w="395178"/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Прямая со стрелкой 20"/>
          <p:cNvCxnSpPr/>
          <p:nvPr/>
        </p:nvCxnSpPr>
        <p:spPr>
          <a:xfrm>
            <a:off x="3935818" y="6204524"/>
            <a:ext cx="313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30669"/>
              </p:ext>
            </p:extLst>
          </p:nvPr>
        </p:nvGraphicFramePr>
        <p:xfrm>
          <a:off x="4366443" y="6108325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/>
                <a:gridCol w="395178"/>
                <a:gridCol w="395178"/>
                <a:gridCol w="395178"/>
                <a:gridCol w="395178"/>
                <a:gridCol w="395178"/>
                <a:gridCol w="395178"/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Прямая со стрелкой 24"/>
          <p:cNvCxnSpPr/>
          <p:nvPr/>
        </p:nvCxnSpPr>
        <p:spPr>
          <a:xfrm>
            <a:off x="2032000" y="6381946"/>
            <a:ext cx="77718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598367" y="5913438"/>
            <a:ext cx="77718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517715" y="5437671"/>
            <a:ext cx="57660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198774" y="4987922"/>
            <a:ext cx="57660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0880" y="2676616"/>
            <a:ext cx="7650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Время работы алгоритма </a:t>
            </a:r>
            <a:r>
              <a:rPr lang="ru-RU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en-US" sz="24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 smtClean="0"/>
              <a:t>в худшем случае</a:t>
            </a:r>
            <a:r>
              <a:rPr lang="ru-RU" sz="2400" dirty="0" smtClean="0"/>
              <a:t>: </a:t>
            </a:r>
            <a:endParaRPr lang="ru-RU" sz="2400" dirty="0"/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9620"/>
              </p:ext>
            </p:extLst>
          </p:nvPr>
        </p:nvGraphicFramePr>
        <p:xfrm>
          <a:off x="4366443" y="4168273"/>
          <a:ext cx="2766246" cy="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8"/>
                <a:gridCol w="395178"/>
                <a:gridCol w="395178"/>
                <a:gridCol w="395178"/>
                <a:gridCol w="395178"/>
                <a:gridCol w="395178"/>
                <a:gridCol w="395178"/>
              </a:tblGrid>
              <a:tr h="4121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9" name="Рисунок 28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16476"/>
              </p:ext>
            </p:extLst>
          </p:nvPr>
        </p:nvGraphicFramePr>
        <p:xfrm>
          <a:off x="3194709" y="2033254"/>
          <a:ext cx="623411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4" name="Equation" r:id="rId3" imgW="4533840" imgH="1117440" progId="Equation.DSMT4">
                  <p:embed/>
                </p:oleObj>
              </mc:Choice>
              <mc:Fallback>
                <p:oleObj name="Equation" r:id="rId3" imgW="453384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4709" y="2033254"/>
                        <a:ext cx="6234113" cy="1536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1610" y="395925"/>
            <a:ext cx="1052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Если на каждом этапе разделения в качестве сепаратора выбирать </a:t>
            </a:r>
            <a:r>
              <a:rPr lang="ru-RU" sz="2400" u="sng" dirty="0" smtClean="0">
                <a:solidFill>
                  <a:schemeClr val="accent5">
                    <a:lumMod val="75000"/>
                  </a:schemeClr>
                </a:solidFill>
              </a:rPr>
              <a:t>средний по значению элемент и делать это за линейное от количества элементов время</a:t>
            </a:r>
            <a:r>
              <a:rPr lang="ru-RU" sz="2400" baseline="30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sz="2400" dirty="0" smtClean="0"/>
              <a:t>, то время работы алгоритма сортировки </a:t>
            </a:r>
            <a:r>
              <a:rPr lang="ru-RU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2400" dirty="0" err="1" smtClean="0">
                <a:solidFill>
                  <a:srgbClr val="C00000"/>
                </a:solidFill>
              </a:rPr>
              <a:t>t</a:t>
            </a:r>
            <a:r>
              <a:rPr lang="ru-RU" sz="2400" i="1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/>
              <a:t>в худшем случае:</a:t>
            </a:r>
            <a:endParaRPr lang="ru-RU" sz="2400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14819"/>
              </p:ext>
            </p:extLst>
          </p:nvPr>
        </p:nvGraphicFramePr>
        <p:xfrm>
          <a:off x="3408363" y="4097924"/>
          <a:ext cx="2724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5" name="Equation" r:id="rId5" imgW="1981080" imgH="355320" progId="Equation.DSMT4">
                  <p:embed/>
                </p:oleObj>
              </mc:Choice>
              <mc:Fallback>
                <p:oleObj name="Equation" r:id="rId5" imgW="1981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8363" y="4097924"/>
                        <a:ext cx="2724150" cy="4889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051610" y="6092744"/>
            <a:ext cx="10934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ru-RU" sz="2400" baseline="30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baseline="30000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Котов, Е. П. Соболевская, А. А. Толстиков. «Алгоритмы и структуры данных»: учеб.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пособие. - Минск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БГУ, 2011г.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Классическое университетское издание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-  С. 61-62.</a:t>
            </a:r>
            <a:endParaRPr lang="ru-RU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4524" y="179958"/>
            <a:ext cx="115855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C++ </a:t>
            </a:r>
            <a:r>
              <a:rPr lang="ru-RU" sz="2000" b="1" dirty="0" err="1">
                <a:solidFill>
                  <a:srgbClr val="FF0000"/>
                </a:solidFill>
              </a:rPr>
              <a:t>std</a:t>
            </a:r>
            <a:r>
              <a:rPr lang="ru-RU" sz="2000" b="1" dirty="0">
                <a:solidFill>
                  <a:srgbClr val="FF0000"/>
                </a:solidFill>
              </a:rPr>
              <a:t>::</a:t>
            </a:r>
            <a:r>
              <a:rPr lang="ru-RU" sz="2000" b="1" dirty="0" err="1">
                <a:solidFill>
                  <a:srgbClr val="FF0000"/>
                </a:solidFill>
              </a:rPr>
              <a:t>sort</a:t>
            </a:r>
            <a:r>
              <a:rPr lang="ru-RU" sz="2000" b="1" dirty="0">
                <a:solidFill>
                  <a:srgbClr val="FF0000"/>
                </a:solidFill>
              </a:rPr>
              <a:t>() 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pPr algn="just"/>
            <a:r>
              <a:rPr lang="ru-RU" dirty="0" smtClean="0"/>
              <a:t>Основой </a:t>
            </a:r>
            <a:r>
              <a:rPr lang="ru-RU" dirty="0"/>
              <a:t>служит алгоритм быстрой сортировки – модифицированный </a:t>
            </a:r>
            <a:r>
              <a:rPr lang="ru-RU" b="1" dirty="0" err="1">
                <a:latin typeface="Consolas" panose="020B0609020204030204" pitchFamily="49" charset="0"/>
              </a:rPr>
              <a:t>QuickSort</a:t>
            </a:r>
            <a:r>
              <a:rPr lang="ru-RU" b="1" dirty="0"/>
              <a:t>, </a:t>
            </a:r>
            <a:r>
              <a:rPr lang="ru-RU" dirty="0"/>
              <a:t>он же</a:t>
            </a:r>
            <a:r>
              <a:rPr lang="ru-RU" b="1" dirty="0"/>
              <a:t> </a:t>
            </a:r>
            <a:r>
              <a:rPr lang="ru-RU" b="1" dirty="0" err="1">
                <a:latin typeface="Consolas" panose="020B0609020204030204" pitchFamily="49" charset="0"/>
              </a:rPr>
              <a:t>IntroSort</a:t>
            </a:r>
            <a:r>
              <a:rPr lang="ru-RU" dirty="0"/>
              <a:t>, разработанный специально для </a:t>
            </a:r>
            <a:r>
              <a:rPr lang="ru-RU" dirty="0" err="1">
                <a:latin typeface="Consolas" panose="020B0609020204030204" pitchFamily="49" charset="0"/>
              </a:rPr>
              <a:t>stl</a:t>
            </a:r>
            <a:r>
              <a:rPr lang="ru-RU" dirty="0"/>
              <a:t>. Отличие от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 </a:t>
            </a:r>
            <a:r>
              <a:rPr lang="ru-RU" dirty="0" smtClean="0"/>
              <a:t>состоит в </a:t>
            </a:r>
            <a:r>
              <a:rPr lang="ru-RU" dirty="0"/>
              <a:t>том, что количество рекурсивных </a:t>
            </a:r>
            <a:r>
              <a:rPr lang="ru-RU" dirty="0" smtClean="0"/>
              <a:t>операций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не идет до </a:t>
            </a:r>
            <a:r>
              <a:rPr lang="ru-RU" dirty="0" smtClean="0"/>
              <a:t>самого конца</a:t>
            </a:r>
            <a:r>
              <a:rPr lang="ru-RU" dirty="0"/>
              <a:t>, как в чистом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. </a:t>
            </a:r>
            <a:r>
              <a:rPr lang="ru-RU" dirty="0" smtClean="0"/>
              <a:t>Если </a:t>
            </a:r>
            <a:r>
              <a:rPr lang="ru-RU" dirty="0"/>
              <a:t>количество итераций (процедур разделения массива) превысило </a:t>
            </a:r>
            <a:r>
              <a:rPr lang="ru-RU" dirty="0" smtClean="0"/>
              <a:t>1.5*log</a:t>
            </a:r>
            <a:r>
              <a:rPr lang="ru-RU" baseline="-25000" dirty="0" smtClean="0"/>
              <a:t>2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), </a:t>
            </a:r>
            <a:r>
              <a:rPr lang="ru-RU" dirty="0"/>
              <a:t>где </a:t>
            </a:r>
            <a:r>
              <a:rPr lang="en-US" dirty="0" smtClean="0"/>
              <a:t>n -</a:t>
            </a:r>
            <a:r>
              <a:rPr lang="ru-RU" dirty="0" smtClean="0"/>
              <a:t> </a:t>
            </a:r>
            <a:r>
              <a:rPr lang="ru-RU" dirty="0"/>
              <a:t>длина всего массива, то рекурсивные операции </a:t>
            </a:r>
            <a:r>
              <a:rPr lang="ru-RU" dirty="0" smtClean="0"/>
              <a:t>прекращаются: </a:t>
            </a:r>
          </a:p>
          <a:p>
            <a:pPr marL="342900" indent="-342900" algn="just">
              <a:buAutoNum type="arabicParenBoth"/>
            </a:pPr>
            <a:r>
              <a:rPr lang="ru-RU" dirty="0" smtClean="0"/>
              <a:t>если </a:t>
            </a:r>
            <a:r>
              <a:rPr lang="ru-RU" dirty="0"/>
              <a:t>количество </a:t>
            </a:r>
            <a:r>
              <a:rPr lang="ru-RU" dirty="0">
                <a:latin typeface="Consolas" panose="020B0609020204030204" pitchFamily="49" charset="0"/>
              </a:rPr>
              <a:t>оставшихся</a:t>
            </a:r>
            <a:r>
              <a:rPr lang="ru-RU" dirty="0"/>
              <a:t> </a:t>
            </a:r>
            <a:r>
              <a:rPr lang="ru-RU" dirty="0" smtClean="0"/>
              <a:t>элементов </a:t>
            </a:r>
            <a:r>
              <a:rPr lang="ru-RU" dirty="0"/>
              <a:t>меньше 32-х, то </a:t>
            </a:r>
            <a:r>
              <a:rPr lang="ru-RU" dirty="0" smtClean="0"/>
              <a:t>оставшийся  фрагмент сортируется </a:t>
            </a:r>
            <a:r>
              <a:rPr lang="ru-RU" dirty="0"/>
              <a:t>методом вставки </a:t>
            </a:r>
            <a:r>
              <a:rPr lang="ru-RU" b="1" dirty="0" err="1">
                <a:latin typeface="Consolas" panose="020B0609020204030204" pitchFamily="49" charset="0"/>
              </a:rPr>
              <a:t>InsertionSort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/>
              <a:t>(сортировка вставками работает за время O(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ru-RU" dirty="0" smtClean="0"/>
              <a:t>) </a:t>
            </a:r>
            <a:r>
              <a:rPr lang="ru-RU" dirty="0"/>
              <a:t>и для больших массивов не используется, но на малых длинах </a:t>
            </a:r>
            <a:r>
              <a:rPr lang="ru-RU" dirty="0" smtClean="0"/>
              <a:t> эффективна ввиду простоты реализации)</a:t>
            </a:r>
            <a:r>
              <a:rPr lang="en-US" dirty="0" smtClean="0"/>
              <a:t>;</a:t>
            </a:r>
          </a:p>
          <a:p>
            <a:pPr marL="342900" indent="-342900" algn="just">
              <a:buAutoNum type="arabicParenBoth"/>
            </a:pPr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количество оставшихся элементов </a:t>
            </a:r>
            <a:r>
              <a:rPr lang="ru-RU" dirty="0" smtClean="0"/>
              <a:t>более </a:t>
            </a:r>
            <a:r>
              <a:rPr lang="ru-RU" dirty="0"/>
              <a:t>32-х элементов, то этот фрагмент сортируется </a:t>
            </a:r>
            <a:r>
              <a:rPr lang="ru-RU" dirty="0" smtClean="0"/>
              <a:t>пирамидальным </a:t>
            </a:r>
            <a:r>
              <a:rPr lang="ru-RU" dirty="0"/>
              <a:t>методом </a:t>
            </a:r>
            <a:r>
              <a:rPr lang="ru-RU" b="1" dirty="0" err="1">
                <a:latin typeface="Consolas" panose="020B0609020204030204" pitchFamily="49" charset="0"/>
              </a:rPr>
              <a:t>HeapSort</a:t>
            </a:r>
            <a:r>
              <a:rPr lang="ru-RU" dirty="0"/>
              <a:t> в чистом его </a:t>
            </a:r>
            <a:r>
              <a:rPr lang="ru-RU" dirty="0" smtClean="0"/>
              <a:t>виде (сортировка кучей  в худшем </a:t>
            </a:r>
            <a:r>
              <a:rPr lang="ru-RU" dirty="0"/>
              <a:t>случае работает за квадратичное время, не </a:t>
            </a:r>
            <a:r>
              <a:rPr lang="ru-RU" dirty="0" smtClean="0"/>
              <a:t>устойчива).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219" y="3350057"/>
            <a:ext cx="115168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7030A0"/>
                </a:solidFill>
              </a:rPr>
              <a:t>Java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 err="1" smtClean="0">
                <a:solidFill>
                  <a:srgbClr val="7030A0"/>
                </a:solidFill>
              </a:rPr>
              <a:t>java.util.Coll</a:t>
            </a:r>
            <a:r>
              <a:rPr lang="en-US" sz="2000" b="1" dirty="0">
                <a:solidFill>
                  <a:srgbClr val="7030A0"/>
                </a:solidFill>
              </a:rPr>
              <a:t>e</a:t>
            </a:r>
            <a:r>
              <a:rPr lang="ru-RU" dirty="0" err="1">
                <a:latin typeface="Consolas" panose="020B0609020204030204" pitchFamily="49" charset="0"/>
              </a:rPr>
              <a:t>ctions.sort</a:t>
            </a:r>
            <a:r>
              <a:rPr lang="ru-RU" sz="2000" dirty="0" smtClean="0"/>
              <a:t>()</a:t>
            </a:r>
            <a:endParaRPr lang="en-US" sz="2000" dirty="0" smtClean="0"/>
          </a:p>
          <a:p>
            <a:pPr algn="just"/>
            <a:r>
              <a:rPr lang="en-US" dirty="0"/>
              <a:t>C</a:t>
            </a:r>
            <a:r>
              <a:rPr lang="ru-RU" dirty="0" err="1" smtClean="0"/>
              <a:t>ортировка</a:t>
            </a:r>
            <a:r>
              <a:rPr lang="ru-RU" dirty="0" smtClean="0"/>
              <a:t> </a:t>
            </a:r>
            <a:r>
              <a:rPr lang="ru-RU" dirty="0"/>
              <a:t>реализована на базе сортировки </a:t>
            </a:r>
            <a:r>
              <a:rPr lang="ru-RU" dirty="0" smtClean="0"/>
              <a:t>слиянием </a:t>
            </a:r>
            <a:r>
              <a:rPr lang="en-US" b="1" dirty="0" err="1">
                <a:latin typeface="Consolas" panose="020B0609020204030204" pitchFamily="49" charset="0"/>
              </a:rPr>
              <a:t>MergeSort</a:t>
            </a:r>
            <a:r>
              <a:rPr lang="ru-RU" dirty="0" smtClean="0"/>
              <a:t>, которая </a:t>
            </a:r>
            <a:r>
              <a:rPr lang="ru-RU" dirty="0"/>
              <a:t>выбрана разработчиками из-за её </a:t>
            </a:r>
            <a:r>
              <a:rPr lang="ru-RU" dirty="0" smtClean="0"/>
              <a:t>устойчивости (показывает </a:t>
            </a:r>
            <a:r>
              <a:rPr lang="ru-RU" dirty="0"/>
              <a:t>лучшую производительность по сравнению с другими устойчивыми </a:t>
            </a:r>
            <a:r>
              <a:rPr lang="ru-RU" dirty="0" smtClean="0"/>
              <a:t>алгоритмами сортировками</a:t>
            </a:r>
            <a:r>
              <a:rPr lang="ru-RU" dirty="0"/>
              <a:t>, </a:t>
            </a:r>
            <a:r>
              <a:rPr lang="ru-RU" dirty="0" smtClean="0"/>
              <a:t>например, таким алгоритмом, как «пузырёк»).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219" y="4581163"/>
            <a:ext cx="115855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00B050"/>
                </a:solidFill>
              </a:rPr>
              <a:t>Python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b="1" dirty="0" err="1">
                <a:solidFill>
                  <a:srgbClr val="00B050"/>
                </a:solidFill>
              </a:rPr>
              <a:t>sort</a:t>
            </a:r>
            <a:r>
              <a:rPr lang="ru-RU" sz="2000" b="1" dirty="0">
                <a:solidFill>
                  <a:srgbClr val="00B050"/>
                </a:solidFill>
              </a:rPr>
              <a:t>() и </a:t>
            </a:r>
            <a:r>
              <a:rPr lang="ru-RU" sz="2000" b="1" dirty="0" err="1">
                <a:solidFill>
                  <a:srgbClr val="00B050"/>
                </a:solidFill>
              </a:rPr>
              <a:t>sorted</a:t>
            </a:r>
            <a:r>
              <a:rPr lang="ru-RU" sz="2000" b="1" dirty="0">
                <a:solidFill>
                  <a:srgbClr val="00B050"/>
                </a:solidFill>
              </a:rPr>
              <a:t>()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 algn="just"/>
            <a:r>
              <a:rPr lang="ru-RU" dirty="0" smtClean="0"/>
              <a:t>Функции </a:t>
            </a: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реализуют алгоритм </a:t>
            </a:r>
            <a:r>
              <a:rPr lang="ru-RU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TimSort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ru-RU" dirty="0" smtClean="0">
                <a:latin typeface="Consolas" panose="020B0609020204030204" pitchFamily="49" charset="0"/>
              </a:rPr>
              <a:t>опубликован в </a:t>
            </a:r>
            <a:r>
              <a:rPr lang="en-US" dirty="0" smtClean="0">
                <a:latin typeface="Consolas" panose="020B0609020204030204" pitchFamily="49" charset="0"/>
              </a:rPr>
              <a:t> 20</a:t>
            </a:r>
            <a:r>
              <a:rPr lang="ru-RU" dirty="0" smtClean="0">
                <a:latin typeface="Consolas" panose="020B0609020204030204" pitchFamily="49" charset="0"/>
              </a:rPr>
              <a:t>02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году американским учёным Тимом </a:t>
            </a:r>
            <a:r>
              <a:rPr lang="ru-RU" dirty="0" err="1" smtClean="0">
                <a:latin typeface="Consolas" panose="020B0609020204030204" pitchFamily="49" charset="0"/>
              </a:rPr>
              <a:t>Петерсом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/>
              <a:t>Tim Peters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ru-RU" dirty="0" smtClean="0"/>
              <a:t>, основанный </a:t>
            </a:r>
            <a:r>
              <a:rPr lang="ru-RU" dirty="0"/>
              <a:t>на сортировке </a:t>
            </a:r>
            <a:r>
              <a:rPr lang="ru-RU" dirty="0" smtClean="0"/>
              <a:t>слиянием </a:t>
            </a:r>
            <a:r>
              <a:rPr lang="en-US" b="1" dirty="0" err="1">
                <a:latin typeface="Consolas" panose="020B0609020204030204" pitchFamily="49" charset="0"/>
              </a:rPr>
              <a:t>MergeSort</a:t>
            </a:r>
            <a:r>
              <a:rPr lang="ru-RU" dirty="0" smtClean="0"/>
              <a:t> </a:t>
            </a:r>
            <a:r>
              <a:rPr lang="ru-RU" dirty="0"/>
              <a:t>и сортировке </a:t>
            </a:r>
            <a:r>
              <a:rPr lang="ru-RU" dirty="0" smtClean="0"/>
              <a:t>вставкой </a:t>
            </a:r>
            <a:r>
              <a:rPr lang="ru-RU" b="1" dirty="0" err="1">
                <a:latin typeface="Consolas" panose="020B0609020204030204" pitchFamily="49" charset="0"/>
              </a:rPr>
              <a:t>InsertionSort</a:t>
            </a:r>
            <a:r>
              <a:rPr lang="ru-RU" dirty="0" smtClean="0"/>
              <a:t>. Основная </a:t>
            </a:r>
            <a:r>
              <a:rPr lang="ru-RU" dirty="0"/>
              <a:t>идея </a:t>
            </a:r>
            <a:r>
              <a:rPr lang="ru-RU" dirty="0" smtClean="0"/>
              <a:t>алгоритма: по </a:t>
            </a:r>
            <a:r>
              <a:rPr lang="ru-RU" dirty="0"/>
              <a:t>специальному алгоритму входной массив разделяется на </a:t>
            </a:r>
            <a:r>
              <a:rPr lang="ru-RU" dirty="0" err="1"/>
              <a:t>подмассивы</a:t>
            </a:r>
            <a:r>
              <a:rPr lang="ru-RU" dirty="0"/>
              <a:t>. </a:t>
            </a:r>
            <a:r>
              <a:rPr lang="ru-RU" dirty="0" smtClean="0"/>
              <a:t>Каждый </a:t>
            </a:r>
            <a:r>
              <a:rPr lang="ru-RU" dirty="0" err="1"/>
              <a:t>подмассив</a:t>
            </a:r>
            <a:r>
              <a:rPr lang="ru-RU" dirty="0"/>
              <a:t> сортируется сортировкой вставками. </a:t>
            </a:r>
            <a:r>
              <a:rPr lang="ru-RU" dirty="0" smtClean="0"/>
              <a:t>Отсортированные </a:t>
            </a:r>
            <a:r>
              <a:rPr lang="ru-RU" dirty="0" err="1"/>
              <a:t>подмассивы</a:t>
            </a:r>
            <a:r>
              <a:rPr lang="ru-RU" dirty="0"/>
              <a:t> собираются в единый массив с помощью модифицированной </a:t>
            </a:r>
            <a:r>
              <a:rPr lang="ru-RU" dirty="0" smtClean="0"/>
              <a:t>сортировки слиянием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neerc.ifmo.ru/wiki/index.php?title=Timsort</a:t>
            </a:r>
            <a:r>
              <a:rPr lang="ru-RU" dirty="0" smtClean="0"/>
              <a:t> )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Спасибо </a:t>
            </a:r>
            <a:r>
              <a:rPr lang="ru-RU" smtClean="0">
                <a:solidFill>
                  <a:srgbClr val="0070C0"/>
                </a:solidFill>
              </a:rPr>
              <a:t>за внимание!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3"/>
          <p:cNvSpPr txBox="1"/>
          <p:nvPr/>
        </p:nvSpPr>
        <p:spPr>
          <a:xfrm>
            <a:off x="7893003" y="6404994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©ДМА  ФПМИ Соболевская Е.П., 202</a:t>
            </a:r>
            <a:r>
              <a:rPr lang="en-US" dirty="0" smtClean="0"/>
              <a:t>1</a:t>
            </a:r>
            <a:r>
              <a:rPr lang="ru-RU" dirty="0" smtClean="0"/>
              <a:t>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315" y="191660"/>
            <a:ext cx="11340446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400" dirty="0" smtClean="0">
                <a:solidFill>
                  <a:srgbClr val="FF0000"/>
                </a:solidFill>
              </a:rPr>
              <a:t>Алгоритмы поиска максимального и минимального элементов</a:t>
            </a:r>
          </a:p>
          <a:p>
            <a:pPr algn="just"/>
            <a:r>
              <a:rPr lang="ru-RU" sz="2000" dirty="0" smtClean="0"/>
              <a:t>Задан массив из </a:t>
            </a:r>
            <a:r>
              <a:rPr lang="en-US" sz="2000" dirty="0" smtClean="0"/>
              <a:t>n </a:t>
            </a:r>
            <a:r>
              <a:rPr lang="ru-RU" sz="2000" dirty="0" smtClean="0"/>
              <a:t>элементов. Рассмотрим два алгоритма нахождения максимального и минимального элементов. Оценим </a:t>
            </a:r>
            <a:r>
              <a:rPr lang="ru-RU" sz="2000" u="sng" dirty="0" smtClean="0"/>
              <a:t>число операций сравнения</a:t>
            </a:r>
            <a:r>
              <a:rPr lang="ru-RU" sz="2000" dirty="0" smtClean="0"/>
              <a:t>, выполненных каждым из алгоритмов. 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3059" y="1799973"/>
            <a:ext cx="1086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Алгоритм 1. Последовательный поиск</a:t>
            </a:r>
          </a:p>
          <a:p>
            <a:pPr algn="just"/>
            <a:r>
              <a:rPr lang="en-US" dirty="0" smtClean="0"/>
              <a:t>C</a:t>
            </a:r>
            <a:r>
              <a:rPr lang="ru-RU" dirty="0" err="1" smtClean="0"/>
              <a:t>реди</a:t>
            </a:r>
            <a:r>
              <a:rPr lang="ru-RU" dirty="0" smtClean="0"/>
              <a:t> первых двух элементов за 1 сравнение выберем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х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min</a:t>
            </a:r>
            <a:r>
              <a:rPr lang="en-US" dirty="0" smtClean="0"/>
              <a:t>. </a:t>
            </a:r>
            <a:r>
              <a:rPr lang="ru-RU" dirty="0" smtClean="0"/>
              <a:t>Каждый из оставшихся </a:t>
            </a:r>
            <a:r>
              <a:rPr lang="en-US" dirty="0" smtClean="0"/>
              <a:t>(n-2)</a:t>
            </a:r>
            <a:r>
              <a:rPr lang="ru-RU" dirty="0" smtClean="0"/>
              <a:t> элементов сравниваем с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х</a:t>
            </a:r>
            <a:r>
              <a:rPr lang="ru-RU" dirty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min</a:t>
            </a:r>
            <a:r>
              <a:rPr lang="ru-RU" dirty="0" smtClean="0"/>
              <a:t>, и, если надо, то корректируем значения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х</a:t>
            </a:r>
            <a:r>
              <a:rPr lang="ru-RU" dirty="0"/>
              <a:t> и 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4273" y="3173019"/>
            <a:ext cx="659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Оценим число операций сравнения последовательного поиска: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34981"/>
              </p:ext>
            </p:extLst>
          </p:nvPr>
        </p:nvGraphicFramePr>
        <p:xfrm>
          <a:off x="6872664" y="3246438"/>
          <a:ext cx="2133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3" name="Equation" r:id="rId3" imgW="2133360" imgH="291960" progId="Equation.DSMT4">
                  <p:embed/>
                </p:oleObj>
              </mc:Choice>
              <mc:Fallback>
                <p:oleObj name="Equation" r:id="rId3" imgW="2133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2664" y="3246438"/>
                        <a:ext cx="2133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15511"/>
              </p:ext>
            </p:extLst>
          </p:nvPr>
        </p:nvGraphicFramePr>
        <p:xfrm>
          <a:off x="443059" y="4388929"/>
          <a:ext cx="2667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4" name="Equation" r:id="rId5" imgW="2666880" imgH="736560" progId="Equation.DSMT4">
                  <p:embed/>
                </p:oleObj>
              </mc:Choice>
              <mc:Fallback>
                <p:oleObj name="Equation" r:id="rId5" imgW="26668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059" y="4388929"/>
                        <a:ext cx="2667000" cy="736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479320"/>
              </p:ext>
            </p:extLst>
          </p:nvPr>
        </p:nvGraphicFramePr>
        <p:xfrm>
          <a:off x="3998913" y="3830638"/>
          <a:ext cx="68834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5" name="Equation" r:id="rId7" imgW="6883200" imgH="2590560" progId="Equation.DSMT4">
                  <p:embed/>
                </p:oleObj>
              </mc:Choice>
              <mc:Fallback>
                <p:oleObj name="Equation" r:id="rId7" imgW="6883200" imgH="259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8913" y="3830638"/>
                        <a:ext cx="6883400" cy="25908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6745" y="5499080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Решение уравнения</a:t>
            </a:r>
          </a:p>
          <a:p>
            <a:r>
              <a:rPr lang="ru-RU" dirty="0" smtClean="0"/>
              <a:t>методом ИТЕРАЦИЙ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3299381" y="5005633"/>
            <a:ext cx="688157" cy="493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15339" y="116933"/>
            <a:ext cx="257666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Поиск максимального и минимального элементов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6379" y="176808"/>
            <a:ext cx="8278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Алгоритм 2. </a:t>
            </a:r>
          </a:p>
          <a:p>
            <a:endParaRPr lang="ru-RU" dirty="0" smtClean="0"/>
          </a:p>
          <a:p>
            <a:r>
              <a:rPr lang="ru-RU" dirty="0" smtClean="0"/>
              <a:t>Разделим массив на две части (предположим, что </a:t>
            </a:r>
            <a:r>
              <a:rPr lang="en-US" dirty="0" smtClean="0"/>
              <a:t>n=2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В каждой из частей этим же алгоритмом найдём локальные  </a:t>
            </a:r>
            <a:r>
              <a:rPr lang="en-US" dirty="0" smtClean="0">
                <a:solidFill>
                  <a:srgbClr val="00B050"/>
                </a:solidFill>
              </a:rPr>
              <a:t>max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ru-RU" baseline="-25000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min</a:t>
            </a:r>
            <a:r>
              <a:rPr lang="en-US" baseline="-25000" dirty="0" smtClean="0">
                <a:solidFill>
                  <a:srgbClr val="7030A0"/>
                </a:solidFill>
              </a:rPr>
              <a:t>1</a:t>
            </a:r>
            <a:r>
              <a:rPr lang="en-US" baseline="-25000" dirty="0" smtClean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max</a:t>
            </a:r>
            <a:r>
              <a:rPr lang="ru-RU" baseline="-25000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min</a:t>
            </a:r>
            <a:r>
              <a:rPr lang="en-US" baseline="-25000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Полагаем </a:t>
            </a:r>
            <a:r>
              <a:rPr lang="en-US" b="1" dirty="0" smtClean="0">
                <a:solidFill>
                  <a:srgbClr val="00B050"/>
                </a:solidFill>
              </a:rPr>
              <a:t>max</a:t>
            </a:r>
            <a:r>
              <a:rPr lang="en-US" dirty="0" smtClean="0"/>
              <a:t>=</a:t>
            </a:r>
            <a:r>
              <a:rPr lang="ru-RU" i="1" dirty="0" smtClean="0"/>
              <a:t>наибольший</a:t>
            </a:r>
            <a:r>
              <a:rPr lang="ru-RU" dirty="0" smtClean="0"/>
              <a:t> (</a:t>
            </a:r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en-US" baseline="-25000" dirty="0">
                <a:solidFill>
                  <a:srgbClr val="00B050"/>
                </a:solidFill>
              </a:rPr>
              <a:t>1 </a:t>
            </a:r>
            <a:r>
              <a:rPr lang="ru-RU" dirty="0">
                <a:solidFill>
                  <a:srgbClr val="00B050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</a:rPr>
              <a:t>max</a:t>
            </a:r>
            <a:r>
              <a:rPr lang="ru-RU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 smtClean="0"/>
              <a:t>), </a:t>
            </a:r>
            <a:r>
              <a:rPr lang="en-US" b="1" dirty="0" smtClean="0">
                <a:solidFill>
                  <a:srgbClr val="7030A0"/>
                </a:solidFill>
              </a:rPr>
              <a:t>min</a:t>
            </a:r>
            <a:r>
              <a:rPr lang="en-US" dirty="0" smtClean="0"/>
              <a:t>=</a:t>
            </a:r>
            <a:r>
              <a:rPr lang="ru-RU" i="1" dirty="0" smtClean="0"/>
              <a:t>наименьший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 smtClean="0">
                <a:solidFill>
                  <a:srgbClr val="7030A0"/>
                </a:solidFill>
              </a:rPr>
              <a:t>min</a:t>
            </a:r>
            <a:r>
              <a:rPr lang="en-US" baseline="-25000" dirty="0" smtClean="0">
                <a:solidFill>
                  <a:srgbClr val="7030A0"/>
                </a:solidFill>
              </a:rPr>
              <a:t>1 </a:t>
            </a:r>
            <a:r>
              <a:rPr lang="ru-RU" dirty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rgbClr val="7030A0"/>
                </a:solidFill>
              </a:rPr>
              <a:t>min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в </a:t>
            </a:r>
            <a:r>
              <a:rPr lang="ru-RU" dirty="0" smtClean="0"/>
              <a:t>рассматриваемой области меньше 2-х </a:t>
            </a:r>
            <a:r>
              <a:rPr lang="ru-RU" dirty="0"/>
              <a:t>элементов, то деление не выполняем, а за 1 сравнение определим максимальный и минимальный </a:t>
            </a:r>
            <a:r>
              <a:rPr lang="ru-RU" dirty="0" smtClean="0"/>
              <a:t>элемент области.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345" y="3887458"/>
            <a:ext cx="608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Рекуррентное уравнение для числа  операций сравнения 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147589"/>
              </p:ext>
            </p:extLst>
          </p:nvPr>
        </p:nvGraphicFramePr>
        <p:xfrm>
          <a:off x="4091364" y="4551120"/>
          <a:ext cx="3492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Equation" r:id="rId3" imgW="3492360" imgH="1117440" progId="Equation.DSMT4">
                  <p:embed/>
                </p:oleObj>
              </mc:Choice>
              <mc:Fallback>
                <p:oleObj name="Equation" r:id="rId3" imgW="349236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1364" y="4551120"/>
                        <a:ext cx="3492500" cy="1117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6888" y="895547"/>
            <a:ext cx="408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7030A0"/>
                </a:solidFill>
              </a:rPr>
              <a:t>Сведения из математики</a:t>
            </a:r>
            <a:endParaRPr lang="ru-RU" sz="2800" dirty="0">
              <a:solidFill>
                <a:srgbClr val="7030A0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759972"/>
              </p:ext>
            </p:extLst>
          </p:nvPr>
        </p:nvGraphicFramePr>
        <p:xfrm>
          <a:off x="1718034" y="2611241"/>
          <a:ext cx="5070810" cy="137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3" name="Equation" r:id="rId3" imgW="2997000" imgH="812520" progId="Equation.DSMT4">
                  <p:embed/>
                </p:oleObj>
              </mc:Choice>
              <mc:Fallback>
                <p:oleObj name="Equation" r:id="rId3" imgW="29970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8034" y="2611241"/>
                        <a:ext cx="5070810" cy="137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79698"/>
              </p:ext>
            </p:extLst>
          </p:nvPr>
        </p:nvGraphicFramePr>
        <p:xfrm>
          <a:off x="1784023" y="4102772"/>
          <a:ext cx="5004821" cy="133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4" name="Equation" r:id="rId5" imgW="3200400" imgH="723600" progId="Equation.DSMT4">
                  <p:embed/>
                </p:oleObj>
              </mc:Choice>
              <mc:Fallback>
                <p:oleObj name="Equation" r:id="rId5" imgW="32004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4023" y="4102772"/>
                        <a:ext cx="5004821" cy="133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36888" y="1992108"/>
            <a:ext cx="488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Сумма геометрической прогрессии: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971072"/>
              </p:ext>
            </p:extLst>
          </p:nvPr>
        </p:nvGraphicFramePr>
        <p:xfrm>
          <a:off x="3936040" y="1247349"/>
          <a:ext cx="3196865" cy="102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8" name="Equation" r:id="rId4" imgW="3492360" imgH="1117440" progId="Equation.DSMT4">
                  <p:embed/>
                </p:oleObj>
              </mc:Choice>
              <mc:Fallback>
                <p:oleObj name="Equation" r:id="rId4" imgW="349236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6040" y="1247349"/>
                        <a:ext cx="3196865" cy="102299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319233"/>
              </p:ext>
            </p:extLst>
          </p:nvPr>
        </p:nvGraphicFramePr>
        <p:xfrm>
          <a:off x="331788" y="2840038"/>
          <a:ext cx="99822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9" name="Equation" r:id="rId6" imgW="9982080" imgH="3555720" progId="Equation.DSMT4">
                  <p:embed/>
                </p:oleObj>
              </mc:Choice>
              <mc:Fallback>
                <p:oleObj name="Equation" r:id="rId6" imgW="9982080" imgH="355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788" y="2840038"/>
                        <a:ext cx="9982200" cy="3556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776" y="558721"/>
            <a:ext cx="538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Решим рекуррентное уравнение методом итераций: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492790" y="98079"/>
            <a:ext cx="257666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Поиск максимального и минимального элементов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059" y="1988659"/>
            <a:ext cx="403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Последовательный поиск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smtClean="0">
                <a:solidFill>
                  <a:srgbClr val="7030A0"/>
                </a:solidFill>
              </a:rPr>
              <a:t>min</a:t>
            </a:r>
            <a:endParaRPr lang="ru-RU" b="1" dirty="0" smtClean="0">
              <a:solidFill>
                <a:srgbClr val="7030A0"/>
              </a:solidFill>
            </a:endParaRPr>
          </a:p>
          <a:p>
            <a:pPr algn="ctr"/>
            <a:endParaRPr lang="ru-RU" b="1" dirty="0" smtClean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347184"/>
              </p:ext>
            </p:extLst>
          </p:nvPr>
        </p:nvGraphicFramePr>
        <p:xfrm>
          <a:off x="1978024" y="2887662"/>
          <a:ext cx="135505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8" name="Equation" r:id="rId3" imgW="647640" imgH="241200" progId="Equation.DSMT4">
                  <p:embed/>
                </p:oleObj>
              </mc:Choice>
              <mc:Fallback>
                <p:oleObj name="Equation" r:id="rId3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8024" y="2887662"/>
                        <a:ext cx="1355057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32513" y="1988659"/>
            <a:ext cx="513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Поиск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smtClean="0">
                <a:solidFill>
                  <a:srgbClr val="7030A0"/>
                </a:solidFill>
              </a:rPr>
              <a:t>min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b="1" dirty="0" smtClean="0"/>
              <a:t>делением пополам</a:t>
            </a:r>
          </a:p>
          <a:p>
            <a:pPr algn="ctr"/>
            <a:endParaRPr lang="ru-RU" b="1" dirty="0" smtClean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66864"/>
              </p:ext>
            </p:extLst>
          </p:nvPr>
        </p:nvGraphicFramePr>
        <p:xfrm>
          <a:off x="7982898" y="2634990"/>
          <a:ext cx="1255369" cy="105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9" name="Equation" r:id="rId5" imgW="723600" imgH="609480" progId="Equation.DSMT4">
                  <p:embed/>
                </p:oleObj>
              </mc:Choice>
              <mc:Fallback>
                <p:oleObj name="Equation" r:id="rId5" imgW="7236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82898" y="2634990"/>
                        <a:ext cx="1255369" cy="105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1532" y="623442"/>
            <a:ext cx="10821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Задан упорядоченный массив </a:t>
            </a:r>
            <a:r>
              <a:rPr lang="en-US" sz="2400" dirty="0" smtClean="0"/>
              <a:t>a </a:t>
            </a:r>
            <a:r>
              <a:rPr lang="ru-RU" sz="2400" dirty="0" smtClean="0"/>
              <a:t>из </a:t>
            </a:r>
            <a:r>
              <a:rPr lang="en-US" sz="2400" dirty="0" smtClean="0"/>
              <a:t>n</a:t>
            </a:r>
            <a:r>
              <a:rPr lang="ru-RU" sz="2400" dirty="0" smtClean="0"/>
              <a:t> элементов, где</a:t>
            </a:r>
            <a:endParaRPr lang="ru-RU" sz="2400" dirty="0"/>
          </a:p>
          <a:p>
            <a:r>
              <a:rPr lang="ru-RU" sz="2400" dirty="0" smtClean="0"/>
              <a:t>В массиве </a:t>
            </a:r>
            <a:r>
              <a:rPr lang="ru-RU" sz="2400" u="sng" dirty="0" smtClean="0"/>
              <a:t>элементы могут повторяться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r>
              <a:rPr lang="ru-RU" sz="2400" dirty="0" smtClean="0"/>
              <a:t>Необходимо определить, есть ли среди элементов массива заданный элемент x.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09220" y="100716"/>
            <a:ext cx="724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400" dirty="0" smtClean="0">
                <a:solidFill>
                  <a:srgbClr val="FF0000"/>
                </a:solidFill>
              </a:rPr>
              <a:t>Алгоритм поиска элемента в упорядоченном массиве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616" y="2230496"/>
            <a:ext cx="6636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Определяем </a:t>
            </a:r>
            <a:r>
              <a:rPr lang="ru-RU" dirty="0"/>
              <a:t>границы </a:t>
            </a:r>
            <a:r>
              <a:rPr lang="ru-RU" b="1" dirty="0">
                <a:solidFill>
                  <a:srgbClr val="FF0000"/>
                </a:solidFill>
              </a:rPr>
              <a:t>[l, r) </a:t>
            </a:r>
            <a:r>
              <a:rPr lang="ru-RU" dirty="0"/>
              <a:t>области поиска как l = 0, r = n. </a:t>
            </a:r>
            <a:endParaRPr lang="en-US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r>
              <a:rPr lang="en-US" dirty="0" smtClean="0"/>
              <a:t>2. </a:t>
            </a:r>
            <a:r>
              <a:rPr lang="ru-RU" dirty="0" smtClean="0"/>
              <a:t>Определяем </a:t>
            </a:r>
            <a:r>
              <a:rPr lang="ru-RU" dirty="0"/>
              <a:t>индекс центрального элемента области </a:t>
            </a:r>
            <a:r>
              <a:rPr lang="ru-RU" dirty="0" smtClean="0"/>
              <a:t>поиска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3. </a:t>
            </a:r>
            <a:r>
              <a:rPr lang="ru-RU" dirty="0" smtClean="0"/>
              <a:t>Сравниваем </a:t>
            </a:r>
            <a:r>
              <a:rPr lang="ru-RU" dirty="0" err="1"/>
              <a:t>a</a:t>
            </a:r>
            <a:r>
              <a:rPr lang="ru-RU" baseline="-25000" dirty="0" err="1"/>
              <a:t>k</a:t>
            </a:r>
            <a:r>
              <a:rPr lang="ru-RU" dirty="0"/>
              <a:t> — элемент последовательности — и число x. 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dirty="0"/>
              <a:t>элементы совпадают, то поиск завершён. 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b="1" dirty="0"/>
              <a:t>x &lt; </a:t>
            </a:r>
            <a:r>
              <a:rPr lang="ru-RU" b="1" dirty="0" err="1"/>
              <a:t>a</a:t>
            </a:r>
            <a:r>
              <a:rPr lang="ru-RU" b="1" baseline="-25000" dirty="0" err="1"/>
              <a:t>k</a:t>
            </a:r>
            <a:r>
              <a:rPr lang="ru-RU" dirty="0"/>
              <a:t>, то продолжаем аналогичные действия, изменяя правую границу области поиска на k. 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b="1" dirty="0"/>
              <a:t>x &gt; </a:t>
            </a:r>
            <a:r>
              <a:rPr lang="ru-RU" b="1" dirty="0" err="1"/>
              <a:t>a</a:t>
            </a:r>
            <a:r>
              <a:rPr lang="ru-RU" b="1" baseline="-25000" dirty="0" err="1"/>
              <a:t>k</a:t>
            </a:r>
            <a:r>
              <a:rPr lang="ru-RU" dirty="0"/>
              <a:t>, то продолжаем аналогичные действия, изменяя левую границу области поиска на k + 1.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ru-RU" dirty="0" smtClean="0"/>
              <a:t>Алгоритм </a:t>
            </a:r>
            <a:r>
              <a:rPr lang="ru-RU" dirty="0"/>
              <a:t>прекращает работу, как только будет найден требуемый элемент либо станет верным равенство l = r (эта ситуация говорит о том, что элемента в последовательности нет).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200896"/>
              </p:ext>
            </p:extLst>
          </p:nvPr>
        </p:nvGraphicFramePr>
        <p:xfrm>
          <a:off x="7623175" y="530225"/>
          <a:ext cx="20955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0" name="Equation" r:id="rId3" imgW="1866600" imgH="330120" progId="Equation.DSMT4">
                  <p:embed/>
                </p:oleObj>
              </mc:Choice>
              <mc:Fallback>
                <p:oleObj name="Equation" r:id="rId3" imgW="1866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3175" y="530225"/>
                        <a:ext cx="2095500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65454" y="1901920"/>
            <a:ext cx="33267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БИНАРНЫЙ ПОИСК (дихотомия)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74662"/>
              </p:ext>
            </p:extLst>
          </p:nvPr>
        </p:nvGraphicFramePr>
        <p:xfrm>
          <a:off x="3081576" y="3104692"/>
          <a:ext cx="938002" cy="57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1" name="Equation" r:id="rId5" imgW="1117440" imgH="685800" progId="Equation.DSMT4">
                  <p:embed/>
                </p:oleObj>
              </mc:Choice>
              <mc:Fallback>
                <p:oleObj name="Equation" r:id="rId5" imgW="1117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1576" y="3104692"/>
                        <a:ext cx="938002" cy="575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951473" y="2616060"/>
            <a:ext cx="3591612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1400" dirty="0">
                <a:latin typeface="Consolas" panose="020B0609020204030204" pitchFamily="49" charset="0"/>
              </a:rPr>
              <a:t>(a, x</a:t>
            </a:r>
            <a:r>
              <a:rPr lang="ru-RU" sz="1400" dirty="0" smtClean="0">
                <a:latin typeface="Consolas" panose="020B0609020204030204" pitchFamily="49" charset="0"/>
              </a:rPr>
              <a:t>):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while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&lt; r: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dirty="0" smtClean="0">
                <a:latin typeface="Consolas" panose="020B0609020204030204" pitchFamily="49" charset="0"/>
              </a:rPr>
              <a:t>k </a:t>
            </a:r>
            <a:r>
              <a:rPr lang="ru-RU" sz="1400" dirty="0">
                <a:latin typeface="Consolas" panose="020B0609020204030204" pitchFamily="49" charset="0"/>
              </a:rPr>
              <a:t>= (l + r) // 2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if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x == a[k]: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            </a:t>
            </a:r>
            <a:r>
              <a:rPr lang="ru-RU" sz="1400" dirty="0" err="1" smtClean="0">
                <a:latin typeface="Consolas" panose="020B0609020204030204" pitchFamily="49" charset="0"/>
              </a:rPr>
              <a:t>return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True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else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&lt; a[k]: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r </a:t>
            </a:r>
            <a:r>
              <a:rPr lang="ru-RU" sz="1400" dirty="0">
                <a:latin typeface="Consolas" panose="020B0609020204030204" pitchFamily="49" charset="0"/>
              </a:rPr>
              <a:t>= k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 smtClean="0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</a:t>
            </a:r>
            <a:r>
              <a:rPr lang="ru-RU" sz="1400" dirty="0" smtClean="0">
                <a:latin typeface="Consolas" panose="020B0609020204030204" pitchFamily="49" charset="0"/>
              </a:rPr>
              <a:t>]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   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l = k + 1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ru-RU" sz="1400" b="1" dirty="0" err="1" smtClean="0">
                <a:latin typeface="Consolas" panose="020B0609020204030204" pitchFamily="49" charset="0"/>
              </a:rPr>
              <a:t>return</a:t>
            </a:r>
            <a:r>
              <a:rPr lang="ru-RU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 err="1" smtClean="0"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73601"/>
              </p:ext>
            </p:extLst>
          </p:nvPr>
        </p:nvGraphicFramePr>
        <p:xfrm>
          <a:off x="7937297" y="1996932"/>
          <a:ext cx="353102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6"/>
                <a:gridCol w="392336"/>
                <a:gridCol w="392336"/>
                <a:gridCol w="392336"/>
                <a:gridCol w="392336"/>
                <a:gridCol w="392336"/>
                <a:gridCol w="392336"/>
                <a:gridCol w="392336"/>
                <a:gridCol w="392336"/>
              </a:tblGrid>
              <a:tr h="23792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</a:t>
                      </a:r>
                      <a:endParaRPr lang="ru-RU" sz="1200" dirty="0"/>
                    </a:p>
                  </a:txBody>
                  <a:tcPr/>
                </a:tc>
              </a:tr>
              <a:tr h="25329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ru-RU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ru-RU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u="sng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ru-RU" sz="1200" b="1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97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68321" y="191698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n=9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527134" y="225816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3667</TotalTime>
  <Words>3365</Words>
  <Application>Microsoft Office PowerPoint</Application>
  <PresentationFormat>Широкоэкранный</PresentationFormat>
  <Paragraphs>820</Paragraphs>
  <Slides>35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Times New Roman</vt:lpstr>
      <vt:lpstr>Тема Office</vt:lpstr>
      <vt:lpstr>Equation</vt:lpstr>
      <vt:lpstr>Использование рекуррентных уравнений для оценки времени работы алгоритма  (на примере алгоритмов поиска и внутренней сортировки)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459</cp:revision>
  <dcterms:created xsi:type="dcterms:W3CDTF">2020-04-14T05:04:13Z</dcterms:created>
  <dcterms:modified xsi:type="dcterms:W3CDTF">2021-01-28T08:27:32Z</dcterms:modified>
</cp:coreProperties>
</file>