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2" r:id="rId2"/>
    <p:sldId id="417" r:id="rId3"/>
    <p:sldId id="378" r:id="rId4"/>
    <p:sldId id="379" r:id="rId5"/>
    <p:sldId id="380" r:id="rId6"/>
    <p:sldId id="382" r:id="rId7"/>
    <p:sldId id="381" r:id="rId8"/>
    <p:sldId id="383" r:id="rId9"/>
    <p:sldId id="384" r:id="rId10"/>
    <p:sldId id="385" r:id="rId11"/>
    <p:sldId id="386" r:id="rId12"/>
    <p:sldId id="387" r:id="rId13"/>
    <p:sldId id="388" r:id="rId14"/>
    <p:sldId id="390" r:id="rId15"/>
    <p:sldId id="391" r:id="rId16"/>
    <p:sldId id="404" r:id="rId17"/>
    <p:sldId id="393" r:id="rId18"/>
    <p:sldId id="394" r:id="rId19"/>
    <p:sldId id="395" r:id="rId20"/>
    <p:sldId id="397" r:id="rId21"/>
    <p:sldId id="398" r:id="rId22"/>
    <p:sldId id="400" r:id="rId23"/>
    <p:sldId id="399" r:id="rId24"/>
    <p:sldId id="396" r:id="rId25"/>
    <p:sldId id="416" r:id="rId26"/>
    <p:sldId id="401" r:id="rId27"/>
    <p:sldId id="403" r:id="rId28"/>
    <p:sldId id="362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5" r:id="rId39"/>
    <p:sldId id="414" r:id="rId40"/>
    <p:sldId id="418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bBVw/vvyj53J/7Mx8AlsA==" hashData="IIArSgoyRB0eKRRZBSYkl2kqQLFuPerLRLzFKuSHE6B0Ms3uWUxWIISErOP6wYFR1qbEuOzMAoBg75ouSHgjQQ=="/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9F754"/>
    <a:srgbClr val="FF505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>
        <p:guide orient="horz" pos="37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.png"/><Relationship Id="rId4" Type="http://schemas.openxmlformats.org/officeDocument/2006/relationships/image" Target="../media/image16.wmf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oad.ru/6292332/&#1063;&#1090;&#1086;-&#1078;&#1077;-&#1090;&#1072;&#1082;&#1086;&#1077;-&#1085;&#1072;-&#1089;&#1072;&#1084;&#1086;&#1084;-&#1076;&#1077;&#1083;&#1077;-&#1076;&#1077;&#1082;-&#1042;-ST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.png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37909" y="1706128"/>
            <a:ext cx="623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37497" y="2754997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608" y="423283"/>
            <a:ext cx="76567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chemeClr val="accent6">
                    <a:lumMod val="50000"/>
                  </a:schemeClr>
                </a:solidFill>
              </a:rPr>
              <a:t>Расширение с запасом: на сколько или во сколько раз? </a:t>
            </a:r>
            <a:endParaRPr lang="ru-RU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85" y="0"/>
            <a:ext cx="3046315" cy="86346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9397" y="4716109"/>
            <a:ext cx="10715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 поступлении ∆+1 элемента </a:t>
            </a:r>
            <a:r>
              <a:rPr lang="ru-RU" sz="2400" dirty="0"/>
              <a:t>потребуется создать новый массив ёмкости ∆+ ∆ и перенести все данные в него, затем уже сохранить новый </a:t>
            </a:r>
            <a:r>
              <a:rPr lang="ru-RU" sz="2400" dirty="0" smtClean="0"/>
              <a:t>элемент.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6468" y="1131781"/>
            <a:ext cx="1178623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Расширение на </a:t>
            </a:r>
            <a:r>
              <a:rPr lang="el-GR" sz="2400" b="1" dirty="0" smtClean="0">
                <a:solidFill>
                  <a:schemeClr val="accent6">
                    <a:lumMod val="50000"/>
                  </a:schemeClr>
                </a:solidFill>
              </a:rPr>
              <a:t>Δ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r>
              <a:rPr lang="ru-RU" sz="2400" dirty="0" smtClean="0"/>
              <a:t>будем </a:t>
            </a:r>
            <a:r>
              <a:rPr lang="ru-RU" sz="2400" dirty="0"/>
              <a:t>каждый раз расширять массив не на один элемент, а сразу на ∆ элементов (∆ &gt; 1</a:t>
            </a:r>
            <a:r>
              <a:rPr lang="ru-RU" sz="2400" dirty="0" smtClean="0"/>
              <a:t>).</a:t>
            </a:r>
            <a:endParaRPr lang="ru-RU" sz="28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14866"/>
              </p:ext>
            </p:extLst>
          </p:nvPr>
        </p:nvGraphicFramePr>
        <p:xfrm>
          <a:off x="4636460" y="2836888"/>
          <a:ext cx="165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0"/>
                <a:gridCol w="414330"/>
                <a:gridCol w="414330"/>
                <a:gridCol w="414330"/>
              </a:tblGrid>
              <a:tr h="357552"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64719"/>
              </p:ext>
            </p:extLst>
          </p:nvPr>
        </p:nvGraphicFramePr>
        <p:xfrm>
          <a:off x="4639810" y="4297856"/>
          <a:ext cx="165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0"/>
                <a:gridCol w="414330"/>
                <a:gridCol w="414330"/>
                <a:gridCol w="414330"/>
              </a:tblGrid>
              <a:tr h="357552"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54210"/>
              </p:ext>
            </p:extLst>
          </p:nvPr>
        </p:nvGraphicFramePr>
        <p:xfrm>
          <a:off x="4636460" y="6186609"/>
          <a:ext cx="33394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36"/>
                <a:gridCol w="417436"/>
                <a:gridCol w="417436"/>
                <a:gridCol w="417436"/>
                <a:gridCol w="417436"/>
                <a:gridCol w="417436"/>
                <a:gridCol w="417436"/>
                <a:gridCol w="417436"/>
              </a:tblGrid>
              <a:tr h="2957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12239"/>
              </p:ext>
            </p:extLst>
          </p:nvPr>
        </p:nvGraphicFramePr>
        <p:xfrm>
          <a:off x="4636460" y="5599599"/>
          <a:ext cx="165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0"/>
                <a:gridCol w="414330"/>
                <a:gridCol w="414330"/>
                <a:gridCol w="414330"/>
              </a:tblGrid>
              <a:tr h="3575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4864755" y="5914749"/>
            <a:ext cx="0" cy="4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262481" y="5914749"/>
            <a:ext cx="0" cy="4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698302" y="5914749"/>
            <a:ext cx="0" cy="4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051424" y="5914749"/>
            <a:ext cx="0" cy="4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09608" y="1964648"/>
            <a:ext cx="10715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 добавлении первого элемента сразу будет выделен массив ёмкости ∆ и в него будет занесён первый элемент.</a:t>
            </a:r>
          </a:p>
          <a:p>
            <a:r>
              <a:rPr lang="ru-RU" sz="2400" dirty="0" smtClean="0"/>
              <a:t>                                              ∆=4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39397" y="3407973"/>
            <a:ext cx="10715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Последующие</a:t>
            </a:r>
            <a:r>
              <a:rPr lang="en-US" sz="2400" dirty="0" smtClean="0"/>
              <a:t> </a:t>
            </a:r>
            <a:r>
              <a:rPr lang="ru-RU" sz="2400" dirty="0" smtClean="0"/>
              <a:t>2, 3, … ,∆-1,</a:t>
            </a:r>
            <a:r>
              <a:rPr lang="en-US" sz="2400" dirty="0" smtClean="0"/>
              <a:t> </a:t>
            </a:r>
            <a:r>
              <a:rPr lang="ru-RU" sz="2400" dirty="0"/>
              <a:t>∆ </a:t>
            </a:r>
            <a:r>
              <a:rPr lang="ru-RU" sz="2400" dirty="0" smtClean="0"/>
              <a:t>элементы будут добавлены легко и быстро</a:t>
            </a:r>
            <a:r>
              <a:rPr lang="ru-RU" sz="2400" dirty="0"/>
              <a:t>,</a:t>
            </a:r>
            <a:r>
              <a:rPr lang="ru-RU" sz="2400" dirty="0" smtClean="0"/>
              <a:t>  так как не потребуется выполнять операции пере выделения памяти.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2" name="Рисунок 2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93471"/>
              </p:ext>
            </p:extLst>
          </p:nvPr>
        </p:nvGraphicFramePr>
        <p:xfrm>
          <a:off x="430554" y="1215431"/>
          <a:ext cx="8383859" cy="519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493"/>
                <a:gridCol w="3039183"/>
                <a:gridCol w="3039183"/>
              </a:tblGrid>
              <a:tr h="475288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элементы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«лишние операции»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ёмкость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1, 2,…, 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817">
                <a:tc>
                  <a:txBody>
                    <a:bodyPr/>
                    <a:lstStyle/>
                    <a:p>
                      <a:pPr algn="ctr"/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+2, … ,</a:t>
                      </a:r>
                      <a:r>
                        <a:rPr lang="ru-RU" sz="2000" dirty="0" smtClean="0"/>
                        <a:t> 2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20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8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+2,…,3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3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l-GR" sz="20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(k-1)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 Δ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(k-1)</a:t>
                      </a:r>
                      <a:r>
                        <a:rPr lang="el-GR" sz="2000" b="0" dirty="0" smtClean="0">
                          <a:solidFill>
                            <a:srgbClr val="FF0000"/>
                          </a:solidFill>
                        </a:rPr>
                        <a:t> Δ</a:t>
                      </a:r>
                      <a:endParaRPr lang="ru-RU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1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(k-1)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 Δ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+2,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…, k</a:t>
                      </a:r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l-GR" sz="20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171" y="-68286"/>
            <a:ext cx="3010829" cy="853410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53727"/>
              </p:ext>
            </p:extLst>
          </p:nvPr>
        </p:nvGraphicFramePr>
        <p:xfrm>
          <a:off x="3023103" y="358419"/>
          <a:ext cx="3198760" cy="55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Equation" r:id="rId4" imgW="1244520" imgH="215640" progId="Equation.DSMT4">
                  <p:embed/>
                </p:oleObj>
              </mc:Choice>
              <mc:Fallback>
                <p:oleObj name="Equation" r:id="rId4" imgW="124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3103" y="358419"/>
                        <a:ext cx="3198760" cy="55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авая фигурная скобка 5"/>
          <p:cNvSpPr/>
          <p:nvPr/>
        </p:nvSpPr>
        <p:spPr>
          <a:xfrm rot="5400000">
            <a:off x="9735628" y="2907491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9021950" y="1925447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 rot="5400000">
            <a:off x="9735628" y="2392977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9021949" y="2907491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9052610" y="3360153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9021952" y="1524002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9021950" y="2422713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9766289" y="3356438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/>
          <p:cNvSpPr/>
          <p:nvPr/>
        </p:nvSpPr>
        <p:spPr>
          <a:xfrm rot="5400000">
            <a:off x="10479968" y="3360153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9052609" y="3809100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авая фигурная скобка 20"/>
          <p:cNvSpPr/>
          <p:nvPr/>
        </p:nvSpPr>
        <p:spPr>
          <a:xfrm rot="5400000">
            <a:off x="9766288" y="3805385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авая фигурная скобка 21"/>
          <p:cNvSpPr/>
          <p:nvPr/>
        </p:nvSpPr>
        <p:spPr>
          <a:xfrm rot="5400000">
            <a:off x="10479967" y="3809100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авая фигурная скобка 22"/>
          <p:cNvSpPr/>
          <p:nvPr/>
        </p:nvSpPr>
        <p:spPr>
          <a:xfrm rot="5400000">
            <a:off x="9081421" y="4290980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/>
          <p:cNvSpPr/>
          <p:nvPr/>
        </p:nvSpPr>
        <p:spPr>
          <a:xfrm rot="5400000">
            <a:off x="9795100" y="4287265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фигурная скобка 24"/>
          <p:cNvSpPr/>
          <p:nvPr/>
        </p:nvSpPr>
        <p:spPr>
          <a:xfrm rot="5400000">
            <a:off x="10508779" y="4290980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авая фигурная скобка 25"/>
          <p:cNvSpPr/>
          <p:nvPr/>
        </p:nvSpPr>
        <p:spPr>
          <a:xfrm rot="5400000">
            <a:off x="11222458" y="4326811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авая фигурная скобка 26"/>
          <p:cNvSpPr/>
          <p:nvPr/>
        </p:nvSpPr>
        <p:spPr>
          <a:xfrm rot="5400000">
            <a:off x="9045166" y="5743111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авая фигурная скобка 27"/>
          <p:cNvSpPr/>
          <p:nvPr/>
        </p:nvSpPr>
        <p:spPr>
          <a:xfrm rot="5400000">
            <a:off x="11571854" y="5743111"/>
            <a:ext cx="446049" cy="713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8947606" y="6590371"/>
            <a:ext cx="3204112" cy="11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018124" y="65316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dk1"/>
                </a:solidFill>
              </a:rPr>
              <a:t>k</a:t>
            </a:r>
            <a:r>
              <a:rPr lang="el-GR" dirty="0"/>
              <a:t>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47814"/>
              </p:ext>
            </p:extLst>
          </p:nvPr>
        </p:nvGraphicFramePr>
        <p:xfrm>
          <a:off x="430555" y="1215432"/>
          <a:ext cx="3773456" cy="381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70"/>
                <a:gridCol w="1367893"/>
                <a:gridCol w="1367893"/>
              </a:tblGrid>
              <a:tr h="287095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элементы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«лишние операции»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ёмкость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7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1, 2,…, 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726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+2, … ,</a:t>
                      </a:r>
                      <a:r>
                        <a:rPr lang="ru-RU" sz="1400" dirty="0" smtClean="0"/>
                        <a:t> 2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72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14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2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+2,…,3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7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3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l-GR" sz="1400" b="0" dirty="0" smtClean="0">
                          <a:solidFill>
                            <a:srgbClr val="FF0000"/>
                          </a:solidFill>
                        </a:rPr>
                        <a:t>Δ</a:t>
                      </a:r>
                      <a:endParaRPr lang="ru-RU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7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(k-1)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 Δ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(k-1)</a:t>
                      </a:r>
                      <a:r>
                        <a:rPr lang="el-GR" sz="1400" b="0" dirty="0" smtClean="0">
                          <a:solidFill>
                            <a:srgbClr val="FF0000"/>
                          </a:solidFill>
                        </a:rPr>
                        <a:t> Δ</a:t>
                      </a:r>
                      <a:endParaRPr lang="ru-RU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(k-1)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 Δ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+2,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…, k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l-GR" sz="1400" b="0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46299"/>
              </p:ext>
            </p:extLst>
          </p:nvPr>
        </p:nvGraphicFramePr>
        <p:xfrm>
          <a:off x="356446" y="685284"/>
          <a:ext cx="28051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4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446" y="685284"/>
                        <a:ext cx="2805113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380188"/>
              </p:ext>
            </p:extLst>
          </p:nvPr>
        </p:nvGraphicFramePr>
        <p:xfrm>
          <a:off x="4776788" y="869950"/>
          <a:ext cx="72104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5" name="Equation" r:id="rId5" imgW="4800600" imgH="1257120" progId="Equation.DSMT4">
                  <p:embed/>
                </p:oleObj>
              </mc:Choice>
              <mc:Fallback>
                <p:oleObj name="Equation" r:id="rId5" imgW="480060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6788" y="869950"/>
                        <a:ext cx="72104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76788" y="3545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«лишние» операции</a:t>
            </a:r>
            <a:endParaRPr lang="ru-RU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55063"/>
              </p:ext>
            </p:extLst>
          </p:nvPr>
        </p:nvGraphicFramePr>
        <p:xfrm>
          <a:off x="4758552" y="3195082"/>
          <a:ext cx="72088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6" name="Equation" r:id="rId7" imgW="4800600" imgH="1307880" progId="Equation.DSMT4">
                  <p:embed/>
                </p:oleObj>
              </mc:Choice>
              <mc:Fallback>
                <p:oleObj name="Equation" r:id="rId7" imgW="480060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8552" y="3195082"/>
                        <a:ext cx="7208838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58552" y="284921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«лишние» операции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1295200" y="74687"/>
            <a:ext cx="8442690" cy="830997"/>
            <a:chOff x="1295200" y="74687"/>
            <a:chExt cx="8442690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1295200" y="74687"/>
              <a:ext cx="8442690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Расширение в </a:t>
              </a:r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[</a:t>
              </a:r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α</a:t>
              </a:r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]</a:t>
              </a:r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ru-RU" sz="2400" b="1" dirty="0">
                  <a:solidFill>
                    <a:schemeClr val="accent6">
                      <a:lumMod val="50000"/>
                    </a:schemeClr>
                  </a:solidFill>
                </a:rPr>
                <a:t>раз </a:t>
              </a:r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: </a:t>
              </a:r>
            </a:p>
            <a:p>
              <a:r>
                <a:rPr lang="ru-RU" sz="2400" dirty="0" smtClean="0"/>
                <a:t>«расширяем не на </a:t>
              </a:r>
              <a:r>
                <a:rPr lang="ru-RU" sz="2400" dirty="0"/>
                <a:t>∆ единиц», а «расширяем в </a:t>
              </a:r>
              <a:r>
                <a:rPr lang="ru-RU" sz="2400" dirty="0" smtClean="0"/>
                <a:t>        раз</a:t>
              </a:r>
              <a:r>
                <a:rPr lang="ru-RU" sz="2400" dirty="0"/>
                <a:t>» (α &gt; 1)</a:t>
              </a:r>
              <a:endParaRPr lang="ru-RU" sz="2800" dirty="0"/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171280"/>
                </p:ext>
              </p:extLst>
            </p:nvPr>
          </p:nvGraphicFramePr>
          <p:xfrm>
            <a:off x="7511699" y="455461"/>
            <a:ext cx="527979" cy="443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4" name="Equation" r:id="rId3" imgW="317160" imgH="266400" progId="Equation.DSMT4">
                    <p:embed/>
                  </p:oleObj>
                </mc:Choice>
                <mc:Fallback>
                  <p:oleObj name="Equation" r:id="rId3" imgW="3171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1699" y="455461"/>
                          <a:ext cx="527979" cy="4435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Группа 13"/>
          <p:cNvGrpSpPr/>
          <p:nvPr/>
        </p:nvGrpSpPr>
        <p:grpSpPr>
          <a:xfrm>
            <a:off x="394359" y="1335743"/>
            <a:ext cx="5348519" cy="493073"/>
            <a:chOff x="394359" y="1335743"/>
            <a:chExt cx="5348519" cy="493073"/>
          </a:xfrm>
        </p:grpSpPr>
        <p:sp>
          <p:nvSpPr>
            <p:cNvPr id="3" name="TextBox 2"/>
            <p:cNvSpPr txBox="1"/>
            <p:nvPr/>
          </p:nvSpPr>
          <p:spPr>
            <a:xfrm>
              <a:off x="394359" y="1335743"/>
              <a:ext cx="5348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Предположим, что</a:t>
              </a:r>
              <a:endParaRPr lang="ru-RU" dirty="0"/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892256"/>
                </p:ext>
              </p:extLst>
            </p:nvPr>
          </p:nvGraphicFramePr>
          <p:xfrm>
            <a:off x="3176469" y="1335743"/>
            <a:ext cx="1915977" cy="493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5" name="Equation" r:id="rId5" imgW="1333440" imgH="342720" progId="Equation.DSMT4">
                    <p:embed/>
                  </p:oleObj>
                </mc:Choice>
                <mc:Fallback>
                  <p:oleObj name="Equation" r:id="rId5" imgW="13334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76469" y="1335743"/>
                          <a:ext cx="1915977" cy="49307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394359" y="5276759"/>
            <a:ext cx="111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Таким образом, можно сделать вывод, что при фиксированной константе α &gt; 1 общее число операций по перемещению данных в памяти, которые выполняются при последовательном добавлении </a:t>
            </a:r>
            <a:r>
              <a:rPr lang="ru-RU" sz="2400" i="1" dirty="0"/>
              <a:t>n</a:t>
            </a:r>
            <a:r>
              <a:rPr lang="ru-RU" sz="2400" dirty="0"/>
              <a:t> элементов, растёт линейно с ростом </a:t>
            </a:r>
            <a:r>
              <a:rPr lang="ru-RU" sz="2400" i="1" dirty="0"/>
              <a:t>n</a:t>
            </a:r>
            <a:r>
              <a:rPr lang="ru-RU" sz="2400" dirty="0"/>
              <a:t>.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8176"/>
              </p:ext>
            </p:extLst>
          </p:nvPr>
        </p:nvGraphicFramePr>
        <p:xfrm>
          <a:off x="343151" y="2969026"/>
          <a:ext cx="10799453" cy="178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6" name="Equation" r:id="rId7" imgW="7302240" imgH="1206360" progId="Equation.DSMT4">
                  <p:embed/>
                </p:oleObj>
              </mc:Choice>
              <mc:Fallback>
                <p:oleObj name="Equation" r:id="rId7" imgW="730224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151" y="2969026"/>
                        <a:ext cx="10799453" cy="178193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8619243" y="2046106"/>
            <a:ext cx="3376376" cy="810216"/>
            <a:chOff x="8619243" y="2046106"/>
            <a:chExt cx="3376376" cy="810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8619243" y="2046106"/>
                  <a:ext cx="3376376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−1&lt;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243" y="2046106"/>
                  <a:ext cx="337637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/>
            <p:nvPr/>
          </p:nvCxnSpPr>
          <p:spPr>
            <a:xfrm flipV="1">
              <a:off x="9511645" y="2567883"/>
              <a:ext cx="320512" cy="28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/>
        </p:nvSpPr>
        <p:spPr>
          <a:xfrm>
            <a:off x="379291" y="1863604"/>
            <a:ext cx="5257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Начинаем работу с массива ёмкости 1.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3151" y="2625337"/>
            <a:ext cx="5073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 smtClean="0"/>
              <a:t>Оценка сверху на число «лишних операций»</a:t>
            </a:r>
            <a:endParaRPr lang="ru-RU" sz="20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69" y="0"/>
            <a:ext cx="1178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Расширение в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α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раз </a:t>
            </a:r>
            <a:r>
              <a:rPr lang="ru-RU" sz="2400" dirty="0" smtClean="0"/>
              <a:t>(</a:t>
            </a:r>
            <a:r>
              <a:rPr lang="ru-RU" sz="2400" dirty="0"/>
              <a:t>α &gt; 1)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895" y="560331"/>
            <a:ext cx="1105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Конкретная </a:t>
            </a:r>
            <a:r>
              <a:rPr lang="ru-RU" sz="2400" dirty="0"/>
              <a:t>операция вставки каждого элемента </a:t>
            </a:r>
            <a:r>
              <a:rPr lang="ru-RU" sz="2400" dirty="0" smtClean="0"/>
              <a:t>осуществляется: </a:t>
            </a:r>
          </a:p>
          <a:p>
            <a:pPr algn="just"/>
            <a:r>
              <a:rPr lang="ru-RU" sz="2400" dirty="0" smtClean="0"/>
              <a:t>- или </a:t>
            </a:r>
            <a:r>
              <a:rPr lang="ru-RU" sz="2400" dirty="0"/>
              <a:t>за константное </a:t>
            </a:r>
            <a:r>
              <a:rPr lang="ru-RU" sz="2400" dirty="0" smtClean="0"/>
              <a:t>время, когда </a:t>
            </a:r>
            <a:r>
              <a:rPr lang="ru-RU" sz="2400" dirty="0"/>
              <a:t>в массиве есть свободная </a:t>
            </a:r>
            <a:r>
              <a:rPr lang="ru-RU" sz="2400" dirty="0" smtClean="0"/>
              <a:t>ёмкость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 smtClean="0"/>
              <a:t>- или </a:t>
            </a:r>
            <a:r>
              <a:rPr lang="ru-RU" sz="2400" dirty="0"/>
              <a:t>за </a:t>
            </a:r>
            <a:r>
              <a:rPr lang="ru-RU" sz="2400" dirty="0" smtClean="0"/>
              <a:t>линейное, когда </a:t>
            </a:r>
            <a:r>
              <a:rPr lang="ru-RU" sz="2400" dirty="0"/>
              <a:t>свободного места </a:t>
            </a:r>
            <a:r>
              <a:rPr lang="ru-RU" sz="2400" dirty="0" smtClean="0"/>
              <a:t>нет и </a:t>
            </a:r>
            <a:r>
              <a:rPr lang="ru-RU" sz="2400" dirty="0"/>
              <a:t>выполняется </a:t>
            </a:r>
            <a:r>
              <a:rPr lang="ru-RU" sz="2400" dirty="0" err="1" smtClean="0"/>
              <a:t>реаллокация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9585" y="5507935"/>
            <a:ext cx="1141513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err="1" smtClean="0"/>
              <a:t>Усреднённо</a:t>
            </a:r>
            <a:r>
              <a:rPr lang="ru-RU" sz="2400" dirty="0" smtClean="0"/>
              <a:t> </a:t>
            </a:r>
            <a:r>
              <a:rPr lang="ru-RU" sz="2400" dirty="0"/>
              <a:t>время вставки одного элемента (</a:t>
            </a:r>
            <a:r>
              <a:rPr lang="ru-RU" sz="2400" i="1" dirty="0">
                <a:solidFill>
                  <a:srgbClr val="7030A0"/>
                </a:solidFill>
              </a:rPr>
              <a:t>усреднённая оценка трудоёмкости одной операции добавления элемента в динамический массив</a:t>
            </a:r>
            <a:r>
              <a:rPr lang="ru-RU" sz="2400" dirty="0">
                <a:solidFill>
                  <a:srgbClr val="7030A0"/>
                </a:solidFill>
              </a:rPr>
              <a:t>) </a:t>
            </a:r>
            <a:r>
              <a:rPr lang="ru-RU" sz="2400" b="1" dirty="0"/>
              <a:t>получается константным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9585" y="1859326"/>
            <a:ext cx="11392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получения </a:t>
            </a:r>
            <a:r>
              <a:rPr lang="ru-RU" sz="2400" dirty="0">
                <a:solidFill>
                  <a:srgbClr val="FF0000"/>
                </a:solidFill>
              </a:rPr>
              <a:t>усреднённой </a:t>
            </a:r>
            <a:r>
              <a:rPr lang="ru-RU" sz="2400" dirty="0" smtClean="0">
                <a:solidFill>
                  <a:srgbClr val="FF0000"/>
                </a:solidFill>
              </a:rPr>
              <a:t>оценки некоторой операции</a:t>
            </a:r>
            <a:r>
              <a:rPr lang="ru-RU" sz="2400" dirty="0" smtClean="0"/>
              <a:t> выполняют некоторое число раз эту операцию, </a:t>
            </a:r>
            <a:r>
              <a:rPr lang="ru-RU" sz="2400" dirty="0"/>
              <a:t>считают суммарное затраченное время </a:t>
            </a:r>
            <a:r>
              <a:rPr lang="ru-RU" sz="2400" dirty="0" smtClean="0"/>
              <a:t>(в </a:t>
            </a:r>
            <a:r>
              <a:rPr lang="ru-RU" sz="2400" dirty="0"/>
              <a:t>худшем </a:t>
            </a:r>
            <a:r>
              <a:rPr lang="ru-RU" sz="2400" dirty="0" smtClean="0"/>
              <a:t>случае) </a:t>
            </a:r>
            <a:r>
              <a:rPr lang="ru-RU" sz="2400" dirty="0"/>
              <a:t>и делят это время на число выполненных операций.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Если </a:t>
            </a:r>
            <a:r>
              <a:rPr lang="ru-RU" sz="2400" dirty="0"/>
              <a:t>следовать стратегии удвоения размера, </a:t>
            </a:r>
            <a:r>
              <a:rPr lang="ru-RU" sz="2400" dirty="0" smtClean="0"/>
              <a:t>то на </a:t>
            </a:r>
            <a:r>
              <a:rPr lang="ru-RU" sz="2400" dirty="0"/>
              <a:t>добавление в динамический массив </a:t>
            </a:r>
            <a:r>
              <a:rPr lang="en-US" sz="2400" dirty="0" smtClean="0"/>
              <a:t>k</a:t>
            </a:r>
            <a:r>
              <a:rPr lang="ru-RU" sz="2400" dirty="0" smtClean="0"/>
              <a:t> элементов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</a:t>
            </a:r>
            <a:r>
              <a:rPr lang="ru-RU" sz="2400" dirty="0"/>
              <a:t>затратить время </a:t>
            </a:r>
            <a:r>
              <a:rPr lang="ru-RU" sz="2400" dirty="0" smtClean="0"/>
              <a:t>O(</a:t>
            </a:r>
            <a:r>
              <a:rPr lang="en-US" sz="2400" dirty="0" smtClean="0"/>
              <a:t>k</a:t>
            </a:r>
            <a:r>
              <a:rPr lang="ru-RU" sz="2400" dirty="0" smtClean="0"/>
              <a:t>):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этом случае говорят, что O(1) — </a:t>
            </a:r>
            <a:r>
              <a:rPr lang="ru-RU" sz="2400" u="sng" dirty="0"/>
              <a:t>амортизированная оценка для операции вставки</a:t>
            </a:r>
            <a:r>
              <a:rPr lang="ru-RU" sz="2400" dirty="0"/>
              <a:t>. 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0233"/>
              </p:ext>
            </p:extLst>
          </p:nvPr>
        </p:nvGraphicFramePr>
        <p:xfrm>
          <a:off x="7736805" y="4024534"/>
          <a:ext cx="1356318" cy="66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6805" y="4024534"/>
                        <a:ext cx="1356318" cy="66935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61" y="1447800"/>
            <a:ext cx="5162550" cy="4429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317" y="256478"/>
            <a:ext cx="10617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Пример реализации динамического массива </a:t>
            </a:r>
          </a:p>
          <a:p>
            <a:r>
              <a:rPr lang="ru-RU" sz="3200" dirty="0" smtClean="0"/>
              <a:t>на базе статического с использованием стратегии удвоения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5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42416" y="106289"/>
            <a:ext cx="787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Применение динамических массивов на практике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47647"/>
              </p:ext>
            </p:extLst>
          </p:nvPr>
        </p:nvGraphicFramePr>
        <p:xfrm>
          <a:off x="295373" y="2124964"/>
          <a:ext cx="1189662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330"/>
                <a:gridCol w="3346515"/>
                <a:gridCol w="4213782"/>
              </a:tblGrid>
              <a:tr h="3695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717658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Динамический массив реализован в классе 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vector</a:t>
                      </a:r>
                      <a:endParaRPr lang="ru-RU" sz="20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r>
                        <a:rPr lang="ru-RU" sz="2000" dirty="0" smtClean="0"/>
                        <a:t>Значение множителя роста не зафиксировано стандартом языка и различается в зависимости от конкретной реализации: </a:t>
                      </a:r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r>
                        <a:rPr lang="ru-RU" sz="2000" dirty="0" smtClean="0"/>
                        <a:t>в 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libc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— число 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ru-RU" sz="2000" dirty="0" smtClean="0"/>
                        <a:t>,</a:t>
                      </a:r>
                    </a:p>
                    <a:p>
                      <a:pPr algn="just"/>
                      <a:r>
                        <a:rPr lang="ru-RU" sz="2000" dirty="0" smtClean="0"/>
                        <a:t>в версии от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Microsoft</a:t>
                      </a:r>
                      <a:r>
                        <a:rPr lang="ru-RU" sz="2000" dirty="0" smtClean="0"/>
                        <a:t> — число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1,5</a:t>
                      </a:r>
                      <a:r>
                        <a:rPr lang="ru-RU" sz="2000" dirty="0" smtClean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Класс </a:t>
                      </a:r>
                      <a:r>
                        <a:rPr lang="ru-RU" sz="2000" b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ArrayList</a:t>
                      </a:r>
                      <a:endParaRPr lang="ru-RU" sz="2000" b="1" dirty="0" smtClean="0"/>
                    </a:p>
                    <a:p>
                      <a:pPr algn="just"/>
                      <a:endParaRPr lang="ru-RU" sz="2000" b="1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r>
                        <a:rPr lang="ru-RU" sz="2000" dirty="0" smtClean="0"/>
                        <a:t>Множитель роста число </a:t>
                      </a:r>
                      <a:r>
                        <a:rPr lang="ru-RU" sz="2000" b="1" dirty="0" smtClean="0">
                          <a:solidFill>
                            <a:srgbClr val="0070C0"/>
                          </a:solidFill>
                        </a:rPr>
                        <a:t>1,5</a:t>
                      </a:r>
                      <a:r>
                        <a:rPr lang="ru-RU" sz="2000" dirty="0" smtClean="0"/>
                        <a:t>.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Тип </a:t>
                      </a:r>
                      <a:r>
                        <a:rPr lang="ru-RU" sz="20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ru-RU" sz="20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endParaRPr lang="ru-RU" sz="2000" dirty="0" smtClean="0"/>
                    </a:p>
                    <a:p>
                      <a:pPr algn="just"/>
                      <a:r>
                        <a:rPr lang="ru-RU" sz="2000" dirty="0" smtClean="0"/>
                        <a:t>В реализации </a:t>
                      </a:r>
                      <a:r>
                        <a:rPr lang="ru-RU" sz="2000" dirty="0" err="1" smtClean="0"/>
                        <a:t>CPython</a:t>
                      </a:r>
                      <a:r>
                        <a:rPr lang="ru-RU" sz="2000" dirty="0" smtClean="0"/>
                        <a:t> 3.7 при расширении действует следующая оригинальная стратегия:</a:t>
                      </a:r>
                    </a:p>
                    <a:p>
                      <a:pPr algn="just"/>
                      <a:r>
                        <a:rPr lang="ru-RU" sz="2000" dirty="0" smtClean="0"/>
                        <a:t>старый размер умножается на </a:t>
                      </a:r>
                      <a:r>
                        <a:rPr lang="ru-RU" sz="2000" b="1" dirty="0" smtClean="0">
                          <a:solidFill>
                            <a:srgbClr val="7030A0"/>
                          </a:solidFill>
                        </a:rPr>
                        <a:t>1,125</a:t>
                      </a:r>
                      <a:r>
                        <a:rPr lang="ru-RU" sz="2000" dirty="0" smtClean="0"/>
                        <a:t>, затем к нему </a:t>
                      </a:r>
                      <a:r>
                        <a:rPr lang="ru-RU" sz="2000" b="1" dirty="0" smtClean="0">
                          <a:solidFill>
                            <a:srgbClr val="7030A0"/>
                          </a:solidFill>
                        </a:rPr>
                        <a:t>прибавляется</a:t>
                      </a:r>
                      <a:r>
                        <a:rPr lang="ru-RU" sz="2000" b="1" dirty="0" smtClean="0"/>
                        <a:t> </a:t>
                      </a:r>
                      <a:r>
                        <a:rPr lang="ru-RU" sz="2000" b="0" dirty="0" smtClean="0"/>
                        <a:t>константа</a:t>
                      </a:r>
                      <a:r>
                        <a:rPr lang="ru-RU" sz="2000" b="1" dirty="0" smtClean="0"/>
                        <a:t> </a:t>
                      </a:r>
                      <a:r>
                        <a:rPr lang="ru-RU" sz="2000" b="1" dirty="0" smtClean="0">
                          <a:solidFill>
                            <a:srgbClr val="7030A0"/>
                          </a:solidFill>
                        </a:rPr>
                        <a:t>3 или 6</a:t>
                      </a:r>
                      <a:r>
                        <a:rPr lang="ru-RU" sz="2000" dirty="0" smtClean="0"/>
                        <a:t>. </a:t>
                      </a:r>
                    </a:p>
                    <a:p>
                      <a:pPr algn="l"/>
                      <a:r>
                        <a:rPr lang="ru-RU" sz="2000" dirty="0" smtClean="0"/>
                        <a:t>Получается такая последовательность ёмкостей: </a:t>
                      </a:r>
                    </a:p>
                    <a:p>
                      <a:pPr algn="l"/>
                      <a:r>
                        <a:rPr lang="ru-RU" sz="2000" dirty="0" smtClean="0"/>
                        <a:t>0, 4, 8, 16, 25, 35, 46, 58, 72, 88, . . </a:t>
                      </a:r>
                      <a:r>
                        <a:rPr lang="ru-RU" sz="1600" dirty="0" smtClean="0"/>
                        <a:t>. .</a:t>
                      </a:r>
                    </a:p>
                    <a:p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93652" y="556428"/>
            <a:ext cx="11760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Динамические массивы очень удобны и широко используются на практике в прикладных задачах. С точки зрения скорости доступа к элементам они эквивалентны статическим массивам. </a:t>
            </a:r>
            <a:endParaRPr lang="ru-RU" sz="2000" dirty="0" smtClean="0"/>
          </a:p>
          <a:p>
            <a:pPr algn="just"/>
            <a:r>
              <a:rPr lang="ru-RU" sz="2000" u="sng" dirty="0" smtClean="0">
                <a:solidFill>
                  <a:schemeClr val="accent1">
                    <a:lumMod val="50000"/>
                  </a:schemeClr>
                </a:solidFill>
              </a:rPr>
              <a:t>Готовые </a:t>
            </a:r>
            <a:r>
              <a:rPr lang="ru-RU" sz="2000" u="sng" dirty="0">
                <a:solidFill>
                  <a:schemeClr val="accent1">
                    <a:lumMod val="50000"/>
                  </a:schemeClr>
                </a:solidFill>
              </a:rPr>
              <a:t>реализации динамических массивов предоставляются стандартными библиотеками всех основных современных языков </a:t>
            </a:r>
            <a:r>
              <a:rPr lang="ru-RU" sz="2000" u="sng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7007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152" y="814473"/>
            <a:ext cx="11630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Связный </a:t>
            </a:r>
            <a:r>
              <a:rPr lang="ru-RU" sz="2400" b="1" dirty="0" smtClean="0"/>
              <a:t>список</a:t>
            </a:r>
            <a:r>
              <a:rPr lang="ru-RU" sz="2400" dirty="0" smtClean="0"/>
              <a:t>— </a:t>
            </a:r>
            <a:r>
              <a:rPr lang="ru-RU" sz="2400" dirty="0"/>
              <a:t>некоторая последовательность элементов, которые связаны друг с другом логически. </a:t>
            </a:r>
            <a:endParaRPr lang="ru-RU" sz="2400" dirty="0" smtClean="0"/>
          </a:p>
          <a:p>
            <a:r>
              <a:rPr lang="ru-RU" sz="2400" dirty="0" smtClean="0"/>
              <a:t>Логический </a:t>
            </a:r>
            <a:r>
              <a:rPr lang="ru-RU" sz="2400" dirty="0"/>
              <a:t>порядок прохождения элементов определяется с помощью ссылок, при этом он может не совпадать с физическим порядком размещения элементов в памяти компьютера.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607" y="89210"/>
            <a:ext cx="635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Связный список </a:t>
            </a:r>
            <a:r>
              <a:rPr lang="ru-RU" sz="3200" dirty="0"/>
              <a:t>(англ. </a:t>
            </a:r>
            <a:r>
              <a:rPr lang="ru-RU" sz="3200" dirty="0" err="1"/>
              <a:t>linked</a:t>
            </a:r>
            <a:r>
              <a:rPr lang="ru-RU" sz="3200" dirty="0"/>
              <a:t> </a:t>
            </a:r>
            <a:r>
              <a:rPr lang="ru-RU" sz="3200" dirty="0" err="1"/>
              <a:t>list</a:t>
            </a:r>
            <a:r>
              <a:rPr lang="ru-RU" sz="3200" dirty="0"/>
              <a:t>) 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2069" y="3157991"/>
            <a:ext cx="11506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Доступ к элементам списка осуществляется </a:t>
            </a:r>
            <a:r>
              <a:rPr lang="ru-RU" sz="2400" b="1" dirty="0"/>
              <a:t>последовательно</a:t>
            </a:r>
            <a:r>
              <a:rPr lang="ru-RU" sz="2400" dirty="0"/>
              <a:t>, т. е. чем дальше в структуре расположен элемент, тем дольше к нему по времени будет осуществляться доступ.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7152" y="4762846"/>
            <a:ext cx="11456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Список состоит из узлов (англ. </a:t>
            </a:r>
            <a:r>
              <a:rPr lang="ru-RU" sz="2400" dirty="0" err="1"/>
              <a:t>nodes</a:t>
            </a:r>
            <a:r>
              <a:rPr lang="ru-RU" sz="2400" dirty="0"/>
              <a:t>). Каждый узел включает две части: информационную (непосредственные данные, принадлежащие элементу) и ссылочную (указатель/ссылка на следующий и/или предыдущий узел).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7641" y="81961"/>
            <a:ext cx="635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Связный список </a:t>
            </a:r>
            <a:r>
              <a:rPr lang="ru-RU" sz="3200" dirty="0"/>
              <a:t>(</a:t>
            </a:r>
            <a:r>
              <a:rPr lang="ru-RU" sz="2400" dirty="0"/>
              <a:t>англ</a:t>
            </a:r>
            <a:r>
              <a:rPr lang="ru-RU" sz="3200" dirty="0"/>
              <a:t>. </a:t>
            </a:r>
            <a:r>
              <a:rPr lang="ru-RU" sz="2400" i="1" dirty="0" err="1"/>
              <a:t>linked</a:t>
            </a:r>
            <a:r>
              <a:rPr lang="ru-RU" sz="2400" i="1" dirty="0"/>
              <a:t> </a:t>
            </a:r>
            <a:r>
              <a:rPr lang="ru-RU" sz="2400" i="1" dirty="0" err="1"/>
              <a:t>list</a:t>
            </a:r>
            <a:r>
              <a:rPr lang="ru-RU" sz="3200" dirty="0"/>
              <a:t>) 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580" y="739851"/>
            <a:ext cx="7804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</a:t>
            </a:r>
            <a:r>
              <a:rPr lang="ru-RU" sz="2000" b="1" dirty="0"/>
              <a:t>односвязном, или однонаправленном связном</a:t>
            </a:r>
            <a:r>
              <a:rPr lang="ru-RU" sz="2000" dirty="0"/>
              <a:t>, </a:t>
            </a:r>
            <a:r>
              <a:rPr lang="ru-RU" sz="2000" b="1" dirty="0"/>
              <a:t>списке</a:t>
            </a:r>
            <a:r>
              <a:rPr lang="ru-RU" sz="2000" dirty="0"/>
              <a:t> (англ. </a:t>
            </a:r>
            <a:r>
              <a:rPr lang="ru-RU" sz="2000" i="1" dirty="0" err="1"/>
              <a:t>singly</a:t>
            </a:r>
            <a:r>
              <a:rPr lang="ru-RU" sz="2000" i="1" dirty="0"/>
              <a:t> </a:t>
            </a:r>
            <a:r>
              <a:rPr lang="ru-RU" sz="2000" i="1" dirty="0" err="1"/>
              <a:t>linked</a:t>
            </a:r>
            <a:r>
              <a:rPr lang="ru-RU" sz="2000" i="1" dirty="0"/>
              <a:t> </a:t>
            </a:r>
            <a:r>
              <a:rPr lang="ru-RU" sz="2000" i="1" dirty="0" err="1"/>
              <a:t>list</a:t>
            </a:r>
            <a:r>
              <a:rPr lang="ru-RU" sz="2000" dirty="0"/>
              <a:t>) каждый узел содержит ссылку на следующий </a:t>
            </a:r>
            <a:r>
              <a:rPr lang="ru-RU" sz="2000" dirty="0" smtClean="0"/>
              <a:t>узел. </a:t>
            </a:r>
            <a:r>
              <a:rPr lang="ru-RU" sz="2000" dirty="0"/>
              <a:t>Для последнего узла эта ссылка обычно является нулевой. </a:t>
            </a:r>
            <a:r>
              <a:rPr lang="ru-RU" sz="2000" dirty="0" smtClean="0"/>
              <a:t>По </a:t>
            </a:r>
            <a:r>
              <a:rPr lang="ru-RU" sz="2000" dirty="0"/>
              <a:t>односвязному списку можно передвигаться только в сторону конца списка. Узнать адрес предыдущего элемента, опираясь на содержимое текущего узла, </a:t>
            </a:r>
            <a:r>
              <a:rPr lang="ru-RU" sz="2000" dirty="0" smtClean="0"/>
              <a:t>невозможно.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836" y="2805850"/>
            <a:ext cx="7859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В </a:t>
            </a:r>
            <a:r>
              <a:rPr lang="ru-RU" sz="2000" b="1" dirty="0"/>
              <a:t>двусвязном</a:t>
            </a:r>
            <a:r>
              <a:rPr lang="ru-RU" sz="2000" dirty="0"/>
              <a:t>, или </a:t>
            </a:r>
            <a:r>
              <a:rPr lang="ru-RU" sz="2000" b="1" dirty="0"/>
              <a:t>двунаправленном связном, списке </a:t>
            </a:r>
            <a:r>
              <a:rPr lang="ru-RU" sz="2000" dirty="0"/>
              <a:t>(англ. </a:t>
            </a:r>
            <a:r>
              <a:rPr lang="ru-RU" sz="2000" i="1" dirty="0" err="1"/>
              <a:t>doubly</a:t>
            </a:r>
            <a:r>
              <a:rPr lang="ru-RU" sz="2000" i="1" dirty="0"/>
              <a:t> </a:t>
            </a:r>
            <a:r>
              <a:rPr lang="ru-RU" sz="2000" i="1" dirty="0" err="1"/>
              <a:t>linked</a:t>
            </a:r>
            <a:r>
              <a:rPr lang="ru-RU" sz="2000" i="1" dirty="0"/>
              <a:t> </a:t>
            </a:r>
            <a:r>
              <a:rPr lang="ru-RU" sz="2000" i="1" dirty="0" err="1"/>
              <a:t>list</a:t>
            </a:r>
            <a:r>
              <a:rPr lang="ru-RU" sz="2000" dirty="0"/>
              <a:t>) ссылки в каждом узле указывают на предыдущий и на последующий </a:t>
            </a:r>
            <a:r>
              <a:rPr lang="ru-RU" sz="2000" dirty="0" smtClean="0"/>
              <a:t>узел.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6836" y="4075528"/>
            <a:ext cx="113742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Как и односвязный список, двусвязный допускает только последовательный доступ к элементам, но при этом даёт возможность перемещения в обе стороны. В таком списке проще производить удаление и перестановку элементов, так как легко получить </a:t>
            </a:r>
            <a:r>
              <a:rPr lang="ru-RU" sz="2000" dirty="0" smtClean="0"/>
              <a:t>доступ </a:t>
            </a:r>
            <a:r>
              <a:rPr lang="ru-RU" sz="2000" dirty="0"/>
              <a:t>ко всем элементам списка, ссылки которых направлены на изменяемый элемент.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0291" y="5706744"/>
            <a:ext cx="11273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 работе со списком вводятся дополнительные ссылки на первый и последний элемент списка. Будем называть их </a:t>
            </a:r>
            <a:r>
              <a:rPr lang="ru-RU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head</a:t>
            </a:r>
            <a:r>
              <a:rPr lang="ru-RU" sz="2000" dirty="0"/>
              <a:t> («голова») и </a:t>
            </a:r>
            <a:r>
              <a:rPr lang="ru-RU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tail</a:t>
            </a:r>
            <a:r>
              <a:rPr lang="ru-RU" sz="2000" dirty="0"/>
              <a:t> («хвост»).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26" y="937199"/>
            <a:ext cx="3790950" cy="742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26" y="2554951"/>
            <a:ext cx="3448050" cy="1200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090" y="801095"/>
            <a:ext cx="1148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Чаще всего узлы списка размещают в динамической памяти, при этом в качестве значений ссылок используются адреса узлов.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7641" y="81961"/>
            <a:ext cx="635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Связный список</a:t>
            </a:r>
            <a:r>
              <a:rPr lang="ru-RU" sz="3200" dirty="0" smtClean="0"/>
              <a:t> 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4980" y="3021385"/>
            <a:ext cx="1148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Альтернативный способ — использовать для хранения информации обычные массивы, тогда в качестве значений ссылок будут выступать индексы (порядковые номера элементов массива).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65" y="1260617"/>
            <a:ext cx="3790950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8" y="4050163"/>
            <a:ext cx="4412861" cy="1586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6686" y="45048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head=1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0626" y="49596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tail=0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4819" y="1705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744165" y="1777137"/>
            <a:ext cx="214196" cy="1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83757" y="1675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tail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0404088" y="1716315"/>
            <a:ext cx="234175" cy="11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7802" y="2683867"/>
            <a:ext cx="5454978" cy="2411692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0070C0"/>
                </a:solidFill>
              </a:rPr>
              <a:t>Массив</a:t>
            </a:r>
            <a:r>
              <a:rPr lang="ru-RU" sz="3200" dirty="0" smtClean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array</a:t>
            </a:r>
            <a:r>
              <a:rPr lang="en-US" sz="2800" dirty="0"/>
              <a:t>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>
                <a:solidFill>
                  <a:srgbClr val="0070C0"/>
                </a:solidFill>
              </a:rPr>
              <a:t>Связный список </a:t>
            </a:r>
            <a:r>
              <a:rPr lang="ru-RU" sz="2800" dirty="0" smtClean="0"/>
              <a:t>(</a:t>
            </a:r>
            <a:r>
              <a:rPr lang="en-US" sz="2800" dirty="0">
                <a:latin typeface="Consolas" panose="020B0609020204030204" pitchFamily="49" charset="0"/>
              </a:rPr>
              <a:t>linked list</a:t>
            </a:r>
            <a:r>
              <a:rPr lang="en-US" sz="2800" dirty="0"/>
              <a:t>)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34952" y="1902502"/>
            <a:ext cx="5913054" cy="3974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C00000"/>
                </a:solidFill>
              </a:rPr>
              <a:t>Список</a:t>
            </a:r>
            <a:r>
              <a:rPr lang="ru-RU" sz="3500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list</a:t>
            </a:r>
            <a:r>
              <a:rPr lang="en-US" sz="3000" dirty="0" smtClean="0"/>
              <a:t>)</a:t>
            </a:r>
            <a:endParaRPr lang="ru-RU" sz="35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Стек</a:t>
            </a:r>
            <a:r>
              <a:rPr lang="ru-RU" sz="35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/>
              <a:t>stack</a:t>
            </a:r>
            <a:r>
              <a:rPr lang="en-US" sz="3000" dirty="0" smtClean="0"/>
              <a:t>)</a:t>
            </a:r>
            <a:r>
              <a:rPr lang="ru-RU" sz="3000" dirty="0" smtClean="0"/>
              <a:t> </a:t>
            </a:r>
            <a:endParaRPr lang="ru-RU" sz="30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Очередь</a:t>
            </a:r>
            <a:r>
              <a:rPr lang="ru-RU" sz="3500" dirty="0"/>
              <a:t> </a:t>
            </a:r>
            <a:r>
              <a:rPr lang="ru-RU" sz="3000" dirty="0"/>
              <a:t>(</a:t>
            </a:r>
            <a:r>
              <a:rPr lang="en-US" sz="3000" dirty="0"/>
              <a:t>queue</a:t>
            </a:r>
            <a:r>
              <a:rPr lang="en-US" sz="3000" dirty="0" smtClean="0"/>
              <a:t>)</a:t>
            </a:r>
            <a:endParaRPr lang="ru-RU" sz="3000" dirty="0"/>
          </a:p>
          <a:p>
            <a:pPr algn="l"/>
            <a:r>
              <a:rPr lang="ru-RU" sz="3200" dirty="0" err="1">
                <a:solidFill>
                  <a:srgbClr val="C00000"/>
                </a:solidFill>
              </a:rPr>
              <a:t>Двухстороняя</a:t>
            </a:r>
            <a:r>
              <a:rPr lang="ru-RU" sz="3200" dirty="0">
                <a:solidFill>
                  <a:srgbClr val="C00000"/>
                </a:solidFill>
              </a:rPr>
              <a:t> очередь </a:t>
            </a:r>
            <a:r>
              <a:rPr lang="ru-RU" sz="3000" dirty="0"/>
              <a:t>(</a:t>
            </a:r>
            <a:r>
              <a:rPr lang="en-US" sz="3000" dirty="0" err="1"/>
              <a:t>deque</a:t>
            </a:r>
            <a:r>
              <a:rPr lang="en-US" sz="3000" dirty="0" smtClean="0"/>
              <a:t>)</a:t>
            </a:r>
            <a:r>
              <a:rPr lang="ru-RU" sz="3000" dirty="0" smtClean="0"/>
              <a:t> </a:t>
            </a:r>
            <a:endParaRPr lang="ru-RU" sz="3000" dirty="0"/>
          </a:p>
          <a:p>
            <a:pPr algn="l"/>
            <a:endParaRPr lang="ru-RU" sz="3200" dirty="0" smtClean="0">
              <a:solidFill>
                <a:srgbClr val="C00000"/>
              </a:solidFill>
            </a:endParaRPr>
          </a:p>
          <a:p>
            <a:pPr algn="l"/>
            <a:endParaRPr lang="ru-RU" sz="30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Множество</a:t>
            </a:r>
            <a:r>
              <a:rPr lang="ru-RU" sz="3500" dirty="0"/>
              <a:t> </a:t>
            </a:r>
            <a:r>
              <a:rPr lang="ru-RU" sz="3000" dirty="0"/>
              <a:t>(</a:t>
            </a:r>
            <a:r>
              <a:rPr lang="en-US" sz="3000" dirty="0"/>
              <a:t>set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0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Ассоциативный массив</a:t>
            </a:r>
            <a:r>
              <a:rPr lang="en-US" sz="3200" dirty="0">
                <a:solidFill>
                  <a:srgbClr val="C00000"/>
                </a:solidFill>
              </a:rPr>
              <a:t>/</a:t>
            </a:r>
            <a:r>
              <a:rPr lang="ru-RU" sz="3200" dirty="0">
                <a:solidFill>
                  <a:srgbClr val="C00000"/>
                </a:solidFill>
              </a:rPr>
              <a:t>словарь </a:t>
            </a:r>
            <a:r>
              <a:rPr lang="ru-RU" sz="3000" dirty="0"/>
              <a:t>(</a:t>
            </a:r>
            <a:r>
              <a:rPr lang="en-US" sz="3000" dirty="0"/>
              <a:t>associative array</a:t>
            </a:r>
            <a:r>
              <a:rPr lang="ru-RU" sz="3000" dirty="0"/>
              <a:t>/</a:t>
            </a:r>
            <a:r>
              <a:rPr lang="en-US" sz="3000" dirty="0"/>
              <a:t>map)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72780" y="1383398"/>
            <a:ext cx="6237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</a:t>
            </a:r>
            <a:r>
              <a:rPr lang="ru-RU" sz="4000" dirty="0" smtClean="0">
                <a:solidFill>
                  <a:srgbClr val="C00000"/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615" y="1383398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данных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6072780" y="555812"/>
            <a:ext cx="23220" cy="59794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0207" y="1248037"/>
            <a:ext cx="530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Поиск</a:t>
            </a:r>
            <a:r>
              <a:rPr lang="ru-RU" sz="2800" dirty="0" smtClean="0"/>
              <a:t> элемента по ключу </a:t>
            </a:r>
            <a:r>
              <a:rPr lang="en-US" sz="2800" dirty="0" smtClean="0"/>
              <a:t>x</a:t>
            </a:r>
            <a:r>
              <a:rPr lang="ru-RU" sz="2800" dirty="0" smtClean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3661" y="1936098"/>
            <a:ext cx="5275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Добавление</a:t>
            </a:r>
            <a:r>
              <a:rPr lang="ru-RU" sz="2800" dirty="0"/>
              <a:t> </a:t>
            </a:r>
            <a:r>
              <a:rPr lang="ru-RU" sz="2800" dirty="0" smtClean="0"/>
              <a:t>элемента (задана ссылка на элемент, после которого выполняется добавление)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661" y="3875492"/>
            <a:ext cx="46199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Удаление </a:t>
            </a:r>
            <a:r>
              <a:rPr lang="ru-RU" sz="2800" b="1" dirty="0" smtClean="0"/>
              <a:t>элемента </a:t>
            </a:r>
            <a:r>
              <a:rPr lang="ru-RU" sz="2800" dirty="0"/>
              <a:t>(задана ссылка на </a:t>
            </a:r>
            <a:r>
              <a:rPr lang="ru-RU" sz="2800" dirty="0" smtClean="0"/>
              <a:t>элемент, который предшествует удаляемому)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47641" y="81961"/>
            <a:ext cx="687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Связный список. Базовые операции</a:t>
            </a:r>
            <a:r>
              <a:rPr lang="ru-RU" sz="3200" dirty="0" smtClean="0"/>
              <a:t> 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78262"/>
              </p:ext>
            </p:extLst>
          </p:nvPr>
        </p:nvGraphicFramePr>
        <p:xfrm>
          <a:off x="5988406" y="1144749"/>
          <a:ext cx="1243548" cy="79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2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8406" y="1144749"/>
                        <a:ext cx="1243548" cy="791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81451"/>
              </p:ext>
            </p:extLst>
          </p:nvPr>
        </p:nvGraphicFramePr>
        <p:xfrm>
          <a:off x="6063554" y="2236168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3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3554" y="2236168"/>
                        <a:ext cx="11684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05650"/>
              </p:ext>
            </p:extLst>
          </p:nvPr>
        </p:nvGraphicFramePr>
        <p:xfrm>
          <a:off x="6063554" y="4285344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4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3554" y="4285344"/>
                        <a:ext cx="11684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16100" y="1248037"/>
            <a:ext cx="3289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Рекомендация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В результате выполнения базовых операций необходимо придерживаться правила: </a:t>
            </a:r>
            <a:endParaRPr lang="en-US" sz="2400" dirty="0" smtClean="0"/>
          </a:p>
          <a:p>
            <a:r>
              <a:rPr lang="ru-RU" sz="2400" u="sng" dirty="0" smtClean="0">
                <a:solidFill>
                  <a:srgbClr val="FF0000"/>
                </a:solidFill>
              </a:rPr>
              <a:t>ранее </a:t>
            </a:r>
            <a:r>
              <a:rPr lang="ru-RU" sz="2400" u="sng" dirty="0">
                <a:solidFill>
                  <a:srgbClr val="FF0000"/>
                </a:solidFill>
              </a:rPr>
              <a:t>вставленные элементы никуда не перемещаются, их адреса в памяти не меняются.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769751" y="251110"/>
            <a:ext cx="5275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Добавление</a:t>
            </a:r>
            <a:r>
              <a:rPr lang="ru-RU" sz="2800" dirty="0"/>
              <a:t> </a:t>
            </a:r>
            <a:r>
              <a:rPr lang="ru-RU" sz="2800" dirty="0" smtClean="0"/>
              <a:t>элемента (задана ссылка на элемент, после которого выполняется добавление)</a:t>
            </a:r>
            <a:endParaRPr lang="ru-RU" sz="28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688778"/>
              </p:ext>
            </p:extLst>
          </p:nvPr>
        </p:nvGraphicFramePr>
        <p:xfrm>
          <a:off x="5369914" y="5897979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9914" y="5897979"/>
                        <a:ext cx="11684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6725681" y="251110"/>
            <a:ext cx="46199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Удаление </a:t>
            </a:r>
            <a:r>
              <a:rPr lang="ru-RU" sz="2800" b="1" dirty="0" smtClean="0"/>
              <a:t>элемента </a:t>
            </a:r>
            <a:r>
              <a:rPr lang="ru-RU" sz="2800" dirty="0"/>
              <a:t>(задана ссылка на </a:t>
            </a:r>
            <a:r>
              <a:rPr lang="ru-RU" sz="2800" dirty="0" smtClean="0"/>
              <a:t>элемент, который предшествует удаляемому)</a:t>
            </a:r>
            <a:endParaRPr lang="ru-RU" sz="28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904484" y="2377097"/>
            <a:ext cx="3790950" cy="3977579"/>
            <a:chOff x="858972" y="2377097"/>
            <a:chExt cx="3790950" cy="397757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972" y="2778433"/>
              <a:ext cx="3790950" cy="742950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774" y="4785194"/>
              <a:ext cx="3448050" cy="1200150"/>
            </a:xfrm>
            <a:prstGeom prst="rect">
              <a:avLst/>
            </a:prstGeom>
          </p:spPr>
        </p:pic>
        <p:sp>
          <p:nvSpPr>
            <p:cNvPr id="19" name="Прямоугольник 18"/>
            <p:cNvSpPr/>
            <p:nvPr/>
          </p:nvSpPr>
          <p:spPr>
            <a:xfrm>
              <a:off x="2991178" y="2377097"/>
              <a:ext cx="680224" cy="32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2582997" y="2580360"/>
              <a:ext cx="408181" cy="360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9" idx="3"/>
            </p:cNvCxnSpPr>
            <p:nvPr/>
          </p:nvCxnSpPr>
          <p:spPr>
            <a:xfrm>
              <a:off x="3671402" y="2538790"/>
              <a:ext cx="312234" cy="340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20503" y="33177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60552" y="59853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943922" y="4436143"/>
              <a:ext cx="680224" cy="32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ru-RU" dirty="0"/>
            </a:p>
          </p:txBody>
        </p:sp>
        <p:cxnSp>
          <p:nvCxnSpPr>
            <p:cNvPr id="31" name="Прямая со стрелкой 30"/>
            <p:cNvCxnSpPr>
              <a:stCxn id="18" idx="0"/>
              <a:endCxn id="29" idx="1"/>
            </p:cNvCxnSpPr>
            <p:nvPr/>
          </p:nvCxnSpPr>
          <p:spPr>
            <a:xfrm flipV="1">
              <a:off x="2613799" y="4597836"/>
              <a:ext cx="330123" cy="1873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3"/>
            </p:cNvCxnSpPr>
            <p:nvPr/>
          </p:nvCxnSpPr>
          <p:spPr>
            <a:xfrm>
              <a:off x="3624146" y="4597836"/>
              <a:ext cx="234175" cy="240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H="1" flipV="1">
              <a:off x="3362092" y="4823773"/>
              <a:ext cx="262054" cy="2723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H="1">
              <a:off x="2943922" y="4785194"/>
              <a:ext cx="340112" cy="2151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3284034" y="3074949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3284034" y="3065984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3168795" y="5260808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3245005" y="5646822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3168795" y="5277490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45005" y="5629946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/>
          <p:cNvGrpSpPr/>
          <p:nvPr/>
        </p:nvGrpSpPr>
        <p:grpSpPr>
          <a:xfrm>
            <a:off x="6807355" y="1739590"/>
            <a:ext cx="3913313" cy="4075022"/>
            <a:chOff x="6807355" y="1739590"/>
            <a:chExt cx="3913313" cy="4075022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7355" y="2001407"/>
              <a:ext cx="3790950" cy="7429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272618" y="2745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72" name="Прямая соединительная линия 71"/>
            <p:cNvCxnSpPr/>
            <p:nvPr/>
          </p:nvCxnSpPr>
          <p:spPr>
            <a:xfrm>
              <a:off x="7716644" y="2464420"/>
              <a:ext cx="0" cy="6021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7716644" y="3066587"/>
              <a:ext cx="2129883" cy="8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 flipV="1">
              <a:off x="9857678" y="2598234"/>
              <a:ext cx="0" cy="4767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Рисунок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2618" y="4223698"/>
              <a:ext cx="3448050" cy="120015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7272618" y="54452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84" name="Прямая соединительная линия 83"/>
            <p:cNvCxnSpPr/>
            <p:nvPr/>
          </p:nvCxnSpPr>
          <p:spPr>
            <a:xfrm>
              <a:off x="8514120" y="4330230"/>
              <a:ext cx="1048215" cy="12068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7737881" y="5204437"/>
              <a:ext cx="0" cy="610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7737881" y="5814612"/>
              <a:ext cx="2469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0207413" y="5366130"/>
              <a:ext cx="0" cy="448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0207413" y="3913434"/>
              <a:ext cx="0" cy="4167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 flipH="1">
              <a:off x="7737881" y="3913434"/>
              <a:ext cx="2469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/>
            <p:nvPr/>
          </p:nvCxnSpPr>
          <p:spPr>
            <a:xfrm>
              <a:off x="7737881" y="3913434"/>
              <a:ext cx="0" cy="4957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7989974" y="2329203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9250651" y="2349011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8225250" y="4743817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8330656" y="5064260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9544810" y="4736492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9637496" y="5041740"/>
              <a:ext cx="78058" cy="251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989974" y="2343022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9238661" y="2353191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8236525" y="4752179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8329208" y="5066800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9544810" y="4744854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9628712" y="5066800"/>
              <a:ext cx="78058" cy="2427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8129239" y="1739590"/>
              <a:ext cx="1048215" cy="12068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60" y="682957"/>
            <a:ext cx="1210279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Быстрая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вставка и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удаление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200" dirty="0" smtClean="0"/>
              <a:t>Операции </a:t>
            </a:r>
            <a:r>
              <a:rPr lang="ru-RU" sz="2200" dirty="0"/>
              <a:t>вставки в конкретное место списка и удаления определённого элемента списка выполняются </a:t>
            </a:r>
            <a:r>
              <a:rPr lang="ru-RU" sz="2200" dirty="0" smtClean="0"/>
              <a:t>за 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  <a:r>
              <a:rPr lang="ru-RU" sz="2200" dirty="0"/>
              <a:t> при условии, что на вход даётся ссылка на узел (идущий перед точкой вставки или предшествующий узлу, который будет удалён). </a:t>
            </a:r>
            <a:r>
              <a:rPr lang="ru-RU" sz="2200" dirty="0" smtClean="0"/>
              <a:t>Если </a:t>
            </a:r>
            <a:r>
              <a:rPr lang="ru-RU" sz="2200" dirty="0"/>
              <a:t>такая ссылка не предоставлена, то операции работают за O(n). </a:t>
            </a:r>
            <a:endParaRPr lang="ru-RU" sz="2200" dirty="0" smtClean="0"/>
          </a:p>
          <a:p>
            <a:pPr algn="just"/>
            <a:r>
              <a:rPr lang="ru-RU" sz="2200" dirty="0" smtClean="0"/>
              <a:t>В </a:t>
            </a:r>
            <a:r>
              <a:rPr lang="ru-RU" sz="2200" dirty="0"/>
              <a:t>то же время вставка в произвольное место динамического массива требует перемещения в среднем половины элементов, а в худшем случае — всех элементов. Хотя можно «удалить» элемент из массива за константное время, пометив его ячейку как «свободную», это вызовет фрагментацию, которая будет негативно влиять на скорость прохода по массиву. </a:t>
            </a:r>
            <a:endParaRPr lang="ru-RU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83995" y="0"/>
            <a:ext cx="11824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u="sng" dirty="0">
                <a:solidFill>
                  <a:schemeClr val="accent6">
                    <a:lumMod val="75000"/>
                  </a:schemeClr>
                </a:solidFill>
              </a:rPr>
              <a:t>Преимущества связных </a:t>
            </a:r>
            <a:r>
              <a:rPr lang="ru-RU" sz="3200" u="sng" dirty="0" smtClean="0">
                <a:solidFill>
                  <a:schemeClr val="accent6">
                    <a:lumMod val="75000"/>
                  </a:schemeClr>
                </a:solidFill>
              </a:rPr>
              <a:t>списков</a:t>
            </a:r>
            <a:endParaRPr lang="en-US" sz="32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605" y="3982015"/>
            <a:ext cx="1210279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Нет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</a:rPr>
              <a:t>реаллокаций</a:t>
            </a:r>
            <a:endParaRPr lang="ru-RU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ru-RU" sz="2400" dirty="0" smtClean="0"/>
              <a:t> </a:t>
            </a:r>
            <a:r>
              <a:rPr lang="ru-RU" sz="2200" dirty="0"/>
              <a:t>В связный список может быть вставлено произвольное количество элементов, ограниченное только доступной памятью. Ранее вставленные элементы никуда не перемещаются, их адреса в памяти не меняются. В динамических массивах при вставке иногда происходит </a:t>
            </a:r>
            <a:r>
              <a:rPr lang="ru-RU" sz="2200" dirty="0" err="1"/>
              <a:t>реаллокация</a:t>
            </a:r>
            <a:r>
              <a:rPr lang="ru-RU" sz="2200" dirty="0"/>
              <a:t>; это дорогостоящая операция, которая может оказаться невозможной при высокой </a:t>
            </a:r>
            <a:r>
              <a:rPr lang="ru-RU" sz="2200" dirty="0" err="1"/>
              <a:t>фрагментированности</a:t>
            </a:r>
            <a:r>
              <a:rPr lang="ru-RU" sz="2200" dirty="0"/>
              <a:t> памяти (не удастся найти непрерывный блок памяти нужного размера, хотя небольшие свободные блоки будут доступны в достаточном количестве).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1708" y="704670"/>
            <a:ext cx="11636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Нет </a:t>
            </a:r>
            <a:r>
              <a:rPr lang="ru-RU" sz="2400" b="1" dirty="0">
                <a:solidFill>
                  <a:srgbClr val="C00000"/>
                </a:solidFill>
              </a:rPr>
              <a:t>произвольного доступа</a:t>
            </a:r>
          </a:p>
          <a:p>
            <a:pPr algn="just"/>
            <a:r>
              <a:rPr lang="ru-RU" dirty="0" smtClean="0"/>
              <a:t>Динамические </a:t>
            </a:r>
            <a:r>
              <a:rPr lang="ru-RU" dirty="0"/>
              <a:t>массивы обеспечивают произвольный доступ к любому элементу по индексу за константное время, в то время как связные списки допускают лишь последовательный доступ к элементам. По односвязному списку можно пройти только в одном направлении. Это делает связные списки непригодными для алгоритмов, в которых нужно быстро получать элемент по его индексу (например, к такому типу относятся многие алгоритмы сортировки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995" y="0"/>
            <a:ext cx="11824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u="sng" dirty="0" smtClean="0">
                <a:solidFill>
                  <a:srgbClr val="C00000"/>
                </a:solidFill>
              </a:rPr>
              <a:t>Недостатки </a:t>
            </a:r>
            <a:r>
              <a:rPr lang="ru-RU" sz="3200" u="sng" dirty="0">
                <a:solidFill>
                  <a:srgbClr val="C00000"/>
                </a:solidFill>
              </a:rPr>
              <a:t>связных </a:t>
            </a:r>
            <a:r>
              <a:rPr lang="ru-RU" sz="3200" u="sng" dirty="0" smtClean="0">
                <a:solidFill>
                  <a:srgbClr val="C00000"/>
                </a:solidFill>
              </a:rPr>
              <a:t>списков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3910" y="2671224"/>
            <a:ext cx="11375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Медленный </a:t>
            </a:r>
            <a:r>
              <a:rPr lang="ru-RU" sz="2400" b="1" dirty="0">
                <a:solidFill>
                  <a:srgbClr val="C00000"/>
                </a:solidFill>
              </a:rPr>
              <a:t>последовательный </a:t>
            </a:r>
            <a:r>
              <a:rPr lang="ru-RU" sz="2400" b="1" dirty="0" smtClean="0">
                <a:solidFill>
                  <a:srgbClr val="C00000"/>
                </a:solidFill>
              </a:rPr>
              <a:t>доступ</a:t>
            </a:r>
            <a:endParaRPr lang="ru-RU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Линейный проход по элементам массива на реальных машинах выполняется гораздо быстрее, чем по элементам связного списка. Это связано с тем, что элементы массива хранятся в памяти один за одним, поэтому не требуется выполнять на каждом шаге переход по указателю. За счёт локальности хранения данных в массиве эффективно работает кеширование на уровне процессора.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8773" y="4584263"/>
            <a:ext cx="107716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Перерасход памяти</a:t>
            </a:r>
          </a:p>
          <a:p>
            <a:r>
              <a:rPr lang="ru-RU" dirty="0"/>
              <a:t>На хранение ссылок в узлах связного списка расходуется дополнительная память. Эта проблема особенно </a:t>
            </a:r>
            <a:r>
              <a:rPr lang="ru-RU" dirty="0" smtClean="0"/>
              <a:t>актуальна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если полезные данные имеют небольшой размер. Накладные расходы на хранение ссылок могут превышать размер данных в восемь или более раз.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937" y="981547"/>
            <a:ext cx="11218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реальной практике прикладного программирования связные списки в чистом виде используются крайне редко. </a:t>
            </a:r>
            <a:r>
              <a:rPr lang="ru-RU" sz="2400" u="sng" dirty="0"/>
              <a:t>Динамические массивы обычно оказываются удобнее и эффективнее</a:t>
            </a:r>
            <a:r>
              <a:rPr lang="ru-RU" sz="2400" dirty="0"/>
              <a:t>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31327" y="-11151"/>
            <a:ext cx="758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Применение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0070C0"/>
                </a:solidFill>
              </a:rPr>
              <a:t>на </a:t>
            </a:r>
            <a:r>
              <a:rPr lang="ru-RU" sz="3200" dirty="0" smtClean="0">
                <a:solidFill>
                  <a:srgbClr val="0070C0"/>
                </a:solidFill>
              </a:rPr>
              <a:t>практике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связных списков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8252" y="2959130"/>
            <a:ext cx="112181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Однако </a:t>
            </a:r>
            <a:r>
              <a:rPr lang="ru-RU" sz="2400" dirty="0"/>
              <a:t>есть ряд алгоритмов, при разработке которых не обойтись без классических связных списков (например, к ним относятся многие механизмы кеширования). </a:t>
            </a:r>
            <a:r>
              <a:rPr lang="ru-RU" sz="2400" dirty="0" smtClean="0"/>
              <a:t>Связные </a:t>
            </a:r>
            <a:r>
              <a:rPr lang="ru-RU" sz="2400" dirty="0"/>
              <a:t>списки находят применение в системном программировании: в ядре операционной системы в связных списках хранятся активные процессы, потоки и другие динамические объекты, в менеджерах памяти (</a:t>
            </a:r>
            <a:r>
              <a:rPr lang="ru-RU" sz="2400" dirty="0" err="1"/>
              <a:t>аллокаторах</a:t>
            </a:r>
            <a:r>
              <a:rPr lang="ru-RU" sz="2400" dirty="0"/>
              <a:t>) в связных списках хранятся готовые к использованию блоки свободной памяти, и т. д.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1327" y="-11151"/>
            <a:ext cx="758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Применение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0070C0"/>
                </a:solidFill>
              </a:rPr>
              <a:t>на </a:t>
            </a:r>
            <a:r>
              <a:rPr lang="ru-RU" sz="3200" dirty="0" smtClean="0">
                <a:solidFill>
                  <a:srgbClr val="0070C0"/>
                </a:solidFill>
              </a:rPr>
              <a:t>практике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связных списков</a:t>
            </a:r>
            <a:endParaRPr lang="ru-RU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71032"/>
              </p:ext>
            </p:extLst>
          </p:nvPr>
        </p:nvGraphicFramePr>
        <p:xfrm>
          <a:off x="376168" y="2162672"/>
          <a:ext cx="10728608" cy="15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586"/>
                <a:gridCol w="3017952"/>
                <a:gridCol w="3800070"/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Класс 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Класс </a:t>
                      </a:r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Linked</a:t>
                      </a:r>
                      <a:r>
                        <a:rPr lang="ru-RU" sz="2000" b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r>
                        <a:rPr lang="ru-RU" sz="16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встроенной реализации</a:t>
                      </a:r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76168" y="10449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В современных языках программирования двусвязный список представлен: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232" y="621197"/>
            <a:ext cx="1115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Для </a:t>
            </a:r>
            <a:r>
              <a:rPr lang="ru-RU" sz="2000" dirty="0"/>
              <a:t>абстрактного типа определяется </a:t>
            </a:r>
            <a:r>
              <a:rPr lang="ru-RU" sz="2000" b="1" dirty="0"/>
              <a:t>интерфейс</a:t>
            </a:r>
            <a:r>
              <a:rPr lang="ru-RU" sz="2000" dirty="0"/>
              <a:t> — набор операций, которые могут быть выполнены. Пользователь абстрактного типа, используя эти операции, может работать с данными, не вдаваясь во внутренние детали механизма хранения информации. 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02862" y="1806330"/>
            <a:ext cx="8887892" cy="4707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C00000"/>
                </a:solidFill>
              </a:rPr>
              <a:t>Список</a:t>
            </a:r>
            <a:r>
              <a:rPr lang="ru-RU" sz="3500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list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5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Стек</a:t>
            </a:r>
            <a:r>
              <a:rPr lang="ru-RU" sz="35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/>
              <a:t>stack</a:t>
            </a:r>
            <a:r>
              <a:rPr lang="en-US" sz="3000" dirty="0" smtClean="0"/>
              <a:t>)</a:t>
            </a:r>
            <a:r>
              <a:rPr lang="ru-RU" sz="3000" dirty="0" smtClean="0"/>
              <a:t> </a:t>
            </a:r>
          </a:p>
          <a:p>
            <a:pPr algn="l"/>
            <a:endParaRPr lang="ru-RU" sz="30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Очередь</a:t>
            </a:r>
            <a:r>
              <a:rPr lang="ru-RU" sz="3500" dirty="0"/>
              <a:t> </a:t>
            </a:r>
            <a:r>
              <a:rPr lang="ru-RU" sz="3000" dirty="0"/>
              <a:t>(</a:t>
            </a:r>
            <a:r>
              <a:rPr lang="en-US" sz="3000" dirty="0"/>
              <a:t>queue</a:t>
            </a:r>
            <a:r>
              <a:rPr lang="en-US" sz="3000" dirty="0" smtClean="0"/>
              <a:t>)</a:t>
            </a:r>
            <a:endParaRPr lang="ru-RU" sz="3000" dirty="0" smtClean="0"/>
          </a:p>
          <a:p>
            <a:pPr algn="l"/>
            <a:endParaRPr lang="ru-RU" sz="3000" dirty="0"/>
          </a:p>
          <a:p>
            <a:pPr algn="l"/>
            <a:r>
              <a:rPr lang="ru-RU" sz="3200" dirty="0" err="1">
                <a:solidFill>
                  <a:srgbClr val="C00000"/>
                </a:solidFill>
              </a:rPr>
              <a:t>Двухстороняя</a:t>
            </a:r>
            <a:r>
              <a:rPr lang="ru-RU" sz="3200" dirty="0">
                <a:solidFill>
                  <a:srgbClr val="C00000"/>
                </a:solidFill>
              </a:rPr>
              <a:t> очередь </a:t>
            </a:r>
            <a:r>
              <a:rPr lang="ru-RU" sz="3000" dirty="0"/>
              <a:t>(</a:t>
            </a:r>
            <a:r>
              <a:rPr lang="en-US" sz="3000" dirty="0" err="1"/>
              <a:t>deque</a:t>
            </a:r>
            <a:r>
              <a:rPr lang="en-US" sz="3000" dirty="0" smtClean="0"/>
              <a:t>)</a:t>
            </a:r>
            <a:r>
              <a:rPr lang="ru-RU" sz="3000" dirty="0" smtClean="0"/>
              <a:t> </a:t>
            </a:r>
            <a:endParaRPr lang="ru-RU" sz="3000" dirty="0"/>
          </a:p>
          <a:p>
            <a:pPr algn="l"/>
            <a:endParaRPr lang="ru-RU" sz="3200" dirty="0" smtClean="0">
              <a:solidFill>
                <a:srgbClr val="C00000"/>
              </a:solidFill>
            </a:endParaRPr>
          </a:p>
          <a:p>
            <a:pPr algn="l"/>
            <a:r>
              <a:rPr lang="ru-RU" sz="3200" dirty="0" smtClean="0">
                <a:solidFill>
                  <a:srgbClr val="C00000"/>
                </a:solidFill>
              </a:rPr>
              <a:t>Множество</a:t>
            </a:r>
            <a:r>
              <a:rPr lang="ru-RU" sz="3500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set)</a:t>
            </a:r>
            <a:endParaRPr lang="ru-RU" sz="3000" dirty="0"/>
          </a:p>
          <a:p>
            <a:pPr algn="l"/>
            <a:endParaRPr lang="ru-RU" sz="3000" dirty="0"/>
          </a:p>
          <a:p>
            <a:pPr algn="l"/>
            <a:r>
              <a:rPr lang="ru-RU" sz="3200" dirty="0">
                <a:solidFill>
                  <a:srgbClr val="C00000"/>
                </a:solidFill>
              </a:rPr>
              <a:t>Ассоциативный массив</a:t>
            </a:r>
            <a:r>
              <a:rPr lang="en-US" sz="3200" dirty="0">
                <a:solidFill>
                  <a:srgbClr val="C00000"/>
                </a:solidFill>
              </a:rPr>
              <a:t>/</a:t>
            </a:r>
            <a:r>
              <a:rPr lang="ru-RU" sz="3200" dirty="0">
                <a:solidFill>
                  <a:srgbClr val="C00000"/>
                </a:solidFill>
              </a:rPr>
              <a:t>словарь </a:t>
            </a:r>
            <a:r>
              <a:rPr lang="ru-RU" sz="3000" dirty="0"/>
              <a:t>(</a:t>
            </a:r>
            <a:r>
              <a:rPr lang="en-US" sz="3000" dirty="0"/>
              <a:t>associative array</a:t>
            </a:r>
            <a:r>
              <a:rPr lang="ru-RU" sz="3000" dirty="0"/>
              <a:t>/</a:t>
            </a:r>
            <a:r>
              <a:rPr lang="en-US" sz="3000" dirty="0"/>
              <a:t>map</a:t>
            </a:r>
            <a:r>
              <a:rPr lang="en-US" sz="3000" dirty="0" smtClean="0"/>
              <a:t>)</a:t>
            </a:r>
            <a:endParaRPr lang="ru-RU" sz="3200" dirty="0" smtClean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6134" y="36422"/>
            <a:ext cx="10096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10912" y="131248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1. создание </a:t>
            </a:r>
            <a:r>
              <a:rPr lang="ru-RU" sz="2000" dirty="0"/>
              <a:t>пустого списка;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6134" y="36422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Список (англ.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4503" y="2090383"/>
            <a:ext cx="174710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7946" y="4581403"/>
            <a:ext cx="10085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Абстрактный </a:t>
            </a:r>
            <a:r>
              <a:rPr lang="ru-RU" sz="2400" dirty="0"/>
              <a:t>тип данных «</a:t>
            </a:r>
            <a:r>
              <a:rPr lang="ru-RU" sz="2400" dirty="0" err="1"/>
              <a:t>cписок</a:t>
            </a:r>
            <a:r>
              <a:rPr lang="ru-RU" sz="2400" dirty="0"/>
              <a:t>» обычно реализуется на практике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либо как массив </a:t>
            </a:r>
            <a:r>
              <a:rPr lang="ru-RU" sz="2400" dirty="0"/>
              <a:t>(чаще всего динамический),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либо как связный список </a:t>
            </a:r>
            <a:r>
              <a:rPr lang="ru-RU" sz="2400" dirty="0"/>
              <a:t>(</a:t>
            </a:r>
            <a:r>
              <a:rPr lang="ru-RU" sz="2400" b="1" dirty="0">
                <a:latin typeface="Consolas" panose="020B0609020204030204" pitchFamily="49" charset="0"/>
              </a:rPr>
              <a:t>односвязный</a:t>
            </a:r>
            <a:r>
              <a:rPr lang="ru-RU" sz="2400" dirty="0"/>
              <a:t> или двусвязный).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0912" y="1990801"/>
            <a:ext cx="728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3. операцию </a:t>
            </a:r>
            <a:r>
              <a:rPr lang="ru-RU" sz="2000" dirty="0"/>
              <a:t>по добавлению объекта в начало или конец списка;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53498" y="1632488"/>
            <a:ext cx="4648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 2. проверка, </a:t>
            </a:r>
            <a:r>
              <a:rPr lang="ru-RU" sz="2000" dirty="0"/>
              <a:t>является ли список пустым;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58392" y="2294508"/>
            <a:ext cx="6702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 4. операцию </a:t>
            </a:r>
            <a:r>
              <a:rPr lang="ru-RU" sz="2000" dirty="0"/>
              <a:t>по получению ссылки на первый элемент («голову») или последний элемент («хвост») списка;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10912" y="2921380"/>
            <a:ext cx="6649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5. операцию перехода от одного элемента к следующему или предыдущему элементу; 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302830" y="3634046"/>
            <a:ext cx="6695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6. операцию </a:t>
            </a:r>
            <a:r>
              <a:rPr lang="ru-RU" sz="2000" dirty="0"/>
              <a:t>для доступа к элементу по заданному индексу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49344" y="4069713"/>
            <a:ext cx="404724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интерфейса: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55594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Список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32551"/>
              </p:ext>
            </p:extLst>
          </p:nvPr>
        </p:nvGraphicFramePr>
        <p:xfrm>
          <a:off x="326796" y="1552408"/>
          <a:ext cx="11689236" cy="31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500"/>
                <a:gridCol w="4562573"/>
                <a:gridCol w="2941163"/>
              </a:tblGrid>
              <a:tr h="3695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717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 стандартной библиотеке С++ нет специального контейнера, представляющего абстрактный список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Следует использовать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ru-RU" b="1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dirty="0" smtClean="0"/>
                        <a:t>(</a:t>
                      </a:r>
                      <a:r>
                        <a:rPr lang="ru-RU" sz="1600" i="1" u="sng" dirty="0" smtClean="0"/>
                        <a:t>динамический массив</a:t>
                      </a:r>
                      <a:r>
                        <a:rPr lang="ru-RU" dirty="0" smtClean="0"/>
                        <a:t>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либо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b="1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ru-RU" b="1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dirty="0" smtClean="0"/>
                        <a:t>(</a:t>
                      </a:r>
                      <a:r>
                        <a:rPr lang="ru-RU" sz="16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связный спис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</a:t>
                      </a:r>
                      <a:r>
                        <a:rPr lang="ru-RU" dirty="0" smtClean="0"/>
                        <a:t>).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существует интерфейс </a:t>
                      </a:r>
                      <a:r>
                        <a:rPr lang="ru-RU" b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ru-RU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реализациями которого являются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классы</a:t>
                      </a:r>
                      <a:r>
                        <a:rPr lang="ru-RU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ru-RU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/>
                        <a:t>(</a:t>
                      </a:r>
                      <a:r>
                        <a:rPr lang="ru-RU" sz="16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динамический массив</a:t>
                      </a:r>
                      <a:r>
                        <a:rPr lang="ru-RU" dirty="0" smtClean="0"/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LinkedList</a:t>
                      </a:r>
                      <a:r>
                        <a:rPr lang="ru-RU" dirty="0" smtClean="0"/>
                        <a:t> (</a:t>
                      </a:r>
                      <a:r>
                        <a:rPr lang="ru-RU" sz="16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связный список</a:t>
                      </a:r>
                      <a:r>
                        <a:rPr lang="ru-RU" dirty="0" smtClean="0"/>
                        <a:t>).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широко используется тип данных </a:t>
                      </a:r>
                      <a:r>
                        <a:rPr lang="ru-RU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внутри являющийся </a:t>
                      </a:r>
                      <a:r>
                        <a:rPr lang="ru-RU" sz="16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динамическим массивом </a:t>
                      </a:r>
                    </a:p>
                    <a:p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2751" y="2093772"/>
            <a:ext cx="9597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1.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— </a:t>
            </a:r>
            <a:r>
              <a:rPr lang="ru-RU" sz="2000" dirty="0"/>
              <a:t>создание пустого стека;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Стек 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(англ.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9209" y="2078383"/>
            <a:ext cx="157787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3315" y="5443285"/>
            <a:ext cx="11267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Моделирование стека выполняется </a:t>
            </a:r>
            <a:r>
              <a:rPr lang="ru-RU" sz="2400" dirty="0" smtClean="0">
                <a:solidFill>
                  <a:srgbClr val="0070C0"/>
                </a:solidFill>
              </a:rPr>
              <a:t>на динамическом массиве </a:t>
            </a:r>
            <a:r>
              <a:rPr lang="ru-RU" sz="2400" dirty="0" smtClean="0"/>
              <a:t>и на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 связном списке. </a:t>
            </a:r>
            <a:r>
              <a:rPr lang="ru-RU" sz="2400" dirty="0"/>
              <a:t>Если наибольшее число </a:t>
            </a:r>
            <a:r>
              <a:rPr lang="ru-RU" sz="2400" dirty="0" smtClean="0"/>
              <a:t>элементов, которые </a:t>
            </a:r>
            <a:r>
              <a:rPr lang="ru-RU" sz="2400" dirty="0"/>
              <a:t>будут одновременно находиться в стеке, заранее известно, то можно использовать и </a:t>
            </a:r>
            <a:r>
              <a:rPr lang="ru-RU" sz="2400" dirty="0">
                <a:solidFill>
                  <a:srgbClr val="0070C0"/>
                </a:solidFill>
              </a:rPr>
              <a:t>статический </a:t>
            </a:r>
            <a:r>
              <a:rPr lang="ru-RU" sz="2400" dirty="0" smtClean="0">
                <a:solidFill>
                  <a:srgbClr val="0070C0"/>
                </a:solidFill>
              </a:rPr>
              <a:t>массив.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64670" y="3067718"/>
            <a:ext cx="9556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3</a:t>
            </a:r>
            <a:r>
              <a:rPr lang="ru-RU" sz="2000" dirty="0"/>
              <a:t>. </a:t>
            </a:r>
            <a:r>
              <a:rPr lang="ru-RU" sz="2000" dirty="0" err="1">
                <a:latin typeface="Consolas" panose="020B0609020204030204" pitchFamily="49" charset="0"/>
              </a:rPr>
              <a:t>Push</a:t>
            </a:r>
            <a:r>
              <a:rPr lang="ru-RU" sz="2000" dirty="0">
                <a:latin typeface="Consolas" panose="020B0609020204030204" pitchFamily="49" charset="0"/>
              </a:rPr>
              <a:t>(x)</a:t>
            </a:r>
            <a:r>
              <a:rPr lang="ru-RU" sz="2000" dirty="0"/>
              <a:t> — добавление элемента x; заданный элемент добавляется на вершину стека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15339" y="2413773"/>
            <a:ext cx="9655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</a:t>
            </a:r>
            <a:r>
              <a:rPr lang="ru-RU" sz="2000" dirty="0" smtClean="0"/>
              <a:t>2. </a:t>
            </a:r>
            <a:r>
              <a:rPr lang="ru-RU" sz="2000" dirty="0" err="1" smtClean="0">
                <a:latin typeface="Consolas" panose="020B0609020204030204" pitchFamily="49" charset="0"/>
              </a:rPr>
              <a:t>IsEmpty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проверка стека на пустоту; возвращается значение «истина», если стек пуст, и «ложь» в противном случае;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15339" y="3683500"/>
            <a:ext cx="9655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 4</a:t>
            </a:r>
            <a:r>
              <a:rPr lang="ru-RU" sz="2000" dirty="0"/>
              <a:t>. </a:t>
            </a:r>
            <a:r>
              <a:rPr lang="ru-RU" sz="2000" dirty="0" err="1">
                <a:latin typeface="Consolas" panose="020B0609020204030204" pitchFamily="49" charset="0"/>
              </a:rPr>
              <a:t>Pop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удаление элемента из стека; выполняется при условии, что стек не пуст, поэтому сначала надо убедиться в этом, а затем — извлечь с вершины стека последний занесённый в него элемент.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9209" y="4930111"/>
            <a:ext cx="404724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интерфейса: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209" y="892550"/>
            <a:ext cx="11542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dirty="0" smtClean="0"/>
              <a:t>при добавлении и исключении элементов реализуется </a:t>
            </a:r>
            <a:r>
              <a:rPr lang="ru-RU" sz="2000" dirty="0"/>
              <a:t>принцип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«последним пришёл — первым вышел» </a:t>
            </a:r>
            <a:r>
              <a:rPr lang="ru-RU" sz="2000" dirty="0"/>
              <a:t>(англ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. LIFO </a:t>
            </a:r>
            <a:r>
              <a:rPr lang="ru-RU" sz="2000" dirty="0"/>
              <a:t>— </a:t>
            </a:r>
            <a:r>
              <a:rPr lang="ru-RU" sz="2000" i="1" dirty="0" err="1"/>
              <a:t>last</a:t>
            </a:r>
            <a:r>
              <a:rPr lang="ru-RU" sz="2000" i="1" dirty="0"/>
              <a:t> </a:t>
            </a:r>
            <a:r>
              <a:rPr lang="ru-RU" sz="2000" i="1" dirty="0" err="1"/>
              <a:t>in</a:t>
            </a:r>
            <a:r>
              <a:rPr lang="ru-RU" sz="2000" i="1" dirty="0"/>
              <a:t> </a:t>
            </a:r>
            <a:r>
              <a:rPr lang="ru-RU" sz="2000" i="1" dirty="0" err="1"/>
              <a:t>first</a:t>
            </a:r>
            <a:r>
              <a:rPr lang="ru-RU" sz="2000" i="1" dirty="0"/>
              <a:t> </a:t>
            </a:r>
            <a:r>
              <a:rPr lang="ru-RU" sz="2000" i="1" dirty="0" err="1"/>
              <a:t>out</a:t>
            </a:r>
            <a:r>
              <a:rPr lang="ru-RU" sz="2000" dirty="0"/>
              <a:t>), то такую структуру данных называют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стеком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" y="3022789"/>
            <a:ext cx="2161180" cy="17095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06077" y="118503"/>
            <a:ext cx="102815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</a:rPr>
              <a:t>Структура данных </a:t>
            </a:r>
            <a:r>
              <a:rPr lang="ru-RU" sz="2800" dirty="0"/>
              <a:t>представляет собой набор некоторым образом сгруппированных данных. </a:t>
            </a:r>
            <a:endParaRPr lang="en-US" sz="2800" dirty="0" smtClean="0"/>
          </a:p>
          <a:p>
            <a:pPr algn="just"/>
            <a:endParaRPr lang="ru-RU" sz="28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106077" y="3657933"/>
            <a:ext cx="93765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/>
              <a:t>Примеры структур данных</a:t>
            </a:r>
            <a:endParaRPr lang="ru-RU" sz="2400" b="1" u="sng" dirty="0"/>
          </a:p>
          <a:p>
            <a:endParaRPr lang="ru-RU" sz="2400" dirty="0"/>
          </a:p>
          <a:p>
            <a:r>
              <a:rPr lang="ru-RU" sz="2400" dirty="0">
                <a:solidFill>
                  <a:srgbClr val="0070C0"/>
                </a:solidFill>
              </a:rPr>
              <a:t>Массив</a:t>
            </a:r>
            <a:r>
              <a:rPr lang="ru-RU" sz="2400" dirty="0"/>
              <a:t> (</a:t>
            </a:r>
            <a:r>
              <a:rPr lang="ru-RU" sz="2400" i="1" dirty="0"/>
              <a:t>англ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  <a:r>
              <a:rPr lang="en-US" sz="2400" dirty="0">
                <a:latin typeface="Consolas" panose="020B0609020204030204" pitchFamily="49" charset="0"/>
              </a:rPr>
              <a:t>array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en-US" sz="2400" dirty="0"/>
          </a:p>
          <a:p>
            <a:r>
              <a:rPr lang="ru-RU" sz="2400" dirty="0">
                <a:solidFill>
                  <a:srgbClr val="0070C0"/>
                </a:solidFill>
              </a:rPr>
              <a:t>Связный список </a:t>
            </a:r>
            <a:r>
              <a:rPr lang="ru-RU" sz="2400" dirty="0"/>
              <a:t>(</a:t>
            </a:r>
            <a:r>
              <a:rPr lang="ru-RU" sz="2400" i="1" dirty="0" err="1"/>
              <a:t>англ</a:t>
            </a:r>
            <a:r>
              <a:rPr lang="en-US" sz="2400" i="1" dirty="0"/>
              <a:t>.</a:t>
            </a:r>
            <a:r>
              <a:rPr lang="ru-RU" sz="2400" i="1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linked list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>
                <a:solidFill>
                  <a:srgbClr val="0070C0"/>
                </a:solidFill>
              </a:rPr>
              <a:t>Бинарная куча</a:t>
            </a:r>
            <a:r>
              <a:rPr lang="ru-RU" sz="2400" dirty="0"/>
              <a:t> (</a:t>
            </a:r>
            <a:r>
              <a:rPr lang="ru-RU" sz="2400" i="1" dirty="0" err="1"/>
              <a:t>англ</a:t>
            </a:r>
            <a:r>
              <a:rPr lang="en-US" sz="2400" i="1" dirty="0"/>
              <a:t>.  </a:t>
            </a:r>
            <a:r>
              <a:rPr lang="en-US" sz="2400" dirty="0">
                <a:latin typeface="Consolas" panose="020B0609020204030204" pitchFamily="49" charset="0"/>
              </a:rPr>
              <a:t>binary heap</a:t>
            </a:r>
            <a:r>
              <a:rPr lang="en-US" sz="2400" dirty="0" smtClean="0"/>
              <a:t>) – </a:t>
            </a:r>
            <a:r>
              <a:rPr lang="ru-RU" sz="2400" dirty="0" smtClean="0"/>
              <a:t>специализированная древовидная структура данных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06077" y="1503498"/>
            <a:ext cx="106696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Для каждой структуры данных определяется</a:t>
            </a:r>
            <a:r>
              <a:rPr lang="en-US" sz="2800" dirty="0"/>
              <a:t>:</a:t>
            </a:r>
            <a:endParaRPr lang="ru-RU" sz="2800" dirty="0"/>
          </a:p>
          <a:p>
            <a:pPr marL="342900" indent="-342900" algn="just">
              <a:buAutoNum type="arabicParenBoth"/>
            </a:pPr>
            <a:r>
              <a:rPr lang="ru-RU" sz="2800" dirty="0"/>
              <a:t> каким образом данные хранятся в памяти компьютера, </a:t>
            </a:r>
            <a:endParaRPr lang="en-US" sz="2800" dirty="0"/>
          </a:p>
          <a:p>
            <a:pPr marL="342900" indent="-342900" algn="just">
              <a:buAutoNum type="arabicParenBoth"/>
            </a:pPr>
            <a:r>
              <a:rPr lang="ru-RU" sz="2800" dirty="0"/>
              <a:t> какие базовые операции можно выполнять над этими данными и за какое время.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93081"/>
              </p:ext>
            </p:extLst>
          </p:nvPr>
        </p:nvGraphicFramePr>
        <p:xfrm>
          <a:off x="345650" y="1514701"/>
          <a:ext cx="11689236" cy="31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500"/>
                <a:gridCol w="2821757"/>
                <a:gridCol w="4681979"/>
              </a:tblGrid>
              <a:tr h="3695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717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 стандартной библиотеке С++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доступен контейнер-адаптер 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r>
                        <a:rPr lang="ru-RU" sz="2000" dirty="0" smtClean="0"/>
                        <a:t>, реализующий интерфейс стека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 умолчанию 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функционирует на базе контейнера 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класс </a:t>
                      </a:r>
                      <a:r>
                        <a:rPr lang="ru-RU" sz="20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  <a:endParaRPr lang="ru-RU" sz="2000" dirty="0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нет специального класса для создания стека, предлагается использовать тип данных </a:t>
                      </a:r>
                      <a:r>
                        <a:rPr lang="ru-RU" sz="20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(методы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и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ru-RU" sz="20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86134" y="36422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Стек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2751" y="2093772"/>
            <a:ext cx="9597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1.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— </a:t>
            </a:r>
            <a:r>
              <a:rPr lang="ru-RU" sz="2000" dirty="0"/>
              <a:t>создание </a:t>
            </a:r>
            <a:r>
              <a:rPr lang="ru-RU" sz="2000" dirty="0" smtClean="0"/>
              <a:t>пустой очереди;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Очередь 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(англ.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7171" y="2613828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3315" y="5443285"/>
            <a:ext cx="11267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Наиболее простые способы моделирования очереди: </a:t>
            </a:r>
            <a:r>
              <a:rPr lang="ru-RU" sz="2400" dirty="0" smtClean="0">
                <a:solidFill>
                  <a:srgbClr val="0070C0"/>
                </a:solidFill>
              </a:rPr>
              <a:t>на статическом массиве (кольцевая очередь) </a:t>
            </a:r>
            <a:r>
              <a:rPr lang="ru-RU" sz="2400" dirty="0" smtClean="0"/>
              <a:t>и на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 связном списке. 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64670" y="2832001"/>
            <a:ext cx="9556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3</a:t>
            </a:r>
            <a:r>
              <a:rPr lang="ru-RU" sz="2000" dirty="0"/>
              <a:t>. </a:t>
            </a:r>
            <a:r>
              <a:rPr lang="ru-RU" sz="2000" dirty="0" err="1">
                <a:latin typeface="Consolas" panose="020B0609020204030204" pitchFamily="49" charset="0"/>
              </a:rPr>
              <a:t>Enqueue</a:t>
            </a:r>
            <a:r>
              <a:rPr lang="ru-RU" sz="2000" dirty="0">
                <a:latin typeface="Consolas" panose="020B0609020204030204" pitchFamily="49" charset="0"/>
              </a:rPr>
              <a:t>(x) </a:t>
            </a:r>
            <a:r>
              <a:rPr lang="ru-RU" sz="2000" dirty="0"/>
              <a:t>— добавление элемента x; заданный элемент добавляется в конец очереди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15339" y="2413773"/>
            <a:ext cx="9655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</a:t>
            </a:r>
            <a:r>
              <a:rPr lang="ru-RU" sz="2000" dirty="0" smtClean="0"/>
              <a:t>2. </a:t>
            </a:r>
            <a:r>
              <a:rPr lang="ru-RU" sz="2000" dirty="0" err="1" smtClean="0">
                <a:latin typeface="Consolas" panose="020B0609020204030204" pitchFamily="49" charset="0"/>
              </a:rPr>
              <a:t>IsEmpty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проверка </a:t>
            </a:r>
            <a:r>
              <a:rPr lang="ru-RU" sz="2000" dirty="0" smtClean="0"/>
              <a:t>очереди </a:t>
            </a:r>
            <a:r>
              <a:rPr lang="ru-RU" sz="2000" dirty="0"/>
              <a:t>на пустоту;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15339" y="3558005"/>
            <a:ext cx="9655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 4</a:t>
            </a:r>
            <a:r>
              <a:rPr lang="ru-RU" sz="2000" dirty="0"/>
              <a:t>. </a:t>
            </a:r>
            <a:r>
              <a:rPr lang="ru-RU" sz="2000" dirty="0" err="1">
                <a:latin typeface="Consolas" panose="020B0609020204030204" pitchFamily="49" charset="0"/>
              </a:rPr>
              <a:t>Dequeue</a:t>
            </a:r>
            <a:r>
              <a:rPr lang="ru-RU" sz="2000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удаление элемента из очереди; элемент удаляется из начала очереди; операция выполняется при условии, что очередь не пуста, поэтому сначала надо убедиться в этом, а затем — извлечь элемент.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9209" y="4930111"/>
            <a:ext cx="404724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интерфейса: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209" y="892550"/>
            <a:ext cx="11542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dirty="0" smtClean="0"/>
              <a:t>при добавлении и исключении элементов реализуется </a:t>
            </a:r>
            <a:r>
              <a:rPr lang="ru-RU" sz="2000" dirty="0"/>
              <a:t>принцип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«первым пришёл — первым вышел» </a:t>
            </a:r>
            <a:r>
              <a:rPr lang="ru-RU" sz="2000" dirty="0"/>
              <a:t>(англ.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FIFO</a:t>
            </a:r>
            <a:r>
              <a:rPr lang="ru-RU" sz="2000" dirty="0"/>
              <a:t> — </a:t>
            </a:r>
            <a:r>
              <a:rPr lang="ru-RU" sz="2000" i="1" dirty="0" err="1"/>
              <a:t>first</a:t>
            </a:r>
            <a:r>
              <a:rPr lang="ru-RU" sz="2000" i="1" dirty="0"/>
              <a:t> </a:t>
            </a:r>
            <a:r>
              <a:rPr lang="ru-RU" sz="2000" i="1" dirty="0" err="1"/>
              <a:t>in</a:t>
            </a:r>
            <a:r>
              <a:rPr lang="ru-RU" sz="2000" i="1" dirty="0"/>
              <a:t> </a:t>
            </a:r>
            <a:r>
              <a:rPr lang="ru-RU" sz="2000" i="1" dirty="0" err="1"/>
              <a:t>first</a:t>
            </a:r>
            <a:r>
              <a:rPr lang="ru-RU" sz="2000" i="1" dirty="0"/>
              <a:t> </a:t>
            </a:r>
            <a:r>
              <a:rPr lang="ru-RU" sz="2000" i="1" dirty="0" err="1"/>
              <a:t>out</a:t>
            </a:r>
            <a:r>
              <a:rPr lang="ru-RU" sz="2000" dirty="0"/>
              <a:t>), то такую структуру данных называют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очередью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73668"/>
            <a:ext cx="4057650" cy="78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6226"/>
              </p:ext>
            </p:extLst>
          </p:nvPr>
        </p:nvGraphicFramePr>
        <p:xfrm>
          <a:off x="345650" y="1514701"/>
          <a:ext cx="11739514" cy="365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643"/>
                <a:gridCol w="2912882"/>
                <a:gridCol w="4637989"/>
              </a:tblGrid>
              <a:tr h="525795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25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стандартной библиотеке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r>
                        <a:rPr lang="ru-RU" sz="2000" dirty="0" smtClean="0"/>
                        <a:t>доступен контейнер-адаптер 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rgbClr val="00B050"/>
                          </a:solidFill>
                        </a:rPr>
                        <a:t>queue</a:t>
                      </a:r>
                      <a:r>
                        <a:rPr lang="ru-RU" sz="2000" dirty="0" smtClean="0"/>
                        <a:t>, реализующий интерфейс очереди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(по умолчанию он работает на основе контейнера 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</a:rPr>
                        <a:t>std</a:t>
                      </a:r>
                      <a:r>
                        <a:rPr lang="ru-RU" sz="2000" dirty="0" smtClean="0">
                          <a:solidFill>
                            <a:srgbClr val="00B050"/>
                          </a:solidFill>
                        </a:rPr>
                        <a:t>::</a:t>
                      </a:r>
                      <a:r>
                        <a:rPr lang="ru-RU" sz="2000" dirty="0" err="1" smtClean="0">
                          <a:solidFill>
                            <a:srgbClr val="00B050"/>
                          </a:solidFill>
                        </a:rPr>
                        <a:t>deque</a:t>
                      </a:r>
                      <a:r>
                        <a:rPr lang="ru-RU" sz="2000" dirty="0" smtClean="0"/>
                        <a:t>). 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Интерфейс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Queue</a:t>
                      </a: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Более общий контейнер типа </a:t>
                      </a:r>
                      <a:r>
                        <a:rPr lang="ru-RU" sz="20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collections.deque</a:t>
                      </a:r>
                      <a:endParaRPr lang="ru-RU" sz="2000" b="1" dirty="0" smtClean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Очередь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7496" y="277395"/>
            <a:ext cx="10096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r>
              <a:rPr lang="en-US" sz="3200" dirty="0" smtClean="0">
                <a:solidFill>
                  <a:srgbClr val="C00000"/>
                </a:solidFill>
              </a:rPr>
              <a:t>. </a:t>
            </a: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Двухстор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нняя очередь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4355" y="1180386"/>
            <a:ext cx="115420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Двухсторонняя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очередь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dirty="0"/>
              <a:t>(англ. </a:t>
            </a:r>
            <a:r>
              <a:rPr lang="ru-RU" sz="2000" b="1" i="1" dirty="0" err="1">
                <a:solidFill>
                  <a:schemeClr val="accent5">
                    <a:lumMod val="75000"/>
                  </a:schemeClr>
                </a:solidFill>
              </a:rPr>
              <a:t>double-ended</a:t>
            </a:r>
            <a:r>
              <a:rPr lang="ru-RU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b="1" i="1" dirty="0" err="1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ru-RU" sz="2000" dirty="0"/>
              <a:t>, или </a:t>
            </a:r>
            <a:r>
              <a:rPr lang="ru-RU" sz="2000" b="1" i="1" dirty="0" err="1">
                <a:solidFill>
                  <a:schemeClr val="accent5">
                    <a:lumMod val="75000"/>
                  </a:schemeClr>
                </a:solidFill>
              </a:rPr>
              <a:t>deque</a:t>
            </a:r>
            <a:r>
              <a:rPr lang="ru-RU" sz="2000" dirty="0"/>
              <a:t>) — обобщение очереди, где добавление и удаление элементов возможно с обоих концов. </a:t>
            </a:r>
            <a:endParaRPr lang="ru-RU" sz="2000" dirty="0" smtClean="0"/>
          </a:p>
          <a:p>
            <a:pPr algn="just"/>
            <a:r>
              <a:rPr lang="ru-RU" sz="2000" dirty="0" smtClean="0"/>
              <a:t>Таким </a:t>
            </a:r>
            <a:r>
              <a:rPr lang="ru-RU" sz="2000" dirty="0"/>
              <a:t>образом, интерфейсы стека и очереди являются частным случаем интерфейса двухсторонней очереди.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3263506" y="4888180"/>
            <a:ext cx="5220618" cy="1793734"/>
            <a:chOff x="3178938" y="2151885"/>
            <a:chExt cx="4381359" cy="149607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8938" y="2524531"/>
              <a:ext cx="4381359" cy="11234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34187" y="2191651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head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3475" y="2151885"/>
              <a:ext cx="475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tail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5978111" y="2600749"/>
              <a:ext cx="117889" cy="267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4703975" y="2667786"/>
              <a:ext cx="160256" cy="200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/>
          <p:cNvSpPr/>
          <p:nvPr/>
        </p:nvSpPr>
        <p:spPr>
          <a:xfrm>
            <a:off x="2336078" y="2560732"/>
            <a:ext cx="8980404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000" dirty="0" err="1" smtClean="0">
                <a:solidFill>
                  <a:srgbClr val="202122"/>
                </a:solidFill>
                <a:latin typeface="Consolas" panose="020B0609020204030204" pitchFamily="49" charset="0"/>
              </a:rPr>
              <a:t>PushBack</a:t>
            </a:r>
            <a:r>
              <a:rPr lang="en-US" sz="2000" dirty="0" smtClean="0">
                <a:solidFill>
                  <a:srgbClr val="202122"/>
                </a:solidFill>
                <a:latin typeface="Consolas" panose="020B0609020204030204" pitchFamily="49" charset="0"/>
              </a:rPr>
              <a:t> (x)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—</a:t>
            </a:r>
            <a:r>
              <a:rPr lang="en-US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dirty="0" smtClean="0"/>
              <a:t>заданный </a:t>
            </a:r>
            <a:r>
              <a:rPr lang="ru-RU" sz="2000" dirty="0"/>
              <a:t>элемент 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 smtClean="0"/>
              <a:t>добавляется </a:t>
            </a:r>
            <a:r>
              <a:rPr lang="ru-RU" sz="2000" dirty="0"/>
              <a:t>в конец </a:t>
            </a:r>
            <a:r>
              <a:rPr lang="ru-RU" sz="2000" dirty="0" smtClean="0"/>
              <a:t>очереди</a:t>
            </a:r>
            <a:r>
              <a:rPr lang="en-US" sz="2000" dirty="0" smtClean="0"/>
              <a:t>;</a:t>
            </a:r>
            <a:endParaRPr lang="ru-RU" sz="2000" dirty="0"/>
          </a:p>
          <a:p>
            <a:pPr>
              <a:spcAft>
                <a:spcPts val="400"/>
              </a:spcAft>
            </a:pPr>
            <a:r>
              <a:rPr lang="ru-RU" sz="2000" dirty="0" err="1">
                <a:solidFill>
                  <a:srgbClr val="202122"/>
                </a:solidFill>
                <a:latin typeface="Consolas" panose="020B0609020204030204" pitchFamily="49" charset="0"/>
              </a:rPr>
              <a:t>PushFront</a:t>
            </a: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20212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202122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—</a:t>
            </a:r>
            <a:r>
              <a:rPr lang="ru-RU" sz="2000" dirty="0" smtClean="0"/>
              <a:t>заданный </a:t>
            </a:r>
            <a:r>
              <a:rPr lang="ru-RU" sz="2000" dirty="0"/>
              <a:t>элемент </a:t>
            </a:r>
            <a:r>
              <a:rPr lang="en-US" sz="2000" dirty="0">
                <a:solidFill>
                  <a:srgbClr val="202122"/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 smtClean="0"/>
              <a:t>добавляется </a:t>
            </a:r>
            <a:r>
              <a:rPr lang="ru-RU" sz="2000" dirty="0"/>
              <a:t>в </a:t>
            </a:r>
            <a:r>
              <a:rPr lang="ru-RU" sz="2000" dirty="0" smtClean="0"/>
              <a:t>начало </a:t>
            </a:r>
            <a:r>
              <a:rPr lang="ru-RU" sz="2000" dirty="0"/>
              <a:t>очереди</a:t>
            </a:r>
          </a:p>
          <a:p>
            <a:pPr>
              <a:spcAft>
                <a:spcPts val="400"/>
              </a:spcAft>
            </a:pPr>
            <a:r>
              <a:rPr lang="ru-RU" sz="2000" dirty="0" err="1">
                <a:solidFill>
                  <a:srgbClr val="202122"/>
                </a:solidFill>
                <a:latin typeface="Consolas" panose="020B0609020204030204" pitchFamily="49" charset="0"/>
              </a:rPr>
              <a:t>PopBack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sz="2000" dirty="0" smtClean="0"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удаление элемента </a:t>
            </a:r>
            <a:r>
              <a:rPr lang="ru-RU" sz="2000" dirty="0" smtClean="0"/>
              <a:t>из конца </a:t>
            </a:r>
            <a:r>
              <a:rPr lang="ru-RU" sz="2000" dirty="0"/>
              <a:t>очереди</a:t>
            </a:r>
            <a:r>
              <a:rPr lang="ru-RU" sz="2000" dirty="0" smtClean="0"/>
              <a:t>;</a:t>
            </a:r>
          </a:p>
          <a:p>
            <a:pPr>
              <a:spcAft>
                <a:spcPts val="400"/>
              </a:spcAft>
            </a:pPr>
            <a:r>
              <a:rPr lang="ru-RU" sz="2000" dirty="0" err="1" smtClean="0">
                <a:solidFill>
                  <a:srgbClr val="202122"/>
                </a:solidFill>
                <a:latin typeface="Consolas" panose="020B0609020204030204" pitchFamily="49" charset="0"/>
              </a:rPr>
              <a:t>PopFront</a:t>
            </a:r>
            <a:r>
              <a:rPr lang="ru-RU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202122"/>
                </a:solidFill>
                <a:latin typeface="Consolas" panose="020B0609020204030204" pitchFamily="49" charset="0"/>
              </a:rPr>
              <a:t> 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удаление элемента из </a:t>
            </a:r>
            <a:r>
              <a:rPr lang="ru-RU" sz="2000" dirty="0" smtClean="0"/>
              <a:t>начала очереди;</a:t>
            </a:r>
          </a:p>
          <a:p>
            <a:pPr>
              <a:spcAft>
                <a:spcPts val="400"/>
              </a:spcAft>
            </a:pPr>
            <a:r>
              <a:rPr lang="ru-RU" sz="2000" dirty="0" err="1" smtClean="0">
                <a:solidFill>
                  <a:srgbClr val="202122"/>
                </a:solidFill>
                <a:latin typeface="Consolas" panose="020B0609020204030204" pitchFamily="49" charset="0"/>
              </a:rPr>
              <a:t>IsEmpty</a:t>
            </a:r>
            <a:r>
              <a:rPr lang="ru-RU" sz="2000" dirty="0" smtClean="0">
                <a:solidFill>
                  <a:srgbClr val="202122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()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проверка наличия элементов.</a:t>
            </a:r>
          </a:p>
          <a:p>
            <a:pPr>
              <a:spcAft>
                <a:spcPts val="400"/>
              </a:spcAft>
            </a:pPr>
            <a:r>
              <a:rPr lang="ru-RU" sz="2000" dirty="0" err="1" smtClean="0">
                <a:solidFill>
                  <a:srgbClr val="202122"/>
                </a:solidFill>
                <a:latin typeface="Consolas" panose="020B0609020204030204" pitchFamily="49" charset="0"/>
              </a:rPr>
              <a:t>Clear</a:t>
            </a:r>
            <a:r>
              <a:rPr lang="en-US" sz="2000" dirty="0" smtClean="0">
                <a:solidFill>
                  <a:srgbClr val="202122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— </a:t>
            </a:r>
            <a:r>
              <a:rPr lang="ru-RU" sz="2000" dirty="0"/>
              <a:t>очистка.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56744" y="2822041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r>
              <a:rPr lang="en-US" sz="3200" dirty="0" smtClean="0">
                <a:solidFill>
                  <a:srgbClr val="C00000"/>
                </a:solidFill>
              </a:rPr>
              <a:t>. </a:t>
            </a:r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Двухсторонняя очередь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00590"/>
              </p:ext>
            </p:extLst>
          </p:nvPr>
        </p:nvGraphicFramePr>
        <p:xfrm>
          <a:off x="140000" y="1692613"/>
          <a:ext cx="3809831" cy="366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831"/>
              </a:tblGrid>
              <a:tr h="52484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95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стандартной библиотеке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r>
                        <a:rPr lang="ru-RU" sz="2000" dirty="0" smtClean="0"/>
                        <a:t> роль двухсторонней очереди играет контейнер 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ru-RU" sz="2000" dirty="0" smtClean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Этот контейнер обеспечивает доступ к любому элементу по индексу за O(1), как и вектор, но не гарантирует, что все элементы будут лежать в памяти последовательно.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2" y="633683"/>
            <a:ext cx="6315075" cy="550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2466" y="1046676"/>
            <a:ext cx="1579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все блоки имеют одинаковый размер, который зафиксирован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9727660" y="1225685"/>
            <a:ext cx="764806" cy="447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698477" y="1692613"/>
            <a:ext cx="793989" cy="875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9552562" y="1673157"/>
            <a:ext cx="939904" cy="7198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1062" y="6367460"/>
            <a:ext cx="689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https://coderoad.ru/6292332/</a:t>
            </a:r>
            <a:r>
              <a:rPr lang="ru-RU" dirty="0" smtClean="0">
                <a:hlinkClick r:id="rId3"/>
              </a:rPr>
              <a:t>Что-же-такое-на-самом-деле-дек-В-</a:t>
            </a:r>
            <a:r>
              <a:rPr lang="en-US" dirty="0" smtClean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4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Двухсторонняя очередь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5923" y="2402364"/>
            <a:ext cx="180411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</a:t>
            </a:r>
            <a:endParaRPr lang="ru-RU" sz="2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71831"/>
              </p:ext>
            </p:extLst>
          </p:nvPr>
        </p:nvGraphicFramePr>
        <p:xfrm>
          <a:off x="1968799" y="1497423"/>
          <a:ext cx="9880691" cy="315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374"/>
                <a:gridCol w="2975382"/>
                <a:gridCol w="1981935"/>
              </a:tblGrid>
              <a:tr h="4005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96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endParaRPr lang="ru-RU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обеспечивает доступ к любому элементу по индексу за O(1), как и вектор, но не гарантирует, что все элементы будут лежать в памяти последовательно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Интерфейс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реализуется, в частности, классами </a:t>
                      </a:r>
                      <a:r>
                        <a:rPr lang="ru-RU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ArrayDeque</a:t>
                      </a:r>
                      <a:r>
                        <a:rPr lang="ru-RU" sz="2000" dirty="0" smtClean="0"/>
                        <a:t> и </a:t>
                      </a:r>
                      <a:r>
                        <a:rPr lang="ru-RU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LinkedList</a:t>
                      </a: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</a:t>
                      </a:r>
                      <a:r>
                        <a:rPr lang="ru-RU" sz="2000" baseline="0" dirty="0" smtClean="0"/>
                        <a:t> модуле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collections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контейнер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endParaRPr lang="ru-RU" sz="2000" b="1" dirty="0" smtClean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Множество (англ.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set)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9530" y="1034545"/>
            <a:ext cx="11542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Множество </a:t>
            </a:r>
            <a:r>
              <a:rPr lang="ru-RU" sz="2000" dirty="0" smtClean="0"/>
              <a:t>(англ. </a:t>
            </a:r>
            <a:r>
              <a:rPr lang="en-US" sz="2000" dirty="0" smtClean="0"/>
              <a:t>set</a:t>
            </a:r>
            <a:r>
              <a:rPr lang="ru-RU" sz="2000" dirty="0" smtClean="0"/>
              <a:t>) —абстрактная </a:t>
            </a:r>
            <a:r>
              <a:rPr lang="ru-RU" sz="2000" dirty="0"/>
              <a:t>структура данных, которая хранит набор попарно различных объектов без </a:t>
            </a:r>
            <a:r>
              <a:rPr lang="ru-RU" sz="2000" dirty="0" smtClean="0"/>
              <a:t>определённого</a:t>
            </a:r>
            <a:r>
              <a:rPr lang="en-US" sz="2000" dirty="0" smtClean="0"/>
              <a:t> </a:t>
            </a:r>
            <a:r>
              <a:rPr lang="ru-RU" sz="2000" dirty="0" smtClean="0"/>
              <a:t>порядка. 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49530" y="4767200"/>
            <a:ext cx="11887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Отличия множества от списка: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 множестве все элементы уникальны (в списке одинаковые элементы могут храниться несколько раз).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 множестве порядок следования элементов не сохраняется (в списке – сохраняется).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2414" y="2555917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9526" y="22327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>
                <a:latin typeface="Consolas" panose="020B0609020204030204" pitchFamily="49" charset="0"/>
              </a:rPr>
              <a:t>Insert</a:t>
            </a:r>
            <a:r>
              <a:rPr lang="ru-RU" sz="2000" dirty="0">
                <a:latin typeface="Consolas" panose="020B0609020204030204" pitchFamily="49" charset="0"/>
              </a:rPr>
              <a:t>(x) </a:t>
            </a:r>
            <a:r>
              <a:rPr lang="ru-RU" sz="2000" dirty="0"/>
              <a:t>— добавить в множество ключ </a:t>
            </a:r>
            <a:r>
              <a:rPr lang="ru-RU" sz="2000" dirty="0" smtClean="0"/>
              <a:t>x;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>
                <a:latin typeface="Consolas" panose="020B0609020204030204" pitchFamily="49" charset="0"/>
              </a:rPr>
              <a:t>Contains</a:t>
            </a:r>
            <a:r>
              <a:rPr lang="ru-RU" sz="2000" dirty="0" smtClean="0">
                <a:latin typeface="Consolas" panose="020B0609020204030204" pitchFamily="49" charset="0"/>
              </a:rPr>
              <a:t>(x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/>
              <a:t>— проверить, содержится ли в множестве ключ x; </a:t>
            </a:r>
            <a:endParaRPr lang="ru-RU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>
                <a:latin typeface="Consolas" panose="020B0609020204030204" pitchFamily="49" charset="0"/>
              </a:rPr>
              <a:t>Remove</a:t>
            </a:r>
            <a:r>
              <a:rPr lang="ru-RU" sz="2000" dirty="0" smtClean="0">
                <a:latin typeface="Consolas" panose="020B0609020204030204" pitchFamily="49" charset="0"/>
              </a:rPr>
              <a:t>(x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/>
              <a:t>— удалить ключ x из множества.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Множество (англ.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set)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8220" y="1142481"/>
            <a:ext cx="180411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</a:t>
            </a:r>
            <a:endParaRPr lang="ru-RU" sz="2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31156"/>
              </p:ext>
            </p:extLst>
          </p:nvPr>
        </p:nvGraphicFramePr>
        <p:xfrm>
          <a:off x="446769" y="2113901"/>
          <a:ext cx="11434147" cy="400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165"/>
                <a:gridCol w="4243775"/>
                <a:gridCol w="2614207"/>
              </a:tblGrid>
              <a:tr h="347742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46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стандартной библиотеке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en-US" sz="20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реализуется на основе сбалансированного поискового дерева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(красно-чёрное бинарное поисковое дерево)</a:t>
                      </a:r>
                      <a:r>
                        <a:rPr lang="en-US" sz="1400" baseline="0" dirty="0" smtClean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</a:t>
                      </a:r>
                      <a:r>
                        <a:rPr lang="ru-RU" sz="2000" b="1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Интерфейс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n-US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реализуется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TreeSet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ru-RU" sz="2000" baseline="0" dirty="0" smtClean="0"/>
                        <a:t>сбалансированное поискового дерево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(красно-чёрное бинарное поисковое дерево)</a:t>
                      </a: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en-US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HashSet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встроенный тип </a:t>
                      </a:r>
                      <a:r>
                        <a:rPr lang="ru-RU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нет готового класса, построенного на сбалансированных деревьях</a:t>
                      </a:r>
                      <a:endParaRPr lang="ru-RU" sz="2000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Ассоциативный массив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9530" y="1034545"/>
            <a:ext cx="11542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Ассоциативный массив </a:t>
            </a:r>
            <a:r>
              <a:rPr lang="ru-RU" sz="2000" dirty="0" smtClean="0"/>
              <a:t>(англ</a:t>
            </a:r>
            <a:r>
              <a:rPr lang="ru-RU" sz="2000" dirty="0"/>
              <a:t>. </a:t>
            </a:r>
            <a:r>
              <a:rPr lang="ru-RU" sz="2000" dirty="0" err="1"/>
              <a:t>associative</a:t>
            </a:r>
            <a:r>
              <a:rPr lang="ru-RU" sz="2000" dirty="0"/>
              <a:t> </a:t>
            </a:r>
            <a:r>
              <a:rPr lang="ru-RU" sz="2000" dirty="0" err="1"/>
              <a:t>array</a:t>
            </a:r>
            <a:r>
              <a:rPr lang="ru-RU" sz="2000" dirty="0"/>
              <a:t>), или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отображение</a:t>
            </a:r>
            <a:r>
              <a:rPr lang="ru-RU" sz="2000" dirty="0"/>
              <a:t> (англ. </a:t>
            </a:r>
            <a:r>
              <a:rPr lang="ru-RU" sz="2000" dirty="0" err="1"/>
              <a:t>map</a:t>
            </a:r>
            <a:r>
              <a:rPr lang="ru-RU" sz="2000" dirty="0"/>
              <a:t>), или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словарь</a:t>
            </a:r>
            <a:r>
              <a:rPr lang="ru-RU" sz="2000" dirty="0"/>
              <a:t> (англ. </a:t>
            </a:r>
            <a:r>
              <a:rPr lang="ru-RU" sz="2000" dirty="0" err="1"/>
              <a:t>dictionary</a:t>
            </a:r>
            <a:r>
              <a:rPr lang="ru-RU" sz="2000" dirty="0"/>
              <a:t>), — абстрактная структура данных, которая хранит пары вида (ключ, значение), при этом каждый ключ встречается не более одного раза.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2414" y="2555917"/>
            <a:ext cx="15495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Базовые операции: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9526" y="2232752"/>
            <a:ext cx="78717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>
                <a:latin typeface="Consolas" panose="020B0609020204030204" pitchFamily="49" charset="0"/>
              </a:rPr>
              <a:t>Insert</a:t>
            </a:r>
            <a:r>
              <a:rPr lang="ru-RU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k,v</a:t>
            </a:r>
            <a:r>
              <a:rPr lang="ru-RU" sz="2000" dirty="0" smtClean="0">
                <a:latin typeface="Consolas" panose="020B0609020204030204" pitchFamily="49" charset="0"/>
              </a:rPr>
              <a:t>) </a:t>
            </a:r>
            <a:r>
              <a:rPr lang="ru-RU" sz="2000" dirty="0"/>
              <a:t>— добавить пару, состоящую из ключа k и значения v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Find</a:t>
            </a:r>
            <a:r>
              <a:rPr lang="ru-RU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k</a:t>
            </a:r>
            <a:r>
              <a:rPr lang="ru-RU" sz="2000" dirty="0" smtClean="0">
                <a:latin typeface="Consolas" panose="020B0609020204030204" pitchFamily="49" charset="0"/>
              </a:rPr>
              <a:t>) </a:t>
            </a:r>
            <a:r>
              <a:rPr lang="ru-RU" sz="2000" dirty="0"/>
              <a:t>— найти значение, ассоциированное с ключом k, или сообщить, что значения, связанного с заданным ключом, нет;; </a:t>
            </a:r>
            <a:endParaRPr lang="ru-RU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>
                <a:latin typeface="Consolas" panose="020B0609020204030204" pitchFamily="49" charset="0"/>
              </a:rPr>
              <a:t>Remove</a:t>
            </a:r>
            <a:r>
              <a:rPr lang="ru-RU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k</a:t>
            </a:r>
            <a:r>
              <a:rPr lang="ru-RU" sz="2000" dirty="0" smtClean="0">
                <a:latin typeface="Consolas" panose="020B0609020204030204" pitchFamily="49" charset="0"/>
              </a:rPr>
              <a:t>) </a:t>
            </a:r>
            <a:r>
              <a:rPr lang="ru-RU" sz="2000" dirty="0"/>
              <a:t>— удалить пару, ключ в которой равен </a:t>
            </a:r>
            <a:r>
              <a:rPr lang="ru-RU" sz="2000" dirty="0" smtClean="0"/>
              <a:t>k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9413" y="5029885"/>
            <a:ext cx="1142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Реализация ассоциативного массива технически немного сложнее, чем множества, но использует те же идеи.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86134" y="-13605"/>
            <a:ext cx="1009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Абстрактные типы данных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Ассоциативный массив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8220" y="1142481"/>
            <a:ext cx="180411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 smtClean="0"/>
              <a:t>Реализация интерфейса</a:t>
            </a:r>
            <a:endParaRPr lang="ru-RU" sz="2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52547"/>
              </p:ext>
            </p:extLst>
          </p:nvPr>
        </p:nvGraphicFramePr>
        <p:xfrm>
          <a:off x="446769" y="2113901"/>
          <a:ext cx="11434147" cy="400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165"/>
                <a:gridCol w="4243775"/>
                <a:gridCol w="2614207"/>
              </a:tblGrid>
              <a:tr h="347742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solidFill>
                            <a:srgbClr val="7030A0"/>
                          </a:solidFill>
                        </a:rPr>
                        <a:t>Python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46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стандартной библиотеке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C++ </a:t>
                      </a:r>
                      <a:endParaRPr lang="en-US" sz="20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</a:t>
                      </a:r>
                      <a:r>
                        <a:rPr lang="ru-RU" sz="2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реализуется на основе сбалансированного поискового дерева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(обычно красно-чёрное бинарное поисковое дерево)</a:t>
                      </a:r>
                      <a:r>
                        <a:rPr lang="en-US" sz="1400" baseline="0" dirty="0" smtClean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контейнер </a:t>
                      </a:r>
                      <a:r>
                        <a:rPr lang="ru-RU" sz="2000" b="1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20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Интерфейс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 smtClean="0"/>
                        <a:t>реализуется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TreeMap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ru-RU" sz="2000" baseline="0" dirty="0" smtClean="0"/>
                        <a:t>сбалансированное поискового дерево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(красно-чёрное бинарное поисковое дерево)</a:t>
                      </a: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en-US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HashMap</a:t>
                      </a:r>
                      <a:r>
                        <a:rPr lang="ru-RU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встроенный тип </a:t>
                      </a:r>
                      <a:r>
                        <a:rPr lang="en-US" sz="20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-</a:t>
                      </a:r>
                      <a:endParaRPr lang="ru-RU" sz="2000" b="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построен на базе хеш-таблицы</a:t>
                      </a:r>
                      <a:r>
                        <a:rPr lang="en-US" sz="2000" dirty="0" smtClean="0"/>
                        <a:t>.</a:t>
                      </a:r>
                      <a:endParaRPr lang="ru-RU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6558" y="-123110"/>
            <a:ext cx="1115190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Абстрактный тип данных </a:t>
            </a:r>
            <a:r>
              <a:rPr lang="ru-RU" sz="2800" dirty="0"/>
              <a:t>(англ. </a:t>
            </a:r>
            <a:r>
              <a:rPr lang="ru-RU" sz="2800" i="1" dirty="0" err="1"/>
              <a:t>abstract</a:t>
            </a:r>
            <a:r>
              <a:rPr lang="ru-RU" sz="2800" i="1" dirty="0"/>
              <a:t> </a:t>
            </a:r>
            <a:r>
              <a:rPr lang="ru-RU" sz="2800" i="1" dirty="0" err="1"/>
              <a:t>data</a:t>
            </a:r>
            <a:r>
              <a:rPr lang="ru-RU" sz="2800" i="1" dirty="0"/>
              <a:t> </a:t>
            </a:r>
            <a:r>
              <a:rPr lang="ru-RU" sz="2800" i="1" dirty="0" err="1" smtClean="0"/>
              <a:t>type</a:t>
            </a:r>
            <a:r>
              <a:rPr lang="ru-RU" sz="2800" dirty="0" smtClean="0"/>
              <a:t>) 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Для </a:t>
            </a:r>
            <a:r>
              <a:rPr lang="ru-RU" sz="2000" dirty="0"/>
              <a:t>абстрактного типа определяется </a:t>
            </a:r>
            <a:r>
              <a:rPr lang="ru-RU" sz="2000" b="1" dirty="0"/>
              <a:t>интерфейс</a:t>
            </a:r>
            <a:r>
              <a:rPr lang="ru-RU" sz="2000" dirty="0"/>
              <a:t> — набор операций, которые могут быть выполнены. Пользователь абстрактного типа, используя эти операции, может работать с данными, не вдаваясь во внутренние детали механизма хранения информации.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u="sng" dirty="0" smtClean="0"/>
              <a:t>Если </a:t>
            </a:r>
            <a:r>
              <a:rPr lang="ru-RU" sz="2000" u="sng" dirty="0"/>
              <a:t>алгоритм работает с данными исключительно через интерфейс, то он продолжит функционировать, если одну реализацию интерфейса заменить на другую. В этом и заключается суть абстракции: реализация скрыта за интерфейсом.</a:t>
            </a:r>
          </a:p>
          <a:p>
            <a:endParaRPr lang="ru-RU" sz="2000" dirty="0" smtClean="0"/>
          </a:p>
          <a:p>
            <a:pPr algn="just"/>
            <a:r>
              <a:rPr lang="ru-RU" sz="2000" dirty="0" smtClean="0"/>
              <a:t>Реализациями </a:t>
            </a:r>
            <a:r>
              <a:rPr lang="ru-RU" sz="2000" dirty="0"/>
              <a:t>абстрактных типов данных являются конкретные структуры данных. Реализация определяет, как именно представлены в памяти данные и как функционирует та или иная операция.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76387" y="3919466"/>
            <a:ext cx="86054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Список</a:t>
            </a:r>
            <a:r>
              <a:rPr lang="ru-RU" sz="2400" dirty="0" smtClean="0"/>
              <a:t> 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 smtClean="0">
                <a:solidFill>
                  <a:srgbClr val="C00000"/>
                </a:solidFill>
              </a:rPr>
              <a:t>Стек </a:t>
            </a:r>
            <a:r>
              <a:rPr lang="ru-RU" sz="2400" dirty="0" smtClean="0"/>
              <a:t>(</a:t>
            </a:r>
            <a:r>
              <a:rPr lang="en-US" sz="2400" dirty="0">
                <a:latin typeface="Consolas" panose="020B0609020204030204" pitchFamily="49" charset="0"/>
              </a:rPr>
              <a:t>stack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 smtClean="0">
                <a:solidFill>
                  <a:srgbClr val="C00000"/>
                </a:solidFill>
              </a:rPr>
              <a:t>Очередь</a:t>
            </a:r>
            <a:r>
              <a:rPr lang="ru-RU" sz="2400" dirty="0" smtClean="0"/>
              <a:t> (</a:t>
            </a:r>
            <a:r>
              <a:rPr lang="en-US" sz="2400" dirty="0">
                <a:latin typeface="Consolas" panose="020B0609020204030204" pitchFamily="49" charset="0"/>
              </a:rPr>
              <a:t>queue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 err="1" smtClean="0">
                <a:solidFill>
                  <a:srgbClr val="C00000"/>
                </a:solidFill>
              </a:rPr>
              <a:t>Двухстороняя</a:t>
            </a:r>
            <a:r>
              <a:rPr lang="ru-RU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>
                <a:solidFill>
                  <a:srgbClr val="C00000"/>
                </a:solidFill>
              </a:rPr>
              <a:t>очередь </a:t>
            </a:r>
            <a:r>
              <a:rPr lang="ru-RU" sz="2400" dirty="0" smtClean="0"/>
              <a:t>(</a:t>
            </a:r>
            <a:r>
              <a:rPr lang="en-US" sz="2400" dirty="0" err="1">
                <a:latin typeface="Consolas" panose="020B0609020204030204" pitchFamily="49" charset="0"/>
              </a:rPr>
              <a:t>deque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 smtClean="0">
                <a:solidFill>
                  <a:srgbClr val="C00000"/>
                </a:solidFill>
              </a:rPr>
              <a:t>Приоритетная </a:t>
            </a:r>
            <a:r>
              <a:rPr lang="ru-RU" sz="2400" dirty="0">
                <a:solidFill>
                  <a:srgbClr val="C00000"/>
                </a:solidFill>
              </a:rPr>
              <a:t>очередь </a:t>
            </a:r>
            <a:r>
              <a:rPr lang="ru-RU" sz="2400" dirty="0" smtClean="0"/>
              <a:t>(</a:t>
            </a:r>
            <a:r>
              <a:rPr lang="en-US" sz="2400" dirty="0">
                <a:latin typeface="Consolas" panose="020B0609020204030204" pitchFamily="49" charset="0"/>
              </a:rPr>
              <a:t>priority queue</a:t>
            </a:r>
            <a:r>
              <a:rPr lang="en-US" sz="2400" dirty="0" smtClean="0"/>
              <a:t>),</a:t>
            </a:r>
            <a:endParaRPr lang="ru-RU" sz="2400" dirty="0"/>
          </a:p>
          <a:p>
            <a:r>
              <a:rPr lang="ru-RU" sz="2400" dirty="0">
                <a:solidFill>
                  <a:srgbClr val="C00000"/>
                </a:solidFill>
              </a:rPr>
              <a:t>М</a:t>
            </a:r>
            <a:r>
              <a:rPr lang="ru-RU" sz="2400" dirty="0" smtClean="0">
                <a:solidFill>
                  <a:srgbClr val="C00000"/>
                </a:solidFill>
              </a:rPr>
              <a:t>ножество</a:t>
            </a:r>
            <a:r>
              <a:rPr lang="ru-RU" sz="2400" dirty="0" smtClean="0"/>
              <a:t> (</a:t>
            </a:r>
            <a:r>
              <a:rPr lang="en-US" sz="2400" dirty="0">
                <a:latin typeface="Consolas" panose="020B0609020204030204" pitchFamily="49" charset="0"/>
              </a:rPr>
              <a:t>set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 smtClean="0">
                <a:solidFill>
                  <a:srgbClr val="C00000"/>
                </a:solidFill>
              </a:rPr>
              <a:t>Ассоциативный </a:t>
            </a:r>
            <a:r>
              <a:rPr lang="ru-RU" sz="2400" dirty="0">
                <a:solidFill>
                  <a:srgbClr val="C00000"/>
                </a:solidFill>
              </a:rPr>
              <a:t>массив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ru-RU" sz="2400" dirty="0">
                <a:solidFill>
                  <a:srgbClr val="C00000"/>
                </a:solidFill>
              </a:rPr>
              <a:t>словарь </a:t>
            </a:r>
            <a:r>
              <a:rPr lang="ru-RU" sz="2400" dirty="0" smtClean="0"/>
              <a:t>(</a:t>
            </a:r>
            <a:r>
              <a:rPr lang="en-US" sz="2400" dirty="0">
                <a:latin typeface="Consolas" panose="020B0609020204030204" pitchFamily="49" charset="0"/>
              </a:rPr>
              <a:t>associative array</a:t>
            </a:r>
            <a:r>
              <a:rPr lang="ru-RU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</a:rPr>
              <a:t>map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6558" y="4427035"/>
            <a:ext cx="268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Примеры абстрактных типов данных: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9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607" y="0"/>
            <a:ext cx="635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Массив фиксированного размера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976" y="679043"/>
            <a:ext cx="118400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Массив</a:t>
            </a:r>
            <a:r>
              <a:rPr lang="ru-RU" sz="2400" dirty="0" smtClean="0"/>
              <a:t> </a:t>
            </a:r>
            <a:r>
              <a:rPr lang="ru-RU" sz="2400" dirty="0"/>
              <a:t>(англ. </a:t>
            </a:r>
            <a:r>
              <a:rPr lang="ru-RU" sz="2400" dirty="0" err="1">
                <a:latin typeface="Consolas" panose="020B0609020204030204" pitchFamily="49" charset="0"/>
              </a:rPr>
              <a:t>array</a:t>
            </a:r>
            <a:r>
              <a:rPr lang="ru-RU" sz="2400" dirty="0"/>
              <a:t>) — это структура данных с </a:t>
            </a:r>
            <a:r>
              <a:rPr lang="ru-RU" sz="2400" dirty="0">
                <a:solidFill>
                  <a:srgbClr val="C00000"/>
                </a:solidFill>
              </a:rPr>
              <a:t>произвольным доступом </a:t>
            </a:r>
            <a:r>
              <a:rPr lang="ru-RU" sz="2400" dirty="0" smtClean="0">
                <a:solidFill>
                  <a:srgbClr val="C00000"/>
                </a:solidFill>
              </a:rPr>
              <a:t>к элементу </a:t>
            </a:r>
            <a:r>
              <a:rPr lang="ru-RU" sz="2400" dirty="0"/>
              <a:t>(</a:t>
            </a:r>
            <a:r>
              <a:rPr lang="ru-RU" sz="2400" i="1" dirty="0"/>
              <a:t>англ</a:t>
            </a:r>
            <a:r>
              <a:rPr lang="ru-RU" sz="2400" dirty="0"/>
              <a:t>. </a:t>
            </a:r>
            <a:r>
              <a:rPr lang="ru-RU" sz="2400" i="1" dirty="0" err="1"/>
              <a:t>random</a:t>
            </a:r>
            <a:r>
              <a:rPr lang="ru-RU" sz="2400" i="1" dirty="0"/>
              <a:t> </a:t>
            </a:r>
            <a:r>
              <a:rPr lang="ru-RU" sz="2400" i="1" dirty="0" err="1"/>
              <a:t>access</a:t>
            </a:r>
            <a:r>
              <a:rPr lang="ru-RU" sz="2400" dirty="0"/>
              <a:t>)</a:t>
            </a:r>
            <a:r>
              <a:rPr lang="ru-RU" sz="2400" dirty="0" smtClean="0"/>
              <a:t>, т. е. доступ к любому элементу по индексу осуществляется за время O(1) вне зависимости от того, где в массиве (одномерный или многомерный массив) располагается элемент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отличие от последовательного доступа, когда время доступа к элементу зависит от места его расположения в структуре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51" y="4834027"/>
            <a:ext cx="6429375" cy="20193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6486" y="2795721"/>
            <a:ext cx="119737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Массив – </a:t>
            </a:r>
            <a:r>
              <a:rPr lang="ru-RU" sz="2400" dirty="0">
                <a:solidFill>
                  <a:srgbClr val="C00000"/>
                </a:solidFill>
              </a:rPr>
              <a:t>структура однородна</a:t>
            </a:r>
            <a:r>
              <a:rPr lang="ru-RU" sz="2400" dirty="0"/>
              <a:t>, так как все компоненты имеют один и тот же тип. </a:t>
            </a:r>
          </a:p>
          <a:p>
            <a:pPr algn="just"/>
            <a:r>
              <a:rPr lang="ru-RU" dirty="0"/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8453" y="3628652"/>
            <a:ext cx="11813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C00000"/>
                </a:solidFill>
              </a:rPr>
              <a:t>Под массив</a:t>
            </a:r>
            <a:r>
              <a:rPr lang="ru-RU" sz="2400" dirty="0"/>
              <a:t> в памяти компьютера </a:t>
            </a:r>
            <a:r>
              <a:rPr lang="ru-RU" sz="2400" dirty="0">
                <a:solidFill>
                  <a:srgbClr val="C00000"/>
                </a:solidFill>
              </a:rPr>
              <a:t>выделяется непрерывный блок памяти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Элементы массива в памяти располагаются один за другим и являются </a:t>
            </a:r>
            <a:r>
              <a:rPr lang="ru-RU" sz="2400" dirty="0">
                <a:solidFill>
                  <a:srgbClr val="C00000"/>
                </a:solidFill>
              </a:rPr>
              <a:t>равнодоступными</a:t>
            </a:r>
            <a:r>
              <a:rPr lang="ru-RU" sz="2400" dirty="0"/>
              <a:t>. Индексами массива являются последовательные целые числа.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3885" y="2998888"/>
            <a:ext cx="530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Поиск элемента по ключу </a:t>
            </a:r>
            <a:r>
              <a:rPr lang="en-US" sz="3200" b="1" dirty="0" smtClean="0"/>
              <a:t>x</a:t>
            </a:r>
            <a:endParaRPr lang="ru-RU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3884" y="289475"/>
            <a:ext cx="1184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Массив. Базовые операции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78279"/>
              </p:ext>
            </p:extLst>
          </p:nvPr>
        </p:nvGraphicFramePr>
        <p:xfrm>
          <a:off x="6874179" y="2964060"/>
          <a:ext cx="965127" cy="59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0" name="Equation" r:id="rId3" imgW="431640" imgH="266400" progId="Equation.DSMT4">
                  <p:embed/>
                </p:oleObj>
              </mc:Choice>
              <mc:Fallback>
                <p:oleObj name="Equation" r:id="rId3" imgW="431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4179" y="2964060"/>
                        <a:ext cx="965127" cy="596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63884" y="3583663"/>
            <a:ext cx="4163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Добавление элемента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3884" y="4330700"/>
            <a:ext cx="46199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Удаление элемента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4774"/>
              </p:ext>
            </p:extLst>
          </p:nvPr>
        </p:nvGraphicFramePr>
        <p:xfrm>
          <a:off x="6888163" y="3643313"/>
          <a:ext cx="936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1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8163" y="3643313"/>
                        <a:ext cx="936625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93102"/>
              </p:ext>
            </p:extLst>
          </p:nvPr>
        </p:nvGraphicFramePr>
        <p:xfrm>
          <a:off x="6888163" y="4424363"/>
          <a:ext cx="936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2" name="Equation" r:id="rId7" imgW="419040" imgH="266400" progId="Equation.DSMT4">
                  <p:embed/>
                </p:oleObj>
              </mc:Choice>
              <mc:Fallback>
                <p:oleObj name="Equation" r:id="rId7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8163" y="4424363"/>
                        <a:ext cx="936625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509314"/>
              </p:ext>
            </p:extLst>
          </p:nvPr>
        </p:nvGraphicFramePr>
        <p:xfrm>
          <a:off x="8840439" y="2917024"/>
          <a:ext cx="1504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3" name="Equation" r:id="rId9" imgW="672840" imgH="266400" progId="Equation.DSMT4">
                  <p:embed/>
                </p:oleObj>
              </mc:Choice>
              <mc:Fallback>
                <p:oleObj name="Equation" r:id="rId9" imgW="672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40439" y="2917024"/>
                        <a:ext cx="150495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3823" y="2062311"/>
            <a:ext cx="165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произвольный массив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840438" y="2062310"/>
            <a:ext cx="208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упорядоченный массив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51002"/>
              </p:ext>
            </p:extLst>
          </p:nvPr>
        </p:nvGraphicFramePr>
        <p:xfrm>
          <a:off x="8855075" y="3673475"/>
          <a:ext cx="936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4" name="Equation" r:id="rId11" imgW="419040" imgH="266400" progId="Equation.DSMT4">
                  <p:embed/>
                </p:oleObj>
              </mc:Choice>
              <mc:Fallback>
                <p:oleObj name="Equation" r:id="rId11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55075" y="3673475"/>
                        <a:ext cx="9366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45774"/>
              </p:ext>
            </p:extLst>
          </p:nvPr>
        </p:nvGraphicFramePr>
        <p:xfrm>
          <a:off x="8855075" y="4330700"/>
          <a:ext cx="936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5" name="Equation" r:id="rId13" imgW="419040" imgH="266400" progId="Equation.DSMT4">
                  <p:embed/>
                </p:oleObj>
              </mc:Choice>
              <mc:Fallback>
                <p:oleObj name="Equation" r:id="rId13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5075" y="4330700"/>
                        <a:ext cx="9366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1" y="0"/>
            <a:ext cx="1184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</a:rPr>
              <a:t>Динамический массив</a:t>
            </a:r>
            <a:endParaRPr lang="ru-RU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716" y="971036"/>
            <a:ext cx="112147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Размер массива в простейшем случае фиксирован и должен быть известен заранее.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На </a:t>
            </a:r>
            <a:r>
              <a:rPr lang="ru-RU" sz="2400" dirty="0"/>
              <a:t>практике часто удобно использовать </a:t>
            </a:r>
            <a:r>
              <a:rPr lang="ru-RU" sz="2400" dirty="0">
                <a:solidFill>
                  <a:srgbClr val="FF0000"/>
                </a:solidFill>
              </a:rPr>
              <a:t>динамический </a:t>
            </a:r>
            <a:r>
              <a:rPr lang="ru-RU" sz="2400" dirty="0" smtClean="0">
                <a:solidFill>
                  <a:srgbClr val="FF0000"/>
                </a:solidFill>
              </a:rPr>
              <a:t>массив </a:t>
            </a:r>
            <a:r>
              <a:rPr lang="ru-RU" sz="2400" dirty="0"/>
              <a:t>(</a:t>
            </a:r>
            <a:r>
              <a:rPr lang="ru-RU" sz="2400" i="1" dirty="0"/>
              <a:t>англ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dynamic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r>
              <a:rPr lang="ru-RU" sz="2400" dirty="0"/>
              <a:t>) </a:t>
            </a:r>
            <a:r>
              <a:rPr lang="ru-RU" sz="2400" dirty="0" smtClean="0"/>
              <a:t>, </a:t>
            </a:r>
            <a:r>
              <a:rPr lang="ru-RU" sz="2400" dirty="0"/>
              <a:t>который можно расширять по мере надобности.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>
                <a:solidFill>
                  <a:srgbClr val="FF0000"/>
                </a:solidFill>
              </a:rPr>
              <a:t>Динамический массив </a:t>
            </a:r>
            <a:r>
              <a:rPr lang="ru-RU" sz="2400" dirty="0" smtClean="0"/>
              <a:t>-  </a:t>
            </a:r>
            <a:r>
              <a:rPr lang="ru-RU" sz="2400" dirty="0"/>
              <a:t>структура данных, которая обеспечивает произвольный доступ и позволяет добавлять или удалять элементы.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126" y="4315521"/>
            <a:ext cx="10939346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dirty="0"/>
              <a:t>изначально массив пуст, затем в него последовательно добавляют </a:t>
            </a:r>
            <a:r>
              <a:rPr lang="ru-RU" sz="2400" b="1" i="1" dirty="0"/>
              <a:t>n</a:t>
            </a:r>
            <a:r>
              <a:rPr lang="ru-RU" sz="2400" dirty="0"/>
              <a:t> элементов, при этом каждый раз новый элемент добавляется в конец.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Как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можно организовать динамический массив на базе статического?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1" y="0"/>
            <a:ext cx="11840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Как можно организовать динамический массив </a:t>
            </a:r>
            <a:endParaRPr lang="ru-RU" sz="3200" dirty="0" smtClean="0">
              <a:solidFill>
                <a:srgbClr val="0070C0"/>
              </a:solidFill>
            </a:endParaRPr>
          </a:p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на </a:t>
            </a:r>
            <a:r>
              <a:rPr lang="ru-RU" sz="3200" dirty="0">
                <a:solidFill>
                  <a:srgbClr val="0070C0"/>
                </a:solidFill>
              </a:rPr>
              <a:t>базе статического?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061" y="1077218"/>
            <a:ext cx="246202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chemeClr val="accent6">
                    <a:lumMod val="50000"/>
                  </a:schemeClr>
                </a:solidFill>
              </a:rPr>
              <a:t>Наивный подход</a:t>
            </a:r>
            <a:endParaRPr lang="ru-RU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922" y="1538883"/>
            <a:ext cx="108464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Первоначально массив состоит из одной свободной ячейки. </a:t>
            </a:r>
          </a:p>
          <a:p>
            <a:pPr algn="just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Каждый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раз при необходимости изменения размера будем делать </a:t>
            </a:r>
            <a:r>
              <a:rPr lang="ru-RU" sz="2400" b="1" u="sng" dirty="0" err="1">
                <a:solidFill>
                  <a:schemeClr val="accent1">
                    <a:lumMod val="50000"/>
                  </a:schemeClr>
                </a:solidFill>
              </a:rPr>
              <a:t>реаллокацию</a:t>
            </a:r>
            <a:r>
              <a:rPr lang="ru-RU" sz="24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(англ. 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</a:rPr>
              <a:t>reallocation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ru-RU" sz="2400" u="sng" dirty="0">
                <a:solidFill>
                  <a:schemeClr val="accent1">
                    <a:lumMod val="50000"/>
                  </a:schemeClr>
                </a:solidFill>
              </a:rPr>
              <a:t>т. е. выделять новый массив и перемещать все элементы из старого массива в новый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05312" y="3381416"/>
            <a:ext cx="2139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Подсчитаем общее число </a:t>
            </a:r>
            <a:r>
              <a:rPr lang="ru-RU" dirty="0">
                <a:solidFill>
                  <a:srgbClr val="C00000"/>
                </a:solidFill>
              </a:rPr>
              <a:t>«лишних» операций по перемещению данных.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3663"/>
              </p:ext>
            </p:extLst>
          </p:nvPr>
        </p:nvGraphicFramePr>
        <p:xfrm>
          <a:off x="4106211" y="3013969"/>
          <a:ext cx="5138150" cy="340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27"/>
                <a:gridCol w="1882821"/>
                <a:gridCol w="1851102"/>
              </a:tblGrid>
              <a:tr h="4400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память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«лишние операции»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 элемент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 элемент</a:t>
                      </a:r>
                      <a:r>
                        <a:rPr lang="en-US" dirty="0" smtClean="0"/>
                        <a:t> 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ru-RU" sz="2400" dirty="0" smtClean="0"/>
                        <a:t> →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2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элемент</a:t>
                      </a:r>
                      <a:r>
                        <a:rPr lang="en-US" dirty="0" smtClean="0"/>
                        <a:t> 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→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++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 элемент</a:t>
                      </a:r>
                      <a:r>
                        <a:rPr lang="en-US" dirty="0" smtClean="0"/>
                        <a:t> 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++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→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+++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5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 </a:t>
                      </a:r>
                      <a:r>
                        <a:rPr lang="ru-RU" sz="1800" dirty="0" smtClean="0"/>
                        <a:t>элемент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0070C0"/>
                          </a:solidFill>
                        </a:rPr>
                        <a:t>+…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→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ru-RU" sz="24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24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n-1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86970"/>
              </p:ext>
            </p:extLst>
          </p:nvPr>
        </p:nvGraphicFramePr>
        <p:xfrm>
          <a:off x="606381" y="5268873"/>
          <a:ext cx="3057145" cy="6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3" imgW="2298600" imgH="457200" progId="Equation.DSMT4">
                  <p:embed/>
                </p:oleObj>
              </mc:Choice>
              <mc:Fallback>
                <p:oleObj name="Equation" r:id="rId3" imgW="22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381" y="5268873"/>
                        <a:ext cx="3057145" cy="608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61" y="0"/>
            <a:ext cx="11840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Как можно организовать динамический массив </a:t>
            </a:r>
            <a:endParaRPr lang="ru-RU" sz="3200" dirty="0" smtClean="0">
              <a:solidFill>
                <a:srgbClr val="0070C0"/>
              </a:solidFill>
            </a:endParaRPr>
          </a:p>
          <a:p>
            <a:pPr algn="ctr"/>
            <a:r>
              <a:rPr lang="ru-RU" sz="3200" dirty="0" smtClean="0">
                <a:solidFill>
                  <a:srgbClr val="0070C0"/>
                </a:solidFill>
              </a:rPr>
              <a:t>на </a:t>
            </a:r>
            <a:r>
              <a:rPr lang="ru-RU" sz="3200" dirty="0">
                <a:solidFill>
                  <a:srgbClr val="0070C0"/>
                </a:solidFill>
              </a:rPr>
              <a:t>базе статического?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9073" y="1538883"/>
            <a:ext cx="11206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Для уменьшения числа </a:t>
            </a:r>
            <a:r>
              <a:rPr lang="ru-RU" sz="2400" dirty="0" err="1" smtClean="0"/>
              <a:t>реаллокаций</a:t>
            </a:r>
            <a:r>
              <a:rPr lang="ru-RU" sz="2400" dirty="0" smtClean="0"/>
              <a:t> будем расширять массив </a:t>
            </a:r>
            <a:r>
              <a:rPr lang="ru-RU" sz="2400" dirty="0"/>
              <a:t>«с запасом», оставляя пустые ячейки, которые можно будет использовать на следующих шагах.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061" y="1077218"/>
            <a:ext cx="31662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</a:rPr>
              <a:t>Расширение с запасом</a:t>
            </a:r>
            <a:endParaRPr lang="ru-RU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9269" y="28315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Число реально занятых ячеек памяти будем называть </a:t>
            </a:r>
            <a:r>
              <a:rPr lang="ru-RU" sz="2400" b="1" dirty="0"/>
              <a:t>логическим размером </a:t>
            </a:r>
            <a:r>
              <a:rPr lang="ru-RU" sz="2400" dirty="0"/>
              <a:t>(</a:t>
            </a:r>
            <a:r>
              <a:rPr lang="ru-RU" sz="2400" dirty="0" err="1"/>
              <a:t>size</a:t>
            </a:r>
            <a:r>
              <a:rPr lang="ru-RU" sz="2400" dirty="0"/>
              <a:t>) динамического массива. </a:t>
            </a:r>
            <a:endParaRPr lang="ru-RU" sz="24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929269" y="46112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Общее число зарезервированных ячеек будем называть </a:t>
            </a:r>
            <a:r>
              <a:rPr lang="ru-RU" sz="2400" b="1" dirty="0"/>
              <a:t>ёмкостью</a:t>
            </a:r>
            <a:r>
              <a:rPr lang="ru-RU" sz="2400" dirty="0"/>
              <a:t> (</a:t>
            </a:r>
            <a:r>
              <a:rPr lang="ru-RU" sz="2400" dirty="0" err="1"/>
              <a:t>capacity</a:t>
            </a:r>
            <a:r>
              <a:rPr lang="ru-RU" sz="2400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69" y="3580819"/>
            <a:ext cx="4200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6362</TotalTime>
  <Words>3506</Words>
  <Application>Microsoft Office PowerPoint</Application>
  <PresentationFormat>Широкоэкранный</PresentationFormat>
  <Paragraphs>510</Paragraphs>
  <Slides>40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Тема Office</vt:lpstr>
      <vt:lpstr>Equation</vt:lpstr>
      <vt:lpstr>Презентация PowerPoint</vt:lpstr>
      <vt:lpstr>Массив (array)  Связный список (linked list)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737</cp:revision>
  <dcterms:created xsi:type="dcterms:W3CDTF">2020-04-14T05:04:13Z</dcterms:created>
  <dcterms:modified xsi:type="dcterms:W3CDTF">2021-01-28T08:52:10Z</dcterms:modified>
</cp:coreProperties>
</file>