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05" r:id="rId3"/>
    <p:sldId id="263" r:id="rId4"/>
    <p:sldId id="307" r:id="rId5"/>
    <p:sldId id="308" r:id="rId6"/>
    <p:sldId id="309" r:id="rId7"/>
    <p:sldId id="306" r:id="rId8"/>
    <p:sldId id="311" r:id="rId9"/>
    <p:sldId id="312" r:id="rId10"/>
    <p:sldId id="313" r:id="rId11"/>
    <p:sldId id="314" r:id="rId12"/>
    <p:sldId id="315" r:id="rId13"/>
    <p:sldId id="310" r:id="rId14"/>
    <p:sldId id="316" r:id="rId15"/>
    <p:sldId id="324" r:id="rId16"/>
    <p:sldId id="319" r:id="rId17"/>
    <p:sldId id="320" r:id="rId18"/>
    <p:sldId id="321" r:id="rId19"/>
    <p:sldId id="322" r:id="rId20"/>
    <p:sldId id="323" r:id="rId21"/>
    <p:sldId id="328" r:id="rId22"/>
    <p:sldId id="317" r:id="rId23"/>
    <p:sldId id="318" r:id="rId24"/>
    <p:sldId id="325" r:id="rId25"/>
    <p:sldId id="326" r:id="rId26"/>
    <p:sldId id="327" r:id="rId27"/>
    <p:sldId id="30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tx/0LDx6NB10+PtaRChKQ==" hashData="SFVDDxGwCW9iYydYzvqfiFbvB3ZsAuvAWVhINGSAk5A8t+NLYBBVLm+qAwULNDU/bl61Tu/TFi6QmQ+azeR5jg=="/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1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71.wmf"/><Relationship Id="rId2" Type="http://schemas.openxmlformats.org/officeDocument/2006/relationships/image" Target="../media/image64.wmf"/><Relationship Id="rId1" Type="http://schemas.openxmlformats.org/officeDocument/2006/relationships/image" Target="../media/image68.wmf"/><Relationship Id="rId6" Type="http://schemas.openxmlformats.org/officeDocument/2006/relationships/image" Target="../media/image70.wmf"/><Relationship Id="rId5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png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19" Type="http://schemas.openxmlformats.org/officeDocument/2006/relationships/image" Target="../media/image2.png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2.png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2.png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72.png"/><Relationship Id="rId10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Трудоёмкость алгоритмов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991555" y="6396029"/>
            <a:ext cx="42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©ФПМИ, БГУ, Соболевская Е.П., 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027" y="42288"/>
            <a:ext cx="461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Асимптотики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66" y="898406"/>
            <a:ext cx="121860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O(f(n)) </a:t>
            </a:r>
            <a:r>
              <a:rPr lang="en-US" sz="2800" dirty="0" smtClean="0"/>
              <a:t>– </a:t>
            </a:r>
            <a:r>
              <a:rPr lang="ru-RU" sz="2800" dirty="0" smtClean="0"/>
              <a:t>это множество функций, которые растут не быстрее, чем функция </a:t>
            </a:r>
            <a:r>
              <a:rPr lang="en-US" sz="2800" dirty="0" smtClean="0"/>
              <a:t>f(n)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98913"/>
              </p:ext>
            </p:extLst>
          </p:nvPr>
        </p:nvGraphicFramePr>
        <p:xfrm>
          <a:off x="2722563" y="1698625"/>
          <a:ext cx="5289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3" imgW="4902120" imgH="914400" progId="Equation.DSMT4">
                  <p:embed/>
                </p:oleObj>
              </mc:Choice>
              <mc:Fallback>
                <p:oleObj name="Equation" r:id="rId3" imgW="4902120" imgH="9144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698625"/>
                        <a:ext cx="52895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466" y="2609422"/>
            <a:ext cx="5022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Говорят, что функция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ru-RU" sz="2400" dirty="0" smtClean="0"/>
              <a:t> даёт </a:t>
            </a:r>
            <a:r>
              <a:rPr lang="ru-RU" sz="2400" b="1" dirty="0" smtClean="0"/>
              <a:t>асимптотическую верхнюю границу</a:t>
            </a:r>
            <a:r>
              <a:rPr lang="ru-RU" sz="2400" dirty="0" smtClean="0"/>
              <a:t> для функции </a:t>
            </a:r>
            <a:r>
              <a:rPr lang="en-US" sz="2400" i="1" dirty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4694" y="2609422"/>
            <a:ext cx="6048375" cy="3638550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42992"/>
              </p:ext>
            </p:extLst>
          </p:nvPr>
        </p:nvGraphicFramePr>
        <p:xfrm>
          <a:off x="1681163" y="3984625"/>
          <a:ext cx="209232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6" imgW="2108160" imgH="2387520" progId="Equation.DSMT4">
                  <p:embed/>
                </p:oleObj>
              </mc:Choice>
              <mc:Fallback>
                <p:oleObj name="Equation" r:id="rId6" imgW="2108160" imgH="238752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984625"/>
                        <a:ext cx="2092325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027" y="42288"/>
            <a:ext cx="461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Асимптотики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</a:rPr>
              <a:t>Ω</a:t>
            </a:r>
            <a:r>
              <a:rPr lang="en-US" sz="2800" dirty="0" smtClean="0">
                <a:solidFill>
                  <a:srgbClr val="FF0000"/>
                </a:solidFill>
              </a:rPr>
              <a:t> (f(n)) </a:t>
            </a:r>
            <a:r>
              <a:rPr lang="en-US" sz="2800" dirty="0" smtClean="0"/>
              <a:t>– </a:t>
            </a:r>
            <a:r>
              <a:rPr lang="ru-RU" sz="2800" dirty="0" smtClean="0"/>
              <a:t>это множество функций, которые растут, по крайней мере, так же быстро, что и функция </a:t>
            </a:r>
            <a:r>
              <a:rPr lang="en-US" sz="2800" dirty="0" smtClean="0"/>
              <a:t>f(n)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145280"/>
              </p:ext>
            </p:extLst>
          </p:nvPr>
        </p:nvGraphicFramePr>
        <p:xfrm>
          <a:off x="2716213" y="1698625"/>
          <a:ext cx="53038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3" imgW="4914720" imgH="914400" progId="Equation.DSMT4">
                  <p:embed/>
                </p:oleObj>
              </mc:Choice>
              <mc:Fallback>
                <p:oleObj name="Equation" r:id="rId3" imgW="491472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698625"/>
                        <a:ext cx="5303837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7328" y="2609422"/>
            <a:ext cx="4977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Говорят, что функция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ru-RU" sz="2400" dirty="0" smtClean="0"/>
              <a:t> даёт </a:t>
            </a:r>
            <a:r>
              <a:rPr lang="ru-RU" sz="2400" b="1" dirty="0" smtClean="0"/>
              <a:t>асимптотическую нижнюю границу</a:t>
            </a:r>
            <a:r>
              <a:rPr lang="ru-RU" sz="2400" dirty="0" smtClean="0"/>
              <a:t> для функции </a:t>
            </a:r>
            <a:r>
              <a:rPr lang="en-US" sz="2400" i="1" dirty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28180"/>
              </p:ext>
            </p:extLst>
          </p:nvPr>
        </p:nvGraphicFramePr>
        <p:xfrm>
          <a:off x="1587500" y="3963988"/>
          <a:ext cx="2273300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5" imgW="2298600" imgH="2412720" progId="Equation.DSMT4">
                  <p:embed/>
                </p:oleObj>
              </mc:Choice>
              <mc:Fallback>
                <p:oleObj name="Equation" r:id="rId5" imgW="2298600" imgH="241272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963988"/>
                        <a:ext cx="2273300" cy="238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07025" y="2636818"/>
            <a:ext cx="5295900" cy="3457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8027" y="42288"/>
            <a:ext cx="461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Асимптотики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847" y="627063"/>
            <a:ext cx="11610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Ө</a:t>
            </a:r>
            <a:r>
              <a:rPr lang="en-US" sz="2800" dirty="0" smtClean="0">
                <a:solidFill>
                  <a:srgbClr val="FF0000"/>
                </a:solidFill>
              </a:rPr>
              <a:t>(f(n)) </a:t>
            </a:r>
            <a:r>
              <a:rPr lang="en-US" sz="2800" dirty="0" smtClean="0"/>
              <a:t>– </a:t>
            </a:r>
            <a:r>
              <a:rPr lang="ru-RU" sz="2800" dirty="0" smtClean="0"/>
              <a:t>это множество функций, которые растут с той же скоростью роста, что и функция </a:t>
            </a:r>
            <a:r>
              <a:rPr lang="en-US" sz="2800" dirty="0" smtClean="0"/>
              <a:t>f(n)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845798"/>
              </p:ext>
            </p:extLst>
          </p:nvPr>
        </p:nvGraphicFramePr>
        <p:xfrm>
          <a:off x="2435225" y="1687513"/>
          <a:ext cx="58658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3" imgW="5435280" imgH="939600" progId="Equation.DSMT4">
                  <p:embed/>
                </p:oleObj>
              </mc:Choice>
              <mc:Fallback>
                <p:oleObj name="Equation" r:id="rId3" imgW="5435280" imgH="939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687513"/>
                        <a:ext cx="5865813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9365" y="2802657"/>
            <a:ext cx="567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Говорят, что функция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 является </a:t>
            </a:r>
            <a:r>
              <a:rPr lang="ru-RU" sz="2800" b="1" dirty="0" smtClean="0"/>
              <a:t>асимптотически точной оценкой </a:t>
            </a:r>
            <a:r>
              <a:rPr lang="ru-RU" sz="2800" dirty="0" smtClean="0"/>
              <a:t>для функции </a:t>
            </a:r>
            <a:r>
              <a:rPr lang="en-US" sz="2800" i="1" dirty="0"/>
              <a:t>g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/>
              <a:t>)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121"/>
              </p:ext>
            </p:extLst>
          </p:nvPr>
        </p:nvGraphicFramePr>
        <p:xfrm>
          <a:off x="1047750" y="4889500"/>
          <a:ext cx="1765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5" imgW="1790640" imgH="1549080" progId="Equation.DSMT4">
                  <p:embed/>
                </p:oleObj>
              </mc:Choice>
              <mc:Fallback>
                <p:oleObj name="Equation" r:id="rId5" imgW="1790640" imgH="15490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889500"/>
                        <a:ext cx="17653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25627" y="0"/>
            <a:ext cx="480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1"/>
                </a:solidFill>
              </a:rPr>
              <a:t>Скорости роста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ru-RU" sz="3200" dirty="0" smtClean="0">
                <a:solidFill>
                  <a:schemeClr val="accent1"/>
                </a:solidFill>
              </a:rPr>
              <a:t>функций</a:t>
            </a:r>
            <a:endParaRPr lang="ru-RU" sz="32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06055"/>
              </p:ext>
            </p:extLst>
          </p:nvPr>
        </p:nvGraphicFramePr>
        <p:xfrm>
          <a:off x="828460" y="722217"/>
          <a:ext cx="10742469" cy="86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5371920" imgH="431640" progId="Equation.DSMT4">
                  <p:embed/>
                </p:oleObj>
              </mc:Choice>
              <mc:Fallback>
                <p:oleObj name="Equation" r:id="rId3" imgW="5371920" imgH="4316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460" y="722217"/>
                        <a:ext cx="10742469" cy="863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1145"/>
              </p:ext>
            </p:extLst>
          </p:nvPr>
        </p:nvGraphicFramePr>
        <p:xfrm>
          <a:off x="828460" y="1898017"/>
          <a:ext cx="10265792" cy="4304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840"/>
                <a:gridCol w="1887738"/>
                <a:gridCol w="1887738"/>
                <a:gridCol w="1887738"/>
                <a:gridCol w="1887738"/>
              </a:tblGrid>
              <a:tr h="50932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n·</a:t>
                      </a:r>
                      <a:r>
                        <a:rPr lang="en-US" baseline="0" dirty="0" err="1" smtClean="0"/>
                        <a:t>log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ru-RU" baseline="30000" dirty="0"/>
                    </a:p>
                  </a:txBody>
                  <a:tcPr/>
                </a:tc>
              </a:tr>
              <a:tr h="5093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n=20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</a:p>
                  </a:txBody>
                  <a:tcPr/>
                </a:tc>
              </a:tr>
              <a:tr h="5093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n=50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13 дней</a:t>
                      </a:r>
                      <a:endParaRPr lang="ru-RU" dirty="0"/>
                    </a:p>
                  </a:txBody>
                  <a:tcPr/>
                </a:tc>
              </a:tr>
              <a:tr h="5093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n=100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r>
                        <a:rPr lang="ru-RU" baseline="30000" dirty="0" smtClean="0"/>
                        <a:t>13</a:t>
                      </a:r>
                      <a:r>
                        <a:rPr lang="ru-RU" dirty="0" smtClean="0"/>
                        <a:t> лет</a:t>
                      </a:r>
                      <a:endParaRPr lang="ru-RU" dirty="0"/>
                    </a:p>
                  </a:txBody>
                  <a:tcPr/>
                </a:tc>
              </a:tr>
              <a:tr h="50932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n=10</a:t>
                      </a:r>
                      <a:r>
                        <a:rPr lang="en-US" baseline="30000" dirty="0" smtClean="0"/>
                        <a:t>6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17 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7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n=10</a:t>
                      </a:r>
                      <a:r>
                        <a:rPr lang="en-US" baseline="30000" dirty="0" smtClean="0"/>
                        <a:t>9</a:t>
                      </a:r>
                      <a:endParaRPr lang="ru-RU" baseline="30000" dirty="0" smtClean="0"/>
                    </a:p>
                    <a:p>
                      <a:pPr algn="l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35 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 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79104">
                <a:tc>
                  <a:txBody>
                    <a:bodyPr/>
                    <a:lstStyle/>
                    <a:p>
                      <a:r>
                        <a:rPr lang="ru-RU" sz="1600" baseline="0" dirty="0" smtClean="0">
                          <a:solidFill>
                            <a:srgbClr val="0070C0"/>
                          </a:solidFill>
                        </a:rPr>
                        <a:t>максимальное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n </a:t>
                      </a:r>
                      <a:r>
                        <a:rPr lang="ru-RU" sz="1600" baseline="0" dirty="0" smtClean="0">
                          <a:solidFill>
                            <a:srgbClr val="0070C0"/>
                          </a:solidFill>
                        </a:rPr>
                        <a:t>, чтобы успеть  решить за 1с.</a:t>
                      </a:r>
                      <a:endParaRPr lang="ru-RU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ru-RU" baseline="30000" dirty="0" smtClean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ru-RU" baseline="30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ru-RU" baseline="300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ru-RU" baseline="30000" dirty="0" smtClean="0">
                          <a:solidFill>
                            <a:srgbClr val="0070C0"/>
                          </a:solidFill>
                        </a:rPr>
                        <a:t>4,5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012" y="2687136"/>
            <a:ext cx="1007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1. Время последовательного поиска элемента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ru-RU" sz="2000" dirty="0" smtClean="0"/>
              <a:t>в произвольном массиве</a:t>
            </a:r>
            <a:r>
              <a:rPr lang="en-US" sz="2000" dirty="0" smtClean="0"/>
              <a:t> </a:t>
            </a:r>
            <a:r>
              <a:rPr lang="ru-RU" sz="2000" dirty="0" smtClean="0"/>
              <a:t>из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 smtClean="0"/>
              <a:t>элементов? 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80012" y="3728101"/>
            <a:ext cx="9815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3. Время построения бинарного поискового дерева для последовательности из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 smtClean="0"/>
              <a:t> чисел</a:t>
            </a:r>
            <a:r>
              <a:rPr lang="ru-RU" sz="2000" dirty="0"/>
              <a:t>,</a:t>
            </a:r>
            <a:endParaRPr lang="ru-RU" sz="2000" dirty="0" smtClean="0"/>
          </a:p>
          <a:p>
            <a:r>
              <a:rPr lang="ru-RU" sz="2000" dirty="0" smtClean="0"/>
              <a:t>Дерево строится последовательным добавлением вновь поступающих элементов?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50668" y="4496036"/>
            <a:ext cx="811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4. Время сортировки «пузырьком» последовательности из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000" dirty="0" smtClean="0"/>
              <a:t> </a:t>
            </a:r>
            <a:r>
              <a:rPr lang="ru-RU" sz="2000" dirty="0" smtClean="0"/>
              <a:t>элементов?</a:t>
            </a:r>
            <a:endParaRPr lang="ru-RU" sz="20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329420"/>
              </p:ext>
            </p:extLst>
          </p:nvPr>
        </p:nvGraphicFramePr>
        <p:xfrm>
          <a:off x="223512" y="84180"/>
          <a:ext cx="2114014" cy="197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0" name="Equation" r:id="rId3" imgW="3403440" imgH="2844720" progId="Equation.DSMT4">
                  <p:embed/>
                </p:oleObj>
              </mc:Choice>
              <mc:Fallback>
                <p:oleObj name="Equation" r:id="rId3" imgW="3403440" imgH="284472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84180"/>
                        <a:ext cx="2114014" cy="197086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9212" y="5118196"/>
            <a:ext cx="9777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5. Время алгоритма определения числа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ru-RU" sz="2000" dirty="0" smtClean="0"/>
              <a:t>на простоту</a:t>
            </a:r>
            <a:r>
              <a:rPr lang="en-US" sz="2000" dirty="0" smtClean="0"/>
              <a:t>: </a:t>
            </a:r>
            <a:r>
              <a:rPr lang="ru-RU" sz="2000" dirty="0" smtClean="0"/>
              <a:t>делим </a:t>
            </a:r>
            <a:r>
              <a:rPr lang="en-US" sz="2000" dirty="0" smtClean="0"/>
              <a:t>x</a:t>
            </a:r>
            <a:r>
              <a:rPr lang="ru-RU" sz="2000" dirty="0" smtClean="0"/>
              <a:t> на все числа от 2 до </a:t>
            </a:r>
            <a:r>
              <a:rPr lang="en-US" sz="2000" dirty="0" smtClean="0"/>
              <a:t>      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89579"/>
              </p:ext>
            </p:extLst>
          </p:nvPr>
        </p:nvGraphicFramePr>
        <p:xfrm>
          <a:off x="10025294" y="5165851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1" name="Equation" r:id="rId5" imgW="342720" imgH="304560" progId="Equation.DSMT4">
                  <p:embed/>
                </p:oleObj>
              </mc:Choice>
              <mc:Fallback>
                <p:oleObj name="Equation" r:id="rId5" imgW="342720" imgH="30456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294" y="5165851"/>
                        <a:ext cx="3429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27756"/>
              </p:ext>
            </p:extLst>
          </p:nvPr>
        </p:nvGraphicFramePr>
        <p:xfrm>
          <a:off x="223512" y="2689033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2" name="Equation" r:id="rId7" imgW="533160" imgH="342720" progId="Equation.DSMT4">
                  <p:embed/>
                </p:oleObj>
              </mc:Choice>
              <mc:Fallback>
                <p:oleObj name="Equation" r:id="rId7" imgW="533160" imgH="34272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2689033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39963"/>
              </p:ext>
            </p:extLst>
          </p:nvPr>
        </p:nvGraphicFramePr>
        <p:xfrm>
          <a:off x="223512" y="3862586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3" name="Equation" r:id="rId9" imgW="634680" imgH="419040" progId="Equation.DSMT4">
                  <p:embed/>
                </p:oleObj>
              </mc:Choice>
              <mc:Fallback>
                <p:oleObj name="Equation" r:id="rId9" imgW="634680" imgH="41904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862586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8737"/>
              </p:ext>
            </p:extLst>
          </p:nvPr>
        </p:nvGraphicFramePr>
        <p:xfrm>
          <a:off x="223512" y="4486541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Equation" r:id="rId11" imgW="634680" imgH="419040" progId="Equation.DSMT4">
                  <p:embed/>
                </p:oleObj>
              </mc:Choice>
              <mc:Fallback>
                <p:oleObj name="Equation" r:id="rId11" imgW="634680" imgH="41904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4486541"/>
                        <a:ext cx="635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325460"/>
              </p:ext>
            </p:extLst>
          </p:nvPr>
        </p:nvGraphicFramePr>
        <p:xfrm>
          <a:off x="225886" y="5086027"/>
          <a:ext cx="71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13" imgW="711000" imgH="419040" progId="Equation.DSMT4">
                  <p:embed/>
                </p:oleObj>
              </mc:Choice>
              <mc:Fallback>
                <p:oleObj name="Equation" r:id="rId13" imgW="711000" imgH="41904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86" y="5086027"/>
                        <a:ext cx="71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70715" y="535707"/>
            <a:ext cx="439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Оцените асимптотически </a:t>
            </a: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время работы в худшем случае</a:t>
            </a:r>
          </a:p>
          <a:p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следующих алгоритмов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200" y="5649700"/>
            <a:ext cx="823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6. Время вычисления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!: </a:t>
            </a:r>
            <a:r>
              <a:rPr lang="ru-RU" sz="2000" dirty="0" smtClean="0"/>
              <a:t>последовательно перемножаем числа от 1 до </a:t>
            </a:r>
            <a:r>
              <a:rPr lang="en-US" sz="2000" dirty="0" smtClean="0"/>
              <a:t>n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727739"/>
              </p:ext>
            </p:extLst>
          </p:nvPr>
        </p:nvGraphicFramePr>
        <p:xfrm>
          <a:off x="223512" y="5720016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15" imgW="533160" imgH="342720" progId="Equation.DSMT4">
                  <p:embed/>
                </p:oleObj>
              </mc:Choice>
              <mc:Fallback>
                <p:oleObj name="Equation" r:id="rId15" imgW="533160" imgH="34272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5720016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80012" y="3257392"/>
            <a:ext cx="8671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2. Время нахождения суммы всех элементов массива. В массиве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ru-RU" sz="2000" dirty="0" smtClean="0"/>
              <a:t>элементов.</a:t>
            </a:r>
            <a:endParaRPr lang="ru-RU" sz="20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00342"/>
              </p:ext>
            </p:extLst>
          </p:nvPr>
        </p:nvGraphicFramePr>
        <p:xfrm>
          <a:off x="223512" y="3293558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7" name="Equation" r:id="rId17" imgW="533160" imgH="342720" progId="Equation.DSMT4">
                  <p:embed/>
                </p:oleObj>
              </mc:Choice>
              <mc:Fallback>
                <p:oleObj name="Equation" r:id="rId17" imgW="533160" imgH="3427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2" y="3293558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Трудоёмкость алгоритмов</a:t>
            </a:r>
            <a:br>
              <a:rPr lang="ru-RU" dirty="0" smtClean="0">
                <a:solidFill>
                  <a:schemeClr val="accent5"/>
                </a:solidFill>
              </a:rPr>
            </a:b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459" y="1389135"/>
            <a:ext cx="95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Трудоёмкость </a:t>
            </a:r>
            <a:r>
              <a:rPr lang="ru-RU" sz="2400" dirty="0">
                <a:solidFill>
                  <a:srgbClr val="FF0000"/>
                </a:solidFill>
              </a:rPr>
              <a:t>алгоритма </a:t>
            </a:r>
            <a:r>
              <a:rPr lang="ru-RU" sz="2400" dirty="0"/>
              <a:t>– это функция </a:t>
            </a:r>
            <a:r>
              <a:rPr lang="en-US" sz="2400" dirty="0" smtClean="0">
                <a:solidFill>
                  <a:srgbClr val="FF0000"/>
                </a:solidFill>
              </a:rPr>
              <a:t>T(l)</a:t>
            </a:r>
            <a:r>
              <a:rPr lang="ru-RU" sz="2400" dirty="0" smtClean="0"/>
              <a:t>, </a:t>
            </a:r>
            <a:r>
              <a:rPr lang="ru-RU" sz="2400" dirty="0"/>
              <a:t>которая оценивает сверху время, требуемое для решения задачи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Аргументом функции </a:t>
            </a:r>
            <a:r>
              <a:rPr lang="en-US" sz="2400" dirty="0">
                <a:solidFill>
                  <a:srgbClr val="FF0000"/>
                </a:solidFill>
              </a:rPr>
              <a:t>T(l)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ru-RU" sz="2400" dirty="0" smtClean="0"/>
              <a:t>является размерность задачи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91943" y="3181847"/>
            <a:ext cx="9675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Для того, чтобы найти трудоёмкость алгоритма, нужно время его работы, которое мы уже научились вычислять,  выразить через размерность задачи. </a:t>
            </a:r>
          </a:p>
          <a:p>
            <a:endParaRPr lang="ru-RU" sz="2400" dirty="0"/>
          </a:p>
          <a:p>
            <a:r>
              <a:rPr lang="ru-RU" sz="2400" dirty="0" smtClean="0">
                <a:solidFill>
                  <a:srgbClr val="FF0000"/>
                </a:solidFill>
              </a:rPr>
              <a:t>Что такое размерность задачи и как её вычислить?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391" y="461913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Размерность задачи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531" y="1026236"/>
            <a:ext cx="10415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70C0"/>
                </a:solidFill>
              </a:rPr>
              <a:t>Размерность задачи </a:t>
            </a:r>
            <a:r>
              <a:rPr lang="en-US" sz="2400" b="1" i="1" dirty="0" smtClean="0">
                <a:solidFill>
                  <a:srgbClr val="0070C0"/>
                </a:solidFill>
              </a:rPr>
              <a:t>l </a:t>
            </a:r>
            <a:r>
              <a:rPr lang="ru-RU" sz="2400" dirty="0" smtClean="0"/>
              <a:t>– минимальное число </a:t>
            </a:r>
            <a:r>
              <a:rPr lang="ru-RU" sz="2400" dirty="0" smtClean="0">
                <a:solidFill>
                  <a:srgbClr val="0070C0"/>
                </a:solidFill>
              </a:rPr>
              <a:t>бит</a:t>
            </a:r>
            <a:r>
              <a:rPr lang="ru-RU" sz="2400" dirty="0" smtClean="0"/>
              <a:t>, которого достаточно, чтобы разрушить неопределённость о входных данных задачи.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4957" y="1977828"/>
            <a:ext cx="111083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Задача.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algn="just"/>
            <a:r>
              <a:rPr lang="ru-RU" sz="2000" dirty="0" smtClean="0"/>
              <a:t>На вход поступает одно целое число, которое выбирается из множества целых чисел 1,2, …. </a:t>
            </a:r>
            <a:r>
              <a:rPr lang="en-US" sz="2000" dirty="0" smtClean="0"/>
              <a:t>,</a:t>
            </a:r>
            <a:r>
              <a:rPr lang="en-US" sz="2000" i="1" dirty="0" smtClean="0"/>
              <a:t>x </a:t>
            </a:r>
            <a:r>
              <a:rPr lang="en-US" sz="2000" dirty="0" smtClean="0"/>
              <a:t>(</a:t>
            </a:r>
            <a:r>
              <a:rPr lang="ru-RU" sz="2000" dirty="0" smtClean="0"/>
              <a:t>причём любой выбор является равновероятным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algn="just"/>
            <a:r>
              <a:rPr lang="ru-RU" sz="2000" dirty="0" smtClean="0"/>
              <a:t>Чему равна размерность задачи, т.е. какого минимального числа бит достаточно, чтобы определить, какое число мы ввели?</a:t>
            </a:r>
            <a:endParaRPr lang="en-US" sz="2000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Решение. </a:t>
            </a:r>
            <a:endParaRPr lang="en-US" b="1" dirty="0" smtClean="0"/>
          </a:p>
          <a:p>
            <a:pPr algn="just"/>
            <a:r>
              <a:rPr lang="ru-RU" dirty="0" smtClean="0"/>
              <a:t>Известно, что в </a:t>
            </a:r>
            <a:r>
              <a:rPr lang="en-US" dirty="0" smtClean="0"/>
              <a:t>k </a:t>
            </a:r>
            <a:r>
              <a:rPr lang="ru-RU" dirty="0" smtClean="0"/>
              <a:t>битах можно закодировать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различных исходов.</a:t>
            </a:r>
            <a:r>
              <a:rPr lang="en-US" dirty="0" smtClean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Предположим, что </a:t>
            </a:r>
            <a:r>
              <a:rPr lang="en-US" i="1" dirty="0" smtClean="0"/>
              <a:t>l</a:t>
            </a:r>
            <a:r>
              <a:rPr lang="en-US" dirty="0" smtClean="0"/>
              <a:t>-1 </a:t>
            </a:r>
            <a:r>
              <a:rPr lang="ru-RU" dirty="0" smtClean="0"/>
              <a:t>бит было мало, а </a:t>
            </a:r>
            <a:r>
              <a:rPr lang="en-US" i="1" dirty="0" smtClean="0"/>
              <a:t>l</a:t>
            </a:r>
            <a:r>
              <a:rPr lang="en-US" dirty="0" smtClean="0"/>
              <a:t> – </a:t>
            </a:r>
            <a:r>
              <a:rPr lang="ru-RU" dirty="0" smtClean="0"/>
              <a:t>достаточно, чтобы распознать </a:t>
            </a:r>
            <a:r>
              <a:rPr lang="en-US" i="1" dirty="0" smtClean="0"/>
              <a:t>x</a:t>
            </a:r>
            <a:r>
              <a:rPr lang="en-US" dirty="0" smtClean="0"/>
              <a:t>  </a:t>
            </a:r>
            <a:r>
              <a:rPr lang="ru-RU" dirty="0" smtClean="0"/>
              <a:t>исходов, т.е.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Откуда получаем, что 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366906" y="85245"/>
            <a:ext cx="2700932" cy="753335"/>
            <a:chOff x="9211263" y="141638"/>
            <a:chExt cx="2700932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638024"/>
                </p:ext>
              </p:extLst>
            </p:nvPr>
          </p:nvGraphicFramePr>
          <p:xfrm>
            <a:off x="93848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3" name="Equation" r:id="rId3" imgW="2527200" imgH="342720" progId="Equation.DSMT4">
                    <p:embed/>
                  </p:oleObj>
                </mc:Choice>
                <mc:Fallback>
                  <p:oleObj name="Equation" r:id="rId3" imgW="2527200" imgH="34272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4895" y="552073"/>
                          <a:ext cx="2527300" cy="3429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11263" y="141638"/>
              <a:ext cx="27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7030A0"/>
                  </a:solidFill>
                </a:rPr>
                <a:t>Сведения из математики:</a:t>
              </a:r>
              <a:endParaRPr lang="ru-RU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28302"/>
              </p:ext>
            </p:extLst>
          </p:nvPr>
        </p:nvGraphicFramePr>
        <p:xfrm>
          <a:off x="4833689" y="5055069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Equation" r:id="rId5" imgW="1193760" imgH="291960" progId="Equation.DSMT4">
                  <p:embed/>
                </p:oleObj>
              </mc:Choice>
              <mc:Fallback>
                <p:oleObj name="Equation" r:id="rId5" imgW="1193760" imgH="29196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689" y="5055069"/>
                        <a:ext cx="1193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240883" y="5710949"/>
            <a:ext cx="1943100" cy="797913"/>
            <a:chOff x="6589498" y="3907361"/>
            <a:chExt cx="1943100" cy="797913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88828"/>
                </p:ext>
              </p:extLst>
            </p:nvPr>
          </p:nvGraphicFramePr>
          <p:xfrm>
            <a:off x="6589498" y="3907361"/>
            <a:ext cx="1943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5" name="Equation" r:id="rId7" imgW="1942920" imgH="291960" progId="Equation.DSMT4">
                    <p:embed/>
                  </p:oleObj>
                </mc:Choice>
                <mc:Fallback>
                  <p:oleObj name="Equation" r:id="rId7" imgW="1942920" imgH="29196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9498" y="3907361"/>
                          <a:ext cx="1943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788232"/>
                </p:ext>
              </p:extLst>
            </p:nvPr>
          </p:nvGraphicFramePr>
          <p:xfrm>
            <a:off x="7182304" y="4362374"/>
            <a:ext cx="1092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Equation" r:id="rId9" imgW="1091880" imgH="342720" progId="Equation.DSMT4">
                    <p:embed/>
                  </p:oleObj>
                </mc:Choice>
                <mc:Fallback>
                  <p:oleObj name="Equation" r:id="rId9" imgW="1091880" imgH="34272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2304" y="4362374"/>
                          <a:ext cx="1092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391" y="461913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Размерность задачи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034" y="1655388"/>
            <a:ext cx="111083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Задача.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На вход поступает одно целое число, которое выбирается из множества целых чисел </a:t>
            </a:r>
            <a:r>
              <a:rPr lang="en-US" sz="2400" dirty="0" smtClean="0"/>
              <a:t>0</a:t>
            </a:r>
            <a:r>
              <a:rPr lang="ru-RU" sz="2400" dirty="0" smtClean="0"/>
              <a:t>,</a:t>
            </a:r>
            <a:r>
              <a:rPr lang="en-US" sz="2400" dirty="0" smtClean="0"/>
              <a:t>1</a:t>
            </a:r>
            <a:r>
              <a:rPr lang="ru-RU" sz="2400" dirty="0" smtClean="0"/>
              <a:t>,</a:t>
            </a:r>
            <a:r>
              <a:rPr lang="en-US" sz="2400" dirty="0" smtClean="0"/>
              <a:t>2</a:t>
            </a:r>
            <a:r>
              <a:rPr lang="ru-RU" sz="2400" dirty="0" smtClean="0"/>
              <a:t>, …. </a:t>
            </a:r>
            <a:r>
              <a:rPr lang="en-US" sz="2400" dirty="0" smtClean="0"/>
              <a:t>,x</a:t>
            </a:r>
            <a:r>
              <a:rPr lang="ru-RU" sz="2400" dirty="0" smtClean="0"/>
              <a:t>, причём любой выбор является равновероятным. Чему равна размерность задачи?</a:t>
            </a:r>
            <a:endParaRPr lang="en-US" sz="2400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Решение. </a:t>
            </a:r>
            <a:r>
              <a:rPr lang="ru-RU" dirty="0" smtClean="0"/>
              <a:t>Известно, что в </a:t>
            </a:r>
            <a:r>
              <a:rPr lang="en-US" dirty="0" smtClean="0"/>
              <a:t>k </a:t>
            </a:r>
            <a:r>
              <a:rPr lang="ru-RU" dirty="0" smtClean="0"/>
              <a:t>битах можно закодировать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различных исходов.</a:t>
            </a:r>
            <a:r>
              <a:rPr lang="en-US" dirty="0" smtClean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Предположим, что </a:t>
            </a:r>
            <a:r>
              <a:rPr lang="en-US" i="1" dirty="0" smtClean="0"/>
              <a:t>l</a:t>
            </a:r>
            <a:r>
              <a:rPr lang="en-US" dirty="0" smtClean="0"/>
              <a:t>-1 </a:t>
            </a:r>
            <a:r>
              <a:rPr lang="ru-RU" dirty="0" smtClean="0"/>
              <a:t>бит было мало, а </a:t>
            </a:r>
            <a:r>
              <a:rPr lang="en-US" i="1" dirty="0" smtClean="0"/>
              <a:t>l</a:t>
            </a:r>
            <a:r>
              <a:rPr lang="en-US" dirty="0" smtClean="0"/>
              <a:t> – </a:t>
            </a:r>
            <a:r>
              <a:rPr lang="ru-RU" dirty="0" smtClean="0"/>
              <a:t>достаточно, чтобы распознать </a:t>
            </a:r>
            <a:r>
              <a:rPr lang="en-US" i="1" dirty="0" smtClean="0"/>
              <a:t>x+1</a:t>
            </a:r>
            <a:r>
              <a:rPr lang="en-US" dirty="0" smtClean="0"/>
              <a:t>  </a:t>
            </a:r>
            <a:r>
              <a:rPr lang="ru-RU" dirty="0" smtClean="0"/>
              <a:t>исход, т.е.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Откуда получаем, что 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366906" y="85245"/>
            <a:ext cx="2700932" cy="753335"/>
            <a:chOff x="9211263" y="141638"/>
            <a:chExt cx="2700932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638024"/>
                </p:ext>
              </p:extLst>
            </p:nvPr>
          </p:nvGraphicFramePr>
          <p:xfrm>
            <a:off x="93848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8" name="Equation" r:id="rId3" imgW="2527200" imgH="342720" progId="Equation.DSMT4">
                    <p:embed/>
                  </p:oleObj>
                </mc:Choice>
                <mc:Fallback>
                  <p:oleObj name="Equation" r:id="rId3" imgW="2527200" imgH="34272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4895" y="552073"/>
                          <a:ext cx="2527300" cy="3429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11263" y="141638"/>
              <a:ext cx="27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7030A0"/>
                  </a:solidFill>
                </a:rPr>
                <a:t>Сведения из математики:</a:t>
              </a:r>
              <a:endParaRPr lang="ru-RU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51207"/>
              </p:ext>
            </p:extLst>
          </p:nvPr>
        </p:nvGraphicFramePr>
        <p:xfrm>
          <a:off x="4799013" y="4008438"/>
          <a:ext cx="147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5" imgW="1473120" imgH="291960" progId="Equation.DSMT4">
                  <p:embed/>
                </p:oleObj>
              </mc:Choice>
              <mc:Fallback>
                <p:oleObj name="Equation" r:id="rId5" imgW="1473120" imgH="2919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4008438"/>
                        <a:ext cx="1473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370109" y="5026742"/>
            <a:ext cx="2870200" cy="850900"/>
            <a:chOff x="4336915" y="3982498"/>
            <a:chExt cx="28702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5369446"/>
                </p:ext>
              </p:extLst>
            </p:nvPr>
          </p:nvGraphicFramePr>
          <p:xfrm>
            <a:off x="4336915" y="3982498"/>
            <a:ext cx="2870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0" name="Equation" r:id="rId7" imgW="2869920" imgH="342720" progId="Equation.DSMT4">
                    <p:embed/>
                  </p:oleObj>
                </mc:Choice>
                <mc:Fallback>
                  <p:oleObj name="Equation" r:id="rId7" imgW="2869920" imgH="34272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915" y="3982498"/>
                          <a:ext cx="2870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453005"/>
                </p:ext>
              </p:extLst>
            </p:nvPr>
          </p:nvGraphicFramePr>
          <p:xfrm>
            <a:off x="4990965" y="4465098"/>
            <a:ext cx="1562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1" name="Equation" r:id="rId9" imgW="1562040" imgH="368280" progId="Equation.DSMT4">
                    <p:embed/>
                  </p:oleObj>
                </mc:Choice>
                <mc:Fallback>
                  <p:oleObj name="Equation" r:id="rId9" imgW="1562040" imgH="36828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965" y="4465098"/>
                          <a:ext cx="15621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31374" y="161471"/>
            <a:ext cx="35262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Размерность задачи </a:t>
            </a:r>
            <a:r>
              <a:rPr lang="en-US" sz="1600" b="1" i="1" dirty="0" smtClean="0"/>
              <a:t>l</a:t>
            </a:r>
            <a:r>
              <a:rPr lang="ru-RU" sz="1600" dirty="0" smtClean="0"/>
              <a:t>– минимальное число </a:t>
            </a:r>
            <a:r>
              <a:rPr lang="ru-RU" sz="1600" dirty="0" smtClean="0">
                <a:solidFill>
                  <a:srgbClr val="0070C0"/>
                </a:solidFill>
              </a:rPr>
              <a:t>бит</a:t>
            </a:r>
            <a:r>
              <a:rPr lang="ru-RU" sz="1600" dirty="0" smtClean="0"/>
              <a:t>, которого достаточно, чтобы разрушить неопределённость о входных данных задачи.</a:t>
            </a:r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477" y="454577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Размерность задачи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374" y="161471"/>
            <a:ext cx="35262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Размерность задачи </a:t>
            </a:r>
            <a:r>
              <a:rPr lang="en-US" sz="1600" b="1" i="1" dirty="0" smtClean="0"/>
              <a:t>l</a:t>
            </a:r>
            <a:r>
              <a:rPr lang="ru-RU" sz="1600" dirty="0" smtClean="0"/>
              <a:t>– минимальное число </a:t>
            </a:r>
            <a:r>
              <a:rPr lang="ru-RU" sz="1600" dirty="0" smtClean="0">
                <a:solidFill>
                  <a:srgbClr val="0070C0"/>
                </a:solidFill>
              </a:rPr>
              <a:t>бит</a:t>
            </a:r>
            <a:r>
              <a:rPr lang="ru-RU" sz="1600" dirty="0" smtClean="0"/>
              <a:t>, которого достаточно, чтобы разрушить неопределённость о входных данных задачи.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5184" y="1720702"/>
            <a:ext cx="111083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Задача.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На вход поступает одно целое число, которое выбирается из множества целых чисел </a:t>
            </a:r>
            <a:r>
              <a:rPr lang="en-US" sz="2400" dirty="0" smtClean="0"/>
              <a:t>-</a:t>
            </a:r>
            <a:r>
              <a:rPr lang="en-US" sz="2400" i="1" dirty="0" smtClean="0"/>
              <a:t>x</a:t>
            </a:r>
            <a:r>
              <a:rPr lang="ru-RU" sz="2400" dirty="0" smtClean="0"/>
              <a:t>,</a:t>
            </a:r>
            <a:r>
              <a:rPr lang="en-US" sz="2400" dirty="0" smtClean="0"/>
              <a:t> …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0, ... </a:t>
            </a:r>
            <a:r>
              <a:rPr lang="en-US" sz="2400" dirty="0" smtClean="0"/>
              <a:t>,</a:t>
            </a:r>
            <a:r>
              <a:rPr lang="en-US" sz="2400" i="1" dirty="0" smtClean="0"/>
              <a:t>x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причём любой выбор является равновероятным</a:t>
            </a:r>
            <a:r>
              <a:rPr lang="en-US" sz="2400" dirty="0" smtClean="0"/>
              <a:t>)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algn="just"/>
            <a:r>
              <a:rPr lang="ru-RU" sz="2400" dirty="0" smtClean="0"/>
              <a:t>Чему равна размерность задачи?</a:t>
            </a:r>
            <a:endParaRPr lang="en-US" sz="2400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Решение. </a:t>
            </a:r>
            <a:endParaRPr lang="en-US" b="1" dirty="0" smtClean="0"/>
          </a:p>
          <a:p>
            <a:pPr algn="just"/>
            <a:r>
              <a:rPr lang="ru-RU" dirty="0" smtClean="0"/>
              <a:t>Известно, что в </a:t>
            </a:r>
            <a:r>
              <a:rPr lang="en-US" dirty="0" smtClean="0"/>
              <a:t>k </a:t>
            </a:r>
            <a:r>
              <a:rPr lang="ru-RU" dirty="0" smtClean="0"/>
              <a:t>битах можно закодировать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различных исходов.</a:t>
            </a:r>
            <a:r>
              <a:rPr lang="en-US" dirty="0" smtClean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Предположим, что </a:t>
            </a:r>
            <a:r>
              <a:rPr lang="en-US" i="1" dirty="0" smtClean="0"/>
              <a:t>l</a:t>
            </a:r>
            <a:r>
              <a:rPr lang="en-US" dirty="0" smtClean="0"/>
              <a:t>-1 </a:t>
            </a:r>
            <a:r>
              <a:rPr lang="ru-RU" dirty="0" smtClean="0"/>
              <a:t>бит было мало, а </a:t>
            </a:r>
            <a:r>
              <a:rPr lang="en-US" i="1" dirty="0" smtClean="0"/>
              <a:t>l</a:t>
            </a:r>
            <a:r>
              <a:rPr lang="en-US" dirty="0" smtClean="0"/>
              <a:t> – </a:t>
            </a:r>
            <a:r>
              <a:rPr lang="ru-RU" dirty="0" smtClean="0"/>
              <a:t>достаточно, чтобы распознать 2</a:t>
            </a:r>
            <a:r>
              <a:rPr lang="en-US" i="1" dirty="0" smtClean="0"/>
              <a:t>x+1</a:t>
            </a:r>
            <a:r>
              <a:rPr lang="en-US" dirty="0" smtClean="0"/>
              <a:t>  </a:t>
            </a:r>
            <a:r>
              <a:rPr lang="ru-RU" dirty="0" smtClean="0"/>
              <a:t>исход, т.е.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Откуда получаем, что 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366906" y="85245"/>
            <a:ext cx="2700932" cy="753335"/>
            <a:chOff x="9211263" y="141638"/>
            <a:chExt cx="2700932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638024"/>
                </p:ext>
              </p:extLst>
            </p:nvPr>
          </p:nvGraphicFramePr>
          <p:xfrm>
            <a:off x="93848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Equation" r:id="rId3" imgW="2527200" imgH="342720" progId="Equation.DSMT4">
                    <p:embed/>
                  </p:oleObj>
                </mc:Choice>
                <mc:Fallback>
                  <p:oleObj name="Equation" r:id="rId3" imgW="2527200" imgH="34272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4895" y="552073"/>
                          <a:ext cx="2527300" cy="3429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11263" y="141638"/>
              <a:ext cx="27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7030A0"/>
                  </a:solidFill>
                </a:rPr>
                <a:t>Сведения из математики:</a:t>
              </a:r>
              <a:endParaRPr lang="ru-RU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8925"/>
              </p:ext>
            </p:extLst>
          </p:nvPr>
        </p:nvGraphicFramePr>
        <p:xfrm>
          <a:off x="4748148" y="4429509"/>
          <a:ext cx="158121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Equation" r:id="rId5" imgW="1587240" imgH="291960" progId="Equation.DSMT4">
                  <p:embed/>
                </p:oleObj>
              </mc:Choice>
              <mc:Fallback>
                <p:oleObj name="Equation" r:id="rId5" imgW="1587240" imgH="2919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148" y="4429509"/>
                        <a:ext cx="158121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4421477" y="5590400"/>
            <a:ext cx="3111500" cy="850900"/>
            <a:chOff x="4216265" y="3982498"/>
            <a:chExt cx="3111500" cy="85090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757053"/>
                </p:ext>
              </p:extLst>
            </p:nvPr>
          </p:nvGraphicFramePr>
          <p:xfrm>
            <a:off x="4216265" y="3982498"/>
            <a:ext cx="3111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4" name="Equation" r:id="rId7" imgW="3111480" imgH="342720" progId="Equation.DSMT4">
                    <p:embed/>
                  </p:oleObj>
                </mc:Choice>
                <mc:Fallback>
                  <p:oleObj name="Equation" r:id="rId7" imgW="3111480" imgH="34272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265" y="3982498"/>
                          <a:ext cx="3111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346851"/>
                </p:ext>
              </p:extLst>
            </p:nvPr>
          </p:nvGraphicFramePr>
          <p:xfrm>
            <a:off x="4933815" y="4465098"/>
            <a:ext cx="1676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5" name="Equation" r:id="rId9" imgW="1676160" imgH="368280" progId="Equation.DSMT4">
                    <p:embed/>
                  </p:oleObj>
                </mc:Choice>
                <mc:Fallback>
                  <p:oleObj name="Equation" r:id="rId9" imgW="1676160" imgH="36828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815" y="4465098"/>
                          <a:ext cx="1676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391" y="461913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Размерность задачи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60" y="2397762"/>
            <a:ext cx="1110835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Задача.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На вход поступает одно рациональное число </a:t>
            </a:r>
            <a:r>
              <a:rPr lang="en-US" sz="2400" dirty="0" smtClean="0"/>
              <a:t>a/b.</a:t>
            </a:r>
            <a:r>
              <a:rPr lang="ru-RU" sz="2400" dirty="0" smtClean="0"/>
              <a:t>Чему равна размерность задачи?</a:t>
            </a:r>
            <a:endParaRPr lang="en-US" sz="2400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Решение. </a:t>
            </a:r>
            <a:endParaRPr lang="en-US" b="1" dirty="0" smtClean="0"/>
          </a:p>
          <a:p>
            <a:pPr algn="just"/>
            <a:r>
              <a:rPr lang="ru-RU" dirty="0" smtClean="0"/>
              <a:t>Найдём множество возможных входных данных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где входным числом будем считать</a:t>
            </a:r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Тогда  </a:t>
            </a:r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366906" y="85245"/>
            <a:ext cx="2700932" cy="753335"/>
            <a:chOff x="9211263" y="141638"/>
            <a:chExt cx="2700932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638024"/>
                </p:ext>
              </p:extLst>
            </p:nvPr>
          </p:nvGraphicFramePr>
          <p:xfrm>
            <a:off x="93848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2" name="Equation" r:id="rId3" imgW="2527200" imgH="342720" progId="Equation.DSMT4">
                    <p:embed/>
                  </p:oleObj>
                </mc:Choice>
                <mc:Fallback>
                  <p:oleObj name="Equation" r:id="rId3" imgW="2527200" imgH="34272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4895" y="552073"/>
                          <a:ext cx="2527300" cy="3429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11263" y="141638"/>
              <a:ext cx="27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7030A0"/>
                  </a:solidFill>
                </a:rPr>
                <a:t>Сведения из математики:</a:t>
              </a:r>
              <a:endParaRPr lang="ru-RU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913698"/>
              </p:ext>
            </p:extLst>
          </p:nvPr>
        </p:nvGraphicFramePr>
        <p:xfrm>
          <a:off x="3736975" y="4137025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" name="Equation" r:id="rId5" imgW="3530520" imgH="342720" progId="Equation.DSMT4">
                  <p:embed/>
                </p:oleObj>
              </mc:Choice>
              <mc:Fallback>
                <p:oleObj name="Equation" r:id="rId5" imgW="3530520" imgH="34272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4137025"/>
                        <a:ext cx="3530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31374" y="161471"/>
            <a:ext cx="35262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0070C0"/>
                </a:solidFill>
              </a:rPr>
              <a:t>В </a:t>
            </a:r>
            <a:r>
              <a:rPr lang="ru-RU" sz="1600" dirty="0" err="1" smtClean="0">
                <a:solidFill>
                  <a:srgbClr val="0070C0"/>
                </a:solidFill>
              </a:rPr>
              <a:t>дальшейшем</a:t>
            </a:r>
            <a:r>
              <a:rPr lang="ru-RU" sz="1600" dirty="0" smtClean="0">
                <a:solidFill>
                  <a:srgbClr val="0070C0"/>
                </a:solidFill>
              </a:rPr>
              <a:t> будем предполагать (если не оговорено иное), что, если на вход алгоритма поступает некоторое целое число </a:t>
            </a:r>
            <a:r>
              <a:rPr lang="en-US" sz="1600" b="1" dirty="0" smtClean="0">
                <a:solidFill>
                  <a:srgbClr val="0070C0"/>
                </a:solidFill>
              </a:rPr>
              <a:t>x</a:t>
            </a:r>
            <a:r>
              <a:rPr lang="ru-RU" sz="1600" dirty="0" smtClean="0">
                <a:solidFill>
                  <a:srgbClr val="0070C0"/>
                </a:solidFill>
              </a:rPr>
              <a:t>, то предполагается, что это число может быть выбрано из множества </a:t>
            </a:r>
            <a:r>
              <a:rPr lang="en-US" sz="1600" b="1" dirty="0" smtClean="0">
                <a:solidFill>
                  <a:srgbClr val="0070C0"/>
                </a:solidFill>
              </a:rPr>
              <a:t>{1,2, … , x}</a:t>
            </a:r>
            <a:r>
              <a:rPr lang="ru-RU" sz="1600" dirty="0" smtClean="0">
                <a:solidFill>
                  <a:srgbClr val="0070C0"/>
                </a:solidFill>
              </a:rPr>
              <a:t>, причём любой выбор является равновероятным.</a:t>
            </a:r>
          </a:p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2441"/>
              </p:ext>
            </p:extLst>
          </p:nvPr>
        </p:nvGraphicFramePr>
        <p:xfrm>
          <a:off x="4541838" y="4659313"/>
          <a:ext cx="43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4" name="Equation" r:id="rId7" imgW="431640" imgH="469800" progId="Equation.DSMT4">
                  <p:embed/>
                </p:oleObj>
              </mc:Choice>
              <mc:Fallback>
                <p:oleObj name="Equation" r:id="rId7" imgW="431640" imgH="469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659313"/>
                        <a:ext cx="43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868454"/>
              </p:ext>
            </p:extLst>
          </p:nvPr>
        </p:nvGraphicFramePr>
        <p:xfrm>
          <a:off x="3328988" y="5907088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5" name="Equation" r:id="rId9" imgW="3288960" imgH="368280" progId="Equation.DSMT4">
                  <p:embed/>
                </p:oleObj>
              </mc:Choice>
              <mc:Fallback>
                <p:oleObj name="Equation" r:id="rId9" imgW="3288960" imgH="3682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907088"/>
                        <a:ext cx="3289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Трудоёмкость алгоритмов</a:t>
            </a:r>
            <a:br>
              <a:rPr lang="ru-RU" dirty="0" smtClean="0">
                <a:solidFill>
                  <a:schemeClr val="accent5"/>
                </a:solidFill>
              </a:rPr>
            </a:b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459" y="1389135"/>
            <a:ext cx="951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Трудоёмкость </a:t>
            </a:r>
            <a:r>
              <a:rPr lang="ru-RU" sz="2400" dirty="0">
                <a:solidFill>
                  <a:srgbClr val="FF0000"/>
                </a:solidFill>
              </a:rPr>
              <a:t>алгоритма </a:t>
            </a:r>
            <a:r>
              <a:rPr lang="ru-RU" sz="2400" dirty="0"/>
              <a:t>– это функция </a:t>
            </a:r>
            <a:r>
              <a:rPr lang="en-US" sz="2400" i="1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r>
              <a:rPr lang="ru-RU" sz="2400" dirty="0" smtClean="0"/>
              <a:t>, </a:t>
            </a:r>
            <a:r>
              <a:rPr lang="ru-RU" sz="2400" dirty="0"/>
              <a:t>которая оценивает сверху время, требуемое для решения задачи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Аргументом функции </a:t>
            </a:r>
            <a:r>
              <a:rPr lang="en-US" sz="2400" i="1" dirty="0" smtClean="0"/>
              <a:t>T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размерность задачи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44341" y="3392488"/>
            <a:ext cx="2862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Возникают</a:t>
            </a:r>
            <a:r>
              <a:rPr lang="ru-RU" dirty="0" smtClean="0"/>
              <a:t> </a:t>
            </a:r>
            <a:r>
              <a:rPr lang="ru-RU" sz="2400" dirty="0" smtClean="0"/>
              <a:t>вопросы: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9243" y="4065370"/>
            <a:ext cx="108973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400" dirty="0" smtClean="0"/>
              <a:t>С какими алгоритмами мы работаем, ведут ли они себя одинаково на одних и тех же входных данных при разных запусках алгоритма?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400" dirty="0" smtClean="0"/>
              <a:t>Как подсчитать время работы алгоритма? Какие входные данные надо учитывать?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400" dirty="0" smtClean="0"/>
              <a:t>  Что такое размерность задачи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2400" i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ru-RU" sz="2400" dirty="0" smtClean="0"/>
              <a:t>и</a:t>
            </a:r>
            <a:r>
              <a:rPr lang="ru-RU" sz="2400" i="1" dirty="0" smtClean="0"/>
              <a:t>  </a:t>
            </a:r>
            <a:r>
              <a:rPr lang="ru-RU" sz="2400" dirty="0" smtClean="0"/>
              <a:t>как её подсчитать?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391" y="461913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Размерность задачи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60" y="2397762"/>
            <a:ext cx="1110835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Задача.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На вход поступает массив из </a:t>
            </a:r>
            <a:r>
              <a:rPr lang="en-US" sz="2400" dirty="0" smtClean="0"/>
              <a:t>n </a:t>
            </a:r>
            <a:r>
              <a:rPr lang="ru-RU" sz="2400" dirty="0" smtClean="0"/>
              <a:t>чисел</a:t>
            </a:r>
            <a:r>
              <a:rPr lang="en-US" sz="2400" dirty="0" smtClean="0"/>
              <a:t>.</a:t>
            </a:r>
            <a:r>
              <a:rPr lang="ru-RU" sz="2400" dirty="0" smtClean="0"/>
              <a:t> Каждое число выбирается из множества целых чисел </a:t>
            </a:r>
            <a:r>
              <a:rPr lang="en-US" sz="2400" dirty="0" smtClean="0"/>
              <a:t>{1,2, …, x}</a:t>
            </a:r>
            <a:r>
              <a:rPr lang="ru-RU" sz="2400" dirty="0" smtClean="0"/>
              <a:t>, причём любой выбор является равновероятным.</a:t>
            </a:r>
            <a:r>
              <a:rPr lang="en-US" sz="2400" dirty="0" smtClean="0"/>
              <a:t> </a:t>
            </a:r>
            <a:r>
              <a:rPr lang="ru-RU" sz="2400" dirty="0" smtClean="0"/>
              <a:t>Чему равна размерность задачи?</a:t>
            </a:r>
            <a:endParaRPr lang="en-US" sz="2400" dirty="0" smtClean="0"/>
          </a:p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Решение. </a:t>
            </a:r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9366906" y="85245"/>
            <a:ext cx="2700932" cy="753335"/>
            <a:chOff x="9211263" y="141638"/>
            <a:chExt cx="2700932" cy="753335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8638024"/>
                </p:ext>
              </p:extLst>
            </p:nvPr>
          </p:nvGraphicFramePr>
          <p:xfrm>
            <a:off x="9384895" y="552073"/>
            <a:ext cx="2527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4" name="Equation" r:id="rId3" imgW="2527200" imgH="342720" progId="Equation.DSMT4">
                    <p:embed/>
                  </p:oleObj>
                </mc:Choice>
                <mc:Fallback>
                  <p:oleObj name="Equation" r:id="rId3" imgW="2527200" imgH="34272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4895" y="552073"/>
                          <a:ext cx="2527300" cy="3429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211263" y="141638"/>
              <a:ext cx="2700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7030A0"/>
                  </a:solidFill>
                </a:rPr>
                <a:t>Сведения из математики:</a:t>
              </a:r>
              <a:endParaRPr lang="ru-RU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31374" y="161471"/>
            <a:ext cx="35262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solidFill>
                  <a:srgbClr val="0070C0"/>
                </a:solidFill>
              </a:rPr>
              <a:t>В </a:t>
            </a:r>
            <a:r>
              <a:rPr lang="ru-RU" sz="1600" dirty="0" err="1" smtClean="0">
                <a:solidFill>
                  <a:srgbClr val="0070C0"/>
                </a:solidFill>
              </a:rPr>
              <a:t>дальшейшем</a:t>
            </a:r>
            <a:r>
              <a:rPr lang="ru-RU" sz="1600" dirty="0" smtClean="0">
                <a:solidFill>
                  <a:srgbClr val="0070C0"/>
                </a:solidFill>
              </a:rPr>
              <a:t> будем предполагать (если не оговорено иное), что, если на вход алгоритма поступает некоторое целое число </a:t>
            </a:r>
            <a:r>
              <a:rPr lang="en-US" sz="1600" b="1" dirty="0" smtClean="0">
                <a:solidFill>
                  <a:srgbClr val="0070C0"/>
                </a:solidFill>
              </a:rPr>
              <a:t>x</a:t>
            </a:r>
            <a:r>
              <a:rPr lang="ru-RU" sz="1600" dirty="0" smtClean="0">
                <a:solidFill>
                  <a:srgbClr val="0070C0"/>
                </a:solidFill>
              </a:rPr>
              <a:t>, то предполагается, что это число может быть выбрано из множества </a:t>
            </a:r>
            <a:r>
              <a:rPr lang="en-US" sz="1600" b="1" dirty="0" smtClean="0">
                <a:solidFill>
                  <a:srgbClr val="0070C0"/>
                </a:solidFill>
              </a:rPr>
              <a:t>{1,2, … , x}</a:t>
            </a:r>
            <a:r>
              <a:rPr lang="ru-RU" sz="1600" dirty="0" smtClean="0">
                <a:solidFill>
                  <a:srgbClr val="0070C0"/>
                </a:solidFill>
              </a:rPr>
              <a:t>, причём любой выбор является равновероятным.</a:t>
            </a:r>
          </a:p>
          <a:p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39240"/>
              </p:ext>
            </p:extLst>
          </p:nvPr>
        </p:nvGraphicFramePr>
        <p:xfrm>
          <a:off x="2153599" y="4369323"/>
          <a:ext cx="7073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5" imgW="7073640" imgH="1104840" progId="Equation.DSMT4">
                  <p:embed/>
                </p:oleObj>
              </mc:Choice>
              <mc:Fallback>
                <p:oleObj name="Equation" r:id="rId5" imgW="7073640" imgH="11048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599" y="4369323"/>
                        <a:ext cx="70739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1"/>
            <a:ext cx="10519511" cy="93016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Оценка алгоритма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788" y="1305913"/>
            <a:ext cx="10764608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3200" dirty="0" smtClean="0"/>
              <a:t>Сформулировали задачу и описали алгоритм её решения.</a:t>
            </a:r>
          </a:p>
          <a:p>
            <a:pPr marL="514350" indent="-514350" algn="just">
              <a:spcAft>
                <a:spcPts val="1000"/>
              </a:spcAft>
              <a:buAutoNum type="arabicParenR"/>
            </a:pPr>
            <a:r>
              <a:rPr lang="ru-RU" sz="3200" dirty="0" smtClean="0"/>
              <a:t>Вычислили время работы алгоритма (в худшем случае).</a:t>
            </a:r>
          </a:p>
          <a:p>
            <a:pPr algn="just">
              <a:spcAft>
                <a:spcPts val="1000"/>
              </a:spcAft>
            </a:pPr>
            <a:r>
              <a:rPr lang="ru-RU" sz="3200" dirty="0" smtClean="0"/>
              <a:t>3</a:t>
            </a:r>
            <a:r>
              <a:rPr lang="en-US" sz="3200" dirty="0" smtClean="0"/>
              <a:t>) </a:t>
            </a:r>
            <a:r>
              <a:rPr lang="ru-RU" sz="3200" dirty="0" smtClean="0"/>
              <a:t>Вычислили размерность задачи (определяется по входным данным задачи).</a:t>
            </a:r>
          </a:p>
          <a:p>
            <a:pPr algn="just">
              <a:spcAft>
                <a:spcPts val="1000"/>
              </a:spcAft>
            </a:pPr>
            <a:r>
              <a:rPr lang="ru-RU" sz="3200" dirty="0" smtClean="0"/>
              <a:t>4</a:t>
            </a:r>
            <a:r>
              <a:rPr lang="en-US" sz="3200" dirty="0" smtClean="0"/>
              <a:t>) </a:t>
            </a:r>
            <a:r>
              <a:rPr lang="ru-RU" sz="3200" dirty="0" smtClean="0"/>
              <a:t>Выразили время работы алгоритма через размерность задачи и получили трудоёмкость алгоритма - </a:t>
            </a:r>
            <a:r>
              <a:rPr lang="en-US" sz="3200" dirty="0" smtClean="0"/>
              <a:t>T(l)</a:t>
            </a:r>
            <a:r>
              <a:rPr lang="ru-RU" sz="3200" dirty="0" smtClean="0"/>
              <a:t>.</a:t>
            </a:r>
          </a:p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4) </a:t>
            </a:r>
            <a:r>
              <a:rPr lang="ru-RU" sz="3200" dirty="0" smtClean="0">
                <a:solidFill>
                  <a:srgbClr val="FF0000"/>
                </a:solidFill>
              </a:rPr>
              <a:t>По трудоёмкости Т(</a:t>
            </a:r>
            <a:r>
              <a:rPr lang="en-US" sz="3200" dirty="0" smtClean="0">
                <a:solidFill>
                  <a:srgbClr val="FF0000"/>
                </a:solidFill>
              </a:rPr>
              <a:t>l) </a:t>
            </a:r>
            <a:r>
              <a:rPr lang="ru-RU" sz="3200" dirty="0" smtClean="0">
                <a:solidFill>
                  <a:srgbClr val="FF0000"/>
                </a:solidFill>
              </a:rPr>
              <a:t> определяем какой разработан алгоритм: полиномиальный или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экспоненциальный.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43639"/>
              </p:ext>
            </p:extLst>
          </p:nvPr>
        </p:nvGraphicFramePr>
        <p:xfrm>
          <a:off x="259246" y="494255"/>
          <a:ext cx="11746534" cy="227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3" imgW="8432640" imgH="1803240" progId="Equation.DSMT4">
                  <p:embed/>
                </p:oleObj>
              </mc:Choice>
              <mc:Fallback>
                <p:oleObj name="Equation" r:id="rId3" imgW="8432640" imgH="18032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46" y="494255"/>
                        <a:ext cx="11746534" cy="2272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41477"/>
              </p:ext>
            </p:extLst>
          </p:nvPr>
        </p:nvGraphicFramePr>
        <p:xfrm>
          <a:off x="4124325" y="3825875"/>
          <a:ext cx="1862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5" imgW="2997000" imgH="888840" progId="Equation.DSMT4">
                  <p:embed/>
                </p:oleObj>
              </mc:Choice>
              <mc:Fallback>
                <p:oleObj name="Equation" r:id="rId5" imgW="2997000" imgH="88884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825875"/>
                        <a:ext cx="1862138" cy="6159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3600" y="3003141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 smtClean="0">
                <a:solidFill>
                  <a:srgbClr val="7030A0"/>
                </a:solidFill>
              </a:rPr>
              <a:t>Сведения из математики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175" y="3372473"/>
            <a:ext cx="807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Полиномом</a:t>
            </a:r>
            <a:r>
              <a:rPr lang="en-US" dirty="0" smtClean="0"/>
              <a:t> </a:t>
            </a:r>
            <a:r>
              <a:rPr lang="ru-RU" dirty="0" smtClean="0"/>
              <a:t>степени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ru-RU" dirty="0" smtClean="0"/>
              <a:t>от аргумента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 называется функция следующего вида: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0175" y="4422011"/>
            <a:ext cx="97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Полиномом</a:t>
            </a:r>
            <a:r>
              <a:rPr lang="en-US" dirty="0" smtClean="0"/>
              <a:t> </a:t>
            </a:r>
            <a:r>
              <a:rPr lang="ru-RU" dirty="0" smtClean="0"/>
              <a:t>является асимптотически положительной функцией тогда и только тогда, когда </a:t>
            </a:r>
            <a:r>
              <a:rPr lang="en-US" dirty="0" smtClean="0"/>
              <a:t>a</a:t>
            </a:r>
            <a:r>
              <a:rPr lang="en-US" baseline="-25000" dirty="0" smtClean="0"/>
              <a:t>d</a:t>
            </a:r>
            <a:r>
              <a:rPr lang="en-US" dirty="0" smtClean="0"/>
              <a:t>&gt;0.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70175" y="5037961"/>
            <a:ext cx="838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 smtClean="0"/>
              <a:t>Функция </a:t>
            </a:r>
            <a:r>
              <a:rPr lang="en-US" dirty="0" smtClean="0"/>
              <a:t>p(l)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полиномиально</a:t>
            </a:r>
            <a:r>
              <a:rPr lang="ru-RU" dirty="0" smtClean="0">
                <a:solidFill>
                  <a:srgbClr val="7030A0"/>
                </a:solidFill>
              </a:rPr>
              <a:t> ограничена</a:t>
            </a:r>
            <a:r>
              <a:rPr lang="ru-RU" dirty="0" smtClean="0"/>
              <a:t>, если существует такая константа </a:t>
            </a:r>
            <a:r>
              <a:rPr lang="en-US" dirty="0" smtClean="0"/>
              <a:t>k</a:t>
            </a:r>
            <a:r>
              <a:rPr lang="ru-RU" dirty="0" smtClean="0"/>
              <a:t>, что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13915"/>
              </p:ext>
            </p:extLst>
          </p:nvPr>
        </p:nvGraphicFramePr>
        <p:xfrm>
          <a:off x="9239250" y="5019675"/>
          <a:ext cx="1095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7" imgW="1765080" imgH="558720" progId="Equation.DSMT4">
                  <p:embed/>
                </p:oleObj>
              </mc:Choice>
              <mc:Fallback>
                <p:oleObj name="Equation" r:id="rId7" imgW="1765080" imgH="5587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0" y="5019675"/>
                        <a:ext cx="1095375" cy="3873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3804" y="5635893"/>
            <a:ext cx="1068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3)</a:t>
            </a:r>
            <a:r>
              <a:rPr lang="ru-RU" dirty="0" smtClean="0"/>
              <a:t> Любая положительная полиномиальная функция возрастает быстрее, чем любая </a:t>
            </a:r>
            <a:r>
              <a:rPr lang="ru-RU" dirty="0" err="1"/>
              <a:t>п</a:t>
            </a:r>
            <a:r>
              <a:rPr lang="ru-RU" dirty="0" err="1" smtClean="0"/>
              <a:t>олилогарифмическая</a:t>
            </a:r>
            <a:r>
              <a:rPr lang="ru-RU" dirty="0" smtClean="0"/>
              <a:t> функция</a:t>
            </a:r>
            <a:r>
              <a:rPr lang="en-US" dirty="0" smtClean="0"/>
              <a:t> (                       ).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524117"/>
              </p:ext>
            </p:extLst>
          </p:nvPr>
        </p:nvGraphicFramePr>
        <p:xfrm>
          <a:off x="2060477" y="5911756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9" imgW="1180800" imgH="330120" progId="Equation.DSMT4">
                  <p:embed/>
                </p:oleObj>
              </mc:Choice>
              <mc:Fallback>
                <p:oleObj name="Equation" r:id="rId9" imgW="1180800" imgH="33012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477" y="5911756"/>
                        <a:ext cx="1181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72211"/>
              </p:ext>
            </p:extLst>
          </p:nvPr>
        </p:nvGraphicFramePr>
        <p:xfrm>
          <a:off x="179388" y="557213"/>
          <a:ext cx="11907837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Equation" r:id="rId3" imgW="8546760" imgH="1803240" progId="Equation.DSMT4">
                  <p:embed/>
                </p:oleObj>
              </mc:Choice>
              <mc:Fallback>
                <p:oleObj name="Equation" r:id="rId3" imgW="8546760" imgH="18032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7213"/>
                        <a:ext cx="11907837" cy="226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90368"/>
              </p:ext>
            </p:extLst>
          </p:nvPr>
        </p:nvGraphicFramePr>
        <p:xfrm>
          <a:off x="4297565" y="3731516"/>
          <a:ext cx="15319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5" imgW="2463480" imgH="431640" progId="Equation.DSMT4">
                  <p:embed/>
                </p:oleObj>
              </mc:Choice>
              <mc:Fallback>
                <p:oleObj name="Equation" r:id="rId5" imgW="2463480" imgH="4316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565" y="3731516"/>
                        <a:ext cx="1531937" cy="2984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3600" y="3003141"/>
            <a:ext cx="26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>
                <a:solidFill>
                  <a:srgbClr val="7030A0"/>
                </a:solidFill>
              </a:rPr>
              <a:t>Сведения</a:t>
            </a:r>
            <a:r>
              <a:rPr lang="ru-RU" u="sng" dirty="0" smtClean="0">
                <a:solidFill>
                  <a:srgbClr val="7030A0"/>
                </a:solidFill>
              </a:rPr>
              <a:t> </a:t>
            </a:r>
            <a:r>
              <a:rPr lang="ru-RU" b="1" u="sng" dirty="0" smtClean="0">
                <a:solidFill>
                  <a:srgbClr val="7030A0"/>
                </a:solidFill>
              </a:rPr>
              <a:t>из математики</a:t>
            </a:r>
            <a:endParaRPr lang="ru-RU" b="1" u="sng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175" y="3372473"/>
            <a:ext cx="448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1) Экспоненциальная функция </a:t>
            </a:r>
            <a:r>
              <a:rPr lang="ru-RU" dirty="0" smtClean="0"/>
              <a:t>это функция: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69389" y="4100848"/>
            <a:ext cx="10012653" cy="66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Например, экспоненциальными являются такие функции 2</a:t>
            </a:r>
            <a:r>
              <a:rPr lang="en-US" baseline="30000" dirty="0" smtClean="0"/>
              <a:t>l</a:t>
            </a:r>
            <a:r>
              <a:rPr lang="en-US" dirty="0" smtClean="0"/>
              <a:t>, 3</a:t>
            </a:r>
            <a:r>
              <a:rPr lang="en-US" baseline="30000" dirty="0" smtClean="0"/>
              <a:t>l</a:t>
            </a:r>
            <a:r>
              <a:rPr lang="en-US" dirty="0" smtClean="0"/>
              <a:t>.</a:t>
            </a:r>
          </a:p>
          <a:p>
            <a:r>
              <a:rPr lang="ru-RU" dirty="0" smtClean="0"/>
              <a:t>Экспонента – показательная функция </a:t>
            </a:r>
            <a:r>
              <a:rPr lang="en-US" i="1" dirty="0" smtClean="0"/>
              <a:t>e</a:t>
            </a:r>
            <a:r>
              <a:rPr lang="en-US" i="1" baseline="30000" dirty="0" smtClean="0"/>
              <a:t>l</a:t>
            </a:r>
            <a:r>
              <a:rPr lang="en-US" dirty="0" smtClean="0"/>
              <a:t> </a:t>
            </a:r>
            <a:r>
              <a:rPr lang="ru-RU" dirty="0" smtClean="0"/>
              <a:t>, где </a:t>
            </a:r>
            <a:r>
              <a:rPr lang="en-US" i="1" dirty="0" smtClean="0"/>
              <a:t>e – </a:t>
            </a:r>
            <a:r>
              <a:rPr lang="ru-RU" dirty="0" smtClean="0"/>
              <a:t>основание натурального логарифма </a:t>
            </a:r>
            <a:endParaRPr lang="ru-RU" i="1" baseline="300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78762"/>
              </p:ext>
            </p:extLst>
          </p:nvPr>
        </p:nvGraphicFramePr>
        <p:xfrm>
          <a:off x="9388002" y="4420550"/>
          <a:ext cx="1079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7" imgW="1079280" imgH="253800" progId="Equation.DSMT4">
                  <p:embed/>
                </p:oleObj>
              </mc:Choice>
              <mc:Fallback>
                <p:oleObj name="Equation" r:id="rId7" imgW="1079280" imgH="253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8002" y="4420550"/>
                        <a:ext cx="10795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9389" y="5106163"/>
            <a:ext cx="869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2)  </a:t>
            </a:r>
            <a:r>
              <a:rPr lang="ru-RU" dirty="0" smtClean="0"/>
              <a:t>Любая экспоненциальная  функция  возрастает быстрее полиномиальной функции.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69389" y="5929216"/>
            <a:ext cx="751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3) </a:t>
            </a:r>
            <a:r>
              <a:rPr lang="ru-RU" dirty="0" smtClean="0"/>
              <a:t>Функция </a:t>
            </a:r>
            <a:r>
              <a:rPr lang="en-US" dirty="0" smtClean="0"/>
              <a:t>n! </a:t>
            </a:r>
            <a:r>
              <a:rPr lang="ru-RU" dirty="0"/>
              <a:t>в</a:t>
            </a:r>
            <a:r>
              <a:rPr lang="ru-RU" dirty="0" smtClean="0"/>
              <a:t>озрастает быстрее, чем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, но медленнее, чем функция </a:t>
            </a:r>
            <a:r>
              <a:rPr lang="en-US" dirty="0" err="1" smtClean="0"/>
              <a:t>n</a:t>
            </a:r>
            <a:r>
              <a:rPr lang="en-US" baseline="30000" dirty="0" err="1" smtClean="0"/>
              <a:t>n</a:t>
            </a:r>
            <a:r>
              <a:rPr lang="ru-RU" baseline="30000" dirty="0" smtClean="0"/>
              <a:t>  </a:t>
            </a:r>
            <a:endParaRPr lang="ru-RU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735291" y="1417475"/>
            <a:ext cx="8570167" cy="1569660"/>
            <a:chOff x="1075150" y="352246"/>
            <a:chExt cx="8570167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1075150" y="352246"/>
              <a:ext cx="857016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smtClean="0"/>
                <a:t>Задача.</a:t>
              </a:r>
            </a:p>
            <a:p>
              <a:r>
                <a:rPr lang="ru-RU" sz="2400" dirty="0" smtClean="0"/>
                <a:t>На вход поступает массив из </a:t>
              </a:r>
              <a:r>
                <a:rPr lang="en-US" sz="2400" dirty="0" smtClean="0"/>
                <a:t>n </a:t>
              </a:r>
              <a:r>
                <a:rPr lang="ru-RU" sz="2400" dirty="0" smtClean="0"/>
                <a:t>чисел</a:t>
              </a:r>
              <a:endParaRPr lang="en-US" sz="2400" dirty="0" smtClean="0"/>
            </a:p>
            <a:p>
              <a:r>
                <a:rPr lang="ru-RU" sz="2400" dirty="0" smtClean="0"/>
                <a:t>Нужно найти сумму этих чисел</a:t>
              </a:r>
            </a:p>
            <a:p>
              <a:r>
                <a:rPr lang="ru-RU" sz="2400" dirty="0" smtClean="0"/>
                <a:t>Какой это алгоритм: полиномиальный или экспоненциальный?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045461"/>
                </p:ext>
              </p:extLst>
            </p:nvPr>
          </p:nvGraphicFramePr>
          <p:xfrm>
            <a:off x="6176177" y="777891"/>
            <a:ext cx="1168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9" name="Equation" r:id="rId3" imgW="1168200" imgH="291960" progId="Equation.DSMT4">
                    <p:embed/>
                  </p:oleObj>
                </mc:Choice>
                <mc:Fallback>
                  <p:oleObj name="Equation" r:id="rId3" imgW="1168200" imgH="29196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6177" y="777891"/>
                          <a:ext cx="11684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978097"/>
                </p:ext>
              </p:extLst>
            </p:nvPr>
          </p:nvGraphicFramePr>
          <p:xfrm>
            <a:off x="5360233" y="1183244"/>
            <a:ext cx="147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0" name="Equation" r:id="rId5" imgW="1473120" imgH="291960" progId="Equation.DSMT4">
                    <p:embed/>
                  </p:oleObj>
                </mc:Choice>
                <mc:Fallback>
                  <p:oleObj name="Equation" r:id="rId5" imgW="1473120" imgH="29196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0233" y="1183244"/>
                          <a:ext cx="147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35291" y="339248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Размерность задачи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38128"/>
              </p:ext>
            </p:extLst>
          </p:nvPr>
        </p:nvGraphicFramePr>
        <p:xfrm>
          <a:off x="639864" y="66623"/>
          <a:ext cx="5296219" cy="10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1" name="Equation" r:id="rId7" imgW="8432640" imgH="1803240" progId="Equation.DSMT4">
                  <p:embed/>
                </p:oleObj>
              </mc:Choice>
              <mc:Fallback>
                <p:oleObj name="Equation" r:id="rId7" imgW="8432640" imgH="18032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64" y="66623"/>
                        <a:ext cx="5296219" cy="1024458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88346"/>
              </p:ext>
            </p:extLst>
          </p:nvPr>
        </p:nvGraphicFramePr>
        <p:xfrm>
          <a:off x="6331569" y="66623"/>
          <a:ext cx="5150343" cy="98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2" name="Equation" r:id="rId9" imgW="8546760" imgH="1803240" progId="Equation.DSMT4">
                  <p:embed/>
                </p:oleObj>
              </mc:Choice>
              <mc:Fallback>
                <p:oleObj name="Equation" r:id="rId9" imgW="8546760" imgH="18032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69" y="66623"/>
                        <a:ext cx="5150343" cy="981181"/>
                      </a:xfrm>
                      <a:prstGeom prst="rect">
                        <a:avLst/>
                      </a:prstGeom>
                      <a:solidFill>
                        <a:srgbClr val="FBE5D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44076"/>
              </p:ext>
            </p:extLst>
          </p:nvPr>
        </p:nvGraphicFramePr>
        <p:xfrm>
          <a:off x="900113" y="4168775"/>
          <a:ext cx="2667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3" name="Equation" r:id="rId11" imgW="2666880" imgH="1346040" progId="Equation.DSMT4">
                  <p:embed/>
                </p:oleObj>
              </mc:Choice>
              <mc:Fallback>
                <p:oleObj name="Equation" r:id="rId11" imgW="2666880" imgH="13460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68775"/>
                        <a:ext cx="26670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11878" y="339248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Время работы алгоритма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6638" y="339248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Трудоёмкость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1249"/>
              </p:ext>
            </p:extLst>
          </p:nvPr>
        </p:nvGraphicFramePr>
        <p:xfrm>
          <a:off x="4191000" y="4029075"/>
          <a:ext cx="1765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Equation" r:id="rId13" imgW="1765080" imgH="672840" progId="Equation.DSMT4">
                  <p:embed/>
                </p:oleObj>
              </mc:Choice>
              <mc:Fallback>
                <p:oleObj name="Equation" r:id="rId13" imgW="1765080" imgH="67284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29075"/>
                        <a:ext cx="1765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601012"/>
              </p:ext>
            </p:extLst>
          </p:nvPr>
        </p:nvGraphicFramePr>
        <p:xfrm>
          <a:off x="6635750" y="4035425"/>
          <a:ext cx="407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5" name="Equation" r:id="rId15" imgW="4076640" imgH="1002960" progId="Equation.DSMT4">
                  <p:embed/>
                </p:oleObj>
              </mc:Choice>
              <mc:Fallback>
                <p:oleObj name="Equation" r:id="rId15" imgW="4076640" imgH="100296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4035425"/>
                        <a:ext cx="4076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35291" y="6063217"/>
                <a:ext cx="4027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О</m:t>
                      </m:r>
                      <m:r>
                        <m:rPr>
                          <m:nor/>
                        </m:rPr>
                        <a:rPr lang="ru-RU" b="1" i="1"/>
                        <m:t>твет</m:t>
                      </m:r>
                      <m:r>
                        <m:rPr>
                          <m:nor/>
                        </m:rPr>
                        <a:rPr lang="ru-RU" i="1"/>
                        <m:t>: алгоритм </m:t>
                      </m:r>
                      <m:r>
                        <m:rPr>
                          <m:nor/>
                        </m:rPr>
                        <a:rPr lang="ru-RU" b="0" i="1" smtClean="0"/>
                        <m:t>полиномиальный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1" y="6063217"/>
                <a:ext cx="4027064" cy="369332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900113" y="1428794"/>
            <a:ext cx="8570167" cy="1569660"/>
            <a:chOff x="1239972" y="363565"/>
            <a:chExt cx="8570167" cy="1569660"/>
          </a:xfrm>
        </p:grpSpPr>
        <p:sp>
          <p:nvSpPr>
            <p:cNvPr id="2" name="TextBox 1"/>
            <p:cNvSpPr txBox="1"/>
            <p:nvPr/>
          </p:nvSpPr>
          <p:spPr>
            <a:xfrm>
              <a:off x="1239972" y="363565"/>
              <a:ext cx="857016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smtClean="0"/>
                <a:t>Задача.</a:t>
              </a:r>
            </a:p>
            <a:p>
              <a:r>
                <a:rPr lang="ru-RU" sz="2400" dirty="0" smtClean="0"/>
                <a:t>На вход поступает одно целое  положительное число </a:t>
              </a:r>
              <a:r>
                <a:rPr lang="en-US" sz="2400" dirty="0" smtClean="0"/>
                <a:t>n</a:t>
              </a:r>
              <a:r>
                <a:rPr lang="ru-RU" sz="2400" dirty="0" smtClean="0"/>
                <a:t>.</a:t>
              </a:r>
              <a:endParaRPr lang="en-US" sz="2400" dirty="0" smtClean="0"/>
            </a:p>
            <a:p>
              <a:r>
                <a:rPr lang="ru-RU" sz="2400" dirty="0" smtClean="0"/>
                <a:t>Нужно вычислить</a:t>
              </a:r>
            </a:p>
            <a:p>
              <a:r>
                <a:rPr lang="ru-RU" sz="2400" dirty="0" smtClean="0"/>
                <a:t>Какой это алгоритм: полиномиальный или экспоненциальный?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641846"/>
                </p:ext>
              </p:extLst>
            </p:nvPr>
          </p:nvGraphicFramePr>
          <p:xfrm>
            <a:off x="3837122" y="1206484"/>
            <a:ext cx="1663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9" name="Equation" r:id="rId3" imgW="1663560" imgH="241200" progId="Equation.DSMT4">
                    <p:embed/>
                  </p:oleObj>
                </mc:Choice>
                <mc:Fallback>
                  <p:oleObj name="Equation" r:id="rId3" imgW="1663560" imgH="2412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122" y="1206484"/>
                          <a:ext cx="16637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735291" y="339248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Размерность задачи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38128"/>
              </p:ext>
            </p:extLst>
          </p:nvPr>
        </p:nvGraphicFramePr>
        <p:xfrm>
          <a:off x="639864" y="66623"/>
          <a:ext cx="5296219" cy="102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0" name="Equation" r:id="rId5" imgW="8432640" imgH="1803240" progId="Equation.DSMT4">
                  <p:embed/>
                </p:oleObj>
              </mc:Choice>
              <mc:Fallback>
                <p:oleObj name="Equation" r:id="rId5" imgW="8432640" imgH="18032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64" y="66623"/>
                        <a:ext cx="5296219" cy="1024458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088346"/>
              </p:ext>
            </p:extLst>
          </p:nvPr>
        </p:nvGraphicFramePr>
        <p:xfrm>
          <a:off x="6331569" y="66623"/>
          <a:ext cx="5150343" cy="98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1" name="Equation" r:id="rId7" imgW="8546760" imgH="1803240" progId="Equation.DSMT4">
                  <p:embed/>
                </p:oleObj>
              </mc:Choice>
              <mc:Fallback>
                <p:oleObj name="Equation" r:id="rId7" imgW="8546760" imgH="18032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569" y="66623"/>
                        <a:ext cx="5150343" cy="981181"/>
                      </a:xfrm>
                      <a:prstGeom prst="rect">
                        <a:avLst/>
                      </a:prstGeom>
                      <a:solidFill>
                        <a:srgbClr val="FBE5D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83016"/>
              </p:ext>
            </p:extLst>
          </p:nvPr>
        </p:nvGraphicFramePr>
        <p:xfrm>
          <a:off x="1247152" y="4130356"/>
          <a:ext cx="121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2" name="Equation" r:id="rId9" imgW="1218960" imgH="698400" progId="Equation.DSMT4">
                  <p:embed/>
                </p:oleObj>
              </mc:Choice>
              <mc:Fallback>
                <p:oleObj name="Equation" r:id="rId9" imgW="1218960" imgH="698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152" y="4130356"/>
                        <a:ext cx="1219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11878" y="3392488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Время работы алгоритма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6638" y="3392488"/>
            <a:ext cx="15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 smtClean="0"/>
              <a:t>Трудоёмкость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1249"/>
              </p:ext>
            </p:extLst>
          </p:nvPr>
        </p:nvGraphicFramePr>
        <p:xfrm>
          <a:off x="4191000" y="4029075"/>
          <a:ext cx="1765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3" name="Equation" r:id="rId11" imgW="1765080" imgH="672840" progId="Equation.DSMT4">
                  <p:embed/>
                </p:oleObj>
              </mc:Choice>
              <mc:Fallback>
                <p:oleObj name="Equation" r:id="rId11" imgW="1765080" imgH="67284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29075"/>
                        <a:ext cx="17653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35737"/>
              </p:ext>
            </p:extLst>
          </p:nvPr>
        </p:nvGraphicFramePr>
        <p:xfrm>
          <a:off x="6777662" y="3940175"/>
          <a:ext cx="455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4" name="Equation" r:id="rId13" imgW="4559040" imgH="850680" progId="Equation.DSMT4">
                  <p:embed/>
                </p:oleObj>
              </mc:Choice>
              <mc:Fallback>
                <p:oleObj name="Equation" r:id="rId13" imgW="4559040" imgH="8506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662" y="3940175"/>
                        <a:ext cx="4559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735291" y="5807260"/>
                <a:ext cx="404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b="1"/>
                        <m:t>О</m:t>
                      </m:r>
                      <m:r>
                        <m:rPr>
                          <m:nor/>
                        </m:rPr>
                        <a:rPr lang="ru-RU" b="1" i="1"/>
                        <m:t>твет</m:t>
                      </m:r>
                      <m:r>
                        <m:rPr>
                          <m:nor/>
                        </m:rPr>
                        <a:rPr lang="ru-RU" i="1"/>
                        <m:t>: алгоритм экспоненциальный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1" y="5807260"/>
                <a:ext cx="4044697" cy="369332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46529"/>
              </p:ext>
            </p:extLst>
          </p:nvPr>
        </p:nvGraphicFramePr>
        <p:xfrm>
          <a:off x="6777662" y="4919988"/>
          <a:ext cx="431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5" name="Equation" r:id="rId16" imgW="4317840" imgH="1320480" progId="Equation.DSMT4">
                  <p:embed/>
                </p:oleObj>
              </mc:Choice>
              <mc:Fallback>
                <p:oleObj name="Equation" r:id="rId16" imgW="4317840" imgH="1320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662" y="4919988"/>
                        <a:ext cx="4318000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86092"/>
              </p:ext>
            </p:extLst>
          </p:nvPr>
        </p:nvGraphicFramePr>
        <p:xfrm>
          <a:off x="347693" y="1616411"/>
          <a:ext cx="5016159" cy="379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02"/>
                <a:gridCol w="1174002"/>
                <a:gridCol w="1140643"/>
                <a:gridCol w="1234912"/>
              </a:tblGrid>
              <a:tr h="4471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=10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2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60366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0,0000</a:t>
                      </a: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0,00002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0,0000</a:t>
                      </a:r>
                      <a:r>
                        <a:rPr lang="ru-RU" dirty="0" smtClean="0"/>
                        <a:t>3с</a:t>
                      </a:r>
                      <a:endParaRPr lang="ru-RU" dirty="0"/>
                    </a:p>
                  </a:txBody>
                  <a:tcPr/>
                </a:tc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</a:t>
                      </a: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0,0004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0,000</a:t>
                      </a:r>
                      <a:r>
                        <a:rPr lang="ru-RU" dirty="0" smtClean="0"/>
                        <a:t>9с</a:t>
                      </a:r>
                      <a:endParaRPr lang="ru-RU" dirty="0"/>
                    </a:p>
                  </a:txBody>
                  <a:tcPr/>
                </a:tc>
              </a:tr>
              <a:tr h="447144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ru-RU" baseline="30000" dirty="0" smtClean="0"/>
                        <a:t>3</a:t>
                      </a:r>
                      <a:endParaRPr lang="ru-R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</a:t>
                      </a: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0,008</a:t>
                      </a:r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</a:t>
                      </a:r>
                      <a:r>
                        <a:rPr lang="ru-RU" dirty="0" smtClean="0"/>
                        <a:t>27с</a:t>
                      </a:r>
                      <a:endParaRPr lang="ru-RU" dirty="0"/>
                    </a:p>
                  </a:txBody>
                  <a:tcPr/>
                </a:tc>
              </a:tr>
              <a:tr h="44714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ru-RU" b="1" baseline="30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</a:t>
                      </a: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3,2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24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>3с</a:t>
                      </a:r>
                      <a:endParaRPr lang="ru-RU" dirty="0"/>
                    </a:p>
                  </a:txBody>
                  <a:tcPr/>
                </a:tc>
              </a:tr>
              <a:tr h="6013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="1" baseline="300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0,00</a:t>
                      </a:r>
                      <a:r>
                        <a:rPr lang="ru-RU" dirty="0" smtClean="0"/>
                        <a:t>1с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1с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17,5</a:t>
                      </a:r>
                      <a:r>
                        <a:rPr lang="ru-RU" baseline="0" dirty="0" smtClean="0"/>
                        <a:t> мин</a:t>
                      </a:r>
                      <a:endParaRPr lang="ru-RU" dirty="0"/>
                    </a:p>
                  </a:txBody>
                  <a:tcPr/>
                </a:tc>
              </a:tr>
              <a:tr h="802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3</a:t>
                      </a:r>
                      <a:r>
                        <a:rPr lang="en-US" baseline="30000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0,059c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 </a:t>
                      </a:r>
                      <a:r>
                        <a:rPr lang="ru-RU" dirty="0" smtClean="0"/>
                        <a:t>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6,5 лет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21354" y="540827"/>
            <a:ext cx="5402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Различие между полиномиальными и экспоненциальными алгоритмами заметно при решении задач большой размерности.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57741" y="12963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400" dirty="0"/>
              <a:t>Следует отметить очень быстрый рост двух приведенных </a:t>
            </a:r>
            <a:r>
              <a:rPr lang="ru-RU" sz="1400" dirty="0" smtClean="0"/>
              <a:t>экспонент. </a:t>
            </a:r>
            <a:endParaRPr lang="en-US" sz="1400" dirty="0" smtClean="0"/>
          </a:p>
          <a:p>
            <a:pPr algn="just"/>
            <a:endParaRPr lang="en-US" sz="1400" dirty="0" smtClean="0"/>
          </a:p>
          <a:p>
            <a:pPr algn="just"/>
            <a:r>
              <a:rPr lang="ru-RU" sz="1400" dirty="0" smtClean="0"/>
              <a:t>Различие </a:t>
            </a:r>
            <a:r>
              <a:rPr lang="ru-RU" sz="1400" dirty="0"/>
              <a:t>между полиномиальными и экспоненциальными алгоритмами проявляется еще более убедительно, если проанализировать влияние увеличения быстродействия ЭВМ на время работы алгоритмов. Так, для функции </a:t>
            </a:r>
            <a:r>
              <a:rPr lang="en-US" sz="1400" dirty="0" smtClean="0"/>
              <a:t>f(n)=</a:t>
            </a:r>
            <a:r>
              <a:rPr lang="ru-RU" sz="1400" dirty="0" smtClean="0"/>
              <a:t>2</a:t>
            </a:r>
            <a:r>
              <a:rPr lang="en-US" sz="1400" baseline="30000" dirty="0" smtClean="0"/>
              <a:t>n </a:t>
            </a:r>
            <a:r>
              <a:rPr lang="ru-RU" sz="1400" dirty="0" smtClean="0"/>
              <a:t>увеличение </a:t>
            </a:r>
            <a:r>
              <a:rPr lang="ru-RU" sz="1400" dirty="0"/>
              <a:t>скорости вычислений в 1000 раз приводит лишь к тому, что размерность наибольшей задачи, разрешимой за один час, возрастет только на 10, в то время как для функции </a:t>
            </a:r>
            <a:r>
              <a:rPr lang="en-US" sz="1400" dirty="0" smtClean="0"/>
              <a:t>f(n)=n</a:t>
            </a:r>
            <a:r>
              <a:rPr lang="en-US" sz="1400" baseline="30000" dirty="0" smtClean="0"/>
              <a:t>5 </a:t>
            </a:r>
            <a:r>
              <a:rPr lang="ru-RU" sz="1400" dirty="0" smtClean="0"/>
              <a:t>эта </a:t>
            </a:r>
            <a:r>
              <a:rPr lang="ru-RU" sz="1400" dirty="0"/>
              <a:t>размерность возрастет почти в 4 раза</a:t>
            </a:r>
            <a:r>
              <a:rPr lang="ru-RU" sz="1400" b="1" dirty="0"/>
              <a:t>. Таким образом, колоссальный рост скорости вычислений, вызванный появлением нынешнего поколения цифровых вычислительных машин, не уменьшает значение эффективных алгоритмов</a:t>
            </a:r>
            <a:r>
              <a:rPr lang="ru-RU" sz="1400" dirty="0"/>
              <a:t>. 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r>
              <a:rPr lang="ru-RU" sz="1400" dirty="0" smtClean="0"/>
              <a:t>С </a:t>
            </a:r>
            <a:r>
              <a:rPr lang="ru-RU" sz="1400" dirty="0"/>
              <a:t>другой стороны, </a:t>
            </a:r>
            <a:r>
              <a:rPr lang="ru-RU" sz="1400" b="1" dirty="0"/>
              <a:t>некоторые экспоненциальные алгоритмы достаточно эффективны на практике, когда размеры решаемых задач невелики</a:t>
            </a:r>
            <a:r>
              <a:rPr lang="ru-RU" sz="1400" dirty="0"/>
              <a:t>. 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r>
              <a:rPr lang="ru-RU" sz="1400" dirty="0" smtClean="0"/>
              <a:t>Например</a:t>
            </a:r>
            <a:r>
              <a:rPr lang="ru-RU" sz="1400" dirty="0"/>
              <a:t>, при n </a:t>
            </a:r>
            <a:r>
              <a:rPr lang="en-US" sz="1400" dirty="0" smtClean="0"/>
              <a:t>=</a:t>
            </a:r>
            <a:r>
              <a:rPr lang="ru-RU" sz="1400" dirty="0" smtClean="0"/>
              <a:t> </a:t>
            </a:r>
            <a:r>
              <a:rPr lang="ru-RU" sz="1400" dirty="0"/>
              <a:t>20 функция </a:t>
            </a:r>
            <a:r>
              <a:rPr lang="en-US" sz="1400" dirty="0" smtClean="0"/>
              <a:t>f(n)=</a:t>
            </a:r>
            <a:r>
              <a:rPr lang="ru-RU" sz="1400" dirty="0"/>
              <a:t>2</a:t>
            </a:r>
            <a:r>
              <a:rPr lang="en-US" sz="1400" baseline="30000" dirty="0"/>
              <a:t>n </a:t>
            </a:r>
            <a:r>
              <a:rPr lang="ru-RU" sz="1400" dirty="0" smtClean="0"/>
              <a:t>ведет </a:t>
            </a:r>
            <a:r>
              <a:rPr lang="ru-RU" sz="1400" dirty="0"/>
              <a:t>себя лучше, чем функция </a:t>
            </a:r>
            <a:r>
              <a:rPr lang="en-US" sz="1400" dirty="0"/>
              <a:t>f(n)=n</a:t>
            </a:r>
            <a:r>
              <a:rPr lang="en-US" sz="1400" baseline="30000" dirty="0"/>
              <a:t>5 </a:t>
            </a:r>
            <a:r>
              <a:rPr lang="ru-RU" sz="1400" dirty="0" smtClean="0"/>
              <a:t>. </a:t>
            </a:r>
            <a:endParaRPr lang="en-US" sz="1400" dirty="0" smtClean="0"/>
          </a:p>
          <a:p>
            <a:pPr algn="just"/>
            <a:endParaRPr lang="en-US" sz="1400" dirty="0"/>
          </a:p>
          <a:p>
            <a:pPr algn="just"/>
            <a:r>
              <a:rPr lang="ru-RU" sz="1400" dirty="0" smtClean="0"/>
              <a:t>Кроме </a:t>
            </a:r>
            <a:r>
              <a:rPr lang="ru-RU" sz="1400" dirty="0"/>
              <a:t>того, </a:t>
            </a:r>
            <a:r>
              <a:rPr lang="ru-RU" sz="1400" b="1" dirty="0"/>
              <a:t>известны некоторые экспоненциальные алгоритмы, весьма хорошо зарекомендовавшие себя на практике</a:t>
            </a:r>
            <a:r>
              <a:rPr lang="ru-RU" sz="1400" dirty="0"/>
              <a:t>. Дело в том, что трудоемкость определена как мера поведения алгоритма в наихудшем случае. Утверждение о том, что алгоритм имеет трудоемкость 2</a:t>
            </a:r>
            <a:r>
              <a:rPr lang="en-US" sz="1400" baseline="30000" dirty="0"/>
              <a:t>n</a:t>
            </a:r>
            <a:r>
              <a:rPr lang="ru-RU" sz="1400" dirty="0" smtClean="0"/>
              <a:t> </a:t>
            </a:r>
            <a:r>
              <a:rPr lang="ru-RU" sz="1400" dirty="0"/>
              <a:t>, означает, что решение по крайней мере одной задачи размерности n </a:t>
            </a:r>
            <a:r>
              <a:rPr lang="ru-RU" sz="1400" dirty="0" smtClean="0"/>
              <a:t>требуется </a:t>
            </a:r>
            <a:r>
              <a:rPr lang="ru-RU" sz="1400" dirty="0"/>
              <a:t>времени порядка 2</a:t>
            </a:r>
            <a:r>
              <a:rPr lang="en-US" sz="1400" baseline="30000" dirty="0"/>
              <a:t>n</a:t>
            </a:r>
            <a:r>
              <a:rPr lang="ru-RU" sz="1400" dirty="0" smtClean="0"/>
              <a:t> </a:t>
            </a:r>
            <a:r>
              <a:rPr lang="ru-RU" sz="1400" dirty="0"/>
              <a:t>, но на самом деле может оказаться, что для большинства других задач затраты времени значительно меньше. </a:t>
            </a:r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dirty="0" smtClean="0"/>
              <a:t>Следует </a:t>
            </a:r>
            <a:r>
              <a:rPr lang="ru-RU" sz="1400" dirty="0"/>
              <a:t>отметить, что большинство экспоненциальных алгоритмов – это просто варианты полного перебора.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88473" y="1950372"/>
            <a:ext cx="6000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75014" y="6269785"/>
            <a:ext cx="42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©ФПМИ, БГУ,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9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Трудоёмкость алгоритмов</a:t>
            </a:r>
            <a:br>
              <a:rPr lang="ru-RU" dirty="0" smtClean="0">
                <a:solidFill>
                  <a:schemeClr val="accent5"/>
                </a:solidFill>
              </a:rPr>
            </a:b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951" y="5134521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рамках нашей дисциплины мы будем работать с </a:t>
            </a:r>
            <a:r>
              <a:rPr lang="ru-RU" b="1" dirty="0" smtClean="0"/>
              <a:t>детерминированными алгоритмами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232" y="1201967"/>
            <a:ext cx="11632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Детерминированный алгоритм</a:t>
            </a:r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pPr algn="just"/>
            <a:r>
              <a:rPr lang="ru-RU" sz="2400" dirty="0" smtClean="0"/>
              <a:t>Для одних и тех же входных данных все запуски алгоритма одинаковы по поведению.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2232" y="3103094"/>
            <a:ext cx="11331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srgbClr val="FF0000"/>
                </a:solidFill>
              </a:rPr>
              <a:t>Рандомизированный</a:t>
            </a:r>
            <a:r>
              <a:rPr lang="ru-RU" sz="2400" dirty="0" smtClean="0">
                <a:solidFill>
                  <a:srgbClr val="FF0000"/>
                </a:solidFill>
              </a:rPr>
              <a:t> алгоритм</a:t>
            </a:r>
          </a:p>
          <a:p>
            <a:endParaRPr lang="ru-RU" sz="2400" i="1" dirty="0" smtClean="0"/>
          </a:p>
          <a:p>
            <a:pPr algn="just"/>
            <a:r>
              <a:rPr lang="ru-RU" sz="2400" dirty="0" smtClean="0"/>
              <a:t>Предполагает в своей работе некоторый случайный выбор и время работы </a:t>
            </a:r>
            <a:r>
              <a:rPr lang="ru-RU" sz="2400" dirty="0" err="1" smtClean="0"/>
              <a:t>рандомизированного</a:t>
            </a:r>
            <a:r>
              <a:rPr lang="ru-RU" sz="2400" dirty="0" smtClean="0"/>
              <a:t> алгоритма зависит от этого выбора.</a:t>
            </a:r>
          </a:p>
          <a:p>
            <a:endParaRPr lang="ru-RU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54568" y="357200"/>
            <a:ext cx="9605913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err="1" smtClean="0">
                <a:solidFill>
                  <a:srgbClr val="FF0000"/>
                </a:solidFill>
              </a:rPr>
              <a:t>Рандомизированный</a:t>
            </a:r>
            <a:r>
              <a:rPr lang="ru-RU" sz="2400" i="1" dirty="0" smtClean="0">
                <a:solidFill>
                  <a:srgbClr val="FF0000"/>
                </a:solidFill>
              </a:rPr>
              <a:t> алгоритм</a:t>
            </a:r>
          </a:p>
          <a:p>
            <a:endParaRPr lang="ru-RU" sz="2400" i="1" dirty="0" smtClean="0"/>
          </a:p>
          <a:p>
            <a:pPr algn="just"/>
            <a:r>
              <a:rPr lang="ru-RU" sz="2400" i="1" dirty="0" smtClean="0"/>
              <a:t>Предполагает в своей работе некоторый случайный выбор и время работы </a:t>
            </a:r>
            <a:r>
              <a:rPr lang="ru-RU" sz="2400" i="1" dirty="0" err="1" smtClean="0"/>
              <a:t>рандомизированного</a:t>
            </a:r>
            <a:r>
              <a:rPr lang="ru-RU" sz="2400" i="1" dirty="0" smtClean="0"/>
              <a:t> алгоритма зависит от этого выбора.</a:t>
            </a:r>
          </a:p>
          <a:p>
            <a:endParaRPr lang="ru-RU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98431" y="2681960"/>
            <a:ext cx="144191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Данные 1</a:t>
            </a:r>
          </a:p>
          <a:p>
            <a:r>
              <a:rPr lang="ru-RU" dirty="0" smtClean="0"/>
              <a:t>1-й </a:t>
            </a:r>
            <a:r>
              <a:rPr lang="ru-RU" dirty="0"/>
              <a:t>запуск</a:t>
            </a:r>
          </a:p>
          <a:p>
            <a:r>
              <a:rPr lang="ru-RU" dirty="0" smtClean="0"/>
              <a:t>2-й </a:t>
            </a:r>
            <a:r>
              <a:rPr lang="ru-RU" dirty="0"/>
              <a:t>запуск</a:t>
            </a:r>
          </a:p>
          <a:p>
            <a:r>
              <a:rPr lang="ru-RU" dirty="0"/>
              <a:t>……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 smtClean="0"/>
              <a:t>–й запуск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04080" y="2608671"/>
            <a:ext cx="140284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Данные </a:t>
            </a:r>
            <a:r>
              <a:rPr lang="ru-RU" b="1" dirty="0" smtClean="0"/>
              <a:t>2</a:t>
            </a:r>
            <a:endParaRPr lang="ru-RU" b="1" dirty="0"/>
          </a:p>
          <a:p>
            <a:r>
              <a:rPr lang="ru-RU" dirty="0"/>
              <a:t>1 запуск</a:t>
            </a:r>
          </a:p>
          <a:p>
            <a:r>
              <a:rPr lang="ru-RU" dirty="0"/>
              <a:t>2 запуск</a:t>
            </a:r>
          </a:p>
          <a:p>
            <a:r>
              <a:rPr lang="ru-RU" dirty="0"/>
              <a:t>……</a:t>
            </a:r>
          </a:p>
          <a:p>
            <a:r>
              <a:rPr lang="en-US" dirty="0" smtClean="0"/>
              <a:t>K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84650" y="2608671"/>
            <a:ext cx="135038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Данные </a:t>
            </a:r>
            <a:r>
              <a:rPr lang="ru-RU" b="1" dirty="0" smtClean="0"/>
              <a:t>3</a:t>
            </a:r>
            <a:endParaRPr lang="ru-RU" b="1" dirty="0"/>
          </a:p>
          <a:p>
            <a:r>
              <a:rPr lang="ru-RU" dirty="0"/>
              <a:t>1 запуск</a:t>
            </a:r>
          </a:p>
          <a:p>
            <a:r>
              <a:rPr lang="ru-RU" dirty="0"/>
              <a:t>2 запуск</a:t>
            </a:r>
          </a:p>
          <a:p>
            <a:r>
              <a:rPr lang="ru-RU" dirty="0"/>
              <a:t>……</a:t>
            </a:r>
          </a:p>
          <a:p>
            <a:r>
              <a:rPr lang="en-US" dirty="0" smtClean="0"/>
              <a:t>K</a:t>
            </a:r>
            <a:r>
              <a:rPr lang="ru-RU" baseline="-25000" dirty="0" smtClean="0"/>
              <a:t>3</a:t>
            </a:r>
            <a:r>
              <a:rPr lang="en-US" dirty="0" smtClean="0"/>
              <a:t> </a:t>
            </a:r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08916" y="2608671"/>
            <a:ext cx="139733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Данные </a:t>
            </a:r>
            <a:r>
              <a:rPr lang="en-US" b="1" dirty="0"/>
              <a:t>m</a:t>
            </a:r>
            <a:endParaRPr lang="ru-RU" b="1" dirty="0"/>
          </a:p>
          <a:p>
            <a:r>
              <a:rPr lang="ru-RU" dirty="0"/>
              <a:t>1 запуск</a:t>
            </a:r>
          </a:p>
          <a:p>
            <a:r>
              <a:rPr lang="ru-RU" dirty="0"/>
              <a:t>2 запуск</a:t>
            </a:r>
          </a:p>
          <a:p>
            <a:r>
              <a:rPr lang="ru-RU" dirty="0"/>
              <a:t>……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запуск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55840"/>
              </p:ext>
            </p:extLst>
          </p:nvPr>
        </p:nvGraphicFramePr>
        <p:xfrm>
          <a:off x="654568" y="4440238"/>
          <a:ext cx="80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9" name="Equation" r:id="rId3" imgW="799920" imgH="774360" progId="Equation.DSMT4">
                  <p:embed/>
                </p:oleObj>
              </mc:Choice>
              <mc:Fallback>
                <p:oleObj name="Equation" r:id="rId3" imgW="799920" imgH="77436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68" y="4440238"/>
                        <a:ext cx="800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23728" y="305129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. . .</a:t>
            </a:r>
            <a:endParaRPr lang="ru-RU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96694"/>
              </p:ext>
            </p:extLst>
          </p:nvPr>
        </p:nvGraphicFramePr>
        <p:xfrm>
          <a:off x="2670174" y="4440238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0" name="Equation" r:id="rId5" imgW="825480" imgH="774360" progId="Equation.DSMT4">
                  <p:embed/>
                </p:oleObj>
              </mc:Choice>
              <mc:Fallback>
                <p:oleObj name="Equation" r:id="rId5" imgW="825480" imgH="77436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4" y="4440238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32706"/>
              </p:ext>
            </p:extLst>
          </p:nvPr>
        </p:nvGraphicFramePr>
        <p:xfrm>
          <a:off x="4298430" y="4440238"/>
          <a:ext cx="82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1" name="Equation" r:id="rId7" imgW="825480" imgH="774360" progId="Equation.DSMT4">
                  <p:embed/>
                </p:oleObj>
              </mc:Choice>
              <mc:Fallback>
                <p:oleObj name="Equation" r:id="rId7" imgW="825480" imgH="77436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430" y="4440238"/>
                        <a:ext cx="825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98365"/>
              </p:ext>
            </p:extLst>
          </p:nvPr>
        </p:nvGraphicFramePr>
        <p:xfrm>
          <a:off x="7489623" y="4440238"/>
          <a:ext cx="86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Equation" r:id="rId9" imgW="863280" imgH="774360" progId="Equation.DSMT4">
                  <p:embed/>
                </p:oleObj>
              </mc:Choice>
              <mc:Fallback>
                <p:oleObj name="Equation" r:id="rId9" imgW="863280" imgH="77436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623" y="4440238"/>
                        <a:ext cx="863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418764"/>
              </p:ext>
            </p:extLst>
          </p:nvPr>
        </p:nvGraphicFramePr>
        <p:xfrm>
          <a:off x="4579938" y="5619750"/>
          <a:ext cx="1397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11" imgW="1396800" imgH="583920" progId="Equation.DSMT4">
                  <p:embed/>
                </p:oleObj>
              </mc:Choice>
              <mc:Fallback>
                <p:oleObj name="Equation" r:id="rId11" imgW="1396800" imgH="5839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5619750"/>
                        <a:ext cx="1397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111" y="353554"/>
            <a:ext cx="11481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Время работы детерминированного алгоритма</a:t>
            </a:r>
          </a:p>
          <a:p>
            <a:pPr algn="ctr"/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111" y="3819938"/>
            <a:ext cx="10633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Элементарный шаг вычисления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 качестве модели вычислений взять неветвящуюся программу и предположить, что алгоритм – это последовательность арифметических операций и </a:t>
            </a:r>
            <a:r>
              <a:rPr lang="ru-RU" dirty="0">
                <a:solidFill>
                  <a:srgbClr val="00B050"/>
                </a:solidFill>
              </a:rPr>
              <a:t>все арифметические операции </a:t>
            </a:r>
            <a:r>
              <a:rPr lang="ru-RU" dirty="0" smtClean="0">
                <a:solidFill>
                  <a:srgbClr val="00B050"/>
                </a:solidFill>
              </a:rPr>
              <a:t>эквивалентны</a:t>
            </a:r>
            <a:r>
              <a:rPr lang="ru-RU" dirty="0">
                <a:solidFill>
                  <a:srgbClr val="00B050"/>
                </a:solidFill>
              </a:rPr>
              <a:t>, т. е. затрачивают на свое выполнение одну единицу </a:t>
            </a:r>
            <a:r>
              <a:rPr lang="ru-RU" dirty="0" smtClean="0">
                <a:solidFill>
                  <a:srgbClr val="00B050"/>
                </a:solidFill>
              </a:rPr>
              <a:t>времени</a:t>
            </a:r>
            <a:r>
              <a:rPr lang="ru-RU" dirty="0" smtClean="0"/>
              <a:t>, то время работы алгоритма – </a:t>
            </a:r>
            <a:r>
              <a:rPr lang="ru-RU" dirty="0" smtClean="0">
                <a:solidFill>
                  <a:srgbClr val="0070C0"/>
                </a:solidFill>
              </a:rPr>
              <a:t>число операций алгоритма</a:t>
            </a:r>
            <a:r>
              <a:rPr lang="ru-RU" dirty="0" smtClean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В некоторых задачах (например, сортировка) удобно в качестве основной меры сложности брать число выполняемых команд разветвления.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3957" y="1299608"/>
            <a:ext cx="10793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Модель вычислительного устройства:</a:t>
            </a:r>
          </a:p>
          <a:p>
            <a:pPr algn="just"/>
            <a:r>
              <a:rPr lang="ru-RU" dirty="0" smtClean="0"/>
              <a:t>Равнодоступная адресная машина(РАМ</a:t>
            </a:r>
            <a:r>
              <a:rPr lang="ru-RU" dirty="0"/>
              <a:t>), которая представляет собой вычислительную машину с одним сумматором, в котором команды программы не могут изменять сами себя. РАМ состоит из входной ленты, с которой она может считывать данные, выходной ленты, на которую она может записывать, и памяти, которая состоит из последовательности регистров. Сама программа – это последовательность команд, она не записывается в память.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80783"/>
            <a:ext cx="75508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</a:rPr>
              <a:t>Для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оценки времени работы алгоритма в худшем случае</a:t>
            </a:r>
            <a:r>
              <a:rPr lang="ru-RU" sz="2400" dirty="0" smtClean="0"/>
              <a:t> будем </a:t>
            </a:r>
            <a:r>
              <a:rPr lang="ru-RU" sz="2400" dirty="0"/>
              <a:t>искать такой набор входных данных, на котором алгоритм работает дольше всего</a:t>
            </a:r>
            <a:r>
              <a:rPr lang="ru-RU" sz="2400" dirty="0" smtClean="0"/>
              <a:t>.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При этом нас будет интересовать </a:t>
            </a:r>
            <a:r>
              <a:rPr lang="ru-RU" sz="2400" dirty="0" smtClean="0">
                <a:solidFill>
                  <a:srgbClr val="00B050"/>
                </a:solidFill>
              </a:rPr>
              <a:t>порядок роста </a:t>
            </a:r>
            <a:r>
              <a:rPr lang="ru-RU" sz="2400" dirty="0" smtClean="0"/>
              <a:t>полученной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/>
              <a:t>функции, так как важна скорость роста функции при возрастании объема входных данных, </a:t>
            </a:r>
            <a:r>
              <a:rPr lang="ru-RU" dirty="0" smtClean="0">
                <a:solidFill>
                  <a:srgbClr val="00B050"/>
                </a:solidFill>
              </a:rPr>
              <a:t>т.е. оставляем только ту часть функции, которая с ростом аргумента к бесконечности, растёт быстрее всего.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77032" y="69771"/>
            <a:ext cx="386099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Трудоёмкость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алгоритма </a:t>
            </a:r>
            <a:r>
              <a:rPr lang="ru-RU" dirty="0"/>
              <a:t>– это функция от размерности </a:t>
            </a:r>
            <a:r>
              <a:rPr lang="ru-RU" dirty="0" smtClean="0"/>
              <a:t>задачи, </a:t>
            </a:r>
            <a:r>
              <a:rPr lang="ru-RU" dirty="0"/>
              <a:t>которая </a:t>
            </a:r>
            <a:r>
              <a:rPr lang="ru-RU" dirty="0">
                <a:solidFill>
                  <a:srgbClr val="0070C0"/>
                </a:solidFill>
              </a:rPr>
              <a:t>оценивает сверху время</a:t>
            </a:r>
            <a:r>
              <a:rPr lang="ru-RU" dirty="0"/>
              <a:t>, требуемое для решения задачи.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799" y="3730999"/>
            <a:ext cx="544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1. </a:t>
            </a:r>
            <a:r>
              <a:rPr lang="ru-RU" dirty="0" smtClean="0"/>
              <a:t>Последовательный поиск элемента </a:t>
            </a:r>
            <a:r>
              <a:rPr lang="en-US" b="1" i="1" dirty="0" smtClean="0"/>
              <a:t>x</a:t>
            </a:r>
            <a:r>
              <a:rPr lang="ru-RU" b="1" i="1" dirty="0" smtClean="0"/>
              <a:t> </a:t>
            </a:r>
            <a:endParaRPr lang="ru-RU" dirty="0" smtClean="0"/>
          </a:p>
          <a:p>
            <a:r>
              <a:rPr lang="ru-RU" dirty="0" smtClean="0"/>
              <a:t>в произвольном массиве из</a:t>
            </a:r>
            <a:r>
              <a:rPr lang="en-US" dirty="0" smtClean="0"/>
              <a:t> </a:t>
            </a:r>
            <a:r>
              <a:rPr lang="en-US" b="1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4563" y="4964184"/>
            <a:ext cx="543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Пример 2.</a:t>
            </a:r>
            <a:r>
              <a:rPr lang="ru-RU" dirty="0" smtClean="0"/>
              <a:t> Сортировка массива из </a:t>
            </a:r>
            <a:r>
              <a:rPr lang="en-US" b="1" i="1" dirty="0" smtClean="0"/>
              <a:t>n</a:t>
            </a:r>
            <a:r>
              <a:rPr lang="ru-RU" dirty="0" smtClean="0"/>
              <a:t> элементов «пузырьком» (дополнительно: если на некоторой итерации нет ни одного обмена, то завершаем алгоритм).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88596" y="4377330"/>
            <a:ext cx="14140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ремя ≤ </a:t>
            </a:r>
            <a:r>
              <a:rPr lang="ru-RU" i="1" dirty="0" smtClean="0"/>
              <a:t>С</a:t>
            </a:r>
            <a:r>
              <a:rPr lang="ru-RU" dirty="0" smtClean="0"/>
              <a:t>*</a:t>
            </a:r>
            <a:r>
              <a:rPr lang="en-US" i="1" dirty="0" smtClean="0"/>
              <a:t>n</a:t>
            </a:r>
            <a:endParaRPr lang="ru-R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99041" y="5893198"/>
            <a:ext cx="1593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ремя </a:t>
            </a:r>
            <a:r>
              <a:rPr lang="ru-RU" dirty="0"/>
              <a:t>≤</a:t>
            </a:r>
            <a:r>
              <a:rPr lang="ru-RU" dirty="0" smtClean="0"/>
              <a:t> </a:t>
            </a:r>
            <a:r>
              <a:rPr lang="ru-RU" i="1" dirty="0" smtClean="0"/>
              <a:t>С</a:t>
            </a:r>
            <a:r>
              <a:rPr lang="ru-RU" dirty="0" smtClean="0"/>
              <a:t>*</a:t>
            </a:r>
            <a:r>
              <a:rPr lang="en-US" i="1" dirty="0" smtClean="0"/>
              <a:t>n</a:t>
            </a:r>
            <a:r>
              <a:rPr lang="ru-RU" baseline="30000" dirty="0" smtClean="0"/>
              <a:t>2</a:t>
            </a:r>
            <a:endParaRPr lang="ru-RU" baseline="30000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31732"/>
              </p:ext>
            </p:extLst>
          </p:nvPr>
        </p:nvGraphicFramePr>
        <p:xfrm>
          <a:off x="8210550" y="3961941"/>
          <a:ext cx="3686077" cy="252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4813200" imgH="3720960" progId="Equation.DSMT4">
                  <p:embed/>
                </p:oleObj>
              </mc:Choice>
              <mc:Fallback>
                <p:oleObj name="Equation" r:id="rId3" imgW="4813200" imgH="372096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3961941"/>
                        <a:ext cx="3686077" cy="2521302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30987"/>
              </p:ext>
            </p:extLst>
          </p:nvPr>
        </p:nvGraphicFramePr>
        <p:xfrm>
          <a:off x="8210550" y="1379538"/>
          <a:ext cx="3686077" cy="202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5" imgW="3504960" imgH="2374560" progId="Equation.DSMT4">
                  <p:embed/>
                </p:oleObj>
              </mc:Choice>
              <mc:Fallback>
                <p:oleObj name="Equation" r:id="rId5" imgW="3504960" imgH="23745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1379538"/>
                        <a:ext cx="3686077" cy="2024555"/>
                      </a:xfrm>
                      <a:prstGeom prst="rect">
                        <a:avLst/>
                      </a:prstGeom>
                      <a:solidFill>
                        <a:srgbClr val="E2F0D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3774" y="141402"/>
            <a:ext cx="6331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Среднее время работы алгоритма </a:t>
            </a:r>
          </a:p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по всем возможным наборам входных данных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806" y="1084081"/>
            <a:ext cx="10124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Все входные данные разбиваем на группы так, чтобы время работы алгоритма для всех данных из  одной группы было одним и тем же. Предположим, что у нас </a:t>
            </a:r>
            <a:r>
              <a:rPr lang="en-US" sz="2000" b="1" dirty="0" smtClean="0">
                <a:solidFill>
                  <a:srgbClr val="FF0000"/>
                </a:solidFill>
              </a:rPr>
              <a:t>m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групп</a:t>
            </a:r>
            <a:r>
              <a:rPr lang="ru-RU" sz="2000" dirty="0" smtClean="0"/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/>
              <a:t>Пусть </a:t>
            </a:r>
            <a:r>
              <a:rPr lang="en-US" sz="2000" b="1" dirty="0" smtClean="0">
                <a:solidFill>
                  <a:srgbClr val="FF0000"/>
                </a:solidFill>
              </a:rPr>
              <a:t>p</a:t>
            </a:r>
            <a:r>
              <a:rPr lang="en-US" sz="2000" b="1" baseline="-25000" dirty="0" smtClean="0">
                <a:solidFill>
                  <a:srgbClr val="FF0000"/>
                </a:solidFill>
              </a:rPr>
              <a:t>i </a:t>
            </a:r>
            <a:r>
              <a:rPr lang="ru-RU" sz="2000" b="1" dirty="0" smtClean="0"/>
              <a:t>–</a:t>
            </a:r>
            <a:r>
              <a:rPr lang="ru-RU" sz="2000" dirty="0" smtClean="0"/>
              <a:t> вероятность, с которой данные попадают в </a:t>
            </a:r>
            <a:r>
              <a:rPr lang="ru-RU" sz="2000" b="1" dirty="0" smtClean="0">
                <a:solidFill>
                  <a:srgbClr val="FF0000"/>
                </a:solidFill>
              </a:rPr>
              <a:t>группу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i</a:t>
            </a:r>
            <a:r>
              <a:rPr lang="en-US" sz="2000" dirty="0"/>
              <a:t>.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/>
              <a:t>Пусть </a:t>
            </a:r>
            <a:r>
              <a:rPr lang="en-US" sz="2000" b="1" dirty="0" err="1" smtClean="0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b="1" dirty="0" smtClean="0"/>
              <a:t>–</a:t>
            </a:r>
            <a:r>
              <a:rPr lang="ru-RU" sz="2000" dirty="0" smtClean="0"/>
              <a:t>время работы  алгоритма для данных из группы</a:t>
            </a:r>
            <a:r>
              <a:rPr lang="ru-RU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endParaRPr lang="en-US" sz="2000" dirty="0" smtClean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81310"/>
              </p:ext>
            </p:extLst>
          </p:nvPr>
        </p:nvGraphicFramePr>
        <p:xfrm>
          <a:off x="4425950" y="2328863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3" imgW="1917360" imgH="888840" progId="Equation.DSMT4">
                  <p:embed/>
                </p:oleObj>
              </mc:Choice>
              <mc:Fallback>
                <p:oleObj name="Equation" r:id="rId3" imgW="1917360" imgH="8888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328863"/>
                        <a:ext cx="1917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0216" y="3217486"/>
            <a:ext cx="976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Сведения из теории вероятности.</a:t>
            </a:r>
          </a:p>
          <a:p>
            <a:r>
              <a:rPr lang="ru-RU" dirty="0" smtClean="0"/>
              <a:t>Если у нас </a:t>
            </a:r>
            <a:r>
              <a:rPr lang="en-US" b="1" dirty="0" smtClean="0">
                <a:solidFill>
                  <a:srgbClr val="7030A0"/>
                </a:solidFill>
              </a:rPr>
              <a:t>m</a:t>
            </a:r>
            <a:r>
              <a:rPr lang="en-US" dirty="0" smtClean="0"/>
              <a:t> </a:t>
            </a:r>
            <a:r>
              <a:rPr lang="ru-RU" dirty="0" smtClean="0"/>
              <a:t>групп и входные данные могут оказаться с равной вероятностью в любой из них, то</a:t>
            </a:r>
          </a:p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89127"/>
              </p:ext>
            </p:extLst>
          </p:nvPr>
        </p:nvGraphicFramePr>
        <p:xfrm>
          <a:off x="4051300" y="4133175"/>
          <a:ext cx="226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5" imgW="2260440" imgH="533160" progId="Equation.DSMT4">
                  <p:embed/>
                </p:oleObj>
              </mc:Choice>
              <mc:Fallback>
                <p:oleObj name="Equation" r:id="rId5" imgW="2260440" imgH="53316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133175"/>
                        <a:ext cx="226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5466" y="4942512"/>
            <a:ext cx="8809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Тогда среднее время работы алгоритма по всем возможным наборам входных данных:</a:t>
            </a:r>
          </a:p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5853"/>
              </p:ext>
            </p:extLst>
          </p:nvPr>
        </p:nvGraphicFramePr>
        <p:xfrm>
          <a:off x="4589463" y="5407025"/>
          <a:ext cx="22717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7" imgW="1562040" imgH="1218960" progId="Equation.DSMT4">
                  <p:embed/>
                </p:oleObj>
              </mc:Choice>
              <mc:Fallback>
                <p:oleObj name="Equation" r:id="rId7" imgW="1562040" imgH="12189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5407025"/>
                        <a:ext cx="22717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14" y="644850"/>
            <a:ext cx="1019518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Задан массив из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/>
              <a:t>  </a:t>
            </a:r>
            <a:r>
              <a:rPr lang="ru-RU" dirty="0" smtClean="0"/>
              <a:t>уникальных элементов и некоторое число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. </a:t>
            </a:r>
            <a:r>
              <a:rPr lang="ru-RU" dirty="0" smtClean="0"/>
              <a:t>Необходимо определить есть ли число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 в массиве. </a:t>
            </a:r>
          </a:p>
          <a:p>
            <a:r>
              <a:rPr lang="ru-RU" dirty="0" smtClean="0"/>
              <a:t>Подсчитать среднее время работы алгоритма последовательного поиска  по всем возможным наборам входных данных.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6044" y="1846025"/>
            <a:ext cx="536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-</a:t>
            </a:r>
            <a:r>
              <a:rPr lang="ru-RU" dirty="0" smtClean="0"/>
              <a:t>я группа:  искомый элемент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стоит на 1-й позиции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88250"/>
              </p:ext>
            </p:extLst>
          </p:nvPr>
        </p:nvGraphicFramePr>
        <p:xfrm>
          <a:off x="6222149" y="1809221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" name="Equation" r:id="rId3" imgW="634680" imgH="380880" progId="Equation.DSMT4">
                  <p:embed/>
                </p:oleObj>
              </mc:Choice>
              <mc:Fallback>
                <p:oleObj name="Equation" r:id="rId3" imgW="634680" imgH="3808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1809221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044" y="2317523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-я группа:  искомый элемент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стоит на </a:t>
            </a:r>
            <a:r>
              <a:rPr lang="en-US" dirty="0" smtClean="0"/>
              <a:t>2</a:t>
            </a:r>
            <a:r>
              <a:rPr lang="ru-RU" dirty="0" smtClean="0"/>
              <a:t>-й позиции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4714" y="2789908"/>
            <a:ext cx="538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-я группа:  искомый элемент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стоит на </a:t>
            </a:r>
            <a:r>
              <a:rPr lang="en-US" dirty="0" smtClean="0"/>
              <a:t>3</a:t>
            </a:r>
            <a:r>
              <a:rPr lang="ru-RU" dirty="0" smtClean="0"/>
              <a:t>-й позиции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2823"/>
              </p:ext>
            </p:extLst>
          </p:nvPr>
        </p:nvGraphicFramePr>
        <p:xfrm>
          <a:off x="6196749" y="2238217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5" imgW="711000" imgH="380880" progId="Equation.DSMT4">
                  <p:embed/>
                </p:oleObj>
              </mc:Choice>
              <mc:Fallback>
                <p:oleObj name="Equation" r:id="rId5" imgW="711000" imgH="38088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749" y="2238217"/>
                        <a:ext cx="711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25538"/>
              </p:ext>
            </p:extLst>
          </p:nvPr>
        </p:nvGraphicFramePr>
        <p:xfrm>
          <a:off x="6222149" y="266252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7" imgW="685800" imgH="380880" progId="Equation.DSMT4">
                  <p:embed/>
                </p:oleObj>
              </mc:Choice>
              <mc:Fallback>
                <p:oleObj name="Equation" r:id="rId7" imgW="685800" imgH="38088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49" y="2662520"/>
                        <a:ext cx="685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0014" y="3320106"/>
            <a:ext cx="541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</a:t>
            </a:r>
            <a:r>
              <a:rPr lang="ru-RU" dirty="0" smtClean="0"/>
              <a:t>я группа:  искомый элемент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стоит на </a:t>
            </a:r>
            <a:r>
              <a:rPr lang="en-US" dirty="0" smtClean="0"/>
              <a:t>n</a:t>
            </a:r>
            <a:r>
              <a:rPr lang="ru-RU" dirty="0" smtClean="0"/>
              <a:t>-й позиции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228278" y="3009010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9941"/>
              </p:ext>
            </p:extLst>
          </p:nvPr>
        </p:nvGraphicFramePr>
        <p:xfrm>
          <a:off x="6272949" y="3193676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9" imgW="723600" imgH="380880" progId="Equation.DSMT4">
                  <p:embed/>
                </p:oleObj>
              </mc:Choice>
              <mc:Fallback>
                <p:oleObj name="Equation" r:id="rId9" imgW="723600" imgH="38088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949" y="3193676"/>
                        <a:ext cx="723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6044" y="3732834"/>
            <a:ext cx="414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(n+1)-</a:t>
            </a:r>
            <a:r>
              <a:rPr lang="ru-RU" dirty="0" smtClean="0"/>
              <a:t>я группа:  искомого элемента нет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82258"/>
              </p:ext>
            </p:extLst>
          </p:nvPr>
        </p:nvGraphicFramePr>
        <p:xfrm>
          <a:off x="6247549" y="3716964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11" imgW="939600" imgH="380880" progId="Equation.DSMT4">
                  <p:embed/>
                </p:oleObj>
              </mc:Choice>
              <mc:Fallback>
                <p:oleObj name="Equation" r:id="rId11" imgW="939600" imgH="38088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549" y="3716964"/>
                        <a:ext cx="939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80786"/>
              </p:ext>
            </p:extLst>
          </p:nvPr>
        </p:nvGraphicFramePr>
        <p:xfrm>
          <a:off x="8071222" y="2562340"/>
          <a:ext cx="3149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13" imgW="3149280" imgH="596880" progId="Equation.DSMT4">
                  <p:embed/>
                </p:oleObj>
              </mc:Choice>
              <mc:Fallback>
                <p:oleObj name="Equation" r:id="rId13" imgW="3149280" imgH="5968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1222" y="2562340"/>
                        <a:ext cx="3149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66186"/>
              </p:ext>
            </p:extLst>
          </p:nvPr>
        </p:nvGraphicFramePr>
        <p:xfrm>
          <a:off x="2902694" y="4503897"/>
          <a:ext cx="6540501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15" imgW="6540480" imgH="1777680" progId="Equation.DSMT4">
                  <p:embed/>
                </p:oleObj>
              </mc:Choice>
              <mc:Fallback>
                <p:oleObj name="Equation" r:id="rId15" imgW="6540480" imgH="177768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694" y="4503897"/>
                        <a:ext cx="6540501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380241" y="2887659"/>
            <a:ext cx="6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714" y="101976"/>
            <a:ext cx="1214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Среднее время работы алгоритма по всем возможным наборам входных данных. Пример.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1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8125" y="589008"/>
            <a:ext cx="519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Функции можно сгруппировать по скорости роста в три основных класса (три асимптотики)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055802" y="16407"/>
            <a:ext cx="5058837" cy="2078807"/>
            <a:chOff x="1055802" y="16407"/>
            <a:chExt cx="5058837" cy="2078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1055802" y="16407"/>
              <a:ext cx="5058837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400" dirty="0" smtClean="0"/>
                <a:t>Асимптотики</a:t>
              </a:r>
              <a:endParaRPr lang="ru-RU" sz="4400" dirty="0"/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470135"/>
                </p:ext>
              </p:extLst>
            </p:nvPr>
          </p:nvGraphicFramePr>
          <p:xfrm>
            <a:off x="1055802" y="1128750"/>
            <a:ext cx="5058837" cy="966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9" name="Equation" r:id="rId3" imgW="1193760" imgH="406080" progId="Equation.DSMT4">
                    <p:embed/>
                  </p:oleObj>
                </mc:Choice>
                <mc:Fallback>
                  <p:oleObj name="Equation" r:id="rId3" imgW="1193760" imgH="40608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802" y="1128750"/>
                          <a:ext cx="5058837" cy="966464"/>
                        </a:xfrm>
                        <a:prstGeom prst="rect">
                          <a:avLst/>
                        </a:prstGeom>
                        <a:solidFill>
                          <a:srgbClr val="DEEBF7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Группа 18"/>
          <p:cNvGrpSpPr/>
          <p:nvPr/>
        </p:nvGrpSpPr>
        <p:grpSpPr>
          <a:xfrm>
            <a:off x="1173445" y="2582108"/>
            <a:ext cx="6314525" cy="563563"/>
            <a:chOff x="1301750" y="2543175"/>
            <a:chExt cx="6314525" cy="563563"/>
          </a:xfrm>
        </p:grpSpPr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573724"/>
                </p:ext>
              </p:extLst>
            </p:nvPr>
          </p:nvGraphicFramePr>
          <p:xfrm>
            <a:off x="1301750" y="2543175"/>
            <a:ext cx="254317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0" name="Equation" r:id="rId5" imgW="1536480" imgH="609480" progId="Equation.DSMT4">
                    <p:embed/>
                  </p:oleObj>
                </mc:Choice>
                <mc:Fallback>
                  <p:oleObj name="Equation" r:id="rId5" imgW="1536480" imgH="60948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750" y="2543175"/>
                          <a:ext cx="2543175" cy="563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780370" y="2594123"/>
              <a:ext cx="2835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о большое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ru-RU" sz="2400" dirty="0" smtClean="0"/>
                <a:t>от</a:t>
              </a:r>
              <a:r>
                <a:rPr lang="en-US" sz="2400" dirty="0" smtClean="0"/>
                <a:t> </a:t>
              </a:r>
              <a:r>
                <a:rPr lang="en-US" sz="2400" i="1" dirty="0" smtClean="0"/>
                <a:t>f</a:t>
              </a:r>
              <a:r>
                <a:rPr lang="en-US" sz="2400" dirty="0" smtClean="0"/>
                <a:t> </a:t>
              </a:r>
              <a:r>
                <a:rPr lang="ru-RU" sz="2400" dirty="0" smtClean="0"/>
                <a:t>от </a:t>
              </a:r>
              <a:r>
                <a:rPr lang="en-US" sz="2400" i="1" dirty="0" smtClean="0"/>
                <a:t>n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1173445" y="3529421"/>
            <a:ext cx="7077875" cy="609600"/>
            <a:chOff x="1173445" y="3529421"/>
            <a:chExt cx="7077875" cy="609600"/>
          </a:xfrm>
        </p:grpSpPr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294776"/>
                </p:ext>
              </p:extLst>
            </p:nvPr>
          </p:nvGraphicFramePr>
          <p:xfrm>
            <a:off x="1173445" y="3529421"/>
            <a:ext cx="27828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1" name="Equation" r:id="rId7" imgW="1562040" imgH="609480" progId="Equation.DSMT4">
                    <p:embed/>
                  </p:oleObj>
                </mc:Choice>
                <mc:Fallback>
                  <p:oleObj name="Equation" r:id="rId7" imgW="1562040" imgH="60948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445" y="3529421"/>
                          <a:ext cx="2782888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780370" y="3571875"/>
              <a:ext cx="347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омега большое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ru-RU" sz="2400" dirty="0" smtClean="0"/>
                <a:t>от</a:t>
              </a:r>
              <a:r>
                <a:rPr lang="en-US" sz="2400" dirty="0" smtClean="0"/>
                <a:t> </a:t>
              </a:r>
              <a:r>
                <a:rPr lang="en-US" sz="2400" i="1" dirty="0" smtClean="0"/>
                <a:t>f</a:t>
              </a:r>
              <a:r>
                <a:rPr lang="en-US" sz="2400" dirty="0" smtClean="0"/>
                <a:t> </a:t>
              </a:r>
              <a:r>
                <a:rPr lang="ru-RU" sz="2400" dirty="0" smtClean="0"/>
                <a:t>от </a:t>
              </a:r>
              <a:r>
                <a:rPr lang="en-US" sz="2400" i="1" dirty="0" smtClean="0"/>
                <a:t>n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73445" y="4510694"/>
            <a:ext cx="6784569" cy="679107"/>
            <a:chOff x="1312863" y="4577106"/>
            <a:chExt cx="6784569" cy="679107"/>
          </a:xfrm>
        </p:grpSpPr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354207"/>
                </p:ext>
              </p:extLst>
            </p:nvPr>
          </p:nvGraphicFramePr>
          <p:xfrm>
            <a:off x="1312863" y="4646613"/>
            <a:ext cx="276066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2" name="Equation" r:id="rId9" imgW="1549080" imgH="609480" progId="Equation.DSMT4">
                    <p:embed/>
                  </p:oleObj>
                </mc:Choice>
                <mc:Fallback>
                  <p:oleObj name="Equation" r:id="rId9" imgW="1549080" imgH="60948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63" y="4646613"/>
                          <a:ext cx="2760662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4780370" y="4577106"/>
              <a:ext cx="331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тэтта</a:t>
              </a:r>
              <a:r>
                <a:rPr lang="ru-RU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 большое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ru-RU" sz="2400" dirty="0" smtClean="0"/>
                <a:t>от</a:t>
              </a:r>
              <a:r>
                <a:rPr lang="en-US" sz="2400" dirty="0" smtClean="0"/>
                <a:t> </a:t>
              </a:r>
              <a:r>
                <a:rPr lang="en-US" sz="2400" i="1" dirty="0" smtClean="0"/>
                <a:t>f</a:t>
              </a:r>
              <a:r>
                <a:rPr lang="en-US" sz="2400" dirty="0" smtClean="0"/>
                <a:t> </a:t>
              </a:r>
              <a:r>
                <a:rPr lang="ru-RU" sz="2400" dirty="0" smtClean="0"/>
                <a:t>от </a:t>
              </a:r>
              <a:r>
                <a:rPr lang="en-US" sz="2400" i="1" dirty="0" smtClean="0"/>
                <a:t>n</a:t>
              </a:r>
              <a:r>
                <a:rPr lang="ru-RU" sz="2400" dirty="0" smtClean="0"/>
                <a:t> </a:t>
              </a:r>
              <a:endParaRPr lang="ru-RU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1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2569</TotalTime>
  <Words>2135</Words>
  <Application>Microsoft Office PowerPoint</Application>
  <PresentationFormat>Широкоэкранный</PresentationFormat>
  <Paragraphs>297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Equation</vt:lpstr>
      <vt:lpstr>Трудоёмкость алгоритмов</vt:lpstr>
      <vt:lpstr>Трудоёмкость алгоритмов </vt:lpstr>
      <vt:lpstr>Трудоёмкость алгоритмов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Трудоёмкость алгоритмов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287</cp:revision>
  <dcterms:created xsi:type="dcterms:W3CDTF">2020-04-14T05:04:13Z</dcterms:created>
  <dcterms:modified xsi:type="dcterms:W3CDTF">2021-01-28T08:24:50Z</dcterms:modified>
</cp:coreProperties>
</file>