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273" r:id="rId5"/>
    <p:sldId id="274" r:id="rId6"/>
    <p:sldId id="275" r:id="rId7"/>
    <p:sldId id="259" r:id="rId8"/>
  </p:sldIdLst>
  <p:sldSz cx="12192000" cy="6858000"/>
  <p:notesSz cx="6858000" cy="9144000"/>
  <p:defaultText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FE94-876D-4DA8-81E2-6F507548B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BY"/>
          </a:p>
        </p:txBody>
      </p:sp>
      <p:sp>
        <p:nvSpPr>
          <p:cNvPr id="3" name="Subtitle 2">
            <a:extLst>
              <a:ext uri="{FF2B5EF4-FFF2-40B4-BE49-F238E27FC236}">
                <a16:creationId xmlns:a16="http://schemas.microsoft.com/office/drawing/2014/main" id="{9ABCB67B-6E38-49E7-BE98-972C8C7FD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BY"/>
          </a:p>
        </p:txBody>
      </p:sp>
      <p:sp>
        <p:nvSpPr>
          <p:cNvPr id="4" name="Date Placeholder 3">
            <a:extLst>
              <a:ext uri="{FF2B5EF4-FFF2-40B4-BE49-F238E27FC236}">
                <a16:creationId xmlns:a16="http://schemas.microsoft.com/office/drawing/2014/main" id="{BAD6B8F3-8512-4085-AB5F-C334AC99BC98}"/>
              </a:ext>
            </a:extLst>
          </p:cNvPr>
          <p:cNvSpPr>
            <a:spLocks noGrp="1"/>
          </p:cNvSpPr>
          <p:nvPr>
            <p:ph type="dt" sz="half" idx="10"/>
          </p:nvPr>
        </p:nvSpPr>
        <p:spPr/>
        <p:txBody>
          <a:bodyPr/>
          <a:lstStyle/>
          <a:p>
            <a:fld id="{A83FDF89-5398-4B6B-85FC-244846A1A362}" type="datetimeFigureOut">
              <a:rPr lang="ru-BY" smtClean="0"/>
              <a:t>08.02.2021</a:t>
            </a:fld>
            <a:endParaRPr lang="ru-BY"/>
          </a:p>
        </p:txBody>
      </p:sp>
      <p:sp>
        <p:nvSpPr>
          <p:cNvPr id="5" name="Footer Placeholder 4">
            <a:extLst>
              <a:ext uri="{FF2B5EF4-FFF2-40B4-BE49-F238E27FC236}">
                <a16:creationId xmlns:a16="http://schemas.microsoft.com/office/drawing/2014/main" id="{BD45C333-A29B-4A3D-AF29-96EE7820B04A}"/>
              </a:ext>
            </a:extLst>
          </p:cNvPr>
          <p:cNvSpPr>
            <a:spLocks noGrp="1"/>
          </p:cNvSpPr>
          <p:nvPr>
            <p:ph type="ftr" sz="quarter" idx="11"/>
          </p:nvPr>
        </p:nvSpPr>
        <p:spPr/>
        <p:txBody>
          <a:bodyPr/>
          <a:lstStyle/>
          <a:p>
            <a:endParaRPr lang="ru-BY"/>
          </a:p>
        </p:txBody>
      </p:sp>
      <p:sp>
        <p:nvSpPr>
          <p:cNvPr id="6" name="Slide Number Placeholder 5">
            <a:extLst>
              <a:ext uri="{FF2B5EF4-FFF2-40B4-BE49-F238E27FC236}">
                <a16:creationId xmlns:a16="http://schemas.microsoft.com/office/drawing/2014/main" id="{284083BC-578E-428B-9CC2-B254C468BD30}"/>
              </a:ext>
            </a:extLst>
          </p:cNvPr>
          <p:cNvSpPr>
            <a:spLocks noGrp="1"/>
          </p:cNvSpPr>
          <p:nvPr>
            <p:ph type="sldNum" sz="quarter" idx="12"/>
          </p:nvPr>
        </p:nvSpPr>
        <p:spPr/>
        <p:txBody>
          <a:bodyPr/>
          <a:lstStyle/>
          <a:p>
            <a:fld id="{DB0B41C0-8C20-4D65-9E3E-47D6E8DD5E49}" type="slidenum">
              <a:rPr lang="ru-BY" smtClean="0"/>
              <a:t>‹#›</a:t>
            </a:fld>
            <a:endParaRPr lang="ru-BY"/>
          </a:p>
        </p:txBody>
      </p:sp>
    </p:spTree>
    <p:extLst>
      <p:ext uri="{BB962C8B-B14F-4D97-AF65-F5344CB8AC3E}">
        <p14:creationId xmlns:p14="http://schemas.microsoft.com/office/powerpoint/2010/main" val="359306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BF42-BFAB-48E9-822C-D09C6DC47FB5}"/>
              </a:ext>
            </a:extLst>
          </p:cNvPr>
          <p:cNvSpPr>
            <a:spLocks noGrp="1"/>
          </p:cNvSpPr>
          <p:nvPr>
            <p:ph type="title"/>
          </p:nvPr>
        </p:nvSpPr>
        <p:spPr/>
        <p:txBody>
          <a:bodyPr/>
          <a:lstStyle/>
          <a:p>
            <a:r>
              <a:rPr lang="en-US"/>
              <a:t>Click to edit Master title style</a:t>
            </a:r>
            <a:endParaRPr lang="ru-BY"/>
          </a:p>
        </p:txBody>
      </p:sp>
      <p:sp>
        <p:nvSpPr>
          <p:cNvPr id="3" name="Vertical Text Placeholder 2">
            <a:extLst>
              <a:ext uri="{FF2B5EF4-FFF2-40B4-BE49-F238E27FC236}">
                <a16:creationId xmlns:a16="http://schemas.microsoft.com/office/drawing/2014/main" id="{B29EB3AD-5DFB-4D32-A197-3BE36D8BD7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BY"/>
          </a:p>
        </p:txBody>
      </p:sp>
      <p:sp>
        <p:nvSpPr>
          <p:cNvPr id="4" name="Date Placeholder 3">
            <a:extLst>
              <a:ext uri="{FF2B5EF4-FFF2-40B4-BE49-F238E27FC236}">
                <a16:creationId xmlns:a16="http://schemas.microsoft.com/office/drawing/2014/main" id="{714AA7F6-410D-4C23-969C-B45737ED406F}"/>
              </a:ext>
            </a:extLst>
          </p:cNvPr>
          <p:cNvSpPr>
            <a:spLocks noGrp="1"/>
          </p:cNvSpPr>
          <p:nvPr>
            <p:ph type="dt" sz="half" idx="10"/>
          </p:nvPr>
        </p:nvSpPr>
        <p:spPr/>
        <p:txBody>
          <a:bodyPr/>
          <a:lstStyle/>
          <a:p>
            <a:fld id="{A83FDF89-5398-4B6B-85FC-244846A1A362}" type="datetimeFigureOut">
              <a:rPr lang="ru-BY" smtClean="0"/>
              <a:t>08.02.2021</a:t>
            </a:fld>
            <a:endParaRPr lang="ru-BY"/>
          </a:p>
        </p:txBody>
      </p:sp>
      <p:sp>
        <p:nvSpPr>
          <p:cNvPr id="5" name="Footer Placeholder 4">
            <a:extLst>
              <a:ext uri="{FF2B5EF4-FFF2-40B4-BE49-F238E27FC236}">
                <a16:creationId xmlns:a16="http://schemas.microsoft.com/office/drawing/2014/main" id="{2200A237-DFB9-42DF-8887-89B8A1586929}"/>
              </a:ext>
            </a:extLst>
          </p:cNvPr>
          <p:cNvSpPr>
            <a:spLocks noGrp="1"/>
          </p:cNvSpPr>
          <p:nvPr>
            <p:ph type="ftr" sz="quarter" idx="11"/>
          </p:nvPr>
        </p:nvSpPr>
        <p:spPr/>
        <p:txBody>
          <a:bodyPr/>
          <a:lstStyle/>
          <a:p>
            <a:endParaRPr lang="ru-BY"/>
          </a:p>
        </p:txBody>
      </p:sp>
      <p:sp>
        <p:nvSpPr>
          <p:cNvPr id="6" name="Slide Number Placeholder 5">
            <a:extLst>
              <a:ext uri="{FF2B5EF4-FFF2-40B4-BE49-F238E27FC236}">
                <a16:creationId xmlns:a16="http://schemas.microsoft.com/office/drawing/2014/main" id="{0949395A-8CFC-4CEA-84DB-33158B29528E}"/>
              </a:ext>
            </a:extLst>
          </p:cNvPr>
          <p:cNvSpPr>
            <a:spLocks noGrp="1"/>
          </p:cNvSpPr>
          <p:nvPr>
            <p:ph type="sldNum" sz="quarter" idx="12"/>
          </p:nvPr>
        </p:nvSpPr>
        <p:spPr/>
        <p:txBody>
          <a:bodyPr/>
          <a:lstStyle/>
          <a:p>
            <a:fld id="{DB0B41C0-8C20-4D65-9E3E-47D6E8DD5E49}" type="slidenum">
              <a:rPr lang="ru-BY" smtClean="0"/>
              <a:t>‹#›</a:t>
            </a:fld>
            <a:endParaRPr lang="ru-BY"/>
          </a:p>
        </p:txBody>
      </p:sp>
    </p:spTree>
    <p:extLst>
      <p:ext uri="{BB962C8B-B14F-4D97-AF65-F5344CB8AC3E}">
        <p14:creationId xmlns:p14="http://schemas.microsoft.com/office/powerpoint/2010/main" val="413221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75426-C3ED-49CC-8A15-9BD3A18986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BY"/>
          </a:p>
        </p:txBody>
      </p:sp>
      <p:sp>
        <p:nvSpPr>
          <p:cNvPr id="3" name="Vertical Text Placeholder 2">
            <a:extLst>
              <a:ext uri="{FF2B5EF4-FFF2-40B4-BE49-F238E27FC236}">
                <a16:creationId xmlns:a16="http://schemas.microsoft.com/office/drawing/2014/main" id="{82615331-CFD7-4515-8FFB-B92C61F23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BY"/>
          </a:p>
        </p:txBody>
      </p:sp>
      <p:sp>
        <p:nvSpPr>
          <p:cNvPr id="4" name="Date Placeholder 3">
            <a:extLst>
              <a:ext uri="{FF2B5EF4-FFF2-40B4-BE49-F238E27FC236}">
                <a16:creationId xmlns:a16="http://schemas.microsoft.com/office/drawing/2014/main" id="{A2FD3E73-8FFA-4B18-BBB2-8E0B14A9B6F5}"/>
              </a:ext>
            </a:extLst>
          </p:cNvPr>
          <p:cNvSpPr>
            <a:spLocks noGrp="1"/>
          </p:cNvSpPr>
          <p:nvPr>
            <p:ph type="dt" sz="half" idx="10"/>
          </p:nvPr>
        </p:nvSpPr>
        <p:spPr/>
        <p:txBody>
          <a:bodyPr/>
          <a:lstStyle/>
          <a:p>
            <a:fld id="{A83FDF89-5398-4B6B-85FC-244846A1A362}" type="datetimeFigureOut">
              <a:rPr lang="ru-BY" smtClean="0"/>
              <a:t>08.02.2021</a:t>
            </a:fld>
            <a:endParaRPr lang="ru-BY"/>
          </a:p>
        </p:txBody>
      </p:sp>
      <p:sp>
        <p:nvSpPr>
          <p:cNvPr id="5" name="Footer Placeholder 4">
            <a:extLst>
              <a:ext uri="{FF2B5EF4-FFF2-40B4-BE49-F238E27FC236}">
                <a16:creationId xmlns:a16="http://schemas.microsoft.com/office/drawing/2014/main" id="{D24C2EF6-15A3-4AA0-8109-DE347EB52885}"/>
              </a:ext>
            </a:extLst>
          </p:cNvPr>
          <p:cNvSpPr>
            <a:spLocks noGrp="1"/>
          </p:cNvSpPr>
          <p:nvPr>
            <p:ph type="ftr" sz="quarter" idx="11"/>
          </p:nvPr>
        </p:nvSpPr>
        <p:spPr/>
        <p:txBody>
          <a:bodyPr/>
          <a:lstStyle/>
          <a:p>
            <a:endParaRPr lang="ru-BY"/>
          </a:p>
        </p:txBody>
      </p:sp>
      <p:sp>
        <p:nvSpPr>
          <p:cNvPr id="6" name="Slide Number Placeholder 5">
            <a:extLst>
              <a:ext uri="{FF2B5EF4-FFF2-40B4-BE49-F238E27FC236}">
                <a16:creationId xmlns:a16="http://schemas.microsoft.com/office/drawing/2014/main" id="{3F3470E6-4C2F-492C-A12F-4518BC41141C}"/>
              </a:ext>
            </a:extLst>
          </p:cNvPr>
          <p:cNvSpPr>
            <a:spLocks noGrp="1"/>
          </p:cNvSpPr>
          <p:nvPr>
            <p:ph type="sldNum" sz="quarter" idx="12"/>
          </p:nvPr>
        </p:nvSpPr>
        <p:spPr/>
        <p:txBody>
          <a:bodyPr/>
          <a:lstStyle/>
          <a:p>
            <a:fld id="{DB0B41C0-8C20-4D65-9E3E-47D6E8DD5E49}" type="slidenum">
              <a:rPr lang="ru-BY" smtClean="0"/>
              <a:t>‹#›</a:t>
            </a:fld>
            <a:endParaRPr lang="ru-BY"/>
          </a:p>
        </p:txBody>
      </p:sp>
    </p:spTree>
    <p:extLst>
      <p:ext uri="{BB962C8B-B14F-4D97-AF65-F5344CB8AC3E}">
        <p14:creationId xmlns:p14="http://schemas.microsoft.com/office/powerpoint/2010/main" val="118729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6F55-354A-400C-BF7A-01346AA83A09}"/>
              </a:ext>
            </a:extLst>
          </p:cNvPr>
          <p:cNvSpPr>
            <a:spLocks noGrp="1"/>
          </p:cNvSpPr>
          <p:nvPr>
            <p:ph type="title"/>
          </p:nvPr>
        </p:nvSpPr>
        <p:spPr/>
        <p:txBody>
          <a:bodyPr/>
          <a:lstStyle/>
          <a:p>
            <a:r>
              <a:rPr lang="en-US"/>
              <a:t>Click to edit Master title style</a:t>
            </a:r>
            <a:endParaRPr lang="ru-BY"/>
          </a:p>
        </p:txBody>
      </p:sp>
      <p:sp>
        <p:nvSpPr>
          <p:cNvPr id="3" name="Content Placeholder 2">
            <a:extLst>
              <a:ext uri="{FF2B5EF4-FFF2-40B4-BE49-F238E27FC236}">
                <a16:creationId xmlns:a16="http://schemas.microsoft.com/office/drawing/2014/main" id="{BDDDC58B-67A0-4EA6-BE4D-647843AB94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BY"/>
          </a:p>
        </p:txBody>
      </p:sp>
      <p:sp>
        <p:nvSpPr>
          <p:cNvPr id="4" name="Date Placeholder 3">
            <a:extLst>
              <a:ext uri="{FF2B5EF4-FFF2-40B4-BE49-F238E27FC236}">
                <a16:creationId xmlns:a16="http://schemas.microsoft.com/office/drawing/2014/main" id="{362B0A78-43FB-4346-94F2-3DC0089CD7B0}"/>
              </a:ext>
            </a:extLst>
          </p:cNvPr>
          <p:cNvSpPr>
            <a:spLocks noGrp="1"/>
          </p:cNvSpPr>
          <p:nvPr>
            <p:ph type="dt" sz="half" idx="10"/>
          </p:nvPr>
        </p:nvSpPr>
        <p:spPr/>
        <p:txBody>
          <a:bodyPr/>
          <a:lstStyle/>
          <a:p>
            <a:fld id="{A83FDF89-5398-4B6B-85FC-244846A1A362}" type="datetimeFigureOut">
              <a:rPr lang="ru-BY" smtClean="0"/>
              <a:t>08.02.2021</a:t>
            </a:fld>
            <a:endParaRPr lang="ru-BY"/>
          </a:p>
        </p:txBody>
      </p:sp>
      <p:sp>
        <p:nvSpPr>
          <p:cNvPr id="5" name="Footer Placeholder 4">
            <a:extLst>
              <a:ext uri="{FF2B5EF4-FFF2-40B4-BE49-F238E27FC236}">
                <a16:creationId xmlns:a16="http://schemas.microsoft.com/office/drawing/2014/main" id="{26D255A3-4760-4482-ACC4-6CA9B7137310}"/>
              </a:ext>
            </a:extLst>
          </p:cNvPr>
          <p:cNvSpPr>
            <a:spLocks noGrp="1"/>
          </p:cNvSpPr>
          <p:nvPr>
            <p:ph type="ftr" sz="quarter" idx="11"/>
          </p:nvPr>
        </p:nvSpPr>
        <p:spPr/>
        <p:txBody>
          <a:bodyPr/>
          <a:lstStyle/>
          <a:p>
            <a:endParaRPr lang="ru-BY"/>
          </a:p>
        </p:txBody>
      </p:sp>
      <p:sp>
        <p:nvSpPr>
          <p:cNvPr id="6" name="Slide Number Placeholder 5">
            <a:extLst>
              <a:ext uri="{FF2B5EF4-FFF2-40B4-BE49-F238E27FC236}">
                <a16:creationId xmlns:a16="http://schemas.microsoft.com/office/drawing/2014/main" id="{BD0614BF-43D6-4CFE-B756-480DCD951417}"/>
              </a:ext>
            </a:extLst>
          </p:cNvPr>
          <p:cNvSpPr>
            <a:spLocks noGrp="1"/>
          </p:cNvSpPr>
          <p:nvPr>
            <p:ph type="sldNum" sz="quarter" idx="12"/>
          </p:nvPr>
        </p:nvSpPr>
        <p:spPr/>
        <p:txBody>
          <a:bodyPr/>
          <a:lstStyle/>
          <a:p>
            <a:fld id="{DB0B41C0-8C20-4D65-9E3E-47D6E8DD5E49}" type="slidenum">
              <a:rPr lang="ru-BY" smtClean="0"/>
              <a:t>‹#›</a:t>
            </a:fld>
            <a:endParaRPr lang="ru-BY"/>
          </a:p>
        </p:txBody>
      </p:sp>
    </p:spTree>
    <p:extLst>
      <p:ext uri="{BB962C8B-B14F-4D97-AF65-F5344CB8AC3E}">
        <p14:creationId xmlns:p14="http://schemas.microsoft.com/office/powerpoint/2010/main" val="117937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70074-2F13-45CC-BCEB-E29F34F5E3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BY"/>
          </a:p>
        </p:txBody>
      </p:sp>
      <p:sp>
        <p:nvSpPr>
          <p:cNvPr id="3" name="Text Placeholder 2">
            <a:extLst>
              <a:ext uri="{FF2B5EF4-FFF2-40B4-BE49-F238E27FC236}">
                <a16:creationId xmlns:a16="http://schemas.microsoft.com/office/drawing/2014/main" id="{269B53E5-FC8A-4FC0-AACB-919DA5967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97B62-F4AF-4C90-B80C-790C80E685D2}"/>
              </a:ext>
            </a:extLst>
          </p:cNvPr>
          <p:cNvSpPr>
            <a:spLocks noGrp="1"/>
          </p:cNvSpPr>
          <p:nvPr>
            <p:ph type="dt" sz="half" idx="10"/>
          </p:nvPr>
        </p:nvSpPr>
        <p:spPr/>
        <p:txBody>
          <a:bodyPr/>
          <a:lstStyle/>
          <a:p>
            <a:fld id="{A83FDF89-5398-4B6B-85FC-244846A1A362}" type="datetimeFigureOut">
              <a:rPr lang="ru-BY" smtClean="0"/>
              <a:t>08.02.2021</a:t>
            </a:fld>
            <a:endParaRPr lang="ru-BY"/>
          </a:p>
        </p:txBody>
      </p:sp>
      <p:sp>
        <p:nvSpPr>
          <p:cNvPr id="5" name="Footer Placeholder 4">
            <a:extLst>
              <a:ext uri="{FF2B5EF4-FFF2-40B4-BE49-F238E27FC236}">
                <a16:creationId xmlns:a16="http://schemas.microsoft.com/office/drawing/2014/main" id="{B14001B1-9AC5-4EDD-9A3F-9C9871F860A8}"/>
              </a:ext>
            </a:extLst>
          </p:cNvPr>
          <p:cNvSpPr>
            <a:spLocks noGrp="1"/>
          </p:cNvSpPr>
          <p:nvPr>
            <p:ph type="ftr" sz="quarter" idx="11"/>
          </p:nvPr>
        </p:nvSpPr>
        <p:spPr/>
        <p:txBody>
          <a:bodyPr/>
          <a:lstStyle/>
          <a:p>
            <a:endParaRPr lang="ru-BY"/>
          </a:p>
        </p:txBody>
      </p:sp>
      <p:sp>
        <p:nvSpPr>
          <p:cNvPr id="6" name="Slide Number Placeholder 5">
            <a:extLst>
              <a:ext uri="{FF2B5EF4-FFF2-40B4-BE49-F238E27FC236}">
                <a16:creationId xmlns:a16="http://schemas.microsoft.com/office/drawing/2014/main" id="{801A6672-3F86-4AC9-A38D-E770A0B02D2C}"/>
              </a:ext>
            </a:extLst>
          </p:cNvPr>
          <p:cNvSpPr>
            <a:spLocks noGrp="1"/>
          </p:cNvSpPr>
          <p:nvPr>
            <p:ph type="sldNum" sz="quarter" idx="12"/>
          </p:nvPr>
        </p:nvSpPr>
        <p:spPr/>
        <p:txBody>
          <a:bodyPr/>
          <a:lstStyle/>
          <a:p>
            <a:fld id="{DB0B41C0-8C20-4D65-9E3E-47D6E8DD5E49}" type="slidenum">
              <a:rPr lang="ru-BY" smtClean="0"/>
              <a:t>‹#›</a:t>
            </a:fld>
            <a:endParaRPr lang="ru-BY"/>
          </a:p>
        </p:txBody>
      </p:sp>
    </p:spTree>
    <p:extLst>
      <p:ext uri="{BB962C8B-B14F-4D97-AF65-F5344CB8AC3E}">
        <p14:creationId xmlns:p14="http://schemas.microsoft.com/office/powerpoint/2010/main" val="1587608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E3F5-18BF-419D-8482-0CFD0C2868F9}"/>
              </a:ext>
            </a:extLst>
          </p:cNvPr>
          <p:cNvSpPr>
            <a:spLocks noGrp="1"/>
          </p:cNvSpPr>
          <p:nvPr>
            <p:ph type="title"/>
          </p:nvPr>
        </p:nvSpPr>
        <p:spPr/>
        <p:txBody>
          <a:bodyPr/>
          <a:lstStyle/>
          <a:p>
            <a:r>
              <a:rPr lang="en-US"/>
              <a:t>Click to edit Master title style</a:t>
            </a:r>
            <a:endParaRPr lang="ru-BY"/>
          </a:p>
        </p:txBody>
      </p:sp>
      <p:sp>
        <p:nvSpPr>
          <p:cNvPr id="3" name="Content Placeholder 2">
            <a:extLst>
              <a:ext uri="{FF2B5EF4-FFF2-40B4-BE49-F238E27FC236}">
                <a16:creationId xmlns:a16="http://schemas.microsoft.com/office/drawing/2014/main" id="{A463E610-D872-4545-9B1E-159BF2312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BY"/>
          </a:p>
        </p:txBody>
      </p:sp>
      <p:sp>
        <p:nvSpPr>
          <p:cNvPr id="4" name="Content Placeholder 3">
            <a:extLst>
              <a:ext uri="{FF2B5EF4-FFF2-40B4-BE49-F238E27FC236}">
                <a16:creationId xmlns:a16="http://schemas.microsoft.com/office/drawing/2014/main" id="{8E1DEE6C-7D24-406D-9DB5-97DF189711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BY"/>
          </a:p>
        </p:txBody>
      </p:sp>
      <p:sp>
        <p:nvSpPr>
          <p:cNvPr id="5" name="Date Placeholder 4">
            <a:extLst>
              <a:ext uri="{FF2B5EF4-FFF2-40B4-BE49-F238E27FC236}">
                <a16:creationId xmlns:a16="http://schemas.microsoft.com/office/drawing/2014/main" id="{70F0FF79-FDCF-4C05-AD70-1255D9DACA4E}"/>
              </a:ext>
            </a:extLst>
          </p:cNvPr>
          <p:cNvSpPr>
            <a:spLocks noGrp="1"/>
          </p:cNvSpPr>
          <p:nvPr>
            <p:ph type="dt" sz="half" idx="10"/>
          </p:nvPr>
        </p:nvSpPr>
        <p:spPr/>
        <p:txBody>
          <a:bodyPr/>
          <a:lstStyle/>
          <a:p>
            <a:fld id="{A83FDF89-5398-4B6B-85FC-244846A1A362}" type="datetimeFigureOut">
              <a:rPr lang="ru-BY" smtClean="0"/>
              <a:t>08.02.2021</a:t>
            </a:fld>
            <a:endParaRPr lang="ru-BY"/>
          </a:p>
        </p:txBody>
      </p:sp>
      <p:sp>
        <p:nvSpPr>
          <p:cNvPr id="6" name="Footer Placeholder 5">
            <a:extLst>
              <a:ext uri="{FF2B5EF4-FFF2-40B4-BE49-F238E27FC236}">
                <a16:creationId xmlns:a16="http://schemas.microsoft.com/office/drawing/2014/main" id="{E1BE1FC3-D1B0-48C6-830C-797CE3CF4B02}"/>
              </a:ext>
            </a:extLst>
          </p:cNvPr>
          <p:cNvSpPr>
            <a:spLocks noGrp="1"/>
          </p:cNvSpPr>
          <p:nvPr>
            <p:ph type="ftr" sz="quarter" idx="11"/>
          </p:nvPr>
        </p:nvSpPr>
        <p:spPr/>
        <p:txBody>
          <a:bodyPr/>
          <a:lstStyle/>
          <a:p>
            <a:endParaRPr lang="ru-BY"/>
          </a:p>
        </p:txBody>
      </p:sp>
      <p:sp>
        <p:nvSpPr>
          <p:cNvPr id="7" name="Slide Number Placeholder 6">
            <a:extLst>
              <a:ext uri="{FF2B5EF4-FFF2-40B4-BE49-F238E27FC236}">
                <a16:creationId xmlns:a16="http://schemas.microsoft.com/office/drawing/2014/main" id="{7DA135F6-7742-448E-866A-2F617E8A28C4}"/>
              </a:ext>
            </a:extLst>
          </p:cNvPr>
          <p:cNvSpPr>
            <a:spLocks noGrp="1"/>
          </p:cNvSpPr>
          <p:nvPr>
            <p:ph type="sldNum" sz="quarter" idx="12"/>
          </p:nvPr>
        </p:nvSpPr>
        <p:spPr/>
        <p:txBody>
          <a:bodyPr/>
          <a:lstStyle/>
          <a:p>
            <a:fld id="{DB0B41C0-8C20-4D65-9E3E-47D6E8DD5E49}" type="slidenum">
              <a:rPr lang="ru-BY" smtClean="0"/>
              <a:t>‹#›</a:t>
            </a:fld>
            <a:endParaRPr lang="ru-BY"/>
          </a:p>
        </p:txBody>
      </p:sp>
    </p:spTree>
    <p:extLst>
      <p:ext uri="{BB962C8B-B14F-4D97-AF65-F5344CB8AC3E}">
        <p14:creationId xmlns:p14="http://schemas.microsoft.com/office/powerpoint/2010/main" val="378051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6C56-6466-4964-8577-18C96F1CDF7A}"/>
              </a:ext>
            </a:extLst>
          </p:cNvPr>
          <p:cNvSpPr>
            <a:spLocks noGrp="1"/>
          </p:cNvSpPr>
          <p:nvPr>
            <p:ph type="title"/>
          </p:nvPr>
        </p:nvSpPr>
        <p:spPr>
          <a:xfrm>
            <a:off x="839788" y="365125"/>
            <a:ext cx="10515600" cy="1325563"/>
          </a:xfrm>
        </p:spPr>
        <p:txBody>
          <a:bodyPr/>
          <a:lstStyle/>
          <a:p>
            <a:r>
              <a:rPr lang="en-US"/>
              <a:t>Click to edit Master title style</a:t>
            </a:r>
            <a:endParaRPr lang="ru-BY"/>
          </a:p>
        </p:txBody>
      </p:sp>
      <p:sp>
        <p:nvSpPr>
          <p:cNvPr id="3" name="Text Placeholder 2">
            <a:extLst>
              <a:ext uri="{FF2B5EF4-FFF2-40B4-BE49-F238E27FC236}">
                <a16:creationId xmlns:a16="http://schemas.microsoft.com/office/drawing/2014/main" id="{C84503BC-6357-489B-8845-C106FAA560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179D51-E76B-42BA-8630-E65CF867A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BY"/>
          </a:p>
        </p:txBody>
      </p:sp>
      <p:sp>
        <p:nvSpPr>
          <p:cNvPr id="5" name="Text Placeholder 4">
            <a:extLst>
              <a:ext uri="{FF2B5EF4-FFF2-40B4-BE49-F238E27FC236}">
                <a16:creationId xmlns:a16="http://schemas.microsoft.com/office/drawing/2014/main" id="{5001D111-6072-498F-AAEF-778FDA9D0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9BB30-E4E4-4A5D-9F5B-72CBBE268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BY"/>
          </a:p>
        </p:txBody>
      </p:sp>
      <p:sp>
        <p:nvSpPr>
          <p:cNvPr id="7" name="Date Placeholder 6">
            <a:extLst>
              <a:ext uri="{FF2B5EF4-FFF2-40B4-BE49-F238E27FC236}">
                <a16:creationId xmlns:a16="http://schemas.microsoft.com/office/drawing/2014/main" id="{0AD3B7E6-B3F3-416B-86F5-9742F19F549F}"/>
              </a:ext>
            </a:extLst>
          </p:cNvPr>
          <p:cNvSpPr>
            <a:spLocks noGrp="1"/>
          </p:cNvSpPr>
          <p:nvPr>
            <p:ph type="dt" sz="half" idx="10"/>
          </p:nvPr>
        </p:nvSpPr>
        <p:spPr/>
        <p:txBody>
          <a:bodyPr/>
          <a:lstStyle/>
          <a:p>
            <a:fld id="{A83FDF89-5398-4B6B-85FC-244846A1A362}" type="datetimeFigureOut">
              <a:rPr lang="ru-BY" smtClean="0"/>
              <a:t>08.02.2021</a:t>
            </a:fld>
            <a:endParaRPr lang="ru-BY"/>
          </a:p>
        </p:txBody>
      </p:sp>
      <p:sp>
        <p:nvSpPr>
          <p:cNvPr id="8" name="Footer Placeholder 7">
            <a:extLst>
              <a:ext uri="{FF2B5EF4-FFF2-40B4-BE49-F238E27FC236}">
                <a16:creationId xmlns:a16="http://schemas.microsoft.com/office/drawing/2014/main" id="{B5014D56-7180-4905-AEFF-26B2E80D86D0}"/>
              </a:ext>
            </a:extLst>
          </p:cNvPr>
          <p:cNvSpPr>
            <a:spLocks noGrp="1"/>
          </p:cNvSpPr>
          <p:nvPr>
            <p:ph type="ftr" sz="quarter" idx="11"/>
          </p:nvPr>
        </p:nvSpPr>
        <p:spPr/>
        <p:txBody>
          <a:bodyPr/>
          <a:lstStyle/>
          <a:p>
            <a:endParaRPr lang="ru-BY"/>
          </a:p>
        </p:txBody>
      </p:sp>
      <p:sp>
        <p:nvSpPr>
          <p:cNvPr id="9" name="Slide Number Placeholder 8">
            <a:extLst>
              <a:ext uri="{FF2B5EF4-FFF2-40B4-BE49-F238E27FC236}">
                <a16:creationId xmlns:a16="http://schemas.microsoft.com/office/drawing/2014/main" id="{1AFAAE7D-C3BD-4227-A730-0699C3D8812C}"/>
              </a:ext>
            </a:extLst>
          </p:cNvPr>
          <p:cNvSpPr>
            <a:spLocks noGrp="1"/>
          </p:cNvSpPr>
          <p:nvPr>
            <p:ph type="sldNum" sz="quarter" idx="12"/>
          </p:nvPr>
        </p:nvSpPr>
        <p:spPr/>
        <p:txBody>
          <a:bodyPr/>
          <a:lstStyle/>
          <a:p>
            <a:fld id="{DB0B41C0-8C20-4D65-9E3E-47D6E8DD5E49}" type="slidenum">
              <a:rPr lang="ru-BY" smtClean="0"/>
              <a:t>‹#›</a:t>
            </a:fld>
            <a:endParaRPr lang="ru-BY"/>
          </a:p>
        </p:txBody>
      </p:sp>
    </p:spTree>
    <p:extLst>
      <p:ext uri="{BB962C8B-B14F-4D97-AF65-F5344CB8AC3E}">
        <p14:creationId xmlns:p14="http://schemas.microsoft.com/office/powerpoint/2010/main" val="43962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AD2C-9950-477B-9B11-C3B95EF5863D}"/>
              </a:ext>
            </a:extLst>
          </p:cNvPr>
          <p:cNvSpPr>
            <a:spLocks noGrp="1"/>
          </p:cNvSpPr>
          <p:nvPr>
            <p:ph type="title"/>
          </p:nvPr>
        </p:nvSpPr>
        <p:spPr/>
        <p:txBody>
          <a:bodyPr/>
          <a:lstStyle/>
          <a:p>
            <a:r>
              <a:rPr lang="en-US"/>
              <a:t>Click to edit Master title style</a:t>
            </a:r>
            <a:endParaRPr lang="ru-BY"/>
          </a:p>
        </p:txBody>
      </p:sp>
      <p:sp>
        <p:nvSpPr>
          <p:cNvPr id="3" name="Date Placeholder 2">
            <a:extLst>
              <a:ext uri="{FF2B5EF4-FFF2-40B4-BE49-F238E27FC236}">
                <a16:creationId xmlns:a16="http://schemas.microsoft.com/office/drawing/2014/main" id="{BEFDBC29-1CF5-4265-A1C4-9B54A84A4E61}"/>
              </a:ext>
            </a:extLst>
          </p:cNvPr>
          <p:cNvSpPr>
            <a:spLocks noGrp="1"/>
          </p:cNvSpPr>
          <p:nvPr>
            <p:ph type="dt" sz="half" idx="10"/>
          </p:nvPr>
        </p:nvSpPr>
        <p:spPr/>
        <p:txBody>
          <a:bodyPr/>
          <a:lstStyle/>
          <a:p>
            <a:fld id="{A83FDF89-5398-4B6B-85FC-244846A1A362}" type="datetimeFigureOut">
              <a:rPr lang="ru-BY" smtClean="0"/>
              <a:t>08.02.2021</a:t>
            </a:fld>
            <a:endParaRPr lang="ru-BY"/>
          </a:p>
        </p:txBody>
      </p:sp>
      <p:sp>
        <p:nvSpPr>
          <p:cNvPr id="4" name="Footer Placeholder 3">
            <a:extLst>
              <a:ext uri="{FF2B5EF4-FFF2-40B4-BE49-F238E27FC236}">
                <a16:creationId xmlns:a16="http://schemas.microsoft.com/office/drawing/2014/main" id="{ADB0256D-B634-4929-BD33-859956AB2ADD}"/>
              </a:ext>
            </a:extLst>
          </p:cNvPr>
          <p:cNvSpPr>
            <a:spLocks noGrp="1"/>
          </p:cNvSpPr>
          <p:nvPr>
            <p:ph type="ftr" sz="quarter" idx="11"/>
          </p:nvPr>
        </p:nvSpPr>
        <p:spPr/>
        <p:txBody>
          <a:bodyPr/>
          <a:lstStyle/>
          <a:p>
            <a:endParaRPr lang="ru-BY"/>
          </a:p>
        </p:txBody>
      </p:sp>
      <p:sp>
        <p:nvSpPr>
          <p:cNvPr id="5" name="Slide Number Placeholder 4">
            <a:extLst>
              <a:ext uri="{FF2B5EF4-FFF2-40B4-BE49-F238E27FC236}">
                <a16:creationId xmlns:a16="http://schemas.microsoft.com/office/drawing/2014/main" id="{2BE408BC-841B-4965-B49E-B17D75ACD747}"/>
              </a:ext>
            </a:extLst>
          </p:cNvPr>
          <p:cNvSpPr>
            <a:spLocks noGrp="1"/>
          </p:cNvSpPr>
          <p:nvPr>
            <p:ph type="sldNum" sz="quarter" idx="12"/>
          </p:nvPr>
        </p:nvSpPr>
        <p:spPr/>
        <p:txBody>
          <a:bodyPr/>
          <a:lstStyle/>
          <a:p>
            <a:fld id="{DB0B41C0-8C20-4D65-9E3E-47D6E8DD5E49}" type="slidenum">
              <a:rPr lang="ru-BY" smtClean="0"/>
              <a:t>‹#›</a:t>
            </a:fld>
            <a:endParaRPr lang="ru-BY"/>
          </a:p>
        </p:txBody>
      </p:sp>
    </p:spTree>
    <p:extLst>
      <p:ext uri="{BB962C8B-B14F-4D97-AF65-F5344CB8AC3E}">
        <p14:creationId xmlns:p14="http://schemas.microsoft.com/office/powerpoint/2010/main" val="12558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9B089-7DB7-4441-A553-39829A0722DE}"/>
              </a:ext>
            </a:extLst>
          </p:cNvPr>
          <p:cNvSpPr>
            <a:spLocks noGrp="1"/>
          </p:cNvSpPr>
          <p:nvPr>
            <p:ph type="dt" sz="half" idx="10"/>
          </p:nvPr>
        </p:nvSpPr>
        <p:spPr/>
        <p:txBody>
          <a:bodyPr/>
          <a:lstStyle/>
          <a:p>
            <a:fld id="{A83FDF89-5398-4B6B-85FC-244846A1A362}" type="datetimeFigureOut">
              <a:rPr lang="ru-BY" smtClean="0"/>
              <a:t>08.02.2021</a:t>
            </a:fld>
            <a:endParaRPr lang="ru-BY"/>
          </a:p>
        </p:txBody>
      </p:sp>
      <p:sp>
        <p:nvSpPr>
          <p:cNvPr id="3" name="Footer Placeholder 2">
            <a:extLst>
              <a:ext uri="{FF2B5EF4-FFF2-40B4-BE49-F238E27FC236}">
                <a16:creationId xmlns:a16="http://schemas.microsoft.com/office/drawing/2014/main" id="{16C7560C-B010-4F62-AB66-ACADCEBE3B14}"/>
              </a:ext>
            </a:extLst>
          </p:cNvPr>
          <p:cNvSpPr>
            <a:spLocks noGrp="1"/>
          </p:cNvSpPr>
          <p:nvPr>
            <p:ph type="ftr" sz="quarter" idx="11"/>
          </p:nvPr>
        </p:nvSpPr>
        <p:spPr/>
        <p:txBody>
          <a:bodyPr/>
          <a:lstStyle/>
          <a:p>
            <a:endParaRPr lang="ru-BY"/>
          </a:p>
        </p:txBody>
      </p:sp>
      <p:sp>
        <p:nvSpPr>
          <p:cNvPr id="4" name="Slide Number Placeholder 3">
            <a:extLst>
              <a:ext uri="{FF2B5EF4-FFF2-40B4-BE49-F238E27FC236}">
                <a16:creationId xmlns:a16="http://schemas.microsoft.com/office/drawing/2014/main" id="{65099C66-88F1-46D3-860D-195F18BFB743}"/>
              </a:ext>
            </a:extLst>
          </p:cNvPr>
          <p:cNvSpPr>
            <a:spLocks noGrp="1"/>
          </p:cNvSpPr>
          <p:nvPr>
            <p:ph type="sldNum" sz="quarter" idx="12"/>
          </p:nvPr>
        </p:nvSpPr>
        <p:spPr/>
        <p:txBody>
          <a:bodyPr/>
          <a:lstStyle/>
          <a:p>
            <a:fld id="{DB0B41C0-8C20-4D65-9E3E-47D6E8DD5E49}" type="slidenum">
              <a:rPr lang="ru-BY" smtClean="0"/>
              <a:t>‹#›</a:t>
            </a:fld>
            <a:endParaRPr lang="ru-BY"/>
          </a:p>
        </p:txBody>
      </p:sp>
    </p:spTree>
    <p:extLst>
      <p:ext uri="{BB962C8B-B14F-4D97-AF65-F5344CB8AC3E}">
        <p14:creationId xmlns:p14="http://schemas.microsoft.com/office/powerpoint/2010/main" val="268806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2993-AF53-4F0F-B454-45A75937A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BY"/>
          </a:p>
        </p:txBody>
      </p:sp>
      <p:sp>
        <p:nvSpPr>
          <p:cNvPr id="3" name="Content Placeholder 2">
            <a:extLst>
              <a:ext uri="{FF2B5EF4-FFF2-40B4-BE49-F238E27FC236}">
                <a16:creationId xmlns:a16="http://schemas.microsoft.com/office/drawing/2014/main" id="{31FE1BA0-7423-49E9-A4F1-174F6EFCB9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BY"/>
          </a:p>
        </p:txBody>
      </p:sp>
      <p:sp>
        <p:nvSpPr>
          <p:cNvPr id="4" name="Text Placeholder 3">
            <a:extLst>
              <a:ext uri="{FF2B5EF4-FFF2-40B4-BE49-F238E27FC236}">
                <a16:creationId xmlns:a16="http://schemas.microsoft.com/office/drawing/2014/main" id="{11DB8B03-1AAB-4765-8DB4-868149D50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D674D-1B05-4941-BFDA-AF14D5906DC4}"/>
              </a:ext>
            </a:extLst>
          </p:cNvPr>
          <p:cNvSpPr>
            <a:spLocks noGrp="1"/>
          </p:cNvSpPr>
          <p:nvPr>
            <p:ph type="dt" sz="half" idx="10"/>
          </p:nvPr>
        </p:nvSpPr>
        <p:spPr/>
        <p:txBody>
          <a:bodyPr/>
          <a:lstStyle/>
          <a:p>
            <a:fld id="{A83FDF89-5398-4B6B-85FC-244846A1A362}" type="datetimeFigureOut">
              <a:rPr lang="ru-BY" smtClean="0"/>
              <a:t>08.02.2021</a:t>
            </a:fld>
            <a:endParaRPr lang="ru-BY"/>
          </a:p>
        </p:txBody>
      </p:sp>
      <p:sp>
        <p:nvSpPr>
          <p:cNvPr id="6" name="Footer Placeholder 5">
            <a:extLst>
              <a:ext uri="{FF2B5EF4-FFF2-40B4-BE49-F238E27FC236}">
                <a16:creationId xmlns:a16="http://schemas.microsoft.com/office/drawing/2014/main" id="{133E8286-D018-436F-A922-81F5E6519192}"/>
              </a:ext>
            </a:extLst>
          </p:cNvPr>
          <p:cNvSpPr>
            <a:spLocks noGrp="1"/>
          </p:cNvSpPr>
          <p:nvPr>
            <p:ph type="ftr" sz="quarter" idx="11"/>
          </p:nvPr>
        </p:nvSpPr>
        <p:spPr/>
        <p:txBody>
          <a:bodyPr/>
          <a:lstStyle/>
          <a:p>
            <a:endParaRPr lang="ru-BY"/>
          </a:p>
        </p:txBody>
      </p:sp>
      <p:sp>
        <p:nvSpPr>
          <p:cNvPr id="7" name="Slide Number Placeholder 6">
            <a:extLst>
              <a:ext uri="{FF2B5EF4-FFF2-40B4-BE49-F238E27FC236}">
                <a16:creationId xmlns:a16="http://schemas.microsoft.com/office/drawing/2014/main" id="{AA4EF9D1-D5C6-4725-B1E7-E01766B53476}"/>
              </a:ext>
            </a:extLst>
          </p:cNvPr>
          <p:cNvSpPr>
            <a:spLocks noGrp="1"/>
          </p:cNvSpPr>
          <p:nvPr>
            <p:ph type="sldNum" sz="quarter" idx="12"/>
          </p:nvPr>
        </p:nvSpPr>
        <p:spPr/>
        <p:txBody>
          <a:bodyPr/>
          <a:lstStyle/>
          <a:p>
            <a:fld id="{DB0B41C0-8C20-4D65-9E3E-47D6E8DD5E49}" type="slidenum">
              <a:rPr lang="ru-BY" smtClean="0"/>
              <a:t>‹#›</a:t>
            </a:fld>
            <a:endParaRPr lang="ru-BY"/>
          </a:p>
        </p:txBody>
      </p:sp>
    </p:spTree>
    <p:extLst>
      <p:ext uri="{BB962C8B-B14F-4D97-AF65-F5344CB8AC3E}">
        <p14:creationId xmlns:p14="http://schemas.microsoft.com/office/powerpoint/2010/main" val="230641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E0CF-FC78-45BB-A4CC-EE69C9F47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BY"/>
          </a:p>
        </p:txBody>
      </p:sp>
      <p:sp>
        <p:nvSpPr>
          <p:cNvPr id="3" name="Picture Placeholder 2">
            <a:extLst>
              <a:ext uri="{FF2B5EF4-FFF2-40B4-BE49-F238E27FC236}">
                <a16:creationId xmlns:a16="http://schemas.microsoft.com/office/drawing/2014/main" id="{3D6C4D23-D382-4472-B0D0-0A44E55722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BY"/>
          </a:p>
        </p:txBody>
      </p:sp>
      <p:sp>
        <p:nvSpPr>
          <p:cNvPr id="4" name="Text Placeholder 3">
            <a:extLst>
              <a:ext uri="{FF2B5EF4-FFF2-40B4-BE49-F238E27FC236}">
                <a16:creationId xmlns:a16="http://schemas.microsoft.com/office/drawing/2014/main" id="{6FE8C6E3-C684-4DAE-8BE9-40780F9D0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D307E0-41EF-45EE-866E-0C9A1DFEF12C}"/>
              </a:ext>
            </a:extLst>
          </p:cNvPr>
          <p:cNvSpPr>
            <a:spLocks noGrp="1"/>
          </p:cNvSpPr>
          <p:nvPr>
            <p:ph type="dt" sz="half" idx="10"/>
          </p:nvPr>
        </p:nvSpPr>
        <p:spPr/>
        <p:txBody>
          <a:bodyPr/>
          <a:lstStyle/>
          <a:p>
            <a:fld id="{A83FDF89-5398-4B6B-85FC-244846A1A362}" type="datetimeFigureOut">
              <a:rPr lang="ru-BY" smtClean="0"/>
              <a:t>08.02.2021</a:t>
            </a:fld>
            <a:endParaRPr lang="ru-BY"/>
          </a:p>
        </p:txBody>
      </p:sp>
      <p:sp>
        <p:nvSpPr>
          <p:cNvPr id="6" name="Footer Placeholder 5">
            <a:extLst>
              <a:ext uri="{FF2B5EF4-FFF2-40B4-BE49-F238E27FC236}">
                <a16:creationId xmlns:a16="http://schemas.microsoft.com/office/drawing/2014/main" id="{328C5605-289B-4EA6-9412-6B29994CCFFE}"/>
              </a:ext>
            </a:extLst>
          </p:cNvPr>
          <p:cNvSpPr>
            <a:spLocks noGrp="1"/>
          </p:cNvSpPr>
          <p:nvPr>
            <p:ph type="ftr" sz="quarter" idx="11"/>
          </p:nvPr>
        </p:nvSpPr>
        <p:spPr/>
        <p:txBody>
          <a:bodyPr/>
          <a:lstStyle/>
          <a:p>
            <a:endParaRPr lang="ru-BY"/>
          </a:p>
        </p:txBody>
      </p:sp>
      <p:sp>
        <p:nvSpPr>
          <p:cNvPr id="7" name="Slide Number Placeholder 6">
            <a:extLst>
              <a:ext uri="{FF2B5EF4-FFF2-40B4-BE49-F238E27FC236}">
                <a16:creationId xmlns:a16="http://schemas.microsoft.com/office/drawing/2014/main" id="{B9196886-5CDE-4FC7-BA2D-6B1D316AAD32}"/>
              </a:ext>
            </a:extLst>
          </p:cNvPr>
          <p:cNvSpPr>
            <a:spLocks noGrp="1"/>
          </p:cNvSpPr>
          <p:nvPr>
            <p:ph type="sldNum" sz="quarter" idx="12"/>
          </p:nvPr>
        </p:nvSpPr>
        <p:spPr/>
        <p:txBody>
          <a:bodyPr/>
          <a:lstStyle/>
          <a:p>
            <a:fld id="{DB0B41C0-8C20-4D65-9E3E-47D6E8DD5E49}" type="slidenum">
              <a:rPr lang="ru-BY" smtClean="0"/>
              <a:t>‹#›</a:t>
            </a:fld>
            <a:endParaRPr lang="ru-BY"/>
          </a:p>
        </p:txBody>
      </p:sp>
    </p:spTree>
    <p:extLst>
      <p:ext uri="{BB962C8B-B14F-4D97-AF65-F5344CB8AC3E}">
        <p14:creationId xmlns:p14="http://schemas.microsoft.com/office/powerpoint/2010/main" val="191247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5C9ED-ACF8-4C46-AFD9-5096DE74C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BY"/>
          </a:p>
        </p:txBody>
      </p:sp>
      <p:sp>
        <p:nvSpPr>
          <p:cNvPr id="3" name="Text Placeholder 2">
            <a:extLst>
              <a:ext uri="{FF2B5EF4-FFF2-40B4-BE49-F238E27FC236}">
                <a16:creationId xmlns:a16="http://schemas.microsoft.com/office/drawing/2014/main" id="{4942600E-34AD-44F9-9472-8BD34CD22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BY"/>
          </a:p>
        </p:txBody>
      </p:sp>
      <p:sp>
        <p:nvSpPr>
          <p:cNvPr id="4" name="Date Placeholder 3">
            <a:extLst>
              <a:ext uri="{FF2B5EF4-FFF2-40B4-BE49-F238E27FC236}">
                <a16:creationId xmlns:a16="http://schemas.microsoft.com/office/drawing/2014/main" id="{6AA6D79E-29DA-4AE7-9D38-403FE3112D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FDF89-5398-4B6B-85FC-244846A1A362}" type="datetimeFigureOut">
              <a:rPr lang="ru-BY" smtClean="0"/>
              <a:t>08.02.2021</a:t>
            </a:fld>
            <a:endParaRPr lang="ru-BY"/>
          </a:p>
        </p:txBody>
      </p:sp>
      <p:sp>
        <p:nvSpPr>
          <p:cNvPr id="5" name="Footer Placeholder 4">
            <a:extLst>
              <a:ext uri="{FF2B5EF4-FFF2-40B4-BE49-F238E27FC236}">
                <a16:creationId xmlns:a16="http://schemas.microsoft.com/office/drawing/2014/main" id="{C1CFB733-CDDD-4A8B-90D7-4D37FAC16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BY"/>
          </a:p>
        </p:txBody>
      </p:sp>
      <p:sp>
        <p:nvSpPr>
          <p:cNvPr id="6" name="Slide Number Placeholder 5">
            <a:extLst>
              <a:ext uri="{FF2B5EF4-FFF2-40B4-BE49-F238E27FC236}">
                <a16:creationId xmlns:a16="http://schemas.microsoft.com/office/drawing/2014/main" id="{622E4367-661D-41B2-ABB1-BA5D7A5532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B41C0-8C20-4D65-9E3E-47D6E8DD5E49}" type="slidenum">
              <a:rPr lang="ru-BY" smtClean="0"/>
              <a:t>‹#›</a:t>
            </a:fld>
            <a:endParaRPr lang="ru-BY"/>
          </a:p>
        </p:txBody>
      </p:sp>
    </p:spTree>
    <p:extLst>
      <p:ext uri="{BB962C8B-B14F-4D97-AF65-F5344CB8AC3E}">
        <p14:creationId xmlns:p14="http://schemas.microsoft.com/office/powerpoint/2010/main" val="4034686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81158" y="142853"/>
            <a:ext cx="1785950" cy="214315"/>
          </a:xfrm>
        </p:spPr>
        <p:txBody>
          <a:bodyPr>
            <a:normAutofit fontScale="90000"/>
          </a:bodyPr>
          <a:lstStyle/>
          <a:p>
            <a:r>
              <a:rPr lang="ru-RU" sz="1300" dirty="0"/>
              <a:t>Исследование</a:t>
            </a:r>
            <a:r>
              <a:rPr lang="ru-RU" sz="1200" dirty="0"/>
              <a:t> операций</a:t>
            </a:r>
          </a:p>
        </p:txBody>
      </p:sp>
      <p:sp>
        <p:nvSpPr>
          <p:cNvPr id="5" name="Прямоугольник 4"/>
          <p:cNvSpPr/>
          <p:nvPr/>
        </p:nvSpPr>
        <p:spPr>
          <a:xfrm>
            <a:off x="2024034" y="428604"/>
            <a:ext cx="8072494" cy="5909310"/>
          </a:xfrm>
          <a:prstGeom prst="rect">
            <a:avLst/>
          </a:prstGeom>
        </p:spPr>
        <p:txBody>
          <a:bodyPr wrap="square">
            <a:spAutoFit/>
          </a:bodyPr>
          <a:lstStyle/>
          <a:p>
            <a:r>
              <a:rPr lang="ru-RU" sz="1400" b="1" dirty="0"/>
              <a:t>Курс «Исследование операций» (ИСО) </a:t>
            </a:r>
            <a:r>
              <a:rPr lang="ru-RU" sz="1400" dirty="0"/>
              <a:t>рассчитан на 68 лекционных часов, 12 часов практики, </a:t>
            </a:r>
            <a:r>
              <a:rPr lang="en-US" sz="1400" dirty="0"/>
              <a:t>6</a:t>
            </a:r>
            <a:r>
              <a:rPr lang="ru-RU" sz="1400" dirty="0"/>
              <a:t> часа контрольные работы, 46 часов самостоятельная работа.  Форма контроля – экзамен.</a:t>
            </a:r>
            <a:endParaRPr lang="en-US" sz="1400" dirty="0"/>
          </a:p>
          <a:p>
            <a:endParaRPr lang="ru-RU" sz="1400" dirty="0"/>
          </a:p>
          <a:p>
            <a:r>
              <a:rPr lang="ru-RU" sz="1400" dirty="0"/>
              <a:t>Формально курс можно разбить на четыре части</a:t>
            </a:r>
          </a:p>
          <a:p>
            <a:r>
              <a:rPr lang="ru-RU" sz="1400" b="1" dirty="0"/>
              <a:t>			ИСО</a:t>
            </a:r>
          </a:p>
          <a:p>
            <a:r>
              <a:rPr lang="ru-RU" sz="1400" dirty="0"/>
              <a:t>  </a:t>
            </a:r>
          </a:p>
          <a:p>
            <a:r>
              <a:rPr lang="ru-RU" sz="1400" b="1" dirty="0"/>
              <a:t>Введение, неопределённости</a:t>
            </a:r>
          </a:p>
          <a:p>
            <a:r>
              <a:rPr lang="ru-RU" sz="1400" b="1" dirty="0"/>
              <a:t>в задачах ИСО, теория игр</a:t>
            </a:r>
          </a:p>
          <a:p>
            <a:r>
              <a:rPr lang="ru-RU" sz="1400" dirty="0"/>
              <a:t> </a:t>
            </a:r>
          </a:p>
          <a:p>
            <a:r>
              <a:rPr lang="ru-RU" sz="1400" dirty="0"/>
              <a:t> </a:t>
            </a:r>
          </a:p>
          <a:p>
            <a:r>
              <a:rPr lang="ru-RU" sz="1400" b="1" dirty="0"/>
              <a:t>	Сетевые задачи ИСО			</a:t>
            </a:r>
            <a:r>
              <a:rPr lang="ru-RU" sz="1400" i="1" dirty="0"/>
              <a:t>Дополнительные главы ИСО</a:t>
            </a:r>
          </a:p>
          <a:p>
            <a:r>
              <a:rPr lang="ru-RU" sz="1400" dirty="0"/>
              <a:t> 					           (</a:t>
            </a:r>
            <a:r>
              <a:rPr lang="ru-RU" sz="1400" i="1" dirty="0"/>
              <a:t>по возможности</a:t>
            </a:r>
            <a:r>
              <a:rPr lang="ru-RU" sz="1400" dirty="0"/>
              <a:t>)</a:t>
            </a:r>
          </a:p>
          <a:p>
            <a:r>
              <a:rPr lang="ru-RU" sz="1400" dirty="0"/>
              <a:t> </a:t>
            </a:r>
          </a:p>
          <a:p>
            <a:r>
              <a:rPr lang="ru-RU" sz="1400" dirty="0"/>
              <a:t>			</a:t>
            </a:r>
            <a:r>
              <a:rPr lang="ru-RU" sz="1400" b="1" dirty="0"/>
              <a:t>СМО, теория расписаний, задачи управления запасами</a:t>
            </a:r>
          </a:p>
          <a:p>
            <a:endParaRPr lang="ru-RU" sz="1400" dirty="0"/>
          </a:p>
          <a:p>
            <a:r>
              <a:rPr lang="ru-RU" sz="1400" dirty="0"/>
              <a:t>По каждой из первых трёх частей предусмотрена  сдача теста. </a:t>
            </a:r>
            <a:endParaRPr lang="en-US" sz="1400" dirty="0"/>
          </a:p>
          <a:p>
            <a:endParaRPr lang="ru-RU" sz="1400" dirty="0"/>
          </a:p>
          <a:p>
            <a:r>
              <a:rPr lang="ru-RU" sz="1400" dirty="0"/>
              <a:t>В экзаменационном билете три вопроса – по одному из каждой первых трёх частей. Общая оценка складывается из оценок тестов, оценки по заданиям, контрольным работам и экзаменационной оценки.</a:t>
            </a:r>
            <a:endParaRPr lang="en-US" sz="1400" dirty="0"/>
          </a:p>
          <a:p>
            <a:endParaRPr lang="ru-RU" sz="1400" dirty="0"/>
          </a:p>
          <a:p>
            <a:r>
              <a:rPr lang="ru-RU" sz="1400" b="1" dirty="0">
                <a:solidFill>
                  <a:srgbClr val="FF0000"/>
                </a:solidFill>
              </a:rPr>
              <a:t>Сдача тестов, выполнение заданий и контрольных работ обязательны!</a:t>
            </a:r>
          </a:p>
          <a:p>
            <a:endParaRPr lang="ru-RU" sz="1400" dirty="0"/>
          </a:p>
          <a:p>
            <a:endParaRPr lang="ru-RU" sz="1400" dirty="0"/>
          </a:p>
          <a:p>
            <a:endParaRPr lang="ru-RU" sz="1400" dirty="0"/>
          </a:p>
          <a:p>
            <a:r>
              <a:rPr lang="ru-RU" sz="1400" dirty="0"/>
              <a:t> </a:t>
            </a:r>
          </a:p>
          <a:p>
            <a:endParaRPr lang="ru-RU" sz="1400" dirty="0"/>
          </a:p>
        </p:txBody>
      </p:sp>
      <p:cxnSp>
        <p:nvCxnSpPr>
          <p:cNvPr id="13" name="Прямая со стрелкой 12"/>
          <p:cNvCxnSpPr/>
          <p:nvPr/>
        </p:nvCxnSpPr>
        <p:spPr>
          <a:xfrm rot="10800000" flipV="1">
            <a:off x="3809984" y="1500174"/>
            <a:ext cx="92869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rot="5400000">
            <a:off x="4131455" y="1750207"/>
            <a:ext cx="1000132"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rot="16200000" flipH="1">
            <a:off x="4738678" y="2143116"/>
            <a:ext cx="157163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a:off x="5381620" y="1571612"/>
            <a:ext cx="1857388"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35006" y="642918"/>
            <a:ext cx="11176986" cy="6072230"/>
          </a:xfrm>
        </p:spPr>
        <p:txBody>
          <a:bodyPr>
            <a:noAutofit/>
          </a:bodyPr>
          <a:lstStyle/>
          <a:p>
            <a:pPr>
              <a:buNone/>
            </a:pPr>
            <a:r>
              <a:rPr lang="ru-RU" sz="1400" b="1" dirty="0"/>
              <a:t>Литература</a:t>
            </a:r>
            <a:r>
              <a:rPr lang="ru-RU" sz="1400" dirty="0"/>
              <a:t> рекомендуемая для изучения курса:</a:t>
            </a:r>
          </a:p>
          <a:p>
            <a:r>
              <a:rPr lang="ru-RU" sz="1400" dirty="0" err="1"/>
              <a:t>Гермейер</a:t>
            </a:r>
            <a:r>
              <a:rPr lang="ru-RU" sz="1400" dirty="0"/>
              <a:t> Ю.Б. Введение в теорию исследования операций. – М.: Наука, 1971. – 383 с.</a:t>
            </a:r>
          </a:p>
          <a:p>
            <a:r>
              <a:rPr lang="ru-RU" sz="1400" dirty="0"/>
              <a:t>Вагнер Г. Основы исследования операций. – М.: Мир, 1972 (в трёх томах).</a:t>
            </a:r>
          </a:p>
          <a:p>
            <a:r>
              <a:rPr lang="ru-RU" sz="1400" dirty="0" err="1"/>
              <a:t>Танаев</a:t>
            </a:r>
            <a:r>
              <a:rPr lang="ru-RU" sz="1400" dirty="0"/>
              <a:t> В.С., </a:t>
            </a:r>
            <a:r>
              <a:rPr lang="ru-RU" sz="1400" dirty="0" err="1"/>
              <a:t>Шкурба</a:t>
            </a:r>
            <a:r>
              <a:rPr lang="ru-RU" sz="1400" dirty="0"/>
              <a:t> В.В. Введение в теорию расписаний. – М.: Наука, 1975. – 256 с.</a:t>
            </a:r>
          </a:p>
          <a:p>
            <a:r>
              <a:rPr lang="ru-RU" sz="1400" dirty="0" err="1"/>
              <a:t>Крушевский</a:t>
            </a:r>
            <a:r>
              <a:rPr lang="ru-RU" sz="1400" dirty="0"/>
              <a:t> А.В. Теория игр. – Киев: </a:t>
            </a:r>
            <a:r>
              <a:rPr lang="ru-RU" sz="1400" dirty="0" err="1"/>
              <a:t>Выща</a:t>
            </a:r>
            <a:r>
              <a:rPr lang="ru-RU" sz="1400" dirty="0"/>
              <a:t> школа, 1977. – 216 с. (Изложены основные положения и сведения из теории игр).</a:t>
            </a:r>
          </a:p>
          <a:p>
            <a:pPr lvl="0"/>
            <a:r>
              <a:rPr lang="ru-RU" sz="1400" dirty="0"/>
              <a:t>Фрэнк Г., </a:t>
            </a:r>
            <a:r>
              <a:rPr lang="ru-RU" sz="1400" dirty="0" err="1"/>
              <a:t>Фриш</a:t>
            </a:r>
            <a:r>
              <a:rPr lang="ru-RU" sz="1400" dirty="0"/>
              <a:t> И. Сети, связь и потоки. – М.: Связь, 1978. – 448 с.</a:t>
            </a:r>
          </a:p>
          <a:p>
            <a:r>
              <a:rPr lang="ru-RU" sz="1400" dirty="0" err="1"/>
              <a:t>Сакович</a:t>
            </a:r>
            <a:r>
              <a:rPr lang="ru-RU" sz="1400" dirty="0"/>
              <a:t> В.А. Исследование операций. – Мн.: </a:t>
            </a:r>
            <a:r>
              <a:rPr lang="ru-RU" sz="1400" dirty="0" err="1"/>
              <a:t>Выш.шк</a:t>
            </a:r>
            <a:r>
              <a:rPr lang="ru-RU" sz="1400" dirty="0"/>
              <a:t>., 1984. – 256 с. (</a:t>
            </a:r>
            <a:r>
              <a:rPr lang="ru-RU" sz="1400" dirty="0" err="1"/>
              <a:t>Излагатся</a:t>
            </a:r>
            <a:r>
              <a:rPr lang="ru-RU" sz="1400" dirty="0"/>
              <a:t> количественные методы анализа и синтеза оптимальных решений).</a:t>
            </a:r>
          </a:p>
          <a:p>
            <a:r>
              <a:rPr lang="ru-RU" sz="1400" dirty="0" err="1"/>
              <a:t>Свами</a:t>
            </a:r>
            <a:r>
              <a:rPr lang="ru-RU" sz="1400" dirty="0"/>
              <a:t> М., </a:t>
            </a:r>
            <a:r>
              <a:rPr lang="ru-RU" sz="1400" dirty="0" err="1"/>
              <a:t>Тхуласираман</a:t>
            </a:r>
            <a:r>
              <a:rPr lang="ru-RU" sz="1400" dirty="0"/>
              <a:t> К. Графы, сети и алгоритмы. – М.: Мир, 1984. – 455 с. </a:t>
            </a:r>
            <a:endParaRPr lang="en-US" sz="1400" dirty="0"/>
          </a:p>
          <a:p>
            <a:r>
              <a:rPr lang="ru-RU" sz="1400" dirty="0"/>
              <a:t>Морозов В.В., Сухарев А.Г., Фёдоров В.В. Исследование операций в задачах и упражнениях. – М.: </a:t>
            </a:r>
            <a:r>
              <a:rPr lang="ru-RU" sz="1400" dirty="0" err="1"/>
              <a:t>Высш</a:t>
            </a:r>
            <a:r>
              <a:rPr lang="ru-RU" sz="1400" dirty="0"/>
              <a:t>. </a:t>
            </a:r>
            <a:r>
              <a:rPr lang="ru-RU" sz="1400" dirty="0" err="1"/>
              <a:t>шк</a:t>
            </a:r>
            <a:r>
              <a:rPr lang="ru-RU" sz="1400" dirty="0"/>
              <a:t>., 1986. –287 с. (Знакомит с основными понятиями и методами исследования операций).</a:t>
            </a:r>
          </a:p>
          <a:p>
            <a:pPr lvl="0"/>
            <a:r>
              <a:rPr lang="ru-RU" sz="1400" dirty="0" err="1"/>
              <a:t>Вентцель</a:t>
            </a:r>
            <a:r>
              <a:rPr lang="ru-RU" sz="1400" dirty="0"/>
              <a:t> Е.С. Исследование операций. Задачи, принципы, методология. –М.: Наука. 1988. – 208 с. (Популярно излагаются основы ИСО. Главное внимание уделяется не математическому аппарату, а методологии).</a:t>
            </a:r>
          </a:p>
          <a:p>
            <a:r>
              <a:rPr lang="ru-RU" sz="1400" dirty="0" err="1"/>
              <a:t>Танаев</a:t>
            </a:r>
            <a:r>
              <a:rPr lang="ru-RU" sz="1400" dirty="0"/>
              <a:t> В.С., </a:t>
            </a:r>
            <a:r>
              <a:rPr lang="ru-RU" sz="1400" dirty="0" err="1"/>
              <a:t>Сотсков</a:t>
            </a:r>
            <a:r>
              <a:rPr lang="ru-RU" sz="1400" dirty="0"/>
              <a:t> Ю.Н., </a:t>
            </a:r>
            <a:r>
              <a:rPr lang="ru-RU" sz="1400" dirty="0" err="1"/>
              <a:t>Струсевич</a:t>
            </a:r>
            <a:r>
              <a:rPr lang="ru-RU" sz="1400" dirty="0"/>
              <a:t> В.А. Теория расписаний. Многостадийные системы. – М.: Наука, 1989. – 328с.</a:t>
            </a:r>
          </a:p>
          <a:p>
            <a:pPr lvl="0"/>
            <a:r>
              <a:rPr lang="ru-RU" sz="1400" dirty="0"/>
              <a:t>Давыдов Э.Г. Исследование операций. – М.: </a:t>
            </a:r>
            <a:r>
              <a:rPr lang="ru-RU" sz="1400" dirty="0" err="1"/>
              <a:t>Высш</a:t>
            </a:r>
            <a:r>
              <a:rPr lang="ru-RU" sz="1400" dirty="0"/>
              <a:t>. </a:t>
            </a:r>
            <a:r>
              <a:rPr lang="ru-RU" sz="1400" dirty="0" err="1"/>
              <a:t>шк</a:t>
            </a:r>
            <a:r>
              <a:rPr lang="ru-RU" sz="1400" dirty="0"/>
              <a:t>. , 1990. – 383 с. (Излагаются методологические основы исследования операций).</a:t>
            </a:r>
          </a:p>
          <a:p>
            <a:pPr lvl="0"/>
            <a:r>
              <a:rPr lang="ru-RU" sz="1400" dirty="0"/>
              <a:t>Петросян Л.А., Зенкевич Н.А., Сёмина Е.А. Теория игр. – М.: </a:t>
            </a:r>
            <a:r>
              <a:rPr lang="ru-RU" sz="1400" dirty="0" err="1"/>
              <a:t>Высш</a:t>
            </a:r>
            <a:r>
              <a:rPr lang="ru-RU" sz="1400" dirty="0"/>
              <a:t>. </a:t>
            </a:r>
            <a:r>
              <a:rPr lang="ru-RU" sz="1400" dirty="0" err="1"/>
              <a:t>шк</a:t>
            </a:r>
            <a:r>
              <a:rPr lang="ru-RU" sz="1400" dirty="0"/>
              <a:t>., 1998. -  304 с. (Краткое учебное пособие по теории игр).</a:t>
            </a:r>
          </a:p>
          <a:p>
            <a:r>
              <a:rPr lang="ru-RU" sz="1400" dirty="0"/>
              <a:t>Бахтин В.И. и др.  Исследование операций: Курс лекций. – Минск: БГУ, 2003. – 199 с.</a:t>
            </a:r>
          </a:p>
          <a:p>
            <a:pPr lvl="0"/>
            <a:r>
              <a:rPr lang="ru-RU" sz="1400" dirty="0" err="1"/>
              <a:t>Таха</a:t>
            </a:r>
            <a:r>
              <a:rPr lang="ru-RU" sz="1400" dirty="0"/>
              <a:t> Х.  Введение в исследование операций (7- изд.). – Вильямс, 2005. – 903 с. </a:t>
            </a:r>
          </a:p>
          <a:p>
            <a:r>
              <a:rPr lang="ru-RU" sz="1400" dirty="0"/>
              <a:t>Костевич Л.С., </a:t>
            </a:r>
            <a:r>
              <a:rPr lang="ru-RU" sz="1400" dirty="0" err="1"/>
              <a:t>Лако</a:t>
            </a:r>
            <a:r>
              <a:rPr lang="ru-RU" sz="1400" dirty="0"/>
              <a:t> А.А. Исследование операций. Теория игр (2-изд.) .  - Минск: </a:t>
            </a:r>
            <a:r>
              <a:rPr lang="ru-RU" sz="1400" dirty="0" err="1"/>
              <a:t>Выш</a:t>
            </a:r>
            <a:r>
              <a:rPr lang="ru-RU" sz="1400" dirty="0"/>
              <a:t>. </a:t>
            </a:r>
            <a:r>
              <a:rPr lang="ru-RU" sz="1400" dirty="0" err="1"/>
              <a:t>шк</a:t>
            </a:r>
            <a:r>
              <a:rPr lang="ru-RU" sz="1400" dirty="0"/>
              <a:t>., 2008.  – 368 с.</a:t>
            </a:r>
          </a:p>
        </p:txBody>
      </p:sp>
      <p:sp>
        <p:nvSpPr>
          <p:cNvPr id="4" name="Заголовок 1"/>
          <p:cNvSpPr>
            <a:spLocks noGrp="1"/>
          </p:cNvSpPr>
          <p:nvPr>
            <p:ph type="title"/>
          </p:nvPr>
        </p:nvSpPr>
        <p:spPr>
          <a:xfrm>
            <a:off x="1981200" y="274638"/>
            <a:ext cx="1828784" cy="225404"/>
          </a:xfrm>
        </p:spPr>
        <p:txBody>
          <a:bodyPr>
            <a:normAutofit fontScale="90000"/>
          </a:bodyPr>
          <a:lstStyle/>
          <a:p>
            <a:r>
              <a:rPr lang="ru-RU" sz="1300" dirty="0"/>
              <a:t>Исследование</a:t>
            </a:r>
            <a:r>
              <a:rPr lang="ru-RU" sz="1200" dirty="0"/>
              <a:t> операций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72861" y="642918"/>
            <a:ext cx="11070455" cy="6072230"/>
          </a:xfrm>
        </p:spPr>
        <p:txBody>
          <a:bodyPr>
            <a:noAutofit/>
          </a:bodyPr>
          <a:lstStyle/>
          <a:p>
            <a:pPr>
              <a:buNone/>
            </a:pPr>
            <a:r>
              <a:rPr lang="ru-RU" sz="1400" b="1" dirty="0"/>
              <a:t>Литература</a:t>
            </a:r>
            <a:r>
              <a:rPr lang="ru-RU" sz="1400" dirty="0"/>
              <a:t> рекомендуемая для изучения курса:</a:t>
            </a:r>
          </a:p>
          <a:p>
            <a:pPr lvl="0"/>
            <a:r>
              <a:rPr lang="ru-RU" sz="1400" dirty="0"/>
              <a:t>Исаченко А.Н., </a:t>
            </a:r>
            <a:r>
              <a:rPr lang="ru-RU" sz="1400" dirty="0" err="1"/>
              <a:t>Дробушевич</a:t>
            </a:r>
            <a:r>
              <a:rPr lang="ru-RU" sz="1400" dirty="0"/>
              <a:t>  Л.Ф.  Исследование операций в задачах. В 3 </a:t>
            </a:r>
            <a:r>
              <a:rPr lang="ru-RU" sz="1400" dirty="0" err="1"/>
              <a:t>ч.,Ч</a:t>
            </a:r>
            <a:r>
              <a:rPr lang="ru-RU" sz="1400" dirty="0"/>
              <a:t>. 1: Математические модели. Теория игр. – Минск: БГУ, 2010. – 50 с.</a:t>
            </a:r>
          </a:p>
          <a:p>
            <a:r>
              <a:rPr lang="ru-RU" sz="1400" dirty="0"/>
              <a:t>Исаченко А.Н., </a:t>
            </a:r>
            <a:r>
              <a:rPr lang="ru-RU" sz="1400" dirty="0" err="1"/>
              <a:t>Дробушевич</a:t>
            </a:r>
            <a:r>
              <a:rPr lang="ru-RU" sz="1400" dirty="0"/>
              <a:t>  Л.Ф.  Исследование операций в задачах. В 3 </a:t>
            </a:r>
            <a:r>
              <a:rPr lang="ru-RU" sz="1400" dirty="0" err="1"/>
              <a:t>ч.,Ч</a:t>
            </a:r>
            <a:r>
              <a:rPr lang="ru-RU" sz="1400" dirty="0"/>
              <a:t>. 2: Сетевые задачи. – Минск: БГУ, 2011 . – 76 с.</a:t>
            </a:r>
            <a:endParaRPr lang="en-US" sz="1400" dirty="0"/>
          </a:p>
          <a:p>
            <a:r>
              <a:rPr lang="ru-RU" sz="1400" dirty="0"/>
              <a:t>Исаченко А.Н.</a:t>
            </a:r>
            <a:r>
              <a:rPr lang="en-US" sz="1400" dirty="0"/>
              <a:t> </a:t>
            </a:r>
            <a:r>
              <a:rPr lang="ru-RU" sz="1400" dirty="0"/>
              <a:t>Исследование операций в задачах. В 3 </a:t>
            </a:r>
            <a:r>
              <a:rPr lang="ru-RU" sz="1400" dirty="0" err="1"/>
              <a:t>ч.,Ч</a:t>
            </a:r>
            <a:r>
              <a:rPr lang="ru-RU" sz="1400" dirty="0"/>
              <a:t>. </a:t>
            </a:r>
            <a:r>
              <a:rPr lang="en-US" sz="1400" dirty="0"/>
              <a:t>3: </a:t>
            </a:r>
            <a:r>
              <a:rPr lang="ru-RU" sz="1400" dirty="0"/>
              <a:t>Сетевое планирование, системы массового обслуживания, управление запасами</a:t>
            </a:r>
            <a:r>
              <a:rPr lang="en-US" sz="1400" dirty="0"/>
              <a:t>. - </a:t>
            </a:r>
            <a:r>
              <a:rPr lang="ru-RU" sz="1400" dirty="0"/>
              <a:t>Минск: БГУ, 201</a:t>
            </a:r>
            <a:r>
              <a:rPr lang="en-US" sz="1400" dirty="0"/>
              <a:t>3</a:t>
            </a:r>
            <a:r>
              <a:rPr lang="ru-RU" sz="1400" dirty="0"/>
              <a:t> . – </a:t>
            </a:r>
            <a:r>
              <a:rPr lang="en-US" sz="1400" dirty="0"/>
              <a:t>63</a:t>
            </a:r>
            <a:r>
              <a:rPr lang="ru-RU" sz="1400" dirty="0"/>
              <a:t> с.</a:t>
            </a:r>
          </a:p>
          <a:p>
            <a:r>
              <a:rPr lang="ru-RU" sz="1400" dirty="0" err="1"/>
              <a:t>Краснопрошин</a:t>
            </a:r>
            <a:r>
              <a:rPr lang="ru-RU" sz="1400" dirty="0"/>
              <a:t> В.В., Лепешинский Н.А.  Исследование операций. - Минск: БГУ, 2013. - 191 с. </a:t>
            </a:r>
          </a:p>
          <a:p>
            <a:r>
              <a:rPr lang="ru-RU" sz="1400" dirty="0"/>
              <a:t>Бахтин В.И. и др. Исследование операций. Курс лекций. - Минск: БГУ, 2003. - 199 с.  </a:t>
            </a:r>
          </a:p>
          <a:p>
            <a:r>
              <a:rPr lang="ru-RU" sz="1400" dirty="0" err="1"/>
              <a:t>Писарук</a:t>
            </a:r>
            <a:r>
              <a:rPr lang="ru-RU" sz="1400" dirty="0"/>
              <a:t> Н.Н. Исследование операций. - Минск: БГУ, 2015. - 304 с. </a:t>
            </a:r>
            <a:endParaRPr lang="en-US" sz="1400" dirty="0"/>
          </a:p>
          <a:p>
            <a:pPr>
              <a:buNone/>
            </a:pPr>
            <a:endParaRPr lang="ru-RU" sz="1400" dirty="0"/>
          </a:p>
          <a:p>
            <a:pPr lvl="0"/>
            <a:endParaRPr lang="ru-RU" sz="1400" dirty="0"/>
          </a:p>
        </p:txBody>
      </p:sp>
      <p:sp>
        <p:nvSpPr>
          <p:cNvPr id="4" name="Заголовок 1"/>
          <p:cNvSpPr>
            <a:spLocks noGrp="1"/>
          </p:cNvSpPr>
          <p:nvPr>
            <p:ph type="title"/>
          </p:nvPr>
        </p:nvSpPr>
        <p:spPr>
          <a:xfrm>
            <a:off x="1981200" y="274638"/>
            <a:ext cx="1828784" cy="225404"/>
          </a:xfrm>
        </p:spPr>
        <p:txBody>
          <a:bodyPr>
            <a:normAutofit fontScale="90000"/>
          </a:bodyPr>
          <a:lstStyle/>
          <a:p>
            <a:r>
              <a:rPr lang="ru-RU" sz="1300" dirty="0"/>
              <a:t>Исследование</a:t>
            </a:r>
            <a:r>
              <a:rPr lang="ru-RU" sz="1200" dirty="0"/>
              <a:t> операций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46229" y="357166"/>
            <a:ext cx="11345662" cy="6357982"/>
          </a:xfrm>
        </p:spPr>
        <p:txBody>
          <a:bodyPr>
            <a:noAutofit/>
          </a:bodyPr>
          <a:lstStyle/>
          <a:p>
            <a:pPr algn="just">
              <a:buNone/>
            </a:pPr>
            <a:r>
              <a:rPr lang="ru-RU" sz="1600" b="1" dirty="0">
                <a:latin typeface="Times New Roman" pitchFamily="18" charset="0"/>
                <a:cs typeface="Times New Roman" pitchFamily="18" charset="0"/>
              </a:rPr>
              <a:t>Под операциями обычно понимают целенаправленные управляемые процессы</a:t>
            </a:r>
            <a:r>
              <a:rPr lang="ru-RU" sz="1600" dirty="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ru-RU" sz="1600" dirty="0"/>
              <a:t>Природа их может</a:t>
            </a:r>
            <a:endParaRPr lang="en-US" sz="1600" dirty="0"/>
          </a:p>
          <a:p>
            <a:pPr algn="just">
              <a:buNone/>
            </a:pPr>
            <a:r>
              <a:rPr lang="ru-RU" sz="1600" dirty="0"/>
              <a:t>быть</a:t>
            </a:r>
            <a:r>
              <a:rPr lang="en-US" sz="1600" dirty="0"/>
              <a:t> </a:t>
            </a:r>
            <a:r>
              <a:rPr lang="ru-RU" sz="1600" dirty="0"/>
              <a:t>различной - это могут быть военные действия, производственные процессы, коммерческие</a:t>
            </a:r>
            <a:endParaRPr lang="en-US" sz="1600" dirty="0"/>
          </a:p>
          <a:p>
            <a:pPr algn="just">
              <a:buNone/>
            </a:pPr>
            <a:r>
              <a:rPr lang="ru-RU" sz="1600" dirty="0"/>
              <a:t>мероприятия, административные решения</a:t>
            </a:r>
            <a:r>
              <a:rPr lang="en-US" sz="1600" dirty="0"/>
              <a:t> </a:t>
            </a:r>
            <a:r>
              <a:rPr lang="ru-RU" sz="1600" dirty="0"/>
              <a:t>и т.д.</a:t>
            </a:r>
          </a:p>
          <a:p>
            <a:pPr algn="just">
              <a:buNone/>
            </a:pPr>
            <a:r>
              <a:rPr lang="ru-RU" sz="1600" b="1" dirty="0">
                <a:latin typeface="Times New Roman" pitchFamily="18" charset="0"/>
                <a:cs typeface="Times New Roman" pitchFamily="18" charset="0"/>
              </a:rPr>
              <a:t>История возникновения исследования операций</a:t>
            </a:r>
            <a:r>
              <a:rPr lang="ru-RU" sz="1600" dirty="0">
                <a:latin typeface="Times New Roman" pitchFamily="18" charset="0"/>
                <a:cs typeface="Times New Roman" pitchFamily="18" charset="0"/>
              </a:rPr>
              <a:t>. </a:t>
            </a:r>
          </a:p>
          <a:p>
            <a:pPr algn="just">
              <a:buNone/>
            </a:pPr>
            <a:r>
              <a:rPr lang="ru-RU" sz="1600" dirty="0">
                <a:latin typeface="Times New Roman" pitchFamily="18" charset="0"/>
                <a:cs typeface="Times New Roman" pitchFamily="18" charset="0"/>
              </a:rPr>
              <a:t>1) В 1885 году Фредерик Тейлор пришел к выводу о возможности применения научного анализа в сфере производства. Проблема, рассмотренная им, на первый взгляд, кажется тривиальной: "как оптимальным образом организовать работу землекопов?" Казалось бы, ответ давно известен - "Бери больше, кидай дальше, отдыхай, пока летит". Однако применение математического аппарата показало несостоятельность этого принципа. Оказалось, что оптимальный вес груза, позволяющий максимизировать количество перебрасываемого материала (при разумной экономии рабочей силы) значительно меньше того, что может поднять человек при максимальной нагрузке. </a:t>
            </a:r>
          </a:p>
          <a:p>
            <a:pPr algn="just">
              <a:buNone/>
            </a:pPr>
            <a:r>
              <a:rPr lang="ru-RU" sz="1600" dirty="0">
                <a:latin typeface="Times New Roman" pitchFamily="18" charset="0"/>
                <a:cs typeface="Times New Roman" pitchFamily="18" charset="0"/>
              </a:rPr>
              <a:t>2) Пионером в области перевода сложных военно-стратегических задач на язык математики стал русский военный топограф  М.П. Осипов, описавший в 1915 году математическую модель глобального вооружённого противостояния. В 1916 году английский инженер Фредерик Ланчестер повторил результат Осипова, сформулировав его как квадратичный закон, количественно связывающего достижение победы с</a:t>
            </a:r>
            <a:r>
              <a:rPr lang="en-US" sz="1600" dirty="0">
                <a:latin typeface="Times New Roman" pitchFamily="18" charset="0"/>
                <a:cs typeface="Times New Roman" pitchFamily="18" charset="0"/>
              </a:rPr>
              <a:t> </a:t>
            </a:r>
            <a:r>
              <a:rPr lang="ru-RU" sz="1600" dirty="0">
                <a:latin typeface="Times New Roman" pitchFamily="18" charset="0"/>
                <a:cs typeface="Times New Roman" pitchFamily="18" charset="0"/>
              </a:rPr>
              <a:t>двумя основными факторами: численным превосходством живой силы и эффективностью оружия. Было</a:t>
            </a:r>
            <a:r>
              <a:rPr lang="en-US" sz="1600" dirty="0">
                <a:latin typeface="Times New Roman" pitchFamily="18" charset="0"/>
                <a:cs typeface="Times New Roman" pitchFamily="18" charset="0"/>
              </a:rPr>
              <a:t> </a:t>
            </a:r>
            <a:r>
              <a:rPr lang="ru-RU" sz="1600" dirty="0">
                <a:latin typeface="Times New Roman" pitchFamily="18" charset="0"/>
                <a:cs typeface="Times New Roman" pitchFamily="18" charset="0"/>
              </a:rPr>
              <a:t>показано, что при одновременном вступлении в бой численное превосходство в живой силе более важно,</a:t>
            </a:r>
            <a:r>
              <a:rPr lang="en-US" sz="1600" dirty="0">
                <a:latin typeface="Times New Roman" pitchFamily="18" charset="0"/>
                <a:cs typeface="Times New Roman" pitchFamily="18" charset="0"/>
              </a:rPr>
              <a:t> </a:t>
            </a:r>
            <a:r>
              <a:rPr lang="ru-RU" sz="1600" dirty="0">
                <a:latin typeface="Times New Roman" pitchFamily="18" charset="0"/>
                <a:cs typeface="Times New Roman" pitchFamily="18" charset="0"/>
              </a:rPr>
              <a:t>чем применение более совершенного вооружения, поскольку главную роль играет сосредоточение</a:t>
            </a:r>
            <a:r>
              <a:rPr lang="en-US" sz="1600" dirty="0">
                <a:latin typeface="Times New Roman" pitchFamily="18" charset="0"/>
                <a:cs typeface="Times New Roman" pitchFamily="18" charset="0"/>
              </a:rPr>
              <a:t> </a:t>
            </a:r>
            <a:r>
              <a:rPr lang="ru-RU" sz="1600" dirty="0">
                <a:latin typeface="Times New Roman" pitchFamily="18" charset="0"/>
                <a:cs typeface="Times New Roman" pitchFamily="18" charset="0"/>
              </a:rPr>
              <a:t>собственных войск и расчленение сил противника. </a:t>
            </a:r>
          </a:p>
          <a:p>
            <a:pPr algn="just">
              <a:buNone/>
            </a:pPr>
            <a:r>
              <a:rPr lang="ru-RU" sz="1600" dirty="0">
                <a:latin typeface="Times New Roman" pitchFamily="18" charset="0"/>
                <a:cs typeface="Times New Roman" pitchFamily="18" charset="0"/>
              </a:rPr>
              <a:t>3) В 1917 году датский математик А.К.Эрланг, работавший в телефонной компании, поставил задачу минимизации потерь времени на установление телефонной связи. Полученные им результаты стали основополагающими принципами в теории телефонной связи. Формулы Эрланга (среднее время ожидания вызова и др.) были приняты министерством связи Англии в качестве стандартов для расчета эффективности телефонных линий. Идеи Эрланга почти на полвека предвосхитили современные теории расчета телефонных узлов.</a:t>
            </a:r>
          </a:p>
          <a:p>
            <a:pPr>
              <a:buNone/>
            </a:pPr>
            <a:endParaRPr lang="ru-RU" sz="1400" dirty="0">
              <a:latin typeface="Times New Roman" pitchFamily="18" charset="0"/>
              <a:cs typeface="Times New Roman" pitchFamily="18" charset="0"/>
            </a:endParaRPr>
          </a:p>
        </p:txBody>
      </p:sp>
      <p:sp>
        <p:nvSpPr>
          <p:cNvPr id="4" name="Заголовок 1"/>
          <p:cNvSpPr>
            <a:spLocks noGrp="1"/>
          </p:cNvSpPr>
          <p:nvPr>
            <p:ph type="title"/>
          </p:nvPr>
        </p:nvSpPr>
        <p:spPr>
          <a:xfrm>
            <a:off x="2024034" y="142852"/>
            <a:ext cx="2043098" cy="225404"/>
          </a:xfrm>
        </p:spPr>
        <p:txBody>
          <a:bodyPr>
            <a:normAutofit fontScale="90000"/>
          </a:bodyPr>
          <a:lstStyle/>
          <a:p>
            <a:r>
              <a:rPr lang="ru-RU" sz="1300" dirty="0"/>
              <a:t>Исследование</a:t>
            </a:r>
            <a:r>
              <a:rPr lang="ru-RU" sz="1200" dirty="0"/>
              <a:t> операций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04186" y="500042"/>
            <a:ext cx="11546890" cy="6143668"/>
          </a:xfrm>
        </p:spPr>
        <p:txBody>
          <a:bodyPr>
            <a:normAutofit fontScale="77500" lnSpcReduction="20000"/>
          </a:bodyPr>
          <a:lstStyle/>
          <a:p>
            <a:pPr algn="just">
              <a:lnSpc>
                <a:spcPct val="170000"/>
              </a:lnSpc>
              <a:buNone/>
            </a:pPr>
            <a:r>
              <a:rPr lang="ru-RU" sz="1900" dirty="0">
                <a:latin typeface="Times New Roman" pitchFamily="18" charset="0"/>
                <a:cs typeface="Times New Roman" pitchFamily="18" charset="0"/>
              </a:rPr>
              <a:t>4)   В 1930 г. Г. Левинсон начал применять научный анализ к решению задач, возникающих в торговле.  Методика исследования операций была использована для исследования эффективности рекламы, размещения товаров, влияния конъюнктуры на номенклатуру и количество проданных товаров.</a:t>
            </a:r>
          </a:p>
          <a:p>
            <a:pPr algn="just">
              <a:lnSpc>
                <a:spcPct val="170000"/>
              </a:lnSpc>
              <a:buNone/>
            </a:pPr>
            <a:r>
              <a:rPr lang="ru-RU" sz="1900" dirty="0">
                <a:latin typeface="Times New Roman" pitchFamily="18" charset="0"/>
                <a:cs typeface="Times New Roman" pitchFamily="18" charset="0"/>
              </a:rPr>
              <a:t>5) В 1935 г. в Великобритании с целью подготовки эффективных средств противодействия возрастающей угрозе со стороны военно-воздушных сил Германии ученые начрадиолокации. По мере того как новые тактические операции отрабатывались в рамках крупномасштабных учебных действий в воздухе, ученые стали уделять все большее внимание али форсированную подготовку серии экспериментов, направленных на разработку системы обнаружения самолетов, основанной на оценке эффективности разрабатываемых операций. Применительно как раз к таким </a:t>
            </a:r>
            <a:r>
              <a:rPr lang="ru-RU" sz="1900" b="1" dirty="0">
                <a:latin typeface="Times New Roman" pitchFamily="18" charset="0"/>
                <a:cs typeface="Times New Roman" pitchFamily="18" charset="0"/>
              </a:rPr>
              <a:t>исследованиям </a:t>
            </a:r>
            <a:r>
              <a:rPr lang="ru-RU" sz="1900" b="1" dirty="0">
                <a:solidFill>
                  <a:srgbClr val="FF0000"/>
                </a:solidFill>
                <a:latin typeface="Times New Roman" pitchFamily="18" charset="0"/>
                <a:cs typeface="Times New Roman" pitchFamily="18" charset="0"/>
              </a:rPr>
              <a:t>в 1938 г. впервые использовали термин "операционное исследование»</a:t>
            </a:r>
            <a:r>
              <a:rPr lang="ru-RU" sz="1900" dirty="0">
                <a:solidFill>
                  <a:srgbClr val="FF0000"/>
                </a:solidFill>
                <a:latin typeface="Times New Roman" pitchFamily="18" charset="0"/>
                <a:cs typeface="Times New Roman" pitchFamily="18" charset="0"/>
              </a:rPr>
              <a:t>.  </a:t>
            </a:r>
          </a:p>
          <a:p>
            <a:pPr algn="just">
              <a:lnSpc>
                <a:spcPct val="160000"/>
              </a:lnSpc>
              <a:buNone/>
            </a:pPr>
            <a:r>
              <a:rPr lang="ru-RU" sz="1600" dirty="0"/>
              <a:t>		</a:t>
            </a:r>
            <a:r>
              <a:rPr lang="ru-RU" sz="1900" dirty="0">
                <a:latin typeface="Times New Roman" pitchFamily="18" charset="0"/>
                <a:cs typeface="Times New Roman" pitchFamily="18" charset="0"/>
              </a:rPr>
              <a:t>Период с 1935 по 1938 г. - время формирования основных положений научного направления ИСО.  В годы второй мировой войны исследование операций широко применялось для планирования боевых действий. Так, специалисты по исследованию операций работали в командовании бомбардировочной авиации США, дислоцированном в Англии. Ими исследовались многочисленные факторы, влияющие на эффективность бомбометания. Были выработаны рекомендации, приведшие к 4-х-кратному повышению эффективности бомбометания. Общее число ученых в Англии, Америке и Канаде привлечённых к операционным исследованиям во время 2-ой мировой войны превышало 700 человек. Отделы ИСО были созданы в основных командных органах вооружённых сил Великобритании, США, Канады. Среди организаторов исследований два лауреата Нобелевской премии: П. Блеккет, физик, получивший впоследствии за свои работы по исследованию космических лучей Нобелевскую премию, У. Шокли , ставшей лауреатом Нобелевской премии за работы по транзисторам.</a:t>
            </a:r>
          </a:p>
          <a:p>
            <a:endParaRPr lang="ru-RU" dirty="0"/>
          </a:p>
        </p:txBody>
      </p:sp>
      <p:sp>
        <p:nvSpPr>
          <p:cNvPr id="4" name="Заголовок 1"/>
          <p:cNvSpPr>
            <a:spLocks noGrp="1"/>
          </p:cNvSpPr>
          <p:nvPr>
            <p:ph type="title"/>
          </p:nvPr>
        </p:nvSpPr>
        <p:spPr>
          <a:xfrm>
            <a:off x="1981200" y="274638"/>
            <a:ext cx="1757346" cy="225404"/>
          </a:xfrm>
        </p:spPr>
        <p:txBody>
          <a:bodyPr>
            <a:normAutofit fontScale="90000"/>
          </a:bodyPr>
          <a:lstStyle/>
          <a:p>
            <a:r>
              <a:rPr lang="ru-RU" sz="1300" dirty="0"/>
              <a:t>Исследование</a:t>
            </a:r>
            <a:r>
              <a:rPr lang="ru-RU" sz="1200" dirty="0"/>
              <a:t> операций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41538" y="642919"/>
            <a:ext cx="10750858" cy="5940443"/>
          </a:xfrm>
        </p:spPr>
        <p:txBody>
          <a:bodyPr/>
          <a:lstStyle/>
          <a:p>
            <a:pPr>
              <a:buNone/>
            </a:pPr>
            <a:r>
              <a:rPr lang="ru-RU" sz="1600" b="1" dirty="0">
                <a:latin typeface="Times New Roman" panose="02020603050405020304" pitchFamily="18" charset="0"/>
                <a:cs typeface="Times New Roman" panose="02020603050405020304" pitchFamily="18" charset="0"/>
              </a:rPr>
              <a:t>В широком смысле ИСО – есть научный подход к решению задач организационного управления или </a:t>
            </a:r>
          </a:p>
          <a:p>
            <a:pPr>
              <a:buNone/>
            </a:pPr>
            <a:r>
              <a:rPr lang="ru-RU" sz="1600" b="1" dirty="0">
                <a:latin typeface="Times New Roman" panose="02020603050405020304" pitchFamily="18" charset="0"/>
                <a:cs typeface="Times New Roman" panose="02020603050405020304" pitchFamily="18" charset="0"/>
              </a:rPr>
              <a:t>научное обоснование задач принятия решений.</a:t>
            </a:r>
            <a:endParaRPr lang="en-US" sz="1600" b="1" dirty="0">
              <a:latin typeface="Times New Roman" panose="02020603050405020304" pitchFamily="18" charset="0"/>
              <a:cs typeface="Times New Roman" panose="02020603050405020304" pitchFamily="18" charset="0"/>
            </a:endParaRPr>
          </a:p>
          <a:p>
            <a:pPr>
              <a:lnSpc>
                <a:spcPct val="150000"/>
              </a:lnSpc>
              <a:buNone/>
            </a:pPr>
            <a:r>
              <a:rPr lang="ru-RU" sz="1600" b="1" dirty="0">
                <a:latin typeface="Times New Roman" panose="02020603050405020304" pitchFamily="18" charset="0"/>
                <a:cs typeface="Times New Roman" panose="02020603050405020304" pitchFamily="18" charset="0"/>
              </a:rPr>
              <a:t>Организационное управление</a:t>
            </a:r>
            <a:r>
              <a:rPr lang="ru-RU" sz="1600" dirty="0">
                <a:latin typeface="Times New Roman" panose="02020603050405020304" pitchFamily="18" charset="0"/>
                <a:cs typeface="Times New Roman" panose="02020603050405020304" pitchFamily="18" charset="0"/>
              </a:rPr>
              <a:t> - это система, которая включает: орган управления (управляющая подсистема), который осуществляет процесс управления организацией, и объект управления (управляемая подсистема), который осуществляет реализацию задач.</a:t>
            </a:r>
            <a:endParaRPr lang="ru-RU" sz="1600" b="1" dirty="0">
              <a:latin typeface="Times New Roman" panose="02020603050405020304" pitchFamily="18" charset="0"/>
              <a:cs typeface="Times New Roman" panose="02020603050405020304" pitchFamily="18" charset="0"/>
            </a:endParaRPr>
          </a:p>
          <a:p>
            <a:pPr>
              <a:buNone/>
            </a:pPr>
            <a:r>
              <a:rPr lang="ru-RU" sz="1600" dirty="0">
                <a:latin typeface="Times New Roman" panose="02020603050405020304" pitchFamily="18" charset="0"/>
                <a:cs typeface="Times New Roman" panose="02020603050405020304" pitchFamily="18" charset="0"/>
              </a:rPr>
              <a:t>Сложность задач организационного управления обусловлена следующими причинами:</a:t>
            </a:r>
          </a:p>
          <a:p>
            <a:pPr>
              <a:buAutoNum type="arabicParenR"/>
            </a:pPr>
            <a:r>
              <a:rPr lang="ru-RU" sz="1600" dirty="0">
                <a:latin typeface="Times New Roman" panose="02020603050405020304" pitchFamily="18" charset="0"/>
                <a:cs typeface="Times New Roman" panose="02020603050405020304" pitchFamily="18" charset="0"/>
              </a:rPr>
              <a:t>в организационных системах достаточно трудно определить и предусмотреть какие-либо случайные</a:t>
            </a:r>
            <a:endParaRPr lang="en-US" sz="1600" dirty="0">
              <a:latin typeface="Times New Roman" panose="02020603050405020304" pitchFamily="18" charset="0"/>
              <a:cs typeface="Times New Roman" panose="02020603050405020304" pitchFamily="18" charset="0"/>
            </a:endParaRPr>
          </a:p>
          <a:p>
            <a:pPr>
              <a:buNone/>
            </a:pPr>
            <a:r>
              <a:rPr lang="ru-RU" sz="1600" dirty="0">
                <a:latin typeface="Times New Roman" panose="02020603050405020304" pitchFamily="18" charset="0"/>
                <a:cs typeface="Times New Roman" panose="02020603050405020304" pitchFamily="18" charset="0"/>
              </a:rPr>
              <a:t>	состояния;</a:t>
            </a:r>
          </a:p>
          <a:p>
            <a:pPr>
              <a:buNone/>
            </a:pPr>
            <a:r>
              <a:rPr lang="ru-RU" sz="1600" dirty="0">
                <a:latin typeface="Times New Roman" panose="02020603050405020304" pitchFamily="18" charset="0"/>
                <a:cs typeface="Times New Roman" panose="02020603050405020304" pitchFamily="18" charset="0"/>
              </a:rPr>
              <a:t>2) практически невозможно провести предварительный эксперимент по поведению организационных</a:t>
            </a:r>
            <a:endParaRPr lang="en-US" sz="1600" dirty="0">
              <a:latin typeface="Times New Roman" panose="02020603050405020304" pitchFamily="18" charset="0"/>
              <a:cs typeface="Times New Roman" panose="02020603050405020304" pitchFamily="18" charset="0"/>
            </a:endParaRPr>
          </a:p>
          <a:p>
            <a:pPr>
              <a:buNone/>
            </a:pPr>
            <a:r>
              <a:rPr lang="ru-RU" sz="1600" dirty="0">
                <a:latin typeface="Times New Roman" panose="02020603050405020304" pitchFamily="18" charset="0"/>
                <a:cs typeface="Times New Roman" panose="02020603050405020304" pitchFamily="18" charset="0"/>
              </a:rPr>
              <a:t>	систем;</a:t>
            </a:r>
          </a:p>
          <a:p>
            <a:pPr>
              <a:buNone/>
            </a:pPr>
            <a:r>
              <a:rPr lang="ru-RU" sz="1600" dirty="0">
                <a:latin typeface="Times New Roman" panose="02020603050405020304" pitchFamily="18" charset="0"/>
                <a:cs typeface="Times New Roman" panose="02020603050405020304" pitchFamily="18" charset="0"/>
              </a:rPr>
              <a:t>3) при управлении, как правило, имеется много взаимосвязанных между собой факторов, влияющих на</a:t>
            </a:r>
            <a:endParaRPr lang="en-US" sz="1600" dirty="0">
              <a:latin typeface="Times New Roman" panose="02020603050405020304" pitchFamily="18" charset="0"/>
              <a:cs typeface="Times New Roman" panose="02020603050405020304" pitchFamily="18" charset="0"/>
            </a:endParaRPr>
          </a:p>
          <a:p>
            <a:pPr>
              <a:buNone/>
            </a:pPr>
            <a:r>
              <a:rPr lang="ru-RU" sz="1600" dirty="0">
                <a:latin typeface="Times New Roman" panose="02020603050405020304" pitchFamily="18" charset="0"/>
                <a:cs typeface="Times New Roman" panose="02020603050405020304" pitchFamily="18" charset="0"/>
              </a:rPr>
              <a:t>	возможные варианты решений.</a:t>
            </a:r>
          </a:p>
          <a:p>
            <a:pPr>
              <a:buNone/>
            </a:pPr>
            <a:r>
              <a:rPr lang="ru-RU" sz="1600" dirty="0">
                <a:latin typeface="Times New Roman" panose="02020603050405020304" pitchFamily="18" charset="0"/>
                <a:cs typeface="Times New Roman" panose="02020603050405020304" pitchFamily="18" charset="0"/>
              </a:rPr>
              <a:t>4) помимо этого в любой организационной задаче всегда фигурируют "человеческий фактор", который с</a:t>
            </a:r>
            <a:endParaRPr lang="en-US" sz="1600" dirty="0">
              <a:latin typeface="Times New Roman" panose="02020603050405020304" pitchFamily="18" charset="0"/>
              <a:cs typeface="Times New Roman" panose="02020603050405020304" pitchFamily="18" charset="0"/>
            </a:endParaRPr>
          </a:p>
          <a:p>
            <a:pPr>
              <a:buNone/>
            </a:pPr>
            <a:r>
              <a:rPr lang="ru-RU" sz="1600" dirty="0">
                <a:latin typeface="Times New Roman" panose="02020603050405020304" pitchFamily="18" charset="0"/>
                <a:cs typeface="Times New Roman" panose="02020603050405020304" pitchFamily="18" charset="0"/>
              </a:rPr>
              <a:t>	трудом поддается изучению и количественному анализу.</a:t>
            </a:r>
          </a:p>
          <a:p>
            <a:pPr>
              <a:buNone/>
            </a:pPr>
            <a:endParaRPr lang="ru-RU" sz="1600" b="1" dirty="0">
              <a:latin typeface="Times New Roman" panose="02020603050405020304" pitchFamily="18" charset="0"/>
              <a:cs typeface="Times New Roman" panose="02020603050405020304" pitchFamily="18" charset="0"/>
            </a:endParaRPr>
          </a:p>
          <a:p>
            <a:endParaRPr lang="ru-RU" dirty="0"/>
          </a:p>
        </p:txBody>
      </p:sp>
      <p:sp>
        <p:nvSpPr>
          <p:cNvPr id="4" name="Заголовок 1"/>
          <p:cNvSpPr>
            <a:spLocks noGrp="1"/>
          </p:cNvSpPr>
          <p:nvPr>
            <p:ph type="title"/>
          </p:nvPr>
        </p:nvSpPr>
        <p:spPr>
          <a:xfrm>
            <a:off x="8239140" y="214290"/>
            <a:ext cx="1971660" cy="296842"/>
          </a:xfrm>
        </p:spPr>
        <p:txBody>
          <a:bodyPr>
            <a:normAutofit/>
          </a:bodyPr>
          <a:lstStyle/>
          <a:p>
            <a:r>
              <a:rPr lang="ru-RU" sz="1200" dirty="0"/>
              <a:t>Предмет ИСО</a:t>
            </a:r>
          </a:p>
        </p:txBody>
      </p:sp>
      <p:sp>
        <p:nvSpPr>
          <p:cNvPr id="5" name="Заголовок 1"/>
          <p:cNvSpPr txBox="1">
            <a:spLocks/>
          </p:cNvSpPr>
          <p:nvPr/>
        </p:nvSpPr>
        <p:spPr>
          <a:xfrm>
            <a:off x="1981200" y="274638"/>
            <a:ext cx="1828784" cy="225404"/>
          </a:xfrm>
          <a:prstGeom prst="rect">
            <a:avLst/>
          </a:prstGeom>
        </p:spPr>
        <p:txBody>
          <a:bodyPr vert="horz" lIns="91440" tIns="45720" rIns="91440" bIns="45720" rtlCol="0" anchor="ctr">
            <a:noAutofit/>
          </a:bodyPr>
          <a:lstStyle/>
          <a:p>
            <a:pPr algn="ctr">
              <a:spcBef>
                <a:spcPct val="0"/>
              </a:spcBef>
              <a:defRPr/>
            </a:pPr>
            <a:r>
              <a:rPr lang="ru-RU" sz="1200" dirty="0">
                <a:latin typeface="+mj-lt"/>
                <a:ea typeface="+mj-ea"/>
                <a:cs typeface="+mj-cs"/>
              </a:rPr>
              <a:t>Исследование операций</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81158" y="214290"/>
            <a:ext cx="1928826" cy="285752"/>
          </a:xfrm>
        </p:spPr>
        <p:txBody>
          <a:bodyPr>
            <a:normAutofit/>
          </a:bodyPr>
          <a:lstStyle/>
          <a:p>
            <a:pPr lvl="0"/>
            <a:r>
              <a:rPr lang="ru-RU" sz="1300" dirty="0"/>
              <a:t>Исследование операций</a:t>
            </a:r>
            <a:endParaRPr lang="ru-RU" dirty="0"/>
          </a:p>
        </p:txBody>
      </p:sp>
      <p:sp>
        <p:nvSpPr>
          <p:cNvPr id="3" name="Содержимое 2"/>
          <p:cNvSpPr>
            <a:spLocks noGrp="1"/>
          </p:cNvSpPr>
          <p:nvPr>
            <p:ph idx="1"/>
          </p:nvPr>
        </p:nvSpPr>
        <p:spPr>
          <a:xfrm>
            <a:off x="790113" y="571480"/>
            <a:ext cx="10741980" cy="6072230"/>
          </a:xfrm>
        </p:spPr>
        <p:txBody>
          <a:bodyPr>
            <a:normAutofit lnSpcReduction="10000"/>
          </a:bodyPr>
          <a:lstStyle/>
          <a:p>
            <a:pPr>
              <a:buNone/>
            </a:pPr>
            <a:r>
              <a:rPr lang="ru-RU" sz="1600" b="1" dirty="0">
                <a:latin typeface="Times New Roman" panose="02020603050405020304" pitchFamily="18" charset="0"/>
                <a:cs typeface="Times New Roman" panose="02020603050405020304" pitchFamily="18" charset="0"/>
              </a:rPr>
              <a:t>ИСО</a:t>
            </a:r>
            <a:r>
              <a:rPr lang="ru-RU" sz="1600" dirty="0">
                <a:latin typeface="Times New Roman" panose="02020603050405020304" pitchFamily="18" charset="0"/>
                <a:cs typeface="Times New Roman" panose="02020603050405020304" pitchFamily="18" charset="0"/>
              </a:rPr>
              <a:t> – </a:t>
            </a:r>
            <a:r>
              <a:rPr lang="ru-RU" sz="1600" b="1" dirty="0">
                <a:latin typeface="Times New Roman" panose="02020603050405020304" pitchFamily="18" charset="0"/>
                <a:cs typeface="Times New Roman" panose="02020603050405020304" pitchFamily="18" charset="0"/>
              </a:rPr>
              <a:t>прикладная математическая дисциплина, которая занимается вопросами количественного </a:t>
            </a:r>
            <a:endParaRPr lang="en-US" sz="1600" b="1" dirty="0">
              <a:latin typeface="Times New Roman" panose="02020603050405020304" pitchFamily="18" charset="0"/>
              <a:cs typeface="Times New Roman" panose="02020603050405020304" pitchFamily="18" charset="0"/>
            </a:endParaRPr>
          </a:p>
          <a:p>
            <a:pPr>
              <a:buNone/>
            </a:pPr>
            <a:r>
              <a:rPr lang="ru-RU" sz="1600" b="1" dirty="0">
                <a:latin typeface="Times New Roman" panose="02020603050405020304" pitchFamily="18" charset="0"/>
                <a:cs typeface="Times New Roman" panose="02020603050405020304" pitchFamily="18" charset="0"/>
              </a:rPr>
              <a:t>обоснования решений по управлению целенаправленными процессами (операциями) в сложных</a:t>
            </a:r>
          </a:p>
          <a:p>
            <a:pPr>
              <a:buNone/>
            </a:pPr>
            <a:r>
              <a:rPr lang="ru-RU" sz="1600" b="1" dirty="0">
                <a:latin typeface="Times New Roman" panose="02020603050405020304" pitchFamily="18" charset="0"/>
                <a:cs typeface="Times New Roman" panose="02020603050405020304" pitchFamily="18" charset="0"/>
              </a:rPr>
              <a:t>системах.</a:t>
            </a:r>
          </a:p>
          <a:p>
            <a:pPr>
              <a:buNone/>
            </a:pPr>
            <a:endParaRPr lang="ru-RU" sz="1600" b="1" dirty="0">
              <a:latin typeface="Times New Roman" panose="02020603050405020304" pitchFamily="18" charset="0"/>
              <a:cs typeface="Times New Roman" panose="02020603050405020304" pitchFamily="18" charset="0"/>
            </a:endParaRPr>
          </a:p>
          <a:p>
            <a:pPr>
              <a:buNone/>
            </a:pPr>
            <a:r>
              <a:rPr lang="ru-RU" sz="1600" dirty="0">
                <a:latin typeface="Times New Roman" panose="02020603050405020304" pitchFamily="18" charset="0"/>
                <a:cs typeface="Times New Roman" panose="02020603050405020304" pitchFamily="18" charset="0"/>
              </a:rPr>
              <a:t>В данном определении принципиально важными являются три ключевых момента.</a:t>
            </a:r>
          </a:p>
          <a:p>
            <a:pPr>
              <a:lnSpc>
                <a:spcPct val="150000"/>
              </a:lnSpc>
              <a:buNone/>
            </a:pPr>
            <a:r>
              <a:rPr lang="ru-RU" sz="1600" i="1" dirty="0">
                <a:latin typeface="Times New Roman" panose="02020603050405020304" pitchFamily="18" charset="0"/>
                <a:cs typeface="Times New Roman" panose="02020603050405020304" pitchFamily="18" charset="0"/>
              </a:rPr>
              <a:t>	1)  </a:t>
            </a:r>
            <a:r>
              <a:rPr lang="ru-RU" sz="1600" b="1" i="1" dirty="0">
                <a:latin typeface="Times New Roman" panose="02020603050405020304" pitchFamily="18" charset="0"/>
                <a:cs typeface="Times New Roman" panose="02020603050405020304" pitchFamily="18" charset="0"/>
              </a:rPr>
              <a:t>Объектом исследования является система</a:t>
            </a:r>
            <a:r>
              <a:rPr lang="ru-RU" sz="1600" i="1"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Система – это совокупность объектов, связанных взаимными отношениями, и рассматриваемая как единое целое. Система взаимодействует с внешней средой.  Предметом изучения является </a:t>
            </a:r>
            <a:r>
              <a:rPr lang="ru-RU" sz="1600" b="1" i="1" dirty="0">
                <a:latin typeface="Times New Roman" panose="02020603050405020304" pitchFamily="18" charset="0"/>
                <a:cs typeface="Times New Roman" panose="02020603050405020304" pitchFamily="18" charset="0"/>
              </a:rPr>
              <a:t>решение в сложных системах</a:t>
            </a:r>
            <a:r>
              <a:rPr lang="ru-RU" sz="1600" dirty="0">
                <a:latin typeface="Times New Roman" panose="02020603050405020304" pitchFamily="18" charset="0"/>
                <a:cs typeface="Times New Roman" panose="02020603050405020304" pitchFamily="18" charset="0"/>
              </a:rPr>
              <a:t>. </a:t>
            </a:r>
          </a:p>
          <a:p>
            <a:pPr lvl="0">
              <a:lnSpc>
                <a:spcPct val="150000"/>
              </a:lnSpc>
              <a:buNone/>
            </a:pPr>
            <a:r>
              <a:rPr lang="ru-RU" sz="1600" i="1" dirty="0">
                <a:latin typeface="Times New Roman" panose="02020603050405020304" pitchFamily="18" charset="0"/>
                <a:cs typeface="Times New Roman" panose="02020603050405020304" pitchFamily="18" charset="0"/>
              </a:rPr>
              <a:t>	2) </a:t>
            </a:r>
            <a:r>
              <a:rPr lang="ru-RU" sz="1600" b="1" i="1" dirty="0">
                <a:latin typeface="Times New Roman" panose="02020603050405020304" pitchFamily="18" charset="0"/>
                <a:cs typeface="Times New Roman" panose="02020603050405020304" pitchFamily="18" charset="0"/>
              </a:rPr>
              <a:t>Исследуются целенаправленные процессы</a:t>
            </a:r>
            <a:r>
              <a:rPr lang="ru-RU" sz="1600" i="1"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Понятие цели является центральным, определяющим при исследовании сложных систем. </a:t>
            </a:r>
            <a:r>
              <a:rPr lang="ru-RU" sz="1600" i="1"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По отношению к анализируемой операции всегда выделяется </a:t>
            </a:r>
            <a:r>
              <a:rPr lang="ru-RU" sz="1600" i="1" dirty="0">
                <a:latin typeface="Times New Roman" panose="02020603050405020304" pitchFamily="18" charset="0"/>
                <a:cs typeface="Times New Roman" panose="02020603050405020304" pitchFamily="18" charset="0"/>
              </a:rPr>
              <a:t>субъект</a:t>
            </a:r>
            <a:r>
              <a:rPr lang="ru-RU" sz="1600" dirty="0">
                <a:latin typeface="Times New Roman" panose="02020603050405020304" pitchFamily="18" charset="0"/>
                <a:cs typeface="Times New Roman" panose="02020603050405020304" pitchFamily="18" charset="0"/>
              </a:rPr>
              <a:t>, который преследует вполне определенную цель и стремится достичь ее с помощью своих решений. Понятие операции также связано с целью. </a:t>
            </a:r>
            <a:r>
              <a:rPr lang="ru-RU" sz="1600" b="1" i="1" dirty="0">
                <a:latin typeface="Times New Roman" panose="02020603050405020304" pitchFamily="18" charset="0"/>
                <a:cs typeface="Times New Roman" panose="02020603050405020304" pitchFamily="18" charset="0"/>
              </a:rPr>
              <a:t>Операция  это любая целенаправленная совокупность действий</a:t>
            </a:r>
            <a:r>
              <a:rPr lang="ru-RU" sz="1600" dirty="0">
                <a:latin typeface="Times New Roman" panose="02020603050405020304" pitchFamily="18" charset="0"/>
                <a:cs typeface="Times New Roman" panose="02020603050405020304" pitchFamily="18" charset="0"/>
              </a:rPr>
              <a:t>.</a:t>
            </a:r>
          </a:p>
          <a:p>
            <a:pPr>
              <a:lnSpc>
                <a:spcPct val="150000"/>
              </a:lnSpc>
              <a:buNone/>
            </a:pPr>
            <a:r>
              <a:rPr lang="ru-RU" sz="1600" i="1" dirty="0">
                <a:latin typeface="Times New Roman" panose="02020603050405020304" pitchFamily="18" charset="0"/>
                <a:cs typeface="Times New Roman" panose="02020603050405020304" pitchFamily="18" charset="0"/>
              </a:rPr>
              <a:t>	3) </a:t>
            </a:r>
            <a:r>
              <a:rPr lang="ru-RU" sz="1600" b="1" i="1" dirty="0">
                <a:latin typeface="Times New Roman" panose="02020603050405020304" pitchFamily="18" charset="0"/>
                <a:cs typeface="Times New Roman" panose="02020603050405020304" pitchFamily="18" charset="0"/>
              </a:rPr>
              <a:t>Использование математических</a:t>
            </a:r>
            <a:r>
              <a:rPr lang="ru-RU" sz="1600" b="1" dirty="0">
                <a:latin typeface="Times New Roman" panose="02020603050405020304" pitchFamily="18" charset="0"/>
                <a:cs typeface="Times New Roman" panose="02020603050405020304" pitchFamily="18" charset="0"/>
              </a:rPr>
              <a:t> </a:t>
            </a:r>
            <a:r>
              <a:rPr lang="ru-RU" sz="1600" b="1" i="1" dirty="0">
                <a:latin typeface="Times New Roman" panose="02020603050405020304" pitchFamily="18" charset="0"/>
                <a:cs typeface="Times New Roman" panose="02020603050405020304" pitchFamily="18" charset="0"/>
              </a:rPr>
              <a:t>методов исследования</a:t>
            </a:r>
            <a:r>
              <a:rPr lang="ru-RU" sz="1600" i="1" dirty="0">
                <a:latin typeface="Times New Roman" panose="02020603050405020304" pitchFamily="18" charset="0"/>
                <a:cs typeface="Times New Roman" panose="02020603050405020304" pitchFamily="18" charset="0"/>
              </a:rPr>
              <a:t>.</a:t>
            </a:r>
            <a:r>
              <a:rPr lang="ru-RU" sz="1600" dirty="0">
                <a:latin typeface="Times New Roman" panose="02020603050405020304" pitchFamily="18" charset="0"/>
                <a:cs typeface="Times New Roman" panose="02020603050405020304" pitchFamily="18" charset="0"/>
              </a:rPr>
              <a:t> </a:t>
            </a:r>
          </a:p>
          <a:p>
            <a:pPr>
              <a:buNone/>
            </a:pPr>
            <a:endParaRPr lang="ru-RU" sz="1600" dirty="0">
              <a:latin typeface="Times New Roman" panose="02020603050405020304" pitchFamily="18" charset="0"/>
              <a:cs typeface="Times New Roman" panose="02020603050405020304" pitchFamily="18" charset="0"/>
            </a:endParaRPr>
          </a:p>
          <a:p>
            <a:pPr>
              <a:buNone/>
            </a:pPr>
            <a:r>
              <a:rPr lang="ru-RU" sz="1600" dirty="0">
                <a:latin typeface="Times New Roman" panose="02020603050405020304" pitchFamily="18" charset="0"/>
                <a:cs typeface="Times New Roman" panose="02020603050405020304" pitchFamily="18" charset="0"/>
              </a:rPr>
              <a:t>Подчеркивая использование математических методов, </a:t>
            </a:r>
          </a:p>
          <a:p>
            <a:pPr>
              <a:buNone/>
            </a:pPr>
            <a:r>
              <a:rPr lang="ru-RU" sz="1600" b="1" dirty="0">
                <a:latin typeface="Times New Roman" panose="02020603050405020304" pitchFamily="18" charset="0"/>
                <a:cs typeface="Times New Roman" panose="02020603050405020304" pitchFamily="18" charset="0"/>
              </a:rPr>
              <a:t>ИСО можно определить как построение, разработку и приложение математических моделей принятия</a:t>
            </a:r>
          </a:p>
          <a:p>
            <a:pPr>
              <a:buNone/>
            </a:pPr>
            <a:r>
              <a:rPr lang="ru-RU" sz="1600" b="1" dirty="0">
                <a:latin typeface="Times New Roman" panose="02020603050405020304" pitchFamily="18" charset="0"/>
                <a:cs typeface="Times New Roman" panose="02020603050405020304" pitchFamily="18" charset="0"/>
              </a:rPr>
              <a:t>оптимальных решений.</a:t>
            </a:r>
            <a:endParaRPr lang="ru-RU" sz="1600" dirty="0">
              <a:latin typeface="Times New Roman" panose="02020603050405020304" pitchFamily="18" charset="0"/>
              <a:cs typeface="Times New Roman" panose="02020603050405020304" pitchFamily="18" charset="0"/>
            </a:endParaRPr>
          </a:p>
          <a:p>
            <a:pPr>
              <a:buNone/>
            </a:pPr>
            <a:endParaRPr lang="ru-RU" sz="1400" dirty="0"/>
          </a:p>
        </p:txBody>
      </p:sp>
      <p:sp>
        <p:nvSpPr>
          <p:cNvPr id="4" name="Заголовок 1"/>
          <p:cNvSpPr txBox="1">
            <a:spLocks/>
          </p:cNvSpPr>
          <p:nvPr/>
        </p:nvSpPr>
        <p:spPr>
          <a:xfrm>
            <a:off x="8239140" y="214290"/>
            <a:ext cx="1971660" cy="296842"/>
          </a:xfrm>
          <a:prstGeom prst="rect">
            <a:avLst/>
          </a:prstGeom>
        </p:spPr>
        <p:txBody>
          <a:bodyPr vert="horz" lIns="91440" tIns="45720" rIns="91440" bIns="45720" rtlCol="0" anchor="ctr">
            <a:normAutofit/>
          </a:bodyPr>
          <a:lstStyle/>
          <a:p>
            <a:pPr algn="ctr">
              <a:spcBef>
                <a:spcPct val="0"/>
              </a:spcBef>
              <a:defRPr/>
            </a:pPr>
            <a:r>
              <a:rPr lang="ru-RU" sz="1200" dirty="0">
                <a:latin typeface="+mj-lt"/>
                <a:ea typeface="+mj-ea"/>
                <a:cs typeface="+mj-cs"/>
              </a:rPr>
              <a:t>Предмет ИСО</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1664</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Исследование операций</vt:lpstr>
      <vt:lpstr>Исследование операций</vt:lpstr>
      <vt:lpstr>Исследование операций</vt:lpstr>
      <vt:lpstr>Исследование операций</vt:lpstr>
      <vt:lpstr>Исследование операций</vt:lpstr>
      <vt:lpstr>Предмет ИСО</vt:lpstr>
      <vt:lpstr>Исследование операций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Исследование операций</dc:title>
  <dc:creator>Лариса Раевская</dc:creator>
  <cp:lastModifiedBy>Лариса Раевская</cp:lastModifiedBy>
  <cp:revision>4</cp:revision>
  <dcterms:created xsi:type="dcterms:W3CDTF">2021-02-08T10:22:15Z</dcterms:created>
  <dcterms:modified xsi:type="dcterms:W3CDTF">2021-02-08T10:53:36Z</dcterms:modified>
</cp:coreProperties>
</file>