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0A85-0A7C-4B41-A5E5-8DD904594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0F25-21F9-49CF-A96D-718441DBB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534-6D98-446A-A81A-10C0EEB4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FF95-4C59-4A95-8A6F-D634ED33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7D32-E7C3-431C-AC8A-975FFF41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97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E44-8BD9-4CA3-A86F-3658B9A8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7ABDC-9185-40DF-B988-7ED3BBC4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1361-D0B1-45DA-9455-89308E6D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ACCB-77A5-40F8-9007-9420484F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05F8-D790-4028-92F0-C1D3CFA0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26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D7EAB-4ED2-409A-A6D7-1B837B4EE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DB3E0-AF21-4FD5-ABBE-D1520BEC7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8C13-6D5B-4FD3-9B77-517F8387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B89D-4B90-4CE7-B72E-7901532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3D85-BFE0-4117-8E8C-509B2812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58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A88D-66B8-4EA4-86A1-E9FB3CCB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8F0F-F9A2-424F-BCCC-CC35F099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EC26-F952-4401-81FB-582FA283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E6C0-FC85-4A5A-8A23-6B27B0FB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42D4-A117-49EC-8F77-3D93497E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4778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6A29-A2A6-48EE-9FC3-B98F08C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061F-AEC8-4D7E-94C1-D733AC83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5D71-07C1-49F9-8DBC-FEE3091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A864-586E-451F-BB8F-D9FF1FEB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D44A-DDAC-49FC-8A83-77D05973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5311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BB2D-5238-4F46-9164-A59E4D6F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8E7-E05A-4399-A3F4-F5F9CA76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627F6-DF2D-46C4-85C5-6051AF14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B0FD-D895-492E-857A-F5D9762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C29D-0A67-44DF-A26E-B5086DD3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C652-D8B6-4FF9-9521-2193B8D9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34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DAD5-60AD-445B-A781-C8756EE7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2039-A90C-4093-BAA6-33755A2D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51BB-3555-4B9E-84AE-8C8C707ED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840FA-B8FF-4520-A429-CA1C4956A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83710-B03B-4AF2-A79D-618675739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98A46-6C10-4158-8075-E69DD003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2FE12-790D-4074-B593-688759A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6F0E1-CDA2-4EBF-99A3-EED8CD0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153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67E6-BD59-43C9-A722-3845A21E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34F0-F49F-43D4-80AA-F3B1586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AE00-2316-4554-92C8-22BD7E4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17197-FA96-4422-A6C2-297C723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58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75A41-4A72-4A79-B936-23BAB8F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2A4BA-E48F-413A-8C9C-2D804F3D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711F-A6D3-490F-818F-01AD7160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21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BCC4-88DA-4557-A706-09983574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C361-3ABD-483E-9FCC-2450B396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1893F-279C-4D05-A24C-55E106AA7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A714-2409-479A-8C27-8077586B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A48A-72ED-4E30-B372-C5EBF8E6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6D22-243E-4DB5-9AD4-BA7B620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843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7E4-8B7A-4CF9-BA9F-987DE464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71E90-65C8-4EDB-A96A-C1832CCC4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F984-2F4D-4637-882A-FAE786B11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215BF-325A-4508-A8DC-213A023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16CE-BB9A-4F24-A9E8-E7772F52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D47A-89BE-4CE7-95DE-232D5AB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360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F1419-925B-4C25-BB74-EDC90B8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521B-FB0E-457C-AF41-F02BB48D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5051-4F50-4983-947E-72593EB0C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7DAA-3EB5-409F-A37B-9A25224B82EF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0063-63A1-455D-8027-CF4727BD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7137-00C5-416A-98CF-8F9329C2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EF41-580D-4914-BF1A-FB9549BE951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61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w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7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1600" b="1" dirty="0"/>
              <a:t>Игры с природой</a:t>
            </a:r>
            <a:r>
              <a:rPr lang="en-US" sz="1600" b="1" dirty="0"/>
              <a:t>.</a:t>
            </a:r>
            <a:endParaRPr lang="ru-RU" sz="1600" b="1" dirty="0"/>
          </a:p>
          <a:p>
            <a:pPr>
              <a:buNone/>
            </a:pPr>
            <a:r>
              <a:rPr lang="ru-RU" sz="1600" dirty="0"/>
              <a:t>На практике часто приходится сталкиваться с недостаточной осведомленностью о противнике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(погода, спрос на рынке, поведение заказчиков). В этом случае партнером по игре является не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противник, а объективная реальность, которую принято называть природой. Природа не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выбирает своих стратегий (которые называются состояниями) и, кроме того, природа не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оказывает сознательного противодействия. Предположим, что у игрока есть </a:t>
            </a:r>
            <a:r>
              <a:rPr lang="ru-RU" sz="1600" i="1" dirty="0" err="1"/>
              <a:t>n</a:t>
            </a:r>
            <a:r>
              <a:rPr lang="ru-RU" sz="1600" dirty="0"/>
              <a:t> различных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стратегий, а природа может оказаться в одном из </a:t>
            </a:r>
            <a:r>
              <a:rPr lang="ru-RU" sz="1600" i="1" dirty="0" err="1"/>
              <a:t>m</a:t>
            </a:r>
            <a:r>
              <a:rPr lang="ru-RU" sz="1600" dirty="0"/>
              <a:t> возможных состояний. Тогда величина </a:t>
            </a:r>
            <a:r>
              <a:rPr lang="en-US" sz="1600" i="1" dirty="0" err="1"/>
              <a:t>h</a:t>
            </a:r>
            <a:r>
              <a:rPr lang="en-US" sz="1600" i="1" baseline="-25000" dirty="0" err="1"/>
              <a:t>ij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будет показывать выигрыш игрока применяющего </a:t>
            </a:r>
            <a:r>
              <a:rPr lang="ru-RU" sz="1600" i="1" dirty="0"/>
              <a:t>i</a:t>
            </a:r>
            <a:r>
              <a:rPr lang="ru-RU" sz="1600" dirty="0"/>
              <a:t>-чистую стратегию, при состоянии природы</a:t>
            </a:r>
            <a:endParaRPr lang="en-US" sz="1600" dirty="0"/>
          </a:p>
          <a:p>
            <a:pPr>
              <a:buNone/>
            </a:pPr>
            <a:r>
              <a:rPr lang="ru-RU" sz="1600" i="1" dirty="0" err="1"/>
              <a:t>j</a:t>
            </a:r>
            <a:r>
              <a:rPr lang="ru-RU" sz="1600" dirty="0"/>
              <a:t>.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Имеем матрицу </a:t>
            </a:r>
            <a:r>
              <a:rPr lang="en-US" sz="1600" dirty="0"/>
              <a:t>                                   </a:t>
            </a:r>
            <a:r>
              <a:rPr lang="ru-RU" sz="1600" dirty="0"/>
              <a:t>.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Будем рассматривать чистые стратегии. Риском  в игре с природой будем называть разность между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тем выигрышем, который игрок получил бы, зная заранее состояние природы и выигрышем, который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он получит в тех же условиях, не зная состояния природы. Т.е.                                       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667108" y="2643183"/>
          <a:ext cx="1136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91960" progId="Equation.3">
                  <p:embed/>
                </p:oleObj>
              </mc:Choice>
              <mc:Fallback>
                <p:oleObj name="Equation" r:id="rId6" imgW="761760" imgH="29196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643183"/>
                        <a:ext cx="11366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738439" y="3857625"/>
          <a:ext cx="3260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680" imgH="304560" progId="Equation.3">
                  <p:embed/>
                </p:oleObj>
              </mc:Choice>
              <mc:Fallback>
                <p:oleObj name="Equation" r:id="rId8" imgW="2209680" imgH="30456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3857625"/>
                        <a:ext cx="32607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100" b="1" dirty="0"/>
              <a:t>Критерии, используемые для определения оптимальности стратегий игрока</a:t>
            </a:r>
            <a:r>
              <a:rPr lang="ru-RU" sz="2100" dirty="0"/>
              <a:t>.</a:t>
            </a:r>
          </a:p>
          <a:p>
            <a:pPr>
              <a:buNone/>
            </a:pPr>
            <a:r>
              <a:rPr lang="ru-RU" sz="2100" dirty="0"/>
              <a:t>1) </a:t>
            </a:r>
            <a:r>
              <a:rPr lang="ru-RU" sz="2100" i="1" dirty="0"/>
              <a:t>Первый критерий. </a:t>
            </a:r>
            <a:r>
              <a:rPr lang="ru-RU" sz="2100" dirty="0"/>
              <a:t>Предположим, что известны вероятности всех состояний природы. </a:t>
            </a:r>
            <a:endParaRPr lang="en-US" sz="2100" dirty="0"/>
          </a:p>
          <a:p>
            <a:pPr>
              <a:buNone/>
            </a:pPr>
            <a:r>
              <a:rPr lang="en-US" sz="2100" dirty="0"/>
              <a:t> 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 </a:t>
            </a:r>
          </a:p>
          <a:p>
            <a:pPr>
              <a:buNone/>
            </a:pPr>
            <a:r>
              <a:rPr lang="ru-RU" sz="2100" dirty="0"/>
              <a:t>В качестве</a:t>
            </a:r>
            <a:r>
              <a:rPr lang="en-US" sz="2100" dirty="0"/>
              <a:t> </a:t>
            </a:r>
            <a:r>
              <a:rPr lang="ru-RU" sz="2100" dirty="0"/>
              <a:t>показателя</a:t>
            </a:r>
            <a:r>
              <a:rPr lang="en-US" sz="2100" dirty="0"/>
              <a:t> </a:t>
            </a:r>
            <a:r>
              <a:rPr lang="ru-RU" sz="2100" dirty="0"/>
              <a:t>эффективности естественно взять математическое ожидание выигрыша </a:t>
            </a:r>
            <a:endParaRPr lang="en-US" sz="2100" dirty="0"/>
          </a:p>
          <a:p>
            <a:pPr>
              <a:lnSpc>
                <a:spcPct val="200000"/>
              </a:lnSpc>
              <a:buNone/>
            </a:pPr>
            <a:endParaRPr lang="ru-RU" sz="2100" dirty="0"/>
          </a:p>
          <a:p>
            <a:pPr>
              <a:lnSpc>
                <a:spcPct val="170000"/>
              </a:lnSpc>
              <a:buNone/>
            </a:pPr>
            <a:r>
              <a:rPr lang="ru-RU" sz="2100" dirty="0"/>
              <a:t>И в качестве оптимальной стратегии игрока взять чистую стратегию, на которой достигается</a:t>
            </a:r>
          </a:p>
          <a:p>
            <a:pPr>
              <a:lnSpc>
                <a:spcPct val="120000"/>
              </a:lnSpc>
              <a:buNone/>
            </a:pPr>
            <a:r>
              <a:rPr lang="ru-RU" sz="2100" dirty="0"/>
              <a:t>указанный максимум.</a:t>
            </a:r>
          </a:p>
          <a:p>
            <a:pPr>
              <a:buNone/>
            </a:pPr>
            <a:r>
              <a:rPr lang="ru-RU" sz="2100" dirty="0"/>
              <a:t>При известных вероятностях  состояний природы игроку можно обойтись только чистыми</a:t>
            </a:r>
          </a:p>
          <a:p>
            <a:pPr>
              <a:buNone/>
            </a:pPr>
            <a:r>
              <a:rPr lang="ru-RU" sz="2100" dirty="0"/>
              <a:t>стратегиями, не применяя смешанных стратегий. Действительно, если игрок будет применять</a:t>
            </a:r>
          </a:p>
          <a:p>
            <a:pPr>
              <a:buNone/>
            </a:pPr>
            <a:r>
              <a:rPr lang="ru-RU" sz="2100" dirty="0"/>
              <a:t>смешанную стратегию </a:t>
            </a:r>
            <a:r>
              <a:rPr lang="ru-RU" sz="2100" i="1" dirty="0"/>
              <a:t>(</a:t>
            </a:r>
            <a:r>
              <a:rPr lang="en-US" sz="2100" i="1" dirty="0"/>
              <a:t>p</a:t>
            </a:r>
            <a:r>
              <a:rPr lang="ru-RU" sz="2100" i="1" baseline="-25000" dirty="0"/>
              <a:t>1</a:t>
            </a:r>
            <a:r>
              <a:rPr lang="ru-RU" sz="2100" i="1" dirty="0"/>
              <a:t>,…,</a:t>
            </a:r>
            <a:r>
              <a:rPr lang="en-US" sz="2100" i="1" dirty="0" err="1"/>
              <a:t>p</a:t>
            </a:r>
            <a:r>
              <a:rPr lang="en-US" sz="2100" i="1" baseline="-25000" dirty="0" err="1"/>
              <a:t>n</a:t>
            </a:r>
            <a:r>
              <a:rPr lang="ru-RU" sz="2100" i="1" dirty="0"/>
              <a:t>) </a:t>
            </a:r>
            <a:r>
              <a:rPr lang="ru-RU" sz="2100" dirty="0"/>
              <a:t>то выигрыш будет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2100" dirty="0"/>
              <a:t>Для установления вероятностей состояний природы используют метод экспертных оценок. </a:t>
            </a:r>
          </a:p>
          <a:p>
            <a:pPr>
              <a:buNone/>
            </a:pPr>
            <a:r>
              <a:rPr lang="ru-RU" sz="2100" dirty="0"/>
              <a:t>Аналогичный критерий можно построить по матрице рисков </a:t>
            </a:r>
          </a:p>
          <a:p>
            <a:pPr>
              <a:buNone/>
            </a:pPr>
            <a:endParaRPr lang="ru-RU" sz="2100" dirty="0"/>
          </a:p>
          <a:p>
            <a:pPr>
              <a:buNone/>
            </a:pPr>
            <a:r>
              <a:rPr lang="ru-RU" sz="2100" dirty="0"/>
              <a:t>При этом оптимальной чистой  стратегией игрока будет стратегия на которой достигается  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  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09.03.2211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10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790951" y="1071563"/>
          <a:ext cx="2295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444240" progId="Equation.3">
                  <p:embed/>
                </p:oleObj>
              </mc:Choice>
              <mc:Fallback>
                <p:oleObj name="Equation" r:id="rId6" imgW="1726920" imgH="44424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1" y="1071563"/>
                        <a:ext cx="2295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4095751" y="2071688"/>
          <a:ext cx="11985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44240" progId="Equation.3">
                  <p:embed/>
                </p:oleObj>
              </mc:Choice>
              <mc:Fallback>
                <p:oleObj name="Equation" r:id="rId8" imgW="901440" imgH="4442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1" y="2071688"/>
                        <a:ext cx="11985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4095736" y="4000504"/>
          <a:ext cx="274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000" imgH="444240" progId="Equation.3">
                  <p:embed/>
                </p:oleObj>
              </mc:Choice>
              <mc:Fallback>
                <p:oleObj name="Equation" r:id="rId10" imgW="2070000" imgH="44424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4000504"/>
                        <a:ext cx="27495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20388"/>
              </p:ext>
            </p:extLst>
          </p:nvPr>
        </p:nvGraphicFramePr>
        <p:xfrm>
          <a:off x="6230129" y="5162534"/>
          <a:ext cx="12303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291960" progId="Equation.3">
                  <p:embed/>
                </p:oleObj>
              </mc:Choice>
              <mc:Fallback>
                <p:oleObj name="Equation" r:id="rId12" imgW="825480" imgH="2919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129" y="5162534"/>
                        <a:ext cx="12303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82361"/>
              </p:ext>
            </p:extLst>
          </p:nvPr>
        </p:nvGraphicFramePr>
        <p:xfrm>
          <a:off x="3790951" y="5786437"/>
          <a:ext cx="1131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444240" progId="Equation.3">
                  <p:embed/>
                </p:oleObj>
              </mc:Choice>
              <mc:Fallback>
                <p:oleObj name="Equation" r:id="rId14" imgW="850680" imgH="4442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1" y="5786437"/>
                        <a:ext cx="11318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b="1" dirty="0"/>
              <a:t>Критерии, используемые для определения оптимальности стратегий игрока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2) Критерий Лапласа (принцип недостаточного обоснования). </a:t>
            </a:r>
            <a:r>
              <a:rPr lang="ru-RU" sz="1600" dirty="0"/>
              <a:t>Если игрок ничего не знаем о</a:t>
            </a:r>
          </a:p>
          <a:p>
            <a:pPr>
              <a:buNone/>
            </a:pPr>
            <a:r>
              <a:rPr lang="ru-RU" sz="1600" dirty="0"/>
              <a:t>вероятностях состояний природы, то он может считать, что каждое состояние имеет</a:t>
            </a:r>
          </a:p>
          <a:p>
            <a:pPr>
              <a:buNone/>
            </a:pPr>
            <a:r>
              <a:rPr lang="ru-RU" sz="1600" dirty="0"/>
              <a:t>одинаковую вероятность   1</a:t>
            </a:r>
            <a:r>
              <a:rPr lang="en-US" sz="1600" dirty="0"/>
              <a:t>/</a:t>
            </a:r>
            <a:r>
              <a:rPr lang="en-US" sz="1600" i="1" dirty="0"/>
              <a:t>m</a:t>
            </a:r>
            <a:r>
              <a:rPr lang="ru-RU" sz="1600" dirty="0"/>
              <a:t>       и рассматривать в качестве критерия оптимальности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стратегии или   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или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В качестве оптимальной выбираем чистую стратегию, которой соответствует максимальной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сумме выигрышей или наименьшей сумме рисков.</a:t>
            </a:r>
          </a:p>
          <a:p>
            <a:pPr>
              <a:buNone/>
            </a:pPr>
            <a:r>
              <a:rPr lang="ru-RU" sz="1600" i="1" dirty="0"/>
              <a:t>3) </a:t>
            </a:r>
            <a:r>
              <a:rPr lang="ru-RU" sz="1600" i="1" dirty="0" err="1"/>
              <a:t>Максминный</a:t>
            </a:r>
            <a:r>
              <a:rPr lang="ru-RU" sz="1600" i="1" dirty="0"/>
              <a:t> критерий </a:t>
            </a:r>
            <a:r>
              <a:rPr lang="ru-RU" sz="1600" i="1" dirty="0" err="1"/>
              <a:t>Вальда</a:t>
            </a:r>
            <a:r>
              <a:rPr lang="ru-RU" sz="1600" i="1" dirty="0"/>
              <a:t>. </a:t>
            </a:r>
            <a:r>
              <a:rPr lang="ru-RU" sz="1600" dirty="0"/>
              <a:t>В качестве оптимальной чистой стратегии выбирается та,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для которой минимально возможный выигрыш является максимальным: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Данный критерий называют так же критерием крайнего пессимизма.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3452794" y="2714620"/>
          <a:ext cx="1131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2714620"/>
                        <a:ext cx="11318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3500438" y="1857375"/>
          <a:ext cx="1262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444240" progId="Equation.3">
                  <p:embed/>
                </p:oleObj>
              </mc:Choice>
              <mc:Fallback>
                <p:oleObj name="Equation" r:id="rId9" imgW="952200" imgH="4442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857375"/>
                        <a:ext cx="12620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93913"/>
              </p:ext>
            </p:extLst>
          </p:nvPr>
        </p:nvGraphicFramePr>
        <p:xfrm>
          <a:off x="3872144" y="5011748"/>
          <a:ext cx="1270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50680" imgH="291960" progId="Equation.3">
                  <p:embed/>
                </p:oleObj>
              </mc:Choice>
              <mc:Fallback>
                <p:oleObj name="Equation" r:id="rId11" imgW="850680" imgH="29196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144" y="5011748"/>
                        <a:ext cx="12700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Критерии, используемые для определения оптимальности стратегий игрока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4) Критерий </a:t>
            </a:r>
            <a:r>
              <a:rPr lang="ru-RU" sz="1600" i="1" dirty="0" err="1"/>
              <a:t>Севиджа</a:t>
            </a:r>
            <a:r>
              <a:rPr lang="ru-RU" sz="1600" i="1" dirty="0"/>
              <a:t> (</a:t>
            </a:r>
            <a:r>
              <a:rPr lang="ru-RU" sz="1600" i="1" dirty="0" err="1"/>
              <a:t>критерий</a:t>
            </a:r>
            <a:r>
              <a:rPr lang="ru-RU" sz="1600" i="1" dirty="0"/>
              <a:t> минимального риска). </a:t>
            </a:r>
            <a:r>
              <a:rPr lang="ru-RU" sz="1600" dirty="0"/>
              <a:t>Рекомендуется выбор стратегии, при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которой наибольший риск является минимальным: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5) Критерий Гурвица (соотношение между  крайним пессимизмом и крайним оптимизмом)</a:t>
            </a: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    </a:t>
            </a:r>
          </a:p>
          <a:p>
            <a:pPr>
              <a:buNone/>
            </a:pPr>
            <a:r>
              <a:rPr lang="ru-RU" sz="1600" dirty="0"/>
              <a:t>Здесь </a:t>
            </a:r>
            <a:r>
              <a:rPr lang="ru-RU" sz="1600" i="1" dirty="0" err="1"/>
              <a:t>v</a:t>
            </a:r>
            <a:r>
              <a:rPr lang="ru-RU" sz="1600" dirty="0"/>
              <a:t> – показатель оптимизма. В зависимости от </a:t>
            </a:r>
            <a:r>
              <a:rPr lang="ru-RU" sz="1600" i="1" dirty="0" err="1"/>
              <a:t>v</a:t>
            </a:r>
            <a:r>
              <a:rPr lang="ru-RU" sz="1600" dirty="0"/>
              <a:t> изменяется </a:t>
            </a:r>
            <a:r>
              <a:rPr lang="en-US" sz="1600" i="1" dirty="0"/>
              <a:t>C</a:t>
            </a:r>
            <a:r>
              <a:rPr lang="ru-RU" sz="1600" dirty="0"/>
              <a:t>.  При </a:t>
            </a:r>
            <a:r>
              <a:rPr lang="ru-RU" sz="1600" i="1" dirty="0" err="1"/>
              <a:t>v</a:t>
            </a:r>
            <a:r>
              <a:rPr lang="en-US" sz="1600" i="1" dirty="0"/>
              <a:t> = </a:t>
            </a:r>
            <a:r>
              <a:rPr lang="en-US" sz="1600" dirty="0"/>
              <a:t>1</a:t>
            </a:r>
            <a:r>
              <a:rPr lang="ru-RU" sz="1600" dirty="0"/>
              <a:t> имеем критерий</a:t>
            </a:r>
            <a:endParaRPr lang="en-US" sz="1600" dirty="0"/>
          </a:p>
          <a:p>
            <a:pPr>
              <a:buNone/>
            </a:pPr>
            <a:r>
              <a:rPr lang="ru-RU" sz="1600" dirty="0" err="1"/>
              <a:t>Вальда</a:t>
            </a:r>
            <a:r>
              <a:rPr lang="ru-RU" sz="1600" dirty="0"/>
              <a:t>, при </a:t>
            </a:r>
            <a:r>
              <a:rPr lang="ru-RU" sz="1600" i="1" dirty="0" err="1"/>
              <a:t>v</a:t>
            </a:r>
            <a:r>
              <a:rPr lang="en-US" sz="1600" i="1" dirty="0"/>
              <a:t> = </a:t>
            </a:r>
            <a:r>
              <a:rPr lang="en-US" sz="1600" dirty="0"/>
              <a:t>0</a:t>
            </a:r>
            <a:r>
              <a:rPr lang="ru-RU" sz="1600" dirty="0"/>
              <a:t> – стратегию крайнего оптимизма.</a:t>
            </a:r>
          </a:p>
          <a:p>
            <a:pPr>
              <a:buNone/>
            </a:pPr>
            <a:r>
              <a:rPr lang="ru-RU" sz="1600" dirty="0"/>
              <a:t> 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70789"/>
              </p:ext>
            </p:extLst>
          </p:nvPr>
        </p:nvGraphicFramePr>
        <p:xfrm>
          <a:off x="4038600" y="1706574"/>
          <a:ext cx="12525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91960" progId="Equation.3">
                  <p:embed/>
                </p:oleObj>
              </mc:Choice>
              <mc:Fallback>
                <p:oleObj name="Equation" r:id="rId6" imgW="838080" imgH="29196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06574"/>
                        <a:ext cx="12525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00757"/>
              </p:ext>
            </p:extLst>
          </p:nvPr>
        </p:nvGraphicFramePr>
        <p:xfrm>
          <a:off x="3488739" y="2664212"/>
          <a:ext cx="4167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291960" progId="Equation.3">
                  <p:embed/>
                </p:oleObj>
              </mc:Choice>
              <mc:Fallback>
                <p:oleObj name="Equation" r:id="rId8" imgW="2793960" imgH="29196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739" y="2664212"/>
                        <a:ext cx="41671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498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1</cp:revision>
  <dcterms:created xsi:type="dcterms:W3CDTF">2021-03-08T08:21:44Z</dcterms:created>
  <dcterms:modified xsi:type="dcterms:W3CDTF">2021-03-08T08:23:19Z</dcterms:modified>
</cp:coreProperties>
</file>