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7FDDE-0748-46F8-BE9E-0B39DB4D526F}" type="datetimeFigureOut">
              <a:rPr lang="ru-RU" smtClean="0"/>
              <a:pPr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F35D-D390-405B-AF65-1BA7CD66434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78.wmf"/><Relationship Id="rId3" Type="http://schemas.openxmlformats.org/officeDocument/2006/relationships/image" Target="../media/image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77.wmf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113.bin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2.wmf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.wmf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9.wmf"/><Relationship Id="rId3" Type="http://schemas.openxmlformats.org/officeDocument/2006/relationships/image" Target="../media/image2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image" Target="../media/image2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46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37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55.bin"/><Relationship Id="rId2" Type="http://schemas.openxmlformats.org/officeDocument/2006/relationships/oleObject" Target="../embeddings/oleObject47.bin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40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56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2.wmf"/><Relationship Id="rId22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46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67.bin"/><Relationship Id="rId2" Type="http://schemas.openxmlformats.org/officeDocument/2006/relationships/oleObject" Target="../embeddings/oleObject59.bin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2.wmf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87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oleObject" Target="../embeddings/oleObject89.bin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73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98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Конечные бескоалиционные игры</a:t>
            </a:r>
            <a:r>
              <a:rPr lang="en-US" sz="1600" b="1" dirty="0"/>
              <a:t>.</a:t>
            </a:r>
          </a:p>
          <a:p>
            <a:pPr>
              <a:buNone/>
            </a:pPr>
            <a:r>
              <a:rPr lang="ru-RU" sz="1600" b="1" dirty="0"/>
              <a:t> </a:t>
            </a:r>
            <a:r>
              <a:rPr lang="ru-RU" sz="1600" dirty="0"/>
              <a:t>Бескоалиционную игру можно задать тройкой </a:t>
            </a:r>
            <a:r>
              <a:rPr lang="ru-RU" sz="1600" i="1" dirty="0"/>
              <a:t>Г</a:t>
            </a:r>
            <a:r>
              <a:rPr lang="ru-RU" sz="1600" dirty="0"/>
              <a:t>=&lt; </a:t>
            </a:r>
            <a:r>
              <a:rPr lang="en-US" sz="1600" i="1" dirty="0"/>
              <a:t>I</a:t>
            </a:r>
            <a:r>
              <a:rPr lang="ru-RU" sz="1600" dirty="0"/>
              <a:t>, {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ru-RU" sz="1600" dirty="0"/>
              <a:t>}</a:t>
            </a:r>
            <a:r>
              <a:rPr lang="en-US" sz="1600" i="1" baseline="-25000" dirty="0" err="1"/>
              <a:t>i</a:t>
            </a:r>
            <a:r>
              <a:rPr lang="en-US" sz="1600" baseline="-25000" dirty="0" err="1">
                <a:sym typeface="Symbol"/>
              </a:rPr>
              <a:t></a:t>
            </a:r>
            <a:r>
              <a:rPr lang="en-US" sz="1600" i="1" baseline="-25000" dirty="0" err="1"/>
              <a:t>I</a:t>
            </a:r>
            <a:r>
              <a:rPr lang="ru-RU" sz="1600" dirty="0"/>
              <a:t>, {</a:t>
            </a:r>
            <a:r>
              <a:rPr lang="en-US" sz="1600" i="1" dirty="0"/>
              <a:t>H</a:t>
            </a:r>
            <a:r>
              <a:rPr lang="en-US" sz="1600" i="1" baseline="-25000" dirty="0"/>
              <a:t>i</a:t>
            </a:r>
            <a:r>
              <a:rPr lang="ru-RU" sz="1600" dirty="0"/>
              <a:t>}</a:t>
            </a:r>
            <a:r>
              <a:rPr lang="en-US" sz="1600" i="1" baseline="-25000" dirty="0" err="1"/>
              <a:t>i</a:t>
            </a:r>
            <a:r>
              <a:rPr lang="en-US" sz="1600" baseline="-25000" dirty="0" err="1">
                <a:sym typeface="Symbol"/>
              </a:rPr>
              <a:t></a:t>
            </a:r>
            <a:r>
              <a:rPr lang="en-US" sz="1600" i="1" baseline="-25000" dirty="0" err="1"/>
              <a:t>I</a:t>
            </a:r>
            <a:r>
              <a:rPr lang="en-US" sz="1600" baseline="-25000" dirty="0"/>
              <a:t> </a:t>
            </a:r>
            <a:r>
              <a:rPr lang="ru-RU" sz="1600" dirty="0"/>
              <a:t>&gt;, где </a:t>
            </a:r>
            <a:r>
              <a:rPr lang="en-US" sz="1600" i="1" dirty="0"/>
              <a:t>I</a:t>
            </a:r>
            <a:r>
              <a:rPr lang="ru-RU" sz="1600" dirty="0"/>
              <a:t> – множество игроков,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– множество чистых стратегий </a:t>
            </a:r>
            <a:r>
              <a:rPr lang="en-US" sz="1600" i="1" dirty="0" err="1"/>
              <a:t>i</a:t>
            </a:r>
            <a:r>
              <a:rPr lang="ru-RU" sz="1600" dirty="0"/>
              <a:t>-го игрока, </a:t>
            </a:r>
            <a:r>
              <a:rPr lang="en-US" sz="1600" i="1" dirty="0"/>
              <a:t>H</a:t>
            </a:r>
            <a:r>
              <a:rPr lang="en-US" sz="1600" i="1" baseline="-25000" dirty="0"/>
              <a:t>i</a:t>
            </a:r>
            <a:r>
              <a:rPr lang="ru-RU" sz="1600" dirty="0"/>
              <a:t> – функция выигрыша </a:t>
            </a:r>
            <a:r>
              <a:rPr lang="en-US" sz="1600" i="1" dirty="0" err="1"/>
              <a:t>i</a:t>
            </a:r>
            <a:r>
              <a:rPr lang="ru-RU" sz="1600" dirty="0"/>
              <a:t>-го игрока, </a:t>
            </a:r>
            <a:r>
              <a:rPr lang="en-US" sz="1600" i="1" dirty="0" err="1"/>
              <a:t>i</a:t>
            </a:r>
            <a:r>
              <a:rPr lang="en-US" sz="1600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en-US" sz="1600" dirty="0"/>
              <a:t> </a:t>
            </a:r>
            <a:r>
              <a:rPr lang="ru-RU" sz="1600" dirty="0"/>
              <a:t>. Рассмотрим</a:t>
            </a:r>
          </a:p>
          <a:p>
            <a:pPr>
              <a:buNone/>
            </a:pPr>
            <a:r>
              <a:rPr lang="ru-RU" sz="1600" dirty="0"/>
              <a:t>конечную бескоалиционную игру, </a:t>
            </a:r>
            <a:r>
              <a:rPr lang="ru-RU" sz="1600" dirty="0" err="1"/>
              <a:t>считая|</a:t>
            </a:r>
            <a:r>
              <a:rPr lang="en-US" sz="1600" i="1" dirty="0"/>
              <a:t>I</a:t>
            </a:r>
            <a:r>
              <a:rPr lang="ru-RU" sz="1600" dirty="0"/>
              <a:t>|=</a:t>
            </a:r>
            <a:r>
              <a:rPr lang="en-US" sz="1600" i="1" dirty="0"/>
              <a:t>n</a:t>
            </a:r>
            <a:r>
              <a:rPr lang="ru-RU" sz="1600" dirty="0"/>
              <a:t>,                                   , </a:t>
            </a:r>
            <a:r>
              <a:rPr lang="en-US" sz="1600" i="1" dirty="0" err="1"/>
              <a:t>i</a:t>
            </a:r>
            <a:r>
              <a:rPr lang="en-US" sz="1600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dirty="0"/>
              <a:t>Предположим, что игроки оперируют только чистыми стратегиями. Значение функции</a:t>
            </a:r>
          </a:p>
          <a:p>
            <a:pPr>
              <a:buNone/>
            </a:pPr>
            <a:r>
              <a:rPr lang="ru-RU" sz="1600" dirty="0"/>
              <a:t>выигрыша  </a:t>
            </a:r>
            <a:r>
              <a:rPr lang="en-US" sz="1600" i="1" dirty="0"/>
              <a:t>H</a:t>
            </a:r>
            <a:r>
              <a:rPr lang="en-US" sz="1600" i="1" baseline="-25000" dirty="0"/>
              <a:t>i</a:t>
            </a:r>
            <a:r>
              <a:rPr lang="ru-RU" sz="1600" dirty="0"/>
              <a:t>(</a:t>
            </a:r>
            <a:r>
              <a:rPr lang="en-US" sz="1600" i="1" dirty="0"/>
              <a:t>j</a:t>
            </a:r>
            <a:r>
              <a:rPr lang="ru-RU" sz="1600" i="1" baseline="-25000" dirty="0"/>
              <a:t>1</a:t>
            </a:r>
            <a:r>
              <a:rPr lang="ru-RU" sz="1600" dirty="0"/>
              <a:t>,…,</a:t>
            </a:r>
            <a:r>
              <a:rPr lang="en-US" sz="1600" i="1" dirty="0" err="1"/>
              <a:t>j</a:t>
            </a:r>
            <a:r>
              <a:rPr lang="en-US" sz="1600" i="1" baseline="-25000" dirty="0" err="1"/>
              <a:t>n</a:t>
            </a:r>
            <a:r>
              <a:rPr lang="ru-RU" sz="1600" dirty="0"/>
              <a:t>) определяет выигрыш </a:t>
            </a:r>
            <a:r>
              <a:rPr lang="en-US" sz="1600" i="1" dirty="0" err="1"/>
              <a:t>i</a:t>
            </a:r>
            <a:r>
              <a:rPr lang="ru-RU" sz="1600" dirty="0"/>
              <a:t>-го игрока в ситуации                                   .</a:t>
            </a:r>
          </a:p>
          <a:p>
            <a:pPr>
              <a:buNone/>
            </a:pPr>
            <a:r>
              <a:rPr lang="ru-RU" sz="1600" dirty="0"/>
              <a:t>Наихудшей для </a:t>
            </a:r>
            <a:r>
              <a:rPr lang="en-US" sz="1600" i="1" dirty="0" err="1"/>
              <a:t>i</a:t>
            </a:r>
            <a:r>
              <a:rPr lang="en-US" sz="1600" dirty="0"/>
              <a:t>-</a:t>
            </a:r>
            <a:r>
              <a:rPr lang="ru-RU" sz="1600" dirty="0"/>
              <a:t>го игрока является ситуация, при которой все остальные игроки стремятся</a:t>
            </a:r>
          </a:p>
          <a:p>
            <a:pPr>
              <a:buNone/>
            </a:pPr>
            <a:r>
              <a:rPr lang="ru-RU" sz="1600" dirty="0"/>
              <a:t>минимизировать его выигрыш. В этом случае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 err="1"/>
              <a:t>ый</a:t>
            </a:r>
            <a:r>
              <a:rPr lang="ru-RU" sz="1600" dirty="0"/>
              <a:t> игрок может гарантировать себе величину</a:t>
            </a:r>
          </a:p>
          <a:p>
            <a:pPr>
              <a:buNone/>
            </a:pPr>
            <a:r>
              <a:rPr lang="ru-RU" sz="1600" dirty="0"/>
              <a:t>выигрыша равную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Но стремление минимизировать выигрыш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/>
              <a:t>го игрока у участников может возникнуть, только</a:t>
            </a:r>
          </a:p>
          <a:p>
            <a:pPr>
              <a:buNone/>
            </a:pPr>
            <a:r>
              <a:rPr lang="ru-RU" sz="1600" dirty="0"/>
              <a:t>если </a:t>
            </a:r>
            <a:r>
              <a:rPr lang="en-US" sz="1600" i="1" dirty="0"/>
              <a:t>H</a:t>
            </a:r>
            <a:r>
              <a:rPr lang="en-US" sz="1600" i="1" baseline="-25000" dirty="0"/>
              <a:t>i</a:t>
            </a:r>
            <a:r>
              <a:rPr lang="ru-RU" sz="1600" i="1" dirty="0"/>
              <a:t>=-</a:t>
            </a:r>
            <a:r>
              <a:rPr lang="en-US" sz="1600" i="1" dirty="0" err="1"/>
              <a:t>H</a:t>
            </a:r>
            <a:r>
              <a:rPr lang="en-US" sz="1600" i="1" baseline="-25000" dirty="0" err="1"/>
              <a:t>j</a:t>
            </a:r>
            <a:r>
              <a:rPr lang="en-US" sz="1600" i="1" dirty="0"/>
              <a:t> </a:t>
            </a:r>
            <a:r>
              <a:rPr lang="ru-RU" sz="1600" dirty="0"/>
              <a:t>для всех </a:t>
            </a:r>
            <a:r>
              <a:rPr lang="en-US" sz="1600" i="1" dirty="0" err="1"/>
              <a:t>j</a:t>
            </a:r>
            <a:r>
              <a:rPr lang="en-US" sz="1600" i="1" dirty="0" err="1">
                <a:sym typeface="Symbol"/>
              </a:rPr>
              <a:t></a:t>
            </a:r>
            <a:r>
              <a:rPr lang="en-US" sz="1600" i="1" dirty="0" err="1"/>
              <a:t>i</a:t>
            </a:r>
            <a:r>
              <a:rPr lang="ru-RU" sz="1600" dirty="0"/>
              <a:t>, или                            . В этих случаях игра для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/>
              <a:t>го игрока может быть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сведена к антагонистическим играм. В остальных случаях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 err="1"/>
              <a:t>му</a:t>
            </a:r>
            <a:r>
              <a:rPr lang="ru-RU" sz="1600" dirty="0"/>
              <a:t> игроку придерживаться</a:t>
            </a:r>
          </a:p>
          <a:p>
            <a:pPr>
              <a:buNone/>
            </a:pPr>
            <a:r>
              <a:rPr lang="ru-RU" sz="1600" dirty="0"/>
              <a:t>“</a:t>
            </a:r>
            <a:r>
              <a:rPr lang="ru-RU" sz="1600" dirty="0" err="1"/>
              <a:t>максиминной</a:t>
            </a:r>
            <a:r>
              <a:rPr lang="ru-RU" sz="1600" dirty="0"/>
              <a:t>” стратегии не целесообразно.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643438" y="1428736"/>
          <a:ext cx="1509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041120" imgH="241200" progId="Equation.3">
                  <p:embed/>
                </p:oleObj>
              </mc:Choice>
              <mc:Fallback>
                <p:oleObj name="Equation" r:id="rId7" imgW="104112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28736"/>
                        <a:ext cx="15097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6361113" y="2000250"/>
          <a:ext cx="1216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838080" imgH="241200" progId="Equation.3">
                  <p:embed/>
                </p:oleObj>
              </mc:Choice>
              <mc:Fallback>
                <p:oleObj name="Equation" r:id="rId9" imgW="8380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2000250"/>
                        <a:ext cx="12160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357438" y="3214688"/>
          <a:ext cx="42037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1" imgW="2819160" imgH="291960" progId="Equation.3">
                  <p:embed/>
                </p:oleObj>
              </mc:Choice>
              <mc:Fallback>
                <p:oleObj name="Equation" r:id="rId11" imgW="2819160" imgH="2919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14688"/>
                        <a:ext cx="42037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3005138" y="4071938"/>
          <a:ext cx="11128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3" imgW="850680" imgH="355320" progId="Equation.3">
                  <p:embed/>
                </p:oleObj>
              </mc:Choice>
              <mc:Fallback>
                <p:oleObj name="Equation" r:id="rId13" imgW="850680" imgH="3553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071938"/>
                        <a:ext cx="111283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Суммируя по </a:t>
            </a:r>
            <a:r>
              <a:rPr lang="en-US" sz="1600" i="1" dirty="0" err="1"/>
              <a:t>s</a:t>
            </a:r>
            <a:r>
              <a:rPr lang="en-US" sz="1600" i="1" dirty="0" err="1">
                <a:sym typeface="Symbol"/>
              </a:rPr>
              <a:t></a:t>
            </a:r>
            <a:r>
              <a:rPr lang="en-US" sz="1600" i="1" dirty="0" err="1"/>
              <a:t>j</a:t>
            </a:r>
            <a:r>
              <a:rPr lang="en-US" sz="1600" i="1" dirty="0"/>
              <a:t> </a:t>
            </a:r>
            <a:r>
              <a:rPr lang="ru-RU" sz="1600" dirty="0"/>
              <a:t>в левой и правой части последнего неравенства добавляя (2), получим </a:t>
            </a:r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Отсюда, получим явное противоречие в виде неравенства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что и доказывает теорему.</a:t>
            </a:r>
          </a:p>
          <a:p>
            <a:pPr>
              <a:buNone/>
            </a:pPr>
            <a:r>
              <a:rPr lang="ru-RU" sz="1600" b="1" dirty="0"/>
              <a:t>Следствие 1. </a:t>
            </a:r>
            <a:r>
              <a:rPr lang="ru-RU" sz="1600" dirty="0"/>
              <a:t>Для всякой чистой стратегии               такой, что                      в ситуации равновесия </a:t>
            </a:r>
          </a:p>
          <a:p>
            <a:pPr>
              <a:buNone/>
            </a:pPr>
            <a:r>
              <a:rPr lang="en-US" sz="1600" i="1" dirty="0"/>
              <a:t>p</a:t>
            </a:r>
            <a:r>
              <a:rPr lang="ru-RU" sz="1600" i="1" dirty="0"/>
              <a:t>* </a:t>
            </a:r>
            <a:r>
              <a:rPr lang="ru-RU" sz="1600" dirty="0"/>
              <a:t>, имеет место равенство</a:t>
            </a:r>
            <a:r>
              <a:rPr lang="ru-RU" sz="1600" b="1" i="1" dirty="0"/>
              <a:t> 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4357686" y="2285992"/>
          <a:ext cx="295275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6" imgW="203040" imgH="253800" progId="Equation.3">
                  <p:embed/>
                </p:oleObj>
              </mc:Choice>
              <mc:Fallback>
                <p:oleObj name="Equation" r:id="rId6" imgW="2030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285992"/>
                        <a:ext cx="295275" cy="431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5857884" y="2357430"/>
          <a:ext cx="7159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8" imgW="495000" imgH="241200" progId="Equation.3">
                  <p:embed/>
                </p:oleObj>
              </mc:Choice>
              <mc:Fallback>
                <p:oleObj name="Equation" r:id="rId8" imgW="4950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357430"/>
                        <a:ext cx="7159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1509713" y="2928938"/>
          <a:ext cx="52276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0" imgW="3276360" imgH="241200" progId="Equation.3">
                  <p:embed/>
                </p:oleObj>
              </mc:Choice>
              <mc:Fallback>
                <p:oleObj name="Equation" r:id="rId10" imgW="327636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928938"/>
                        <a:ext cx="52276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/>
        </p:nvGraphicFramePr>
        <p:xfrm>
          <a:off x="2214546" y="1714488"/>
          <a:ext cx="34845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2" imgW="2184120" imgH="228600" progId="Equation.3">
                  <p:embed/>
                </p:oleObj>
              </mc:Choice>
              <mc:Fallback>
                <p:oleObj name="Equation" r:id="rId12" imgW="218412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714488"/>
                        <a:ext cx="348456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687388" y="839788"/>
          <a:ext cx="68262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14" imgW="4279680" imgH="444240" progId="Equation.3">
                  <p:embed/>
                </p:oleObj>
              </mc:Choice>
              <mc:Fallback>
                <p:oleObj name="Equation" r:id="rId14" imgW="427968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839788"/>
                        <a:ext cx="68262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dirty="0"/>
              <a:t>Поиск решения конечной бескоалиционной игры осуществляем составив систему неравенств   относительно</a:t>
            </a:r>
          </a:p>
          <a:p>
            <a:pPr>
              <a:buNone/>
            </a:pPr>
            <a:r>
              <a:rPr lang="ru-RU" sz="1400" dirty="0"/>
              <a:t>Векторов   вероятностей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ru-RU" sz="1400" b="1" dirty="0"/>
              <a:t>Пример. </a:t>
            </a:r>
            <a:r>
              <a:rPr lang="ru-RU" sz="1400" dirty="0"/>
              <a:t>Решить биматричную игру (конечную бескоалиционную игру двух игроков) с матрицами</a:t>
            </a:r>
          </a:p>
          <a:p>
            <a:pPr>
              <a:buNone/>
            </a:pPr>
            <a:r>
              <a:rPr lang="ru-RU" sz="1400" dirty="0"/>
              <a:t>выигрышей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ru-RU" sz="1400" b="1" dirty="0"/>
              <a:t>Решение. </a:t>
            </a:r>
            <a:r>
              <a:rPr lang="ru-RU" sz="1400" dirty="0"/>
              <a:t>Для удобства обозначим стратегию первого игрока через (</a:t>
            </a:r>
            <a:r>
              <a:rPr lang="en-US" sz="1400" i="1" dirty="0"/>
              <a:t>x</a:t>
            </a:r>
            <a:r>
              <a:rPr lang="ru-RU" sz="1400" dirty="0"/>
              <a:t>, 1-</a:t>
            </a:r>
            <a:r>
              <a:rPr lang="en-US" sz="1400" i="1" dirty="0"/>
              <a:t>x</a:t>
            </a:r>
            <a:r>
              <a:rPr lang="ru-RU" sz="1400" dirty="0"/>
              <a:t>), стратегию второго игрока через</a:t>
            </a:r>
          </a:p>
          <a:p>
            <a:pPr>
              <a:buNone/>
            </a:pPr>
            <a:r>
              <a:rPr lang="ru-RU" sz="1400" dirty="0"/>
              <a:t>(</a:t>
            </a:r>
            <a:r>
              <a:rPr lang="en-US" sz="1400" i="1" dirty="0"/>
              <a:t>y</a:t>
            </a:r>
            <a:r>
              <a:rPr lang="ru-RU" sz="1400" dirty="0"/>
              <a:t>, 1-</a:t>
            </a:r>
            <a:r>
              <a:rPr lang="en-US" sz="1400" i="1" dirty="0"/>
              <a:t>y</a:t>
            </a:r>
            <a:r>
              <a:rPr lang="ru-RU" sz="1400" dirty="0"/>
              <a:t>).</a:t>
            </a:r>
            <a:r>
              <a:rPr lang="ru-RU" sz="1400" b="1" dirty="0"/>
              <a:t> С</a:t>
            </a:r>
            <a:r>
              <a:rPr lang="ru-RU" sz="1400" dirty="0"/>
              <a:t>оставим систему    неравенств относительно векторов вероятностей:</a:t>
            </a:r>
          </a:p>
          <a:p>
            <a:pPr>
              <a:buNone/>
            </a:pPr>
            <a:r>
              <a:rPr lang="en-US" sz="1400" dirty="0"/>
              <a:t>2</a:t>
            </a:r>
            <a:r>
              <a:rPr lang="en-US" sz="1400" i="1" dirty="0"/>
              <a:t>y</a:t>
            </a:r>
            <a:r>
              <a:rPr lang="en-US" sz="1400" dirty="0"/>
              <a:t> + 3(1-</a:t>
            </a:r>
            <a:r>
              <a:rPr lang="en-US" sz="1400" i="1" dirty="0"/>
              <a:t>y</a:t>
            </a:r>
            <a:r>
              <a:rPr lang="en-US" sz="1400" dirty="0"/>
              <a:t>) ≤ 2</a:t>
            </a:r>
            <a:r>
              <a:rPr lang="en-US" sz="1400" i="1" dirty="0"/>
              <a:t>xy</a:t>
            </a:r>
            <a:r>
              <a:rPr lang="en-US" sz="1400" dirty="0"/>
              <a:t> + 3</a:t>
            </a:r>
            <a:r>
              <a:rPr lang="en-US" sz="1400" i="1" dirty="0"/>
              <a:t>x</a:t>
            </a:r>
            <a:r>
              <a:rPr lang="en-US" sz="1400" dirty="0"/>
              <a:t>(1-</a:t>
            </a:r>
            <a:r>
              <a:rPr lang="en-US" sz="1400" i="1" dirty="0"/>
              <a:t>y</a:t>
            </a:r>
            <a:r>
              <a:rPr lang="en-US" sz="1400" dirty="0"/>
              <a:t>) + 4(1-</a:t>
            </a:r>
            <a:r>
              <a:rPr lang="en-US" sz="1400" i="1" dirty="0"/>
              <a:t>x</a:t>
            </a:r>
            <a:r>
              <a:rPr lang="en-US" sz="1400" dirty="0"/>
              <a:t>)</a:t>
            </a:r>
            <a:r>
              <a:rPr lang="en-US" sz="1400" i="1" dirty="0"/>
              <a:t>y</a:t>
            </a:r>
            <a:r>
              <a:rPr lang="en-US" sz="1400" dirty="0"/>
              <a:t> + (1-</a:t>
            </a:r>
            <a:r>
              <a:rPr lang="en-US" sz="1400" i="1" dirty="0"/>
              <a:t>x</a:t>
            </a:r>
            <a:r>
              <a:rPr lang="en-US" sz="1400" dirty="0"/>
              <a:t>)(1-</a:t>
            </a:r>
            <a:r>
              <a:rPr lang="en-US" sz="1400" i="1" dirty="0"/>
              <a:t>y</a:t>
            </a:r>
            <a:r>
              <a:rPr lang="en-US" sz="1400" dirty="0"/>
              <a:t>)                 4</a:t>
            </a:r>
            <a:r>
              <a:rPr lang="en-US" sz="1400" i="1" dirty="0"/>
              <a:t>y</a:t>
            </a:r>
            <a:r>
              <a:rPr lang="en-US" sz="1400" dirty="0"/>
              <a:t> + (1-</a:t>
            </a:r>
            <a:r>
              <a:rPr lang="en-US" sz="1400" i="1" dirty="0"/>
              <a:t>y</a:t>
            </a:r>
            <a:r>
              <a:rPr lang="en-US" sz="1400" dirty="0"/>
              <a:t>) ≤ 2</a:t>
            </a:r>
            <a:r>
              <a:rPr lang="en-US" sz="1400" i="1" dirty="0"/>
              <a:t>xy</a:t>
            </a:r>
            <a:r>
              <a:rPr lang="en-US" sz="1400" dirty="0"/>
              <a:t> + 3</a:t>
            </a:r>
            <a:r>
              <a:rPr lang="en-US" sz="1400" i="1" dirty="0"/>
              <a:t>x</a:t>
            </a:r>
            <a:r>
              <a:rPr lang="en-US" sz="1400" dirty="0"/>
              <a:t>(1-</a:t>
            </a:r>
            <a:r>
              <a:rPr lang="en-US" sz="1400" i="1" dirty="0"/>
              <a:t>y</a:t>
            </a:r>
            <a:r>
              <a:rPr lang="en-US" sz="1400" dirty="0"/>
              <a:t>) + 4(1-</a:t>
            </a:r>
            <a:r>
              <a:rPr lang="en-US" sz="1400" i="1" dirty="0"/>
              <a:t>x</a:t>
            </a:r>
            <a:r>
              <a:rPr lang="en-US" sz="1400" dirty="0"/>
              <a:t>)</a:t>
            </a:r>
            <a:r>
              <a:rPr lang="en-US" sz="1400" i="1" dirty="0"/>
              <a:t>y</a:t>
            </a:r>
            <a:r>
              <a:rPr lang="en-US" sz="1400" dirty="0"/>
              <a:t> + (1-</a:t>
            </a:r>
            <a:r>
              <a:rPr lang="en-US" sz="1400" i="1" dirty="0"/>
              <a:t>x</a:t>
            </a:r>
            <a:r>
              <a:rPr lang="en-US" sz="1400" dirty="0"/>
              <a:t>)(1-</a:t>
            </a:r>
            <a:r>
              <a:rPr lang="en-US" sz="1400" i="1" dirty="0"/>
              <a:t>y</a:t>
            </a:r>
            <a:r>
              <a:rPr lang="en-US" sz="1400" dirty="0"/>
              <a:t>)</a:t>
            </a:r>
            <a:endParaRPr lang="ru-RU" sz="1400" dirty="0"/>
          </a:p>
          <a:p>
            <a:pPr>
              <a:buNone/>
            </a:pPr>
            <a:r>
              <a:rPr lang="en-US" sz="1400" dirty="0"/>
              <a:t>4</a:t>
            </a:r>
            <a:r>
              <a:rPr lang="en-US" sz="1400" i="1" dirty="0"/>
              <a:t>x</a:t>
            </a:r>
            <a:r>
              <a:rPr lang="en-US" sz="1400" dirty="0"/>
              <a:t> + 3(1-</a:t>
            </a:r>
            <a:r>
              <a:rPr lang="en-US" sz="1400" i="1" dirty="0"/>
              <a:t>x</a:t>
            </a:r>
            <a:r>
              <a:rPr lang="en-US" sz="1400" dirty="0"/>
              <a:t>) ≤ 4</a:t>
            </a:r>
            <a:r>
              <a:rPr lang="en-US" sz="1400" i="1" dirty="0"/>
              <a:t>xy</a:t>
            </a:r>
            <a:r>
              <a:rPr lang="en-US" sz="1400" dirty="0"/>
              <a:t> + 2</a:t>
            </a:r>
            <a:r>
              <a:rPr lang="en-US" sz="1400" i="1" dirty="0"/>
              <a:t>x</a:t>
            </a:r>
            <a:r>
              <a:rPr lang="en-US" sz="1400" dirty="0"/>
              <a:t>(1-</a:t>
            </a:r>
            <a:r>
              <a:rPr lang="en-US" sz="1400" i="1" dirty="0"/>
              <a:t>y</a:t>
            </a:r>
            <a:r>
              <a:rPr lang="en-US" sz="1400" dirty="0"/>
              <a:t>) + 3(1-</a:t>
            </a:r>
            <a:r>
              <a:rPr lang="en-US" sz="1400" i="1" dirty="0"/>
              <a:t>x</a:t>
            </a:r>
            <a:r>
              <a:rPr lang="en-US" sz="1400" dirty="0"/>
              <a:t>)</a:t>
            </a:r>
            <a:r>
              <a:rPr lang="en-US" sz="1400" i="1" dirty="0"/>
              <a:t>y</a:t>
            </a:r>
            <a:r>
              <a:rPr lang="en-US" sz="1400" dirty="0"/>
              <a:t> + 5(1-</a:t>
            </a:r>
            <a:r>
              <a:rPr lang="en-US" sz="1400" i="1" dirty="0"/>
              <a:t>x</a:t>
            </a:r>
            <a:r>
              <a:rPr lang="en-US" sz="1400" dirty="0"/>
              <a:t>)(1-</a:t>
            </a:r>
            <a:r>
              <a:rPr lang="en-US" sz="1400" i="1" dirty="0"/>
              <a:t>y</a:t>
            </a:r>
            <a:r>
              <a:rPr lang="en-US" sz="1400" dirty="0"/>
              <a:t>)               2</a:t>
            </a:r>
            <a:r>
              <a:rPr lang="en-US" sz="1400" i="1" dirty="0"/>
              <a:t>x</a:t>
            </a:r>
            <a:r>
              <a:rPr lang="en-US" sz="1400" dirty="0"/>
              <a:t> + 5(1-</a:t>
            </a:r>
            <a:r>
              <a:rPr lang="en-US" sz="1400" i="1" dirty="0"/>
              <a:t>x</a:t>
            </a:r>
            <a:r>
              <a:rPr lang="en-US" sz="1400" dirty="0"/>
              <a:t>) ≤ 4</a:t>
            </a:r>
            <a:r>
              <a:rPr lang="en-US" sz="1400" i="1" dirty="0"/>
              <a:t>xy</a:t>
            </a:r>
            <a:r>
              <a:rPr lang="en-US" sz="1400" dirty="0"/>
              <a:t> + 2</a:t>
            </a:r>
            <a:r>
              <a:rPr lang="en-US" sz="1400" i="1" dirty="0"/>
              <a:t>x</a:t>
            </a:r>
            <a:r>
              <a:rPr lang="en-US" sz="1400" dirty="0"/>
              <a:t>(1-</a:t>
            </a:r>
            <a:r>
              <a:rPr lang="en-US" sz="1400" i="1" dirty="0"/>
              <a:t>y</a:t>
            </a:r>
            <a:r>
              <a:rPr lang="en-US" sz="1400" dirty="0"/>
              <a:t>) + 3(1-</a:t>
            </a:r>
            <a:r>
              <a:rPr lang="en-US" sz="1400" i="1" dirty="0"/>
              <a:t>x</a:t>
            </a:r>
            <a:r>
              <a:rPr lang="en-US" sz="1400" dirty="0"/>
              <a:t>)</a:t>
            </a:r>
            <a:r>
              <a:rPr lang="en-US" sz="1400" i="1" dirty="0"/>
              <a:t>y</a:t>
            </a:r>
            <a:r>
              <a:rPr lang="en-US" sz="1400" dirty="0"/>
              <a:t> + 5(1-</a:t>
            </a:r>
            <a:r>
              <a:rPr lang="en-US" sz="1400" i="1" dirty="0"/>
              <a:t>x</a:t>
            </a:r>
            <a:r>
              <a:rPr lang="en-US" sz="1400" dirty="0"/>
              <a:t>)(1-</a:t>
            </a:r>
            <a:r>
              <a:rPr lang="en-US" sz="1400" i="1" dirty="0"/>
              <a:t>y</a:t>
            </a:r>
            <a:r>
              <a:rPr lang="en-US" sz="1400" dirty="0"/>
              <a:t>)</a:t>
            </a:r>
            <a:endParaRPr lang="ru-RU" sz="1400" dirty="0"/>
          </a:p>
          <a:p>
            <a:pPr>
              <a:buNone/>
            </a:pPr>
            <a:r>
              <a:rPr lang="en-US" sz="1400" i="1" dirty="0"/>
              <a:t>x </a:t>
            </a:r>
            <a:r>
              <a:rPr lang="en-US" sz="1400" dirty="0"/>
              <a:t>≥ 0, </a:t>
            </a:r>
            <a:r>
              <a:rPr lang="en-US" sz="1400" i="1" dirty="0"/>
              <a:t>y</a:t>
            </a:r>
            <a:r>
              <a:rPr lang="en-US" sz="1400" dirty="0"/>
              <a:t> ≥ 0 .</a:t>
            </a:r>
            <a:endParaRPr lang="ru-RU" sz="1400" dirty="0"/>
          </a:p>
          <a:p>
            <a:pPr>
              <a:buNone/>
            </a:pPr>
            <a:r>
              <a:rPr lang="ru-RU" sz="1400" dirty="0"/>
              <a:t>После простого приведения каждого из неравенств система примет вид:</a:t>
            </a:r>
          </a:p>
          <a:p>
            <a:pPr>
              <a:buNone/>
            </a:pPr>
            <a:r>
              <a:rPr lang="ru-RU" sz="1400" dirty="0"/>
              <a:t>-4(1-</a:t>
            </a:r>
            <a:r>
              <a:rPr lang="en-US" sz="1400" i="1" dirty="0"/>
              <a:t>x</a:t>
            </a:r>
            <a:r>
              <a:rPr lang="ru-RU" sz="1400" dirty="0"/>
              <a:t>)</a:t>
            </a:r>
            <a:r>
              <a:rPr lang="en-US" sz="1400" i="1" dirty="0"/>
              <a:t>y</a:t>
            </a:r>
            <a:r>
              <a:rPr lang="en-US" sz="1400" dirty="0"/>
              <a:t> + 2(1-</a:t>
            </a:r>
            <a:r>
              <a:rPr lang="en-US" sz="1400" i="1" dirty="0"/>
              <a:t>x</a:t>
            </a:r>
            <a:r>
              <a:rPr lang="en-US" sz="1400" dirty="0"/>
              <a:t>) ≤ 0               4</a:t>
            </a:r>
            <a:r>
              <a:rPr lang="en-US" sz="1400" i="1" dirty="0"/>
              <a:t>xy</a:t>
            </a:r>
            <a:r>
              <a:rPr lang="en-US" sz="1400" dirty="0"/>
              <a:t> – 2</a:t>
            </a:r>
            <a:r>
              <a:rPr lang="en-US" sz="1400" i="1" dirty="0"/>
              <a:t>x</a:t>
            </a:r>
            <a:r>
              <a:rPr lang="en-US" sz="1400" dirty="0"/>
              <a:t> ≤ 0        4(1-</a:t>
            </a:r>
            <a:r>
              <a:rPr lang="en-US" sz="1400" i="1" dirty="0"/>
              <a:t>y</a:t>
            </a:r>
            <a:r>
              <a:rPr lang="en-US" sz="1400" dirty="0"/>
              <a:t>)</a:t>
            </a:r>
            <a:r>
              <a:rPr lang="en-US" sz="1400" i="1" dirty="0"/>
              <a:t>x</a:t>
            </a:r>
            <a:r>
              <a:rPr lang="en-US" sz="1400" dirty="0"/>
              <a:t> – 2(1-</a:t>
            </a:r>
            <a:r>
              <a:rPr lang="en-US" sz="1400" i="1" dirty="0"/>
              <a:t>y</a:t>
            </a:r>
            <a:r>
              <a:rPr lang="en-US" sz="1400" dirty="0"/>
              <a:t>) ≤ 0                 </a:t>
            </a:r>
            <a:r>
              <a:rPr lang="ru-RU" sz="1400" dirty="0"/>
              <a:t>-4</a:t>
            </a:r>
            <a:r>
              <a:rPr lang="en-US" sz="1400" i="1" dirty="0" err="1"/>
              <a:t>xy</a:t>
            </a:r>
            <a:r>
              <a:rPr lang="ru-RU" sz="1400" dirty="0"/>
              <a:t> + 2</a:t>
            </a:r>
            <a:r>
              <a:rPr lang="en-US" sz="1400" i="1" dirty="0"/>
              <a:t>y </a:t>
            </a:r>
            <a:r>
              <a:rPr lang="ru-RU" sz="1400" dirty="0"/>
              <a:t> ≤ 0</a:t>
            </a:r>
          </a:p>
          <a:p>
            <a:pPr>
              <a:buNone/>
            </a:pPr>
            <a:r>
              <a:rPr lang="en-US" sz="1400" i="1" dirty="0"/>
              <a:t>x </a:t>
            </a:r>
            <a:r>
              <a:rPr lang="ru-RU" sz="1400" dirty="0"/>
              <a:t>≥ 0, </a:t>
            </a:r>
            <a:r>
              <a:rPr lang="en-US" sz="1400" i="1" dirty="0"/>
              <a:t>y</a:t>
            </a:r>
            <a:r>
              <a:rPr lang="ru-RU" sz="1400" dirty="0"/>
              <a:t> ≥ 0 .</a:t>
            </a:r>
          </a:p>
          <a:p>
            <a:pPr>
              <a:buNone/>
            </a:pPr>
            <a:r>
              <a:rPr lang="ru-RU" sz="1400" dirty="0"/>
              <a:t>Сложив первое и третье неравенства, получим </a:t>
            </a:r>
            <a:r>
              <a:rPr lang="en-US" sz="1400" i="1" dirty="0"/>
              <a:t>x</a:t>
            </a:r>
            <a:r>
              <a:rPr lang="ru-RU" sz="1400" dirty="0"/>
              <a:t> ≤ </a:t>
            </a:r>
            <a:r>
              <a:rPr lang="en-US" sz="1400" i="1" dirty="0"/>
              <a:t>y</a:t>
            </a:r>
            <a:r>
              <a:rPr lang="ru-RU" sz="1400" dirty="0"/>
              <a:t> . Сложив второе и четвёртое неравенства, получим </a:t>
            </a:r>
            <a:r>
              <a:rPr lang="en-US" sz="1400" i="1" dirty="0"/>
              <a:t>x</a:t>
            </a:r>
            <a:r>
              <a:rPr lang="en-US" sz="1400" dirty="0"/>
              <a:t> </a:t>
            </a:r>
            <a:r>
              <a:rPr lang="en-US" sz="1400" i="1" dirty="0"/>
              <a:t> </a:t>
            </a:r>
            <a:r>
              <a:rPr lang="ru-RU" sz="1400" dirty="0"/>
              <a:t>≥ </a:t>
            </a:r>
            <a:r>
              <a:rPr lang="en-US" sz="1400" i="1" dirty="0"/>
              <a:t>y</a:t>
            </a:r>
            <a:r>
              <a:rPr lang="ru-RU" sz="1400" dirty="0"/>
              <a:t>.</a:t>
            </a:r>
          </a:p>
          <a:p>
            <a:pPr>
              <a:buNone/>
            </a:pPr>
            <a:r>
              <a:rPr lang="ru-RU" sz="1400" dirty="0"/>
              <a:t>Отсюда </a:t>
            </a:r>
            <a:r>
              <a:rPr lang="en-US" sz="1400" i="1" dirty="0"/>
              <a:t>x </a:t>
            </a:r>
            <a:r>
              <a:rPr lang="ru-RU" sz="1400" dirty="0"/>
              <a:t>= </a:t>
            </a:r>
            <a:r>
              <a:rPr lang="en-US" sz="1400" i="1" dirty="0"/>
              <a:t>y</a:t>
            </a:r>
            <a:r>
              <a:rPr lang="ru-RU" sz="1400" dirty="0"/>
              <a:t> . </a:t>
            </a:r>
          </a:p>
          <a:p>
            <a:pPr>
              <a:buNone/>
            </a:pPr>
            <a:r>
              <a:rPr lang="ru-RU" sz="1400" dirty="0"/>
              <a:t>Складывая первое и четвёртое неравенства, имеем </a:t>
            </a:r>
            <a:r>
              <a:rPr lang="en-US" sz="1400" i="1" dirty="0"/>
              <a:t>x </a:t>
            </a:r>
            <a:r>
              <a:rPr lang="en-US" sz="1400" dirty="0"/>
              <a:t> </a:t>
            </a:r>
            <a:r>
              <a:rPr lang="ru-RU" sz="1400" dirty="0"/>
              <a:t>≥ 1-</a:t>
            </a:r>
            <a:r>
              <a:rPr lang="en-US" sz="1400" i="1" dirty="0"/>
              <a:t>y</a:t>
            </a:r>
            <a:r>
              <a:rPr lang="ru-RU" sz="1400" dirty="0"/>
              <a:t> . Складывая второе и третье неравенства, имеем</a:t>
            </a:r>
          </a:p>
          <a:p>
            <a:pPr>
              <a:buNone/>
            </a:pPr>
            <a:r>
              <a:rPr lang="en-US" sz="1400" i="1" dirty="0"/>
              <a:t>x </a:t>
            </a:r>
            <a:r>
              <a:rPr lang="en-US" sz="1400" dirty="0"/>
              <a:t> </a:t>
            </a:r>
            <a:r>
              <a:rPr lang="ru-RU" sz="1400" dirty="0"/>
              <a:t>≤ 1-</a:t>
            </a:r>
            <a:r>
              <a:rPr lang="en-US" sz="1400" i="1" dirty="0"/>
              <a:t>y</a:t>
            </a:r>
            <a:r>
              <a:rPr lang="ru-RU" sz="1400" dirty="0"/>
              <a:t> . Что влечёт  </a:t>
            </a:r>
            <a:r>
              <a:rPr lang="en-US" sz="1400" i="1" dirty="0"/>
              <a:t>x </a:t>
            </a:r>
            <a:r>
              <a:rPr lang="ru-RU" sz="1400" dirty="0"/>
              <a:t>≤ 1-</a:t>
            </a:r>
            <a:r>
              <a:rPr lang="en-US" sz="1400" i="1" dirty="0"/>
              <a:t>y</a:t>
            </a:r>
            <a:r>
              <a:rPr lang="ru-RU" sz="1400" dirty="0"/>
              <a:t> . Следовательно, </a:t>
            </a:r>
            <a:r>
              <a:rPr lang="en-US" sz="1400" i="1" dirty="0"/>
              <a:t>x </a:t>
            </a:r>
            <a:r>
              <a:rPr lang="ru-RU" sz="1400" dirty="0"/>
              <a:t> = 1-</a:t>
            </a:r>
            <a:r>
              <a:rPr lang="en-US" sz="1400" i="1" dirty="0"/>
              <a:t>y </a:t>
            </a:r>
            <a:r>
              <a:rPr lang="ru-RU" sz="1400" dirty="0"/>
              <a:t>.</a:t>
            </a:r>
            <a:r>
              <a:rPr lang="en-US" sz="1400" dirty="0"/>
              <a:t>       </a:t>
            </a:r>
            <a:r>
              <a:rPr lang="ru-RU" sz="1400" dirty="0"/>
              <a:t>Окончательно </a:t>
            </a:r>
            <a:r>
              <a:rPr lang="en-US" sz="1400" i="1" dirty="0"/>
              <a:t>x </a:t>
            </a:r>
            <a:r>
              <a:rPr lang="ru-RU" sz="1400" dirty="0"/>
              <a:t>= 0,5 , </a:t>
            </a:r>
            <a:r>
              <a:rPr lang="en-US" sz="1400" i="1" dirty="0"/>
              <a:t>y </a:t>
            </a:r>
            <a:r>
              <a:rPr lang="ru-RU" sz="1400" dirty="0"/>
              <a:t>= 0,5 .</a:t>
            </a:r>
          </a:p>
          <a:p>
            <a:pPr>
              <a:buNone/>
            </a:pPr>
            <a:r>
              <a:rPr lang="ru-RU" sz="1400" dirty="0"/>
              <a:t>Таким образом, ситуацию равновесия образует пара смешанных стратегий: первого игрока (0,5 , 0,5),</a:t>
            </a:r>
          </a:p>
          <a:p>
            <a:pPr>
              <a:buNone/>
            </a:pPr>
            <a:r>
              <a:rPr lang="ru-RU" sz="1400" dirty="0"/>
              <a:t>второго игрока  (0,5 , 0,5).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05.10.2011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10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2571736" y="857232"/>
          <a:ext cx="56642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7" imgW="3784320" imgH="711000" progId="Equation.3">
                  <p:embed/>
                </p:oleObj>
              </mc:Choice>
              <mc:Fallback>
                <p:oleObj name="Equation" r:id="rId7" imgW="378432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857232"/>
                        <a:ext cx="56642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643174" y="2143116"/>
          <a:ext cx="25447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9" imgW="2057400" imgH="457200" progId="Equation.3">
                  <p:embed/>
                </p:oleObj>
              </mc:Choice>
              <mc:Fallback>
                <p:oleObj name="Equation" r:id="rId9" imgW="20574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143116"/>
                        <a:ext cx="25447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Пример. </a:t>
            </a:r>
            <a:r>
              <a:rPr lang="ru-RU" sz="1600" dirty="0"/>
              <a:t>На рынке интересующий покупателя товар есть у двух продавцов. Продавец может</a:t>
            </a:r>
          </a:p>
          <a:p>
            <a:pPr>
              <a:buNone/>
            </a:pPr>
            <a:r>
              <a:rPr lang="ru-RU" sz="1600" dirty="0"/>
              <a:t>реализовывать товар по 2 единицы или, делая скидку, по 1 единице. Покупатель с целью</a:t>
            </a:r>
          </a:p>
          <a:p>
            <a:pPr>
              <a:buNone/>
            </a:pPr>
            <a:r>
              <a:rPr lang="ru-RU" sz="1600" dirty="0"/>
              <a:t>покупки товара по более дешёвой цене посещает обоих продавцов и покупает у того, который</a:t>
            </a:r>
          </a:p>
          <a:p>
            <a:pPr>
              <a:buNone/>
            </a:pPr>
            <a:r>
              <a:rPr lang="ru-RU" sz="1600" dirty="0"/>
              <a:t>предлагает скидку. При этом, если цена товара одинакова, он покупает у последнего</a:t>
            </a:r>
          </a:p>
          <a:p>
            <a:pPr>
              <a:buNone/>
            </a:pPr>
            <a:r>
              <a:rPr lang="ru-RU" sz="1600" dirty="0"/>
              <a:t>посещаемого продавца. </a:t>
            </a:r>
          </a:p>
          <a:p>
            <a:pPr>
              <a:buNone/>
            </a:pPr>
            <a:r>
              <a:rPr lang="ru-RU" sz="1600" dirty="0"/>
              <a:t>Игроки: </a:t>
            </a:r>
            <a:r>
              <a:rPr lang="en-US" sz="1600" dirty="0"/>
              <a:t>A – </a:t>
            </a:r>
            <a:r>
              <a:rPr lang="ru-RU" sz="1600" dirty="0"/>
              <a:t>покупатель, </a:t>
            </a:r>
            <a:r>
              <a:rPr lang="en-US" sz="1600" dirty="0"/>
              <a:t>B</a:t>
            </a:r>
            <a:r>
              <a:rPr lang="ru-RU" sz="1600" dirty="0"/>
              <a:t> – первый, </a:t>
            </a:r>
            <a:r>
              <a:rPr lang="en-US" sz="1600" dirty="0"/>
              <a:t>C – </a:t>
            </a:r>
            <a:r>
              <a:rPr lang="ru-RU" sz="1600" dirty="0"/>
              <a:t>второй продавцы.</a:t>
            </a:r>
          </a:p>
          <a:p>
            <a:pPr>
              <a:buNone/>
            </a:pPr>
            <a:r>
              <a:rPr lang="ru-RU" sz="1600" dirty="0"/>
              <a:t>Стратегии: </a:t>
            </a:r>
            <a:r>
              <a:rPr lang="en-US" sz="1600" i="1" dirty="0"/>
              <a:t>A</a:t>
            </a:r>
            <a:r>
              <a:rPr lang="en-US" sz="1200" dirty="0"/>
              <a:t>1</a:t>
            </a:r>
            <a:r>
              <a:rPr lang="ru-RU" sz="1200" dirty="0"/>
              <a:t>  </a:t>
            </a:r>
            <a:r>
              <a:rPr lang="ru-RU" sz="1400" dirty="0"/>
              <a:t>-</a:t>
            </a:r>
            <a:r>
              <a:rPr lang="en-US" sz="1100" dirty="0"/>
              <a:t> </a:t>
            </a:r>
            <a:r>
              <a:rPr lang="ru-RU" sz="1600" dirty="0"/>
              <a:t>от В к С, </a:t>
            </a:r>
            <a:r>
              <a:rPr lang="ru-RU" sz="1600" i="1" dirty="0"/>
              <a:t>А</a:t>
            </a:r>
            <a:r>
              <a:rPr lang="ru-RU" sz="1200" dirty="0"/>
              <a:t>2</a:t>
            </a:r>
            <a:r>
              <a:rPr lang="ru-RU" sz="1400" dirty="0"/>
              <a:t>  -</a:t>
            </a:r>
            <a:r>
              <a:rPr lang="ru-RU" sz="1600" dirty="0"/>
              <a:t> от С к В;  </a:t>
            </a:r>
            <a:r>
              <a:rPr lang="ru-RU" sz="1600" i="1" dirty="0"/>
              <a:t>В</a:t>
            </a:r>
            <a:r>
              <a:rPr lang="ru-RU" sz="1200" dirty="0"/>
              <a:t>1 </a:t>
            </a:r>
            <a:r>
              <a:rPr lang="ru-RU" sz="1600" dirty="0"/>
              <a:t>– продажа по 2, </a:t>
            </a:r>
            <a:r>
              <a:rPr lang="ru-RU" sz="1600" i="1" dirty="0"/>
              <a:t>В</a:t>
            </a:r>
            <a:r>
              <a:rPr lang="ru-RU" sz="1200" dirty="0"/>
              <a:t>2</a:t>
            </a:r>
            <a:r>
              <a:rPr lang="ru-RU" sz="1600" dirty="0"/>
              <a:t> – продажа по 1; </a:t>
            </a:r>
            <a:r>
              <a:rPr lang="ru-RU" sz="1600" i="1" dirty="0"/>
              <a:t>С</a:t>
            </a:r>
            <a:r>
              <a:rPr lang="ru-RU" sz="1200" dirty="0"/>
              <a:t>1 </a:t>
            </a:r>
            <a:r>
              <a:rPr lang="ru-RU" sz="1600" dirty="0"/>
              <a:t>– 2, </a:t>
            </a:r>
            <a:r>
              <a:rPr lang="ru-RU" sz="1600" i="1" dirty="0"/>
              <a:t>С</a:t>
            </a:r>
            <a:r>
              <a:rPr lang="ru-RU" sz="1200" dirty="0"/>
              <a:t>2</a:t>
            </a:r>
            <a:r>
              <a:rPr lang="ru-RU" sz="1100" dirty="0"/>
              <a:t> </a:t>
            </a:r>
            <a:r>
              <a:rPr lang="ru-RU" sz="1600" dirty="0"/>
              <a:t> - 1.</a:t>
            </a:r>
          </a:p>
          <a:p>
            <a:pPr>
              <a:buNone/>
            </a:pPr>
            <a:r>
              <a:rPr lang="ru-RU" sz="1600" dirty="0"/>
              <a:t>Функции выигрышей: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(1,1,1)=0  	Н</a:t>
            </a:r>
            <a:r>
              <a:rPr lang="ru-RU" sz="1200" dirty="0"/>
              <a:t>2</a:t>
            </a:r>
            <a:r>
              <a:rPr lang="ru-RU" sz="1600" dirty="0"/>
              <a:t>(1,1,1)=0	Н</a:t>
            </a:r>
            <a:r>
              <a:rPr lang="ru-RU" sz="1200" dirty="0"/>
              <a:t>3</a:t>
            </a:r>
            <a:r>
              <a:rPr lang="ru-RU" sz="1600" dirty="0"/>
              <a:t>(1,1,1)=2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(1,1,2)=1	Н</a:t>
            </a:r>
            <a:r>
              <a:rPr lang="ru-RU" sz="1200" dirty="0"/>
              <a:t>2</a:t>
            </a:r>
            <a:r>
              <a:rPr lang="ru-RU" sz="1600" dirty="0"/>
              <a:t>(1,1,2)=0	Н</a:t>
            </a:r>
            <a:r>
              <a:rPr lang="ru-RU" sz="1200" dirty="0"/>
              <a:t>3</a:t>
            </a:r>
            <a:r>
              <a:rPr lang="ru-RU" sz="1600" dirty="0"/>
              <a:t>(1,1,2)=1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(1,2,1)=1  	Н</a:t>
            </a:r>
            <a:r>
              <a:rPr lang="ru-RU" sz="1200" dirty="0"/>
              <a:t>2</a:t>
            </a:r>
            <a:r>
              <a:rPr lang="ru-RU" sz="1600" dirty="0"/>
              <a:t>(1,2,1)=1	Н</a:t>
            </a:r>
            <a:r>
              <a:rPr lang="ru-RU" sz="1200" dirty="0"/>
              <a:t>3</a:t>
            </a:r>
            <a:r>
              <a:rPr lang="ru-RU" sz="1600" dirty="0"/>
              <a:t>(1,2,1)=0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(1,2,2)=1	Н</a:t>
            </a:r>
            <a:r>
              <a:rPr lang="ru-RU" sz="1200" dirty="0"/>
              <a:t>2</a:t>
            </a:r>
            <a:r>
              <a:rPr lang="ru-RU" sz="1600" dirty="0"/>
              <a:t>(1,2,2)=0	Н</a:t>
            </a:r>
            <a:r>
              <a:rPr lang="ru-RU" sz="1200" dirty="0"/>
              <a:t>3</a:t>
            </a:r>
            <a:r>
              <a:rPr lang="ru-RU" sz="1600" dirty="0"/>
              <a:t>(1,2,2)=1 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(2,1,1)=0 	Н</a:t>
            </a:r>
            <a:r>
              <a:rPr lang="ru-RU" sz="1200" dirty="0"/>
              <a:t>2</a:t>
            </a:r>
            <a:r>
              <a:rPr lang="ru-RU" sz="1600" dirty="0"/>
              <a:t>(2,1,1)=2	Н</a:t>
            </a:r>
            <a:r>
              <a:rPr lang="ru-RU" sz="1200" dirty="0"/>
              <a:t>3</a:t>
            </a:r>
            <a:r>
              <a:rPr lang="ru-RU" sz="1600" dirty="0"/>
              <a:t>(2,1,1)=0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(2,1,2)=1	Н</a:t>
            </a:r>
            <a:r>
              <a:rPr lang="ru-RU" sz="1200" dirty="0"/>
              <a:t>2</a:t>
            </a:r>
            <a:r>
              <a:rPr lang="ru-RU" sz="1600" dirty="0"/>
              <a:t>(2,1,2)=0	Н</a:t>
            </a:r>
            <a:r>
              <a:rPr lang="ru-RU" sz="1200" dirty="0"/>
              <a:t>3</a:t>
            </a:r>
            <a:r>
              <a:rPr lang="ru-RU" sz="1600" dirty="0"/>
              <a:t>(2,1,2)=1 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(2,2,1)=1  	Н</a:t>
            </a:r>
            <a:r>
              <a:rPr lang="ru-RU" sz="1200" dirty="0"/>
              <a:t>2</a:t>
            </a:r>
            <a:r>
              <a:rPr lang="ru-RU" sz="1600" dirty="0"/>
              <a:t>(2,2,1)=1	Н</a:t>
            </a:r>
            <a:r>
              <a:rPr lang="ru-RU" sz="1200" dirty="0"/>
              <a:t>3</a:t>
            </a:r>
            <a:r>
              <a:rPr lang="ru-RU" sz="1600" dirty="0"/>
              <a:t>(2,2,1)=0</a:t>
            </a:r>
          </a:p>
          <a:p>
            <a:pPr>
              <a:buNone/>
            </a:pPr>
            <a:r>
              <a:rPr lang="ru-RU" sz="1600" dirty="0"/>
              <a:t>Н</a:t>
            </a:r>
            <a:r>
              <a:rPr lang="ru-RU" sz="1200" dirty="0"/>
              <a:t>1</a:t>
            </a:r>
            <a:r>
              <a:rPr lang="ru-RU" sz="1600" dirty="0"/>
              <a:t>(2,2,2)=1	Н</a:t>
            </a:r>
            <a:r>
              <a:rPr lang="ru-RU" sz="1200" dirty="0"/>
              <a:t>2</a:t>
            </a:r>
            <a:r>
              <a:rPr lang="ru-RU" sz="1600" dirty="0"/>
              <a:t>(2,2,2)=1	Н</a:t>
            </a:r>
            <a:r>
              <a:rPr lang="ru-RU" sz="1200" dirty="0"/>
              <a:t>3</a:t>
            </a:r>
            <a:r>
              <a:rPr lang="ru-RU" sz="1600" dirty="0"/>
              <a:t>(2,2,2)=0 	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Основной принцип оптимальности в бескоалиционной игре базируется на понятии ситуации</a:t>
            </a:r>
          </a:p>
          <a:p>
            <a:pPr>
              <a:buNone/>
            </a:pPr>
            <a:r>
              <a:rPr lang="ru-RU" sz="1600" dirty="0"/>
              <a:t>равновесия по </a:t>
            </a:r>
            <a:r>
              <a:rPr lang="ru-RU" sz="1600" dirty="0" err="1"/>
              <a:t>Нэшу</a:t>
            </a:r>
            <a:r>
              <a:rPr lang="ru-RU" sz="1600" dirty="0"/>
              <a:t>. Ситуация                                                   называется </a:t>
            </a:r>
            <a:r>
              <a:rPr lang="ru-RU" sz="1600" i="1" dirty="0"/>
              <a:t>ситуацией равновесия</a:t>
            </a:r>
            <a:r>
              <a:rPr lang="ru-RU" sz="1600" dirty="0"/>
              <a:t>,</a:t>
            </a:r>
          </a:p>
          <a:p>
            <a:pPr>
              <a:buNone/>
            </a:pPr>
            <a:r>
              <a:rPr lang="ru-RU" sz="1600" dirty="0"/>
              <a:t>если для всех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ru-RU" sz="1600" i="1" dirty="0"/>
              <a:t>,</a:t>
            </a:r>
            <a:r>
              <a:rPr lang="ru-RU" sz="1600" dirty="0"/>
              <a:t>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Это означает что в нарушении ситуации равновесия не заинтересован ни один из игроков.</a:t>
            </a:r>
          </a:p>
          <a:p>
            <a:pPr>
              <a:buNone/>
            </a:pPr>
            <a:r>
              <a:rPr lang="ru-RU" sz="1600" dirty="0"/>
              <a:t>Поэтому стратегию игрока, входящую в ситуацию равновесия можно считать оптимальной.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Ситуации равновесия                                                             назовем </a:t>
            </a:r>
            <a:r>
              <a:rPr lang="ru-RU" sz="1600" i="1" dirty="0"/>
              <a:t>взаимозаменяемыми</a:t>
            </a:r>
            <a:r>
              <a:rPr lang="ru-RU" sz="1600" dirty="0"/>
              <a:t>, если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любая ситуация                               , где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</a:t>
            </a:r>
            <a:r>
              <a:rPr lang="ru-RU" sz="1600" i="1" dirty="0"/>
              <a:t>=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i</a:t>
            </a:r>
            <a:r>
              <a:rPr lang="en-US" sz="1600" i="1" dirty="0"/>
              <a:t> </a:t>
            </a:r>
            <a:r>
              <a:rPr lang="ru-RU" sz="1600" dirty="0"/>
              <a:t>или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i</a:t>
            </a:r>
            <a:r>
              <a:rPr lang="ru-RU" sz="1600" i="1" dirty="0"/>
              <a:t>=</a:t>
            </a:r>
            <a:r>
              <a:rPr lang="en-US" sz="1600" i="1" dirty="0" err="1"/>
              <a:t>s</a:t>
            </a:r>
            <a:r>
              <a:rPr lang="en-US" sz="1600" i="1" baseline="-25000" dirty="0" err="1"/>
              <a:t>i</a:t>
            </a:r>
            <a:r>
              <a:rPr lang="ru-RU" sz="1600" dirty="0"/>
              <a:t>, ,так же является ситуацией равновесия.</a:t>
            </a:r>
          </a:p>
          <a:p>
            <a:pPr>
              <a:buNone/>
            </a:pPr>
            <a:r>
              <a:rPr lang="ru-RU" sz="1600" dirty="0"/>
              <a:t>Ситуации равновесия                                                             назовем </a:t>
            </a:r>
            <a:r>
              <a:rPr lang="ru-RU" sz="1600" i="1" dirty="0"/>
              <a:t>эквивалентными</a:t>
            </a:r>
            <a:r>
              <a:rPr lang="ru-RU" sz="1600" dirty="0"/>
              <a:t>, если  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ru-RU" sz="1600" b="1" dirty="0"/>
              <a:t> </a:t>
            </a:r>
            <a:endParaRPr lang="ru-RU" sz="1600" b="1" i="1" dirty="0"/>
          </a:p>
          <a:p>
            <a:pPr>
              <a:buNone/>
            </a:pPr>
            <a:r>
              <a:rPr lang="ru-RU" sz="1600" b="1" dirty="0"/>
              <a:t>Пример</a:t>
            </a:r>
            <a:r>
              <a:rPr lang="ru-RU" sz="1600" dirty="0"/>
              <a:t>.  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                                                                    			     ситуации равновесия: . Из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этих ситуаций первые четыре взаимозаменяемы, а ситуации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эквивалентны.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8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3428992" y="857232"/>
          <a:ext cx="16367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939600" imgH="241200" progId="Equation.3">
                  <p:embed/>
                </p:oleObj>
              </mc:Choice>
              <mc:Fallback>
                <p:oleObj name="Equation" r:id="rId6" imgW="9396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857232"/>
                        <a:ext cx="1636713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071670" y="1500174"/>
          <a:ext cx="67484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8" imgW="4228920" imgH="241200" progId="Equation.3">
                  <p:embed/>
                </p:oleObj>
              </mc:Choice>
              <mc:Fallback>
                <p:oleObj name="Equation" r:id="rId8" imgW="422892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500174"/>
                        <a:ext cx="6748462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643188" y="2643188"/>
          <a:ext cx="24622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0" imgW="1701720" imgH="241200" progId="Equation.3">
                  <p:embed/>
                </p:oleObj>
              </mc:Choice>
              <mc:Fallback>
                <p:oleObj name="Equation" r:id="rId10" imgW="170172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643188"/>
                        <a:ext cx="246221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071670" y="3000372"/>
          <a:ext cx="1141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2" imgW="787320" imgH="241200" progId="Equation.3">
                  <p:embed/>
                </p:oleObj>
              </mc:Choice>
              <mc:Fallback>
                <p:oleObj name="Equation" r:id="rId12" imgW="78732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000372"/>
                        <a:ext cx="11414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2643174" y="3357562"/>
          <a:ext cx="24622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4" imgW="1701720" imgH="241200" progId="Equation.3">
                  <p:embed/>
                </p:oleObj>
              </mc:Choice>
              <mc:Fallback>
                <p:oleObj name="Equation" r:id="rId14" imgW="170172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357562"/>
                        <a:ext cx="246221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500034" y="3714752"/>
          <a:ext cx="34147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6" imgW="2171520" imgH="253800" progId="Equation.3">
                  <p:embed/>
                </p:oleObj>
              </mc:Choice>
              <mc:Fallback>
                <p:oleObj name="Equation" r:id="rId16" imgW="217152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714752"/>
                        <a:ext cx="34147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1620838" y="4214813"/>
          <a:ext cx="311943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8" imgW="2590560" imgH="711000" progId="Equation.3">
                  <p:embed/>
                </p:oleObj>
              </mc:Choice>
              <mc:Fallback>
                <p:oleObj name="Equation" r:id="rId18" imgW="2590560" imgH="711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214813"/>
                        <a:ext cx="3119437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357158" y="5143512"/>
          <a:ext cx="58086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20" imgW="3924000" imgH="228600" progId="Equation.3">
                  <p:embed/>
                </p:oleObj>
              </mc:Choice>
              <mc:Fallback>
                <p:oleObj name="Equation" r:id="rId20" imgW="39240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143512"/>
                        <a:ext cx="580866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6072198" y="5572140"/>
          <a:ext cx="18240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22" imgW="1231560" imgH="228600" progId="Equation.3">
                  <p:embed/>
                </p:oleObj>
              </mc:Choice>
              <mc:Fallback>
                <p:oleObj name="Equation" r:id="rId22" imgW="123156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5572140"/>
                        <a:ext cx="182403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Заметим, что ситуация равновесия может отсутствовать в чистых стратегиях. Например, для</a:t>
            </a:r>
          </a:p>
          <a:p>
            <a:pPr>
              <a:buNone/>
            </a:pPr>
            <a:r>
              <a:rPr lang="ru-RU" sz="1600" dirty="0"/>
              <a:t>игры двух игроков с матрицами выигрышей соответственно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ситуации равновесия нет.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Под смешанной стратегией игрока будем понимать, как и раньше, вероятностное</a:t>
            </a:r>
          </a:p>
          <a:p>
            <a:pPr>
              <a:buNone/>
            </a:pPr>
            <a:r>
              <a:rPr lang="ru-RU" sz="1600" dirty="0"/>
              <a:t>распределение на множестве его чистых стратегий.</a:t>
            </a:r>
            <a:r>
              <a:rPr lang="ru-RU" sz="1600" b="1" i="1" dirty="0"/>
              <a:t> </a:t>
            </a:r>
            <a:r>
              <a:rPr lang="ru-RU" sz="1600" dirty="0"/>
              <a:t> Т.е., если                                             , то</a:t>
            </a:r>
          </a:p>
          <a:p>
            <a:pPr>
              <a:buNone/>
            </a:pPr>
            <a:r>
              <a:rPr lang="ru-RU" sz="1600" dirty="0"/>
              <a:t>смешанная стратегия </a:t>
            </a:r>
            <a:r>
              <a:rPr lang="en-US" sz="1600" i="1" dirty="0" err="1"/>
              <a:t>i</a:t>
            </a:r>
            <a:r>
              <a:rPr lang="ru-RU" sz="1600" dirty="0"/>
              <a:t>-го игрока есть вектор                                                                                            . 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200000"/>
              </a:lnSpc>
              <a:buNone/>
            </a:pPr>
            <a:r>
              <a:rPr lang="ru-RU" sz="1600" dirty="0"/>
              <a:t>Если игроки применяют свои смешанные стратегии, то их ожидаемые выигрыши определяются</a:t>
            </a:r>
          </a:p>
          <a:p>
            <a:pPr>
              <a:buNone/>
            </a:pPr>
            <a:r>
              <a:rPr lang="ru-RU" sz="1600" dirty="0"/>
              <a:t>как математические ожидания </a:t>
            </a:r>
            <a:endParaRPr lang="ru-RU" sz="1600" b="1" i="1" dirty="0"/>
          </a:p>
          <a:p>
            <a:pPr>
              <a:buNone/>
            </a:pPr>
            <a:r>
              <a:rPr lang="ru-RU" sz="1600" b="1" i="1" dirty="0"/>
              <a:t> </a:t>
            </a:r>
          </a:p>
          <a:p>
            <a:pPr>
              <a:buNone/>
            </a:pPr>
            <a:r>
              <a:rPr lang="ru-RU" sz="1600" dirty="0"/>
              <a:t>Ситуацию                                  , определяемую </a:t>
            </a:r>
            <a:r>
              <a:rPr lang="ru-RU" sz="1600" i="1" dirty="0"/>
              <a:t>смешанными стратегиями</a:t>
            </a:r>
            <a:r>
              <a:rPr lang="ru-RU" sz="1600" dirty="0"/>
              <a:t> игроков, </a:t>
            </a:r>
            <a:r>
              <a:rPr lang="ru-RU" sz="1600" i="1" dirty="0"/>
              <a:t> </a:t>
            </a:r>
            <a:r>
              <a:rPr lang="ru-RU" sz="1600" dirty="0"/>
              <a:t>назовём</a:t>
            </a:r>
          </a:p>
          <a:p>
            <a:pPr>
              <a:buNone/>
            </a:pPr>
            <a:r>
              <a:rPr lang="ru-RU" sz="1600" i="1" dirty="0"/>
              <a:t>Ситуацией  равновесия</a:t>
            </a:r>
            <a:r>
              <a:rPr lang="ru-RU" sz="1600" dirty="0"/>
              <a:t>, если для всех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endParaRPr lang="ru-RU" sz="1600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для любой смешанной стратегии .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928938" y="1214438"/>
          <a:ext cx="23209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1765080" imgH="457200" progId="Equation.3">
                  <p:embed/>
                </p:oleObj>
              </mc:Choice>
              <mc:Fallback>
                <p:oleObj name="Equation" r:id="rId6" imgW="176508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214438"/>
                        <a:ext cx="23209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6045200" y="2347913"/>
          <a:ext cx="15636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1079280" imgH="253800" progId="Equation.3">
                  <p:embed/>
                </p:oleObj>
              </mc:Choice>
              <mc:Fallback>
                <p:oleObj name="Equation" r:id="rId8" imgW="107928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347913"/>
                        <a:ext cx="15636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714612" y="2928934"/>
          <a:ext cx="36560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0" imgW="2781000" imgH="457200" progId="Equation.3">
                  <p:embed/>
                </p:oleObj>
              </mc:Choice>
              <mc:Fallback>
                <p:oleObj name="Equation" r:id="rId10" imgW="27810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928934"/>
                        <a:ext cx="365601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3357563" y="3929063"/>
          <a:ext cx="43767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2" imgW="3340080" imgH="469800" progId="Equation.3">
                  <p:embed/>
                </p:oleObj>
              </mc:Choice>
              <mc:Fallback>
                <p:oleObj name="Equation" r:id="rId12" imgW="3340080" imgH="469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929063"/>
                        <a:ext cx="43767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643063" y="4429125"/>
          <a:ext cx="13382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4" imgW="901440" imgH="228600" progId="Equation.3">
                  <p:embed/>
                </p:oleObj>
              </mc:Choice>
              <mc:Fallback>
                <p:oleObj name="Equation" r:id="rId14" imgW="90144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429125"/>
                        <a:ext cx="1338262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1806575" y="5143500"/>
          <a:ext cx="68199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6" imgW="4165560" imgH="228600" progId="Equation.3">
                  <p:embed/>
                </p:oleObj>
              </mc:Choice>
              <mc:Fallback>
                <p:oleObj name="Equation" r:id="rId16" imgW="416556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143500"/>
                        <a:ext cx="68199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1 (</a:t>
            </a:r>
            <a:r>
              <a:rPr lang="ru-RU" sz="1600" b="1" dirty="0" err="1"/>
              <a:t>Нэша</a:t>
            </a:r>
            <a:r>
              <a:rPr lang="ru-RU" sz="1600" b="1" dirty="0"/>
              <a:t>).  </a:t>
            </a:r>
            <a:r>
              <a:rPr lang="ru-RU" sz="1600" dirty="0"/>
              <a:t>Любая конечная бескоалиционная игра</a:t>
            </a:r>
            <a:r>
              <a:rPr lang="ru-RU" sz="1600" b="1" dirty="0"/>
              <a:t> </a:t>
            </a:r>
            <a:r>
              <a:rPr lang="en-US" sz="1600" i="1" dirty="0"/>
              <a:t>n </a:t>
            </a:r>
            <a:r>
              <a:rPr lang="ru-RU" sz="1600" dirty="0"/>
              <a:t>игроков имеет хотя бы одну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ситуацию равновесия в смешанных стратегиях.</a:t>
            </a:r>
          </a:p>
          <a:p>
            <a:pPr>
              <a:buNone/>
            </a:pPr>
            <a:r>
              <a:rPr lang="ru-RU" sz="1600" dirty="0"/>
              <a:t>Прежде, чем доказать теорему, покажем справедливость двух утверждений.</a:t>
            </a:r>
            <a:endParaRPr lang="ru-RU" sz="1600" b="1" i="1" dirty="0"/>
          </a:p>
          <a:p>
            <a:pPr>
              <a:buNone/>
            </a:pPr>
            <a:r>
              <a:rPr lang="ru-RU" sz="1600" b="1" dirty="0"/>
              <a:t>Теорема 2</a:t>
            </a:r>
            <a:r>
              <a:rPr lang="ru-RU" sz="1600" i="1" dirty="0"/>
              <a:t>. </a:t>
            </a:r>
            <a:r>
              <a:rPr lang="ru-RU" sz="1600" dirty="0"/>
              <a:t>Для любой ситуации в смешанных стратегиях  </a:t>
            </a:r>
            <a:r>
              <a:rPr lang="en-US" sz="1600" dirty="0"/>
              <a:t>                           </a:t>
            </a:r>
            <a:r>
              <a:rPr lang="ru-RU" sz="1600" dirty="0"/>
              <a:t>и любого  </a:t>
            </a:r>
            <a:r>
              <a:rPr lang="en-US" sz="1600" dirty="0" err="1"/>
              <a:t>i</a:t>
            </a:r>
            <a:r>
              <a:rPr lang="ru-RU" sz="1600" dirty="0"/>
              <a:t>-ого игрока,</a:t>
            </a:r>
            <a:endParaRPr lang="en-US" sz="1600" dirty="0"/>
          </a:p>
          <a:p>
            <a:pPr>
              <a:buNone/>
            </a:pPr>
            <a:r>
              <a:rPr lang="en-US" sz="1600" dirty="0" err="1"/>
              <a:t>i</a:t>
            </a:r>
            <a:r>
              <a:rPr lang="en-US" sz="1600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ru-RU" sz="1600" dirty="0"/>
              <a:t>,  существует такая чистая стратегия                                 что                        и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Здесь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Доказательство. Предположим, что для каждой чистой стратегии             , для которой                  ,</a:t>
            </a:r>
          </a:p>
          <a:p>
            <a:pPr>
              <a:buNone/>
            </a:pPr>
            <a:r>
              <a:rPr lang="ru-RU" sz="1600" dirty="0"/>
              <a:t>имеет место  неравенство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Умножим обе части полученного неравенства на                 . Сложим результаты по всем </a:t>
            </a:r>
          </a:p>
          <a:p>
            <a:pPr>
              <a:buNone/>
            </a:pPr>
            <a:r>
              <a:rPr lang="ru-RU" sz="1600" dirty="0"/>
              <a:t>Получим 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r>
              <a:rPr lang="ru-RU" sz="1600" dirty="0"/>
              <a:t>или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чего не может быть.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1500166" y="4429132"/>
          <a:ext cx="6338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6" imgW="3873240" imgH="457200" progId="Equation.3">
                  <p:embed/>
                </p:oleObj>
              </mc:Choice>
              <mc:Fallback>
                <p:oleObj name="Equation" r:id="rId6" imgW="387324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429132"/>
                        <a:ext cx="63388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5572132" y="1428736"/>
          <a:ext cx="10731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8" imgW="723600" imgH="228600" progId="Equation.3">
                  <p:embed/>
                </p:oleObj>
              </mc:Choice>
              <mc:Fallback>
                <p:oleObj name="Equation" r:id="rId8" imgW="7236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1428736"/>
                        <a:ext cx="107315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4000496" y="1714488"/>
          <a:ext cx="1306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0" imgW="901440" imgH="241200" progId="Equation.3">
                  <p:embed/>
                </p:oleObj>
              </mc:Choice>
              <mc:Fallback>
                <p:oleObj name="Equation" r:id="rId10" imgW="9014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714488"/>
                        <a:ext cx="13065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5857884" y="1714488"/>
          <a:ext cx="6080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2" imgW="419040" imgH="241200" progId="Equation.3">
                  <p:embed/>
                </p:oleObj>
              </mc:Choice>
              <mc:Fallback>
                <p:oleObj name="Equation" r:id="rId12" imgW="41904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1714488"/>
                        <a:ext cx="6080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2000232" y="2143116"/>
          <a:ext cx="4695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14" imgW="2984400" imgH="253800" progId="Equation.3">
                  <p:embed/>
                </p:oleObj>
              </mc:Choice>
              <mc:Fallback>
                <p:oleObj name="Equation" r:id="rId14" imgW="298440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143116"/>
                        <a:ext cx="46958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1071538" y="2643182"/>
          <a:ext cx="19907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6" imgW="1485720" imgH="419040" progId="Equation.3">
                  <p:embed/>
                </p:oleObj>
              </mc:Choice>
              <mc:Fallback>
                <p:oleObj name="Equation" r:id="rId16" imgW="148572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643182"/>
                        <a:ext cx="19907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6286512" y="3214686"/>
          <a:ext cx="404812" cy="349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8" imgW="279360" imgH="241200" progId="Equation.3">
                  <p:embed/>
                </p:oleObj>
              </mc:Choice>
              <mc:Fallback>
                <p:oleObj name="Equation" r:id="rId18" imgW="2793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214686"/>
                        <a:ext cx="404812" cy="3492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8001024" y="3214686"/>
          <a:ext cx="6080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20" imgW="419040" imgH="241200" progId="Equation.3">
                  <p:embed/>
                </p:oleObj>
              </mc:Choice>
              <mc:Fallback>
                <p:oleObj name="Equation" r:id="rId20" imgW="41904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4" y="3214686"/>
                        <a:ext cx="6080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2143108" y="3786190"/>
          <a:ext cx="4695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22" imgW="2984400" imgH="253800" progId="Equation.3">
                  <p:embed/>
                </p:oleObj>
              </mc:Choice>
              <mc:Fallback>
                <p:oleObj name="Equation" r:id="rId22" imgW="298440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786190"/>
                        <a:ext cx="46958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786314" y="4143380"/>
          <a:ext cx="6080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24" imgW="419040" imgH="241200" progId="Equation.3">
                  <p:embed/>
                </p:oleObj>
              </mc:Choice>
              <mc:Fallback>
                <p:oleObj name="Equation" r:id="rId24" imgW="41904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143380"/>
                        <a:ext cx="6080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8143900" y="4143380"/>
          <a:ext cx="727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26" imgW="507960" imgH="253800" progId="Equation.3">
                  <p:embed/>
                </p:oleObj>
              </mc:Choice>
              <mc:Fallback>
                <p:oleObj name="Equation" r:id="rId26" imgW="507960" imgH="253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0" y="4143380"/>
                        <a:ext cx="7270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571604" y="5286388"/>
          <a:ext cx="3178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28" imgW="2019240" imgH="241200" progId="Equation.3">
                  <p:embed/>
                </p:oleObj>
              </mc:Choice>
              <mc:Fallback>
                <p:oleObj name="Equation" r:id="rId28" imgW="2019240" imgH="241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286388"/>
                        <a:ext cx="31781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3. </a:t>
            </a:r>
            <a:r>
              <a:rPr lang="ru-RU" sz="1600" dirty="0"/>
              <a:t>Ситуация в смешанных стратегиях                                      является ситуацией</a:t>
            </a:r>
          </a:p>
          <a:p>
            <a:pPr>
              <a:buNone/>
            </a:pPr>
            <a:r>
              <a:rPr lang="ru-RU" sz="1600" dirty="0"/>
              <a:t>равновесия тогда и только тогда, когда для любого игрока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ru-RU" sz="1600" dirty="0"/>
              <a:t> и любой его чистой стратегии</a:t>
            </a:r>
          </a:p>
          <a:p>
            <a:pPr>
              <a:buNone/>
            </a:pPr>
            <a:r>
              <a:rPr lang="ru-RU" sz="1600" dirty="0"/>
              <a:t>                              выполняется неравенство</a:t>
            </a:r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Доказательство. Необходимость следует из определения ситуации равновесия.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Достаточность. Возьмём любую смешанную стратегию </a:t>
            </a:r>
            <a:r>
              <a:rPr lang="en-US" sz="1600" dirty="0" err="1"/>
              <a:t>i</a:t>
            </a:r>
            <a:r>
              <a:rPr lang="ru-RU" sz="1600" dirty="0"/>
              <a:t>-го игрока                                     .</a:t>
            </a:r>
            <a:endParaRPr lang="ru-RU" sz="1600" b="1" i="1" dirty="0"/>
          </a:p>
          <a:p>
            <a:pPr>
              <a:buNone/>
            </a:pPr>
            <a:r>
              <a:rPr lang="ru-RU" sz="1600" dirty="0"/>
              <a:t>Умножим обе части каждого неравенства из формулировки теоремы на             и</a:t>
            </a:r>
          </a:p>
          <a:p>
            <a:pPr>
              <a:buNone/>
            </a:pPr>
            <a:r>
              <a:rPr lang="ru-RU" sz="1600" dirty="0"/>
              <a:t>просуммируем по                  </a:t>
            </a:r>
            <a:r>
              <a:rPr lang="ru-RU" sz="1600" b="1" i="1" dirty="0"/>
              <a:t> </a:t>
            </a:r>
            <a:r>
              <a:rPr lang="ru-RU" sz="1600" dirty="0"/>
              <a:t>Получим</a:t>
            </a:r>
            <a:endParaRPr lang="ru-RU" sz="1600" b="1" i="1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Или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Подобные неравенства имеют место для любого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ru-RU" sz="1600" dirty="0"/>
              <a:t>. Следовательно                                -</a:t>
            </a:r>
          </a:p>
          <a:p>
            <a:pPr>
              <a:buNone/>
            </a:pPr>
            <a:r>
              <a:rPr lang="ru-RU" sz="1600" dirty="0"/>
              <a:t>ситуация равновесия.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Доказательство теоремы </a:t>
            </a:r>
            <a:r>
              <a:rPr lang="ru-RU" sz="1600" dirty="0" err="1"/>
              <a:t>Нэша</a:t>
            </a:r>
            <a:r>
              <a:rPr lang="ru-RU" sz="1600" dirty="0"/>
              <a:t> основано на теореме Брауэра о неподвижной точке.</a:t>
            </a:r>
          </a:p>
          <a:p>
            <a:pPr>
              <a:buNone/>
            </a:pPr>
            <a:r>
              <a:rPr lang="ru-RU" sz="1600" b="1" dirty="0"/>
              <a:t>Теорема 4 (Брауэра).</a:t>
            </a:r>
            <a:r>
              <a:rPr lang="ru-RU" sz="1600" dirty="0"/>
              <a:t> При непрерывном отображении </a:t>
            </a:r>
            <a:r>
              <a:rPr lang="en-US" sz="1600" i="1" dirty="0"/>
              <a:t>f</a:t>
            </a:r>
            <a:r>
              <a:rPr lang="ru-RU" sz="1600" i="1" dirty="0"/>
              <a:t>:</a:t>
            </a:r>
            <a:r>
              <a:rPr lang="en-US" sz="1600" i="1" dirty="0"/>
              <a:t>S</a:t>
            </a:r>
            <a:r>
              <a:rPr lang="en-US" sz="1600" i="1" dirty="0">
                <a:sym typeface="Symbol"/>
              </a:rPr>
              <a:t></a:t>
            </a:r>
            <a:r>
              <a:rPr lang="en-US" sz="1600" i="1" dirty="0"/>
              <a:t>S</a:t>
            </a:r>
            <a:r>
              <a:rPr lang="ru-RU" sz="1600" i="1" dirty="0"/>
              <a:t>  </a:t>
            </a:r>
            <a:r>
              <a:rPr lang="ru-RU" sz="1600" dirty="0"/>
              <a:t>выпуклого компактного</a:t>
            </a:r>
          </a:p>
          <a:p>
            <a:pPr>
              <a:buNone/>
            </a:pPr>
            <a:r>
              <a:rPr lang="ru-RU" sz="1600" dirty="0"/>
              <a:t>множества </a:t>
            </a:r>
            <a:r>
              <a:rPr lang="en-US" sz="1600" i="1" dirty="0"/>
              <a:t>S </a:t>
            </a:r>
            <a:r>
              <a:rPr lang="ru-RU" sz="1600" dirty="0"/>
              <a:t>в себя  существует по крайней мере одна точка </a:t>
            </a:r>
            <a:r>
              <a:rPr lang="en-US" sz="1600" i="1" dirty="0" err="1"/>
              <a:t>x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S</a:t>
            </a:r>
            <a:r>
              <a:rPr lang="en-US" sz="1600" i="1" dirty="0"/>
              <a:t> </a:t>
            </a:r>
            <a:r>
              <a:rPr lang="ru-RU" sz="1600" dirty="0"/>
              <a:t>такая, что </a:t>
            </a:r>
            <a:r>
              <a:rPr lang="en-US" sz="1600" i="1" dirty="0"/>
              <a:t>f</a:t>
            </a:r>
            <a:r>
              <a:rPr lang="ru-RU" sz="1600" i="1" dirty="0"/>
              <a:t>(</a:t>
            </a:r>
            <a:r>
              <a:rPr lang="en-US" sz="1600" i="1" dirty="0"/>
              <a:t>x</a:t>
            </a:r>
            <a:r>
              <a:rPr lang="ru-RU" sz="1600" i="1" dirty="0"/>
              <a:t>)=</a:t>
            </a:r>
            <a:r>
              <a:rPr lang="en-US" sz="1600" i="1" dirty="0"/>
              <a:t>x</a:t>
            </a:r>
            <a:r>
              <a:rPr lang="ru-RU" sz="1600" dirty="0"/>
              <a:t>.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1142984"/>
          <a:ext cx="1306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7" imgW="901440" imgH="241200" progId="Equation.3">
                  <p:embed/>
                </p:oleObj>
              </mc:Choice>
              <mc:Fallback>
                <p:oleObj name="Equation" r:id="rId7" imgW="90144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142984"/>
                        <a:ext cx="13065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468438" y="1500188"/>
          <a:ext cx="54752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9" imgW="3479760" imgH="253800" progId="Equation.3">
                  <p:embed/>
                </p:oleObj>
              </mc:Choice>
              <mc:Fallback>
                <p:oleObj name="Equation" r:id="rId9" imgW="347976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500188"/>
                        <a:ext cx="54752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6915150" y="2428875"/>
          <a:ext cx="3508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11" imgW="241200" imgH="241200" progId="Equation.3">
                  <p:embed/>
                </p:oleObj>
              </mc:Choice>
              <mc:Fallback>
                <p:oleObj name="Equation" r:id="rId11" imgW="24120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2428875"/>
                        <a:ext cx="35083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2143108" y="2714620"/>
          <a:ext cx="727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3" imgW="507960" imgH="253800" progId="Equation.3">
                  <p:embed/>
                </p:oleObj>
              </mc:Choice>
              <mc:Fallback>
                <p:oleObj name="Equation" r:id="rId13" imgW="50796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714620"/>
                        <a:ext cx="7270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4714876" y="571480"/>
          <a:ext cx="12588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5" imgW="850680" imgH="228600" progId="Equation.3">
                  <p:embed/>
                </p:oleObj>
              </mc:Choice>
              <mc:Fallback>
                <p:oleObj name="Equation" r:id="rId15" imgW="8506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571480"/>
                        <a:ext cx="12588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6357950" y="2143116"/>
          <a:ext cx="1465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7" imgW="1041120" imgH="241200" progId="Equation.3">
                  <p:embed/>
                </p:oleObj>
              </mc:Choice>
              <mc:Fallback>
                <p:oleObj name="Equation" r:id="rId17" imgW="104112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2143116"/>
                        <a:ext cx="1465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857224" y="3000372"/>
          <a:ext cx="6754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9" imgW="4292280" imgH="457200" progId="Equation.3">
                  <p:embed/>
                </p:oleObj>
              </mc:Choice>
              <mc:Fallback>
                <p:oleObj name="Equation" r:id="rId19" imgW="4292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000372"/>
                        <a:ext cx="67548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1255713" y="3786188"/>
          <a:ext cx="5535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21" imgW="3517560" imgH="253800" progId="Equation.3">
                  <p:embed/>
                </p:oleObj>
              </mc:Choice>
              <mc:Fallback>
                <p:oleObj name="Equation" r:id="rId21" imgW="3517560" imgH="253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786188"/>
                        <a:ext cx="55356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500826" y="4214818"/>
          <a:ext cx="12588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23" imgW="850680" imgH="228600" progId="Equation.3">
                  <p:embed/>
                </p:oleObj>
              </mc:Choice>
              <mc:Fallback>
                <p:oleObj name="Equation" r:id="rId23" imgW="8506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214818"/>
                        <a:ext cx="12588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1 (</a:t>
            </a:r>
            <a:r>
              <a:rPr lang="ru-RU" sz="1600" b="1" dirty="0" err="1"/>
              <a:t>Нэша</a:t>
            </a:r>
            <a:r>
              <a:rPr lang="ru-RU" sz="1600" b="1" dirty="0"/>
              <a:t>).  </a:t>
            </a:r>
            <a:r>
              <a:rPr lang="ru-RU" sz="1600" dirty="0"/>
              <a:t>Любая конечная бескоалиционная игра</a:t>
            </a:r>
            <a:r>
              <a:rPr lang="ru-RU" sz="1600" b="1" dirty="0"/>
              <a:t> </a:t>
            </a:r>
            <a:r>
              <a:rPr lang="en-US" sz="1600" i="1" dirty="0"/>
              <a:t>n </a:t>
            </a:r>
            <a:r>
              <a:rPr lang="ru-RU" sz="1600" dirty="0"/>
              <a:t>игроков имеет хотя бы одну</a:t>
            </a:r>
            <a:endParaRPr lang="en-US" sz="1600" dirty="0"/>
          </a:p>
          <a:p>
            <a:pPr>
              <a:buNone/>
            </a:pPr>
            <a:r>
              <a:rPr lang="ru-RU" sz="1600" dirty="0"/>
              <a:t>ситуацию равновесия в смешанных стратегиях.</a:t>
            </a:r>
          </a:p>
          <a:p>
            <a:pPr>
              <a:buNone/>
            </a:pPr>
            <a:r>
              <a:rPr lang="ru-RU" sz="1600" dirty="0"/>
              <a:t>Доказательство. Для произвольной ситуации в смешанных стратегиях                               положим</a:t>
            </a:r>
          </a:p>
          <a:p>
            <a:pPr>
              <a:buNone/>
            </a:pPr>
            <a:r>
              <a:rPr lang="ru-RU" sz="1600" dirty="0"/>
              <a:t>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Пусть                                                                    Введем в рассмотрение отображение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Т.е.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Поскольку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То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Следовательно,                является смешанной стратегией </a:t>
            </a:r>
            <a:r>
              <a:rPr lang="en-US" sz="1600" i="1" dirty="0" err="1"/>
              <a:t>i</a:t>
            </a:r>
            <a:r>
              <a:rPr lang="ru-RU" sz="1600" dirty="0"/>
              <a:t>-го игрока.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786578" y="1142984"/>
          <a:ext cx="10334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7" imgW="698400" imgH="228600" progId="Equation.3">
                  <p:embed/>
                </p:oleObj>
              </mc:Choice>
              <mc:Fallback>
                <p:oleObj name="Equation" r:id="rId7" imgW="6984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1142984"/>
                        <a:ext cx="103346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142976" y="1571612"/>
          <a:ext cx="7629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9" imgW="4851360" imgH="253800" progId="Equation.3">
                  <p:embed/>
                </p:oleObj>
              </mc:Choice>
              <mc:Fallback>
                <p:oleObj name="Equation" r:id="rId9" imgW="485136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71612"/>
                        <a:ext cx="76295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1142976" y="2000240"/>
          <a:ext cx="29257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11" imgW="2044440" imgH="253800" progId="Equation.3">
                  <p:embed/>
                </p:oleObj>
              </mc:Choice>
              <mc:Fallback>
                <p:oleObj name="Equation" r:id="rId11" imgW="204444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000240"/>
                        <a:ext cx="292576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2286000" y="2500313"/>
          <a:ext cx="44084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3" imgW="3606480" imgH="647640" progId="Equation.3">
                  <p:embed/>
                </p:oleObj>
              </mc:Choice>
              <mc:Fallback>
                <p:oleObj name="Equation" r:id="rId13" imgW="3606480" imgH="647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00313"/>
                        <a:ext cx="44084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714625" y="3357563"/>
          <a:ext cx="26812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5" imgW="2209680" imgH="672840" progId="Equation.3">
                  <p:embed/>
                </p:oleObj>
              </mc:Choice>
              <mc:Fallback>
                <p:oleObj name="Equation" r:id="rId15" imgW="2209680" imgH="6728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357563"/>
                        <a:ext cx="26812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1597025" y="4357688"/>
          <a:ext cx="26241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7" imgW="1993680" imgH="457200" progId="Equation.3">
                  <p:embed/>
                </p:oleObj>
              </mc:Choice>
              <mc:Fallback>
                <p:oleObj name="Equation" r:id="rId17" imgW="199368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357688"/>
                        <a:ext cx="2624138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1500166" y="5000636"/>
          <a:ext cx="39084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9" imgW="2971800" imgH="457200" progId="Equation.3">
                  <p:embed/>
                </p:oleObj>
              </mc:Choice>
              <mc:Fallback>
                <p:oleObj name="Equation" r:id="rId19" imgW="297180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000636"/>
                        <a:ext cx="390842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2143108" y="5572140"/>
          <a:ext cx="2270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21" imgW="152280" imgH="228600" progId="Equation.3">
                  <p:embed/>
                </p:oleObj>
              </mc:Choice>
              <mc:Fallback>
                <p:oleObj name="Equation" r:id="rId21" imgW="15228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572140"/>
                        <a:ext cx="22701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Множество смешанных стратегий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/>
              <a:t>го игрока </a:t>
            </a:r>
            <a:r>
              <a:rPr lang="en-US" sz="1600" i="1" dirty="0"/>
              <a:t>S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является </a:t>
            </a:r>
            <a:r>
              <a:rPr lang="ru-RU" sz="1600" i="1" dirty="0"/>
              <a:t>(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i</a:t>
            </a:r>
            <a:r>
              <a:rPr lang="ru-RU" sz="1600" i="1" dirty="0"/>
              <a:t>-1)-</a:t>
            </a:r>
            <a:r>
              <a:rPr lang="ru-RU" sz="1600" dirty="0"/>
              <a:t>мерным симплексом. Поэтому</a:t>
            </a:r>
          </a:p>
          <a:p>
            <a:pPr>
              <a:buNone/>
            </a:pPr>
            <a:r>
              <a:rPr lang="ru-RU" sz="1600" dirty="0"/>
              <a:t>отображение </a:t>
            </a:r>
            <a:r>
              <a:rPr lang="en-US" sz="1600" i="1" dirty="0"/>
              <a:t>f</a:t>
            </a:r>
            <a:r>
              <a:rPr lang="ru-RU" sz="1600" i="1" dirty="0"/>
              <a:t>:</a:t>
            </a:r>
            <a:r>
              <a:rPr lang="en-US" sz="1600" i="1" dirty="0"/>
              <a:t>S</a:t>
            </a:r>
            <a:r>
              <a:rPr lang="ru-RU" sz="1600" i="1" baseline="-25000" dirty="0"/>
              <a:t>1</a:t>
            </a:r>
            <a:r>
              <a:rPr lang="en-US" sz="1600" i="1" dirty="0">
                <a:sym typeface="Symbol"/>
              </a:rPr>
              <a:t></a:t>
            </a:r>
            <a:r>
              <a:rPr lang="ru-RU" sz="1600" i="1" dirty="0"/>
              <a:t>…</a:t>
            </a:r>
            <a:r>
              <a:rPr lang="en-US" sz="1600" i="1" dirty="0">
                <a:sym typeface="Symbol"/>
              </a:rPr>
              <a:t></a:t>
            </a:r>
            <a:r>
              <a:rPr lang="en-US" sz="1600" i="1" dirty="0"/>
              <a:t> </a:t>
            </a:r>
            <a:r>
              <a:rPr lang="en-US" sz="1600" i="1" dirty="0" err="1"/>
              <a:t>S</a:t>
            </a:r>
            <a:r>
              <a:rPr lang="en-US" sz="1600" i="1" baseline="-25000" dirty="0" err="1"/>
              <a:t>n</a:t>
            </a:r>
            <a:r>
              <a:rPr lang="en-US" sz="1600" i="1" baseline="-25000" dirty="0"/>
              <a:t> </a:t>
            </a:r>
            <a:r>
              <a:rPr lang="en-US" sz="1600" i="1" dirty="0">
                <a:sym typeface="Symbol"/>
              </a:rPr>
              <a:t></a:t>
            </a:r>
            <a:r>
              <a:rPr lang="en-US" sz="1600" i="1" dirty="0"/>
              <a:t> S</a:t>
            </a:r>
            <a:r>
              <a:rPr lang="ru-RU" sz="1600" i="1" baseline="-25000" dirty="0"/>
              <a:t>1</a:t>
            </a:r>
            <a:r>
              <a:rPr lang="en-US" sz="1600" i="1" dirty="0">
                <a:sym typeface="Symbol"/>
              </a:rPr>
              <a:t></a:t>
            </a:r>
            <a:r>
              <a:rPr lang="ru-RU" sz="1600" i="1" dirty="0"/>
              <a:t>…</a:t>
            </a:r>
            <a:r>
              <a:rPr lang="en-US" sz="1600" i="1" dirty="0">
                <a:sym typeface="Symbol"/>
              </a:rPr>
              <a:t></a:t>
            </a:r>
            <a:r>
              <a:rPr lang="en-US" sz="1600" i="1" dirty="0"/>
              <a:t> </a:t>
            </a:r>
            <a:r>
              <a:rPr lang="en-US" sz="1600" i="1" dirty="0" err="1"/>
              <a:t>S</a:t>
            </a:r>
            <a:r>
              <a:rPr lang="en-US" sz="1600" i="1" baseline="-25000" dirty="0" err="1"/>
              <a:t>n</a:t>
            </a:r>
            <a:r>
              <a:rPr lang="en-US" sz="1600" i="1" dirty="0"/>
              <a:t> </a:t>
            </a:r>
            <a:r>
              <a:rPr lang="ru-RU" sz="1600" dirty="0"/>
              <a:t>  является отображением декартового произведения</a:t>
            </a:r>
          </a:p>
          <a:p>
            <a:pPr>
              <a:buNone/>
            </a:pPr>
            <a:r>
              <a:rPr lang="ru-RU" sz="1600" dirty="0"/>
              <a:t>симплексов </a:t>
            </a:r>
            <a:r>
              <a:rPr lang="en-US" sz="1600" i="1" dirty="0"/>
              <a:t>S</a:t>
            </a:r>
            <a:r>
              <a:rPr lang="ru-RU" sz="1600" i="1" baseline="-25000" dirty="0"/>
              <a:t>1</a:t>
            </a:r>
            <a:r>
              <a:rPr lang="ru-RU" sz="1600" i="1" dirty="0">
                <a:sym typeface="Symbol"/>
              </a:rPr>
              <a:t></a:t>
            </a:r>
            <a:r>
              <a:rPr lang="ru-RU" sz="1600" i="1" dirty="0"/>
              <a:t>…</a:t>
            </a:r>
            <a:r>
              <a:rPr lang="ru-RU" sz="1600" i="1" dirty="0">
                <a:sym typeface="Symbol"/>
              </a:rPr>
              <a:t></a:t>
            </a:r>
            <a:r>
              <a:rPr lang="ru-RU" sz="1600" i="1" dirty="0"/>
              <a:t> </a:t>
            </a:r>
            <a:r>
              <a:rPr lang="en-US" sz="1600" i="1" dirty="0" err="1"/>
              <a:t>S</a:t>
            </a:r>
            <a:r>
              <a:rPr lang="en-US" sz="1600" i="1" baseline="-25000" dirty="0" err="1"/>
              <a:t>n</a:t>
            </a:r>
            <a:r>
              <a:rPr lang="en-US" sz="1600" i="1" baseline="-25000" dirty="0"/>
              <a:t> </a:t>
            </a:r>
            <a:r>
              <a:rPr lang="ru-RU" sz="1600" dirty="0"/>
              <a:t>в себя. Декартово произведение симплексов является компактным</a:t>
            </a:r>
          </a:p>
          <a:p>
            <a:pPr>
              <a:buNone/>
            </a:pPr>
            <a:r>
              <a:rPr lang="ru-RU" sz="1600" dirty="0"/>
              <a:t>выпуклым множеством. Каждое           является непрерывной функцией от векторного</a:t>
            </a:r>
          </a:p>
          <a:p>
            <a:pPr>
              <a:buNone/>
            </a:pPr>
            <a:r>
              <a:rPr lang="ru-RU" sz="1600" dirty="0"/>
              <a:t>аргумента </a:t>
            </a:r>
            <a:r>
              <a:rPr lang="en-US" sz="1600" i="1" dirty="0"/>
              <a:t>p</a:t>
            </a:r>
            <a:r>
              <a:rPr lang="ru-RU" sz="1600" dirty="0"/>
              <a:t>. Поэтому отображение </a:t>
            </a:r>
            <a:r>
              <a:rPr lang="en-US" sz="1600" i="1" dirty="0"/>
              <a:t>f</a:t>
            </a:r>
            <a:r>
              <a:rPr lang="ru-RU" sz="1600" dirty="0"/>
              <a:t> является непрерывным. По теореме Брауэра</a:t>
            </a:r>
          </a:p>
          <a:p>
            <a:pPr>
              <a:buNone/>
            </a:pPr>
            <a:r>
              <a:rPr lang="ru-RU" sz="1600" dirty="0"/>
              <a:t>отображение </a:t>
            </a:r>
            <a:r>
              <a:rPr lang="en-US" sz="1600" i="1" dirty="0"/>
              <a:t>f</a:t>
            </a:r>
            <a:r>
              <a:rPr lang="ru-RU" sz="1600" dirty="0"/>
              <a:t> имеет неподвижную точку. Пусть                                         является неподвижной</a:t>
            </a:r>
          </a:p>
          <a:p>
            <a:pPr>
              <a:buNone/>
            </a:pPr>
            <a:r>
              <a:rPr lang="ru-RU" sz="1600" dirty="0"/>
              <a:t>точкой. Тогда </a:t>
            </a:r>
            <a:r>
              <a:rPr lang="en-US" sz="1600" i="1" dirty="0"/>
              <a:t>f</a:t>
            </a:r>
            <a:r>
              <a:rPr lang="ru-RU" sz="1600" i="1" dirty="0"/>
              <a:t>(</a:t>
            </a:r>
            <a:r>
              <a:rPr lang="en-US" sz="1600" i="1" dirty="0"/>
              <a:t>p</a:t>
            </a:r>
            <a:r>
              <a:rPr lang="ru-RU" sz="1600" i="1" dirty="0"/>
              <a:t>*)=</a:t>
            </a:r>
            <a:r>
              <a:rPr lang="en-US" sz="1600" i="1" dirty="0"/>
              <a:t>p</a:t>
            </a:r>
            <a:r>
              <a:rPr lang="ru-RU" sz="1600" i="1" dirty="0"/>
              <a:t>*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dirty="0"/>
              <a:t>Следовательно,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 По теореме 2 для ситуации                                      игрок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ru-RU" sz="1600" dirty="0"/>
              <a:t> располагает такой чистой стратегией     </a:t>
            </a:r>
          </a:p>
          <a:p>
            <a:pPr>
              <a:lnSpc>
                <a:spcPct val="150000"/>
              </a:lnSpc>
              <a:buNone/>
            </a:pPr>
            <a:r>
              <a:rPr lang="ru-RU" sz="1600" b="1" dirty="0"/>
              <a:t>         , </a:t>
            </a:r>
            <a:r>
              <a:rPr lang="ru-RU" sz="1600" dirty="0"/>
              <a:t>что</a:t>
            </a:r>
            <a:r>
              <a:rPr lang="ru-RU" sz="1600" b="1" dirty="0"/>
              <a:t>  </a:t>
            </a:r>
            <a:r>
              <a:rPr lang="ru-RU" sz="1600" dirty="0"/>
              <a:t>                и                                                                                                                     Т.е.  </a:t>
            </a:r>
          </a:p>
          <a:p>
            <a:pPr>
              <a:lnSpc>
                <a:spcPct val="200000"/>
              </a:lnSpc>
              <a:buNone/>
            </a:pPr>
            <a:r>
              <a:rPr lang="ru-RU" sz="1600" dirty="0"/>
              <a:t>и поэтому из (1) получим                                               Так как                       , то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Поскольку                                                то из последнего равенства имеем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Отсюда                                                                                                                   для любой чистой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стратегии           </a:t>
            </a:r>
            <a:r>
              <a:rPr lang="en-US" sz="1600" i="1" dirty="0" err="1"/>
              <a:t>i</a:t>
            </a:r>
            <a:r>
              <a:rPr lang="ru-RU" sz="1600" i="1" dirty="0"/>
              <a:t>-</a:t>
            </a:r>
            <a:r>
              <a:rPr lang="ru-RU" sz="1600" dirty="0"/>
              <a:t>го игрока. Подобные неравенства будут иметь место для любого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dirty="0"/>
              <a:t>По теореме 3 это означает, что                                      ситуация равновесия.  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046288" y="2786063"/>
          <a:ext cx="3590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6" imgW="2958840" imgH="672840" progId="Equation.3">
                  <p:embed/>
                </p:oleObj>
              </mc:Choice>
              <mc:Fallback>
                <p:oleObj name="Equation" r:id="rId6" imgW="2958840" imgH="6728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786063"/>
                        <a:ext cx="35909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3400425" y="1419225"/>
          <a:ext cx="2841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1419225"/>
                        <a:ext cx="2841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786314" y="2071678"/>
          <a:ext cx="16732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10" imgW="1130040" imgH="228600" progId="Equation.3">
                  <p:embed/>
                </p:oleObj>
              </mc:Choice>
              <mc:Fallback>
                <p:oleObj name="Equation" r:id="rId10" imgW="113004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071678"/>
                        <a:ext cx="16732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3000364" y="3571876"/>
          <a:ext cx="16732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12" imgW="1130040" imgH="228600" progId="Equation.3">
                  <p:embed/>
                </p:oleObj>
              </mc:Choice>
              <mc:Fallback>
                <p:oleObj name="Equation" r:id="rId12" imgW="11300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571876"/>
                        <a:ext cx="16732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71472" y="3929066"/>
          <a:ext cx="295275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4" imgW="203040" imgH="253800" progId="Equation.3">
                  <p:embed/>
                </p:oleObj>
              </mc:Choice>
              <mc:Fallback>
                <p:oleObj name="Equation" r:id="rId14" imgW="20304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929066"/>
                        <a:ext cx="295275" cy="431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357290" y="4000504"/>
          <a:ext cx="7159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6" imgW="495000" imgH="241200" progId="Equation.3">
                  <p:embed/>
                </p:oleObj>
              </mc:Choice>
              <mc:Fallback>
                <p:oleObj name="Equation" r:id="rId16" imgW="49500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000504"/>
                        <a:ext cx="7159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2357422" y="4000504"/>
          <a:ext cx="52070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18" imgW="3263760" imgH="241200" progId="Equation.3">
                  <p:embed/>
                </p:oleObj>
              </mc:Choice>
              <mc:Fallback>
                <p:oleObj name="Equation" r:id="rId18" imgW="326376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000504"/>
                        <a:ext cx="52070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8001024" y="4000504"/>
          <a:ext cx="9572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20" imgW="660240" imgH="241200" progId="Equation.3">
                  <p:embed/>
                </p:oleObj>
              </mc:Choice>
              <mc:Fallback>
                <p:oleObj name="Equation" r:id="rId20" imgW="66024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4" y="4000504"/>
                        <a:ext cx="9572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2857488" y="4357694"/>
          <a:ext cx="16875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22" imgW="1282680" imgH="457200" progId="Equation.3">
                  <p:embed/>
                </p:oleObj>
              </mc:Choice>
              <mc:Fallback>
                <p:oleObj name="Equation" r:id="rId22" imgW="128268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357694"/>
                        <a:ext cx="16875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5643570" y="4429132"/>
          <a:ext cx="7921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24" imgW="495000" imgH="241200" progId="Equation.3">
                  <p:embed/>
                </p:oleObj>
              </mc:Choice>
              <mc:Fallback>
                <p:oleObj name="Equation" r:id="rId24" imgW="495000" imgH="24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429132"/>
                        <a:ext cx="79216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7072330" y="4357694"/>
          <a:ext cx="1184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26" imgW="901440" imgH="457200" progId="Equation.3">
                  <p:embed/>
                </p:oleObj>
              </mc:Choice>
              <mc:Fallback>
                <p:oleObj name="Equation" r:id="rId26" imgW="901440" imgH="457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357694"/>
                        <a:ext cx="11842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1500188" y="4929188"/>
          <a:ext cx="20589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28" imgW="1307880" imgH="253800" progId="Equation.3">
                  <p:embed/>
                </p:oleObj>
              </mc:Choice>
              <mc:Fallback>
                <p:oleObj name="Equation" r:id="rId28" imgW="1307880" imgH="253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929188"/>
                        <a:ext cx="20589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724650" y="4857750"/>
          <a:ext cx="20605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0" imgW="1307880" imgH="253800" progId="Equation.3">
                  <p:embed/>
                </p:oleObj>
              </mc:Choice>
              <mc:Fallback>
                <p:oleObj name="Equation" r:id="rId30" imgW="130788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4857750"/>
                        <a:ext cx="20605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1223963" y="5357813"/>
          <a:ext cx="5186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2" imgW="3251160" imgH="241200" progId="Equation.3">
                  <p:embed/>
                </p:oleObj>
              </mc:Choice>
              <mc:Fallback>
                <p:oleObj name="Equation" r:id="rId32" imgW="325116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357813"/>
                        <a:ext cx="51863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1428728" y="5715016"/>
          <a:ext cx="295275" cy="44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4" imgW="203040" imgH="253800" progId="Equation.3">
                  <p:embed/>
                </p:oleObj>
              </mc:Choice>
              <mc:Fallback>
                <p:oleObj name="Equation" r:id="rId34" imgW="20304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715016"/>
                        <a:ext cx="295275" cy="441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3214678" y="6143644"/>
          <a:ext cx="16732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6" imgW="1130040" imgH="228600" progId="Equation.3">
                  <p:embed/>
                </p:oleObj>
              </mc:Choice>
              <mc:Fallback>
                <p:oleObj name="Equation" r:id="rId36" imgW="113004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6143644"/>
                        <a:ext cx="16732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50112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Теорема </a:t>
            </a:r>
            <a:r>
              <a:rPr lang="ru-RU" sz="1600" dirty="0" err="1"/>
              <a:t>Нэша</a:t>
            </a:r>
            <a:r>
              <a:rPr lang="ru-RU" sz="1600" dirty="0"/>
              <a:t> гарантирует существование решения в конечной бескоалиционной игре. Сам же</a:t>
            </a:r>
          </a:p>
          <a:p>
            <a:pPr>
              <a:buNone/>
            </a:pPr>
            <a:r>
              <a:rPr lang="ru-RU" sz="1600" dirty="0"/>
              <a:t>поиск решения можно осуществлять, используя теорему 3. Т.е. составив систему неравенств</a:t>
            </a:r>
          </a:p>
          <a:p>
            <a:pPr>
              <a:buNone/>
            </a:pPr>
            <a:r>
              <a:rPr lang="ru-RU" sz="1600" dirty="0"/>
              <a:t>относительно векторов вероятностей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Количество неравенств в системе можно сократить, если знать, какие чистые стратегии игрока</a:t>
            </a:r>
          </a:p>
          <a:p>
            <a:pPr>
              <a:buNone/>
            </a:pPr>
            <a:r>
              <a:rPr lang="ru-RU" sz="1600" dirty="0"/>
              <a:t>входят в ситуацию равновесия с неотрицательной вероятностью. </a:t>
            </a:r>
          </a:p>
          <a:p>
            <a:pPr>
              <a:buNone/>
            </a:pPr>
            <a:r>
              <a:rPr lang="ru-RU" sz="1600" b="1" dirty="0"/>
              <a:t>Теорема 5.  </a:t>
            </a:r>
            <a:r>
              <a:rPr lang="ru-RU" sz="1600" dirty="0"/>
              <a:t>Если стратегия </a:t>
            </a:r>
            <a:r>
              <a:rPr lang="en-US" sz="1600" i="1" dirty="0"/>
              <a:t>p</a:t>
            </a:r>
            <a:r>
              <a:rPr lang="en-US" sz="1600" i="1" baseline="-25000" dirty="0"/>
              <a:t>i</a:t>
            </a:r>
            <a:r>
              <a:rPr lang="ru-RU" sz="1600" i="1" dirty="0"/>
              <a:t>* </a:t>
            </a:r>
            <a:r>
              <a:rPr lang="ru-RU" sz="1600" dirty="0"/>
              <a:t>игрока </a:t>
            </a:r>
            <a:r>
              <a:rPr lang="en-US" sz="1600" i="1" dirty="0" err="1"/>
              <a:t>i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ru-RU" sz="1600" dirty="0"/>
              <a:t>входит в ситуацию равновесия </a:t>
            </a:r>
            <a:r>
              <a:rPr lang="en-US" sz="1600" i="1" dirty="0"/>
              <a:t>p</a:t>
            </a:r>
            <a:r>
              <a:rPr lang="ru-RU" sz="1600" i="1" dirty="0"/>
              <a:t>*</a:t>
            </a:r>
            <a:r>
              <a:rPr lang="ru-RU" sz="1600" dirty="0"/>
              <a:t> и для его чистой</a:t>
            </a:r>
          </a:p>
          <a:p>
            <a:pPr>
              <a:buNone/>
            </a:pPr>
            <a:r>
              <a:rPr lang="ru-RU" sz="1600" dirty="0"/>
              <a:t>стратегии           , 1</a:t>
            </a:r>
            <a:r>
              <a:rPr lang="ru-RU" sz="1600" dirty="0">
                <a:sym typeface="Symbol"/>
              </a:rPr>
              <a:t> </a:t>
            </a:r>
            <a:r>
              <a:rPr lang="en-US" sz="1600" i="1" dirty="0"/>
              <a:t>j</a:t>
            </a:r>
            <a:r>
              <a:rPr lang="ru-RU" sz="1600" i="1" dirty="0"/>
              <a:t> </a:t>
            </a:r>
            <a:r>
              <a:rPr lang="ru-RU" sz="1600" dirty="0">
                <a:sym typeface="Symbol"/>
              </a:rPr>
              <a:t> </a:t>
            </a:r>
            <a:r>
              <a:rPr lang="en-US" sz="1600" i="1" dirty="0" err="1"/>
              <a:t>k</a:t>
            </a:r>
            <a:r>
              <a:rPr lang="en-US" sz="1600" i="1" baseline="-25000" dirty="0" err="1"/>
              <a:t>i</a:t>
            </a:r>
            <a:r>
              <a:rPr lang="ru-RU" sz="1600" i="1" baseline="-25000" dirty="0"/>
              <a:t> </a:t>
            </a:r>
            <a:r>
              <a:rPr lang="ru-RU" sz="1600" i="1" dirty="0"/>
              <a:t>, </a:t>
            </a:r>
            <a:r>
              <a:rPr lang="ru-RU" sz="1600" dirty="0"/>
              <a:t>имеет место строгое неравенство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то                        .</a:t>
            </a:r>
          </a:p>
          <a:p>
            <a:pPr>
              <a:buNone/>
            </a:pPr>
            <a:r>
              <a:rPr lang="ru-RU" sz="1600" dirty="0"/>
              <a:t>Доказательство. Предположим, что                 . Тогда</a:t>
            </a:r>
            <a:r>
              <a:rPr lang="ru-RU" sz="1600" b="1" i="1" dirty="0"/>
              <a:t> 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Для всех чистых стратегий                      игрока </a:t>
            </a:r>
            <a:r>
              <a:rPr lang="en-US" sz="1600" i="1" dirty="0" err="1"/>
              <a:t>i</a:t>
            </a:r>
            <a:r>
              <a:rPr lang="ru-RU" sz="1600" dirty="0"/>
              <a:t> по определению ситуации равновесия должно</a:t>
            </a:r>
          </a:p>
          <a:p>
            <a:pPr>
              <a:buNone/>
            </a:pPr>
            <a:r>
              <a:rPr lang="ru-RU" sz="1600" dirty="0"/>
              <a:t>быть</a:t>
            </a:r>
          </a:p>
          <a:p>
            <a:pPr>
              <a:buNone/>
            </a:pPr>
            <a:r>
              <a:rPr lang="ru-RU" sz="1600" dirty="0"/>
              <a:t> и тем самым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03.10.2011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</a:t>
            </a:r>
            <a:r>
              <a:rPr lang="ru-RU"/>
              <a:t>Лекция 9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0" y="0"/>
            <a:ext cx="9144000" cy="635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000496" y="1142984"/>
          <a:ext cx="3082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7" imgW="2082600" imgH="253800" progId="Equation.3">
                  <p:embed/>
                </p:oleObj>
              </mc:Choice>
              <mc:Fallback>
                <p:oleObj name="Equation" r:id="rId7" imgW="208260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142984"/>
                        <a:ext cx="30829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500166" y="3500438"/>
          <a:ext cx="295275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9" imgW="203040" imgH="253800" progId="Equation.3">
                  <p:embed/>
                </p:oleObj>
              </mc:Choice>
              <mc:Fallback>
                <p:oleObj name="Equation" r:id="rId9" imgW="20304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500438"/>
                        <a:ext cx="295275" cy="431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3643306" y="4357694"/>
          <a:ext cx="7159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1" imgW="495000" imgH="241200" progId="Equation.3">
                  <p:embed/>
                </p:oleObj>
              </mc:Choice>
              <mc:Fallback>
                <p:oleObj name="Equation" r:id="rId11" imgW="4950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357694"/>
                        <a:ext cx="7159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1357290" y="1571612"/>
          <a:ext cx="60388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3" imgW="3784320" imgH="711000" progId="Equation.3">
                  <p:embed/>
                </p:oleObj>
              </mc:Choice>
              <mc:Fallback>
                <p:oleObj name="Equation" r:id="rId13" imgW="3784320" imgH="71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571612"/>
                        <a:ext cx="6038850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857224" y="4071942"/>
          <a:ext cx="7921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15" imgW="495000" imgH="241200" progId="Equation.3">
                  <p:embed/>
                </p:oleObj>
              </mc:Choice>
              <mc:Fallback>
                <p:oleObj name="Equation" r:id="rId15" imgW="49500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071942"/>
                        <a:ext cx="79216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1470025" y="3786188"/>
          <a:ext cx="52466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7" imgW="3288960" imgH="241200" progId="Equation.3">
                  <p:embed/>
                </p:oleObj>
              </mc:Choice>
              <mc:Fallback>
                <p:oleObj name="Equation" r:id="rId17" imgW="328896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786188"/>
                        <a:ext cx="52466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42910" y="4714884"/>
          <a:ext cx="76581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19" imgW="4800600" imgH="241200" progId="Equation.3">
                  <p:embed/>
                </p:oleObj>
              </mc:Choice>
              <mc:Fallback>
                <p:oleObj name="Equation" r:id="rId19" imgW="480060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714884"/>
                        <a:ext cx="76581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2786050" y="5214950"/>
          <a:ext cx="958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21" imgW="660240" imgH="253800" progId="Equation.3">
                  <p:embed/>
                </p:oleObj>
              </mc:Choice>
              <mc:Fallback>
                <p:oleObj name="Equation" r:id="rId21" imgW="66024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214950"/>
                        <a:ext cx="958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/>
        </p:nvGraphicFramePr>
        <p:xfrm>
          <a:off x="1928794" y="5572140"/>
          <a:ext cx="5226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23" imgW="3276360" imgH="241200" progId="Equation.3">
                  <p:embed/>
                </p:oleObj>
              </mc:Choice>
              <mc:Fallback>
                <p:oleObj name="Equation" r:id="rId23" imgW="327636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572140"/>
                        <a:ext cx="52260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1657350" y="6000750"/>
          <a:ext cx="60563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25" imgW="3797280" imgH="241200" progId="Equation.3">
                  <p:embed/>
                </p:oleObj>
              </mc:Choice>
              <mc:Fallback>
                <p:oleObj name="Equation" r:id="rId25" imgW="3797280" imgH="241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6000750"/>
                        <a:ext cx="60563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1626</Words>
  <Application>Microsoft Office PowerPoint</Application>
  <PresentationFormat>On-screen Show (4:3)</PresentationFormat>
  <Paragraphs>244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Тема Office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Isachenko</dc:creator>
  <cp:lastModifiedBy>Лариса Раевская</cp:lastModifiedBy>
  <cp:revision>42</cp:revision>
  <dcterms:created xsi:type="dcterms:W3CDTF">2011-10-01T18:18:31Z</dcterms:created>
  <dcterms:modified xsi:type="dcterms:W3CDTF">2021-03-15T06:13:00Z</dcterms:modified>
</cp:coreProperties>
</file>