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1" r:id="rId6"/>
    <p:sldId id="262" r:id="rId7"/>
    <p:sldId id="265" r:id="rId8"/>
    <p:sldId id="263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277E-3AE8-4393-99A2-25F9EA658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B4F2-9982-419F-AF4F-F43BA60F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F999-012B-4F05-A0B5-F12693E9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D84B4-CC8F-403D-BEAD-C034FDCB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9067-51B2-4F98-B059-CB081280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083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B13A-3B2D-497D-B54E-A7986947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11DE1-3AA8-48B9-A60D-4C1ED83D8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27E2-05CB-4821-902B-079C6C97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CF32-686C-4B92-BF20-8C7EAC47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D46F-0F7A-490C-845D-B0135203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238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41A71-B6EB-45D2-B750-B06618AFC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6B1F0-DEEB-414B-8EF2-7369317B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5567-7FE0-4EE5-AC4E-44032047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85C7-DE8F-422E-A6BF-68139686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2F52-4658-443A-91C8-7878B465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003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9D1D-9381-402F-A78B-C05864E8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049A-CF18-4081-9330-CAD74332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3BF5B-9C09-4F7E-8296-1C7AE301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BA82-41C3-4A65-8AA4-6F2493F9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549C-DBA3-46B4-8FB7-CB48F59B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9675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DCD-C7B6-4D66-8182-93E67D1E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52055-3CE0-4FBF-9F62-ACC7D222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6962-6DFB-4E65-9753-D3D3EE2D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3889-0E58-46FA-9FB4-06B1A81A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343C-5D88-4EFA-9D7C-4D7BCAFD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4871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418B-EB12-4D59-A244-9656A07E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7997-921C-4EB6-A48F-01828E9D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C4C1F-DBB1-4846-8EDD-A4F37EE0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C6B8D-EA04-41EA-BB44-C03CD4C0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FD19F-CC81-4172-8293-237DF967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D0B3-836F-4434-8869-2B762CFC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7674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18EB-C9CB-4463-8936-AE127805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E4DB4-74DE-425A-8BDD-8F9B4AC7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633DE-AF55-4854-94B0-3B8083ADA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6E18E-1236-4B6E-AC39-419E2A9D7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F04CF-E952-414E-AF56-8C7DD6AA8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07DA9-711E-495C-8999-6343F47D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2DEA-7797-41CB-A723-B049C69E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CF65A-8347-4CBA-ADA7-2F5598B6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6561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6512-0BCF-4990-A632-15344C29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17ADC-0A4F-45BD-8B76-0671FBA2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B27E2-CFAB-489E-B2FD-567D55AB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7C42D-553F-4037-B3C6-14F5B7E6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508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37190-BD3E-44E1-B262-5F9B99B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FA0F3-B889-4A5E-B1A4-6A3BD4E8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72A7F-DF4D-4636-B2E2-2261073E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2919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32F-2AE5-4149-89E8-42302947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44AF-6DD9-4499-B102-79512691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8D28F-0BF1-4E15-B193-69E32EC3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49A9-29D6-49FF-B898-246912D0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387D0-1EDB-4E8F-BA4F-0FA0E9F0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D0E7C-EA02-4917-B1F1-4F2540F9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2839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C0CB-16FC-4A0B-BE6D-52E52ED9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D1339-DE75-4F5B-9C3B-A597ED885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1364D-708D-44AA-90AC-AD0634C9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9EFB3-2888-4C68-96F8-62ED7DF4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D563-9337-41DA-904F-AFD1EB66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70E0C-11F5-4913-8EB7-780459E0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5548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5F923-26CA-4087-9FD2-B2B1AEE5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CCB81-3138-44CA-BA1E-91DE3018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A798-C0E4-4560-A1D7-D806F207F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F05B-8560-4289-AD7C-617063A8C43F}" type="datetimeFigureOut">
              <a:rPr lang="ru-BY" smtClean="0"/>
              <a:t>16.03.2021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BA5E-E4BE-4524-9031-EF5EFF31E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6668-37E5-4AAC-87E9-EC496A2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3633-0E1E-447E-A7F2-6B7AEAF50D2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572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3" Type="http://schemas.openxmlformats.org/officeDocument/2006/relationships/image" Target="../media/image1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" Type="http://schemas.openxmlformats.org/officeDocument/2006/relationships/image" Target="../media/image22.wmf"/><Relationship Id="rId21" Type="http://schemas.openxmlformats.org/officeDocument/2006/relationships/image" Target="../media/image29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47.bin"/><Relationship Id="rId5" Type="http://schemas.openxmlformats.org/officeDocument/2006/relationships/image" Target="../media/image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49.bin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0315" y="571480"/>
            <a:ext cx="10875145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dirty="0"/>
              <a:t> </a:t>
            </a:r>
            <a:r>
              <a:rPr lang="ru-RU" sz="1600" b="1" i="1" dirty="0"/>
              <a:t>Конечной позиционной игрой </a:t>
            </a:r>
            <a:r>
              <a:rPr lang="ru-RU" sz="1600" dirty="0"/>
              <a:t>называется система </a:t>
            </a:r>
          </a:p>
          <a:p>
            <a:pPr>
              <a:buNone/>
            </a:pPr>
            <a:r>
              <a:rPr lang="ru-RU" sz="1600" dirty="0"/>
              <a:t>где: 	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1) </a:t>
            </a:r>
            <a:r>
              <a:rPr lang="en-US" sz="1600" i="1" dirty="0"/>
              <a:t>I </a:t>
            </a:r>
            <a:r>
              <a:rPr lang="ru-RU" sz="1600" dirty="0"/>
              <a:t>–  множество игроков </a:t>
            </a:r>
            <a:r>
              <a:rPr lang="ru-RU" sz="1600" i="1" dirty="0"/>
              <a:t>(|</a:t>
            </a:r>
            <a:r>
              <a:rPr lang="en-US" sz="1600" i="1" dirty="0"/>
              <a:t>I</a:t>
            </a:r>
            <a:r>
              <a:rPr lang="ru-RU" sz="1600" i="1" dirty="0"/>
              <a:t>|=</a:t>
            </a:r>
            <a:r>
              <a:rPr lang="en-US" sz="1600" i="1" dirty="0"/>
              <a:t>n</a:t>
            </a:r>
            <a:r>
              <a:rPr lang="ru-RU" sz="1600" i="1" dirty="0"/>
              <a:t>)</a:t>
            </a:r>
            <a:r>
              <a:rPr lang="ru-RU" sz="1600" dirty="0"/>
              <a:t>; </a:t>
            </a:r>
          </a:p>
          <a:p>
            <a:pPr>
              <a:buNone/>
            </a:pPr>
            <a:r>
              <a:rPr lang="ru-RU" sz="1600" dirty="0"/>
              <a:t>2) </a:t>
            </a:r>
            <a:r>
              <a:rPr lang="en-US" sz="1600" i="1" dirty="0"/>
              <a:t>X</a:t>
            </a:r>
            <a:r>
              <a:rPr lang="ru-RU" sz="1600" i="1" dirty="0"/>
              <a:t> – </a:t>
            </a:r>
            <a:r>
              <a:rPr lang="ru-RU" sz="1600" dirty="0"/>
              <a:t>конечное ориентированное дерево, вершины которого называются </a:t>
            </a:r>
            <a:r>
              <a:rPr lang="ru-RU" sz="1600" i="1" dirty="0"/>
              <a:t>позициями</a:t>
            </a:r>
            <a:r>
              <a:rPr lang="ru-RU" sz="1600" dirty="0"/>
              <a:t>, а корень – </a:t>
            </a:r>
            <a:r>
              <a:rPr lang="ru-RU" sz="1600" i="1" dirty="0"/>
              <a:t>начальной позицией</a:t>
            </a:r>
            <a:r>
              <a:rPr lang="ru-RU" sz="1600" dirty="0"/>
              <a:t>. Для</a:t>
            </a:r>
          </a:p>
          <a:p>
            <a:pPr>
              <a:buNone/>
            </a:pPr>
            <a:r>
              <a:rPr lang="ru-RU" sz="1600" dirty="0"/>
              <a:t>позиций естественно определяется отношение следования: позиции, непосредственно следующие за данной позицией</a:t>
            </a:r>
          </a:p>
          <a:p>
            <a:pPr>
              <a:buNone/>
            </a:pPr>
            <a:r>
              <a:rPr lang="en-US" sz="1600" i="1" dirty="0" err="1"/>
              <a:t>x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X</a:t>
            </a:r>
            <a:r>
              <a:rPr lang="ru-RU" sz="1600" dirty="0"/>
              <a:t>, называются а</a:t>
            </a:r>
            <a:r>
              <a:rPr lang="ru-RU" sz="1600" i="1" dirty="0"/>
              <a:t>льтернативами</a:t>
            </a:r>
            <a:r>
              <a:rPr lang="ru-RU" sz="1600" dirty="0"/>
              <a:t> </a:t>
            </a:r>
            <a:r>
              <a:rPr lang="en-US" sz="1600" i="1" dirty="0"/>
              <a:t>x</a:t>
            </a:r>
            <a:r>
              <a:rPr lang="ru-RU" sz="1600" dirty="0"/>
              <a:t>; позиции, не имеющие альтернатив, называются окончательными, а ведущие в них</a:t>
            </a:r>
          </a:p>
          <a:p>
            <a:pPr>
              <a:buNone/>
            </a:pPr>
            <a:r>
              <a:rPr lang="ru-RU" sz="1600" dirty="0"/>
              <a:t>пути из корня – партиями; множество окончательных позиций обозначим </a:t>
            </a:r>
            <a:r>
              <a:rPr lang="en-US" sz="1600" i="1" dirty="0"/>
              <a:t>X</a:t>
            </a:r>
            <a:r>
              <a:rPr lang="ru-RU" sz="1600" i="1" dirty="0"/>
              <a:t>* </a:t>
            </a:r>
            <a:r>
              <a:rPr lang="ru-RU" sz="1600" dirty="0"/>
              <a:t>; </a:t>
            </a:r>
          </a:p>
          <a:p>
            <a:pPr>
              <a:buNone/>
            </a:pPr>
            <a:r>
              <a:rPr lang="ru-RU" sz="1600" dirty="0"/>
              <a:t>3) </a:t>
            </a:r>
            <a:r>
              <a:rPr lang="en-US" sz="1600" i="1" dirty="0">
                <a:sym typeface="Symbol"/>
              </a:rPr>
              <a:t>R</a:t>
            </a:r>
            <a:r>
              <a:rPr lang="ru-RU" sz="1600" dirty="0"/>
              <a:t>- разбиение множества </a:t>
            </a:r>
            <a:r>
              <a:rPr lang="en-US" sz="1600" i="1" dirty="0"/>
              <a:t>X</a:t>
            </a:r>
            <a:r>
              <a:rPr lang="ru-RU" sz="1600" i="1" dirty="0"/>
              <a:t>\</a:t>
            </a:r>
            <a:r>
              <a:rPr lang="en-US" sz="1600" i="1" dirty="0"/>
              <a:t>X</a:t>
            </a:r>
            <a:r>
              <a:rPr lang="ru-RU" sz="1600" i="1" dirty="0"/>
              <a:t>* </a:t>
            </a:r>
            <a:r>
              <a:rPr lang="ru-RU" sz="1600" dirty="0"/>
              <a:t>на </a:t>
            </a:r>
            <a:r>
              <a:rPr lang="en-US" sz="1600" i="1" dirty="0"/>
              <a:t>n</a:t>
            </a:r>
            <a:r>
              <a:rPr lang="ru-RU" sz="1600" i="1" dirty="0"/>
              <a:t>+1</a:t>
            </a:r>
            <a:r>
              <a:rPr lang="ru-RU" sz="1600" dirty="0"/>
              <a:t> множеств очерёдности</a:t>
            </a:r>
            <a:r>
              <a:rPr lang="en-US" sz="1600" dirty="0"/>
              <a:t>  </a:t>
            </a:r>
            <a:r>
              <a:rPr lang="en-US" sz="1600" i="1" dirty="0"/>
              <a:t>X</a:t>
            </a:r>
            <a:r>
              <a:rPr lang="ru-RU" sz="1600" i="1" baseline="-25000" dirty="0"/>
              <a:t>0</a:t>
            </a:r>
            <a:r>
              <a:rPr lang="en-US" sz="1600" i="1" baseline="-25000" dirty="0"/>
              <a:t> </a:t>
            </a:r>
            <a:r>
              <a:rPr lang="ru-RU" sz="1600" i="1" dirty="0"/>
              <a:t>,</a:t>
            </a:r>
            <a:r>
              <a:rPr lang="en-US" sz="1600" i="1" dirty="0"/>
              <a:t>X</a:t>
            </a:r>
            <a:r>
              <a:rPr lang="ru-RU" sz="1600" i="1" baseline="-25000" dirty="0"/>
              <a:t>1</a:t>
            </a:r>
            <a:r>
              <a:rPr lang="en-US" sz="1600" i="1" baseline="-25000" dirty="0"/>
              <a:t> </a:t>
            </a:r>
            <a:r>
              <a:rPr lang="ru-RU" sz="1600" i="1" dirty="0"/>
              <a:t>,…,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n</a:t>
            </a:r>
            <a:r>
              <a:rPr lang="ru-RU" sz="1600" i="1" dirty="0"/>
              <a:t>. </a:t>
            </a:r>
            <a:r>
              <a:rPr lang="ru-RU" sz="1600" dirty="0"/>
              <a:t>В позициях из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i="1" dirty="0"/>
              <a:t>, </a:t>
            </a:r>
            <a:r>
              <a:rPr lang="en-US" sz="1600" i="1" dirty="0" err="1"/>
              <a:t>i</a:t>
            </a:r>
            <a:r>
              <a:rPr lang="ru-RU" sz="1600" i="1" dirty="0"/>
              <a:t>&gt;0, </a:t>
            </a:r>
            <a:r>
              <a:rPr lang="ru-RU" sz="1600" dirty="0"/>
              <a:t>ход осуществляется</a:t>
            </a:r>
          </a:p>
          <a:p>
            <a:pPr>
              <a:buNone/>
            </a:pPr>
            <a:r>
              <a:rPr lang="ru-RU" sz="1600" dirty="0"/>
              <a:t>игроком </a:t>
            </a:r>
            <a:r>
              <a:rPr lang="en-US" sz="1600" i="1" dirty="0" err="1"/>
              <a:t>i</a:t>
            </a:r>
            <a:r>
              <a:rPr lang="ru-RU" sz="1600" dirty="0"/>
              <a:t>, в позициях из </a:t>
            </a:r>
            <a:r>
              <a:rPr lang="en-US" sz="1600" i="1" dirty="0"/>
              <a:t>X</a:t>
            </a:r>
            <a:r>
              <a:rPr lang="ru-RU" sz="1600" i="1" baseline="-25000" dirty="0"/>
              <a:t>0</a:t>
            </a:r>
            <a:r>
              <a:rPr lang="ru-RU" sz="1600" i="1" dirty="0"/>
              <a:t> – </a:t>
            </a:r>
            <a:r>
              <a:rPr lang="ru-RU" sz="1600" dirty="0"/>
              <a:t>случайно;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4)</a:t>
            </a:r>
            <a:r>
              <a:rPr lang="en-US" sz="1600" dirty="0"/>
              <a:t> </a:t>
            </a:r>
            <a:r>
              <a:rPr lang="en-US" sz="1600" i="1" dirty="0" err="1"/>
              <a:t>P</a:t>
            </a:r>
            <a:r>
              <a:rPr lang="en-US" sz="1600" i="1" baseline="-25000" dirty="0" err="1"/>
              <a:t>x</a:t>
            </a:r>
            <a:r>
              <a:rPr lang="ru-RU" sz="1600" i="1" dirty="0"/>
              <a:t> – </a:t>
            </a:r>
            <a:r>
              <a:rPr lang="ru-RU" sz="1600" dirty="0"/>
              <a:t>вероятностные распределения на множествах альтернатив каждой</a:t>
            </a:r>
            <a:r>
              <a:rPr lang="en-US" sz="1600" dirty="0"/>
              <a:t> </a:t>
            </a:r>
            <a:r>
              <a:rPr lang="ru-RU" sz="1600" dirty="0"/>
              <a:t>позиции </a:t>
            </a:r>
            <a:r>
              <a:rPr lang="en-US" sz="1600" i="1" dirty="0" err="1"/>
              <a:t>x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X</a:t>
            </a:r>
            <a:r>
              <a:rPr lang="ru-RU" sz="1600" i="1" baseline="-25000" dirty="0"/>
              <a:t>0</a:t>
            </a:r>
            <a:r>
              <a:rPr lang="ru-RU" sz="1600" dirty="0"/>
              <a:t>; </a:t>
            </a:r>
            <a:endParaRPr lang="en-US" sz="1600" dirty="0"/>
          </a:p>
          <a:p>
            <a:pPr>
              <a:buAutoNum type="arabicParenR" startAt="5"/>
            </a:pPr>
            <a:r>
              <a:rPr lang="en-US" sz="1600" dirty="0"/>
              <a:t>                                           </a:t>
            </a:r>
            <a:r>
              <a:rPr lang="ru-RU" sz="1600" dirty="0"/>
              <a:t>разбиение каждого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i="1" dirty="0"/>
              <a:t>, </a:t>
            </a:r>
            <a:r>
              <a:rPr lang="en-US" sz="1600" i="1" dirty="0" err="1"/>
              <a:t>i</a:t>
            </a:r>
            <a:r>
              <a:rPr lang="ru-RU" sz="1600" i="1" dirty="0"/>
              <a:t>&gt;0</a:t>
            </a:r>
            <a:r>
              <a:rPr lang="ru-RU" sz="1600" dirty="0"/>
              <a:t>. Предполагается, что все позиции </a:t>
            </a:r>
            <a:r>
              <a:rPr lang="en-US" sz="1600" i="1" dirty="0"/>
              <a:t>x</a:t>
            </a:r>
            <a:r>
              <a:rPr lang="ru-RU" sz="1600" dirty="0"/>
              <a:t> из данного подмножества </a:t>
            </a:r>
            <a:r>
              <a:rPr lang="en-US" sz="1600" dirty="0"/>
              <a:t>        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имеют одинаковое число альтернатив и никакие две из них не следуют друг за другом; множества</a:t>
            </a:r>
            <a:r>
              <a:rPr lang="en-US" sz="1600" dirty="0"/>
              <a:t>          </a:t>
            </a:r>
            <a:r>
              <a:rPr lang="ru-RU" sz="1600" dirty="0"/>
              <a:t>называются </a:t>
            </a:r>
          </a:p>
          <a:p>
            <a:pPr marL="0" indent="0">
              <a:buNone/>
            </a:pPr>
            <a:r>
              <a:rPr lang="ru-RU" sz="1600" i="1" dirty="0"/>
              <a:t>информационными</a:t>
            </a:r>
            <a:r>
              <a:rPr lang="ru-RU" sz="1600" dirty="0"/>
              <a:t>. Между альтернативами всех позиций одного информационного множества</a:t>
            </a:r>
            <a:r>
              <a:rPr lang="en-US" sz="1600" dirty="0"/>
              <a:t> </a:t>
            </a:r>
            <a:r>
              <a:rPr lang="ru-RU" sz="1600" dirty="0"/>
              <a:t>установлено </a:t>
            </a:r>
          </a:p>
          <a:p>
            <a:pPr marL="0" indent="0">
              <a:buNone/>
            </a:pPr>
            <a:r>
              <a:rPr lang="ru-RU" sz="1600" dirty="0"/>
              <a:t>однозначное соответствие, и каждый его класс называется альтернативой самого</a:t>
            </a:r>
            <a:r>
              <a:rPr lang="en-US" sz="1600" dirty="0"/>
              <a:t> </a:t>
            </a:r>
            <a:r>
              <a:rPr lang="ru-RU" sz="1600" dirty="0"/>
              <a:t>информационного множества;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6) </a:t>
            </a:r>
            <a:r>
              <a:rPr lang="en-US" sz="1600" i="1" dirty="0"/>
              <a:t>H</a:t>
            </a:r>
            <a:r>
              <a:rPr lang="en-US" sz="1600" i="1" baseline="-25000" dirty="0"/>
              <a:t>i</a:t>
            </a:r>
            <a:r>
              <a:rPr lang="ru-RU" sz="1600" i="1" dirty="0"/>
              <a:t> –</a:t>
            </a:r>
            <a:r>
              <a:rPr lang="ru-RU" sz="1600" dirty="0"/>
              <a:t> функция, ставящая в соответствие каждой окончательной позиции</a:t>
            </a:r>
            <a:r>
              <a:rPr lang="en-US" sz="1600" dirty="0"/>
              <a:t> </a:t>
            </a:r>
            <a:r>
              <a:rPr lang="ru-RU" sz="1600" dirty="0"/>
              <a:t>выигрыш в нем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игрока </a:t>
            </a:r>
            <a:r>
              <a:rPr lang="en-US" sz="1600" i="1" dirty="0" err="1"/>
              <a:t>i</a:t>
            </a:r>
            <a:r>
              <a:rPr lang="ru-RU" sz="1600" dirty="0"/>
              <a:t>.</a:t>
            </a:r>
            <a:endParaRPr lang="ru-RU" sz="1600" b="1" i="1" dirty="0"/>
          </a:p>
          <a:p>
            <a:pPr>
              <a:buNone/>
            </a:pPr>
            <a:endParaRPr lang="ru-RU" sz="1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15.03.2021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12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6596067" y="571480"/>
          <a:ext cx="3692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52400" imgH="241200" progId="Equation.3">
                  <p:embed/>
                </p:oleObj>
              </mc:Choice>
              <mc:Fallback>
                <p:oleObj name="Equation" r:id="rId7" imgW="2552400" imgH="2412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7" y="571480"/>
                        <a:ext cx="36925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915899"/>
              </p:ext>
            </p:extLst>
          </p:nvPr>
        </p:nvGraphicFramePr>
        <p:xfrm>
          <a:off x="969955" y="4034276"/>
          <a:ext cx="19256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46040" imgH="253800" progId="Equation.3">
                  <p:embed/>
                </p:oleObj>
              </mc:Choice>
              <mc:Fallback>
                <p:oleObj name="Equation" r:id="rId9" imgW="1346040" imgH="2538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55" y="4034276"/>
                        <a:ext cx="192563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222728"/>
              </p:ext>
            </p:extLst>
          </p:nvPr>
        </p:nvGraphicFramePr>
        <p:xfrm>
          <a:off x="9417948" y="4397814"/>
          <a:ext cx="2952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3040" imgH="241200" progId="Equation.3">
                  <p:embed/>
                </p:oleObj>
              </mc:Choice>
              <mc:Fallback>
                <p:oleObj name="Equation" r:id="rId11" imgW="203040" imgH="241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948" y="4397814"/>
                        <a:ext cx="2952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663910"/>
              </p:ext>
            </p:extLst>
          </p:nvPr>
        </p:nvGraphicFramePr>
        <p:xfrm>
          <a:off x="10715624" y="4034276"/>
          <a:ext cx="2952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3040" imgH="241200" progId="Equation.3">
                  <p:embed/>
                </p:oleObj>
              </mc:Choice>
              <mc:Fallback>
                <p:oleObj name="Equation" r:id="rId13" imgW="203040" imgH="2412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24" y="4034276"/>
                        <a:ext cx="2952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09720" y="571480"/>
            <a:ext cx="8715436" cy="60722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600" dirty="0"/>
              <a:t>В игре </a:t>
            </a:r>
            <a:r>
              <a:rPr lang="ru-RU" sz="2000" i="1" dirty="0"/>
              <a:t>Г</a:t>
            </a:r>
            <a:r>
              <a:rPr lang="ru-RU" sz="1600" dirty="0"/>
              <a:t> может быть всего </a:t>
            </a:r>
            <a:r>
              <a:rPr lang="ru-RU" sz="1600" i="1" dirty="0"/>
              <a:t>n</a:t>
            </a:r>
            <a:r>
              <a:rPr lang="ru-RU" sz="1600" dirty="0"/>
              <a:t>+1 вариант: 1) первым ходит случай; 2) первым ходит первый игрок;</a:t>
            </a:r>
          </a:p>
          <a:p>
            <a:pPr>
              <a:buNone/>
            </a:pPr>
            <a:r>
              <a:rPr lang="ru-RU" sz="1600" dirty="0"/>
              <a:t>…; </a:t>
            </a:r>
            <a:r>
              <a:rPr lang="ru-RU" sz="1600" i="1" dirty="0"/>
              <a:t>n</a:t>
            </a:r>
            <a:r>
              <a:rPr lang="ru-RU" sz="1600" dirty="0"/>
              <a:t>+1) первым ходит </a:t>
            </a:r>
            <a:r>
              <a:rPr lang="ru-RU" sz="1600" i="1" dirty="0" err="1"/>
              <a:t>n</a:t>
            </a:r>
            <a:r>
              <a:rPr lang="ru-RU" sz="1600" dirty="0" err="1"/>
              <a:t>-й</a:t>
            </a:r>
            <a:r>
              <a:rPr lang="ru-RU" sz="1600" dirty="0"/>
              <a:t> игрок. </a:t>
            </a:r>
          </a:p>
          <a:p>
            <a:pPr>
              <a:buNone/>
            </a:pPr>
            <a:r>
              <a:rPr lang="ru-RU" sz="1600" i="1" dirty="0"/>
              <a:t>С л у ч а </a:t>
            </a:r>
            <a:r>
              <a:rPr lang="ru-RU" sz="1600" i="1" dirty="0" err="1"/>
              <a:t>й</a:t>
            </a:r>
            <a:r>
              <a:rPr lang="ru-RU" sz="1600" i="1" dirty="0"/>
              <a:t> 1. </a:t>
            </a:r>
            <a:r>
              <a:rPr lang="ru-RU" sz="1600" dirty="0"/>
              <a:t>Начальной позиции </a:t>
            </a:r>
            <a:r>
              <a:rPr lang="ru-RU" sz="1600" dirty="0" err="1"/>
              <a:t>подигры</a:t>
            </a:r>
            <a:r>
              <a:rPr lang="ru-RU" sz="1600" dirty="0"/>
              <a:t> </a:t>
            </a:r>
            <a:r>
              <a:rPr lang="ru-RU" sz="2000" i="1" dirty="0"/>
              <a:t>Г</a:t>
            </a:r>
            <a:r>
              <a:rPr lang="en-US" sz="1200" i="1" dirty="0"/>
              <a:t>j</a:t>
            </a:r>
            <a:r>
              <a:rPr lang="en-US" sz="1200" dirty="0"/>
              <a:t> </a:t>
            </a:r>
            <a:r>
              <a:rPr lang="ru-RU" sz="1600" dirty="0"/>
              <a:t>поставим в соответствие число                                          .</a:t>
            </a:r>
          </a:p>
          <a:p>
            <a:pPr>
              <a:buNone/>
            </a:pPr>
            <a:r>
              <a:rPr lang="ru-RU" sz="1600" dirty="0"/>
              <a:t>Пусть альтернативам при первом ходе в игре </a:t>
            </a:r>
            <a:r>
              <a:rPr lang="ru-RU" sz="2000" i="1" dirty="0"/>
              <a:t>Г</a:t>
            </a:r>
            <a:r>
              <a:rPr lang="ru-RU" sz="1600" dirty="0"/>
              <a:t> предписаны вероятности                         . Тогда</a:t>
            </a:r>
          </a:p>
          <a:p>
            <a:pPr>
              <a:buNone/>
            </a:pPr>
            <a:r>
              <a:rPr lang="ru-RU" sz="1600" dirty="0"/>
              <a:t>математическое ожидание выигрыша </a:t>
            </a:r>
            <a:r>
              <a:rPr lang="ru-RU" sz="1600" i="1" dirty="0"/>
              <a:t>i</a:t>
            </a:r>
            <a:r>
              <a:rPr lang="ru-RU" sz="1600" dirty="0"/>
              <a:t>-го игрока в игре </a:t>
            </a:r>
            <a:r>
              <a:rPr lang="ru-RU" sz="2000" i="1" dirty="0"/>
              <a:t>Г</a:t>
            </a:r>
            <a:r>
              <a:rPr lang="ru-RU" sz="1600" dirty="0"/>
              <a:t> имеет вид: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Здесь</a:t>
            </a:r>
            <a:r>
              <a:rPr lang="en-US" sz="1600" dirty="0"/>
              <a:t>                              - </a:t>
            </a:r>
            <a:r>
              <a:rPr lang="ru-RU" sz="1600" dirty="0"/>
              <a:t>стратегии игроков в игре </a:t>
            </a:r>
            <a:r>
              <a:rPr lang="ru-RU" sz="1800" i="1" dirty="0"/>
              <a:t>Г</a:t>
            </a:r>
            <a:r>
              <a:rPr lang="ru-RU" sz="1600" dirty="0"/>
              <a:t>, а                                  их проекции на </a:t>
            </a:r>
            <a:r>
              <a:rPr lang="ru-RU" sz="1600" dirty="0" err="1"/>
              <a:t>подигры</a:t>
            </a:r>
            <a:r>
              <a:rPr lang="ru-RU" sz="1600" dirty="0"/>
              <a:t> </a:t>
            </a:r>
            <a:r>
              <a:rPr lang="ru-RU" sz="1800" i="1" dirty="0"/>
              <a:t>Г</a:t>
            </a:r>
            <a:r>
              <a:rPr lang="en-US" sz="1200" i="1" dirty="0"/>
              <a:t>j</a:t>
            </a:r>
            <a:r>
              <a:rPr lang="ru-RU" sz="1600" dirty="0"/>
              <a:t> 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Из предыдущей группы неравенств для </a:t>
            </a:r>
            <a:r>
              <a:rPr lang="ru-RU" sz="1600" dirty="0" err="1"/>
              <a:t>подигр</a:t>
            </a:r>
            <a:r>
              <a:rPr lang="ru-RU" sz="1600" dirty="0"/>
              <a:t> </a:t>
            </a:r>
            <a:r>
              <a:rPr lang="ru-RU" sz="1800" i="1" dirty="0"/>
              <a:t>Г</a:t>
            </a:r>
            <a:r>
              <a:rPr lang="en-US" sz="1200" i="1" dirty="0"/>
              <a:t>j</a:t>
            </a:r>
            <a:r>
              <a:rPr lang="ru-RU" sz="1800" i="1" dirty="0"/>
              <a:t> </a:t>
            </a:r>
            <a:r>
              <a:rPr lang="ru-RU" sz="1600" dirty="0"/>
              <a:t>, получим</a:t>
            </a: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r>
              <a:rPr lang="ru-RU" sz="1600" dirty="0"/>
              <a:t>С учётом (1) получаем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Здесь                             есть множество чистых стратегий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/>
              <a:t>го игрока в исходной игре </a:t>
            </a:r>
            <a:r>
              <a:rPr lang="ru-RU" sz="1800" i="1" dirty="0"/>
              <a:t>Г</a:t>
            </a:r>
            <a:r>
              <a:rPr lang="ru-RU" sz="1600" dirty="0"/>
              <a:t>. Что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доказывает существование ситуации равновесия в чистых стратегиях.</a:t>
            </a:r>
          </a:p>
          <a:p>
            <a:pPr>
              <a:buNone/>
            </a:pPr>
            <a:endParaRPr lang="ru-RU" sz="1600" i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24034" y="142852"/>
            <a:ext cx="1685908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453454" y="1214422"/>
          <a:ext cx="187994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241200" progId="Equation.3">
                  <p:embed/>
                </p:oleObj>
              </mc:Choice>
              <mc:Fallback>
                <p:oleObj name="Equation" r:id="rId4" imgW="1269720" imgH="24120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454" y="1214422"/>
                        <a:ext cx="187994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308169"/>
              </p:ext>
            </p:extLst>
          </p:nvPr>
        </p:nvGraphicFramePr>
        <p:xfrm>
          <a:off x="8373138" y="1646452"/>
          <a:ext cx="857256" cy="31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215640" progId="Equation.3">
                  <p:embed/>
                </p:oleObj>
              </mc:Choice>
              <mc:Fallback>
                <p:oleObj name="Equation" r:id="rId6" imgW="533160" imgH="21564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138" y="1646452"/>
                        <a:ext cx="857256" cy="318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3279776" y="2205039"/>
          <a:ext cx="49196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88960" imgH="444240" progId="Equation.3">
                  <p:embed/>
                </p:oleObj>
              </mc:Choice>
              <mc:Fallback>
                <p:oleObj name="Equation" r:id="rId8" imgW="3288960" imgH="4442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6" y="2205039"/>
                        <a:ext cx="49196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2565400" y="2724150"/>
          <a:ext cx="11620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253800" progId="Equation.3">
                  <p:embed/>
                </p:oleObj>
              </mc:Choice>
              <mc:Fallback>
                <p:oleObj name="Equation" r:id="rId10" imgW="723600" imgH="2538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724150"/>
                        <a:ext cx="11620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00802"/>
              </p:ext>
            </p:extLst>
          </p:nvPr>
        </p:nvGraphicFramePr>
        <p:xfrm>
          <a:off x="1709739" y="3570488"/>
          <a:ext cx="8815417" cy="75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54400" imgH="444240" progId="Equation.3">
                  <p:embed/>
                </p:oleObj>
              </mc:Choice>
              <mc:Fallback>
                <p:oleObj name="Equation" r:id="rId12" imgW="5054400" imgH="444240" progId="Equation.3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9" y="3570488"/>
                        <a:ext cx="8815417" cy="753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19888"/>
              </p:ext>
            </p:extLst>
          </p:nvPr>
        </p:nvGraphicFramePr>
        <p:xfrm>
          <a:off x="3347244" y="4635580"/>
          <a:ext cx="53832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85920" imgH="253800" progId="Equation.3">
                  <p:embed/>
                </p:oleObj>
              </mc:Choice>
              <mc:Fallback>
                <p:oleObj name="Equation" r:id="rId14" imgW="3085920" imgH="253800" progId="Equation.3">
                  <p:embed/>
                  <p:pic>
                    <p:nvPicPr>
                      <p:cNvPr id="30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244" y="4635580"/>
                        <a:ext cx="538321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796638"/>
              </p:ext>
            </p:extLst>
          </p:nvPr>
        </p:nvGraphicFramePr>
        <p:xfrm>
          <a:off x="6446868" y="2971562"/>
          <a:ext cx="15097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39600" imgH="253800" progId="Equation.3">
                  <p:embed/>
                </p:oleObj>
              </mc:Choice>
              <mc:Fallback>
                <p:oleObj name="Equation" r:id="rId16" imgW="939600" imgH="2538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68" y="2971562"/>
                        <a:ext cx="1509712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473851"/>
              </p:ext>
            </p:extLst>
          </p:nvPr>
        </p:nvGraphicFramePr>
        <p:xfrm>
          <a:off x="2488173" y="5167404"/>
          <a:ext cx="1143008" cy="63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25480" imgH="457200" progId="Equation.3">
                  <p:embed/>
                </p:oleObj>
              </mc:Choice>
              <mc:Fallback>
                <p:oleObj name="Equation" r:id="rId18" imgW="825480" imgH="4572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173" y="5167404"/>
                        <a:ext cx="1143008" cy="633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0415" y="368255"/>
            <a:ext cx="11372295" cy="642316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1600" dirty="0"/>
              <a:t> </a:t>
            </a:r>
            <a:r>
              <a:rPr lang="ru-RU" sz="3400" i="1" dirty="0"/>
              <a:t>С л у ч а </a:t>
            </a:r>
            <a:r>
              <a:rPr lang="ru-RU" sz="3400" i="1" dirty="0" err="1"/>
              <a:t>й</a:t>
            </a:r>
            <a:r>
              <a:rPr lang="ru-RU" sz="3400" i="1" dirty="0"/>
              <a:t> 2</a:t>
            </a:r>
            <a:r>
              <a:rPr lang="ru-RU" sz="3400" dirty="0"/>
              <a:t>. Начальной позиции каждой </a:t>
            </a:r>
            <a:r>
              <a:rPr lang="ru-RU" sz="3400" dirty="0" err="1"/>
              <a:t>подигры</a:t>
            </a:r>
            <a:r>
              <a:rPr lang="ru-RU" sz="3400" dirty="0"/>
              <a:t> </a:t>
            </a:r>
            <a:r>
              <a:rPr lang="ru-RU" sz="3400" i="1" dirty="0"/>
              <a:t>Г</a:t>
            </a:r>
            <a:r>
              <a:rPr lang="en-US" sz="3400" i="1" dirty="0"/>
              <a:t>j</a:t>
            </a:r>
            <a:r>
              <a:rPr lang="ru-RU" sz="3400" dirty="0"/>
              <a:t> поставим в соответствие число				,                                     </a:t>
            </a:r>
          </a:p>
          <a:p>
            <a:pPr>
              <a:buNone/>
            </a:pPr>
            <a:r>
              <a:rPr lang="ru-RU" sz="3400" dirty="0"/>
              <a:t>где                                      - ситуация равновесия</a:t>
            </a:r>
            <a:r>
              <a:rPr lang="ru-RU" sz="3400" i="1" dirty="0"/>
              <a:t> Г</a:t>
            </a:r>
            <a:r>
              <a:rPr lang="en-US" sz="3400" i="1" dirty="0"/>
              <a:t>j</a:t>
            </a:r>
            <a:r>
              <a:rPr lang="ru-RU" sz="3400" dirty="0"/>
              <a:t> . В начальной вершине дерева </a:t>
            </a:r>
            <a:r>
              <a:rPr lang="ru-RU" sz="3400" i="1" dirty="0"/>
              <a:t>Г</a:t>
            </a:r>
            <a:r>
              <a:rPr lang="ru-RU" sz="3400" dirty="0"/>
              <a:t> имеется </a:t>
            </a:r>
            <a:r>
              <a:rPr lang="ru-RU" sz="3400" i="1" dirty="0"/>
              <a:t>r</a:t>
            </a:r>
            <a:r>
              <a:rPr lang="ru-RU" sz="3400" dirty="0"/>
              <a:t> альтернатив, обозначим их через  </a:t>
            </a:r>
          </a:p>
          <a:p>
            <a:pPr>
              <a:buNone/>
            </a:pPr>
            <a:r>
              <a:rPr lang="en-US" sz="3400" i="1" dirty="0"/>
              <a:t>y</a:t>
            </a:r>
            <a:r>
              <a:rPr lang="en-US" sz="3400" dirty="0"/>
              <a:t>1,…,</a:t>
            </a:r>
            <a:r>
              <a:rPr lang="en-US" sz="3400" i="1" dirty="0"/>
              <a:t>yr</a:t>
            </a:r>
            <a:r>
              <a:rPr lang="ru-RU" sz="3400" dirty="0"/>
              <a:t> </a:t>
            </a:r>
            <a:r>
              <a:rPr lang="en-US" sz="3400" dirty="0"/>
              <a:t>.</a:t>
            </a:r>
            <a:r>
              <a:rPr lang="ru-RU" sz="3400" dirty="0"/>
              <a:t> Пусть </a:t>
            </a:r>
            <a:endParaRPr lang="en-US" sz="3400" dirty="0"/>
          </a:p>
          <a:p>
            <a:pPr>
              <a:buNone/>
            </a:pPr>
            <a:endParaRPr lang="en-US" sz="2600" dirty="0"/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ru-RU" sz="3400" dirty="0"/>
              <a:t>где				Очевидно,                       . Покажем, что                </a:t>
            </a:r>
          </a:p>
          <a:p>
            <a:pPr>
              <a:buNone/>
            </a:pPr>
            <a:r>
              <a:rPr lang="ru-RU" sz="3400" dirty="0"/>
              <a:t>является ситуацией равновесия в игре </a:t>
            </a:r>
            <a:r>
              <a:rPr lang="ru-RU" sz="3400" i="1" dirty="0"/>
              <a:t>Г</a:t>
            </a:r>
            <a:r>
              <a:rPr lang="ru-RU" sz="3400" dirty="0"/>
              <a:t>. </a:t>
            </a:r>
          </a:p>
          <a:p>
            <a:pPr>
              <a:buNone/>
            </a:pPr>
            <a:r>
              <a:rPr lang="ru-RU" sz="3400" dirty="0"/>
              <a:t>Если первый игрок отклоняется от                 , то в силу (2) и того, что                 входит в ситуацию равновесия подигры </a:t>
            </a:r>
            <a:r>
              <a:rPr lang="ru-RU" sz="3400" i="1" dirty="0"/>
              <a:t>Г</a:t>
            </a:r>
            <a:r>
              <a:rPr lang="en-US" sz="3400" i="1" dirty="0"/>
              <a:t>l</a:t>
            </a:r>
            <a:r>
              <a:rPr lang="ru-RU" sz="3400" i="1" dirty="0"/>
              <a:t> </a:t>
            </a:r>
            <a:r>
              <a:rPr lang="ru-RU" sz="3400" dirty="0"/>
              <a:t> получим</a:t>
            </a:r>
          </a:p>
          <a:p>
            <a:pPr>
              <a:buNone/>
            </a:pPr>
            <a:endParaRPr lang="ru-RU" sz="3400" dirty="0"/>
          </a:p>
          <a:p>
            <a:pPr>
              <a:buNone/>
            </a:pPr>
            <a:endParaRPr lang="ru-RU" sz="3400" dirty="0"/>
          </a:p>
          <a:p>
            <a:pPr>
              <a:buNone/>
            </a:pPr>
            <a:r>
              <a:rPr lang="ru-RU" sz="3400" dirty="0"/>
              <a:t>Если </a:t>
            </a:r>
            <a:r>
              <a:rPr lang="en-US" sz="3400" i="1" dirty="0" err="1"/>
              <a:t>i</a:t>
            </a:r>
            <a:r>
              <a:rPr lang="en-US" sz="3400" dirty="0"/>
              <a:t>-</a:t>
            </a:r>
            <a:r>
              <a:rPr lang="ru-RU" sz="3400" dirty="0" err="1"/>
              <a:t>ый</a:t>
            </a:r>
            <a:r>
              <a:rPr lang="ru-RU" sz="3400" dirty="0"/>
              <a:t>, </a:t>
            </a:r>
            <a:r>
              <a:rPr lang="en-US" sz="3400" i="1" dirty="0" err="1"/>
              <a:t>i</a:t>
            </a:r>
            <a:r>
              <a:rPr lang="en-US" sz="3400" dirty="0"/>
              <a:t>&gt;1</a:t>
            </a:r>
            <a:r>
              <a:rPr lang="ru-RU" sz="3400" dirty="0"/>
              <a:t>, игрок отклоняется от стратегии                    . Тогда </a:t>
            </a:r>
          </a:p>
          <a:p>
            <a:pPr>
              <a:buNone/>
            </a:pPr>
            <a:endParaRPr lang="ru-RU" sz="3400" dirty="0"/>
          </a:p>
          <a:p>
            <a:pPr>
              <a:buNone/>
            </a:pPr>
            <a:endParaRPr lang="ru-RU" sz="2600" dirty="0"/>
          </a:p>
          <a:p>
            <a:pPr>
              <a:buNone/>
            </a:pPr>
            <a:endParaRPr lang="ru-RU" sz="2600" dirty="0"/>
          </a:p>
          <a:p>
            <a:pPr>
              <a:buNone/>
            </a:pPr>
            <a:endParaRPr lang="ru-RU" sz="2600" dirty="0"/>
          </a:p>
          <a:p>
            <a:pPr>
              <a:buNone/>
            </a:pPr>
            <a:r>
              <a:rPr lang="ru-RU" sz="3400" dirty="0"/>
              <a:t>Этим мы доказали, что ситуация                                             является равновесной в игре </a:t>
            </a:r>
            <a:r>
              <a:rPr lang="ru-RU" sz="3400" i="1" dirty="0"/>
              <a:t>Г</a:t>
            </a:r>
            <a:r>
              <a:rPr lang="ru-RU" sz="3400" dirty="0"/>
              <a:t>, если в ней первым ходит первый игрок. </a:t>
            </a:r>
          </a:p>
          <a:p>
            <a:pPr>
              <a:buNone/>
            </a:pPr>
            <a:r>
              <a:rPr lang="ru-RU" sz="3400" dirty="0"/>
              <a:t>Аналогично доказывается  существование ситуации равновесия в чистых стратегиях в остальных случаях.</a:t>
            </a:r>
          </a:p>
          <a:p>
            <a:pPr>
              <a:buNone/>
            </a:pPr>
            <a:endParaRPr lang="ru-RU" sz="2600" dirty="0"/>
          </a:p>
          <a:p>
            <a:pPr>
              <a:buNone/>
            </a:pPr>
            <a:endParaRPr lang="ru-RU" sz="2600" dirty="0"/>
          </a:p>
          <a:p>
            <a:pPr>
              <a:buNone/>
            </a:pPr>
            <a:r>
              <a:rPr lang="ru-RU" sz="1600" dirty="0"/>
              <a:t> </a:t>
            </a:r>
            <a:endParaRPr lang="ru-RU" sz="1600" i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52596" y="142852"/>
            <a:ext cx="1757346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953521" y="142853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36860"/>
              </p:ext>
            </p:extLst>
          </p:nvPr>
        </p:nvGraphicFramePr>
        <p:xfrm>
          <a:off x="8257685" y="302085"/>
          <a:ext cx="18796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41200" progId="Equation.3">
                  <p:embed/>
                </p:oleObj>
              </mc:Choice>
              <mc:Fallback>
                <p:oleObj name="Equation" r:id="rId2" imgW="1269720" imgH="2412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7685" y="302085"/>
                        <a:ext cx="18796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63906"/>
              </p:ext>
            </p:extLst>
          </p:nvPr>
        </p:nvGraphicFramePr>
        <p:xfrm>
          <a:off x="1071299" y="624730"/>
          <a:ext cx="1571635" cy="32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41200" progId="Equation.3">
                  <p:embed/>
                </p:oleObj>
              </mc:Choice>
              <mc:Fallback>
                <p:oleObj name="Equation" r:id="rId6" imgW="1054080" imgH="2412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299" y="624730"/>
                        <a:ext cx="1571635" cy="325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293"/>
              </p:ext>
            </p:extLst>
          </p:nvPr>
        </p:nvGraphicFramePr>
        <p:xfrm>
          <a:off x="2036755" y="986952"/>
          <a:ext cx="784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720" imgH="342720" progId="Equation.3">
                  <p:embed/>
                </p:oleObj>
              </mc:Choice>
              <mc:Fallback>
                <p:oleObj name="Equation" r:id="rId8" imgW="4698720" imgH="34272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55" y="986952"/>
                        <a:ext cx="78454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409344"/>
              </p:ext>
            </p:extLst>
          </p:nvPr>
        </p:nvGraphicFramePr>
        <p:xfrm>
          <a:off x="1204464" y="1618224"/>
          <a:ext cx="2657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800" imgH="266400" progId="Equation.3">
                  <p:embed/>
                </p:oleObj>
              </mc:Choice>
              <mc:Fallback>
                <p:oleObj name="Equation" r:id="rId10" imgW="1180800" imgH="2664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464" y="1618224"/>
                        <a:ext cx="26574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215640" progId="Equation.3">
                  <p:embed/>
                </p:oleObj>
              </mc:Choice>
              <mc:Fallback>
                <p:oleObj name="Equation" r:id="rId12" imgW="114120" imgH="215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47489"/>
              </p:ext>
            </p:extLst>
          </p:nvPr>
        </p:nvGraphicFramePr>
        <p:xfrm>
          <a:off x="5238744" y="1625859"/>
          <a:ext cx="92869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480" imgH="266400" progId="Equation.3">
                  <p:embed/>
                </p:oleObj>
              </mc:Choice>
              <mc:Fallback>
                <p:oleObj name="Equation" r:id="rId14" imgW="609480" imgH="2664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44" y="1625859"/>
                        <a:ext cx="92869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57760"/>
              </p:ext>
            </p:extLst>
          </p:nvPr>
        </p:nvGraphicFramePr>
        <p:xfrm>
          <a:off x="7784331" y="1617569"/>
          <a:ext cx="1616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279360" progId="Equation.3">
                  <p:embed/>
                </p:oleObj>
              </mc:Choice>
              <mc:Fallback>
                <p:oleObj name="Equation" r:id="rId16" imgW="1041120" imgH="27936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331" y="1617569"/>
                        <a:ext cx="16160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20422"/>
              </p:ext>
            </p:extLst>
          </p:nvPr>
        </p:nvGraphicFramePr>
        <p:xfrm>
          <a:off x="3709942" y="2241471"/>
          <a:ext cx="50006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8280" imgH="266400" progId="Equation.3">
                  <p:embed/>
                </p:oleObj>
              </mc:Choice>
              <mc:Fallback>
                <p:oleObj name="Equation" r:id="rId18" imgW="368280" imgH="2664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42" y="2241471"/>
                        <a:ext cx="50006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25649"/>
              </p:ext>
            </p:extLst>
          </p:nvPr>
        </p:nvGraphicFramePr>
        <p:xfrm>
          <a:off x="6555844" y="2251308"/>
          <a:ext cx="571504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8280" imgH="228600" progId="Equation.3">
                  <p:embed/>
                </p:oleObj>
              </mc:Choice>
              <mc:Fallback>
                <p:oleObj name="Equation" r:id="rId20" imgW="368280" imgH="2286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844" y="2251308"/>
                        <a:ext cx="571504" cy="371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98185"/>
              </p:ext>
            </p:extLst>
          </p:nvPr>
        </p:nvGraphicFramePr>
        <p:xfrm>
          <a:off x="1952596" y="2654227"/>
          <a:ext cx="5000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27120" imgH="279360" progId="Equation.3">
                  <p:embed/>
                </p:oleObj>
              </mc:Choice>
              <mc:Fallback>
                <p:oleObj name="Equation" r:id="rId22" imgW="3327120" imgH="27936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96" y="2654227"/>
                        <a:ext cx="5000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985172"/>
              </p:ext>
            </p:extLst>
          </p:nvPr>
        </p:nvGraphicFramePr>
        <p:xfrm>
          <a:off x="4699706" y="3179760"/>
          <a:ext cx="642942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8280" imgH="241200" progId="Equation.3">
                  <p:embed/>
                </p:oleObj>
              </mc:Choice>
              <mc:Fallback>
                <p:oleObj name="Equation" r:id="rId24" imgW="368280" imgH="241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706" y="3179760"/>
                        <a:ext cx="642942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5458"/>
              </p:ext>
            </p:extLst>
          </p:nvPr>
        </p:nvGraphicFramePr>
        <p:xfrm>
          <a:off x="1775042" y="3536950"/>
          <a:ext cx="821537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270400" imgH="533160" progId="Equation.3">
                  <p:embed/>
                </p:oleObj>
              </mc:Choice>
              <mc:Fallback>
                <p:oleObj name="Equation" r:id="rId26" imgW="5270400" imgH="533160" progId="Equation.3">
                  <p:embed/>
                  <p:pic>
                    <p:nvPicPr>
                      <p:cNvPr id="31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042" y="3536950"/>
                        <a:ext cx="821537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6473"/>
              </p:ext>
            </p:extLst>
          </p:nvPr>
        </p:nvGraphicFramePr>
        <p:xfrm>
          <a:off x="3726573" y="4495902"/>
          <a:ext cx="1616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41120" imgH="279360" progId="Equation.3">
                  <p:embed/>
                </p:oleObj>
              </mc:Choice>
              <mc:Fallback>
                <p:oleObj name="Equation" r:id="rId28" imgW="1041120" imgH="27936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573" y="4495902"/>
                        <a:ext cx="16160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/>
              <a:t> Чистой стратегией игрока </a:t>
            </a:r>
            <a:r>
              <a:rPr lang="en-US" sz="1600" i="1" dirty="0" err="1"/>
              <a:t>i</a:t>
            </a:r>
            <a:r>
              <a:rPr lang="ru-RU" sz="1600" dirty="0"/>
              <a:t> в позиционной игре является функция, ставящая в соответствие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каждому информационному множеству  некоторую его альтернативу. Набор </a:t>
            </a:r>
            <a:r>
              <a:rPr lang="en-US" sz="1600" i="1" dirty="0"/>
              <a:t>n</a:t>
            </a:r>
            <a:r>
              <a:rPr lang="ru-RU" sz="1600" dirty="0"/>
              <a:t> чистых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стратегий всех игроков составляют ситуацию.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Дерево позиционной игры обычно размечают: вершине приписывают метку, совпадающую с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индексом множества очерёдности, которому принадлежит соответствующая вершине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позиция; дуге – обозначение  альтернативы, в которую ведёт дуга. Т.е. метка вершины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указывает номер игрока, делающего очередной ход в игре, метка дуги указывает реализуемую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 результате хода альтернативу. На дугах, выходящих из вершин с пометкой </a:t>
            </a:r>
            <a:r>
              <a:rPr lang="ru-RU" sz="1600" i="1" dirty="0"/>
              <a:t>0</a:t>
            </a:r>
            <a:r>
              <a:rPr lang="ru-RU" sz="1600" dirty="0"/>
              <a:t>, кроме пометок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альтернатив, ставятся также вероятности осуществления соответствующей альтернативы.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Позиционная игра называется </a:t>
            </a:r>
            <a:r>
              <a:rPr lang="ru-RU" sz="1600" i="1" dirty="0"/>
              <a:t>игрой с полной информацией</a:t>
            </a:r>
            <a:r>
              <a:rPr lang="ru-RU" sz="1600" dirty="0"/>
              <a:t>, если информационные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множества игроков состоят каждое из одной позиции.</a:t>
            </a: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15.03.2021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12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dirty="0"/>
              <a:t>Пример 1.</a:t>
            </a:r>
            <a:r>
              <a:rPr lang="en-US" sz="1600" b="1" dirty="0"/>
              <a:t> </a:t>
            </a:r>
            <a:r>
              <a:rPr lang="ru-RU" sz="1600" dirty="0"/>
              <a:t>Игра состоит из трех ходов, которые делают два игрока. </a:t>
            </a:r>
            <a:r>
              <a:rPr lang="ru-RU" sz="1600" i="1" dirty="0"/>
              <a:t>Первый</a:t>
            </a:r>
            <a:r>
              <a:rPr lang="ru-RU" sz="1600" dirty="0"/>
              <a:t> ход делает первый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игрок: он выбирает число </a:t>
            </a:r>
            <a:r>
              <a:rPr lang="ru-RU" sz="1600" i="1" dirty="0" err="1"/>
              <a:t>х</a:t>
            </a:r>
            <a:r>
              <a:rPr lang="ru-RU" sz="1600" dirty="0"/>
              <a:t> из множества {1,2}.</a:t>
            </a:r>
            <a:r>
              <a:rPr lang="en-US" sz="1600" dirty="0"/>
              <a:t> </a:t>
            </a:r>
            <a:r>
              <a:rPr lang="ru-RU" sz="1600" i="1" dirty="0"/>
              <a:t>Второй</a:t>
            </a:r>
            <a:r>
              <a:rPr lang="ru-RU" sz="1600" dirty="0"/>
              <a:t> ход делает второй игрок: он, зная,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какое</a:t>
            </a:r>
            <a:r>
              <a:rPr lang="en-US" sz="1600" dirty="0"/>
              <a:t> </a:t>
            </a:r>
            <a:r>
              <a:rPr lang="ru-RU" sz="1600" dirty="0"/>
              <a:t>число </a:t>
            </a:r>
            <a:r>
              <a:rPr lang="ru-RU" sz="1600" i="1" dirty="0" err="1"/>
              <a:t>х</a:t>
            </a:r>
            <a:r>
              <a:rPr lang="ru-RU" sz="1600" dirty="0"/>
              <a:t> выбрано первым игроком, выбирает число </a:t>
            </a:r>
            <a:r>
              <a:rPr lang="ru-RU" sz="1600" i="1" dirty="0" err="1"/>
              <a:t>y</a:t>
            </a:r>
            <a:r>
              <a:rPr lang="ru-RU" sz="1600" dirty="0"/>
              <a:t> так же из множества {1,2}.</a:t>
            </a:r>
          </a:p>
          <a:p>
            <a:pPr>
              <a:buNone/>
            </a:pPr>
            <a:r>
              <a:rPr lang="ru-RU" sz="1600" i="1" dirty="0"/>
              <a:t>Третий</a:t>
            </a:r>
            <a:r>
              <a:rPr lang="ru-RU" sz="1600" dirty="0"/>
              <a:t> ход делает первый игрок: зная, что он сделал на первом ходе и что сделал второй</a:t>
            </a:r>
          </a:p>
          <a:p>
            <a:pPr>
              <a:buNone/>
            </a:pPr>
            <a:r>
              <a:rPr lang="ru-RU" sz="1600" dirty="0"/>
              <a:t>игрок, игрок выбирает </a:t>
            </a:r>
            <a:r>
              <a:rPr lang="ru-RU" sz="1600" i="1" dirty="0" err="1"/>
              <a:t>z</a:t>
            </a:r>
            <a:r>
              <a:rPr lang="ru-RU" sz="1600" dirty="0"/>
              <a:t> из {1,2}. Игра заканчивается и происходит распределение выигрышей</a:t>
            </a:r>
          </a:p>
          <a:p>
            <a:pPr>
              <a:buNone/>
            </a:pPr>
            <a:r>
              <a:rPr lang="ru-RU" sz="1600" dirty="0"/>
              <a:t>по значению </a:t>
            </a:r>
            <a:r>
              <a:rPr lang="en-US" sz="1600" i="1" dirty="0"/>
              <a:t>H</a:t>
            </a:r>
            <a:r>
              <a:rPr lang="en-US" sz="1600" i="1" baseline="-25000" dirty="0"/>
              <a:t>1</a:t>
            </a:r>
            <a:r>
              <a:rPr lang="en-US" sz="1600" dirty="0"/>
              <a:t>(</a:t>
            </a:r>
            <a:r>
              <a:rPr lang="en-US" sz="1600" i="1" dirty="0" err="1"/>
              <a:t>x,y,z</a:t>
            </a:r>
            <a:r>
              <a:rPr lang="en-US" sz="1600" dirty="0"/>
              <a:t>))</a:t>
            </a:r>
            <a:r>
              <a:rPr lang="en-US" sz="1600" i="1" dirty="0"/>
              <a:t>=</a:t>
            </a:r>
            <a:r>
              <a:rPr lang="en-US" sz="1600" dirty="0"/>
              <a:t>(</a:t>
            </a:r>
            <a:r>
              <a:rPr lang="en-US" sz="1600" i="1" dirty="0"/>
              <a:t>-1</a:t>
            </a:r>
            <a:r>
              <a:rPr lang="en-US" sz="1600" dirty="0"/>
              <a:t>)</a:t>
            </a:r>
            <a:r>
              <a:rPr lang="en-US" sz="1600" i="1" baseline="30000" dirty="0" err="1"/>
              <a:t>x+y</a:t>
            </a:r>
            <a:r>
              <a:rPr lang="en-US" sz="1600" i="1" dirty="0" err="1"/>
              <a:t>z</a:t>
            </a:r>
            <a:r>
              <a:rPr lang="en-US" sz="1600" dirty="0"/>
              <a:t>, </a:t>
            </a:r>
            <a:r>
              <a:rPr lang="en-US" sz="1600" i="1" dirty="0"/>
              <a:t>H</a:t>
            </a:r>
            <a:r>
              <a:rPr lang="en-US" sz="1600" i="1" baseline="-25000" dirty="0"/>
              <a:t>2</a:t>
            </a:r>
            <a:r>
              <a:rPr lang="en-US" sz="1600" dirty="0"/>
              <a:t>(</a:t>
            </a:r>
            <a:r>
              <a:rPr lang="en-US" sz="1600" i="1" dirty="0" err="1"/>
              <a:t>x,y,z</a:t>
            </a:r>
            <a:r>
              <a:rPr lang="en-US" sz="1600" dirty="0"/>
              <a:t>)</a:t>
            </a:r>
            <a:r>
              <a:rPr lang="en-US" sz="1600" i="1" dirty="0"/>
              <a:t>=</a:t>
            </a:r>
            <a:r>
              <a:rPr lang="en-US" sz="1600" i="1" dirty="0" err="1"/>
              <a:t>x+y</a:t>
            </a:r>
            <a:r>
              <a:rPr lang="en-US" sz="1600" i="1" dirty="0"/>
              <a:t>-z.</a:t>
            </a: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15.03.2021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12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2595538" y="2714620"/>
            <a:ext cx="7072362" cy="3643338"/>
            <a:chOff x="2241" y="9414"/>
            <a:chExt cx="7920" cy="4500"/>
          </a:xfrm>
        </p:grpSpPr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241" y="9954"/>
              <a:ext cx="7920" cy="3960"/>
              <a:chOff x="2421" y="11934"/>
              <a:chExt cx="7920" cy="3960"/>
            </a:xfrm>
          </p:grpSpPr>
          <p:sp>
            <p:nvSpPr>
              <p:cNvPr id="4103" name="Oval 7"/>
              <p:cNvSpPr>
                <a:spLocks noChangeArrowheads="1"/>
              </p:cNvSpPr>
              <p:nvPr/>
            </p:nvSpPr>
            <p:spPr bwMode="auto">
              <a:xfrm>
                <a:off x="8001" y="1445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04" name="Oval 8"/>
              <p:cNvSpPr>
                <a:spLocks noChangeArrowheads="1"/>
              </p:cNvSpPr>
              <p:nvPr/>
            </p:nvSpPr>
            <p:spPr bwMode="auto">
              <a:xfrm>
                <a:off x="3681" y="1445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05" name="Oval 9"/>
              <p:cNvSpPr>
                <a:spLocks noChangeArrowheads="1"/>
              </p:cNvSpPr>
              <p:nvPr/>
            </p:nvSpPr>
            <p:spPr bwMode="auto">
              <a:xfrm>
                <a:off x="9081" y="1319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06" name="Oval 10"/>
              <p:cNvSpPr>
                <a:spLocks noChangeArrowheads="1"/>
              </p:cNvSpPr>
              <p:nvPr/>
            </p:nvSpPr>
            <p:spPr bwMode="auto">
              <a:xfrm>
                <a:off x="6921" y="1319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07" name="Oval 11"/>
              <p:cNvSpPr>
                <a:spLocks noChangeArrowheads="1"/>
              </p:cNvSpPr>
              <p:nvPr/>
            </p:nvSpPr>
            <p:spPr bwMode="auto">
              <a:xfrm>
                <a:off x="4761" y="1319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08" name="Oval 12"/>
              <p:cNvSpPr>
                <a:spLocks noChangeArrowheads="1"/>
              </p:cNvSpPr>
              <p:nvPr/>
            </p:nvSpPr>
            <p:spPr bwMode="auto">
              <a:xfrm>
                <a:off x="2601" y="1319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09" name="Oval 13"/>
              <p:cNvSpPr>
                <a:spLocks noChangeArrowheads="1"/>
              </p:cNvSpPr>
              <p:nvPr/>
            </p:nvSpPr>
            <p:spPr bwMode="auto">
              <a:xfrm>
                <a:off x="2421" y="119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10" name="Oval 14"/>
              <p:cNvSpPr>
                <a:spLocks noChangeArrowheads="1"/>
              </p:cNvSpPr>
              <p:nvPr/>
            </p:nvSpPr>
            <p:spPr bwMode="auto">
              <a:xfrm>
                <a:off x="3321" y="119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4581" y="119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12" name="Oval 16"/>
              <p:cNvSpPr>
                <a:spLocks noChangeArrowheads="1"/>
              </p:cNvSpPr>
              <p:nvPr/>
            </p:nvSpPr>
            <p:spPr bwMode="auto">
              <a:xfrm>
                <a:off x="5481" y="119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13" name="Oval 17"/>
              <p:cNvSpPr>
                <a:spLocks noChangeArrowheads="1"/>
              </p:cNvSpPr>
              <p:nvPr/>
            </p:nvSpPr>
            <p:spPr bwMode="auto">
              <a:xfrm>
                <a:off x="6741" y="119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14" name="Oval 18"/>
              <p:cNvSpPr>
                <a:spLocks noChangeArrowheads="1"/>
              </p:cNvSpPr>
              <p:nvPr/>
            </p:nvSpPr>
            <p:spPr bwMode="auto">
              <a:xfrm>
                <a:off x="7641" y="119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8901" y="119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16" name="Oval 20"/>
              <p:cNvSpPr>
                <a:spLocks noChangeArrowheads="1"/>
              </p:cNvSpPr>
              <p:nvPr/>
            </p:nvSpPr>
            <p:spPr bwMode="auto">
              <a:xfrm>
                <a:off x="9801" y="119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17" name="Oval 21"/>
              <p:cNvSpPr>
                <a:spLocks noChangeArrowheads="1"/>
              </p:cNvSpPr>
              <p:nvPr/>
            </p:nvSpPr>
            <p:spPr bwMode="auto">
              <a:xfrm>
                <a:off x="2781" y="1337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100">
                    <a:latin typeface="Calibri" pitchFamily="34" charset="0"/>
                  </a:rPr>
                  <a:t>1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4118" name="Oval 22"/>
              <p:cNvSpPr>
                <a:spLocks noChangeArrowheads="1"/>
              </p:cNvSpPr>
              <p:nvPr/>
            </p:nvSpPr>
            <p:spPr bwMode="auto">
              <a:xfrm>
                <a:off x="4941" y="1337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100">
                    <a:latin typeface="Calibri" pitchFamily="34" charset="0"/>
                  </a:rPr>
                  <a:t>1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4119" name="Oval 23"/>
              <p:cNvSpPr>
                <a:spLocks noChangeArrowheads="1"/>
              </p:cNvSpPr>
              <p:nvPr/>
            </p:nvSpPr>
            <p:spPr bwMode="auto">
              <a:xfrm>
                <a:off x="9261" y="1337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100">
                    <a:latin typeface="Calibri" pitchFamily="34" charset="0"/>
                  </a:rPr>
                  <a:t>1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4120" name="Oval 24"/>
              <p:cNvSpPr>
                <a:spLocks noChangeArrowheads="1"/>
              </p:cNvSpPr>
              <p:nvPr/>
            </p:nvSpPr>
            <p:spPr bwMode="auto">
              <a:xfrm>
                <a:off x="7101" y="1337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100">
                    <a:latin typeface="Calibri" pitchFamily="34" charset="0"/>
                  </a:rPr>
                  <a:t>1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4121" name="Oval 25"/>
              <p:cNvSpPr>
                <a:spLocks noChangeArrowheads="1"/>
              </p:cNvSpPr>
              <p:nvPr/>
            </p:nvSpPr>
            <p:spPr bwMode="auto">
              <a:xfrm>
                <a:off x="3861" y="146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100">
                    <a:latin typeface="Calibri" pitchFamily="34" charset="0"/>
                  </a:rPr>
                  <a:t>2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4122" name="Oval 26"/>
              <p:cNvSpPr>
                <a:spLocks noChangeArrowheads="1"/>
              </p:cNvSpPr>
              <p:nvPr/>
            </p:nvSpPr>
            <p:spPr bwMode="auto">
              <a:xfrm>
                <a:off x="8181" y="146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100">
                    <a:latin typeface="Calibri" pitchFamily="34" charset="0"/>
                  </a:rPr>
                  <a:t>2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4123" name="Oval 27"/>
              <p:cNvSpPr>
                <a:spLocks noChangeArrowheads="1"/>
              </p:cNvSpPr>
              <p:nvPr/>
            </p:nvSpPr>
            <p:spPr bwMode="auto">
              <a:xfrm>
                <a:off x="5841" y="1499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24" name="Oval 28"/>
              <p:cNvSpPr>
                <a:spLocks noChangeArrowheads="1"/>
              </p:cNvSpPr>
              <p:nvPr/>
            </p:nvSpPr>
            <p:spPr bwMode="auto">
              <a:xfrm>
                <a:off x="6021" y="1517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100">
                    <a:latin typeface="Calibri" pitchFamily="34" charset="0"/>
                  </a:rPr>
                  <a:t>1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4125" name="Line 29"/>
              <p:cNvSpPr>
                <a:spLocks noChangeShapeType="1"/>
              </p:cNvSpPr>
              <p:nvPr/>
            </p:nvSpPr>
            <p:spPr bwMode="auto">
              <a:xfrm>
                <a:off x="2781" y="12474"/>
                <a:ext cx="18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26" name="Line 30"/>
              <p:cNvSpPr>
                <a:spLocks noChangeShapeType="1"/>
              </p:cNvSpPr>
              <p:nvPr/>
            </p:nvSpPr>
            <p:spPr bwMode="auto">
              <a:xfrm flipH="1">
                <a:off x="3141" y="12474"/>
                <a:ext cx="3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27" name="Line 31"/>
              <p:cNvSpPr>
                <a:spLocks noChangeShapeType="1"/>
              </p:cNvSpPr>
              <p:nvPr/>
            </p:nvSpPr>
            <p:spPr bwMode="auto">
              <a:xfrm>
                <a:off x="4941" y="12474"/>
                <a:ext cx="18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28" name="Line 32"/>
              <p:cNvSpPr>
                <a:spLocks noChangeShapeType="1"/>
              </p:cNvSpPr>
              <p:nvPr/>
            </p:nvSpPr>
            <p:spPr bwMode="auto">
              <a:xfrm flipH="1">
                <a:off x="5301" y="12474"/>
                <a:ext cx="3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29" name="Line 33"/>
              <p:cNvSpPr>
                <a:spLocks noChangeShapeType="1"/>
              </p:cNvSpPr>
              <p:nvPr/>
            </p:nvSpPr>
            <p:spPr bwMode="auto">
              <a:xfrm>
                <a:off x="7101" y="12474"/>
                <a:ext cx="18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30" name="Line 34"/>
              <p:cNvSpPr>
                <a:spLocks noChangeShapeType="1"/>
              </p:cNvSpPr>
              <p:nvPr/>
            </p:nvSpPr>
            <p:spPr bwMode="auto">
              <a:xfrm flipH="1">
                <a:off x="7461" y="12474"/>
                <a:ext cx="3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31" name="Line 35"/>
              <p:cNvSpPr>
                <a:spLocks noChangeShapeType="1"/>
              </p:cNvSpPr>
              <p:nvPr/>
            </p:nvSpPr>
            <p:spPr bwMode="auto">
              <a:xfrm>
                <a:off x="9261" y="12474"/>
                <a:ext cx="18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32" name="Line 36"/>
              <p:cNvSpPr>
                <a:spLocks noChangeShapeType="1"/>
              </p:cNvSpPr>
              <p:nvPr/>
            </p:nvSpPr>
            <p:spPr bwMode="auto">
              <a:xfrm flipH="1">
                <a:off x="9621" y="12474"/>
                <a:ext cx="3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33" name="Line 37"/>
              <p:cNvSpPr>
                <a:spLocks noChangeShapeType="1"/>
              </p:cNvSpPr>
              <p:nvPr/>
            </p:nvSpPr>
            <p:spPr bwMode="auto">
              <a:xfrm>
                <a:off x="3141" y="13914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34" name="Line 38"/>
              <p:cNvSpPr>
                <a:spLocks noChangeShapeType="1"/>
              </p:cNvSpPr>
              <p:nvPr/>
            </p:nvSpPr>
            <p:spPr bwMode="auto">
              <a:xfrm flipH="1">
                <a:off x="4401" y="13914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35" name="Line 39"/>
              <p:cNvSpPr>
                <a:spLocks noChangeShapeType="1"/>
              </p:cNvSpPr>
              <p:nvPr/>
            </p:nvSpPr>
            <p:spPr bwMode="auto">
              <a:xfrm>
                <a:off x="7461" y="13914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36" name="Line 40"/>
              <p:cNvSpPr>
                <a:spLocks noChangeShapeType="1"/>
              </p:cNvSpPr>
              <p:nvPr/>
            </p:nvSpPr>
            <p:spPr bwMode="auto">
              <a:xfrm flipH="1">
                <a:off x="8721" y="13914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37" name="Line 41"/>
              <p:cNvSpPr>
                <a:spLocks noChangeShapeType="1"/>
              </p:cNvSpPr>
              <p:nvPr/>
            </p:nvSpPr>
            <p:spPr bwMode="auto">
              <a:xfrm>
                <a:off x="4401" y="14994"/>
                <a:ext cx="16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38" name="Line 42"/>
              <p:cNvSpPr>
                <a:spLocks noChangeShapeType="1"/>
              </p:cNvSpPr>
              <p:nvPr/>
            </p:nvSpPr>
            <p:spPr bwMode="auto">
              <a:xfrm flipH="1">
                <a:off x="6561" y="14994"/>
                <a:ext cx="16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139" name="Text Box 43"/>
            <p:cNvSpPr txBox="1">
              <a:spLocks noChangeArrowheads="1"/>
            </p:cNvSpPr>
            <p:nvPr/>
          </p:nvSpPr>
          <p:spPr bwMode="auto">
            <a:xfrm>
              <a:off x="2241" y="94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4140" name="Text Box 44"/>
            <p:cNvSpPr txBox="1">
              <a:spLocks noChangeArrowheads="1"/>
            </p:cNvSpPr>
            <p:nvPr/>
          </p:nvSpPr>
          <p:spPr bwMode="auto">
            <a:xfrm>
              <a:off x="3141" y="94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4141" name="Text Box 45"/>
            <p:cNvSpPr txBox="1">
              <a:spLocks noChangeArrowheads="1"/>
            </p:cNvSpPr>
            <p:nvPr/>
          </p:nvSpPr>
          <p:spPr bwMode="auto">
            <a:xfrm>
              <a:off x="4401" y="94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4142" name="Text Box 46"/>
            <p:cNvSpPr txBox="1">
              <a:spLocks noChangeArrowheads="1"/>
            </p:cNvSpPr>
            <p:nvPr/>
          </p:nvSpPr>
          <p:spPr bwMode="auto">
            <a:xfrm>
              <a:off x="5301" y="94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4143" name="Text Box 47"/>
            <p:cNvSpPr txBox="1">
              <a:spLocks noChangeArrowheads="1"/>
            </p:cNvSpPr>
            <p:nvPr/>
          </p:nvSpPr>
          <p:spPr bwMode="auto">
            <a:xfrm>
              <a:off x="6561" y="94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4144" name="Text Box 48"/>
            <p:cNvSpPr txBox="1">
              <a:spLocks noChangeArrowheads="1"/>
            </p:cNvSpPr>
            <p:nvPr/>
          </p:nvSpPr>
          <p:spPr bwMode="auto">
            <a:xfrm>
              <a:off x="7521" y="94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4145" name="Text Box 49"/>
            <p:cNvSpPr txBox="1">
              <a:spLocks noChangeArrowheads="1"/>
            </p:cNvSpPr>
            <p:nvPr/>
          </p:nvSpPr>
          <p:spPr bwMode="auto">
            <a:xfrm>
              <a:off x="8721" y="94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4146" name="Text Box 50"/>
            <p:cNvSpPr txBox="1">
              <a:spLocks noChangeArrowheads="1"/>
            </p:cNvSpPr>
            <p:nvPr/>
          </p:nvSpPr>
          <p:spPr bwMode="auto">
            <a:xfrm>
              <a:off x="9621" y="94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4147" name="Text Box 51"/>
            <p:cNvSpPr txBox="1">
              <a:spLocks noChangeArrowheads="1"/>
            </p:cNvSpPr>
            <p:nvPr/>
          </p:nvSpPr>
          <p:spPr bwMode="auto">
            <a:xfrm>
              <a:off x="9621" y="1067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48" name="Text Box 52"/>
            <p:cNvSpPr txBox="1">
              <a:spLocks noChangeArrowheads="1"/>
            </p:cNvSpPr>
            <p:nvPr/>
          </p:nvSpPr>
          <p:spPr bwMode="auto">
            <a:xfrm>
              <a:off x="8901" y="1067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49" name="Text Box 53"/>
            <p:cNvSpPr txBox="1">
              <a:spLocks noChangeArrowheads="1"/>
            </p:cNvSpPr>
            <p:nvPr/>
          </p:nvSpPr>
          <p:spPr bwMode="auto">
            <a:xfrm>
              <a:off x="7461" y="1067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0" name="Text Box 54"/>
            <p:cNvSpPr txBox="1">
              <a:spLocks noChangeArrowheads="1"/>
            </p:cNvSpPr>
            <p:nvPr/>
          </p:nvSpPr>
          <p:spPr bwMode="auto">
            <a:xfrm>
              <a:off x="6741" y="1067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1" name="Text Box 55"/>
            <p:cNvSpPr txBox="1">
              <a:spLocks noChangeArrowheads="1"/>
            </p:cNvSpPr>
            <p:nvPr/>
          </p:nvSpPr>
          <p:spPr bwMode="auto">
            <a:xfrm>
              <a:off x="5301" y="1067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2" name="Text Box 56"/>
            <p:cNvSpPr txBox="1">
              <a:spLocks noChangeArrowheads="1"/>
            </p:cNvSpPr>
            <p:nvPr/>
          </p:nvSpPr>
          <p:spPr bwMode="auto">
            <a:xfrm>
              <a:off x="4401" y="1067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3" name="Text Box 57"/>
            <p:cNvSpPr txBox="1">
              <a:spLocks noChangeArrowheads="1"/>
            </p:cNvSpPr>
            <p:nvPr/>
          </p:nvSpPr>
          <p:spPr bwMode="auto">
            <a:xfrm>
              <a:off x="3141" y="1067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4" name="Text Box 58"/>
            <p:cNvSpPr txBox="1">
              <a:spLocks noChangeArrowheads="1"/>
            </p:cNvSpPr>
            <p:nvPr/>
          </p:nvSpPr>
          <p:spPr bwMode="auto">
            <a:xfrm>
              <a:off x="2241" y="1067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5" name="Text Box 59"/>
            <p:cNvSpPr txBox="1">
              <a:spLocks noChangeArrowheads="1"/>
            </p:cNvSpPr>
            <p:nvPr/>
          </p:nvSpPr>
          <p:spPr bwMode="auto">
            <a:xfrm>
              <a:off x="8901" y="121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6" name="Text Box 60"/>
            <p:cNvSpPr txBox="1">
              <a:spLocks noChangeArrowheads="1"/>
            </p:cNvSpPr>
            <p:nvPr/>
          </p:nvSpPr>
          <p:spPr bwMode="auto">
            <a:xfrm>
              <a:off x="7281" y="121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7" name="Text Box 61"/>
            <p:cNvSpPr txBox="1">
              <a:spLocks noChangeArrowheads="1"/>
            </p:cNvSpPr>
            <p:nvPr/>
          </p:nvSpPr>
          <p:spPr bwMode="auto">
            <a:xfrm>
              <a:off x="4581" y="121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8" name="Text Box 62"/>
            <p:cNvSpPr txBox="1">
              <a:spLocks noChangeArrowheads="1"/>
            </p:cNvSpPr>
            <p:nvPr/>
          </p:nvSpPr>
          <p:spPr bwMode="auto">
            <a:xfrm>
              <a:off x="2961" y="1211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59" name="Text Box 63"/>
            <p:cNvSpPr txBox="1">
              <a:spLocks noChangeArrowheads="1"/>
            </p:cNvSpPr>
            <p:nvPr/>
          </p:nvSpPr>
          <p:spPr bwMode="auto">
            <a:xfrm>
              <a:off x="6981" y="1319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4160" name="Text Box 64"/>
            <p:cNvSpPr txBox="1">
              <a:spLocks noChangeArrowheads="1"/>
            </p:cNvSpPr>
            <p:nvPr/>
          </p:nvSpPr>
          <p:spPr bwMode="auto">
            <a:xfrm>
              <a:off x="4761" y="13194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595538" y="271462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381356" y="271462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2,0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4381488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-1,2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238744" y="27146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-2,1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310314" y="27146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-1,2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7167570" y="27146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-2,1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8310578" y="271462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1,3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9167834" y="271462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2,2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714357"/>
            <a:ext cx="8229600" cy="541180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700" dirty="0"/>
              <a:t>Рассмотрим сначала все чистые стратегии второго игрока. У него две возможности</a:t>
            </a:r>
            <a:endParaRPr lang="en-US" sz="1700" dirty="0"/>
          </a:p>
          <a:p>
            <a:pPr>
              <a:buNone/>
            </a:pPr>
            <a:r>
              <a:rPr lang="ru-RU" sz="1700" dirty="0"/>
              <a:t>выбора из</a:t>
            </a:r>
            <a:r>
              <a:rPr lang="en-US" sz="1700" dirty="0"/>
              <a:t> </a:t>
            </a:r>
            <a:r>
              <a:rPr lang="ru-RU" sz="1700" dirty="0"/>
              <a:t>{1,2}, кроме того, выбирая свой ход, он может учитывать или не учитывать</a:t>
            </a:r>
            <a:endParaRPr lang="en-US" sz="1700" dirty="0"/>
          </a:p>
          <a:p>
            <a:pPr>
              <a:buNone/>
            </a:pPr>
            <a:r>
              <a:rPr lang="ru-RU" sz="1700" dirty="0"/>
              <a:t>информации о том,</a:t>
            </a:r>
            <a:r>
              <a:rPr lang="en-US" sz="1700" dirty="0"/>
              <a:t> </a:t>
            </a:r>
            <a:r>
              <a:rPr lang="ru-RU" sz="1700" dirty="0"/>
              <a:t>что сделано первым игроком, какое </a:t>
            </a:r>
            <a:r>
              <a:rPr lang="ru-RU" sz="1700" i="1" dirty="0" err="1"/>
              <a:t>х</a:t>
            </a:r>
            <a:r>
              <a:rPr lang="ru-RU" sz="1700" dirty="0"/>
              <a:t> выбрано на предыдущем</a:t>
            </a:r>
            <a:endParaRPr lang="en-US" sz="1700" dirty="0"/>
          </a:p>
          <a:p>
            <a:pPr>
              <a:buNone/>
            </a:pPr>
            <a:r>
              <a:rPr lang="ru-RU" sz="1700" dirty="0"/>
              <a:t>ходе, т.е. у него 4 стратегии: </a:t>
            </a:r>
          </a:p>
          <a:p>
            <a:pPr>
              <a:buNone/>
            </a:pPr>
            <a:r>
              <a:rPr lang="en-US" sz="1700" dirty="0"/>
              <a:t>	</a:t>
            </a:r>
            <a:r>
              <a:rPr lang="ru-RU" sz="1700" dirty="0"/>
              <a:t>1-я – выбирать </a:t>
            </a:r>
            <a:r>
              <a:rPr lang="ru-RU" sz="1700" i="1" dirty="0"/>
              <a:t>у = </a:t>
            </a:r>
            <a:r>
              <a:rPr lang="ru-RU" sz="1700" dirty="0"/>
              <a:t>1, не взирая на значение </a:t>
            </a:r>
            <a:r>
              <a:rPr lang="ru-RU" sz="1700" i="1" dirty="0" err="1"/>
              <a:t>х</a:t>
            </a:r>
            <a:r>
              <a:rPr lang="ru-RU" sz="1700" dirty="0"/>
              <a:t>;</a:t>
            </a:r>
            <a:endParaRPr lang="en-US" sz="1700" dirty="0"/>
          </a:p>
          <a:p>
            <a:pPr>
              <a:buNone/>
            </a:pPr>
            <a:r>
              <a:rPr lang="en-US" sz="1700" dirty="0"/>
              <a:t>	</a:t>
            </a:r>
            <a:r>
              <a:rPr lang="ru-RU" sz="1700" dirty="0"/>
              <a:t> 2-я – выбирать </a:t>
            </a:r>
            <a:r>
              <a:rPr lang="ru-RU" sz="1700" i="1" dirty="0"/>
              <a:t>у = </a:t>
            </a:r>
            <a:r>
              <a:rPr lang="ru-RU" sz="1700" dirty="0"/>
              <a:t>2, не взирая на значение </a:t>
            </a:r>
            <a:r>
              <a:rPr lang="ru-RU" sz="1700" i="1" dirty="0" err="1"/>
              <a:t>х</a:t>
            </a:r>
            <a:r>
              <a:rPr lang="ru-RU" sz="1700" dirty="0"/>
              <a:t>; </a:t>
            </a:r>
          </a:p>
          <a:p>
            <a:pPr>
              <a:buNone/>
            </a:pPr>
            <a:r>
              <a:rPr lang="en-US" sz="1700" dirty="0"/>
              <a:t>	</a:t>
            </a:r>
            <a:r>
              <a:rPr lang="ru-RU" sz="1700" dirty="0"/>
              <a:t>3-я – выбирать </a:t>
            </a:r>
            <a:r>
              <a:rPr lang="ru-RU" sz="1700" i="1" dirty="0"/>
              <a:t>у </a:t>
            </a:r>
            <a:r>
              <a:rPr lang="ru-RU" sz="1700" dirty="0"/>
              <a:t>= </a:t>
            </a:r>
            <a:r>
              <a:rPr lang="ru-RU" sz="1700" i="1" dirty="0" err="1"/>
              <a:t>х</a:t>
            </a:r>
            <a:r>
              <a:rPr lang="ru-RU" sz="1700" dirty="0"/>
              <a:t>; </a:t>
            </a:r>
            <a:endParaRPr lang="en-US" sz="1700" dirty="0"/>
          </a:p>
          <a:p>
            <a:pPr>
              <a:buNone/>
            </a:pPr>
            <a:r>
              <a:rPr lang="en-US" sz="1700" dirty="0"/>
              <a:t>	</a:t>
            </a:r>
            <a:r>
              <a:rPr lang="ru-RU" sz="1700" dirty="0"/>
              <a:t>4-я – выбирать </a:t>
            </a:r>
            <a:r>
              <a:rPr lang="ru-RU" sz="1700" i="1" dirty="0"/>
              <a:t>у </a:t>
            </a:r>
            <a:r>
              <a:rPr lang="ru-RU" sz="1700" dirty="0">
                <a:sym typeface="Symbol"/>
              </a:rPr>
              <a:t></a:t>
            </a:r>
            <a:r>
              <a:rPr lang="ru-RU" sz="1700" dirty="0"/>
              <a:t> </a:t>
            </a:r>
            <a:r>
              <a:rPr lang="ru-RU" sz="1700" i="1" dirty="0"/>
              <a:t>х</a:t>
            </a:r>
            <a:r>
              <a:rPr lang="ru-RU" sz="1700" dirty="0"/>
              <a:t>.</a:t>
            </a:r>
          </a:p>
          <a:p>
            <a:pPr>
              <a:buNone/>
            </a:pPr>
            <a:r>
              <a:rPr lang="ru-RU" sz="1700" dirty="0"/>
              <a:t>Чистая стратегия первого игрока должна учитывать результаты сделанных ранее</a:t>
            </a:r>
            <a:endParaRPr lang="en-US" sz="1700" dirty="0"/>
          </a:p>
          <a:p>
            <a:pPr>
              <a:buNone/>
            </a:pPr>
            <a:r>
              <a:rPr lang="ru-RU" sz="1700" dirty="0"/>
              <a:t>ходов. При</a:t>
            </a:r>
            <a:r>
              <a:rPr lang="en-US" sz="1700" dirty="0"/>
              <a:t> </a:t>
            </a:r>
            <a:r>
              <a:rPr lang="ru-RU" sz="1700" dirty="0"/>
              <a:t>каждом выборе на 1-м ходе может быть два варианта на 2-м ходе, т.е. 4</a:t>
            </a:r>
            <a:endParaRPr lang="en-US" sz="1700" dirty="0"/>
          </a:p>
          <a:p>
            <a:pPr>
              <a:buNone/>
            </a:pPr>
            <a:r>
              <a:rPr lang="ru-RU" sz="1700" dirty="0"/>
              <a:t>варианта, и при</a:t>
            </a:r>
            <a:r>
              <a:rPr lang="en-US" sz="1700" dirty="0"/>
              <a:t> </a:t>
            </a:r>
            <a:r>
              <a:rPr lang="ru-RU" sz="1700" dirty="0"/>
              <a:t>каждом из этих вариантов может быть сделано два выбора, т.е. всего</a:t>
            </a:r>
            <a:endParaRPr lang="en-US" sz="1700" dirty="0"/>
          </a:p>
          <a:p>
            <a:pPr>
              <a:buNone/>
            </a:pPr>
            <a:r>
              <a:rPr lang="ru-RU" sz="1700" dirty="0"/>
              <a:t>8 возможных стратегий.</a:t>
            </a:r>
          </a:p>
          <a:p>
            <a:pPr>
              <a:buNone/>
            </a:pPr>
            <a:r>
              <a:rPr lang="ru-RU" sz="1700" dirty="0"/>
              <a:t>Обозначим стратегию первого игрока через , где</a:t>
            </a:r>
          </a:p>
          <a:p>
            <a:pPr>
              <a:buNone/>
            </a:pPr>
            <a:r>
              <a:rPr lang="en-US" sz="1700" i="1" dirty="0"/>
              <a:t>	</a:t>
            </a:r>
            <a:r>
              <a:rPr lang="ru-RU" sz="1700" i="1" dirty="0" err="1"/>
              <a:t>i</a:t>
            </a:r>
            <a:r>
              <a:rPr lang="ru-RU" sz="1700" dirty="0"/>
              <a:t> – выбор игрока на первом ходе;</a:t>
            </a:r>
          </a:p>
          <a:p>
            <a:pPr>
              <a:buNone/>
            </a:pPr>
            <a:r>
              <a:rPr lang="en-US" sz="1700" i="1" dirty="0"/>
              <a:t>	</a:t>
            </a:r>
            <a:r>
              <a:rPr lang="ru-RU" sz="1700" i="1" dirty="0"/>
              <a:t>i</a:t>
            </a:r>
            <a:r>
              <a:rPr lang="ru-RU" sz="1700" baseline="-25000" dirty="0"/>
              <a:t>1</a:t>
            </a:r>
            <a:r>
              <a:rPr lang="ru-RU" sz="1700" dirty="0"/>
              <a:t> – выбор игрока на третьем ходе, если второй игрок выбрал 1;</a:t>
            </a:r>
          </a:p>
          <a:p>
            <a:pPr>
              <a:buNone/>
            </a:pPr>
            <a:r>
              <a:rPr lang="en-US" sz="1700" i="1" dirty="0"/>
              <a:t>	</a:t>
            </a:r>
            <a:r>
              <a:rPr lang="ru-RU" sz="1700" i="1" dirty="0"/>
              <a:t>i</a:t>
            </a:r>
            <a:r>
              <a:rPr lang="ru-RU" sz="1700" baseline="-25000" dirty="0"/>
              <a:t>2</a:t>
            </a:r>
            <a:r>
              <a:rPr lang="ru-RU" sz="1700" dirty="0"/>
              <a:t> – выбор игрока на третьем ходе, если второй игрок выбрал 2.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2257412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/>
              <a:t>Исследование операций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96397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/>
              <a:t>Функции выигрышей игроков можно задать следующими матрицами:</a:t>
            </a:r>
          </a:p>
          <a:p>
            <a:pPr>
              <a:buNone/>
            </a:pPr>
            <a:r>
              <a:rPr lang="en-US" sz="1600" dirty="0"/>
              <a:t>		                1       2       3        4			1      2        3         4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n-US" sz="1600" dirty="0"/>
              <a:t>H</a:t>
            </a:r>
            <a:r>
              <a:rPr lang="en-US" sz="1200" dirty="0"/>
              <a:t>1 </a:t>
            </a:r>
            <a:r>
              <a:rPr lang="en-US" sz="1600" dirty="0"/>
              <a:t> =</a:t>
            </a:r>
            <a:r>
              <a:rPr lang="en-US" sz="1200" dirty="0"/>
              <a:t>                                                                                                     </a:t>
            </a:r>
            <a:r>
              <a:rPr lang="en-US" sz="1600" dirty="0"/>
              <a:t>H</a:t>
            </a:r>
            <a:r>
              <a:rPr lang="en-US" sz="1200" dirty="0"/>
              <a:t>2</a:t>
            </a:r>
            <a:r>
              <a:rPr lang="en-US" sz="1600" dirty="0"/>
              <a:t> =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</a:t>
            </a:r>
            <a:r>
              <a:rPr lang="ru-RU" sz="1600" dirty="0"/>
              <a:t>Матрица выигрышей первого игрока имеет четыре </a:t>
            </a:r>
            <a:r>
              <a:rPr lang="ru-RU" sz="1600" dirty="0" err="1"/>
              <a:t>седловые</a:t>
            </a:r>
            <a:r>
              <a:rPr lang="ru-RU" sz="1600" dirty="0"/>
              <a:t> точки, матрица выигрышей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второго игрока – две </a:t>
            </a:r>
            <a:r>
              <a:rPr lang="ru-RU" sz="1600" dirty="0" err="1"/>
              <a:t>седловые</a:t>
            </a:r>
            <a:r>
              <a:rPr lang="ru-RU" sz="1600" dirty="0"/>
              <a:t> точки (отмечены *). Пары чистых стратегий игроков ((1,1,1), 4),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((1,2,1), 4), ((2,1,2), 4), определяют ситуации равновесия в исходной позиционной игре.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15.03.2021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12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666976" y="1214422"/>
          <a:ext cx="2643206" cy="290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10">
                <a:tc>
                  <a:txBody>
                    <a:bodyPr/>
                    <a:lstStyle/>
                    <a:p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1,1,1</a:t>
                      </a: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-1*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1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1,1,2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1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(1,2,1)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1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(1,2,2)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1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(2,1,1)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(2,1,2)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(2,2,1)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(2,2,2)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6381754" y="1214422"/>
          <a:ext cx="29289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1,1,1</a:t>
                      </a: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1,1,2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(1,2,1)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(1,2,2)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(2,1,1)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(2,1,2)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(2,2,1)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(2,2,2)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dirty="0"/>
              <a:t>Пример 2. </a:t>
            </a:r>
            <a:r>
              <a:rPr lang="ru-RU" sz="1600" i="1" dirty="0"/>
              <a:t>Первый</a:t>
            </a:r>
            <a:r>
              <a:rPr lang="ru-RU" sz="1600" dirty="0"/>
              <a:t> ход производится случайно: выбирается </a:t>
            </a:r>
            <a:r>
              <a:rPr lang="ru-RU" sz="1600" i="1" dirty="0" err="1"/>
              <a:t>х</a:t>
            </a:r>
            <a:r>
              <a:rPr lang="ru-RU" sz="1600" i="1" dirty="0"/>
              <a:t> </a:t>
            </a:r>
            <a:r>
              <a:rPr lang="ru-RU" sz="1600" dirty="0"/>
              <a:t>= 1</a:t>
            </a:r>
            <a:r>
              <a:rPr lang="ru-RU" sz="1600" i="1" dirty="0"/>
              <a:t> </a:t>
            </a:r>
            <a:r>
              <a:rPr lang="ru-RU" sz="1600" dirty="0"/>
              <a:t>с вероятностью 0,5 или </a:t>
            </a:r>
            <a:r>
              <a:rPr lang="ru-RU" sz="1600" i="1" dirty="0" err="1"/>
              <a:t>х</a:t>
            </a:r>
            <a:r>
              <a:rPr lang="ru-RU" sz="1600" i="1" dirty="0"/>
              <a:t> </a:t>
            </a:r>
            <a:r>
              <a:rPr lang="ru-RU" sz="1600" dirty="0"/>
              <a:t>= 2</a:t>
            </a:r>
            <a:r>
              <a:rPr lang="ru-RU" sz="1600" i="1" dirty="0"/>
              <a:t> </a:t>
            </a:r>
            <a:r>
              <a:rPr lang="ru-RU" sz="1600" dirty="0"/>
              <a:t>с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вероятностью 0,5.</a:t>
            </a:r>
            <a:r>
              <a:rPr lang="en-US" sz="1600" dirty="0"/>
              <a:t> </a:t>
            </a:r>
            <a:r>
              <a:rPr lang="ru-RU" sz="1600" i="1" dirty="0"/>
              <a:t>Второй ход </a:t>
            </a:r>
            <a:r>
              <a:rPr lang="ru-RU" sz="1600" dirty="0"/>
              <a:t>делает первый игрок. Зная, какое число </a:t>
            </a:r>
            <a:r>
              <a:rPr lang="ru-RU" sz="1600" i="1" dirty="0" err="1"/>
              <a:t>х</a:t>
            </a:r>
            <a:r>
              <a:rPr lang="ru-RU" sz="1600" dirty="0"/>
              <a:t> выбрано, он выбирает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число </a:t>
            </a:r>
            <a:r>
              <a:rPr lang="ru-RU" sz="1600" i="1" dirty="0"/>
              <a:t>у</a:t>
            </a:r>
            <a:r>
              <a:rPr lang="ru-RU" sz="1600" dirty="0"/>
              <a:t> из {1,2}.</a:t>
            </a:r>
            <a:r>
              <a:rPr lang="en-US" sz="1600" dirty="0"/>
              <a:t> </a:t>
            </a:r>
            <a:r>
              <a:rPr lang="ru-RU" sz="1600" i="1" dirty="0"/>
              <a:t>Третий </a:t>
            </a:r>
            <a:r>
              <a:rPr lang="ru-RU" sz="1600" dirty="0"/>
              <a:t>ход делает второй игрок: не зная </a:t>
            </a:r>
            <a:r>
              <a:rPr lang="ru-RU" sz="1600" i="1" dirty="0" err="1"/>
              <a:t>х</a:t>
            </a:r>
            <a:r>
              <a:rPr lang="ru-RU" sz="1600" dirty="0"/>
              <a:t>, но зная </a:t>
            </a:r>
            <a:r>
              <a:rPr lang="ru-RU" sz="1600" i="1" dirty="0"/>
              <a:t>у</a:t>
            </a:r>
            <a:r>
              <a:rPr lang="ru-RU" sz="1600" dirty="0"/>
              <a:t>, он выбирает число </a:t>
            </a:r>
            <a:r>
              <a:rPr lang="ru-RU" sz="1600" i="1" dirty="0" err="1"/>
              <a:t>z</a:t>
            </a:r>
            <a:r>
              <a:rPr lang="ru-RU" sz="1600" dirty="0"/>
              <a:t> из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{1,2}.</a:t>
            </a:r>
            <a:r>
              <a:rPr lang="en-US" sz="1600" dirty="0"/>
              <a:t> </a:t>
            </a:r>
            <a:r>
              <a:rPr lang="ru-RU" sz="1600" dirty="0"/>
              <a:t>Выигрыши игроков определяются так же как в первом примере: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 </a:t>
            </a:r>
            <a:r>
              <a:rPr lang="en-US" sz="1600" i="1" dirty="0"/>
              <a:t>H</a:t>
            </a:r>
            <a:r>
              <a:rPr lang="ru-RU" sz="1600" baseline="-25000" dirty="0"/>
              <a:t>1</a:t>
            </a:r>
            <a:r>
              <a:rPr lang="ru-RU" sz="1600" dirty="0"/>
              <a:t>(</a:t>
            </a:r>
            <a:r>
              <a:rPr lang="en-US" sz="1600" i="1" dirty="0"/>
              <a:t>x</a:t>
            </a:r>
            <a:r>
              <a:rPr lang="ru-RU" sz="1600" dirty="0"/>
              <a:t>,</a:t>
            </a:r>
            <a:r>
              <a:rPr lang="ru-RU" sz="1600" i="1" dirty="0"/>
              <a:t> </a:t>
            </a:r>
            <a:r>
              <a:rPr lang="en-US" sz="1600" i="1" dirty="0"/>
              <a:t>y</a:t>
            </a:r>
            <a:r>
              <a:rPr lang="ru-RU" sz="1600" dirty="0"/>
              <a:t>,</a:t>
            </a:r>
            <a:r>
              <a:rPr lang="ru-RU" sz="1600" i="1" dirty="0"/>
              <a:t> </a:t>
            </a:r>
            <a:r>
              <a:rPr lang="en-US" sz="1600" i="1" dirty="0"/>
              <a:t>z</a:t>
            </a:r>
            <a:r>
              <a:rPr lang="ru-RU" sz="1600" dirty="0"/>
              <a:t>) = (-1)</a:t>
            </a:r>
            <a:r>
              <a:rPr lang="en-US" sz="1600" i="1" baseline="30000" dirty="0"/>
              <a:t>x</a:t>
            </a:r>
            <a:r>
              <a:rPr lang="ru-RU" sz="1600" i="1" baseline="30000" dirty="0"/>
              <a:t>+</a:t>
            </a:r>
            <a:r>
              <a:rPr lang="en-US" sz="1600" i="1" baseline="30000" dirty="0" err="1"/>
              <a:t>y</a:t>
            </a:r>
            <a:r>
              <a:rPr lang="en-US" sz="1600" i="1" dirty="0" err="1"/>
              <a:t>z</a:t>
            </a:r>
            <a:r>
              <a:rPr lang="ru-RU" sz="1600" dirty="0"/>
              <a:t>, </a:t>
            </a:r>
            <a:r>
              <a:rPr lang="en-US" sz="1600" i="1" dirty="0"/>
              <a:t>H</a:t>
            </a:r>
            <a:r>
              <a:rPr lang="ru-RU" sz="1600" baseline="-25000" dirty="0"/>
              <a:t>2</a:t>
            </a:r>
            <a:r>
              <a:rPr lang="ru-RU" sz="1600" dirty="0"/>
              <a:t>(</a:t>
            </a:r>
            <a:r>
              <a:rPr lang="en-US" sz="1600" i="1" dirty="0"/>
              <a:t>x</a:t>
            </a:r>
            <a:r>
              <a:rPr lang="ru-RU" sz="1600" dirty="0"/>
              <a:t>, </a:t>
            </a:r>
            <a:r>
              <a:rPr lang="en-US" sz="1600" i="1" dirty="0"/>
              <a:t>y</a:t>
            </a:r>
            <a:r>
              <a:rPr lang="ru-RU" sz="1600" dirty="0"/>
              <a:t>,</a:t>
            </a:r>
            <a:r>
              <a:rPr lang="ru-RU" sz="1600" i="1" dirty="0"/>
              <a:t> </a:t>
            </a:r>
            <a:r>
              <a:rPr lang="en-US" sz="1600" i="1" dirty="0"/>
              <a:t>z</a:t>
            </a:r>
            <a:r>
              <a:rPr lang="ru-RU" sz="1600" dirty="0"/>
              <a:t>) = </a:t>
            </a:r>
            <a:r>
              <a:rPr lang="en-US" sz="1600" i="1" dirty="0"/>
              <a:t>x </a:t>
            </a:r>
            <a:r>
              <a:rPr lang="ru-RU" sz="1600" dirty="0"/>
              <a:t>+ </a:t>
            </a:r>
            <a:r>
              <a:rPr lang="en-US" sz="1600" i="1" dirty="0"/>
              <a:t>y </a:t>
            </a:r>
            <a:r>
              <a:rPr lang="ru-RU" sz="1600" dirty="0"/>
              <a:t>- </a:t>
            </a:r>
            <a:r>
              <a:rPr lang="en-US" sz="1600" i="1" dirty="0"/>
              <a:t>z</a:t>
            </a:r>
            <a:r>
              <a:rPr lang="ru-RU" sz="1600" i="1" dirty="0"/>
              <a:t>.</a:t>
            </a: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15.03.2021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12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166910" y="2143116"/>
            <a:ext cx="8072494" cy="4000528"/>
            <a:chOff x="2334" y="2010"/>
            <a:chExt cx="7920" cy="4446"/>
          </a:xfrm>
        </p:grpSpPr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334" y="2496"/>
              <a:ext cx="7920" cy="3960"/>
              <a:chOff x="2421" y="1494"/>
              <a:chExt cx="7920" cy="3960"/>
            </a:xfrm>
          </p:grpSpPr>
          <p:sp>
            <p:nvSpPr>
              <p:cNvPr id="6151" name="Freeform 7"/>
              <p:cNvSpPr>
                <a:spLocks/>
              </p:cNvSpPr>
              <p:nvPr/>
            </p:nvSpPr>
            <p:spPr bwMode="auto">
              <a:xfrm>
                <a:off x="4583" y="2941"/>
                <a:ext cx="5690" cy="1253"/>
              </a:xfrm>
              <a:custGeom>
                <a:avLst/>
                <a:gdLst/>
                <a:ahLst/>
                <a:cxnLst>
                  <a:cxn ang="0">
                    <a:pos x="1149" y="665"/>
                  </a:cxn>
                  <a:cxn ang="0">
                    <a:pos x="997" y="236"/>
                  </a:cxn>
                  <a:cxn ang="0">
                    <a:pos x="817" y="194"/>
                  </a:cxn>
                  <a:cxn ang="0">
                    <a:pos x="305" y="139"/>
                  </a:cxn>
                  <a:cxn ang="0">
                    <a:pos x="208" y="208"/>
                  </a:cxn>
                  <a:cxn ang="0">
                    <a:pos x="194" y="250"/>
                  </a:cxn>
                  <a:cxn ang="0">
                    <a:pos x="166" y="291"/>
                  </a:cxn>
                  <a:cxn ang="0">
                    <a:pos x="97" y="430"/>
                  </a:cxn>
                  <a:cxn ang="0">
                    <a:pos x="55" y="513"/>
                  </a:cxn>
                  <a:cxn ang="0">
                    <a:pos x="42" y="803"/>
                  </a:cxn>
                  <a:cxn ang="0">
                    <a:pos x="125" y="859"/>
                  </a:cxn>
                  <a:cxn ang="0">
                    <a:pos x="208" y="942"/>
                  </a:cxn>
                  <a:cxn ang="0">
                    <a:pos x="388" y="1025"/>
                  </a:cxn>
                  <a:cxn ang="0">
                    <a:pos x="845" y="1108"/>
                  </a:cxn>
                  <a:cxn ang="0">
                    <a:pos x="1080" y="1150"/>
                  </a:cxn>
                  <a:cxn ang="0">
                    <a:pos x="1689" y="1205"/>
                  </a:cxn>
                  <a:cxn ang="0">
                    <a:pos x="2008" y="1219"/>
                  </a:cxn>
                  <a:cxn ang="0">
                    <a:pos x="2672" y="1233"/>
                  </a:cxn>
                  <a:cxn ang="0">
                    <a:pos x="2811" y="1191"/>
                  </a:cxn>
                  <a:cxn ang="0">
                    <a:pos x="3074" y="1150"/>
                  </a:cxn>
                  <a:cxn ang="0">
                    <a:pos x="3282" y="1080"/>
                  </a:cxn>
                  <a:cxn ang="0">
                    <a:pos x="3448" y="1039"/>
                  </a:cxn>
                  <a:cxn ang="0">
                    <a:pos x="3628" y="997"/>
                  </a:cxn>
                  <a:cxn ang="0">
                    <a:pos x="3849" y="928"/>
                  </a:cxn>
                  <a:cxn ang="0">
                    <a:pos x="3891" y="900"/>
                  </a:cxn>
                  <a:cxn ang="0">
                    <a:pos x="3946" y="887"/>
                  </a:cxn>
                  <a:cxn ang="0">
                    <a:pos x="4708" y="859"/>
                  </a:cxn>
                  <a:cxn ang="0">
                    <a:pos x="5400" y="970"/>
                  </a:cxn>
                  <a:cxn ang="0">
                    <a:pos x="5552" y="956"/>
                  </a:cxn>
                  <a:cxn ang="0">
                    <a:pos x="5635" y="845"/>
                  </a:cxn>
                  <a:cxn ang="0">
                    <a:pos x="5677" y="499"/>
                  </a:cxn>
                  <a:cxn ang="0">
                    <a:pos x="5649" y="305"/>
                  </a:cxn>
                  <a:cxn ang="0">
                    <a:pos x="5303" y="111"/>
                  </a:cxn>
                  <a:cxn ang="0">
                    <a:pos x="5165" y="56"/>
                  </a:cxn>
                  <a:cxn ang="0">
                    <a:pos x="4874" y="0"/>
                  </a:cxn>
                  <a:cxn ang="0">
                    <a:pos x="4417" y="14"/>
                  </a:cxn>
                  <a:cxn ang="0">
                    <a:pos x="4251" y="180"/>
                  </a:cxn>
                  <a:cxn ang="0">
                    <a:pos x="4195" y="263"/>
                  </a:cxn>
                  <a:cxn ang="0">
                    <a:pos x="4099" y="347"/>
                  </a:cxn>
                  <a:cxn ang="0">
                    <a:pos x="3905" y="596"/>
                  </a:cxn>
                  <a:cxn ang="0">
                    <a:pos x="3282" y="942"/>
                  </a:cxn>
                  <a:cxn ang="0">
                    <a:pos x="2935" y="970"/>
                  </a:cxn>
                  <a:cxn ang="0">
                    <a:pos x="2562" y="1039"/>
                  </a:cxn>
                  <a:cxn ang="0">
                    <a:pos x="1509" y="942"/>
                  </a:cxn>
                  <a:cxn ang="0">
                    <a:pos x="1274" y="776"/>
                  </a:cxn>
                  <a:cxn ang="0">
                    <a:pos x="1191" y="707"/>
                  </a:cxn>
                  <a:cxn ang="0">
                    <a:pos x="1149" y="665"/>
                  </a:cxn>
                </a:cxnLst>
                <a:rect l="0" t="0" r="r" b="b"/>
                <a:pathLst>
                  <a:path w="5690" h="1253">
                    <a:moveTo>
                      <a:pt x="1149" y="665"/>
                    </a:moveTo>
                    <a:cubicBezTo>
                      <a:pt x="1140" y="543"/>
                      <a:pt x="1137" y="306"/>
                      <a:pt x="997" y="236"/>
                    </a:cubicBezTo>
                    <a:cubicBezTo>
                      <a:pt x="935" y="205"/>
                      <a:pt x="885" y="204"/>
                      <a:pt x="817" y="194"/>
                    </a:cubicBezTo>
                    <a:cubicBezTo>
                      <a:pt x="722" y="54"/>
                      <a:pt x="394" y="136"/>
                      <a:pt x="305" y="139"/>
                    </a:cubicBezTo>
                    <a:cubicBezTo>
                      <a:pt x="262" y="160"/>
                      <a:pt x="236" y="166"/>
                      <a:pt x="208" y="208"/>
                    </a:cubicBezTo>
                    <a:cubicBezTo>
                      <a:pt x="200" y="220"/>
                      <a:pt x="201" y="237"/>
                      <a:pt x="194" y="250"/>
                    </a:cubicBezTo>
                    <a:cubicBezTo>
                      <a:pt x="187" y="265"/>
                      <a:pt x="175" y="277"/>
                      <a:pt x="166" y="291"/>
                    </a:cubicBezTo>
                    <a:cubicBezTo>
                      <a:pt x="149" y="343"/>
                      <a:pt x="121" y="382"/>
                      <a:pt x="97" y="430"/>
                    </a:cubicBezTo>
                    <a:cubicBezTo>
                      <a:pt x="39" y="545"/>
                      <a:pt x="136" y="391"/>
                      <a:pt x="55" y="513"/>
                    </a:cubicBezTo>
                    <a:cubicBezTo>
                      <a:pt x="25" y="609"/>
                      <a:pt x="0" y="696"/>
                      <a:pt x="42" y="803"/>
                    </a:cubicBezTo>
                    <a:cubicBezTo>
                      <a:pt x="54" y="834"/>
                      <a:pt x="97" y="840"/>
                      <a:pt x="125" y="859"/>
                    </a:cubicBezTo>
                    <a:cubicBezTo>
                      <a:pt x="263" y="952"/>
                      <a:pt x="48" y="801"/>
                      <a:pt x="208" y="942"/>
                    </a:cubicBezTo>
                    <a:cubicBezTo>
                      <a:pt x="278" y="1004"/>
                      <a:pt x="301" y="1000"/>
                      <a:pt x="388" y="1025"/>
                    </a:cubicBezTo>
                    <a:cubicBezTo>
                      <a:pt x="506" y="1105"/>
                      <a:pt x="709" y="1096"/>
                      <a:pt x="845" y="1108"/>
                    </a:cubicBezTo>
                    <a:cubicBezTo>
                      <a:pt x="924" y="1128"/>
                      <a:pt x="999" y="1140"/>
                      <a:pt x="1080" y="1150"/>
                    </a:cubicBezTo>
                    <a:cubicBezTo>
                      <a:pt x="1253" y="1235"/>
                      <a:pt x="1537" y="1200"/>
                      <a:pt x="1689" y="1205"/>
                    </a:cubicBezTo>
                    <a:cubicBezTo>
                      <a:pt x="1795" y="1209"/>
                      <a:pt x="1902" y="1214"/>
                      <a:pt x="2008" y="1219"/>
                    </a:cubicBezTo>
                    <a:cubicBezTo>
                      <a:pt x="2244" y="1253"/>
                      <a:pt x="2413" y="1241"/>
                      <a:pt x="2672" y="1233"/>
                    </a:cubicBezTo>
                    <a:cubicBezTo>
                      <a:pt x="2716" y="1218"/>
                      <a:pt x="2766" y="1198"/>
                      <a:pt x="2811" y="1191"/>
                    </a:cubicBezTo>
                    <a:cubicBezTo>
                      <a:pt x="2902" y="1177"/>
                      <a:pt x="2987" y="1177"/>
                      <a:pt x="3074" y="1150"/>
                    </a:cubicBezTo>
                    <a:cubicBezTo>
                      <a:pt x="3138" y="1106"/>
                      <a:pt x="3208" y="1100"/>
                      <a:pt x="3282" y="1080"/>
                    </a:cubicBezTo>
                    <a:cubicBezTo>
                      <a:pt x="3455" y="1034"/>
                      <a:pt x="3275" y="1068"/>
                      <a:pt x="3448" y="1039"/>
                    </a:cubicBezTo>
                    <a:cubicBezTo>
                      <a:pt x="3508" y="1019"/>
                      <a:pt x="3565" y="1008"/>
                      <a:pt x="3628" y="997"/>
                    </a:cubicBezTo>
                    <a:cubicBezTo>
                      <a:pt x="3701" y="972"/>
                      <a:pt x="3776" y="953"/>
                      <a:pt x="3849" y="928"/>
                    </a:cubicBezTo>
                    <a:cubicBezTo>
                      <a:pt x="3865" y="923"/>
                      <a:pt x="3876" y="907"/>
                      <a:pt x="3891" y="900"/>
                    </a:cubicBezTo>
                    <a:cubicBezTo>
                      <a:pt x="3908" y="893"/>
                      <a:pt x="3928" y="891"/>
                      <a:pt x="3946" y="887"/>
                    </a:cubicBezTo>
                    <a:cubicBezTo>
                      <a:pt x="4153" y="783"/>
                      <a:pt x="4569" y="856"/>
                      <a:pt x="4708" y="859"/>
                    </a:cubicBezTo>
                    <a:cubicBezTo>
                      <a:pt x="4940" y="888"/>
                      <a:pt x="5167" y="946"/>
                      <a:pt x="5400" y="970"/>
                    </a:cubicBezTo>
                    <a:cubicBezTo>
                      <a:pt x="5451" y="965"/>
                      <a:pt x="5507" y="980"/>
                      <a:pt x="5552" y="956"/>
                    </a:cubicBezTo>
                    <a:cubicBezTo>
                      <a:pt x="5593" y="934"/>
                      <a:pt x="5635" y="845"/>
                      <a:pt x="5635" y="845"/>
                    </a:cubicBezTo>
                    <a:cubicBezTo>
                      <a:pt x="5671" y="736"/>
                      <a:pt x="5669" y="611"/>
                      <a:pt x="5677" y="499"/>
                    </a:cubicBezTo>
                    <a:cubicBezTo>
                      <a:pt x="5671" y="434"/>
                      <a:pt x="5690" y="356"/>
                      <a:pt x="5649" y="305"/>
                    </a:cubicBezTo>
                    <a:cubicBezTo>
                      <a:pt x="5542" y="173"/>
                      <a:pt x="5467" y="166"/>
                      <a:pt x="5303" y="111"/>
                    </a:cubicBezTo>
                    <a:cubicBezTo>
                      <a:pt x="5256" y="95"/>
                      <a:pt x="5213" y="70"/>
                      <a:pt x="5165" y="56"/>
                    </a:cubicBezTo>
                    <a:cubicBezTo>
                      <a:pt x="5074" y="30"/>
                      <a:pt x="4968" y="14"/>
                      <a:pt x="4874" y="0"/>
                    </a:cubicBezTo>
                    <a:cubicBezTo>
                      <a:pt x="4722" y="5"/>
                      <a:pt x="4569" y="2"/>
                      <a:pt x="4417" y="14"/>
                    </a:cubicBezTo>
                    <a:cubicBezTo>
                      <a:pt x="4345" y="20"/>
                      <a:pt x="4281" y="137"/>
                      <a:pt x="4251" y="180"/>
                    </a:cubicBezTo>
                    <a:cubicBezTo>
                      <a:pt x="4250" y="181"/>
                      <a:pt x="4197" y="262"/>
                      <a:pt x="4195" y="263"/>
                    </a:cubicBezTo>
                    <a:cubicBezTo>
                      <a:pt x="4158" y="291"/>
                      <a:pt x="4127" y="310"/>
                      <a:pt x="4099" y="347"/>
                    </a:cubicBezTo>
                    <a:cubicBezTo>
                      <a:pt x="4034" y="430"/>
                      <a:pt x="3975" y="517"/>
                      <a:pt x="3905" y="596"/>
                    </a:cubicBezTo>
                    <a:cubicBezTo>
                      <a:pt x="3749" y="773"/>
                      <a:pt x="3509" y="891"/>
                      <a:pt x="3282" y="942"/>
                    </a:cubicBezTo>
                    <a:cubicBezTo>
                      <a:pt x="3168" y="968"/>
                      <a:pt x="3051" y="964"/>
                      <a:pt x="2935" y="970"/>
                    </a:cubicBezTo>
                    <a:cubicBezTo>
                      <a:pt x="2807" y="1000"/>
                      <a:pt x="2693" y="1027"/>
                      <a:pt x="2562" y="1039"/>
                    </a:cubicBezTo>
                    <a:cubicBezTo>
                      <a:pt x="2210" y="1030"/>
                      <a:pt x="1853" y="1028"/>
                      <a:pt x="1509" y="942"/>
                    </a:cubicBezTo>
                    <a:cubicBezTo>
                      <a:pt x="1423" y="898"/>
                      <a:pt x="1348" y="837"/>
                      <a:pt x="1274" y="776"/>
                    </a:cubicBezTo>
                    <a:cubicBezTo>
                      <a:pt x="1246" y="753"/>
                      <a:pt x="1219" y="730"/>
                      <a:pt x="1191" y="707"/>
                    </a:cubicBezTo>
                    <a:cubicBezTo>
                      <a:pt x="1176" y="694"/>
                      <a:pt x="1149" y="665"/>
                      <a:pt x="1149" y="6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auto">
              <a:xfrm>
                <a:off x="2533" y="2797"/>
                <a:ext cx="5488" cy="1275"/>
              </a:xfrm>
              <a:custGeom>
                <a:avLst/>
                <a:gdLst/>
                <a:ahLst/>
                <a:cxnLst>
                  <a:cxn ang="0">
                    <a:pos x="1081" y="526"/>
                  </a:cxn>
                  <a:cxn ang="0">
                    <a:pos x="1039" y="665"/>
                  </a:cxn>
                  <a:cxn ang="0">
                    <a:pos x="929" y="1080"/>
                  </a:cxn>
                  <a:cxn ang="0">
                    <a:pos x="873" y="1177"/>
                  </a:cxn>
                  <a:cxn ang="0">
                    <a:pos x="818" y="1205"/>
                  </a:cxn>
                  <a:cxn ang="0">
                    <a:pos x="762" y="1246"/>
                  </a:cxn>
                  <a:cxn ang="0">
                    <a:pos x="679" y="1274"/>
                  </a:cxn>
                  <a:cxn ang="0">
                    <a:pos x="278" y="1191"/>
                  </a:cxn>
                  <a:cxn ang="0">
                    <a:pos x="195" y="1066"/>
                  </a:cxn>
                  <a:cxn ang="0">
                    <a:pos x="112" y="969"/>
                  </a:cxn>
                  <a:cxn ang="0">
                    <a:pos x="98" y="928"/>
                  </a:cxn>
                  <a:cxn ang="0">
                    <a:pos x="42" y="845"/>
                  </a:cxn>
                  <a:cxn ang="0">
                    <a:pos x="42" y="249"/>
                  </a:cxn>
                  <a:cxn ang="0">
                    <a:pos x="139" y="138"/>
                  </a:cxn>
                  <a:cxn ang="0">
                    <a:pos x="375" y="0"/>
                  </a:cxn>
                  <a:cxn ang="0">
                    <a:pos x="4985" y="41"/>
                  </a:cxn>
                  <a:cxn ang="0">
                    <a:pos x="5262" y="97"/>
                  </a:cxn>
                  <a:cxn ang="0">
                    <a:pos x="5387" y="194"/>
                  </a:cxn>
                  <a:cxn ang="0">
                    <a:pos x="5415" y="305"/>
                  </a:cxn>
                  <a:cxn ang="0">
                    <a:pos x="5429" y="346"/>
                  </a:cxn>
                  <a:cxn ang="0">
                    <a:pos x="5456" y="457"/>
                  </a:cxn>
                  <a:cxn ang="0">
                    <a:pos x="5429" y="775"/>
                  </a:cxn>
                  <a:cxn ang="0">
                    <a:pos x="5082" y="983"/>
                  </a:cxn>
                  <a:cxn ang="0">
                    <a:pos x="4432" y="1025"/>
                  </a:cxn>
                  <a:cxn ang="0">
                    <a:pos x="4362" y="332"/>
                  </a:cxn>
                  <a:cxn ang="0">
                    <a:pos x="4321" y="318"/>
                  </a:cxn>
                  <a:cxn ang="0">
                    <a:pos x="4196" y="305"/>
                  </a:cxn>
                  <a:cxn ang="0">
                    <a:pos x="3739" y="263"/>
                  </a:cxn>
                  <a:cxn ang="0">
                    <a:pos x="3476" y="221"/>
                  </a:cxn>
                  <a:cxn ang="0">
                    <a:pos x="3241" y="180"/>
                  </a:cxn>
                  <a:cxn ang="0">
                    <a:pos x="3199" y="152"/>
                  </a:cxn>
                  <a:cxn ang="0">
                    <a:pos x="2922" y="125"/>
                  </a:cxn>
                  <a:cxn ang="0">
                    <a:pos x="1939" y="138"/>
                  </a:cxn>
                  <a:cxn ang="0">
                    <a:pos x="1829" y="166"/>
                  </a:cxn>
                  <a:cxn ang="0">
                    <a:pos x="1773" y="180"/>
                  </a:cxn>
                  <a:cxn ang="0">
                    <a:pos x="1455" y="235"/>
                  </a:cxn>
                  <a:cxn ang="0">
                    <a:pos x="1330" y="291"/>
                  </a:cxn>
                  <a:cxn ang="0">
                    <a:pos x="1247" y="318"/>
                  </a:cxn>
                  <a:cxn ang="0">
                    <a:pos x="1205" y="332"/>
                  </a:cxn>
                  <a:cxn ang="0">
                    <a:pos x="1164" y="360"/>
                  </a:cxn>
                  <a:cxn ang="0">
                    <a:pos x="1109" y="429"/>
                  </a:cxn>
                  <a:cxn ang="0">
                    <a:pos x="1081" y="512"/>
                  </a:cxn>
                  <a:cxn ang="0">
                    <a:pos x="1053" y="554"/>
                  </a:cxn>
                  <a:cxn ang="0">
                    <a:pos x="1081" y="526"/>
                  </a:cxn>
                </a:cxnLst>
                <a:rect l="0" t="0" r="r" b="b"/>
                <a:pathLst>
                  <a:path w="5488" h="1275">
                    <a:moveTo>
                      <a:pt x="1081" y="526"/>
                    </a:moveTo>
                    <a:cubicBezTo>
                      <a:pt x="1047" y="627"/>
                      <a:pt x="1060" y="581"/>
                      <a:pt x="1039" y="665"/>
                    </a:cubicBezTo>
                    <a:cubicBezTo>
                      <a:pt x="1025" y="907"/>
                      <a:pt x="1054" y="929"/>
                      <a:pt x="929" y="1080"/>
                    </a:cubicBezTo>
                    <a:cubicBezTo>
                      <a:pt x="905" y="1109"/>
                      <a:pt x="899" y="1150"/>
                      <a:pt x="873" y="1177"/>
                    </a:cubicBezTo>
                    <a:cubicBezTo>
                      <a:pt x="859" y="1192"/>
                      <a:pt x="835" y="1194"/>
                      <a:pt x="818" y="1205"/>
                    </a:cubicBezTo>
                    <a:cubicBezTo>
                      <a:pt x="798" y="1217"/>
                      <a:pt x="783" y="1236"/>
                      <a:pt x="762" y="1246"/>
                    </a:cubicBezTo>
                    <a:cubicBezTo>
                      <a:pt x="736" y="1259"/>
                      <a:pt x="679" y="1274"/>
                      <a:pt x="679" y="1274"/>
                    </a:cubicBezTo>
                    <a:cubicBezTo>
                      <a:pt x="368" y="1245"/>
                      <a:pt x="449" y="1275"/>
                      <a:pt x="278" y="1191"/>
                    </a:cubicBezTo>
                    <a:cubicBezTo>
                      <a:pt x="213" y="1094"/>
                      <a:pt x="240" y="1136"/>
                      <a:pt x="195" y="1066"/>
                    </a:cubicBezTo>
                    <a:cubicBezTo>
                      <a:pt x="172" y="1030"/>
                      <a:pt x="137" y="1003"/>
                      <a:pt x="112" y="969"/>
                    </a:cubicBezTo>
                    <a:cubicBezTo>
                      <a:pt x="107" y="955"/>
                      <a:pt x="105" y="941"/>
                      <a:pt x="98" y="928"/>
                    </a:cubicBezTo>
                    <a:cubicBezTo>
                      <a:pt x="82" y="899"/>
                      <a:pt x="42" y="845"/>
                      <a:pt x="42" y="845"/>
                    </a:cubicBezTo>
                    <a:cubicBezTo>
                      <a:pt x="8" y="622"/>
                      <a:pt x="0" y="609"/>
                      <a:pt x="42" y="249"/>
                    </a:cubicBezTo>
                    <a:cubicBezTo>
                      <a:pt x="50" y="179"/>
                      <a:pt x="99" y="171"/>
                      <a:pt x="139" y="138"/>
                    </a:cubicBezTo>
                    <a:cubicBezTo>
                      <a:pt x="238" y="56"/>
                      <a:pt x="254" y="40"/>
                      <a:pt x="375" y="0"/>
                    </a:cubicBezTo>
                    <a:cubicBezTo>
                      <a:pt x="1926" y="7"/>
                      <a:pt x="3444" y="19"/>
                      <a:pt x="4985" y="41"/>
                    </a:cubicBezTo>
                    <a:cubicBezTo>
                      <a:pt x="5078" y="57"/>
                      <a:pt x="5169" y="81"/>
                      <a:pt x="5262" y="97"/>
                    </a:cubicBezTo>
                    <a:cubicBezTo>
                      <a:pt x="5362" y="163"/>
                      <a:pt x="5322" y="129"/>
                      <a:pt x="5387" y="194"/>
                    </a:cubicBezTo>
                    <a:cubicBezTo>
                      <a:pt x="5396" y="231"/>
                      <a:pt x="5403" y="269"/>
                      <a:pt x="5415" y="305"/>
                    </a:cubicBezTo>
                    <a:cubicBezTo>
                      <a:pt x="5420" y="319"/>
                      <a:pt x="5425" y="332"/>
                      <a:pt x="5429" y="346"/>
                    </a:cubicBezTo>
                    <a:cubicBezTo>
                      <a:pt x="5439" y="383"/>
                      <a:pt x="5456" y="457"/>
                      <a:pt x="5456" y="457"/>
                    </a:cubicBezTo>
                    <a:cubicBezTo>
                      <a:pt x="5451" y="563"/>
                      <a:pt x="5488" y="686"/>
                      <a:pt x="5429" y="775"/>
                    </a:cubicBezTo>
                    <a:cubicBezTo>
                      <a:pt x="5366" y="871"/>
                      <a:pt x="5190" y="956"/>
                      <a:pt x="5082" y="983"/>
                    </a:cubicBezTo>
                    <a:cubicBezTo>
                      <a:pt x="4811" y="1119"/>
                      <a:pt x="5013" y="1039"/>
                      <a:pt x="4432" y="1025"/>
                    </a:cubicBezTo>
                    <a:cubicBezTo>
                      <a:pt x="4259" y="852"/>
                      <a:pt x="4382" y="555"/>
                      <a:pt x="4362" y="332"/>
                    </a:cubicBezTo>
                    <a:cubicBezTo>
                      <a:pt x="4361" y="318"/>
                      <a:pt x="4335" y="320"/>
                      <a:pt x="4321" y="318"/>
                    </a:cubicBezTo>
                    <a:cubicBezTo>
                      <a:pt x="4280" y="311"/>
                      <a:pt x="4237" y="311"/>
                      <a:pt x="4196" y="305"/>
                    </a:cubicBezTo>
                    <a:cubicBezTo>
                      <a:pt x="3852" y="251"/>
                      <a:pt x="4335" y="289"/>
                      <a:pt x="3739" y="263"/>
                    </a:cubicBezTo>
                    <a:cubicBezTo>
                      <a:pt x="3647" y="250"/>
                      <a:pt x="3569" y="231"/>
                      <a:pt x="3476" y="221"/>
                    </a:cubicBezTo>
                    <a:cubicBezTo>
                      <a:pt x="3399" y="202"/>
                      <a:pt x="3318" y="200"/>
                      <a:pt x="3241" y="180"/>
                    </a:cubicBezTo>
                    <a:cubicBezTo>
                      <a:pt x="3225" y="176"/>
                      <a:pt x="3215" y="155"/>
                      <a:pt x="3199" y="152"/>
                    </a:cubicBezTo>
                    <a:cubicBezTo>
                      <a:pt x="3108" y="134"/>
                      <a:pt x="3014" y="136"/>
                      <a:pt x="2922" y="125"/>
                    </a:cubicBezTo>
                    <a:cubicBezTo>
                      <a:pt x="2594" y="129"/>
                      <a:pt x="2266" y="126"/>
                      <a:pt x="1939" y="138"/>
                    </a:cubicBezTo>
                    <a:cubicBezTo>
                      <a:pt x="1901" y="139"/>
                      <a:pt x="1866" y="157"/>
                      <a:pt x="1829" y="166"/>
                    </a:cubicBezTo>
                    <a:cubicBezTo>
                      <a:pt x="1810" y="171"/>
                      <a:pt x="1773" y="180"/>
                      <a:pt x="1773" y="180"/>
                    </a:cubicBezTo>
                    <a:cubicBezTo>
                      <a:pt x="1679" y="244"/>
                      <a:pt x="1563" y="208"/>
                      <a:pt x="1455" y="235"/>
                    </a:cubicBezTo>
                    <a:cubicBezTo>
                      <a:pt x="1261" y="284"/>
                      <a:pt x="1451" y="238"/>
                      <a:pt x="1330" y="291"/>
                    </a:cubicBezTo>
                    <a:cubicBezTo>
                      <a:pt x="1303" y="303"/>
                      <a:pt x="1275" y="309"/>
                      <a:pt x="1247" y="318"/>
                    </a:cubicBezTo>
                    <a:cubicBezTo>
                      <a:pt x="1233" y="323"/>
                      <a:pt x="1205" y="332"/>
                      <a:pt x="1205" y="332"/>
                    </a:cubicBezTo>
                    <a:cubicBezTo>
                      <a:pt x="1191" y="341"/>
                      <a:pt x="1174" y="347"/>
                      <a:pt x="1164" y="360"/>
                    </a:cubicBezTo>
                    <a:cubicBezTo>
                      <a:pt x="1088" y="455"/>
                      <a:pt x="1227" y="349"/>
                      <a:pt x="1109" y="429"/>
                    </a:cubicBezTo>
                    <a:cubicBezTo>
                      <a:pt x="1100" y="457"/>
                      <a:pt x="1097" y="488"/>
                      <a:pt x="1081" y="512"/>
                    </a:cubicBezTo>
                    <a:cubicBezTo>
                      <a:pt x="1072" y="526"/>
                      <a:pt x="1053" y="537"/>
                      <a:pt x="1053" y="554"/>
                    </a:cubicBezTo>
                    <a:cubicBezTo>
                      <a:pt x="1053" y="567"/>
                      <a:pt x="1072" y="535"/>
                      <a:pt x="1081" y="5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53" name="Oval 9"/>
              <p:cNvSpPr>
                <a:spLocks noChangeArrowheads="1"/>
              </p:cNvSpPr>
              <p:nvPr/>
            </p:nvSpPr>
            <p:spPr bwMode="auto">
              <a:xfrm>
                <a:off x="8001" y="401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54" name="Oval 10"/>
              <p:cNvSpPr>
                <a:spLocks noChangeArrowheads="1"/>
              </p:cNvSpPr>
              <p:nvPr/>
            </p:nvSpPr>
            <p:spPr bwMode="auto">
              <a:xfrm>
                <a:off x="3681" y="401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55" name="Oval 11"/>
              <p:cNvSpPr>
                <a:spLocks noChangeArrowheads="1"/>
              </p:cNvSpPr>
              <p:nvPr/>
            </p:nvSpPr>
            <p:spPr bwMode="auto">
              <a:xfrm>
                <a:off x="2421" y="14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56" name="Oval 12"/>
              <p:cNvSpPr>
                <a:spLocks noChangeArrowheads="1"/>
              </p:cNvSpPr>
              <p:nvPr/>
            </p:nvSpPr>
            <p:spPr bwMode="auto">
              <a:xfrm>
                <a:off x="3321" y="14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57" name="Oval 13"/>
              <p:cNvSpPr>
                <a:spLocks noChangeArrowheads="1"/>
              </p:cNvSpPr>
              <p:nvPr/>
            </p:nvSpPr>
            <p:spPr bwMode="auto">
              <a:xfrm>
                <a:off x="4581" y="14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58" name="Oval 14"/>
              <p:cNvSpPr>
                <a:spLocks noChangeArrowheads="1"/>
              </p:cNvSpPr>
              <p:nvPr/>
            </p:nvSpPr>
            <p:spPr bwMode="auto">
              <a:xfrm>
                <a:off x="5481" y="14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59" name="Oval 15"/>
              <p:cNvSpPr>
                <a:spLocks noChangeArrowheads="1"/>
              </p:cNvSpPr>
              <p:nvPr/>
            </p:nvSpPr>
            <p:spPr bwMode="auto">
              <a:xfrm>
                <a:off x="6741" y="14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60" name="Oval 16"/>
              <p:cNvSpPr>
                <a:spLocks noChangeArrowheads="1"/>
              </p:cNvSpPr>
              <p:nvPr/>
            </p:nvSpPr>
            <p:spPr bwMode="auto">
              <a:xfrm>
                <a:off x="7641" y="14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61" name="Oval 17"/>
              <p:cNvSpPr>
                <a:spLocks noChangeArrowheads="1"/>
              </p:cNvSpPr>
              <p:nvPr/>
            </p:nvSpPr>
            <p:spPr bwMode="auto">
              <a:xfrm>
                <a:off x="8901" y="14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62" name="Oval 18"/>
              <p:cNvSpPr>
                <a:spLocks noChangeArrowheads="1"/>
              </p:cNvSpPr>
              <p:nvPr/>
            </p:nvSpPr>
            <p:spPr bwMode="auto">
              <a:xfrm>
                <a:off x="9801" y="14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63" name="Oval 19"/>
              <p:cNvSpPr>
                <a:spLocks noChangeArrowheads="1"/>
              </p:cNvSpPr>
              <p:nvPr/>
            </p:nvSpPr>
            <p:spPr bwMode="auto">
              <a:xfrm>
                <a:off x="2781" y="311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100">
                    <a:latin typeface="Calibri" pitchFamily="34" charset="0"/>
                  </a:rPr>
                  <a:t>2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6164" name="Oval 20"/>
              <p:cNvSpPr>
                <a:spLocks noChangeArrowheads="1"/>
              </p:cNvSpPr>
              <p:nvPr/>
            </p:nvSpPr>
            <p:spPr bwMode="auto">
              <a:xfrm>
                <a:off x="4941" y="311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100">
                    <a:latin typeface="Calibri" pitchFamily="34" charset="0"/>
                  </a:rPr>
                  <a:t>2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6165" name="Oval 21"/>
              <p:cNvSpPr>
                <a:spLocks noChangeArrowheads="1"/>
              </p:cNvSpPr>
              <p:nvPr/>
            </p:nvSpPr>
            <p:spPr bwMode="auto">
              <a:xfrm>
                <a:off x="9261" y="311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100">
                    <a:latin typeface="Calibri" pitchFamily="34" charset="0"/>
                  </a:rPr>
                  <a:t>2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6166" name="Oval 22"/>
              <p:cNvSpPr>
                <a:spLocks noChangeArrowheads="1"/>
              </p:cNvSpPr>
              <p:nvPr/>
            </p:nvSpPr>
            <p:spPr bwMode="auto">
              <a:xfrm>
                <a:off x="7101" y="311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100">
                    <a:latin typeface="Calibri" pitchFamily="34" charset="0"/>
                  </a:rPr>
                  <a:t>2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6167" name="Oval 23"/>
              <p:cNvSpPr>
                <a:spLocks noChangeArrowheads="1"/>
              </p:cNvSpPr>
              <p:nvPr/>
            </p:nvSpPr>
            <p:spPr bwMode="auto">
              <a:xfrm>
                <a:off x="3861" y="41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100">
                    <a:latin typeface="Calibri" pitchFamily="34" charset="0"/>
                  </a:rPr>
                  <a:t>1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6168" name="Oval 24"/>
              <p:cNvSpPr>
                <a:spLocks noChangeArrowheads="1"/>
              </p:cNvSpPr>
              <p:nvPr/>
            </p:nvSpPr>
            <p:spPr bwMode="auto">
              <a:xfrm>
                <a:off x="8181" y="419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100">
                    <a:latin typeface="Calibri" pitchFamily="34" charset="0"/>
                  </a:rPr>
                  <a:t>1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6169" name="Oval 25"/>
              <p:cNvSpPr>
                <a:spLocks noChangeArrowheads="1"/>
              </p:cNvSpPr>
              <p:nvPr/>
            </p:nvSpPr>
            <p:spPr bwMode="auto">
              <a:xfrm>
                <a:off x="5841" y="455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70" name="Oval 26"/>
              <p:cNvSpPr>
                <a:spLocks noChangeArrowheads="1"/>
              </p:cNvSpPr>
              <p:nvPr/>
            </p:nvSpPr>
            <p:spPr bwMode="auto">
              <a:xfrm>
                <a:off x="6021" y="4734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100">
                    <a:latin typeface="Times New Roman" pitchFamily="18" charset="0"/>
                  </a:rPr>
                  <a:t>0</a:t>
                </a:r>
                <a:endParaRPr lang="ru-RU">
                  <a:latin typeface="Arial" pitchFamily="34" charset="0"/>
                </a:endParaRPr>
              </a:p>
            </p:txBody>
          </p:sp>
          <p:sp>
            <p:nvSpPr>
              <p:cNvPr id="6171" name="Line 27"/>
              <p:cNvSpPr>
                <a:spLocks noChangeShapeType="1"/>
              </p:cNvSpPr>
              <p:nvPr/>
            </p:nvSpPr>
            <p:spPr bwMode="auto">
              <a:xfrm>
                <a:off x="2781" y="2034"/>
                <a:ext cx="18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72" name="Line 28"/>
              <p:cNvSpPr>
                <a:spLocks noChangeShapeType="1"/>
              </p:cNvSpPr>
              <p:nvPr/>
            </p:nvSpPr>
            <p:spPr bwMode="auto">
              <a:xfrm flipH="1">
                <a:off x="3141" y="2034"/>
                <a:ext cx="36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73" name="Line 29"/>
              <p:cNvSpPr>
                <a:spLocks noChangeShapeType="1"/>
              </p:cNvSpPr>
              <p:nvPr/>
            </p:nvSpPr>
            <p:spPr bwMode="auto">
              <a:xfrm>
                <a:off x="4941" y="2034"/>
                <a:ext cx="18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74" name="Line 30"/>
              <p:cNvSpPr>
                <a:spLocks noChangeShapeType="1"/>
              </p:cNvSpPr>
              <p:nvPr/>
            </p:nvSpPr>
            <p:spPr bwMode="auto">
              <a:xfrm flipH="1">
                <a:off x="5301" y="2034"/>
                <a:ext cx="36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75" name="Line 31"/>
              <p:cNvSpPr>
                <a:spLocks noChangeShapeType="1"/>
              </p:cNvSpPr>
              <p:nvPr/>
            </p:nvSpPr>
            <p:spPr bwMode="auto">
              <a:xfrm>
                <a:off x="7101" y="2034"/>
                <a:ext cx="18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76" name="Line 32"/>
              <p:cNvSpPr>
                <a:spLocks noChangeShapeType="1"/>
              </p:cNvSpPr>
              <p:nvPr/>
            </p:nvSpPr>
            <p:spPr bwMode="auto">
              <a:xfrm flipH="1">
                <a:off x="7461" y="2034"/>
                <a:ext cx="36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>
                <a:off x="9261" y="2034"/>
                <a:ext cx="18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/>
            </p:nvSpPr>
            <p:spPr bwMode="auto">
              <a:xfrm flipH="1">
                <a:off x="9621" y="2034"/>
                <a:ext cx="36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79" name="Line 35"/>
              <p:cNvSpPr>
                <a:spLocks noChangeShapeType="1"/>
              </p:cNvSpPr>
              <p:nvPr/>
            </p:nvSpPr>
            <p:spPr bwMode="auto">
              <a:xfrm>
                <a:off x="3141" y="3654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80" name="Line 36"/>
              <p:cNvSpPr>
                <a:spLocks noChangeShapeType="1"/>
              </p:cNvSpPr>
              <p:nvPr/>
            </p:nvSpPr>
            <p:spPr bwMode="auto">
              <a:xfrm flipH="1">
                <a:off x="4401" y="3654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81" name="Line 37"/>
              <p:cNvSpPr>
                <a:spLocks noChangeShapeType="1"/>
              </p:cNvSpPr>
              <p:nvPr/>
            </p:nvSpPr>
            <p:spPr bwMode="auto">
              <a:xfrm>
                <a:off x="7461" y="3654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82" name="Line 38"/>
              <p:cNvSpPr>
                <a:spLocks noChangeShapeType="1"/>
              </p:cNvSpPr>
              <p:nvPr/>
            </p:nvSpPr>
            <p:spPr bwMode="auto">
              <a:xfrm flipH="1">
                <a:off x="8721" y="3654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>
                <a:off x="4401" y="4554"/>
                <a:ext cx="16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84" name="Line 40"/>
              <p:cNvSpPr>
                <a:spLocks noChangeShapeType="1"/>
              </p:cNvSpPr>
              <p:nvPr/>
            </p:nvSpPr>
            <p:spPr bwMode="auto">
              <a:xfrm flipH="1">
                <a:off x="6561" y="4554"/>
                <a:ext cx="16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6185" name="Text Box 41"/>
            <p:cNvSpPr txBox="1">
              <a:spLocks noChangeArrowheads="1"/>
            </p:cNvSpPr>
            <p:nvPr/>
          </p:nvSpPr>
          <p:spPr bwMode="auto">
            <a:xfrm>
              <a:off x="2334" y="2010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6186" name="Text Box 42"/>
            <p:cNvSpPr txBox="1">
              <a:spLocks noChangeArrowheads="1"/>
            </p:cNvSpPr>
            <p:nvPr/>
          </p:nvSpPr>
          <p:spPr bwMode="auto">
            <a:xfrm>
              <a:off x="3294" y="2010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4521" y="2010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5421" y="2034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6681" y="2034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6190" name="Text Box 46"/>
            <p:cNvSpPr txBox="1">
              <a:spLocks noChangeArrowheads="1"/>
            </p:cNvSpPr>
            <p:nvPr/>
          </p:nvSpPr>
          <p:spPr bwMode="auto">
            <a:xfrm>
              <a:off x="7734" y="2010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8841" y="2010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6192" name="Text Box 48"/>
            <p:cNvSpPr txBox="1">
              <a:spLocks noChangeArrowheads="1"/>
            </p:cNvSpPr>
            <p:nvPr/>
          </p:nvSpPr>
          <p:spPr bwMode="auto">
            <a:xfrm>
              <a:off x="9741" y="2034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6193" name="Text Box 49"/>
            <p:cNvSpPr txBox="1">
              <a:spLocks noChangeArrowheads="1"/>
            </p:cNvSpPr>
            <p:nvPr/>
          </p:nvSpPr>
          <p:spPr bwMode="auto">
            <a:xfrm>
              <a:off x="2361" y="3294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194" name="Text Box 50"/>
            <p:cNvSpPr txBox="1">
              <a:spLocks noChangeArrowheads="1"/>
            </p:cNvSpPr>
            <p:nvPr/>
          </p:nvSpPr>
          <p:spPr bwMode="auto">
            <a:xfrm>
              <a:off x="3234" y="3294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195" name="Text Box 51"/>
            <p:cNvSpPr txBox="1">
              <a:spLocks noChangeArrowheads="1"/>
            </p:cNvSpPr>
            <p:nvPr/>
          </p:nvSpPr>
          <p:spPr bwMode="auto">
            <a:xfrm>
              <a:off x="4461" y="3294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196" name="Text Box 52"/>
            <p:cNvSpPr txBox="1">
              <a:spLocks noChangeArrowheads="1"/>
            </p:cNvSpPr>
            <p:nvPr/>
          </p:nvSpPr>
          <p:spPr bwMode="auto">
            <a:xfrm>
              <a:off x="5421" y="3294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197" name="Text Box 53"/>
            <p:cNvSpPr txBox="1">
              <a:spLocks noChangeArrowheads="1"/>
            </p:cNvSpPr>
            <p:nvPr/>
          </p:nvSpPr>
          <p:spPr bwMode="auto">
            <a:xfrm>
              <a:off x="6681" y="3313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198" name="Text Box 54"/>
            <p:cNvSpPr txBox="1">
              <a:spLocks noChangeArrowheads="1"/>
            </p:cNvSpPr>
            <p:nvPr/>
          </p:nvSpPr>
          <p:spPr bwMode="auto">
            <a:xfrm>
              <a:off x="7554" y="3313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199" name="Text Box 55"/>
            <p:cNvSpPr txBox="1">
              <a:spLocks noChangeArrowheads="1"/>
            </p:cNvSpPr>
            <p:nvPr/>
          </p:nvSpPr>
          <p:spPr bwMode="auto">
            <a:xfrm>
              <a:off x="8814" y="3457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200" name="Text Box 56"/>
            <p:cNvSpPr txBox="1">
              <a:spLocks noChangeArrowheads="1"/>
            </p:cNvSpPr>
            <p:nvPr/>
          </p:nvSpPr>
          <p:spPr bwMode="auto">
            <a:xfrm>
              <a:off x="9673" y="3457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201" name="Text Box 57"/>
            <p:cNvSpPr txBox="1">
              <a:spLocks noChangeArrowheads="1"/>
            </p:cNvSpPr>
            <p:nvPr/>
          </p:nvSpPr>
          <p:spPr bwMode="auto">
            <a:xfrm>
              <a:off x="3081" y="4890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202" name="Text Box 58"/>
            <p:cNvSpPr txBox="1">
              <a:spLocks noChangeArrowheads="1"/>
            </p:cNvSpPr>
            <p:nvPr/>
          </p:nvSpPr>
          <p:spPr bwMode="auto">
            <a:xfrm>
              <a:off x="4494" y="4890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203" name="Text Box 59"/>
            <p:cNvSpPr txBox="1">
              <a:spLocks noChangeArrowheads="1"/>
            </p:cNvSpPr>
            <p:nvPr/>
          </p:nvSpPr>
          <p:spPr bwMode="auto">
            <a:xfrm>
              <a:off x="7401" y="5016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204" name="Text Box 60"/>
            <p:cNvSpPr txBox="1">
              <a:spLocks noChangeArrowheads="1"/>
            </p:cNvSpPr>
            <p:nvPr/>
          </p:nvSpPr>
          <p:spPr bwMode="auto">
            <a:xfrm>
              <a:off x="8841" y="4890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205" name="Text Box 61"/>
            <p:cNvSpPr txBox="1">
              <a:spLocks noChangeArrowheads="1"/>
            </p:cNvSpPr>
            <p:nvPr/>
          </p:nvSpPr>
          <p:spPr bwMode="auto">
            <a:xfrm>
              <a:off x="4854" y="5736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1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206" name="Text Box 62"/>
            <p:cNvSpPr txBox="1">
              <a:spLocks noChangeArrowheads="1"/>
            </p:cNvSpPr>
            <p:nvPr/>
          </p:nvSpPr>
          <p:spPr bwMode="auto">
            <a:xfrm>
              <a:off x="7194" y="5736"/>
              <a:ext cx="51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2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207" name="Text Box 63"/>
            <p:cNvSpPr txBox="1">
              <a:spLocks noChangeArrowheads="1"/>
            </p:cNvSpPr>
            <p:nvPr/>
          </p:nvSpPr>
          <p:spPr bwMode="auto">
            <a:xfrm>
              <a:off x="6921" y="5376"/>
              <a:ext cx="63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0.5</a:t>
              </a:r>
              <a:endParaRPr lang="ru-RU">
                <a:latin typeface="Arial" pitchFamily="34" charset="0"/>
              </a:endParaRPr>
            </a:p>
          </p:txBody>
        </p:sp>
        <p:sp>
          <p:nvSpPr>
            <p:cNvPr id="6208" name="Text Box 64"/>
            <p:cNvSpPr txBox="1">
              <a:spLocks noChangeArrowheads="1"/>
            </p:cNvSpPr>
            <p:nvPr/>
          </p:nvSpPr>
          <p:spPr bwMode="auto">
            <a:xfrm>
              <a:off x="4854" y="5274"/>
              <a:ext cx="593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100">
                  <a:latin typeface="Times New Roman" pitchFamily="18" charset="0"/>
                </a:rPr>
                <a:t>0</a:t>
              </a:r>
              <a:r>
                <a:rPr lang="en-US" sz="1100">
                  <a:latin typeface="Calibri" pitchFamily="34" charset="0"/>
                </a:rPr>
                <a:t>.5</a:t>
              </a:r>
              <a:endParaRPr lang="ru-RU">
                <a:latin typeface="Arial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95472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024166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2,0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4310050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-1,2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238744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-2,1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96066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-1,2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7453322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-2,1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8667768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1,3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9525024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2,2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714356"/>
            <a:ext cx="8258204" cy="5857916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ru-RU" sz="4500" dirty="0"/>
              <a:t>Определим, стратегии первого игрока: </a:t>
            </a:r>
            <a:endParaRPr lang="en-US" sz="4500" dirty="0"/>
          </a:p>
          <a:p>
            <a:pPr>
              <a:buNone/>
            </a:pPr>
            <a:r>
              <a:rPr lang="en-US" sz="4500" dirty="0"/>
              <a:t>	</a:t>
            </a:r>
            <a:r>
              <a:rPr lang="ru-RU" sz="4500" dirty="0"/>
              <a:t>1-я – выбирать </a:t>
            </a:r>
            <a:r>
              <a:rPr lang="ru-RU" sz="4500" i="1" dirty="0"/>
              <a:t>у=1</a:t>
            </a:r>
            <a:r>
              <a:rPr lang="ru-RU" sz="4500" dirty="0"/>
              <a:t> независимо от</a:t>
            </a:r>
            <a:r>
              <a:rPr lang="en-US" sz="4500" dirty="0"/>
              <a:t> </a:t>
            </a:r>
            <a:r>
              <a:rPr lang="ru-RU" sz="4500" dirty="0"/>
              <a:t>выбора </a:t>
            </a:r>
            <a:r>
              <a:rPr lang="ru-RU" sz="4500" i="1" dirty="0" err="1"/>
              <a:t>х</a:t>
            </a:r>
            <a:r>
              <a:rPr lang="ru-RU" sz="4500" dirty="0"/>
              <a:t>; </a:t>
            </a:r>
            <a:endParaRPr lang="en-US" sz="4500" dirty="0"/>
          </a:p>
          <a:p>
            <a:pPr>
              <a:buNone/>
            </a:pPr>
            <a:r>
              <a:rPr lang="en-US" sz="4500" dirty="0"/>
              <a:t>	</a:t>
            </a:r>
            <a:r>
              <a:rPr lang="ru-RU" sz="4500" dirty="0"/>
              <a:t>2-я</a:t>
            </a:r>
            <a:r>
              <a:rPr lang="en-US" sz="4500" dirty="0"/>
              <a:t>  - </a:t>
            </a:r>
            <a:r>
              <a:rPr lang="ru-RU" sz="4500" dirty="0"/>
              <a:t>выбирать </a:t>
            </a:r>
            <a:r>
              <a:rPr lang="ru-RU" sz="4500" i="1" dirty="0"/>
              <a:t>у=2</a:t>
            </a:r>
            <a:r>
              <a:rPr lang="ru-RU" sz="4500" dirty="0"/>
              <a:t> независимо от выбора </a:t>
            </a:r>
            <a:r>
              <a:rPr lang="ru-RU" sz="4500" i="1" dirty="0" err="1"/>
              <a:t>х</a:t>
            </a:r>
            <a:r>
              <a:rPr lang="ru-RU" sz="4500" dirty="0"/>
              <a:t>; </a:t>
            </a:r>
            <a:endParaRPr lang="en-US" sz="4500" dirty="0"/>
          </a:p>
          <a:p>
            <a:pPr>
              <a:buNone/>
            </a:pPr>
            <a:r>
              <a:rPr lang="en-US" sz="4500" dirty="0"/>
              <a:t>	</a:t>
            </a:r>
            <a:r>
              <a:rPr lang="ru-RU" sz="4500" dirty="0"/>
              <a:t>3-я – выбирать </a:t>
            </a:r>
            <a:r>
              <a:rPr lang="ru-RU" sz="4500" i="1" dirty="0" err="1"/>
              <a:t>у=х</a:t>
            </a:r>
            <a:r>
              <a:rPr lang="ru-RU" sz="4500" dirty="0"/>
              <a:t>; </a:t>
            </a:r>
            <a:endParaRPr lang="en-US" sz="4500" dirty="0"/>
          </a:p>
          <a:p>
            <a:pPr>
              <a:buNone/>
            </a:pPr>
            <a:r>
              <a:rPr lang="en-US" sz="4500" dirty="0"/>
              <a:t>	</a:t>
            </a:r>
            <a:r>
              <a:rPr lang="ru-RU" sz="4500" dirty="0"/>
              <a:t>4-я – выбирать </a:t>
            </a:r>
            <a:r>
              <a:rPr lang="ru-RU" sz="4500" i="1" dirty="0"/>
              <a:t>у</a:t>
            </a:r>
            <a:r>
              <a:rPr lang="ru-RU" sz="4500" i="1" dirty="0">
                <a:sym typeface="Symbol"/>
              </a:rPr>
              <a:t></a:t>
            </a:r>
            <a:r>
              <a:rPr lang="en-US" sz="4500" i="1" dirty="0"/>
              <a:t>x</a:t>
            </a:r>
            <a:r>
              <a:rPr lang="en-US" sz="4500" dirty="0"/>
              <a:t> </a:t>
            </a:r>
            <a:r>
              <a:rPr lang="ru-RU" sz="4500" dirty="0"/>
              <a:t>.</a:t>
            </a:r>
          </a:p>
          <a:p>
            <a:pPr>
              <a:buNone/>
            </a:pPr>
            <a:r>
              <a:rPr lang="ru-RU" sz="4500" dirty="0"/>
              <a:t>Стратегии второго игрока: </a:t>
            </a:r>
            <a:endParaRPr lang="en-US" sz="4500" dirty="0"/>
          </a:p>
          <a:p>
            <a:pPr>
              <a:buNone/>
            </a:pPr>
            <a:r>
              <a:rPr lang="en-US" sz="4500" dirty="0"/>
              <a:t>	</a:t>
            </a:r>
            <a:r>
              <a:rPr lang="ru-RU" sz="4500" dirty="0"/>
              <a:t>1-я – выбирать </a:t>
            </a:r>
            <a:r>
              <a:rPr lang="ru-RU" sz="4500" i="1" dirty="0"/>
              <a:t>z=1</a:t>
            </a:r>
            <a:r>
              <a:rPr lang="ru-RU" sz="4500" dirty="0"/>
              <a:t> независимо от </a:t>
            </a:r>
            <a:r>
              <a:rPr lang="ru-RU" sz="4500" i="1" dirty="0"/>
              <a:t>у</a:t>
            </a:r>
            <a:r>
              <a:rPr lang="ru-RU" sz="4500" dirty="0"/>
              <a:t>; </a:t>
            </a:r>
            <a:endParaRPr lang="en-US" sz="4500" dirty="0"/>
          </a:p>
          <a:p>
            <a:pPr>
              <a:buNone/>
            </a:pPr>
            <a:r>
              <a:rPr lang="en-US" sz="4500" dirty="0"/>
              <a:t>	</a:t>
            </a:r>
            <a:r>
              <a:rPr lang="ru-RU" sz="4500" dirty="0"/>
              <a:t>2-я – выбирать </a:t>
            </a:r>
            <a:r>
              <a:rPr lang="ru-RU" sz="4500" i="1" dirty="0"/>
              <a:t>z=2</a:t>
            </a:r>
            <a:r>
              <a:rPr lang="ru-RU" sz="4500" dirty="0"/>
              <a:t> независимо</a:t>
            </a:r>
            <a:r>
              <a:rPr lang="en-US" sz="4500" dirty="0"/>
              <a:t> </a:t>
            </a:r>
            <a:r>
              <a:rPr lang="ru-RU" sz="4500" dirty="0"/>
              <a:t>от </a:t>
            </a:r>
            <a:r>
              <a:rPr lang="ru-RU" sz="4500" i="1" dirty="0"/>
              <a:t>у</a:t>
            </a:r>
            <a:r>
              <a:rPr lang="ru-RU" sz="4500" dirty="0"/>
              <a:t>; </a:t>
            </a:r>
            <a:endParaRPr lang="en-US" sz="4500" dirty="0"/>
          </a:p>
          <a:p>
            <a:pPr>
              <a:buNone/>
            </a:pPr>
            <a:r>
              <a:rPr lang="en-US" sz="4500" dirty="0"/>
              <a:t>	</a:t>
            </a:r>
            <a:r>
              <a:rPr lang="ru-RU" sz="4500" dirty="0"/>
              <a:t>3-я – выбирать </a:t>
            </a:r>
            <a:r>
              <a:rPr lang="ru-RU" sz="4500" i="1" dirty="0" err="1"/>
              <a:t>z=</a:t>
            </a:r>
            <a:r>
              <a:rPr lang="en-US" sz="4500" i="1" dirty="0"/>
              <a:t>y</a:t>
            </a:r>
            <a:r>
              <a:rPr lang="ru-RU" sz="4500" dirty="0"/>
              <a:t>; </a:t>
            </a:r>
            <a:endParaRPr lang="en-US" sz="4500" dirty="0"/>
          </a:p>
          <a:p>
            <a:pPr>
              <a:buNone/>
            </a:pPr>
            <a:r>
              <a:rPr lang="en-US" sz="4500" dirty="0"/>
              <a:t>	</a:t>
            </a:r>
            <a:r>
              <a:rPr lang="ru-RU" sz="4500" dirty="0"/>
              <a:t>4-я – выбирать </a:t>
            </a:r>
            <a:r>
              <a:rPr lang="ru-RU" sz="4500" i="1" dirty="0" err="1"/>
              <a:t>z</a:t>
            </a:r>
            <a:r>
              <a:rPr lang="ru-RU" sz="4500" i="1" dirty="0" err="1">
                <a:sym typeface="Symbol"/>
              </a:rPr>
              <a:t></a:t>
            </a:r>
            <a:r>
              <a:rPr lang="ru-RU" sz="4500" i="1" dirty="0" err="1"/>
              <a:t>у</a:t>
            </a:r>
            <a:r>
              <a:rPr lang="ru-RU" sz="4500" dirty="0"/>
              <a:t>.</a:t>
            </a:r>
          </a:p>
          <a:p>
            <a:pPr>
              <a:buNone/>
            </a:pPr>
            <a:endParaRPr lang="en-US" sz="4500" dirty="0"/>
          </a:p>
          <a:p>
            <a:pPr>
              <a:buNone/>
            </a:pPr>
            <a:r>
              <a:rPr lang="ru-RU" sz="4500" dirty="0"/>
              <a:t>Как считать выигрыши  игроков. Пусть, например, первый игрок применяет стратегию 1, а</a:t>
            </a:r>
            <a:endParaRPr lang="en-US" sz="4500" dirty="0"/>
          </a:p>
          <a:p>
            <a:pPr>
              <a:buNone/>
            </a:pPr>
            <a:r>
              <a:rPr lang="ru-RU" sz="4500" dirty="0"/>
              <a:t>второй игрок – 4-ю. Надо различать тогда два случая: а) </a:t>
            </a:r>
            <a:r>
              <a:rPr lang="ru-RU" sz="4500" i="1" dirty="0"/>
              <a:t>х=1</a:t>
            </a:r>
            <a:r>
              <a:rPr lang="ru-RU" sz="4500" dirty="0"/>
              <a:t>; б) </a:t>
            </a:r>
            <a:r>
              <a:rPr lang="ru-RU" sz="4500" i="1" dirty="0"/>
              <a:t>х=2</a:t>
            </a:r>
            <a:r>
              <a:rPr lang="ru-RU" sz="4500" dirty="0"/>
              <a:t>. Если </a:t>
            </a:r>
            <a:r>
              <a:rPr lang="ru-RU" sz="4500" i="1" dirty="0"/>
              <a:t>х=1</a:t>
            </a:r>
            <a:r>
              <a:rPr lang="ru-RU" sz="4500" dirty="0"/>
              <a:t>, первый игрок</a:t>
            </a:r>
            <a:endParaRPr lang="en-US" sz="4500" dirty="0"/>
          </a:p>
          <a:p>
            <a:pPr>
              <a:buNone/>
            </a:pPr>
            <a:r>
              <a:rPr lang="ru-RU" sz="4500" dirty="0"/>
              <a:t>выбирает </a:t>
            </a:r>
            <a:r>
              <a:rPr lang="ru-RU" sz="4500" i="1" dirty="0"/>
              <a:t>у=1</a:t>
            </a:r>
            <a:r>
              <a:rPr lang="ru-RU" sz="4500" dirty="0"/>
              <a:t> и тогда второй игрок выбирает </a:t>
            </a:r>
            <a:r>
              <a:rPr lang="ru-RU" sz="4500" i="1" dirty="0"/>
              <a:t>z=2</a:t>
            </a:r>
            <a:r>
              <a:rPr lang="ru-RU" sz="4500" dirty="0"/>
              <a:t>  выигрыш </a:t>
            </a:r>
            <a:r>
              <a:rPr lang="en-US" sz="4500" i="1" dirty="0"/>
              <a:t>H</a:t>
            </a:r>
            <a:r>
              <a:rPr lang="ru-RU" sz="4500" i="1" baseline="-25000" dirty="0"/>
              <a:t>1</a:t>
            </a:r>
            <a:r>
              <a:rPr lang="ru-RU" sz="4500" i="1" dirty="0"/>
              <a:t>=2, </a:t>
            </a:r>
            <a:r>
              <a:rPr lang="en-US" sz="4500" i="1" dirty="0"/>
              <a:t>H</a:t>
            </a:r>
            <a:r>
              <a:rPr lang="ru-RU" sz="4500" i="1" baseline="-25000" dirty="0"/>
              <a:t>2</a:t>
            </a:r>
            <a:r>
              <a:rPr lang="ru-RU" sz="4500" i="1" dirty="0"/>
              <a:t>=0</a:t>
            </a:r>
            <a:r>
              <a:rPr lang="ru-RU" sz="4500" dirty="0"/>
              <a:t>.</a:t>
            </a:r>
          </a:p>
          <a:p>
            <a:pPr>
              <a:buNone/>
            </a:pPr>
            <a:r>
              <a:rPr lang="ru-RU" sz="4500" dirty="0"/>
              <a:t>Если </a:t>
            </a:r>
            <a:r>
              <a:rPr lang="ru-RU" sz="4500" i="1" dirty="0"/>
              <a:t>х=2</a:t>
            </a:r>
            <a:r>
              <a:rPr lang="ru-RU" sz="4500" dirty="0"/>
              <a:t>, первый игрок выбирает </a:t>
            </a:r>
            <a:r>
              <a:rPr lang="ru-RU" sz="4500" i="1" dirty="0"/>
              <a:t>у=1</a:t>
            </a:r>
            <a:r>
              <a:rPr lang="ru-RU" sz="4500" dirty="0"/>
              <a:t>, а второй – </a:t>
            </a:r>
            <a:r>
              <a:rPr lang="ru-RU" sz="4500" i="1" dirty="0"/>
              <a:t>z=2</a:t>
            </a:r>
            <a:r>
              <a:rPr lang="ru-RU" sz="4500" dirty="0"/>
              <a:t>, и получаем выигрыш </a:t>
            </a:r>
            <a:r>
              <a:rPr lang="en-US" sz="4500" i="1" dirty="0"/>
              <a:t>H</a:t>
            </a:r>
            <a:r>
              <a:rPr lang="ru-RU" sz="4500" i="1" baseline="-25000" dirty="0"/>
              <a:t>1</a:t>
            </a:r>
            <a:r>
              <a:rPr lang="ru-RU" sz="4500" i="1" dirty="0"/>
              <a:t>=-2, </a:t>
            </a:r>
            <a:r>
              <a:rPr lang="en-US" sz="4500" i="1" dirty="0"/>
              <a:t>H</a:t>
            </a:r>
            <a:r>
              <a:rPr lang="ru-RU" sz="4500" i="1" baseline="-25000" dirty="0"/>
              <a:t>2</a:t>
            </a:r>
            <a:r>
              <a:rPr lang="ru-RU" sz="4500" i="1" dirty="0"/>
              <a:t>=1</a:t>
            </a:r>
            <a:r>
              <a:rPr lang="ru-RU" sz="4500" dirty="0"/>
              <a:t>.</a:t>
            </a:r>
          </a:p>
          <a:p>
            <a:pPr>
              <a:buNone/>
            </a:pPr>
            <a:r>
              <a:rPr lang="ru-RU" sz="4500" dirty="0"/>
              <a:t>Поскольку </a:t>
            </a:r>
            <a:r>
              <a:rPr lang="ru-RU" sz="4500" i="1" dirty="0" err="1"/>
              <a:t>х</a:t>
            </a:r>
            <a:r>
              <a:rPr lang="ru-RU" sz="4500" i="1" dirty="0"/>
              <a:t> </a:t>
            </a:r>
            <a:r>
              <a:rPr lang="ru-RU" sz="4500" dirty="0"/>
              <a:t>выбирается случайно, то средний выигрыш первого игрока будет равен </a:t>
            </a:r>
            <a:endParaRPr lang="en-US" sz="4500" dirty="0"/>
          </a:p>
          <a:p>
            <a:pPr>
              <a:buNone/>
            </a:pPr>
            <a:r>
              <a:rPr lang="ru-RU" sz="4500" i="1" dirty="0"/>
              <a:t>2</a:t>
            </a:r>
            <a:r>
              <a:rPr lang="ru-RU" sz="4500" i="1" baseline="30000" dirty="0"/>
              <a:t>.</a:t>
            </a:r>
            <a:r>
              <a:rPr lang="ru-RU" sz="4500" i="1" dirty="0"/>
              <a:t>0.5</a:t>
            </a:r>
            <a:r>
              <a:rPr lang="en-US" sz="4500" i="1" dirty="0"/>
              <a:t>-</a:t>
            </a:r>
            <a:r>
              <a:rPr lang="ru-RU" sz="4500" i="1" dirty="0"/>
              <a:t>2</a:t>
            </a:r>
            <a:r>
              <a:rPr lang="ru-RU" sz="4500" i="1" baseline="30000" dirty="0"/>
              <a:t>.</a:t>
            </a:r>
            <a:r>
              <a:rPr lang="ru-RU" sz="4500" i="1" dirty="0"/>
              <a:t>0.5=0</a:t>
            </a:r>
            <a:r>
              <a:rPr lang="ru-RU" sz="4500" dirty="0"/>
              <a:t>, средний выигрыш второго игрока равен </a:t>
            </a:r>
            <a:r>
              <a:rPr lang="ru-RU" sz="4500" i="1" dirty="0"/>
              <a:t>0</a:t>
            </a:r>
            <a:r>
              <a:rPr lang="ru-RU" sz="4500" dirty="0">
                <a:sym typeface="Symbol"/>
              </a:rPr>
              <a:t></a:t>
            </a:r>
            <a:r>
              <a:rPr lang="ru-RU" sz="4500" i="1" dirty="0"/>
              <a:t>0.5+1</a:t>
            </a:r>
            <a:r>
              <a:rPr lang="ru-RU" sz="4500" i="1" dirty="0">
                <a:sym typeface="Symbol"/>
              </a:rPr>
              <a:t></a:t>
            </a:r>
            <a:r>
              <a:rPr lang="ru-RU" sz="4500" i="1" dirty="0"/>
              <a:t>0.5=0.5</a:t>
            </a:r>
            <a:r>
              <a:rPr lang="en-US" sz="4500" i="1" dirty="0"/>
              <a:t>.</a:t>
            </a:r>
            <a:r>
              <a:rPr lang="ru-RU" sz="4500" dirty="0"/>
              <a:t>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2471726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4034" y="285728"/>
            <a:ext cx="1785950" cy="28575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/>
              <a:t>Матрицы выигрышей будут иметь вид: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		1           2          3           4		1            2          3           4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/>
              <a:t>H</a:t>
            </a:r>
            <a:r>
              <a:rPr lang="en-US" sz="1200" dirty="0"/>
              <a:t>1 </a:t>
            </a:r>
            <a:r>
              <a:rPr lang="en-US" sz="1600" dirty="0"/>
              <a:t>=</a:t>
            </a:r>
            <a:r>
              <a:rPr lang="en-US" sz="1200" dirty="0"/>
              <a:t>					</a:t>
            </a:r>
            <a:r>
              <a:rPr lang="en-US" sz="1600" dirty="0"/>
              <a:t>H</a:t>
            </a:r>
            <a:r>
              <a:rPr lang="en-US" sz="1200" dirty="0"/>
              <a:t>2 </a:t>
            </a:r>
            <a:r>
              <a:rPr lang="en-US" sz="1600" dirty="0"/>
              <a:t>=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В данной игре матрица выигрышей первого игрока имеет одну </a:t>
            </a:r>
            <a:r>
              <a:rPr lang="ru-RU" sz="1600" dirty="0" err="1"/>
              <a:t>седловую</a:t>
            </a:r>
            <a:r>
              <a:rPr lang="ru-RU" sz="1600" dirty="0"/>
              <a:t> точку, матрица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выигрышей второго игрока – две </a:t>
            </a:r>
            <a:r>
              <a:rPr lang="ru-RU" sz="1600" dirty="0" err="1"/>
              <a:t>седловые</a:t>
            </a:r>
            <a:r>
              <a:rPr lang="ru-RU" sz="1600" dirty="0"/>
              <a:t> точки (отмечены *). Игра имеет ситуацию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равновесия в чистых стратегиях, определяемую парой чистых стратегий (3,1). </a:t>
            </a:r>
          </a:p>
          <a:p>
            <a:pPr>
              <a:buNone/>
            </a:pPr>
            <a:r>
              <a:rPr lang="en-US" sz="1600" dirty="0"/>
              <a:t> </a:t>
            </a: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200" dirty="0"/>
              <a:t> </a:t>
            </a:r>
            <a:endParaRPr lang="ru-RU" sz="1600" dirty="0"/>
          </a:p>
          <a:p>
            <a:pPr>
              <a:buNone/>
            </a:pPr>
            <a:endParaRPr lang="ru-RU" sz="1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15.03.2021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12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452664" y="1142984"/>
          <a:ext cx="26432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2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3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1*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4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-1.5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-1.5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6167439" y="1142984"/>
          <a:ext cx="26432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</a:t>
                      </a:r>
                      <a:endParaRPr lang="ru-RU" sz="1200" b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ru-RU" sz="1200" b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2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2.5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1.5*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.5*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3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4</a:t>
                      </a:r>
                      <a:endParaRPr lang="ru-RU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32155" y="502934"/>
            <a:ext cx="10120543" cy="621510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1600" b="1" i="1" dirty="0"/>
              <a:t>Т е о </a:t>
            </a:r>
            <a:r>
              <a:rPr lang="ru-RU" sz="1600" b="1" i="1" dirty="0" err="1"/>
              <a:t>р</a:t>
            </a:r>
            <a:r>
              <a:rPr lang="ru-RU" sz="1600" b="1" i="1" dirty="0"/>
              <a:t> е м а</a:t>
            </a:r>
            <a:r>
              <a:rPr lang="ru-RU" sz="1600" dirty="0"/>
              <a:t>. Любая конечная позиционная игра  </a:t>
            </a:r>
          </a:p>
          <a:p>
            <a:pPr>
              <a:buNone/>
            </a:pPr>
            <a:r>
              <a:rPr lang="ru-RU" sz="1600" dirty="0"/>
              <a:t> с полной информацией имеет ситуацию равновесия в чистых стратегиях. </a:t>
            </a:r>
          </a:p>
          <a:p>
            <a:pPr>
              <a:buNone/>
            </a:pPr>
            <a:r>
              <a:rPr lang="ru-RU" sz="1600" i="1" dirty="0"/>
              <a:t>Доказательство</a:t>
            </a:r>
            <a:r>
              <a:rPr lang="ru-RU" sz="1600" dirty="0"/>
              <a:t> проведем методом индукции по длине игры, т.е. по числу вершин в самой длинной партии игры. Для </a:t>
            </a:r>
          </a:p>
          <a:p>
            <a:pPr>
              <a:buNone/>
            </a:pPr>
            <a:r>
              <a:rPr lang="ru-RU" sz="1600" dirty="0"/>
              <a:t>игр, имеющих нулевые длины (не имеющих ходов), теорема справедлива: у каждого игрока имеется единственная </a:t>
            </a:r>
          </a:p>
          <a:p>
            <a:pPr>
              <a:buNone/>
            </a:pPr>
            <a:r>
              <a:rPr lang="ru-RU" sz="1600" dirty="0"/>
              <a:t>стратегия – «ничего не делать». Пусть теорема справедлива для всех игр длины меньше чем </a:t>
            </a:r>
            <a:r>
              <a:rPr lang="ru-RU" sz="1600" i="1" dirty="0"/>
              <a:t>k</a:t>
            </a:r>
            <a:r>
              <a:rPr lang="ru-RU" sz="1600" dirty="0"/>
              <a:t>. </a:t>
            </a:r>
          </a:p>
          <a:p>
            <a:pPr>
              <a:buNone/>
            </a:pPr>
            <a:r>
              <a:rPr lang="ru-RU" sz="1600" dirty="0"/>
              <a:t>Пусть </a:t>
            </a:r>
            <a:r>
              <a:rPr lang="en-US" sz="1600" dirty="0"/>
              <a:t>					</a:t>
            </a:r>
            <a:r>
              <a:rPr lang="ru-RU" sz="1600" dirty="0"/>
              <a:t>- игра длины </a:t>
            </a:r>
            <a:r>
              <a:rPr lang="ru-RU" sz="1600" i="1" dirty="0" err="1"/>
              <a:t>k</a:t>
            </a:r>
            <a:r>
              <a:rPr lang="ru-RU" sz="1600" dirty="0"/>
              <a:t>. По условию теоремы рассматриваемая игра </a:t>
            </a:r>
          </a:p>
          <a:p>
            <a:pPr>
              <a:buNone/>
            </a:pPr>
            <a:r>
              <a:rPr lang="ru-RU" sz="1600" dirty="0"/>
              <a:t>имеет полную информацию. Обозначим через 		     множество чистых стратегий </a:t>
            </a:r>
            <a:r>
              <a:rPr lang="en-US" sz="1600" i="1" dirty="0" err="1"/>
              <a:t>i</a:t>
            </a:r>
            <a:r>
              <a:rPr lang="en-US" sz="1600" dirty="0"/>
              <a:t>-</a:t>
            </a:r>
            <a:r>
              <a:rPr lang="ru-RU" sz="1600" dirty="0"/>
              <a:t>го игрока.</a:t>
            </a:r>
          </a:p>
          <a:p>
            <a:pPr>
              <a:buNone/>
            </a:pPr>
            <a:r>
              <a:rPr lang="ru-RU" sz="1600" dirty="0"/>
              <a:t>В игре </a:t>
            </a:r>
            <a:r>
              <a:rPr lang="ru-RU" sz="1800" i="1" dirty="0"/>
              <a:t>Г</a:t>
            </a:r>
            <a:r>
              <a:rPr lang="ru-RU" sz="1600" dirty="0"/>
              <a:t> можно рассмотреть </a:t>
            </a:r>
            <a:r>
              <a:rPr lang="ru-RU" sz="1600" dirty="0" err="1"/>
              <a:t>подигры</a:t>
            </a:r>
            <a:r>
              <a:rPr lang="ru-RU" sz="1600" dirty="0"/>
              <a:t>, т.е. для каждой вершины </a:t>
            </a:r>
            <a:r>
              <a:rPr lang="en-US" sz="1600" i="1" dirty="0"/>
              <a:t>Q</a:t>
            </a:r>
            <a:r>
              <a:rPr lang="ru-RU" sz="1600" dirty="0"/>
              <a:t> дерева игры </a:t>
            </a:r>
            <a:r>
              <a:rPr lang="ru-RU" sz="1800" i="1" dirty="0"/>
              <a:t>Г</a:t>
            </a:r>
            <a:r>
              <a:rPr lang="ru-RU" sz="1600" dirty="0"/>
              <a:t> можно  рассмотреть подигру  </a:t>
            </a:r>
            <a:r>
              <a:rPr lang="ru-RU" sz="1800" i="1" dirty="0"/>
              <a:t>Г</a:t>
            </a:r>
            <a:r>
              <a:rPr lang="en-US" sz="1200" i="1" dirty="0"/>
              <a:t>Q</a:t>
            </a:r>
            <a:r>
              <a:rPr lang="ru-RU" sz="1600" dirty="0"/>
              <a:t>  с </a:t>
            </a:r>
          </a:p>
          <a:p>
            <a:pPr>
              <a:buNone/>
            </a:pPr>
            <a:r>
              <a:rPr lang="ru-RU" sz="1600" dirty="0"/>
              <a:t>началом в вершине </a:t>
            </a:r>
            <a:r>
              <a:rPr lang="en-US" sz="1600" i="1" dirty="0"/>
              <a:t>Q</a:t>
            </a:r>
            <a:r>
              <a:rPr lang="ru-RU" sz="1600" dirty="0"/>
              <a:t> (деревом этой подигры служит ветвь дерева первоначальной</a:t>
            </a:r>
            <a:r>
              <a:rPr lang="en-US" sz="1600" dirty="0"/>
              <a:t> </a:t>
            </a:r>
            <a:r>
              <a:rPr lang="ru-RU" sz="1600" dirty="0"/>
              <a:t>игры, начинающаяся в вершине </a:t>
            </a:r>
            <a:r>
              <a:rPr lang="en-US" sz="1600" i="1" dirty="0"/>
              <a:t>Q</a:t>
            </a:r>
            <a:r>
              <a:rPr lang="ru-RU" sz="1600" dirty="0"/>
              <a:t>). </a:t>
            </a:r>
          </a:p>
          <a:p>
            <a:pPr>
              <a:buNone/>
            </a:pPr>
            <a:r>
              <a:rPr lang="ru-RU" sz="1600" dirty="0"/>
              <a:t>Предположим, что начальная вершина дерева игры </a:t>
            </a:r>
            <a:r>
              <a:rPr lang="ru-RU" sz="2000" i="1" dirty="0"/>
              <a:t>Г</a:t>
            </a:r>
            <a:r>
              <a:rPr lang="ru-RU" sz="1600" dirty="0"/>
              <a:t> имеет </a:t>
            </a:r>
            <a:r>
              <a:rPr lang="en-US" sz="1600" i="1" dirty="0"/>
              <a:t>r</a:t>
            </a:r>
            <a:r>
              <a:rPr lang="ru-RU" sz="1600" dirty="0"/>
              <a:t> альтернатив. Рассмотрим </a:t>
            </a:r>
            <a:r>
              <a:rPr lang="ru-RU" sz="1600" i="1" dirty="0"/>
              <a:t>r </a:t>
            </a:r>
            <a:r>
              <a:rPr lang="ru-RU" sz="1600" dirty="0"/>
              <a:t>подигр </a:t>
            </a:r>
            <a:r>
              <a:rPr lang="ru-RU" sz="2000" i="1" dirty="0"/>
              <a:t>Г</a:t>
            </a:r>
            <a:r>
              <a:rPr lang="en-US" sz="1200" i="1" dirty="0"/>
              <a:t>j</a:t>
            </a:r>
            <a:r>
              <a:rPr lang="ru-RU" sz="1600" dirty="0"/>
              <a:t>, соответствующих </a:t>
            </a:r>
          </a:p>
          <a:p>
            <a:pPr>
              <a:buNone/>
            </a:pPr>
            <a:r>
              <a:rPr lang="ru-RU" sz="1600" dirty="0"/>
              <a:t>альтернативам</a:t>
            </a:r>
            <a:r>
              <a:rPr lang="en-US" sz="1600" dirty="0"/>
              <a:t> </a:t>
            </a:r>
            <a:r>
              <a:rPr lang="en-US" sz="1600" i="1" dirty="0"/>
              <a:t>j</a:t>
            </a:r>
            <a:r>
              <a:rPr lang="en-US" sz="1600" dirty="0"/>
              <a:t>=1,…,</a:t>
            </a:r>
            <a:r>
              <a:rPr lang="en-US" sz="1600" i="1" dirty="0"/>
              <a:t>r</a:t>
            </a:r>
            <a:r>
              <a:rPr lang="ru-RU" sz="1600" dirty="0"/>
              <a:t>. Каждая из этих игр имеет длину не более </a:t>
            </a:r>
            <a:r>
              <a:rPr lang="ru-RU" sz="1600" i="1" dirty="0"/>
              <a:t>k</a:t>
            </a:r>
            <a:r>
              <a:rPr lang="ru-RU" sz="1600" dirty="0"/>
              <a:t>-1 и по</a:t>
            </a:r>
            <a:r>
              <a:rPr lang="en-US" sz="1600" dirty="0"/>
              <a:t> </a:t>
            </a:r>
            <a:r>
              <a:rPr lang="ru-RU" sz="1600" dirty="0"/>
              <a:t>предположению индукции в ней существует </a:t>
            </a:r>
          </a:p>
          <a:p>
            <a:pPr>
              <a:buNone/>
            </a:pPr>
            <a:r>
              <a:rPr lang="ru-RU" sz="1600" dirty="0"/>
              <a:t>ситуация равновесия в чистых стратегиях: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Здесь           - математическое ожидание выигрыша </a:t>
            </a:r>
            <a:r>
              <a:rPr lang="en-US" sz="1600" i="1" dirty="0" err="1"/>
              <a:t>i</a:t>
            </a:r>
            <a:r>
              <a:rPr lang="en-US" sz="1600" dirty="0"/>
              <a:t>-</a:t>
            </a:r>
            <a:r>
              <a:rPr lang="ru-RU" sz="1600" dirty="0"/>
              <a:t>го  игрока в </a:t>
            </a:r>
            <a:r>
              <a:rPr lang="ru-RU" sz="1600" dirty="0" err="1"/>
              <a:t>подигре</a:t>
            </a:r>
            <a:r>
              <a:rPr lang="ru-RU" sz="1600" dirty="0"/>
              <a:t> </a:t>
            </a:r>
            <a:r>
              <a:rPr lang="ru-RU" sz="2000" i="1" dirty="0"/>
              <a:t>Г</a:t>
            </a:r>
            <a:r>
              <a:rPr lang="en-US" sz="1200" i="1" dirty="0"/>
              <a:t>j </a:t>
            </a:r>
            <a:r>
              <a:rPr lang="ru-RU" sz="1600" dirty="0"/>
              <a:t>,                               </a:t>
            </a:r>
            <a:r>
              <a:rPr lang="en-US" sz="1600" dirty="0"/>
              <a:t>-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множества</a:t>
            </a:r>
            <a:r>
              <a:rPr lang="en-US" sz="1600" dirty="0"/>
              <a:t> </a:t>
            </a:r>
            <a:r>
              <a:rPr lang="ru-RU" sz="1600" dirty="0"/>
              <a:t>чистых стратегии игроков в </a:t>
            </a:r>
            <a:r>
              <a:rPr lang="ru-RU" sz="1600" dirty="0" err="1"/>
              <a:t>подигре</a:t>
            </a:r>
            <a:r>
              <a:rPr lang="ru-RU" sz="1600" dirty="0"/>
              <a:t> </a:t>
            </a:r>
            <a:r>
              <a:rPr lang="ru-RU" sz="2400" i="1" dirty="0"/>
              <a:t>Г</a:t>
            </a:r>
            <a:r>
              <a:rPr lang="en-US" sz="1600" i="1" dirty="0"/>
              <a:t>j </a:t>
            </a:r>
            <a:r>
              <a:rPr lang="ru-RU" sz="1600" dirty="0"/>
              <a:t>, а                                 - чистые стратегии игроков,</a:t>
            </a:r>
          </a:p>
          <a:p>
            <a:pPr>
              <a:buNone/>
            </a:pPr>
            <a:r>
              <a:rPr lang="ru-RU" sz="1600" dirty="0"/>
              <a:t>определяющие ситуацию равновесия. </a:t>
            </a:r>
            <a:endParaRPr lang="ru-RU" sz="12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8" name="Object 2"/>
              <p:cNvSpPr txBox="1"/>
              <p:nvPr/>
            </p:nvSpPr>
            <p:spPr bwMode="auto">
              <a:xfrm>
                <a:off x="5080585" y="476139"/>
                <a:ext cx="3692525" cy="3492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Г=&lt;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96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585" y="476139"/>
                <a:ext cx="3692525" cy="349250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00" name="Object 4"/>
              <p:cNvSpPr txBox="1"/>
              <p:nvPr/>
            </p:nvSpPr>
            <p:spPr bwMode="auto">
              <a:xfrm>
                <a:off x="1693864" y="2128511"/>
                <a:ext cx="3692525" cy="3492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Г=&lt;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,{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970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3864" y="2128511"/>
                <a:ext cx="3692525" cy="349250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56793"/>
              </p:ext>
            </p:extLst>
          </p:nvPr>
        </p:nvGraphicFramePr>
        <p:xfrm>
          <a:off x="1600607" y="4626915"/>
          <a:ext cx="87836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00600" imgH="253800" progId="Equation.3">
                  <p:embed/>
                </p:oleObj>
              </mc:Choice>
              <mc:Fallback>
                <p:oleObj name="Equation" r:id="rId4" imgW="4800600" imgH="2538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607" y="4626915"/>
                        <a:ext cx="87836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36264"/>
              </p:ext>
            </p:extLst>
          </p:nvPr>
        </p:nvGraphicFramePr>
        <p:xfrm>
          <a:off x="4909181" y="2467000"/>
          <a:ext cx="1714512" cy="3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241200" progId="Equation.3">
                  <p:embed/>
                </p:oleObj>
              </mc:Choice>
              <mc:Fallback>
                <p:oleObj name="Equation" r:id="rId6" imgW="1002960" imgH="2412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181" y="2467000"/>
                        <a:ext cx="1714512" cy="3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36142"/>
              </p:ext>
            </p:extLst>
          </p:nvPr>
        </p:nvGraphicFramePr>
        <p:xfrm>
          <a:off x="1693864" y="5214950"/>
          <a:ext cx="3762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4" y="5214950"/>
                        <a:ext cx="3762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10294"/>
              </p:ext>
            </p:extLst>
          </p:nvPr>
        </p:nvGraphicFramePr>
        <p:xfrm>
          <a:off x="5429250" y="5658913"/>
          <a:ext cx="13335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253800" progId="Equation.3">
                  <p:embed/>
                </p:oleObj>
              </mc:Choice>
              <mc:Fallback>
                <p:oleObj name="Equation" r:id="rId10" imgW="901440" imgH="2538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658913"/>
                        <a:ext cx="13335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13"/>
              <p:cNvSpPr txBox="1"/>
              <p:nvPr/>
            </p:nvSpPr>
            <p:spPr bwMode="auto">
              <a:xfrm>
                <a:off x="7438023" y="5214950"/>
                <a:ext cx="1335087" cy="37623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ba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8023" y="5214950"/>
                <a:ext cx="1335087" cy="376237"/>
              </a:xfrm>
              <a:prstGeom prst="rect">
                <a:avLst/>
              </a:prstGeom>
              <a:blipFill>
                <a:blip r:embed="rId1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2021</Words>
  <Application>Microsoft Office PowerPoint</Application>
  <PresentationFormat>Widescreen</PresentationFormat>
  <Paragraphs>385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Формула</vt:lpstr>
      <vt:lpstr>Equation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Лариса Раевская</dc:creator>
  <cp:lastModifiedBy>Лариса Раевская</cp:lastModifiedBy>
  <cp:revision>4</cp:revision>
  <dcterms:created xsi:type="dcterms:W3CDTF">2021-03-16T07:17:42Z</dcterms:created>
  <dcterms:modified xsi:type="dcterms:W3CDTF">2021-03-16T07:41:32Z</dcterms:modified>
</cp:coreProperties>
</file>