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70" r:id="rId4"/>
    <p:sldId id="271" r:id="rId5"/>
    <p:sldId id="272" r:id="rId6"/>
    <p:sldId id="274" r:id="rId7"/>
    <p:sldId id="269" r:id="rId8"/>
    <p:sldId id="273" r:id="rId9"/>
    <p:sldId id="275" r:id="rId10"/>
    <p:sldId id="276" r:id="rId11"/>
    <p:sldId id="277" r:id="rId12"/>
    <p:sldId id="278" r:id="rId13"/>
    <p:sldId id="279" r:id="rId14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939D4-C8FC-4335-8BC3-B95BF6CD1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A2F718-9882-42A5-997E-CF1DAC416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0E14A-BEB9-4F95-97F3-AEAA75BC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F464-9172-4E46-AFCC-279BB7D5BB48}" type="datetimeFigureOut">
              <a:rPr lang="ru-BY" smtClean="0"/>
              <a:t>22.03.2021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5A6F2-CC27-4E3A-B26E-5EEDFDDF5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22D08-6B80-4423-B09D-4F168E2E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5D2B-73B5-435A-8FC8-929F4B7DFEE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64433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D09A-06A4-463F-8C9C-09E97905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C83BB-DB7E-4EEC-B409-2DC62D807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14E9B-E7EA-4830-BD44-1B4A545A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F464-9172-4E46-AFCC-279BB7D5BB48}" type="datetimeFigureOut">
              <a:rPr lang="ru-BY" smtClean="0"/>
              <a:t>22.03.2021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08C8E-757F-4688-BF5C-DBB89D18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FBB54-6E80-4A8A-900E-C1D9EBD1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5D2B-73B5-435A-8FC8-929F4B7DFEE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437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BA84F2-D9A7-4E06-AAC6-88583A8A9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D9FE7-84EA-4633-8189-A61A47AD1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638FA-4353-47FD-875D-BAAFD4C1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F464-9172-4E46-AFCC-279BB7D5BB48}" type="datetimeFigureOut">
              <a:rPr lang="ru-BY" smtClean="0"/>
              <a:t>22.03.2021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21704-DC47-480F-8DDA-926F2207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0436A-2D0B-40C6-98E7-FFC47E7A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5D2B-73B5-435A-8FC8-929F4B7DFEE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08609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CFD5B-B24B-47C3-AF38-BD0F7164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FFED-1A77-4809-9CAA-2FF30AAD2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1F8DD-DB57-47FA-9985-9B05845D9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F464-9172-4E46-AFCC-279BB7D5BB48}" type="datetimeFigureOut">
              <a:rPr lang="ru-BY" smtClean="0"/>
              <a:t>22.03.2021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CAF2C-68B0-435D-8A4F-B1050BC8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A9C6D-3F11-47CE-9199-D7CC7317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5D2B-73B5-435A-8FC8-929F4B7DFEE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03138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BEB1C-1197-4989-A36B-F31B0FB9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B9E51-3630-4EFF-8F83-F296ADC26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99BC6-4C8E-45CE-8D42-FB777C86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F464-9172-4E46-AFCC-279BB7D5BB48}" type="datetimeFigureOut">
              <a:rPr lang="ru-BY" smtClean="0"/>
              <a:t>22.03.2021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CC71F-1CB8-4561-8D4E-C0A744E2D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1FD6F-BB85-4C0E-BED3-F7E02B051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5D2B-73B5-435A-8FC8-929F4B7DFEE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7938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A4C9-1923-468F-AF18-BD0629FC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2996-CAC8-425E-9F79-47BFDB054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DBE40-F0B4-48E5-9853-267CB745C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EABAF-6436-4CB8-908B-3FE5683D8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F464-9172-4E46-AFCC-279BB7D5BB48}" type="datetimeFigureOut">
              <a:rPr lang="ru-BY" smtClean="0"/>
              <a:t>22.03.2021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A6945-4399-447F-BDCA-91BC1BAE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94F62-B2A7-4C44-8E7C-AD9778A6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5D2B-73B5-435A-8FC8-929F4B7DFEE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780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1AC8-3429-4C51-BDC3-1FAD87CD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E27BF-6DB6-40A2-84B9-93949A968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3CB53-6784-4502-9553-8F8D7B37D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FD2583-F1B1-42F2-B76B-9C454BFF0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8F155-F419-4DD0-ADED-CA8474F28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13607-E69E-452C-A7F1-15ED162A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F464-9172-4E46-AFCC-279BB7D5BB48}" type="datetimeFigureOut">
              <a:rPr lang="ru-BY" smtClean="0"/>
              <a:t>22.03.2021</a:t>
            </a:fld>
            <a:endParaRPr lang="ru-B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98EBF-8575-4F9B-9AE9-8CC1E5C5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4D489-4275-4A7E-BF7B-F29FE4C08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5D2B-73B5-435A-8FC8-929F4B7DFEE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57231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8415-2E86-43C8-85C8-F14399F02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ACDDC-0D82-4155-8915-D8BC707C9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F464-9172-4E46-AFCC-279BB7D5BB48}" type="datetimeFigureOut">
              <a:rPr lang="ru-BY" smtClean="0"/>
              <a:t>22.03.2021</a:t>
            </a:fld>
            <a:endParaRPr lang="ru-B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1D80E-533A-4855-8C38-2BE8F79D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43F8F-87EB-46F2-8975-CB3F9530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5D2B-73B5-435A-8FC8-929F4B7DFEE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99348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7B2369-2A81-4925-A745-1F46A376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F464-9172-4E46-AFCC-279BB7D5BB48}" type="datetimeFigureOut">
              <a:rPr lang="ru-BY" smtClean="0"/>
              <a:t>22.03.2021</a:t>
            </a:fld>
            <a:endParaRPr lang="ru-B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5AA7B7-0ED2-45A2-9C23-C519AFC5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C0009-8920-4088-8452-A2D86B0E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5D2B-73B5-435A-8FC8-929F4B7DFEE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89913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4DE2-E059-48BF-9218-32A6D2C3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3BABB-3C11-4BFD-9174-EC13F5355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B1FF2-D25A-43BA-99C5-575330EF5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0ADFA-0671-4FCB-AB52-90C4FD37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F464-9172-4E46-AFCC-279BB7D5BB48}" type="datetimeFigureOut">
              <a:rPr lang="ru-BY" smtClean="0"/>
              <a:t>22.03.2021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E8BF4-136E-40A1-AE5A-9BC33F986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C35BB-F9AF-459F-AA60-888E511C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5D2B-73B5-435A-8FC8-929F4B7DFEE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53700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C132-5545-4B20-9D94-AF489251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8B4201-6209-490B-B533-E9528DB7A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2CB59-F096-4ECA-BE65-86D7BA0CE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02E8D-9017-483E-9045-FAFF740D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F464-9172-4E46-AFCC-279BB7D5BB48}" type="datetimeFigureOut">
              <a:rPr lang="ru-BY" smtClean="0"/>
              <a:t>22.03.2021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3240C-8207-4158-BE30-DDA6C00AE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1474C-C07A-4333-A197-41ACA3FE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5D2B-73B5-435A-8FC8-929F4B7DFEE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579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2EE1A-3948-4317-84C3-1DDD09B43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0129F-1B14-40CD-AD79-8FDB18CB0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C44D5-2566-424C-9255-2FE8930CC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1F464-9172-4E46-AFCC-279BB7D5BB48}" type="datetimeFigureOut">
              <a:rPr lang="ru-BY" smtClean="0"/>
              <a:t>22.03.2021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0CB5E-46A9-4ACF-B85D-6B2C51008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62B48-319B-46A1-AD26-E49EA5B36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5D2B-73B5-435A-8FC8-929F4B7DFEE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20653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4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10" Type="http://schemas.openxmlformats.org/officeDocument/2006/relationships/image" Target="../media/image8.wmf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23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52255" y="642919"/>
            <a:ext cx="10457895" cy="548324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Кооперативные игры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конечную бескоалиционную игру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Г=&lt;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 Любое непустое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подмножество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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называем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коалицией интересов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просто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коалицией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Образовав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коалицию, множество игроков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действует как один игрок против остальных игроков с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увеличения своего выигрыша. Множество чистых стратегий коалиции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будет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декартово произведение множеств чистых стратегий игроков коалиции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Выигрыш коалиции есть сумма выигрышей игроков из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т.е.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Наибольший гарантированный выигрыш для коалиции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быть получен из наихудшей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коалиции ситуации, когда оставшиеся игроки образуют коалицию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\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множеством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чистых стратегий и функцией  выигрышей равной  -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То есть  в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антагонистической игре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&lt;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\ 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двух игроков, первый из которых – коалиция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- коалиция 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\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силу теоремы фон Неймана игра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решение. Обозначим значение игры (выигрыш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первого игрока) через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Очевидно, что для исходной бескоалиционной игры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значение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зависит только от коалиции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То есть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является функцией коалиций. </a:t>
            </a:r>
          </a:p>
        </p:txBody>
      </p:sp>
      <p:sp>
        <p:nvSpPr>
          <p:cNvPr id="4" name="Заголовок 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1900222" cy="225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1200" dirty="0"/>
              <a:t>Исследование операций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024959" y="285729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654098"/>
              </p:ext>
            </p:extLst>
          </p:nvPr>
        </p:nvGraphicFramePr>
        <p:xfrm>
          <a:off x="7417200" y="2414033"/>
          <a:ext cx="812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40" imgH="342720" progId="Equation.3">
                  <p:embed/>
                </p:oleObj>
              </mc:Choice>
              <mc:Fallback>
                <p:oleObj name="Equation" r:id="rId2" imgW="672840" imgH="342720" progId="Equation.3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7200" y="2414033"/>
                        <a:ext cx="812800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108927"/>
              </p:ext>
            </p:extLst>
          </p:nvPr>
        </p:nvGraphicFramePr>
        <p:xfrm>
          <a:off x="6397287" y="2721838"/>
          <a:ext cx="87471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3600" imgH="342720" progId="Equation.3">
                  <p:embed/>
                </p:oleObj>
              </mc:Choice>
              <mc:Fallback>
                <p:oleObj name="Equation" r:id="rId4" imgW="723600" imgH="342720" progId="Equation.3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287" y="2721838"/>
                        <a:ext cx="874713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644755"/>
              </p:ext>
            </p:extLst>
          </p:nvPr>
        </p:nvGraphicFramePr>
        <p:xfrm>
          <a:off x="976913" y="3747764"/>
          <a:ext cx="939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99920" imgH="342720" progId="Equation.3">
                  <p:embed/>
                </p:oleObj>
              </mc:Choice>
              <mc:Fallback>
                <p:oleObj name="Equation" r:id="rId8" imgW="799920" imgH="342720" progId="Equation.3">
                  <p:embed/>
                  <p:pic>
                    <p:nvPicPr>
                      <p:cNvPr id="225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913" y="3747764"/>
                        <a:ext cx="939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2660" y="571480"/>
            <a:ext cx="10440140" cy="610452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целью систематизации исследования кооперативных игр вводится понятие стратегически эквивалентных игр.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Кооперативная игра &lt;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стратегически эквивалентна игре &lt;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, если найдутся такое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 и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 имеют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место равенства: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(1)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Отношение стратегической эквивалентности является: 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рефлексивным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т.е. &lt;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~ &lt;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.  </a:t>
            </a:r>
          </a:p>
          <a:p>
            <a:pPr lvl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следует из (1) при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lvl="0"/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симметричным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т.е. если &lt;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~ &lt;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то &lt;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~ &lt;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.</a:t>
            </a:r>
          </a:p>
          <a:p>
            <a:pPr lvl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Действительно, если &lt;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~ &lt;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то положим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1/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Получим,   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 &lt;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~ &lt;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;</a:t>
            </a:r>
          </a:p>
          <a:p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транзитивным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~ &lt;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 &lt;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~ &lt;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’’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следует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~ &lt;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’’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Положив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’’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’’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получим требуемое свойство.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отношение эквивалентности рефлексивно, симметрично и транзитивно, то оно разбивает множество всех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кооперативных игр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игроков на непересекающиеся классы эквивалентных игр.</a:t>
            </a:r>
          </a:p>
          <a:p>
            <a:pPr>
              <a:buNone/>
            </a:pP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600" b="1" i="1" dirty="0"/>
          </a:p>
          <a:p>
            <a:pPr lvl="0">
              <a:buNone/>
            </a:pPr>
            <a:endParaRPr lang="ru-RU" sz="1600" dirty="0"/>
          </a:p>
          <a:p>
            <a:pPr lvl="0">
              <a:buNone/>
            </a:pPr>
            <a:r>
              <a:rPr lang="ru-RU" sz="1600" dirty="0"/>
              <a:t> </a:t>
            </a:r>
          </a:p>
        </p:txBody>
      </p:sp>
      <p:sp>
        <p:nvSpPr>
          <p:cNvPr id="4" name="Заголовок 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1971660" cy="296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1200" dirty="0"/>
              <a:t>Исследование операций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024959" y="285729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231815"/>
              </p:ext>
            </p:extLst>
          </p:nvPr>
        </p:nvGraphicFramePr>
        <p:xfrm>
          <a:off x="2838152" y="1529781"/>
          <a:ext cx="26447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600" imgH="342720" progId="Equation.3">
                  <p:embed/>
                </p:oleObj>
              </mc:Choice>
              <mc:Fallback>
                <p:oleObj name="Equation" r:id="rId2" imgW="1866600" imgH="342720" progId="Equation.3">
                  <p:embed/>
                  <p:pic>
                    <p:nvPicPr>
                      <p:cNvPr id="327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152" y="1529781"/>
                        <a:ext cx="26447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421708"/>
              </p:ext>
            </p:extLst>
          </p:nvPr>
        </p:nvGraphicFramePr>
        <p:xfrm>
          <a:off x="2838152" y="4095750"/>
          <a:ext cx="26955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17360" imgH="355320" progId="Equation.3">
                  <p:embed/>
                </p:oleObj>
              </mc:Choice>
              <mc:Fallback>
                <p:oleObj name="Equation" r:id="rId4" imgW="1917360" imgH="355320" progId="Equation.3">
                  <p:embed/>
                  <p:pic>
                    <p:nvPicPr>
                      <p:cNvPr id="327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152" y="4095750"/>
                        <a:ext cx="26955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27969" y="571480"/>
            <a:ext cx="10688714" cy="6143668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ru-RU" sz="6400" b="1" dirty="0"/>
              <a:t>Теорема</a:t>
            </a:r>
            <a:r>
              <a:rPr lang="ru-RU" sz="6400" dirty="0"/>
              <a:t>. Если две игры &lt; </a:t>
            </a:r>
            <a:r>
              <a:rPr lang="en-US" sz="6400" i="1" dirty="0"/>
              <a:t>I</a:t>
            </a:r>
            <a:r>
              <a:rPr lang="ru-RU" sz="6400" dirty="0"/>
              <a:t> , </a:t>
            </a:r>
            <a:r>
              <a:rPr lang="en-US" sz="6400" i="1" dirty="0"/>
              <a:t>v </a:t>
            </a:r>
            <a:r>
              <a:rPr lang="ru-RU" sz="6400" dirty="0"/>
              <a:t>&gt; , &lt; </a:t>
            </a:r>
            <a:r>
              <a:rPr lang="en-US" sz="6400" i="1" dirty="0"/>
              <a:t>I</a:t>
            </a:r>
            <a:r>
              <a:rPr lang="ru-RU" sz="6400" dirty="0"/>
              <a:t> , </a:t>
            </a:r>
            <a:r>
              <a:rPr lang="en-US" sz="6400" i="1" dirty="0"/>
              <a:t>v</a:t>
            </a:r>
            <a:r>
              <a:rPr lang="ru-RU" sz="6400" baseline="30000" dirty="0"/>
              <a:t>’</a:t>
            </a:r>
            <a:r>
              <a:rPr lang="ru-RU" sz="6400" i="1" dirty="0"/>
              <a:t> </a:t>
            </a:r>
            <a:r>
              <a:rPr lang="ru-RU" sz="6400" dirty="0"/>
              <a:t>&gt;,  стратегически эквивалентны, то отображение   α →α</a:t>
            </a:r>
            <a:r>
              <a:rPr lang="ru-RU" sz="6400" baseline="30000" dirty="0"/>
              <a:t>’</a:t>
            </a:r>
            <a:r>
              <a:rPr lang="ru-RU" sz="6400" dirty="0"/>
              <a:t>, где α</a:t>
            </a:r>
            <a:r>
              <a:rPr lang="en-US" sz="6400" i="1" baseline="-25000" dirty="0" err="1"/>
              <a:t>i</a:t>
            </a:r>
            <a:r>
              <a:rPr lang="ru-RU" sz="6400" baseline="30000" dirty="0"/>
              <a:t>’</a:t>
            </a:r>
            <a:r>
              <a:rPr lang="ru-RU" sz="6400" dirty="0"/>
              <a:t>=</a:t>
            </a:r>
            <a:r>
              <a:rPr lang="en-US" sz="6400" i="1" dirty="0"/>
              <a:t>k</a:t>
            </a:r>
            <a:r>
              <a:rPr lang="en-US" sz="6400" dirty="0"/>
              <a:t> </a:t>
            </a:r>
            <a:r>
              <a:rPr lang="ru-RU" sz="6400" dirty="0" err="1"/>
              <a:t>α</a:t>
            </a:r>
            <a:r>
              <a:rPr lang="en-US" sz="6400" i="1" baseline="-25000" dirty="0" err="1"/>
              <a:t>i</a:t>
            </a:r>
            <a:r>
              <a:rPr lang="ru-RU" sz="6400" dirty="0"/>
              <a:t> + </a:t>
            </a:r>
            <a:r>
              <a:rPr lang="en-US" sz="6400" dirty="0" err="1"/>
              <a:t>c</a:t>
            </a:r>
            <a:r>
              <a:rPr lang="en-US" sz="6400" i="1" baseline="-25000" dirty="0" err="1"/>
              <a:t>i</a:t>
            </a:r>
            <a:r>
              <a:rPr lang="en-US" sz="6400" baseline="-25000" dirty="0"/>
              <a:t> </a:t>
            </a:r>
            <a:r>
              <a:rPr lang="ru-RU" sz="6400" dirty="0"/>
              <a:t>, </a:t>
            </a:r>
            <a:r>
              <a:rPr lang="en-US" sz="6400" i="1" dirty="0" err="1"/>
              <a:t>i</a:t>
            </a:r>
            <a:r>
              <a:rPr lang="en-US" sz="6400" i="1" dirty="0"/>
              <a:t> </a:t>
            </a:r>
            <a:r>
              <a:rPr lang="en-US" sz="6400" dirty="0">
                <a:sym typeface="Symbol"/>
              </a:rPr>
              <a:t></a:t>
            </a:r>
            <a:r>
              <a:rPr lang="en-US" sz="6400" dirty="0"/>
              <a:t> </a:t>
            </a:r>
            <a:r>
              <a:rPr lang="en-US" sz="6400" i="1" dirty="0"/>
              <a:t>I</a:t>
            </a:r>
            <a:r>
              <a:rPr lang="ru-RU" sz="6400" dirty="0"/>
              <a:t>,</a:t>
            </a:r>
          </a:p>
          <a:p>
            <a:pPr>
              <a:buNone/>
            </a:pPr>
            <a:r>
              <a:rPr lang="ru-RU" sz="6400" dirty="0"/>
              <a:t>устанавливает взаимно однозначное соответствие между множествами дележей игр  &lt; </a:t>
            </a:r>
            <a:r>
              <a:rPr lang="en-US" sz="6400" i="1" dirty="0"/>
              <a:t>I</a:t>
            </a:r>
            <a:r>
              <a:rPr lang="ru-RU" sz="6400" dirty="0"/>
              <a:t> , </a:t>
            </a:r>
            <a:r>
              <a:rPr lang="en-US" sz="6400" i="1" dirty="0"/>
              <a:t>v </a:t>
            </a:r>
            <a:r>
              <a:rPr lang="ru-RU" sz="6400" dirty="0"/>
              <a:t>&gt;, &lt; </a:t>
            </a:r>
            <a:r>
              <a:rPr lang="en-US" sz="6400" i="1" dirty="0"/>
              <a:t>I</a:t>
            </a:r>
            <a:r>
              <a:rPr lang="ru-RU" sz="6400" dirty="0"/>
              <a:t> , </a:t>
            </a:r>
            <a:r>
              <a:rPr lang="en-US" sz="6400" i="1" dirty="0"/>
              <a:t>v</a:t>
            </a:r>
            <a:r>
              <a:rPr lang="ru-RU" sz="6400" baseline="30000" dirty="0"/>
              <a:t>’</a:t>
            </a:r>
            <a:r>
              <a:rPr lang="ru-RU" sz="6400" i="1" dirty="0"/>
              <a:t> </a:t>
            </a:r>
            <a:r>
              <a:rPr lang="ru-RU" sz="6400" dirty="0"/>
              <a:t>&gt;,  так что из  </a:t>
            </a:r>
            <a:r>
              <a:rPr lang="ru-RU" sz="6400" dirty="0" err="1"/>
              <a:t>α </a:t>
            </a:r>
            <a:r>
              <a:rPr lang="ru-RU" sz="6400" dirty="0"/>
              <a:t>»</a:t>
            </a:r>
            <a:r>
              <a:rPr lang="en-US" sz="6400" baseline="-25000" dirty="0"/>
              <a:t>S </a:t>
            </a:r>
            <a:r>
              <a:rPr lang="ru-RU" sz="6400" dirty="0"/>
              <a:t>β</a:t>
            </a:r>
          </a:p>
          <a:p>
            <a:pPr>
              <a:buNone/>
            </a:pPr>
            <a:r>
              <a:rPr lang="ru-RU" sz="6400" dirty="0"/>
              <a:t>следует α</a:t>
            </a:r>
            <a:r>
              <a:rPr lang="ru-RU" sz="6400" baseline="30000" dirty="0"/>
              <a:t>’</a:t>
            </a:r>
            <a:r>
              <a:rPr lang="ru-RU" sz="6400" dirty="0"/>
              <a:t> »</a:t>
            </a:r>
            <a:r>
              <a:rPr lang="en-US" sz="6400" baseline="-25000" dirty="0"/>
              <a:t>S </a:t>
            </a:r>
            <a:r>
              <a:rPr lang="ru-RU" sz="6400" dirty="0" err="1"/>
              <a:t>β</a:t>
            </a:r>
            <a:r>
              <a:rPr lang="ru-RU" sz="6400" baseline="30000" dirty="0" err="1"/>
              <a:t>’</a:t>
            </a:r>
            <a:r>
              <a:rPr lang="ru-RU" sz="6400" dirty="0" err="1"/>
              <a:t> </a:t>
            </a:r>
            <a:r>
              <a:rPr lang="ru-RU" sz="6400" dirty="0"/>
              <a:t>.</a:t>
            </a:r>
            <a:endParaRPr lang="ru-RU" sz="6400" b="1" i="1" dirty="0"/>
          </a:p>
          <a:p>
            <a:pPr>
              <a:buNone/>
            </a:pPr>
            <a:r>
              <a:rPr lang="ru-RU" sz="6400" i="1" dirty="0"/>
              <a:t>Доказательство</a:t>
            </a:r>
            <a:r>
              <a:rPr lang="ru-RU" sz="6400" dirty="0"/>
              <a:t>. Проверим выполнимость индивидуальной и коллективной рациональности для α</a:t>
            </a:r>
            <a:r>
              <a:rPr lang="ru-RU" sz="6400" baseline="30000" dirty="0"/>
              <a:t>’</a:t>
            </a:r>
            <a:r>
              <a:rPr lang="ru-RU" sz="6400" dirty="0"/>
              <a:t>. Имеем </a:t>
            </a:r>
          </a:p>
          <a:p>
            <a:pPr>
              <a:buNone/>
            </a:pPr>
            <a:r>
              <a:rPr lang="ru-RU" sz="6400" dirty="0"/>
              <a:t>	</a:t>
            </a:r>
            <a:r>
              <a:rPr lang="ru-RU" sz="6400" dirty="0" err="1"/>
              <a:t>α</a:t>
            </a:r>
            <a:r>
              <a:rPr lang="en-US" sz="6400" i="1" baseline="-25000" dirty="0" err="1"/>
              <a:t>i</a:t>
            </a:r>
            <a:r>
              <a:rPr lang="ru-RU" sz="6400" baseline="30000" dirty="0"/>
              <a:t>’</a:t>
            </a:r>
            <a:r>
              <a:rPr lang="ru-RU" sz="6400" dirty="0"/>
              <a:t>=</a:t>
            </a:r>
            <a:r>
              <a:rPr lang="en-US" sz="6400" i="1" dirty="0"/>
              <a:t>k</a:t>
            </a:r>
            <a:r>
              <a:rPr lang="en-US" sz="6400" dirty="0"/>
              <a:t> </a:t>
            </a:r>
            <a:r>
              <a:rPr lang="ru-RU" sz="6400" dirty="0" err="1"/>
              <a:t>α</a:t>
            </a:r>
            <a:r>
              <a:rPr lang="en-US" sz="6400" i="1" baseline="-25000" dirty="0" err="1"/>
              <a:t>i</a:t>
            </a:r>
            <a:r>
              <a:rPr lang="ru-RU" sz="6400" dirty="0"/>
              <a:t> + </a:t>
            </a:r>
            <a:r>
              <a:rPr lang="en-US" sz="6400" dirty="0" err="1"/>
              <a:t>c</a:t>
            </a:r>
            <a:r>
              <a:rPr lang="en-US" sz="6400" i="1" baseline="-25000" dirty="0" err="1"/>
              <a:t>i</a:t>
            </a:r>
            <a:r>
              <a:rPr lang="ru-RU" sz="6400" dirty="0"/>
              <a:t> ≥ </a:t>
            </a:r>
            <a:r>
              <a:rPr lang="ru-RU" sz="6400" dirty="0" err="1"/>
              <a:t>α</a:t>
            </a:r>
            <a:r>
              <a:rPr lang="en-US" sz="6400" i="1" baseline="-25000" dirty="0" err="1"/>
              <a:t>i</a:t>
            </a:r>
            <a:r>
              <a:rPr lang="ru-RU" sz="6400" baseline="30000" dirty="0"/>
              <a:t>’</a:t>
            </a:r>
            <a:r>
              <a:rPr lang="ru-RU" sz="6400" dirty="0"/>
              <a:t>=</a:t>
            </a:r>
            <a:r>
              <a:rPr lang="en-US" sz="6400" i="1" dirty="0"/>
              <a:t>k</a:t>
            </a:r>
            <a:r>
              <a:rPr lang="en-US" sz="6400" dirty="0"/>
              <a:t> </a:t>
            </a:r>
            <a:r>
              <a:rPr lang="en-US" sz="6400" i="1" dirty="0"/>
              <a:t>v</a:t>
            </a:r>
            <a:r>
              <a:rPr lang="ru-RU" sz="6400" dirty="0"/>
              <a:t>({</a:t>
            </a:r>
            <a:r>
              <a:rPr lang="en-US" sz="6400" i="1" dirty="0" err="1"/>
              <a:t>i</a:t>
            </a:r>
            <a:r>
              <a:rPr lang="ru-RU" sz="6400" dirty="0"/>
              <a:t>} ) + </a:t>
            </a:r>
            <a:r>
              <a:rPr lang="en-US" sz="6400" dirty="0" err="1"/>
              <a:t>c</a:t>
            </a:r>
            <a:r>
              <a:rPr lang="en-US" sz="6400" i="1" baseline="-25000" dirty="0" err="1"/>
              <a:t>i</a:t>
            </a:r>
            <a:r>
              <a:rPr lang="ru-RU" sz="6400" dirty="0"/>
              <a:t> = </a:t>
            </a:r>
            <a:r>
              <a:rPr lang="en-US" sz="6400" i="1" dirty="0"/>
              <a:t>v</a:t>
            </a:r>
            <a:r>
              <a:rPr lang="ru-RU" sz="6400" baseline="30000" dirty="0"/>
              <a:t>’</a:t>
            </a:r>
            <a:r>
              <a:rPr lang="ru-RU" sz="6400" dirty="0"/>
              <a:t>({</a:t>
            </a:r>
            <a:r>
              <a:rPr lang="en-US" sz="6400" i="1" dirty="0" err="1"/>
              <a:t>i</a:t>
            </a:r>
            <a:r>
              <a:rPr lang="ru-RU" sz="6400" dirty="0"/>
              <a:t>} ) ,</a:t>
            </a:r>
            <a:endParaRPr lang="ru-RU" sz="6400" b="1" i="1" dirty="0"/>
          </a:p>
          <a:p>
            <a:pPr>
              <a:buNone/>
            </a:pPr>
            <a:endParaRPr lang="ru-RU" sz="6400" dirty="0"/>
          </a:p>
          <a:p>
            <a:pPr>
              <a:buNone/>
            </a:pPr>
            <a:r>
              <a:rPr lang="ru-RU" sz="6400" dirty="0"/>
              <a:t> Далее, если </a:t>
            </a:r>
            <a:r>
              <a:rPr lang="ru-RU" sz="6400" dirty="0" err="1"/>
              <a:t>α </a:t>
            </a:r>
            <a:r>
              <a:rPr lang="ru-RU" sz="6400" dirty="0"/>
              <a:t>»</a:t>
            </a:r>
            <a:r>
              <a:rPr lang="en-US" sz="6400" baseline="-25000" dirty="0"/>
              <a:t>S </a:t>
            </a:r>
            <a:r>
              <a:rPr lang="ru-RU" sz="6400" dirty="0" err="1"/>
              <a:t>β, </a:t>
            </a:r>
            <a:r>
              <a:rPr lang="ru-RU" sz="6400" dirty="0"/>
              <a:t>то  </a:t>
            </a:r>
            <a:r>
              <a:rPr lang="ru-RU" sz="6400" dirty="0" err="1"/>
              <a:t>α</a:t>
            </a:r>
            <a:r>
              <a:rPr lang="en-US" sz="6400" i="1" baseline="-25000" dirty="0" err="1"/>
              <a:t>i</a:t>
            </a:r>
            <a:r>
              <a:rPr lang="en-US" sz="6400" i="1" baseline="-25000" dirty="0"/>
              <a:t> </a:t>
            </a:r>
            <a:r>
              <a:rPr lang="en-US" sz="6400" dirty="0"/>
              <a:t>&gt; </a:t>
            </a:r>
            <a:r>
              <a:rPr lang="ru-RU" sz="6400" dirty="0" err="1"/>
              <a:t>β</a:t>
            </a:r>
            <a:r>
              <a:rPr lang="en-US" sz="6400" i="1" baseline="-25000" dirty="0" err="1"/>
              <a:t>i</a:t>
            </a:r>
            <a:r>
              <a:rPr lang="en-US" sz="6400" dirty="0"/>
              <a:t> , </a:t>
            </a:r>
            <a:r>
              <a:rPr lang="en-US" sz="6400" i="1" dirty="0" err="1"/>
              <a:t>i</a:t>
            </a:r>
            <a:r>
              <a:rPr lang="en-US" sz="6400" i="1" dirty="0"/>
              <a:t> </a:t>
            </a:r>
            <a:r>
              <a:rPr lang="en-US" sz="6400" dirty="0">
                <a:sym typeface="Symbol"/>
              </a:rPr>
              <a:t></a:t>
            </a:r>
            <a:r>
              <a:rPr lang="en-US" sz="6400" dirty="0"/>
              <a:t> </a:t>
            </a:r>
            <a:r>
              <a:rPr lang="en-US" sz="6400" i="1" dirty="0"/>
              <a:t>S</a:t>
            </a:r>
            <a:r>
              <a:rPr lang="en-US" sz="6400" dirty="0"/>
              <a:t>,  </a:t>
            </a:r>
            <a:r>
              <a:rPr lang="ru-RU" sz="6400" dirty="0"/>
              <a:t> 	               </a:t>
            </a:r>
          </a:p>
          <a:p>
            <a:pPr>
              <a:buNone/>
            </a:pPr>
            <a:endParaRPr lang="ru-RU" sz="6400" dirty="0"/>
          </a:p>
          <a:p>
            <a:pPr>
              <a:buNone/>
            </a:pPr>
            <a:r>
              <a:rPr lang="ru-RU" sz="6400" dirty="0"/>
              <a:t>Поэтому </a:t>
            </a:r>
            <a:r>
              <a:rPr lang="en-US" sz="6400" dirty="0"/>
              <a:t>	</a:t>
            </a:r>
            <a:r>
              <a:rPr lang="ru-RU" sz="6400" dirty="0" err="1"/>
              <a:t>α</a:t>
            </a:r>
            <a:r>
              <a:rPr lang="en-US" sz="6400" i="1" baseline="-25000" dirty="0" err="1"/>
              <a:t>i</a:t>
            </a:r>
            <a:r>
              <a:rPr lang="ru-RU" sz="6400" baseline="30000" dirty="0"/>
              <a:t>’</a:t>
            </a:r>
            <a:r>
              <a:rPr lang="ru-RU" sz="6400" dirty="0"/>
              <a:t>=</a:t>
            </a:r>
            <a:r>
              <a:rPr lang="en-US" sz="6400" i="1" dirty="0"/>
              <a:t>k</a:t>
            </a:r>
            <a:r>
              <a:rPr lang="en-US" sz="6400" dirty="0"/>
              <a:t> </a:t>
            </a:r>
            <a:r>
              <a:rPr lang="ru-RU" sz="6400" dirty="0" err="1"/>
              <a:t>α</a:t>
            </a:r>
            <a:r>
              <a:rPr lang="en-US" sz="6400" i="1" baseline="-25000" dirty="0" err="1"/>
              <a:t>i</a:t>
            </a:r>
            <a:r>
              <a:rPr lang="ru-RU" sz="6400" dirty="0"/>
              <a:t> + </a:t>
            </a:r>
            <a:r>
              <a:rPr lang="en-US" sz="6400" dirty="0" err="1"/>
              <a:t>c</a:t>
            </a:r>
            <a:r>
              <a:rPr lang="en-US" sz="6400" i="1" baseline="-25000" dirty="0" err="1"/>
              <a:t>i</a:t>
            </a:r>
            <a:r>
              <a:rPr lang="en-US" sz="6400" i="1" baseline="-25000" dirty="0"/>
              <a:t> </a:t>
            </a:r>
            <a:r>
              <a:rPr lang="en-US" sz="6400" dirty="0"/>
              <a:t> </a:t>
            </a:r>
            <a:r>
              <a:rPr lang="ru-RU" sz="6400" dirty="0"/>
              <a:t>&gt; </a:t>
            </a:r>
            <a:r>
              <a:rPr lang="en-US" sz="6400" i="1" dirty="0"/>
              <a:t>k</a:t>
            </a:r>
            <a:r>
              <a:rPr lang="en-US" sz="6400" dirty="0"/>
              <a:t> </a:t>
            </a:r>
            <a:r>
              <a:rPr lang="ru-RU" sz="6400" dirty="0" err="1"/>
              <a:t>β</a:t>
            </a:r>
            <a:r>
              <a:rPr lang="en-US" sz="6400" i="1" baseline="-25000" dirty="0" err="1"/>
              <a:t>i</a:t>
            </a:r>
            <a:r>
              <a:rPr lang="ru-RU" sz="6400" dirty="0"/>
              <a:t> + </a:t>
            </a:r>
            <a:r>
              <a:rPr lang="en-US" sz="6400" dirty="0" err="1"/>
              <a:t>c</a:t>
            </a:r>
            <a:r>
              <a:rPr lang="en-US" sz="6400" i="1" baseline="-25000" dirty="0" err="1"/>
              <a:t>i</a:t>
            </a:r>
            <a:r>
              <a:rPr lang="en-US" sz="6400" i="1" baseline="-25000" dirty="0"/>
              <a:t> </a:t>
            </a:r>
            <a:r>
              <a:rPr lang="ru-RU" sz="6400" dirty="0"/>
              <a:t> = </a:t>
            </a:r>
            <a:r>
              <a:rPr lang="ru-RU" sz="6400" dirty="0" err="1"/>
              <a:t>β</a:t>
            </a:r>
            <a:r>
              <a:rPr lang="en-US" sz="6400" i="1" baseline="-25000" dirty="0" err="1"/>
              <a:t>i</a:t>
            </a:r>
            <a:r>
              <a:rPr lang="ru-RU" sz="6400" baseline="30000" dirty="0"/>
              <a:t>’ </a:t>
            </a:r>
            <a:r>
              <a:rPr lang="ru-RU" sz="6400" dirty="0"/>
              <a:t> (</a:t>
            </a:r>
            <a:r>
              <a:rPr lang="en-US" sz="6400" i="1" dirty="0"/>
              <a:t>k</a:t>
            </a:r>
            <a:r>
              <a:rPr lang="ru-RU" sz="6400" i="1" dirty="0"/>
              <a:t> </a:t>
            </a:r>
            <a:r>
              <a:rPr lang="ru-RU" sz="6400" dirty="0"/>
              <a:t>&gt; 0) ,</a:t>
            </a:r>
          </a:p>
          <a:p>
            <a:pPr>
              <a:buNone/>
            </a:pPr>
            <a:endParaRPr lang="ru-RU" sz="6400" b="1" i="1" dirty="0"/>
          </a:p>
          <a:p>
            <a:pPr>
              <a:buNone/>
            </a:pPr>
            <a:r>
              <a:rPr lang="ru-RU" sz="6400" dirty="0"/>
              <a:t>Т.е. </a:t>
            </a:r>
            <a:r>
              <a:rPr lang="ru-RU" sz="6400" dirty="0" err="1"/>
              <a:t>α</a:t>
            </a:r>
            <a:r>
              <a:rPr lang="ru-RU" sz="6400" baseline="30000" dirty="0" err="1"/>
              <a:t>’</a:t>
            </a:r>
            <a:r>
              <a:rPr lang="ru-RU" sz="6400" dirty="0" err="1"/>
              <a:t> </a:t>
            </a:r>
            <a:r>
              <a:rPr lang="ru-RU" sz="6400" dirty="0"/>
              <a:t>»</a:t>
            </a:r>
            <a:r>
              <a:rPr lang="en-US" sz="6400" baseline="-25000" dirty="0"/>
              <a:t>S </a:t>
            </a:r>
            <a:r>
              <a:rPr lang="ru-RU" sz="6400" dirty="0" err="1"/>
              <a:t>β</a:t>
            </a:r>
            <a:r>
              <a:rPr lang="ru-RU" sz="6400" baseline="30000" dirty="0" err="1"/>
              <a:t>’</a:t>
            </a:r>
            <a:r>
              <a:rPr lang="ru-RU" sz="6400" dirty="0" err="1"/>
              <a:t> </a:t>
            </a:r>
            <a:r>
              <a:rPr lang="ru-RU" sz="6400" dirty="0"/>
              <a:t>. Взаимная однозначность соответствия следует из существования обратного отображения.</a:t>
            </a:r>
          </a:p>
          <a:p>
            <a:pPr>
              <a:buNone/>
            </a:pPr>
            <a:endParaRPr lang="ru-RU" sz="6400" dirty="0"/>
          </a:p>
          <a:p>
            <a:pPr>
              <a:buNone/>
            </a:pPr>
            <a:r>
              <a:rPr lang="ru-RU" sz="6400" dirty="0"/>
              <a:t> При разбиении всех кооперативных игр на непересекающиеся классы стратегически эквивалентных игр, возникает</a:t>
            </a:r>
          </a:p>
          <a:p>
            <a:pPr>
              <a:buNone/>
            </a:pPr>
            <a:r>
              <a:rPr lang="ru-RU" sz="6400" dirty="0"/>
              <a:t>вопрос о выборе из каждого класса наиболее простого представителя. </a:t>
            </a:r>
          </a:p>
          <a:p>
            <a:pPr>
              <a:buNone/>
            </a:pPr>
            <a:endParaRPr lang="ru-RU" sz="6400" dirty="0"/>
          </a:p>
          <a:p>
            <a:pPr>
              <a:buNone/>
            </a:pPr>
            <a:r>
              <a:rPr lang="ru-RU" sz="6400" dirty="0"/>
              <a:t>Кооперативная игра &lt;</a:t>
            </a:r>
            <a:r>
              <a:rPr lang="en-US" sz="6400" i="1" dirty="0"/>
              <a:t>I</a:t>
            </a:r>
            <a:r>
              <a:rPr lang="ru-RU" sz="6400" dirty="0"/>
              <a:t> , </a:t>
            </a:r>
            <a:r>
              <a:rPr lang="en-US" sz="6400" i="1" dirty="0"/>
              <a:t>v</a:t>
            </a:r>
            <a:r>
              <a:rPr lang="ru-RU" sz="6400" dirty="0"/>
              <a:t>&gt;  имеет (0-1)-</a:t>
            </a:r>
            <a:r>
              <a:rPr lang="ru-RU" sz="6400" i="1" dirty="0"/>
              <a:t>редуцированную форму</a:t>
            </a:r>
            <a:r>
              <a:rPr lang="ru-RU" sz="6400" dirty="0"/>
              <a:t>, если для характеристической</a:t>
            </a:r>
          </a:p>
          <a:p>
            <a:pPr>
              <a:buNone/>
            </a:pPr>
            <a:r>
              <a:rPr lang="ru-RU" sz="6400" dirty="0"/>
              <a:t>функции выполняются равенства </a:t>
            </a:r>
            <a:r>
              <a:rPr lang="ru-RU" sz="6400" i="1" dirty="0" err="1"/>
              <a:t>v</a:t>
            </a:r>
            <a:r>
              <a:rPr lang="ru-RU" sz="6400" dirty="0"/>
              <a:t>({</a:t>
            </a:r>
            <a:r>
              <a:rPr lang="en-US" sz="6400" i="1" dirty="0" err="1"/>
              <a:t>i</a:t>
            </a:r>
            <a:r>
              <a:rPr lang="ru-RU" sz="6400" dirty="0"/>
              <a:t>}) = 0,  </a:t>
            </a:r>
            <a:r>
              <a:rPr lang="en-US" sz="6400" i="1" dirty="0" err="1"/>
              <a:t>i</a:t>
            </a:r>
            <a:r>
              <a:rPr lang="en-US" sz="6400" dirty="0" err="1">
                <a:sym typeface="Symbol"/>
              </a:rPr>
              <a:t></a:t>
            </a:r>
            <a:r>
              <a:rPr lang="en-US" sz="6400" i="1" dirty="0" err="1"/>
              <a:t>I</a:t>
            </a:r>
            <a:r>
              <a:rPr lang="ru-RU" sz="6400" dirty="0"/>
              <a:t>, </a:t>
            </a:r>
            <a:r>
              <a:rPr lang="ru-RU" sz="6400" i="1" dirty="0" err="1"/>
              <a:t>v</a:t>
            </a:r>
            <a:r>
              <a:rPr lang="ru-RU" sz="6400" dirty="0"/>
              <a:t>(</a:t>
            </a:r>
            <a:r>
              <a:rPr lang="en-US" sz="6400" i="1" dirty="0"/>
              <a:t>I</a:t>
            </a:r>
            <a:r>
              <a:rPr lang="ru-RU" sz="6400" dirty="0"/>
              <a:t> ) = 1. </a:t>
            </a:r>
          </a:p>
          <a:p>
            <a:pPr>
              <a:buNone/>
            </a:pPr>
            <a:endParaRPr lang="ru-RU" sz="4900" b="1" i="1" dirty="0"/>
          </a:p>
          <a:p>
            <a:pPr>
              <a:buNone/>
            </a:pPr>
            <a:r>
              <a:rPr lang="ru-RU" sz="6400" dirty="0"/>
              <a:t>Кооперативная игра называется </a:t>
            </a:r>
            <a:r>
              <a:rPr lang="ru-RU" sz="6400" i="1" dirty="0"/>
              <a:t>нулевой</a:t>
            </a:r>
            <a:r>
              <a:rPr lang="ru-RU" sz="6400" dirty="0"/>
              <a:t>, если все значения её характеристической функции  равны нулю.</a:t>
            </a:r>
            <a:endParaRPr lang="ru-RU" sz="6400" b="1" i="1" dirty="0"/>
          </a:p>
          <a:p>
            <a:pPr>
              <a:buNone/>
            </a:pPr>
            <a:endParaRPr lang="ru-RU" sz="6400" b="1" i="1" dirty="0"/>
          </a:p>
          <a:p>
            <a:pPr>
              <a:buNone/>
            </a:pPr>
            <a:endParaRPr lang="ru-RU" sz="2600" b="1" i="1" dirty="0"/>
          </a:p>
          <a:p>
            <a:pPr>
              <a:buNone/>
            </a:pPr>
            <a:endParaRPr lang="ru-RU" sz="2600" dirty="0"/>
          </a:p>
          <a:p>
            <a:pPr>
              <a:buNone/>
            </a:pPr>
            <a:endParaRPr lang="ru-RU" sz="2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b="1" i="1" dirty="0"/>
          </a:p>
          <a:p>
            <a:pPr>
              <a:buNone/>
            </a:pPr>
            <a:endParaRPr lang="ru-RU" sz="1600" b="1" i="1" dirty="0"/>
          </a:p>
          <a:p>
            <a:pPr lvl="0">
              <a:buNone/>
            </a:pPr>
            <a:endParaRPr lang="ru-RU" sz="1100" dirty="0"/>
          </a:p>
          <a:p>
            <a:pPr lvl="0">
              <a:buNone/>
            </a:pPr>
            <a:r>
              <a:rPr lang="ru-RU" sz="1100" dirty="0"/>
              <a:t> </a:t>
            </a:r>
          </a:p>
        </p:txBody>
      </p:sp>
      <p:sp>
        <p:nvSpPr>
          <p:cNvPr id="4" name="Заголовок 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1971660" cy="296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1200" dirty="0"/>
              <a:t>Исследование операций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024959" y="285729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074020"/>
              </p:ext>
            </p:extLst>
          </p:nvPr>
        </p:nvGraphicFramePr>
        <p:xfrm>
          <a:off x="4396581" y="1771648"/>
          <a:ext cx="372903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28720" imgH="342720" progId="Equation.3">
                  <p:embed/>
                </p:oleObj>
              </mc:Choice>
              <mc:Fallback>
                <p:oleObj name="Equation" r:id="rId2" imgW="2628720" imgH="342720" progId="Equation.3">
                  <p:embed/>
                  <p:pic>
                    <p:nvPicPr>
                      <p:cNvPr id="337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6581" y="1771648"/>
                        <a:ext cx="372903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011143"/>
              </p:ext>
            </p:extLst>
          </p:nvPr>
        </p:nvGraphicFramePr>
        <p:xfrm>
          <a:off x="4396581" y="2419165"/>
          <a:ext cx="10858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25480" imgH="342720" progId="Equation.3">
                  <p:embed/>
                </p:oleObj>
              </mc:Choice>
              <mc:Fallback>
                <p:oleObj name="Equation" r:id="rId4" imgW="825480" imgH="342720" progId="Equation.3">
                  <p:embed/>
                  <p:pic>
                    <p:nvPicPr>
                      <p:cNvPr id="337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6581" y="2419165"/>
                        <a:ext cx="10858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489752"/>
              </p:ext>
            </p:extLst>
          </p:nvPr>
        </p:nvGraphicFramePr>
        <p:xfrm>
          <a:off x="4736466" y="2919120"/>
          <a:ext cx="378301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6880" imgH="342720" progId="Equation.3">
                  <p:embed/>
                </p:oleObj>
              </mc:Choice>
              <mc:Fallback>
                <p:oleObj name="Equation" r:id="rId6" imgW="2666880" imgH="342720" progId="Equation.3">
                  <p:embed/>
                  <p:pic>
                    <p:nvPicPr>
                      <p:cNvPr id="337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6466" y="2919120"/>
                        <a:ext cx="378301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0367" y="571480"/>
            <a:ext cx="10982950" cy="628652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ru-RU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Теорема</a:t>
            </a: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Каждая существенная кооперативная игра эквивалентна некоторой игре в (0,1)-редуцированной форме.</a:t>
            </a:r>
            <a:endParaRPr lang="ru-RU" sz="6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6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Доказательство</a:t>
            </a: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Пусть</a:t>
            </a:r>
          </a:p>
          <a:p>
            <a:pPr>
              <a:buNone/>
            </a:pPr>
            <a:endParaRPr lang="ru-RU" sz="6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6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6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6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6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Тогда </a:t>
            </a:r>
            <a:r>
              <a:rPr lang="en-US" sz="6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6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US" sz="6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 = 0, </a:t>
            </a:r>
            <a:r>
              <a:rPr lang="en-US" sz="6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6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6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1.</a:t>
            </a:r>
          </a:p>
          <a:p>
            <a:pPr>
              <a:buNone/>
            </a:pP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теоремы следует, что свойства игр, включающие понятие доминирования, можно изучать на играх в (0,1)-</a:t>
            </a:r>
          </a:p>
          <a:p>
            <a:pPr>
              <a:buNone/>
            </a:pP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редуцированной форме. Если </a:t>
            </a:r>
            <a:r>
              <a:rPr lang="en-US" sz="6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характеристическая функция существенной</a:t>
            </a:r>
          </a:p>
          <a:p>
            <a:pPr>
              <a:buNone/>
            </a:pP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кооперативной игры &lt; </a:t>
            </a:r>
            <a:r>
              <a:rPr lang="en-US" sz="6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6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&gt;, то </a:t>
            </a:r>
            <a:endParaRPr lang="ru-RU" sz="6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6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6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2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(0-1)-нормализация, соответствующая функции </a:t>
            </a:r>
            <a:r>
              <a:rPr lang="en-US" sz="6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 этом дележом является любой вектор α = ( α</a:t>
            </a:r>
            <a:r>
              <a:rPr lang="ru-RU" sz="6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 ,α</a:t>
            </a:r>
            <a:r>
              <a:rPr lang="en-US" sz="6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),</a:t>
            </a:r>
          </a:p>
          <a:p>
            <a:pPr>
              <a:buNone/>
            </a:pP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компоненты которого удовлетворяют условиям</a:t>
            </a:r>
            <a:endParaRPr lang="ru-RU" sz="6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endParaRPr lang="ru-RU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34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b="1" i="1" dirty="0"/>
          </a:p>
          <a:p>
            <a:pPr>
              <a:buNone/>
            </a:pPr>
            <a:endParaRPr lang="ru-RU" sz="1600" b="1" i="1" dirty="0"/>
          </a:p>
          <a:p>
            <a:pPr lvl="0">
              <a:buNone/>
            </a:pPr>
            <a:endParaRPr lang="ru-RU" sz="1100" dirty="0"/>
          </a:p>
          <a:p>
            <a:pPr lvl="0">
              <a:buNone/>
            </a:pPr>
            <a:r>
              <a:rPr lang="ru-RU" sz="1100" dirty="0"/>
              <a:t> </a:t>
            </a:r>
          </a:p>
        </p:txBody>
      </p:sp>
      <p:sp>
        <p:nvSpPr>
          <p:cNvPr id="4" name="Заголовок 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1971660" cy="296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1200" dirty="0"/>
              <a:t>Исследование операций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024959" y="285729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860435"/>
              </p:ext>
            </p:extLst>
          </p:nvPr>
        </p:nvGraphicFramePr>
        <p:xfrm>
          <a:off x="3251199" y="1157267"/>
          <a:ext cx="419735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92080" imgH="1091880" progId="Equation.3">
                  <p:embed/>
                </p:oleObj>
              </mc:Choice>
              <mc:Fallback>
                <p:oleObj name="Equation" r:id="rId2" imgW="2692080" imgH="1091880" progId="Equation.3">
                  <p:embed/>
                  <p:pic>
                    <p:nvPicPr>
                      <p:cNvPr id="348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199" y="1157267"/>
                        <a:ext cx="4197350" cy="170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600822"/>
              </p:ext>
            </p:extLst>
          </p:nvPr>
        </p:nvGraphicFramePr>
        <p:xfrm>
          <a:off x="3251199" y="4064383"/>
          <a:ext cx="294005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68480" imgH="660240" progId="Equation.3">
                  <p:embed/>
                </p:oleObj>
              </mc:Choice>
              <mc:Fallback>
                <p:oleObj name="Equation" r:id="rId4" imgW="1968480" imgH="660240" progId="Equation.3">
                  <p:embed/>
                  <p:pic>
                    <p:nvPicPr>
                      <p:cNvPr id="348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199" y="4064383"/>
                        <a:ext cx="2940050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355742"/>
              </p:ext>
            </p:extLst>
          </p:nvPr>
        </p:nvGraphicFramePr>
        <p:xfrm>
          <a:off x="3511549" y="5272307"/>
          <a:ext cx="18383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30040" imgH="342720" progId="Equation.3">
                  <p:embed/>
                </p:oleObj>
              </mc:Choice>
              <mc:Fallback>
                <p:oleObj name="Equation" r:id="rId6" imgW="1130040" imgH="342720" progId="Equation.3">
                  <p:embed/>
                  <p:pic>
                    <p:nvPicPr>
                      <p:cNvPr id="348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549" y="5272307"/>
                        <a:ext cx="183832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6127" y="571480"/>
            <a:ext cx="10777491" cy="62865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Директор клуба может за выступление на вечере заплатить 100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у.е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трио, включающее певца, пианиста и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ударника. Дуэт пианиста и певца он оценивает в 80 у.е., ударника и пианиста - в 65 у.е., певца и ударника – в 50 у.е.,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одного пианиста – в 30 у.е. и , наконец, одного певца – в 20 у.е. 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задать характеристическую функцию игры, (0-1)-редуцированную игру стратегически эквивалентную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полученной кооперативной игре.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Решение.  Пусть певец, пианист и ударник, соответственно первый, второй и третий игроки.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Тогда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{1,2,3} , а характеристическая функция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принимает значения: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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= 20, </a:t>
            </a:r>
          </a:p>
          <a:p>
            <a:pPr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=30,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= 0,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(1,2) = 80,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(1,3) = 50,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(2,3) = 65,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(1,2,3) = 100.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Возьмём в качестве коэффициентов для получения (0-1)-редуцированной формы, величины,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вычисляемые по следующим формулам:</a:t>
            </a:r>
          </a:p>
          <a:p>
            <a:pPr>
              <a:buNone/>
            </a:pP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нашего примера получим: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0,02 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- 0,4 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- 0,6 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 Характеристическая функция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(0-1)-редуцированной формы примет вид: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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= 0,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= 0,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= 0,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(1,2) = 0,6 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(1,3) = 0,6 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(2,3) = 0,7 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(1,2,3) = 1.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600" b="1" i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dirty="0"/>
          </a:p>
        </p:txBody>
      </p:sp>
      <p:sp>
        <p:nvSpPr>
          <p:cNvPr id="4" name="Заголовок 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1971660" cy="296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1200" dirty="0"/>
              <a:t>Исследование операций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024959" y="285729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485250"/>
              </p:ext>
            </p:extLst>
          </p:nvPr>
        </p:nvGraphicFramePr>
        <p:xfrm>
          <a:off x="2873375" y="4266834"/>
          <a:ext cx="64452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81200" imgH="533160" progId="Equation.3">
                  <p:embed/>
                </p:oleObj>
              </mc:Choice>
              <mc:Fallback>
                <p:oleObj name="Equation" r:id="rId2" imgW="4381200" imgH="533160" progId="Equation.3">
                  <p:embed/>
                  <p:pic>
                    <p:nvPicPr>
                      <p:cNvPr id="358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75" y="4266834"/>
                        <a:ext cx="644525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642918"/>
            <a:ext cx="8229600" cy="585791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Укажем свойства этой функции.</a:t>
            </a:r>
          </a:p>
          <a:p>
            <a:pPr lvl="0"/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Персональность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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0, коалиция, не содержащая ни одного игрока, ничего не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выигрывает.</a:t>
            </a:r>
          </a:p>
          <a:p>
            <a:pPr lvl="0"/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Супераддитивность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</a:t>
            </a:r>
            <a:r>
              <a:rPr lang="ru-R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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≥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+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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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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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есть общий выигрыш коалиции не меньше суммарного выигрыша всех участников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коалиции.</a:t>
            </a:r>
          </a:p>
          <a:p>
            <a:pPr lvl="0"/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Дополнительность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Бескоалиционную игру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=&lt;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называют игрой с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None/>
            </a:pP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постаянной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суммой, если </a:t>
            </a:r>
          </a:p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всех ситуаций в чистых стратегиях 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игры с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постаянной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суммой имеет место равенство</a:t>
            </a:r>
          </a:p>
          <a:p>
            <a:pPr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</a:t>
            </a:r>
            <a:r>
              <a:rPr lang="ru-R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+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\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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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Первое свойство (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персональность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следует из факта отсутствия игроков в множестве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 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определения функции выигрышей                          . Последняя сумма не содержит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слагаемых, откуда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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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Докажем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супераддитивность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.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</p:txBody>
      </p:sp>
      <p:sp>
        <p:nvSpPr>
          <p:cNvPr id="4" name="Заголовок 1"/>
          <p:cNvSpPr txBox="1">
            <a:spLocks noGrp="1"/>
          </p:cNvSpPr>
          <p:nvPr>
            <p:ph type="title"/>
          </p:nvPr>
        </p:nvSpPr>
        <p:spPr>
          <a:xfrm>
            <a:off x="1952596" y="285728"/>
            <a:ext cx="1928826" cy="214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1200" dirty="0"/>
              <a:t>Исследование операций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024959" y="285729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215640" progId="Equation.3">
                  <p:embed/>
                </p:oleObj>
              </mc:Choice>
              <mc:Fallback>
                <p:oleObj name="Equation" r:id="rId2" imgW="114120" imgH="215640" progId="Equation.3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765681"/>
              </p:ext>
            </p:extLst>
          </p:nvPr>
        </p:nvGraphicFramePr>
        <p:xfrm>
          <a:off x="4678212" y="3072151"/>
          <a:ext cx="219551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76160" imgH="342720" progId="Equation.3">
                  <p:embed/>
                </p:oleObj>
              </mc:Choice>
              <mc:Fallback>
                <p:oleObj name="Equation" r:id="rId4" imgW="1676160" imgH="342720" progId="Equation.3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8212" y="3072151"/>
                        <a:ext cx="2195513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312603"/>
              </p:ext>
            </p:extLst>
          </p:nvPr>
        </p:nvGraphicFramePr>
        <p:xfrm>
          <a:off x="5587056" y="3672704"/>
          <a:ext cx="257333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7680" imgH="241200" progId="Equation.3">
                  <p:embed/>
                </p:oleObj>
              </mc:Choice>
              <mc:Fallback>
                <p:oleObj name="Equation" r:id="rId6" imgW="1777680" imgH="241200" progId="Equation.3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7056" y="3672704"/>
                        <a:ext cx="2573338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120" imgH="215640" progId="Equation.3">
                  <p:embed/>
                </p:oleObj>
              </mc:Choice>
              <mc:Fallback>
                <p:oleObj name="Equation" r:id="rId8" imgW="114120" imgH="21564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060376"/>
              </p:ext>
            </p:extLst>
          </p:nvPr>
        </p:nvGraphicFramePr>
        <p:xfrm>
          <a:off x="5248872" y="5285138"/>
          <a:ext cx="103346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87320" imgH="342720" progId="Equation.3">
                  <p:embed/>
                </p:oleObj>
              </mc:Choice>
              <mc:Fallback>
                <p:oleObj name="Equation" r:id="rId9" imgW="787320" imgH="342720" progId="Equation.3">
                  <p:embed/>
                  <p:pic>
                    <p:nvPicPr>
                      <p:cNvPr id="235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8872" y="5285138"/>
                        <a:ext cx="1033463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81" y="571480"/>
            <a:ext cx="10724225" cy="6143668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Имеем по теореме фон Неймана				              ,</a:t>
            </a:r>
          </a:p>
          <a:p>
            <a:pPr>
              <a:buNone/>
            </a:pPr>
            <a:endParaRPr lang="ru-RU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en-US" sz="6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6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64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</a:t>
            </a:r>
            <a:r>
              <a:rPr lang="en-US" sz="6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6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6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6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6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6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ru-RU" sz="6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6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6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6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</a:t>
            </a:r>
            <a:r>
              <a:rPr lang="en-US" sz="6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6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смешанные стратегии коалиций </a:t>
            </a:r>
            <a:r>
              <a:rPr lang="en-US" sz="6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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6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ru-RU" sz="6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6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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соответственно, </a:t>
            </a:r>
            <a:r>
              <a:rPr lang="en-US" sz="6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6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6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</a:t>
            </a:r>
            <a:r>
              <a:rPr lang="en-US" sz="6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ru-RU" sz="6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выигрышей коалиции </a:t>
            </a:r>
            <a:r>
              <a:rPr lang="en-US" sz="6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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Если ограничиться</a:t>
            </a:r>
            <a:r>
              <a:rPr lang="ru-RU" sz="6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только такими смешанными</a:t>
            </a:r>
          </a:p>
          <a:p>
            <a:pPr>
              <a:buNone/>
            </a:pP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стратегиями коалиции </a:t>
            </a:r>
            <a:r>
              <a:rPr lang="en-US" sz="6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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которые являются произведениями </a:t>
            </a:r>
            <a:r>
              <a:rPr lang="en-US" sz="6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6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</a:t>
            </a:r>
            <a:r>
              <a:rPr lang="en-US" sz="6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6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независимых</a:t>
            </a:r>
          </a:p>
          <a:p>
            <a:pPr>
              <a:buNone/>
            </a:pP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смешанных стратегий коалиций </a:t>
            </a:r>
            <a:r>
              <a:rPr lang="en-US" sz="6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6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область максимизации сузится и следовательно</a:t>
            </a:r>
          </a:p>
          <a:p>
            <a:pPr>
              <a:buNone/>
            </a:pP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.</a:t>
            </a:r>
          </a:p>
          <a:p>
            <a:pPr>
              <a:buNone/>
            </a:pPr>
            <a:endParaRPr lang="ru-RU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Отсюда</a:t>
            </a:r>
          </a:p>
          <a:p>
            <a:pPr>
              <a:buNone/>
            </a:pPr>
            <a:endParaRPr lang="ru-RU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Поскольку сумма минимумов не превосходит минимум суммы, получим</a:t>
            </a:r>
          </a:p>
          <a:p>
            <a:pPr>
              <a:buNone/>
            </a:pP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      .</a:t>
            </a:r>
          </a:p>
          <a:p>
            <a:pPr>
              <a:buNone/>
            </a:pPr>
            <a:endParaRPr lang="ru-RU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Минимизация первого слагаемого в первой части неравенства по </a:t>
            </a:r>
            <a:r>
              <a:rPr lang="en-US" sz="6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6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6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второго по </a:t>
            </a:r>
            <a:r>
              <a:rPr lang="en-US" sz="6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6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даёт</a:t>
            </a:r>
          </a:p>
          <a:p>
            <a:pPr>
              <a:buNone/>
            </a:pP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соотношения</a:t>
            </a:r>
          </a:p>
          <a:p>
            <a:pPr>
              <a:buNone/>
            </a:pPr>
            <a:endParaRPr lang="ru-RU" sz="6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9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2900" dirty="0"/>
          </a:p>
          <a:p>
            <a:pPr>
              <a:buNone/>
            </a:pPr>
            <a:endParaRPr lang="ru-RU" sz="2900" b="1" i="1" dirty="0"/>
          </a:p>
          <a:p>
            <a:pPr>
              <a:buNone/>
            </a:pPr>
            <a:r>
              <a:rPr lang="ru-RU" sz="1600" dirty="0"/>
              <a:t>	</a:t>
            </a:r>
            <a:endParaRPr lang="ru-RU" sz="1600" b="1" i="1" dirty="0"/>
          </a:p>
        </p:txBody>
      </p:sp>
      <p:sp>
        <p:nvSpPr>
          <p:cNvPr id="4" name="Заголовок 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1900222" cy="296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1200" dirty="0"/>
              <a:t>Исследование операций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024959" y="285729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26" name="Object 2"/>
              <p:cNvSpPr txBox="1"/>
              <p:nvPr/>
            </p:nvSpPr>
            <p:spPr bwMode="auto">
              <a:xfrm>
                <a:off x="3800475" y="484188"/>
                <a:ext cx="3914775" cy="4651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Г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m:rPr>
                          <m:sty m:val="p"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lim>
                      </m:limLow>
                      <m:limLow>
                        <m:limLow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sSub>
                            <m:sSub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\(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lim>
                      </m:limLow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\(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>
          <p:sp>
            <p:nvSpPr>
              <p:cNvPr id="2662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00475" y="484188"/>
                <a:ext cx="3914775" cy="4651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627" name="Object 3"/>
              <p:cNvSpPr txBox="1"/>
              <p:nvPr/>
            </p:nvSpPr>
            <p:spPr bwMode="auto">
              <a:xfrm>
                <a:off x="2809875" y="2387600"/>
                <a:ext cx="5089525" cy="54291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Г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m:rPr>
                          <m:sty m:val="p"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)≥</m:t>
                      </m:r>
                      <m:limLow>
                        <m:limLow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lim>
                      </m:limLow>
                      <m:limLow>
                        <m:limLow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lim>
                      </m:limLow>
                      <m:limLow>
                        <m:limLow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sSub>
                            <m:sSub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\(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lim>
                      </m:limLow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\(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>
          <p:sp>
            <p:nvSpPr>
              <p:cNvPr id="2662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9875" y="2387600"/>
                <a:ext cx="5089525" cy="542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628" name="Object 4"/>
              <p:cNvSpPr txBox="1"/>
              <p:nvPr/>
            </p:nvSpPr>
            <p:spPr bwMode="auto">
              <a:xfrm>
                <a:off x="2709863" y="2913062"/>
                <a:ext cx="6848475" cy="8747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Г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m:rPr>
                          <m:sty m:val="p"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)≥</m:t>
                      </m:r>
                      <m:limLow>
                        <m:limLow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sSub>
                            <m:sSub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\(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lim>
                      </m:limLow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\(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sSub>
                            <m:sSub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\(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lim>
                      </m:limLow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\(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sSub>
                            <m:sSub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\(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lim>
                      </m:limLow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\(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\(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)).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>
          <p:sp>
            <p:nvSpPr>
              <p:cNvPr id="2662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09863" y="2913062"/>
                <a:ext cx="6848475" cy="8747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629" name="Object 5"/>
              <p:cNvSpPr txBox="1"/>
              <p:nvPr/>
            </p:nvSpPr>
            <p:spPr bwMode="auto">
              <a:xfrm>
                <a:off x="2760663" y="3944938"/>
                <a:ext cx="6746875" cy="4492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Г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m:rPr>
                          <m:sty m:val="p"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)≥</m:t>
                      </m:r>
                      <m:limLow>
                        <m:limLow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sSub>
                            <m:sSub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\(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lim>
                      </m:limLow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\(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limLow>
                        <m:limLow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sSub>
                            <m:sSub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\(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lim>
                      </m:limLow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\(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ru-BY" dirty="0"/>
              </a:p>
            </p:txBody>
          </p:sp>
        </mc:Choice>
        <mc:Fallback>
          <p:sp>
            <p:nvSpPr>
              <p:cNvPr id="26629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60663" y="3944938"/>
                <a:ext cx="6746875" cy="449262"/>
              </a:xfrm>
              <a:prstGeom prst="rect">
                <a:avLst/>
              </a:prstGeom>
              <a:blipFill>
                <a:blip r:embed="rId5"/>
                <a:stretch>
                  <a:fillRect b="-135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630" name="Object 6"/>
              <p:cNvSpPr txBox="1"/>
              <p:nvPr/>
            </p:nvSpPr>
            <p:spPr bwMode="auto">
              <a:xfrm>
                <a:off x="2539014" y="4857750"/>
                <a:ext cx="7316186" cy="787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Г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m:rPr>
                          <m:sty m:val="p"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)≥</m:t>
                      </m:r>
                      <m:limLow>
                        <m:limLow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sSub>
                            <m:sSub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lim>
                      </m:limLow>
                      <m:limLow>
                        <m:limLow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sSub>
                            <m:sSub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\(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lim>
                      </m:limLow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\(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limLow>
                        <m:limLow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sSub>
                            <m:sSub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lim>
                      </m:limLow>
                      <m:limLow>
                        <m:limLow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sSub>
                            <m:sSub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\(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lim>
                      </m:limLow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\(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)≥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limLow>
                        <m:limLow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sSub>
                            <m:sSub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\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lim>
                      </m:limLow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limLow>
                        <m:limLow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sSub>
                            <m:sSub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\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lim>
                      </m:limLow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>
          <p:sp>
            <p:nvSpPr>
              <p:cNvPr id="2663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014" y="4857750"/>
                <a:ext cx="7316186" cy="787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36847" y="500042"/>
            <a:ext cx="9473953" cy="61436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Последнее неравенство справедливо для любых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Переходя  в последнем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неравенстве к максимумам по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получим</a:t>
            </a:r>
          </a:p>
          <a:p>
            <a:pPr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теореме фон Неймана слагаемые правой части являются значениями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Откуда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получаем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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≥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), что и доказывает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супераддитивность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Докажем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дополнительность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определения игры с постоянной суммой получаем, что для любой ситуации в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смешанных стратегиях 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будет выполняться равенство</a:t>
            </a:r>
          </a:p>
          <a:p>
            <a:pPr>
              <a:buNone/>
            </a:pP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.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600" b="1" i="1" dirty="0"/>
          </a:p>
          <a:p>
            <a:pPr>
              <a:buNone/>
            </a:pPr>
            <a:r>
              <a:rPr lang="en-US" sz="1600" b="1" i="1" dirty="0"/>
              <a:t> </a:t>
            </a: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b="1" i="1" dirty="0"/>
          </a:p>
        </p:txBody>
      </p:sp>
      <p:sp>
        <p:nvSpPr>
          <p:cNvPr id="4" name="Заголовок 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2043098" cy="225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1200" dirty="0"/>
              <a:t>Исследование операций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024959" y="285729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50" name="Object 2"/>
              <p:cNvSpPr txBox="1"/>
              <p:nvPr/>
            </p:nvSpPr>
            <p:spPr bwMode="auto">
              <a:xfrm>
                <a:off x="2900363" y="1233997"/>
                <a:ext cx="6002337" cy="61544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Г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m:rPr>
                          <m:sty m:val="p"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)≥</m:t>
                      </m:r>
                      <m:limLow>
                        <m:limLow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lim>
                      </m:limLow>
                      <m:limLow>
                        <m:limLow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sSub>
                            <m:sSub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\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lim>
                      </m:limLow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limLow>
                        <m:limLow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lim>
                      </m:limLow>
                      <m:limLow>
                        <m:limLow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sSub>
                            <m:sSub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\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lim>
                      </m:limLow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>
          <p:sp>
            <p:nvSpPr>
              <p:cNvPr id="2765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363" y="1233997"/>
                <a:ext cx="6002337" cy="6154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651" name="Object 3"/>
              <p:cNvSpPr txBox="1"/>
              <p:nvPr/>
            </p:nvSpPr>
            <p:spPr bwMode="auto">
              <a:xfrm>
                <a:off x="3452813" y="3656013"/>
                <a:ext cx="2447925" cy="80945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Г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>
          <p:sp>
            <p:nvSpPr>
              <p:cNvPr id="2765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52813" y="3656013"/>
                <a:ext cx="2447925" cy="809455"/>
              </a:xfrm>
              <a:prstGeom prst="rect">
                <a:avLst/>
              </a:prstGeom>
              <a:blipFill>
                <a:blip r:embed="rId3"/>
                <a:stretch>
                  <a:fillRect t="-87970" b="-10225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652" name="Object 4"/>
              <p:cNvSpPr txBox="1"/>
              <p:nvPr/>
            </p:nvSpPr>
            <p:spPr bwMode="auto">
              <a:xfrm>
                <a:off x="2428875" y="4563123"/>
                <a:ext cx="7208838" cy="12073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Г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nor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BY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ru-BY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lim>
                      </m:limLow>
                      <m:limLow>
                        <m:limLow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sSub>
                            <m:sSub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\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lim>
                      </m:limLow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lim>
                      </m:limLow>
                      <m:limLow>
                        <m:limLow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sSub>
                            <m:sSub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\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lim>
                      </m:limLow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))=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lim>
                      </m:limLow>
                      <m:limLow>
                        <m:limLow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sSub>
                            <m:sSub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\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lim>
                      </m:limLow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limLow>
                        <m:limLow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sSub>
                            <m:sSub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\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lim>
                      </m:limLow>
                      <m:limLow>
                        <m:limLow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lim>
                      </m:limLow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Г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>
          <p:sp>
            <p:nvSpPr>
              <p:cNvPr id="2765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8875" y="4563123"/>
                <a:ext cx="7208838" cy="1207362"/>
              </a:xfrm>
              <a:prstGeom prst="rect">
                <a:avLst/>
              </a:prstGeom>
              <a:blipFill>
                <a:blip r:embed="rId4"/>
                <a:stretch>
                  <a:fillRect b="-404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36341" y="571480"/>
            <a:ext cx="9499107" cy="62865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 функция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7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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определяющая наибольший, уверенно получаемый</a:t>
            </a:r>
          </a:p>
          <a:p>
            <a:pPr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выигрыш для всех коалиций, обладает свойствами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персональности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супераддтивности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этом, если имеется игра с постоянной суммой, то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7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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обладает свойством</a:t>
            </a:r>
          </a:p>
          <a:p>
            <a:pPr>
              <a:buNone/>
            </a:pP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дополнительности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Отстраняясь от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бескоалиционых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игр, любую функцию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определённую</a:t>
            </a:r>
          </a:p>
          <a:p>
            <a:pPr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множестве всех коалиций и обладающую свойствами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персональности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</a:t>
            </a:r>
          </a:p>
          <a:p>
            <a:pPr>
              <a:buNone/>
            </a:pP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супераддитивности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называют характеристической функцией. Если для характеристической</a:t>
            </a:r>
          </a:p>
          <a:p>
            <a:pPr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возникает необходимость в выполнении свойства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дополнительности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это</a:t>
            </a:r>
          </a:p>
          <a:p>
            <a:pPr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оговаривается специально. Переход от бескоалиционных игр к характеристическим</a:t>
            </a:r>
          </a:p>
          <a:p>
            <a:pPr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функциям объясняется также наличием следующего утверждения.</a:t>
            </a:r>
          </a:p>
          <a:p>
            <a:pPr>
              <a:buNone/>
            </a:pPr>
            <a:r>
              <a:rPr lang="ru-RU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Теорема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Пусть для конечного множества игроков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задана характеристическая функция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>
              <a:buNone/>
            </a:pP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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Тогда существует бескоалиционная игра </a:t>
            </a:r>
            <a:r>
              <a:rPr lang="ru-RU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Г=&lt;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7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7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sz="17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7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7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sz="17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,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которой функция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7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>
              <a:buNone/>
            </a:pP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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совпадает с функцией</a:t>
            </a:r>
            <a:r>
              <a:rPr lang="ru-RU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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Доказательство. Положим множество чистых стратегий</a:t>
            </a:r>
            <a:r>
              <a:rPr lang="ru-RU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 игрока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Каждую чистую</a:t>
            </a:r>
          </a:p>
          <a:p>
            <a:pPr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стратегию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интерпретировать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предложение </a:t>
            </a:r>
            <a:r>
              <a:rPr lang="en-US" sz="17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 игрока некоторой группе</a:t>
            </a:r>
          </a:p>
          <a:p>
            <a:pPr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игроков составить коалицию. Рассмотрим ситуацию      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.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Коалицию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будем</a:t>
            </a:r>
          </a:p>
          <a:p>
            <a:pPr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называть замкнутой в ситуации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для любого игрока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ru-RU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будет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Очевидно, что любые замкнутые коалиции в ситуации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не пересекаются, или</a:t>
            </a:r>
          </a:p>
          <a:p>
            <a:pPr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совпадают. Игроков, не входящих в коалиции будем называть изолированными в ситуации</a:t>
            </a:r>
          </a:p>
          <a:p>
            <a:pPr>
              <a:buNone/>
            </a:pP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ru-RU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 игрока в ситуации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определим функцию выигрыша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)/|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где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коалиция , включающего </a:t>
            </a:r>
            <a:r>
              <a:rPr lang="en-US" sz="17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 игрока. Тройка </a:t>
            </a:r>
            <a:r>
              <a:rPr lang="ru-RU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Г=&lt;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7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7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sz="17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7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7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sz="17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требуемую</a:t>
            </a:r>
          </a:p>
          <a:p>
            <a:pPr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бескоалиционную игру. </a:t>
            </a:r>
          </a:p>
          <a:p>
            <a:pPr>
              <a:buNone/>
            </a:pPr>
            <a:endParaRPr lang="ru-RU" sz="1600" b="1" i="1" dirty="0"/>
          </a:p>
          <a:p>
            <a:pPr>
              <a:buNone/>
            </a:pPr>
            <a:endParaRPr lang="ru-RU" sz="1600" b="1" i="1" dirty="0"/>
          </a:p>
        </p:txBody>
      </p:sp>
      <p:sp>
        <p:nvSpPr>
          <p:cNvPr id="4" name="Заголовок 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1971660" cy="225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1200" dirty="0"/>
              <a:t>Исследование операций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024959" y="285729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879650"/>
              </p:ext>
            </p:extLst>
          </p:nvPr>
        </p:nvGraphicFramePr>
        <p:xfrm>
          <a:off x="7242759" y="4083853"/>
          <a:ext cx="8096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8720" imgH="241200" progId="Equation.3">
                  <p:embed/>
                </p:oleObj>
              </mc:Choice>
              <mc:Fallback>
                <p:oleObj name="Equation" r:id="rId2" imgW="558720" imgH="241200" progId="Equation.3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2759" y="4083853"/>
                        <a:ext cx="809625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047945"/>
              </p:ext>
            </p:extLst>
          </p:nvPr>
        </p:nvGraphicFramePr>
        <p:xfrm>
          <a:off x="2225176" y="4304086"/>
          <a:ext cx="3238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040" imgH="241200" progId="Equation.3">
                  <p:embed/>
                </p:oleObj>
              </mc:Choice>
              <mc:Fallback>
                <p:oleObj name="Equation" r:id="rId4" imgW="203040" imgH="241200" progId="Equation.3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176" y="4304086"/>
                        <a:ext cx="32385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803899"/>
              </p:ext>
            </p:extLst>
          </p:nvPr>
        </p:nvGraphicFramePr>
        <p:xfrm>
          <a:off x="5885894" y="4625692"/>
          <a:ext cx="16605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41120" imgH="241200" progId="Equation.3">
                  <p:embed/>
                </p:oleObj>
              </mc:Choice>
              <mc:Fallback>
                <p:oleObj name="Equation" r:id="rId6" imgW="1041120" imgH="241200" progId="Equation.3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5894" y="4625692"/>
                        <a:ext cx="1660525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83102"/>
              </p:ext>
            </p:extLst>
          </p:nvPr>
        </p:nvGraphicFramePr>
        <p:xfrm>
          <a:off x="7546419" y="4971406"/>
          <a:ext cx="12160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61760" imgH="241200" progId="Equation.3">
                  <p:embed/>
                </p:oleObj>
              </mc:Choice>
              <mc:Fallback>
                <p:oleObj name="Equation" r:id="rId8" imgW="761760" imgH="241200" progId="Equation.3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6419" y="4971406"/>
                        <a:ext cx="1216025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25117" y="642918"/>
            <a:ext cx="9445841" cy="60007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Кооперативная игра задаётся парой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конечное множество игроков,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 -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характеристическая функция, т.е. Функция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удовлетворяющая свойствам: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Персональность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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0, коалиция, не содержащая ни одного игрока, ничего не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выигрывает.</a:t>
            </a:r>
          </a:p>
          <a:p>
            <a:pPr lvl="0"/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Супераддитивность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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≥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+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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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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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есть общий выигрыш коалиции не меньше суммарного выигрыша всех участников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коалиции.</a:t>
            </a:r>
          </a:p>
          <a:p>
            <a:pPr>
              <a:buNone/>
            </a:pP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Директор клуба может за выступление на вечере заплатить 100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у.е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трио,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включающее певца, пианиста и ударника. Дуэт пианиста и певца он оценивает в 80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у.е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ударника и пианиста - в 65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у.е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певца и ударника – в 50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у.е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одного пианиста – в 30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у.е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и ,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наконец, одного певца – в 20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у.е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задать характеристическую функцию игры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Решение.  Пусть певец, пианист и ударник, соответственно первый, второй и третий игроки.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Тогда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{1,2,3} , а характеристическая функция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принимает значения: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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= 20,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= 30,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= 0,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(1,2) = 80,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(1,3) = 50,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(2,3) = 65,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(1,2,3) = 100.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600" i="1" dirty="0"/>
          </a:p>
        </p:txBody>
      </p:sp>
      <p:sp>
        <p:nvSpPr>
          <p:cNvPr id="4" name="Заголовок 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1900222" cy="225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1200" dirty="0"/>
              <a:t>Исследование операций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024959" y="285729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215640" progId="Equation.3">
                  <p:embed/>
                </p:oleObj>
              </mc:Choice>
              <mc:Fallback>
                <p:oleObj name="Equation" r:id="rId2" imgW="114120" imgH="215640" progId="Equation.3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807815"/>
              </p:ext>
            </p:extLst>
          </p:nvPr>
        </p:nvGraphicFramePr>
        <p:xfrm>
          <a:off x="5099050" y="964182"/>
          <a:ext cx="939800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4680" imgH="228600" progId="Equation.3">
                  <p:embed/>
                </p:oleObj>
              </mc:Choice>
              <mc:Fallback>
                <p:oleObj name="Equation" r:id="rId4" imgW="634680" imgH="228600" progId="Equation.3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050" y="964182"/>
                        <a:ext cx="939800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92458" y="500042"/>
            <a:ext cx="9518342" cy="5929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бескоалиционной игре выигрыш каждого игрока определяется ситуацией, определяемой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действиями игроков. В кооперативной игре речь идёт о выигрыше коалиции, который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распределить между игроками. В силу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супераддитивности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наибольший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выигрыш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будет иметь коалиция  всех игроков.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Дележом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кооперативной игры в условиях характеристической функции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называют вектор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α=(α</a:t>
            </a:r>
            <a:r>
              <a:rPr lang="ru-RU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,α</a:t>
            </a:r>
            <a:r>
              <a:rPr lang="ru-RU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,…,α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удовлетворяющий условию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индивидуальной рациональности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означающему, что каждый игрок, участвуя в коалиции обеспечивает себе выигрыш не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меньший, чем выигрыш при индивидуальном действии игрока, и условию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коллективной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рациональности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означающему, что игроки должны реализовать максимально возможный выигрыш.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Непосредственно из определения дележа следует, что вектор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=(α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,α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дележом в кооперативной игре 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тогда и только тогда, когда 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ru-RU" sz="1600" dirty="0"/>
          </a:p>
        </p:txBody>
      </p:sp>
      <p:sp>
        <p:nvSpPr>
          <p:cNvPr id="4" name="Заголовок 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1900222" cy="225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1200" dirty="0"/>
              <a:t>Исследование операций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024959" y="285729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215640" progId="Equation.3">
                  <p:embed/>
                </p:oleObj>
              </mc:Choice>
              <mc:Fallback>
                <p:oleObj name="Equation" r:id="rId2" imgW="114120" imgH="215640" progId="Equation.3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650521"/>
              </p:ext>
            </p:extLst>
          </p:nvPr>
        </p:nvGraphicFramePr>
        <p:xfrm>
          <a:off x="5266632" y="4057631"/>
          <a:ext cx="104775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99920" imgH="342720" progId="Equation.3">
                  <p:embed/>
                </p:oleObj>
              </mc:Choice>
              <mc:Fallback>
                <p:oleObj name="Equation" r:id="rId4" imgW="799920" imgH="342720" progId="Equation.3">
                  <p:embed/>
                  <p:pic>
                    <p:nvPicPr>
                      <p:cNvPr id="256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6632" y="4057631"/>
                        <a:ext cx="104775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578632"/>
              </p:ext>
            </p:extLst>
          </p:nvPr>
        </p:nvGraphicFramePr>
        <p:xfrm>
          <a:off x="3737075" y="5710839"/>
          <a:ext cx="41068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95480" imgH="342720" progId="Equation.3">
                  <p:embed/>
                </p:oleObj>
              </mc:Choice>
              <mc:Fallback>
                <p:oleObj name="Equation" r:id="rId6" imgW="2895480" imgH="342720" progId="Equation.3">
                  <p:embed/>
                  <p:pic>
                    <p:nvPicPr>
                      <p:cNvPr id="256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7075" y="5710839"/>
                        <a:ext cx="410686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23277" y="639192"/>
            <a:ext cx="10626572" cy="579020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Кооперативная игра называется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существенной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имеет место неравенство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это неравенство нарушается, то игра называется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несущественной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Справедливы следующие свойства: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в несущественной игре имеется только один делёж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(2),…,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в существенной игре более чем с одним игроком множество дележей бесконечно.</a:t>
            </a:r>
          </a:p>
          <a:p>
            <a:pPr>
              <a:buNone/>
            </a:pP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Эксцессом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дележа α для коалиции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условиях характеристической функции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называется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разность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(α,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Здесь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Эксцесс можно понимать как степень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неудовлетворённости коалиции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дележом  α  вусловиях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Дележи с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Неотрицательными эксцессами можно считать осуществимыми.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Делёж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α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 эффективным для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коалиции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в условиях характеристической функции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(α,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&gt; 0.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Неэффективность дележа для коалиции означает невозможность его изменения коалицией в лучшую для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себя сторону.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Дележ, не являющийся эффективным ни для какой коалиции (абсолютно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неэффективный), может квалифицироваться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оптимальный. 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None/>
            </a:pP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1971660" cy="296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1200" dirty="0"/>
              <a:t>Исследование операций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024959" y="285729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4310051" y="928671"/>
          <a:ext cx="12414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6240" imgH="342720" progId="Equation.3">
                  <p:embed/>
                </p:oleObj>
              </mc:Choice>
              <mc:Fallback>
                <p:oleObj name="Equation" r:id="rId2" imgW="876240" imgH="342720" progId="Equation.3">
                  <p:embed/>
                  <p:pic>
                    <p:nvPicPr>
                      <p:cNvPr id="297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051" y="928671"/>
                        <a:ext cx="12414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344069"/>
              </p:ext>
            </p:extLst>
          </p:nvPr>
        </p:nvGraphicFramePr>
        <p:xfrm>
          <a:off x="3952860" y="3768262"/>
          <a:ext cx="28035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41400" imgH="342720" progId="Equation.3">
                  <p:embed/>
                </p:oleObj>
              </mc:Choice>
              <mc:Fallback>
                <p:oleObj name="Equation" r:id="rId4" imgW="1841400" imgH="342720" progId="Equation.3">
                  <p:embed/>
                  <p:pic>
                    <p:nvPicPr>
                      <p:cNvPr id="297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60" y="3768262"/>
                        <a:ext cx="280352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85926" y="571480"/>
            <a:ext cx="10653204" cy="62865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формализации понятия оптимального решения в кооперативной игре на множестве всех дележей можно  ввести</a:t>
            </a:r>
          </a:p>
          <a:p>
            <a:pPr>
              <a:buNone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отношение  предпочтения, с дальнейшим объявлением решением того дележа или того множества дележей, которое</a:t>
            </a:r>
          </a:p>
          <a:p>
            <a:pPr>
              <a:buNone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предпочтительнее остальных.</a:t>
            </a:r>
          </a:p>
          <a:p>
            <a:pPr>
              <a:buNone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Делёж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доминирует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делёж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коалиции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выполняются следующие два условия:</a:t>
            </a:r>
            <a:endParaRPr lang="ru-RU" sz="19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реализуемость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доминирующего дележа для коалиции 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19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9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предпочтительность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доминирующего дележа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19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19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9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9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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9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Делёж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доминирует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делёж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существует такая коалиция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которой делёж α доминирует дележом β.</a:t>
            </a:r>
          </a:p>
          <a:p>
            <a:pPr>
              <a:buNone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Доминирование по коалиции 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обозначим символом »</a:t>
            </a:r>
            <a:r>
              <a:rPr lang="en-US" sz="1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9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Доминирование невозможно по одноэлементной коалиции и множеству всех игроков 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Действительно, если делёж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доминирует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делёж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коалиции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то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9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19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≤ 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US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), что</a:t>
            </a:r>
          </a:p>
          <a:p>
            <a:pPr>
              <a:buNone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нарушением условия индивидуальной рациональности. Если делёж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доминирует</a:t>
            </a:r>
            <a:endParaRPr lang="ru-RU" sz="1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делёж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коалиции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9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19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для всех </a:t>
            </a:r>
            <a:r>
              <a:rPr lang="en-US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</a:t>
            </a:r>
            <a:endParaRPr lang="ru-RU" sz="19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buNone/>
            </a:pPr>
            <a:endParaRPr lang="ru-RU" sz="19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что является нарушением условия коллективной рациональности.</a:t>
            </a:r>
            <a:endParaRPr lang="ru-RU" sz="19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9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600" b="1" i="1" dirty="0"/>
          </a:p>
          <a:p>
            <a:pPr lvl="0">
              <a:buNone/>
            </a:pPr>
            <a:endParaRPr lang="ru-RU" sz="1100" dirty="0"/>
          </a:p>
          <a:p>
            <a:pPr lvl="0">
              <a:buNone/>
            </a:pPr>
            <a:r>
              <a:rPr lang="ru-RU" sz="1100" dirty="0"/>
              <a:t> </a:t>
            </a:r>
          </a:p>
        </p:txBody>
      </p:sp>
      <p:sp>
        <p:nvSpPr>
          <p:cNvPr id="4" name="Заголовок 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1971660" cy="296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1200" dirty="0"/>
              <a:t>Исследование операций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024959" y="285729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335782"/>
              </p:ext>
            </p:extLst>
          </p:nvPr>
        </p:nvGraphicFramePr>
        <p:xfrm>
          <a:off x="2691954" y="4875923"/>
          <a:ext cx="21621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3880" imgH="342720" progId="Equation.3">
                  <p:embed/>
                </p:oleObj>
              </mc:Choice>
              <mc:Fallback>
                <p:oleObj name="Equation" r:id="rId2" imgW="1523880" imgH="342720" progId="Equation.3">
                  <p:embed/>
                  <p:pic>
                    <p:nvPicPr>
                      <p:cNvPr id="317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1954" y="4875923"/>
                        <a:ext cx="21621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2962</Words>
  <Application>Microsoft Office PowerPoint</Application>
  <PresentationFormat>Widescreen</PresentationFormat>
  <Paragraphs>311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Equation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операций</dc:title>
  <dc:creator>Лариса Раевская</dc:creator>
  <cp:lastModifiedBy>Лариса Раевская</cp:lastModifiedBy>
  <cp:revision>3</cp:revision>
  <dcterms:created xsi:type="dcterms:W3CDTF">2021-03-22T05:58:14Z</dcterms:created>
  <dcterms:modified xsi:type="dcterms:W3CDTF">2021-03-22T06:25:07Z</dcterms:modified>
</cp:coreProperties>
</file>