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1" r:id="rId3"/>
    <p:sldId id="282" r:id="rId4"/>
    <p:sldId id="283" r:id="rId5"/>
    <p:sldId id="284" r:id="rId6"/>
    <p:sldId id="285" r:id="rId7"/>
    <p:sldId id="286" r:id="rId8"/>
  </p:sldIdLst>
  <p:sldSz cx="12192000" cy="6858000"/>
  <p:notesSz cx="6858000" cy="9144000"/>
  <p:defaultTextStyle>
    <a:defPPr>
      <a:defRPr lang="ru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ACA37-EAAA-466B-8F80-F7C4AE5B5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DD347A-1906-420D-B135-F79B4A029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B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9B0E6-0ED9-47FE-93D3-A00E84AAD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191BE-34CD-413E-8177-A482E89D3CAA}" type="datetimeFigureOut">
              <a:rPr lang="ru-BY" smtClean="0"/>
              <a:t>22.03.2021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96EA4-969C-421E-856A-9134BAD19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977EF-D585-459C-963E-AFC08BA1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161F-2176-432E-8A70-1201407A4B17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592976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621DE-A5B2-4803-84A7-2DC4EAA3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3DAD87-161A-4973-8892-F4D0689CA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77D76-C3B8-494A-9425-5F44D9D3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191BE-34CD-413E-8177-A482E89D3CAA}" type="datetimeFigureOut">
              <a:rPr lang="ru-BY" smtClean="0"/>
              <a:t>22.03.2021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A20BA-76BE-42BB-AC81-D7F65C1CC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6D512-E037-4943-B85C-C85FB144C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161F-2176-432E-8A70-1201407A4B17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11757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D183EF-ADD6-4DFF-B7B7-20341249A0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AC686F-06F9-4DED-B351-3E82283DE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A01D3-8E83-4B61-94D9-CE4C89FAC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191BE-34CD-413E-8177-A482E89D3CAA}" type="datetimeFigureOut">
              <a:rPr lang="ru-BY" smtClean="0"/>
              <a:t>22.03.2021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FB985-0A7B-4940-A602-FC14EEA68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EB783-1020-42A7-B690-355890A72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161F-2176-432E-8A70-1201407A4B17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495619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2B1F5-D2A8-487F-A08A-408A25E39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76153-00C0-4C02-BE3E-E12AFA720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3644C-E2E3-45E1-A83E-BF74E61F2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191BE-34CD-413E-8177-A482E89D3CAA}" type="datetimeFigureOut">
              <a:rPr lang="ru-BY" smtClean="0"/>
              <a:t>22.03.2021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3F265-9C4A-4D98-813C-F5250644F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74A47-4592-4B3E-AB5D-8C6BF34EB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161F-2176-432E-8A70-1201407A4B17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821246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91769-A4D5-479B-96F7-4717BD928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A9E02-36E6-4FDF-BEFD-5EF9B9D4A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AC2A3-CD41-4E2F-A829-5555FF621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191BE-34CD-413E-8177-A482E89D3CAA}" type="datetimeFigureOut">
              <a:rPr lang="ru-BY" smtClean="0"/>
              <a:t>22.03.2021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5BC37-0F66-4606-9214-2C3BD6EB6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50A1C-4641-4CB4-9010-1AC798BB7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161F-2176-432E-8A70-1201407A4B17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411910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0FC73-9C97-4561-8001-9943C6185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ED523-85FA-4C8E-90A9-3B168933F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2C00E-F35C-4739-8757-3CC1A9DBB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2CFD4-4285-4653-97A7-D286AE160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191BE-34CD-413E-8177-A482E89D3CAA}" type="datetimeFigureOut">
              <a:rPr lang="ru-BY" smtClean="0"/>
              <a:t>22.03.2021</a:t>
            </a:fld>
            <a:endParaRPr lang="ru-B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232D3-2CC4-4881-A172-5C0271585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6B08D-7310-42B8-B90E-68C4C12B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161F-2176-432E-8A70-1201407A4B17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865778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C71D3-F7CC-470F-8134-CDE70CCE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BF00B-87D1-4A47-9E24-AD8580471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935F8-579E-4BCC-B8E9-B97583B21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AF3D0D-41AE-4868-BE1F-05056ADB2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645115-BBAD-4ED8-B0F4-EDD24EB8A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9F26A1-49FA-4276-95D7-D83C3491C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191BE-34CD-413E-8177-A482E89D3CAA}" type="datetimeFigureOut">
              <a:rPr lang="ru-BY" smtClean="0"/>
              <a:t>22.03.2021</a:t>
            </a:fld>
            <a:endParaRPr lang="ru-B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B98AB1-BD29-4780-96F8-919D0B47B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890D00-CD31-4FAA-BA94-127BDDC7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161F-2176-432E-8A70-1201407A4B17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086676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8D929-E792-4E89-8DD7-0B78C001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80B9E0-D012-4F97-8051-8D93F25B7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191BE-34CD-413E-8177-A482E89D3CAA}" type="datetimeFigureOut">
              <a:rPr lang="ru-BY" smtClean="0"/>
              <a:t>22.03.2021</a:t>
            </a:fld>
            <a:endParaRPr lang="ru-B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CD2EBB-A2B5-4BB8-8B32-D619E4CEB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A1739A-0C9B-4F43-A771-FEFEDB85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161F-2176-432E-8A70-1201407A4B17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195474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8B4E75-556C-467A-B35F-F81AD62E6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191BE-34CD-413E-8177-A482E89D3CAA}" type="datetimeFigureOut">
              <a:rPr lang="ru-BY" smtClean="0"/>
              <a:t>22.03.2021</a:t>
            </a:fld>
            <a:endParaRPr lang="ru-B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CC30BC-AFC4-4E07-A5D5-E18F19534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23E65-E1A2-4A70-BBD7-32B8253B4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161F-2176-432E-8A70-1201407A4B17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8262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8BAC0-55AA-41D3-A245-0877DDD92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033B4-55E4-4572-B8B3-0FDB7FA77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98404D-B965-4225-BF68-D8FF46A74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C8F62-5480-4CD0-AB1B-D7FD61754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191BE-34CD-413E-8177-A482E89D3CAA}" type="datetimeFigureOut">
              <a:rPr lang="ru-BY" smtClean="0"/>
              <a:t>22.03.2021</a:t>
            </a:fld>
            <a:endParaRPr lang="ru-B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2276E-07D9-4F7A-B77B-11A357D2A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C4399-422C-4CFD-803D-8DF6940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161F-2176-432E-8A70-1201407A4B17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790716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EFB94-E6AF-4E58-A292-428984A0A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80FEC6-6F10-4343-B1D6-36815C0B91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B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4190D-AD4C-458C-870D-3AAED03C4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F9C98-A81A-4491-8E77-A8BF2E80A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191BE-34CD-413E-8177-A482E89D3CAA}" type="datetimeFigureOut">
              <a:rPr lang="ru-BY" smtClean="0"/>
              <a:t>22.03.2021</a:t>
            </a:fld>
            <a:endParaRPr lang="ru-B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EBADE-19F9-47A5-8CC3-E2C1E1973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0ABF1-48B0-49E4-8435-B209EBA09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161F-2176-432E-8A70-1201407A4B17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871787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16891-B3E9-474C-AEF5-59EBC9329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5A111-1F3A-4F0C-B382-C22C3CC73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491AF-D8BD-4EF9-A13F-BA1055B7D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191BE-34CD-413E-8177-A482E89D3CAA}" type="datetimeFigureOut">
              <a:rPr lang="ru-BY" smtClean="0"/>
              <a:t>22.03.2021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A6A6E-3D9F-4AF8-9E1F-3C3061A61C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C3713-8ADC-46C1-998B-5884AC868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A161F-2176-432E-8A70-1201407A4B17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366056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81200" y="571480"/>
            <a:ext cx="8472518" cy="628652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ru-RU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-ядро и </a:t>
            </a:r>
            <a:r>
              <a:rPr lang="ru-RU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-решение кооперативной игры</a:t>
            </a:r>
            <a:endParaRPr 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Множество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недоминируемых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дележей в кооперативной игре &lt;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, называется её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-ядром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Теорема 1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Для того чтобы делёж 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α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принадлежал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-ядру кооперативной игры &lt;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 и достаточно, чтобы он был абсолютно неэффективен, то есть чтобы выполнялись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неравенства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(α,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≤ 0,  т.е. </a:t>
            </a:r>
            <a:endParaRPr 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Доказательство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Для несущественных игр теорема очевидна. В силу эквивалентности каждой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кооперативной игры некоторой игре в (0-1)-редуцированной форме, проведём доказательство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(0-1)-редуцированных игр.</a:t>
            </a:r>
            <a:endParaRPr 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Достаточность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Пусть для дележа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α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выполняются неравенства условия теоремы.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Предположим, что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α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принадлежит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-ядру. Тогда существует делёж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β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доминирующий делёж</a:t>
            </a:r>
          </a:p>
          <a:p>
            <a:pPr>
              <a:buNone/>
            </a:pP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α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некоторой коалиции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То есть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&gt;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и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≤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Что невозможно, так как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≤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Необходимость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Пусть для дележа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α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выполняются условия теоремы, т.е пусть существует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коалиция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которой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&lt;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Положим </a:t>
            </a:r>
          </a:p>
          <a:p>
            <a:pPr>
              <a:buNone/>
            </a:pPr>
            <a:endParaRPr 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Тогда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1,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≥ 0,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β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α.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Т.е.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α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принадлежит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-ядру.</a:t>
            </a:r>
            <a:endParaRPr 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1600" b="1" dirty="0"/>
          </a:p>
          <a:p>
            <a:pPr>
              <a:buNone/>
            </a:pPr>
            <a:endParaRPr lang="ru-RU" sz="1600" b="1" dirty="0"/>
          </a:p>
          <a:p>
            <a:pPr>
              <a:buNone/>
            </a:pPr>
            <a:endParaRPr lang="ru-RU" sz="1600" b="1" dirty="0"/>
          </a:p>
          <a:p>
            <a:pPr>
              <a:buNone/>
            </a:pPr>
            <a:endParaRPr lang="ru-RU" sz="1600" b="1" dirty="0"/>
          </a:p>
          <a:p>
            <a:pPr>
              <a:buNone/>
            </a:pPr>
            <a:endParaRPr lang="ru-RU" sz="1600" b="1" dirty="0"/>
          </a:p>
          <a:p>
            <a:pPr>
              <a:buNone/>
            </a:pPr>
            <a:endParaRPr lang="ru-RU" sz="1600" b="1" dirty="0"/>
          </a:p>
          <a:p>
            <a:pPr>
              <a:buNone/>
            </a:pPr>
            <a:endParaRPr lang="ru-RU" sz="1600" b="1" dirty="0"/>
          </a:p>
          <a:p>
            <a:pPr>
              <a:buNone/>
            </a:pPr>
            <a:endParaRPr lang="ru-RU" sz="1600" b="1" dirty="0"/>
          </a:p>
          <a:p>
            <a:pPr>
              <a:buNone/>
            </a:pPr>
            <a:endParaRPr lang="ru-RU" sz="1600" b="1" dirty="0"/>
          </a:p>
          <a:p>
            <a:pPr>
              <a:buNone/>
            </a:pPr>
            <a:endParaRPr lang="ru-RU" sz="1600" b="1" dirty="0"/>
          </a:p>
          <a:p>
            <a:pPr>
              <a:buNone/>
            </a:pPr>
            <a:endParaRPr lang="ru-RU" sz="1600" b="1" dirty="0"/>
          </a:p>
        </p:txBody>
      </p:sp>
      <p:sp>
        <p:nvSpPr>
          <p:cNvPr id="4" name="Заголовок 1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1971660" cy="296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1200" dirty="0"/>
              <a:t>Исследование операций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024959" y="285729"/>
            <a:ext cx="8937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Теория игр</a:t>
            </a:r>
          </a:p>
        </p:txBody>
      </p:sp>
      <p:graphicFrame>
        <p:nvGraphicFramePr>
          <p:cNvPr id="368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87233"/>
              </p:ext>
            </p:extLst>
          </p:nvPr>
        </p:nvGraphicFramePr>
        <p:xfrm>
          <a:off x="3224213" y="2181261"/>
          <a:ext cx="2871787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65080" imgH="342720" progId="Equation.3">
                  <p:embed/>
                </p:oleObj>
              </mc:Choice>
              <mc:Fallback>
                <p:oleObj name="Equation" r:id="rId2" imgW="1765080" imgH="342720" progId="Equation.3">
                  <p:embed/>
                  <p:pic>
                    <p:nvPicPr>
                      <p:cNvPr id="368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4213" y="2181261"/>
                        <a:ext cx="2871787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6975599"/>
              </p:ext>
            </p:extLst>
          </p:nvPr>
        </p:nvGraphicFramePr>
        <p:xfrm>
          <a:off x="3114630" y="5638820"/>
          <a:ext cx="46672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11480" imgH="431640" progId="Equation.3">
                  <p:embed/>
                </p:oleObj>
              </mc:Choice>
              <mc:Fallback>
                <p:oleObj name="Equation" r:id="rId4" imgW="3111480" imgH="431640" progId="Equation.3">
                  <p:embed/>
                  <p:pic>
                    <p:nvPicPr>
                      <p:cNvPr id="368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4630" y="5638820"/>
                        <a:ext cx="46672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81200" y="571480"/>
            <a:ext cx="8472518" cy="62865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Приведём ещё один критерий для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-ядра.</a:t>
            </a:r>
            <a:endParaRPr 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Теорема 2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Для того чтобы делёж 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α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принадлежал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-ядру кооперативной игры &lt;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 и достаточно, чтобы выполнялись неравенства</a:t>
            </a:r>
          </a:p>
          <a:p>
            <a:pPr>
              <a:buNone/>
            </a:pPr>
            <a:endParaRPr 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Доказательство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Так как		 , то неравенства в формулировке теоремы можно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записать в виде</a:t>
            </a:r>
            <a:endParaRPr 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теореме 1, получим требуемое.</a:t>
            </a:r>
            <a:endParaRPr 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1600" b="1" dirty="0"/>
          </a:p>
          <a:p>
            <a:pPr>
              <a:buNone/>
            </a:pPr>
            <a:endParaRPr lang="ru-RU" sz="1600" b="1" dirty="0"/>
          </a:p>
          <a:p>
            <a:pPr>
              <a:buNone/>
            </a:pPr>
            <a:endParaRPr lang="ru-RU" sz="1600" b="1" dirty="0"/>
          </a:p>
          <a:p>
            <a:pPr>
              <a:buNone/>
            </a:pPr>
            <a:endParaRPr lang="ru-RU" sz="1600" b="1" dirty="0"/>
          </a:p>
          <a:p>
            <a:pPr>
              <a:buNone/>
            </a:pPr>
            <a:endParaRPr lang="ru-RU" sz="1600" b="1" dirty="0"/>
          </a:p>
          <a:p>
            <a:pPr>
              <a:buNone/>
            </a:pPr>
            <a:endParaRPr lang="ru-RU" sz="1600" b="1" dirty="0"/>
          </a:p>
          <a:p>
            <a:pPr>
              <a:buNone/>
            </a:pPr>
            <a:endParaRPr lang="ru-RU" sz="1600" b="1" dirty="0"/>
          </a:p>
          <a:p>
            <a:pPr>
              <a:buNone/>
            </a:pPr>
            <a:endParaRPr lang="ru-RU" sz="1600" b="1" dirty="0"/>
          </a:p>
          <a:p>
            <a:pPr>
              <a:buNone/>
            </a:pPr>
            <a:endParaRPr lang="ru-RU" sz="1600" b="1" dirty="0"/>
          </a:p>
          <a:p>
            <a:pPr>
              <a:buNone/>
            </a:pPr>
            <a:endParaRPr lang="ru-RU" sz="1600" b="1" dirty="0"/>
          </a:p>
          <a:p>
            <a:pPr>
              <a:buNone/>
            </a:pPr>
            <a:endParaRPr lang="ru-RU" sz="1600" b="1" dirty="0"/>
          </a:p>
        </p:txBody>
      </p:sp>
      <p:sp>
        <p:nvSpPr>
          <p:cNvPr id="4" name="Заголовок 1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1971660" cy="296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1200" dirty="0"/>
              <a:t>Исследование операций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024959" y="285729"/>
            <a:ext cx="8937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Теория игр</a:t>
            </a:r>
          </a:p>
        </p:txBody>
      </p:sp>
      <p:graphicFrame>
        <p:nvGraphicFramePr>
          <p:cNvPr id="378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9453170"/>
              </p:ext>
            </p:extLst>
          </p:nvPr>
        </p:nvGraphicFramePr>
        <p:xfrm>
          <a:off x="2862251" y="1663652"/>
          <a:ext cx="318135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55520" imgH="342720" progId="Equation.3">
                  <p:embed/>
                </p:oleObj>
              </mc:Choice>
              <mc:Fallback>
                <p:oleObj name="Equation" r:id="rId2" imgW="1955520" imgH="342720" progId="Equation.3">
                  <p:embed/>
                  <p:pic>
                    <p:nvPicPr>
                      <p:cNvPr id="378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2251" y="1663652"/>
                        <a:ext cx="318135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1205386"/>
              </p:ext>
            </p:extLst>
          </p:nvPr>
        </p:nvGraphicFramePr>
        <p:xfrm>
          <a:off x="4452926" y="2236005"/>
          <a:ext cx="1122362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36560" imgH="342720" progId="Equation.3">
                  <p:embed/>
                </p:oleObj>
              </mc:Choice>
              <mc:Fallback>
                <p:oleObj name="Equation" r:id="rId4" imgW="736560" imgH="342720" progId="Equation.3">
                  <p:embed/>
                  <p:pic>
                    <p:nvPicPr>
                      <p:cNvPr id="3789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2926" y="2236005"/>
                        <a:ext cx="1122362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6999296"/>
              </p:ext>
            </p:extLst>
          </p:nvPr>
        </p:nvGraphicFramePr>
        <p:xfrm>
          <a:off x="2967030" y="3167856"/>
          <a:ext cx="2436812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00200" imgH="342720" progId="Equation.3">
                  <p:embed/>
                </p:oleObj>
              </mc:Choice>
              <mc:Fallback>
                <p:oleObj name="Equation" r:id="rId6" imgW="1600200" imgH="342720" progId="Equation.3">
                  <p:embed/>
                  <p:pic>
                    <p:nvPicPr>
                      <p:cNvPr id="378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7030" y="3167856"/>
                        <a:ext cx="2436812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59293" y="571480"/>
            <a:ext cx="11256886" cy="628652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Директор клуба может за выступление на вечере заплатить 100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у.е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трио, включающее певца, пианиста и</a:t>
            </a:r>
          </a:p>
          <a:p>
            <a:pPr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ударника. Дуэт пианиста и певца он оценивает в 80 у.е., ударника и пианиста - в 65 у.е., певца и ударника – в 50 у.е.,</a:t>
            </a:r>
          </a:p>
          <a:p>
            <a:pPr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одного пианиста – в 30 у.е. и , наконец, одного певца – в 20 у.е. </a:t>
            </a:r>
            <a:endParaRPr lang="ru-RU" sz="1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 задать характеристическую функцию игры, найти с-ядро, (0-1)-редуцированную игру стратегически</a:t>
            </a:r>
          </a:p>
          <a:p>
            <a:pPr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квивалентную полученной кооперативной игре.</a:t>
            </a:r>
            <a:endParaRPr lang="ru-RU" sz="1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Решение. 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Пусть певец, пианист и ударник, соответственно первый, второй и третий игроки. Тогда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={1,2,3} , а</a:t>
            </a:r>
          </a:p>
          <a:p>
            <a:pPr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характеристическая функция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принимает значения: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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0,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= 20,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= 30,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= 0,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(1,2) = 80,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(1,3) = 50,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(2,3) = 65, </a:t>
            </a:r>
          </a:p>
          <a:p>
            <a:pPr>
              <a:buNone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(1,2,3) = 100.</a:t>
            </a:r>
            <a:endParaRPr lang="ru-RU" sz="1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Вектор 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α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(α</a:t>
            </a:r>
            <a:r>
              <a:rPr lang="ru-RU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α</a:t>
            </a:r>
            <a:r>
              <a:rPr lang="ru-RU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α</a:t>
            </a:r>
            <a:r>
              <a:rPr lang="ru-RU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принадлежит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-ядру тогда и только тогда, когда выполняются условия:</a:t>
            </a:r>
            <a:endParaRPr lang="ru-RU" sz="1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α</a:t>
            </a:r>
            <a:r>
              <a:rPr lang="ru-RU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 20,  α</a:t>
            </a:r>
            <a:r>
              <a:rPr lang="ru-RU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 30,  α</a:t>
            </a:r>
            <a:r>
              <a:rPr lang="ru-RU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 0,</a:t>
            </a:r>
            <a:endParaRPr lang="ru-RU" sz="1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α</a:t>
            </a:r>
            <a:r>
              <a:rPr lang="ru-RU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α</a:t>
            </a:r>
            <a:r>
              <a:rPr lang="ru-RU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 80,  α</a:t>
            </a:r>
            <a:r>
              <a:rPr lang="ru-RU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α</a:t>
            </a:r>
            <a:r>
              <a:rPr lang="ru-RU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≥ 50,  α</a:t>
            </a:r>
            <a:r>
              <a:rPr lang="ru-RU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α</a:t>
            </a:r>
            <a:r>
              <a:rPr lang="ru-RU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 65,</a:t>
            </a:r>
            <a:endParaRPr lang="ru-RU" sz="1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α</a:t>
            </a:r>
            <a:r>
              <a:rPr lang="ru-RU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α</a:t>
            </a:r>
            <a:r>
              <a:rPr lang="ru-RU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α</a:t>
            </a:r>
            <a:r>
              <a:rPr lang="ru-RU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100.</a:t>
            </a:r>
            <a:endParaRPr lang="ru-RU" sz="1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Выразив α</a:t>
            </a:r>
            <a:r>
              <a:rPr lang="ru-RU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через α</a:t>
            </a:r>
            <a:r>
              <a:rPr lang="ru-RU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α</a:t>
            </a:r>
            <a:r>
              <a:rPr lang="ru-RU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получим, что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-ядро представляет из себя выпуклую оболочку </a:t>
            </a:r>
            <a:r>
              <a:rPr lang="ru-RU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трёх дележей (30, 50, 20), (35, 45, 20),</a:t>
            </a:r>
          </a:p>
          <a:p>
            <a:pPr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(35, 50, 15).</a:t>
            </a:r>
            <a:r>
              <a:rPr lang="ru-RU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Характеристическая функция (0-1)-редуцированной формы примет вид:</a:t>
            </a:r>
            <a:endParaRPr lang="ru-RU" sz="1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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0,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= 0,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= 0,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= 0,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(1,2) = 0,6 ,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(1,3) = 0,6 ,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(2,3) = 0,7 ,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(1,2,3) = 1.</a:t>
            </a:r>
            <a:endParaRPr lang="ru-RU" sz="1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-ядро (0-1)-редуцированной формы представляет из себя выпуклую оболочку </a:t>
            </a:r>
            <a:r>
              <a:rPr lang="ru-RU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трёх дележей </a:t>
            </a:r>
          </a:p>
          <a:p>
            <a:pPr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(0,2;0,4; 0,4), (0,3; 0,3; 0,4), (0,3; 0,4; 0,3).</a:t>
            </a:r>
          </a:p>
          <a:p>
            <a:pPr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Типичным представителем </a:t>
            </a:r>
            <a:r>
              <a:rPr 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-ядра является центр (среднеарифметическое крайних точек</a:t>
            </a:r>
            <a:r>
              <a:rPr 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ядра ). В нашем примере это </a:t>
            </a:r>
          </a:p>
          <a:p>
            <a:pPr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α*= (100/3, 145/3, 55/3). Для этого дележа характерно, что каждая коалиция из двух игроков имеет одинаковый дополнительный</a:t>
            </a:r>
          </a:p>
          <a:p>
            <a:pPr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доход 5/3. Данный делёж можно считать справедливым компромиссом внутри </a:t>
            </a:r>
            <a:r>
              <a:rPr 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-ядра.</a:t>
            </a:r>
            <a:endParaRPr lang="ru-RU" sz="1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1600" b="1" i="1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b="1" i="1" dirty="0"/>
          </a:p>
          <a:p>
            <a:pPr>
              <a:buNone/>
            </a:pPr>
            <a:endParaRPr lang="ru-RU" sz="1600" b="1" dirty="0"/>
          </a:p>
          <a:p>
            <a:pPr>
              <a:buNone/>
            </a:pPr>
            <a:endParaRPr lang="ru-RU" sz="1600" b="1" dirty="0"/>
          </a:p>
          <a:p>
            <a:pPr>
              <a:buNone/>
            </a:pPr>
            <a:endParaRPr lang="ru-RU" sz="1600" b="1" dirty="0"/>
          </a:p>
          <a:p>
            <a:pPr>
              <a:buNone/>
            </a:pPr>
            <a:endParaRPr lang="ru-RU" sz="1600" b="1" dirty="0"/>
          </a:p>
          <a:p>
            <a:pPr>
              <a:buNone/>
            </a:pPr>
            <a:endParaRPr lang="ru-RU" sz="1600" b="1" dirty="0"/>
          </a:p>
          <a:p>
            <a:pPr>
              <a:buNone/>
            </a:pPr>
            <a:endParaRPr lang="ru-RU" sz="1600" b="1" dirty="0"/>
          </a:p>
          <a:p>
            <a:pPr>
              <a:buNone/>
            </a:pPr>
            <a:endParaRPr lang="ru-RU" sz="1600" b="1" dirty="0"/>
          </a:p>
          <a:p>
            <a:pPr>
              <a:buNone/>
            </a:pPr>
            <a:endParaRPr lang="ru-RU" sz="1600" b="1" dirty="0"/>
          </a:p>
          <a:p>
            <a:pPr>
              <a:buNone/>
            </a:pPr>
            <a:endParaRPr lang="ru-RU" sz="1600" b="1" dirty="0"/>
          </a:p>
          <a:p>
            <a:pPr>
              <a:buNone/>
            </a:pPr>
            <a:endParaRPr lang="ru-RU" sz="1600" b="1" dirty="0"/>
          </a:p>
          <a:p>
            <a:pPr>
              <a:buNone/>
            </a:pPr>
            <a:endParaRPr lang="ru-RU" sz="1600" b="1" dirty="0"/>
          </a:p>
        </p:txBody>
      </p:sp>
      <p:sp>
        <p:nvSpPr>
          <p:cNvPr id="4" name="Заголовок 1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1971660" cy="296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1200" dirty="0"/>
              <a:t>Исследование операций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024959" y="285729"/>
            <a:ext cx="8937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Теория игр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81200" y="571480"/>
            <a:ext cx="8472518" cy="62865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Рассмотрим кооперативную игру трёх игроков со следующей характеристической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функцией: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)=0,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=1,2,3;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)=2,5, для всех пар (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(1,2,3)=3. Получим по теореме 1, что </a:t>
            </a:r>
          </a:p>
          <a:p>
            <a:pPr>
              <a:buNone/>
            </a:pP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с-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ядро определяется системой </a:t>
            </a:r>
            <a:endParaRPr 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α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≥ 0, α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≥ 0, α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≥ 0,</a:t>
            </a:r>
            <a:endParaRPr 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α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α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≥ 2,5, α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α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≥ 2,5, α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α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≥ 2,5,</a:t>
            </a:r>
            <a:endParaRPr 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α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α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α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3.</a:t>
            </a:r>
            <a:endParaRPr 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 </a:t>
            </a:r>
            <a:endParaRPr 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α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≥ 0, α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≥ 0, 3 ≥ α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α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α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α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≥ 2,5, α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≤ 0,5, α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≤ 0,5.</a:t>
            </a:r>
            <a:endParaRPr 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множество является пустым. Т.е. в данной игре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-ядро пусто.</a:t>
            </a:r>
            <a:endParaRPr 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Хотя дележи с-ядра и не </a:t>
            </a:r>
            <a:r>
              <a:rPr lang="ru-RU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доминируются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никакими другими дележами, это не означает,</a:t>
            </a:r>
          </a:p>
          <a:p>
            <a:pPr>
              <a:buNone/>
            </a:pP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для любого дележа в с-ядре обязательно существует </a:t>
            </a:r>
            <a:r>
              <a:rPr lang="ru-RU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доминируемый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им делёж.</a:t>
            </a:r>
            <a:endParaRPr 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примере 1 вектор (21,50,29) является дележом, но он не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доминируется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ни одним из дележей</a:t>
            </a:r>
          </a:p>
          <a:p>
            <a:pPr>
              <a:buNone/>
            </a:pP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-ядра. Для него доминирующим является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например делёж (21,51,28). </a:t>
            </a:r>
            <a:endParaRPr 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b="1" i="1" dirty="0"/>
          </a:p>
          <a:p>
            <a:pPr>
              <a:buNone/>
            </a:pPr>
            <a:endParaRPr lang="ru-RU" sz="1600" b="1" dirty="0"/>
          </a:p>
          <a:p>
            <a:pPr>
              <a:buNone/>
            </a:pPr>
            <a:endParaRPr lang="ru-RU" sz="1600" b="1" dirty="0"/>
          </a:p>
          <a:p>
            <a:pPr>
              <a:buNone/>
            </a:pPr>
            <a:endParaRPr lang="ru-RU" sz="1600" b="1" dirty="0"/>
          </a:p>
          <a:p>
            <a:pPr>
              <a:buNone/>
            </a:pPr>
            <a:endParaRPr lang="ru-RU" sz="1600" b="1" dirty="0"/>
          </a:p>
          <a:p>
            <a:pPr>
              <a:buNone/>
            </a:pPr>
            <a:endParaRPr lang="ru-RU" sz="1600" b="1" dirty="0"/>
          </a:p>
          <a:p>
            <a:pPr>
              <a:buNone/>
            </a:pPr>
            <a:endParaRPr lang="ru-RU" sz="1600" b="1" dirty="0"/>
          </a:p>
          <a:p>
            <a:pPr>
              <a:buNone/>
            </a:pPr>
            <a:endParaRPr lang="ru-RU" sz="1600" b="1" dirty="0"/>
          </a:p>
          <a:p>
            <a:pPr>
              <a:buNone/>
            </a:pPr>
            <a:endParaRPr lang="ru-RU" sz="1600" b="1" dirty="0"/>
          </a:p>
          <a:p>
            <a:pPr>
              <a:buNone/>
            </a:pPr>
            <a:endParaRPr lang="ru-RU" sz="1600" b="1" dirty="0"/>
          </a:p>
          <a:p>
            <a:pPr>
              <a:buNone/>
            </a:pPr>
            <a:endParaRPr lang="ru-RU" sz="1600" b="1" dirty="0"/>
          </a:p>
          <a:p>
            <a:pPr>
              <a:buNone/>
            </a:pPr>
            <a:endParaRPr lang="ru-RU" sz="1600" b="1" dirty="0"/>
          </a:p>
        </p:txBody>
      </p:sp>
      <p:sp>
        <p:nvSpPr>
          <p:cNvPr id="4" name="Заголовок 1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1971660" cy="296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1200" dirty="0"/>
              <a:t>Исследование операций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024959" y="285729"/>
            <a:ext cx="8937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Теория игр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81200" y="571480"/>
            <a:ext cx="8472518" cy="62865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построения решения кооперативной игры желательно найти делёж, который не только не</a:t>
            </a:r>
          </a:p>
          <a:p>
            <a:pPr>
              <a:buNone/>
            </a:pP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доминируется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другими, но и сам доминирует любой другой делёж.  Такой делёж был бы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идеальным для решения игры. Однако такой делёж не удаётся найти в кооперативной игре.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Поэтому решение отыскивается на пути расширения класса дележей.</a:t>
            </a:r>
          </a:p>
          <a:p>
            <a:pPr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Решением по Нейману-Моргенштерну (Н-М-решением)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кооперативной игры называется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множество дележей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обладающее свойствами: </a:t>
            </a:r>
            <a:endParaRPr 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внутренняя устойчивость: никакие два дележа из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доминируют друг друга;</a:t>
            </a:r>
            <a:endParaRPr 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внешняя устойчивость: если делёж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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то найдётся делёж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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доминирует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Между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-ядром и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Н-М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-решением существует следующая связь.</a:t>
            </a:r>
          </a:p>
          <a:p>
            <a:pPr>
              <a:buNone/>
            </a:pPr>
            <a:endParaRPr 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Теорема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Если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-ядро не пусто и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Н-М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-решение существует, то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-ядро содержится в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Н-М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решении.</a:t>
            </a:r>
            <a:endParaRPr 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Доказательство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Если делёж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α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входит в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-ядро, но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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то существует делёж из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доминирующий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что противоречит определению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-ядра.</a:t>
            </a:r>
            <a:endParaRPr 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1600" b="1" i="1" dirty="0"/>
          </a:p>
          <a:p>
            <a:pPr>
              <a:buNone/>
            </a:pPr>
            <a:endParaRPr lang="ru-RU" sz="1600" b="1" dirty="0"/>
          </a:p>
          <a:p>
            <a:pPr>
              <a:buNone/>
            </a:pPr>
            <a:endParaRPr lang="ru-RU" sz="1600" b="1" dirty="0"/>
          </a:p>
          <a:p>
            <a:pPr>
              <a:buNone/>
            </a:pPr>
            <a:endParaRPr lang="ru-RU" sz="1600" b="1" dirty="0"/>
          </a:p>
          <a:p>
            <a:pPr>
              <a:buNone/>
            </a:pPr>
            <a:endParaRPr lang="ru-RU" sz="1600" b="1" dirty="0"/>
          </a:p>
          <a:p>
            <a:pPr>
              <a:buNone/>
            </a:pPr>
            <a:endParaRPr lang="ru-RU" sz="1600" b="1" dirty="0"/>
          </a:p>
          <a:p>
            <a:pPr>
              <a:buNone/>
            </a:pPr>
            <a:endParaRPr lang="ru-RU" sz="1600" b="1" dirty="0"/>
          </a:p>
          <a:p>
            <a:pPr>
              <a:buNone/>
            </a:pPr>
            <a:endParaRPr lang="ru-RU" sz="1600" b="1" dirty="0"/>
          </a:p>
          <a:p>
            <a:pPr>
              <a:buNone/>
            </a:pPr>
            <a:endParaRPr lang="ru-RU" sz="1600" b="1" dirty="0"/>
          </a:p>
          <a:p>
            <a:pPr>
              <a:buNone/>
            </a:pPr>
            <a:endParaRPr lang="ru-RU" sz="1600" b="1" dirty="0"/>
          </a:p>
          <a:p>
            <a:pPr>
              <a:buNone/>
            </a:pPr>
            <a:endParaRPr lang="ru-RU" sz="1600" b="1" dirty="0"/>
          </a:p>
          <a:p>
            <a:pPr>
              <a:buNone/>
            </a:pPr>
            <a:endParaRPr lang="ru-RU" sz="1600" b="1" dirty="0"/>
          </a:p>
        </p:txBody>
      </p:sp>
      <p:sp>
        <p:nvSpPr>
          <p:cNvPr id="4" name="Заголовок 1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1971660" cy="296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1200" dirty="0"/>
              <a:t>Исследование операций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024959" y="285729"/>
            <a:ext cx="8937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Теория игр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81200" y="571480"/>
            <a:ext cx="8472518" cy="628652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Для игры &lt;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 трёх лиц с характеристической функцией:</a:t>
            </a:r>
            <a:endParaRPr 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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0,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(1) =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(2) =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(3) = 0,</a:t>
            </a:r>
            <a:endParaRPr 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(1,2) =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(1,3) =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(2,3) =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(1,2,3) = 1,</a:t>
            </a:r>
            <a:endParaRPr 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найти какое-либо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-решение.</a:t>
            </a:r>
            <a:endParaRPr 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Отметим, что данная игра находится в (0,1)-редуцированной форме. Поэтому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дележом будет являться любой вектор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α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(α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α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α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удовлетворяющий условиям:</a:t>
            </a:r>
            <a:endParaRPr 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 0,  α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 0,  α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 0, α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α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α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1.</a:t>
            </a:r>
            <a:endParaRPr 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Отметим также, что в этой игре отсутствует доминирование по коалициям из одного игрока и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коалиции всех трёх игроков. То есть доминирование возможно только по коалициям из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двух игроков.</a:t>
            </a:r>
            <a:endParaRPr 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Исследуем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-ядро. По теореме дележи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-ядра должны удовлетворять условиям:</a:t>
            </a:r>
            <a:endParaRPr 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α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 0,  α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 0,  α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 0,</a:t>
            </a:r>
            <a:endParaRPr 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α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α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 1, α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α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≥ 1, 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α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≥ 1, 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α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α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α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1.</a:t>
            </a:r>
            <a:endParaRPr 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множество пусто.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Рассмотрим дележи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у которых первый игрок получает один и тот же выигрыш, равный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Возьмём два произвольных дележа из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α=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α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1-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α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β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β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1-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β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Доминирование по коалициям {1,2}, {1,3} невозможны из-за равенства первых компонент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дележей. Доминирование по коалиции {2,3} невозможно, так как если α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β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то </a:t>
            </a:r>
            <a:endParaRPr 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α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1-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β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Поэтому множество дележей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внутренне устойчиво.</a:t>
            </a:r>
            <a:endParaRPr 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1600" b="1" i="1" dirty="0"/>
          </a:p>
          <a:p>
            <a:pPr>
              <a:buNone/>
            </a:pPr>
            <a:endParaRPr lang="ru-RU" sz="1600" b="1" i="1" dirty="0"/>
          </a:p>
          <a:p>
            <a:pPr>
              <a:buNone/>
            </a:pPr>
            <a:endParaRPr lang="ru-RU" sz="1600" b="1" dirty="0"/>
          </a:p>
          <a:p>
            <a:pPr>
              <a:buNone/>
            </a:pPr>
            <a:endParaRPr lang="ru-RU" sz="1600" b="1" dirty="0"/>
          </a:p>
          <a:p>
            <a:pPr>
              <a:buNone/>
            </a:pPr>
            <a:endParaRPr lang="ru-RU" sz="1600" b="1" dirty="0"/>
          </a:p>
          <a:p>
            <a:pPr>
              <a:buNone/>
            </a:pPr>
            <a:endParaRPr lang="ru-RU" sz="1600" b="1" dirty="0"/>
          </a:p>
          <a:p>
            <a:pPr>
              <a:buNone/>
            </a:pPr>
            <a:endParaRPr lang="ru-RU" sz="1600" b="1" dirty="0"/>
          </a:p>
          <a:p>
            <a:pPr>
              <a:buNone/>
            </a:pPr>
            <a:endParaRPr lang="ru-RU" sz="1600" b="1" dirty="0"/>
          </a:p>
          <a:p>
            <a:pPr>
              <a:buNone/>
            </a:pPr>
            <a:endParaRPr lang="ru-RU" sz="1600" b="1" dirty="0"/>
          </a:p>
          <a:p>
            <a:pPr>
              <a:buNone/>
            </a:pPr>
            <a:endParaRPr lang="ru-RU" sz="1600" b="1" dirty="0"/>
          </a:p>
          <a:p>
            <a:pPr>
              <a:buNone/>
            </a:pPr>
            <a:endParaRPr lang="ru-RU" sz="1600" b="1" dirty="0"/>
          </a:p>
          <a:p>
            <a:pPr>
              <a:buNone/>
            </a:pPr>
            <a:endParaRPr lang="ru-RU" sz="1600" b="1" dirty="0"/>
          </a:p>
          <a:p>
            <a:pPr>
              <a:buNone/>
            </a:pPr>
            <a:endParaRPr lang="ru-RU" sz="1600" b="1" dirty="0"/>
          </a:p>
        </p:txBody>
      </p:sp>
      <p:sp>
        <p:nvSpPr>
          <p:cNvPr id="4" name="Заголовок 1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1971660" cy="296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1200" dirty="0"/>
              <a:t>Исследование операций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024959" y="285729"/>
            <a:ext cx="8937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Теория игр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81200" y="571480"/>
            <a:ext cx="8472518" cy="628652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Укажем достаточные условия внешней устойчивости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Пусть делёж </a:t>
            </a: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(γ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γ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γ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Тогда,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либо γ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либо γ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В первом случае γ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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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0. Делёж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γ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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/2, γ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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/2)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принадлежит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доминирует </a:t>
            </a: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 коалиции {2,3}. Во втором случае получим, что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выполняются одно или оба из неравенств:</a:t>
            </a:r>
            <a:endParaRPr 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γ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½ , γ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½ .</a:t>
            </a:r>
            <a:endParaRPr 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это, если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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[0, ½], то при γ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½ , делёж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1-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0) доминирует делёж </a:t>
            </a: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 коалиции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{1,2}. При γ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½ , делёж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 , 1-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доминирует делёж </a:t>
            </a: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 коалиции {1,3}.</a:t>
            </a:r>
            <a:endParaRPr 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Следовательно, условие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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[0, ½] является достаточным для внешней устойчивости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образом, получаем, что множество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является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-решением рассматриваемой игры.</a:t>
            </a:r>
            <a:endParaRPr 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Аналогично получим, что множества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являются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-решениями.</a:t>
            </a:r>
            <a:endParaRPr 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Имеются следующие свойства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Н-М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-решения.</a:t>
            </a:r>
            <a:endParaRPr 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Н-М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-решение не может состоять только из одного дележа.</a:t>
            </a:r>
            <a:endParaRPr 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Существуют игры, в которых нет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Н-М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-решений. Существуют игры, которые имеют несколько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Н-М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-решений.</a:t>
            </a:r>
            <a:endParaRPr 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-решения ещё не определяют выигрыш каждого игрока.</a:t>
            </a:r>
            <a:endParaRPr 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Теорема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Если для характеристической функции игры &lt;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в (0-1)-редуцированной форме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выполняются неравенства </a:t>
            </a:r>
          </a:p>
          <a:p>
            <a:pPr>
              <a:buNone/>
            </a:pPr>
            <a:endParaRPr 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-ядро не пусто и является её Н-М-решением</a:t>
            </a:r>
          </a:p>
          <a:p>
            <a:pPr>
              <a:buNone/>
            </a:pPr>
            <a:endParaRPr lang="ru-RU" sz="1600" b="1" dirty="0"/>
          </a:p>
          <a:p>
            <a:pPr>
              <a:buNone/>
            </a:pPr>
            <a:endParaRPr lang="ru-RU" sz="1600" b="1" dirty="0"/>
          </a:p>
          <a:p>
            <a:pPr>
              <a:buNone/>
            </a:pPr>
            <a:endParaRPr lang="ru-RU" sz="1600" b="1" dirty="0"/>
          </a:p>
          <a:p>
            <a:pPr>
              <a:buNone/>
            </a:pPr>
            <a:endParaRPr lang="ru-RU" sz="1600" b="1" dirty="0"/>
          </a:p>
          <a:p>
            <a:pPr>
              <a:buNone/>
            </a:pPr>
            <a:endParaRPr lang="ru-RU" sz="1600" b="1" dirty="0"/>
          </a:p>
          <a:p>
            <a:pPr>
              <a:buNone/>
            </a:pPr>
            <a:endParaRPr lang="ru-RU" sz="1600" b="1" dirty="0"/>
          </a:p>
          <a:p>
            <a:pPr>
              <a:buNone/>
            </a:pPr>
            <a:endParaRPr lang="ru-RU" sz="1600" b="1" dirty="0"/>
          </a:p>
          <a:p>
            <a:pPr>
              <a:buNone/>
            </a:pPr>
            <a:endParaRPr lang="ru-RU" sz="1600" b="1" dirty="0"/>
          </a:p>
          <a:p>
            <a:pPr>
              <a:buNone/>
            </a:pPr>
            <a:endParaRPr lang="ru-RU" sz="1600" b="1" dirty="0"/>
          </a:p>
          <a:p>
            <a:pPr>
              <a:buNone/>
            </a:pPr>
            <a:endParaRPr lang="ru-RU" sz="1600" b="1" dirty="0"/>
          </a:p>
          <a:p>
            <a:pPr>
              <a:buNone/>
            </a:pPr>
            <a:endParaRPr lang="ru-RU" sz="1600" b="1" dirty="0"/>
          </a:p>
        </p:txBody>
      </p:sp>
      <p:sp>
        <p:nvSpPr>
          <p:cNvPr id="4" name="Заголовок 1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1971660" cy="296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1200" dirty="0"/>
              <a:t>Исследование операций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024959" y="285729"/>
            <a:ext cx="8937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Теория игр</a:t>
            </a:r>
          </a:p>
        </p:txBody>
      </p:sp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4452938" y="5643563"/>
          <a:ext cx="27416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28800" imgH="431640" progId="Equation.3">
                  <p:embed/>
                </p:oleObj>
              </mc:Choice>
              <mc:Fallback>
                <p:oleObj name="Equation" r:id="rId2" imgW="1828800" imgH="431640" progId="Equation.3">
                  <p:embed/>
                  <p:pic>
                    <p:nvPicPr>
                      <p:cNvPr id="389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2938" y="5643563"/>
                        <a:ext cx="274161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1690</Words>
  <Application>Microsoft Office PowerPoint</Application>
  <PresentationFormat>Widescreen</PresentationFormat>
  <Paragraphs>207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Equation</vt:lpstr>
      <vt:lpstr>Исследование операций</vt:lpstr>
      <vt:lpstr>Исследование операций</vt:lpstr>
      <vt:lpstr>Исследование операций</vt:lpstr>
      <vt:lpstr>Исследование операций</vt:lpstr>
      <vt:lpstr>Исследование операций</vt:lpstr>
      <vt:lpstr>Исследование операций</vt:lpstr>
      <vt:lpstr>Исследование операций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операций</dc:title>
  <dc:creator>Лариса Раевская</dc:creator>
  <cp:lastModifiedBy>Лариса Раевская</cp:lastModifiedBy>
  <cp:revision>1</cp:revision>
  <dcterms:created xsi:type="dcterms:W3CDTF">2021-03-22T20:12:02Z</dcterms:created>
  <dcterms:modified xsi:type="dcterms:W3CDTF">2021-03-22T20:18:55Z</dcterms:modified>
</cp:coreProperties>
</file>