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5679-8B61-44BD-8CF6-55FE00D4E587}" type="datetimeFigureOut">
              <a:rPr lang="ru-RU" smtClean="0"/>
              <a:t>29.03.2016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0FCA-1C9C-48BC-A75F-C7FDB795FB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214290"/>
            <a:ext cx="885804" cy="227005"/>
          </a:xfrm>
        </p:spPr>
        <p:txBody>
          <a:bodyPr>
            <a:no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571480"/>
            <a:ext cx="8572560" cy="6072230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1"/>
                </a:solidFill>
              </a:rPr>
              <a:t>ЗАДАЧА О МИНИМАЛЬНОМ ОСТОВНОМ ДЕРЕВЕ НЕОРИЕНТИРОВАННОГО </a:t>
            </a:r>
            <a:r>
              <a:rPr lang="ru-RU" sz="1600" b="1" dirty="0" smtClean="0">
                <a:solidFill>
                  <a:schemeClr val="tx1"/>
                </a:solidFill>
              </a:rPr>
              <a:t>ГРАФА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Напомним</a:t>
            </a:r>
            <a:r>
              <a:rPr lang="ru-RU" sz="1600" dirty="0">
                <a:solidFill>
                  <a:schemeClr val="tx1"/>
                </a:solidFill>
              </a:rPr>
              <a:t>, что </a:t>
            </a:r>
            <a:r>
              <a:rPr lang="ru-RU" sz="1600" i="1" dirty="0">
                <a:solidFill>
                  <a:schemeClr val="tx1"/>
                </a:solidFill>
              </a:rPr>
              <a:t>дерево</a:t>
            </a:r>
            <a:r>
              <a:rPr lang="ru-RU" sz="1600" dirty="0">
                <a:solidFill>
                  <a:schemeClr val="tx1"/>
                </a:solidFill>
              </a:rPr>
              <a:t> это ациклический связный граф. </a:t>
            </a:r>
          </a:p>
          <a:p>
            <a:pPr algn="just"/>
            <a:r>
              <a:rPr lang="ru-RU" sz="1600" b="1" dirty="0">
                <a:solidFill>
                  <a:schemeClr val="tx1"/>
                </a:solidFill>
              </a:rPr>
              <a:t>Теорема 1</a:t>
            </a:r>
            <a:r>
              <a:rPr lang="ru-RU" sz="1600" dirty="0">
                <a:solidFill>
                  <a:schemeClr val="tx1"/>
                </a:solidFill>
              </a:rPr>
              <a:t>. Для неориентированного графа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( 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en-US" sz="1600" i="1" dirty="0">
                <a:solidFill>
                  <a:schemeClr val="tx1"/>
                </a:solidFill>
              </a:rPr>
              <a:t>E </a:t>
            </a:r>
            <a:r>
              <a:rPr lang="ru-RU" sz="1600" dirty="0">
                <a:solidFill>
                  <a:schemeClr val="tx1"/>
                </a:solidFill>
              </a:rPr>
              <a:t>), с числом вершин |</a:t>
            </a:r>
            <a:r>
              <a:rPr lang="en-US" sz="1600" i="1" dirty="0">
                <a:solidFill>
                  <a:schemeClr val="tx1"/>
                </a:solidFill>
              </a:rPr>
              <a:t>V</a:t>
            </a:r>
            <a:r>
              <a:rPr lang="ru-RU" sz="1600" dirty="0">
                <a:solidFill>
                  <a:schemeClr val="tx1"/>
                </a:solidFill>
              </a:rPr>
              <a:t>|= 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, числом рёбер 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| </a:t>
            </a:r>
            <a:r>
              <a:rPr lang="en-US" sz="1600" i="1" dirty="0">
                <a:solidFill>
                  <a:schemeClr val="tx1"/>
                </a:solidFill>
              </a:rPr>
              <a:t>E </a:t>
            </a:r>
            <a:r>
              <a:rPr lang="ru-RU" sz="1600" dirty="0">
                <a:solidFill>
                  <a:schemeClr val="tx1"/>
                </a:solidFill>
              </a:rPr>
              <a:t>|  = </a:t>
            </a:r>
            <a:r>
              <a:rPr lang="en-US" sz="1600" i="1" dirty="0">
                <a:solidFill>
                  <a:schemeClr val="tx1"/>
                </a:solidFill>
              </a:rPr>
              <a:t>m</a:t>
            </a:r>
            <a:r>
              <a:rPr lang="ru-RU" sz="1600" dirty="0">
                <a:solidFill>
                  <a:schemeClr val="tx1"/>
                </a:solidFill>
              </a:rPr>
              <a:t>, следующие условия эквивалентны:</a:t>
            </a:r>
          </a:p>
          <a:p>
            <a:pPr lvl="0" algn="just"/>
            <a:r>
              <a:rPr lang="ru-RU" sz="1600" i="1" dirty="0" smtClean="0">
                <a:solidFill>
                  <a:schemeClr val="tx1"/>
                </a:solidFill>
              </a:rPr>
              <a:t>	</a:t>
            </a:r>
            <a:r>
              <a:rPr lang="ru-RU" sz="1600" dirty="0" smtClean="0">
                <a:solidFill>
                  <a:schemeClr val="tx1"/>
                </a:solidFill>
              </a:rPr>
              <a:t>1</a:t>
            </a:r>
            <a:r>
              <a:rPr lang="ru-RU" sz="1600" i="1" dirty="0" smtClean="0">
                <a:solidFill>
                  <a:schemeClr val="tx1"/>
                </a:solidFill>
              </a:rPr>
              <a:t>. </a:t>
            </a:r>
            <a:r>
              <a:rPr lang="en-US" sz="1600" i="1" dirty="0" smtClean="0">
                <a:solidFill>
                  <a:schemeClr val="tx1"/>
                </a:solidFill>
              </a:rPr>
              <a:t>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ru-RU" sz="1600" dirty="0">
                <a:solidFill>
                  <a:schemeClr val="tx1"/>
                </a:solidFill>
              </a:rPr>
              <a:t>дерево;</a:t>
            </a:r>
          </a:p>
          <a:p>
            <a:pPr lvl="0" algn="just"/>
            <a:r>
              <a:rPr lang="ru-RU" sz="1600" dirty="0" smtClean="0">
                <a:solidFill>
                  <a:schemeClr val="tx1"/>
                </a:solidFill>
              </a:rPr>
              <a:t>	2. Для </a:t>
            </a:r>
            <a:r>
              <a:rPr lang="ru-RU" sz="1600" dirty="0">
                <a:solidFill>
                  <a:schemeClr val="tx1"/>
                </a:solidFill>
              </a:rPr>
              <a:t>любых две вершин графа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 существует единственный соединяющий их путь;</a:t>
            </a:r>
          </a:p>
          <a:p>
            <a:pPr lvl="0" algn="just"/>
            <a:r>
              <a:rPr lang="ru-RU" sz="1600" dirty="0" smtClean="0">
                <a:solidFill>
                  <a:schemeClr val="tx1"/>
                </a:solidFill>
              </a:rPr>
              <a:t>	3. Добавление </a:t>
            </a:r>
            <a:r>
              <a:rPr lang="ru-RU" sz="1600" dirty="0">
                <a:solidFill>
                  <a:schemeClr val="tx1"/>
                </a:solidFill>
              </a:rPr>
              <a:t>в  </a:t>
            </a:r>
            <a:r>
              <a:rPr lang="en-US" sz="1600" i="1" dirty="0">
                <a:solidFill>
                  <a:schemeClr val="tx1"/>
                </a:solidFill>
              </a:rPr>
              <a:t>G</a:t>
            </a:r>
            <a:r>
              <a:rPr lang="ru-RU" sz="1600" dirty="0">
                <a:solidFill>
                  <a:schemeClr val="tx1"/>
                </a:solidFill>
              </a:rPr>
              <a:t> ребра, соединяющего любую пару несмежных рёбер, приводит к </a:t>
            </a:r>
            <a:r>
              <a:rPr lang="ru-RU" sz="1600" dirty="0" smtClean="0">
                <a:solidFill>
                  <a:schemeClr val="tx1"/>
                </a:solidFill>
              </a:rPr>
              <a:t>	образованию </a:t>
            </a:r>
            <a:r>
              <a:rPr lang="ru-RU" sz="1600" dirty="0">
                <a:solidFill>
                  <a:schemeClr val="tx1"/>
                </a:solidFill>
              </a:rPr>
              <a:t>ровно </a:t>
            </a:r>
            <a:r>
              <a:rPr lang="ru-RU" sz="1600" dirty="0" err="1">
                <a:solidFill>
                  <a:schemeClr val="tx1"/>
                </a:solidFill>
              </a:rPr>
              <a:t>обного</a:t>
            </a:r>
            <a:r>
              <a:rPr lang="ru-RU" sz="1600" dirty="0">
                <a:solidFill>
                  <a:schemeClr val="tx1"/>
                </a:solidFill>
              </a:rPr>
              <a:t> цикла;</a:t>
            </a:r>
          </a:p>
          <a:p>
            <a:pPr lvl="0" algn="just"/>
            <a:r>
              <a:rPr lang="ru-RU" sz="1600" i="1" dirty="0" smtClean="0">
                <a:solidFill>
                  <a:schemeClr val="tx1"/>
                </a:solidFill>
              </a:rPr>
              <a:t>	</a:t>
            </a:r>
            <a:r>
              <a:rPr lang="ru-RU" sz="1600" dirty="0" smtClean="0">
                <a:solidFill>
                  <a:schemeClr val="tx1"/>
                </a:solidFill>
              </a:rPr>
              <a:t>4</a:t>
            </a:r>
            <a:r>
              <a:rPr lang="ru-RU" sz="1600" i="1" dirty="0" smtClean="0">
                <a:solidFill>
                  <a:schemeClr val="tx1"/>
                </a:solidFill>
              </a:rPr>
              <a:t>. </a:t>
            </a:r>
            <a:r>
              <a:rPr lang="en-US" sz="1600" i="1" dirty="0" smtClean="0">
                <a:solidFill>
                  <a:schemeClr val="tx1"/>
                </a:solidFill>
              </a:rPr>
              <a:t>G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связный граф с 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=</a:t>
            </a:r>
            <a:r>
              <a:rPr lang="en-US" sz="1600" i="1" dirty="0">
                <a:solidFill>
                  <a:schemeClr val="tx1"/>
                </a:solidFill>
              </a:rPr>
              <a:t>m</a:t>
            </a:r>
            <a:r>
              <a:rPr lang="ru-RU" sz="1600" dirty="0">
                <a:solidFill>
                  <a:schemeClr val="tx1"/>
                </a:solidFill>
              </a:rPr>
              <a:t>+1;</a:t>
            </a:r>
          </a:p>
          <a:p>
            <a:pPr lvl="0" algn="just"/>
            <a:r>
              <a:rPr lang="ru-RU" sz="1600" i="1" dirty="0" smtClean="0">
                <a:solidFill>
                  <a:schemeClr val="tx1"/>
                </a:solidFill>
              </a:rPr>
              <a:t>	</a:t>
            </a:r>
            <a:r>
              <a:rPr lang="ru-RU" sz="1600" dirty="0" smtClean="0">
                <a:solidFill>
                  <a:schemeClr val="tx1"/>
                </a:solidFill>
              </a:rPr>
              <a:t>5</a:t>
            </a:r>
            <a:r>
              <a:rPr lang="ru-RU" sz="1600" i="1" dirty="0" smtClean="0">
                <a:solidFill>
                  <a:schemeClr val="tx1"/>
                </a:solidFill>
              </a:rPr>
              <a:t>. </a:t>
            </a:r>
            <a:r>
              <a:rPr lang="en-US" sz="1600" i="1" dirty="0" smtClean="0">
                <a:solidFill>
                  <a:schemeClr val="tx1"/>
                </a:solidFill>
              </a:rPr>
              <a:t>G </a:t>
            </a:r>
            <a:r>
              <a:rPr lang="ru-RU" sz="1600" dirty="0">
                <a:solidFill>
                  <a:schemeClr val="tx1"/>
                </a:solidFill>
              </a:rPr>
              <a:t>ациклический граф с 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=</a:t>
            </a:r>
            <a:r>
              <a:rPr lang="en-US" sz="1600" i="1" dirty="0">
                <a:solidFill>
                  <a:schemeClr val="tx1"/>
                </a:solidFill>
              </a:rPr>
              <a:t>m</a:t>
            </a:r>
            <a:r>
              <a:rPr lang="ru-RU" sz="1600" dirty="0">
                <a:solidFill>
                  <a:schemeClr val="tx1"/>
                </a:solidFill>
              </a:rPr>
              <a:t>+1;</a:t>
            </a:r>
          </a:p>
          <a:p>
            <a:pPr lvl="0" algn="just"/>
            <a:r>
              <a:rPr lang="ru-RU" sz="1600" i="1" dirty="0" smtClean="0">
                <a:solidFill>
                  <a:schemeClr val="tx1"/>
                </a:solidFill>
              </a:rPr>
              <a:t>	</a:t>
            </a:r>
            <a:r>
              <a:rPr lang="ru-RU" sz="1600" dirty="0" smtClean="0">
                <a:solidFill>
                  <a:schemeClr val="tx1"/>
                </a:solidFill>
              </a:rPr>
              <a:t>6.</a:t>
            </a:r>
            <a:r>
              <a:rPr lang="ru-RU" sz="1600" i="1" dirty="0" smtClean="0">
                <a:solidFill>
                  <a:schemeClr val="tx1"/>
                </a:solidFill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</a:rPr>
              <a:t>G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связный граф и каждое его ребро является мостом.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Подграф графа называется </a:t>
            </a:r>
            <a:r>
              <a:rPr lang="ru-RU" sz="1600" i="1" dirty="0" err="1">
                <a:solidFill>
                  <a:schemeClr val="tx1"/>
                </a:solidFill>
              </a:rPr>
              <a:t>остовны</a:t>
            </a:r>
            <a:r>
              <a:rPr lang="ru-RU" sz="1600" dirty="0" err="1">
                <a:solidFill>
                  <a:schemeClr val="tx1"/>
                </a:solidFill>
              </a:rPr>
              <a:t>м</a:t>
            </a:r>
            <a:r>
              <a:rPr lang="ru-RU" sz="1600" dirty="0">
                <a:solidFill>
                  <a:schemeClr val="tx1"/>
                </a:solidFill>
              </a:rPr>
              <a:t>, если он содержит все вершины исходного графа.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42966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Указанные алгоритмы </a:t>
            </a:r>
            <a:r>
              <a:rPr lang="ru-RU" sz="1600" dirty="0" err="1"/>
              <a:t>Крускала</a:t>
            </a:r>
            <a:r>
              <a:rPr lang="ru-RU" sz="1600" dirty="0"/>
              <a:t>, Прима и </a:t>
            </a:r>
            <a:r>
              <a:rPr lang="ru-RU" sz="1600" dirty="0" err="1"/>
              <a:t>Борувки</a:t>
            </a:r>
            <a:r>
              <a:rPr lang="ru-RU" sz="1600" dirty="0"/>
              <a:t> можно применять и для </a:t>
            </a:r>
            <a:r>
              <a:rPr lang="ru-RU" sz="1600" dirty="0" smtClean="0"/>
              <a:t>поиска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максимального </a:t>
            </a:r>
            <a:r>
              <a:rPr lang="ru-RU" sz="1600" dirty="0" err="1"/>
              <a:t>остовного</a:t>
            </a:r>
            <a:r>
              <a:rPr lang="ru-RU" sz="1600" dirty="0"/>
              <a:t> дерева. Для этого необходимо упорядочение по </a:t>
            </a:r>
            <a:r>
              <a:rPr lang="ru-RU" sz="1600" dirty="0" err="1" smtClean="0"/>
              <a:t>неубыванию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заменить </a:t>
            </a:r>
            <a:r>
              <a:rPr lang="ru-RU" sz="1600" dirty="0"/>
              <a:t>на упорядочение по </a:t>
            </a:r>
            <a:r>
              <a:rPr lang="ru-RU" sz="1600" dirty="0" err="1"/>
              <a:t>невозрастанию</a:t>
            </a:r>
            <a:r>
              <a:rPr lang="ru-RU" sz="1600" dirty="0"/>
              <a:t> на соответствующих шагах алгоритмов.</a:t>
            </a:r>
          </a:p>
          <a:p>
            <a:pPr>
              <a:buNone/>
            </a:pPr>
            <a:endParaRPr lang="ru-RU" sz="1600" dirty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642910" y="1500174"/>
            <a:ext cx="7858180" cy="4500594"/>
            <a:chOff x="2577" y="12648"/>
            <a:chExt cx="6176" cy="2377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577" y="12648"/>
              <a:ext cx="6176" cy="23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3459" y="13242"/>
              <a:ext cx="8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4342" y="13242"/>
              <a:ext cx="1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5959" y="13242"/>
              <a:ext cx="117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4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459" y="14431"/>
              <a:ext cx="2500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3459" y="13242"/>
              <a:ext cx="2500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9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5959" y="14431"/>
              <a:ext cx="1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135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135" y="14431"/>
              <a:ext cx="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531" y="12988"/>
              <a:ext cx="736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654" y="12988"/>
              <a:ext cx="735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002" y="12988"/>
              <a:ext cx="88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745" y="13704"/>
              <a:ext cx="618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149" y="13629"/>
              <a:ext cx="505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149" y="14497"/>
              <a:ext cx="706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272" y="13818"/>
              <a:ext cx="588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6226" y="14497"/>
              <a:ext cx="682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7283" y="13688"/>
              <a:ext cx="628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7406" y="14497"/>
              <a:ext cx="735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27" name="Прямая соединительная линия 26"/>
          <p:cNvCxnSpPr>
            <a:stCxn id="10" idx="1"/>
            <a:endCxn id="14" idx="1"/>
          </p:cNvCxnSpPr>
          <p:nvPr/>
        </p:nvCxnSpPr>
        <p:spPr>
          <a:xfrm rot="5400000" flipH="1" flipV="1">
            <a:off x="5693923" y="4128249"/>
            <a:ext cx="1893" cy="14975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7" idx="1"/>
          </p:cNvCxnSpPr>
          <p:nvPr/>
        </p:nvCxnSpPr>
        <p:spPr>
          <a:xfrm rot="16200000" flipH="1">
            <a:off x="5679513" y="1893307"/>
            <a:ext cx="16440" cy="1483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1" idx="0"/>
            <a:endCxn id="12" idx="0"/>
          </p:cNvCxnSpPr>
          <p:nvPr/>
        </p:nvCxnSpPr>
        <p:spPr>
          <a:xfrm rot="5400000" flipH="1" flipV="1">
            <a:off x="2229989" y="2160004"/>
            <a:ext cx="2251244" cy="3180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8" idx="1"/>
            <a:endCxn id="13" idx="1"/>
          </p:cNvCxnSpPr>
          <p:nvPr/>
        </p:nvCxnSpPr>
        <p:spPr>
          <a:xfrm rot="16200000" flipH="1" flipV="1">
            <a:off x="5319297" y="3751727"/>
            <a:ext cx="2247457" cy="12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4" idx="1"/>
          </p:cNvCxnSpPr>
          <p:nvPr/>
        </p:nvCxnSpPr>
        <p:spPr>
          <a:xfrm rot="5400000" flipH="1" flipV="1">
            <a:off x="6998862" y="4302560"/>
            <a:ext cx="18333" cy="1128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7" idx="0"/>
            <a:endCxn id="11" idx="1"/>
          </p:cNvCxnSpPr>
          <p:nvPr/>
        </p:nvCxnSpPr>
        <p:spPr>
          <a:xfrm rot="16200000" flipH="1">
            <a:off x="3917364" y="1596135"/>
            <a:ext cx="0" cy="2057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9" idx="0"/>
            <a:endCxn id="9" idx="1"/>
          </p:cNvCxnSpPr>
          <p:nvPr/>
        </p:nvCxnSpPr>
        <p:spPr>
          <a:xfrm rot="16200000" flipH="1">
            <a:off x="640158" y="3749835"/>
            <a:ext cx="2251244" cy="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14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642910" y="571480"/>
            <a:ext cx="7858181" cy="5429288"/>
            <a:chOff x="2577" y="12648"/>
            <a:chExt cx="6176" cy="2377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577" y="12648"/>
              <a:ext cx="6176" cy="23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3459" y="13242"/>
              <a:ext cx="8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4342" y="13242"/>
              <a:ext cx="1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5959" y="13242"/>
              <a:ext cx="117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4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459" y="14431"/>
              <a:ext cx="2500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3459" y="13242"/>
              <a:ext cx="2500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9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5959" y="14431"/>
              <a:ext cx="1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135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135" y="14431"/>
              <a:ext cx="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531" y="12988"/>
              <a:ext cx="736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654" y="12988"/>
              <a:ext cx="735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002" y="12988"/>
              <a:ext cx="88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745" y="13704"/>
              <a:ext cx="618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149" y="13629"/>
              <a:ext cx="505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149" y="14497"/>
              <a:ext cx="706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272" y="13818"/>
              <a:ext cx="588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6226" y="14497"/>
              <a:ext cx="682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7283" y="13688"/>
              <a:ext cx="628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7406" y="14497"/>
              <a:ext cx="735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27" name="Прямая соединительная линия 26"/>
          <p:cNvCxnSpPr>
            <a:stCxn id="12" idx="1"/>
            <a:endCxn id="14" idx="1"/>
          </p:cNvCxnSpPr>
          <p:nvPr/>
        </p:nvCxnSpPr>
        <p:spPr>
          <a:xfrm rot="5400000" flipH="1" flipV="1">
            <a:off x="5695506" y="3895861"/>
            <a:ext cx="0" cy="1496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4" idx="1"/>
            <a:endCxn id="14" idx="0"/>
          </p:cNvCxnSpPr>
          <p:nvPr/>
        </p:nvCxnSpPr>
        <p:spPr>
          <a:xfrm rot="16200000" flipV="1">
            <a:off x="5085133" y="3285488"/>
            <a:ext cx="2715786" cy="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8" idx="1"/>
            <a:endCxn id="12" idx="0"/>
          </p:cNvCxnSpPr>
          <p:nvPr/>
        </p:nvCxnSpPr>
        <p:spPr>
          <a:xfrm rot="16200000" flipV="1">
            <a:off x="5692586" y="1181723"/>
            <a:ext cx="4568" cy="14975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12" idx="0"/>
          </p:cNvCxnSpPr>
          <p:nvPr/>
        </p:nvCxnSpPr>
        <p:spPr>
          <a:xfrm flipV="1">
            <a:off x="1785918" y="1928231"/>
            <a:ext cx="3160160" cy="2715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4" idx="1"/>
          </p:cNvCxnSpPr>
          <p:nvPr/>
        </p:nvCxnSpPr>
        <p:spPr>
          <a:xfrm rot="5400000" flipH="1" flipV="1">
            <a:off x="7007743" y="4079365"/>
            <a:ext cx="571" cy="1128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6" idx="1"/>
            <a:endCxn id="7" idx="1"/>
          </p:cNvCxnSpPr>
          <p:nvPr/>
        </p:nvCxnSpPr>
        <p:spPr>
          <a:xfrm rot="5400000" flipH="1" flipV="1">
            <a:off x="3917364" y="901801"/>
            <a:ext cx="0" cy="2057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1" idx="0"/>
          </p:cNvCxnSpPr>
          <p:nvPr/>
        </p:nvCxnSpPr>
        <p:spPr>
          <a:xfrm rot="5400000" flipH="1" flipV="1">
            <a:off x="417924" y="3276023"/>
            <a:ext cx="2715215" cy="20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14" cy="153966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642910" y="571480"/>
            <a:ext cx="7858181" cy="5429288"/>
            <a:chOff x="2577" y="12648"/>
            <a:chExt cx="6176" cy="2377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577" y="12648"/>
              <a:ext cx="6176" cy="23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3459" y="13242"/>
              <a:ext cx="8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4342" y="13242"/>
              <a:ext cx="1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5959" y="13242"/>
              <a:ext cx="117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4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459" y="14431"/>
              <a:ext cx="2500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3459" y="13242"/>
              <a:ext cx="2500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9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5959" y="14431"/>
              <a:ext cx="1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135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135" y="14431"/>
              <a:ext cx="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531" y="12988"/>
              <a:ext cx="736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654" y="12988"/>
              <a:ext cx="735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002" y="12988"/>
              <a:ext cx="88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745" y="13704"/>
              <a:ext cx="618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149" y="13629"/>
              <a:ext cx="505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149" y="14497"/>
              <a:ext cx="706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272" y="13818"/>
              <a:ext cx="588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6226" y="14497"/>
              <a:ext cx="682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7283" y="13688"/>
              <a:ext cx="628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7406" y="14497"/>
              <a:ext cx="735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 rot="5400000">
            <a:off x="428596" y="3286124"/>
            <a:ext cx="27146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7" idx="0"/>
            <a:endCxn id="8" idx="0"/>
          </p:cNvCxnSpPr>
          <p:nvPr/>
        </p:nvCxnSpPr>
        <p:spPr>
          <a:xfrm rot="16200000" flipH="1">
            <a:off x="3917364" y="899517"/>
            <a:ext cx="0" cy="2057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7" idx="1"/>
            <a:endCxn id="14" idx="0"/>
          </p:cNvCxnSpPr>
          <p:nvPr/>
        </p:nvCxnSpPr>
        <p:spPr>
          <a:xfrm rot="5400000" flipH="1" flipV="1">
            <a:off x="5693092" y="1181218"/>
            <a:ext cx="2284" cy="1496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11" idx="0"/>
            <a:endCxn id="12" idx="0"/>
          </p:cNvCxnSpPr>
          <p:nvPr/>
        </p:nvCxnSpPr>
        <p:spPr>
          <a:xfrm rot="5400000" flipH="1" flipV="1">
            <a:off x="1997718" y="1695657"/>
            <a:ext cx="2715786" cy="3180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3" idx="0"/>
            <a:endCxn id="14" idx="1"/>
          </p:cNvCxnSpPr>
          <p:nvPr/>
        </p:nvCxnSpPr>
        <p:spPr>
          <a:xfrm rot="5400000" flipH="1" flipV="1">
            <a:off x="5693728" y="3896367"/>
            <a:ext cx="2284" cy="14975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4" idx="1"/>
            <a:endCxn id="15" idx="1"/>
          </p:cNvCxnSpPr>
          <p:nvPr/>
        </p:nvCxnSpPr>
        <p:spPr>
          <a:xfrm rot="16200000" flipH="1">
            <a:off x="7001728" y="4085951"/>
            <a:ext cx="2284" cy="1118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8" idx="1"/>
            <a:endCxn id="14" idx="1"/>
          </p:cNvCxnSpPr>
          <p:nvPr/>
        </p:nvCxnSpPr>
        <p:spPr>
          <a:xfrm rot="16200000" flipH="1">
            <a:off x="5088053" y="3288408"/>
            <a:ext cx="2711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685776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Пусть дан связный неориентированный граф </a:t>
            </a:r>
            <a:r>
              <a:rPr lang="en-US" sz="1600" i="1" dirty="0"/>
              <a:t>G</a:t>
            </a:r>
            <a:r>
              <a:rPr lang="ru-RU" sz="1600" dirty="0"/>
              <a:t>( </a:t>
            </a:r>
            <a:r>
              <a:rPr lang="en-US" sz="1600" i="1" dirty="0"/>
              <a:t>V</a:t>
            </a:r>
            <a:r>
              <a:rPr lang="ru-RU" sz="1600" dirty="0"/>
              <a:t>, </a:t>
            </a:r>
            <a:r>
              <a:rPr lang="en-US" sz="1600" i="1" dirty="0"/>
              <a:t>E </a:t>
            </a:r>
            <a:r>
              <a:rPr lang="ru-RU" sz="1600" dirty="0"/>
              <a:t>), с числом вершин | </a:t>
            </a:r>
            <a:r>
              <a:rPr lang="en-US" sz="1600" i="1" dirty="0"/>
              <a:t>V</a:t>
            </a:r>
            <a:r>
              <a:rPr lang="ru-RU" sz="1600" i="1" dirty="0"/>
              <a:t> </a:t>
            </a:r>
            <a:r>
              <a:rPr lang="ru-RU" sz="1600" dirty="0"/>
              <a:t>|= </a:t>
            </a:r>
            <a:r>
              <a:rPr lang="en-US" sz="1600" i="1" dirty="0"/>
              <a:t>n</a:t>
            </a:r>
            <a:r>
              <a:rPr lang="ru-RU" sz="1600" dirty="0"/>
              <a:t>, </a:t>
            </a:r>
            <a:r>
              <a:rPr lang="ru-RU" sz="1600" dirty="0" smtClean="0"/>
              <a:t>числом</a:t>
            </a:r>
          </a:p>
          <a:p>
            <a:pPr>
              <a:buNone/>
            </a:pPr>
            <a:r>
              <a:rPr lang="ru-RU" sz="1600" dirty="0" smtClean="0"/>
              <a:t>рёбер </a:t>
            </a:r>
            <a:r>
              <a:rPr lang="ru-RU" sz="1600" dirty="0"/>
              <a:t>| </a:t>
            </a:r>
            <a:r>
              <a:rPr lang="en-US" sz="1600" i="1" dirty="0"/>
              <a:t>E </a:t>
            </a:r>
            <a:r>
              <a:rPr lang="ru-RU" sz="1600" dirty="0"/>
              <a:t>|  = </a:t>
            </a:r>
            <a:r>
              <a:rPr lang="en-US" sz="1600" i="1" dirty="0"/>
              <a:t>m</a:t>
            </a:r>
            <a:r>
              <a:rPr lang="ru-RU" sz="1600" dirty="0"/>
              <a:t>, и каждому его ребру </a:t>
            </a:r>
            <a:r>
              <a:rPr lang="en-US" sz="1600" i="1" dirty="0" err="1"/>
              <a:t>e</a:t>
            </a:r>
            <a:r>
              <a:rPr lang="en-US" sz="1600" dirty="0" err="1">
                <a:sym typeface="Symbol"/>
              </a:rPr>
              <a:t></a:t>
            </a:r>
            <a:r>
              <a:rPr lang="en-US" sz="1600" i="1" dirty="0" err="1"/>
              <a:t>E</a:t>
            </a:r>
            <a:r>
              <a:rPr lang="en-US" sz="1600" i="1" dirty="0"/>
              <a:t> </a:t>
            </a:r>
            <a:r>
              <a:rPr lang="ru-RU" sz="1600" dirty="0"/>
              <a:t>приписан некоторый вес </a:t>
            </a:r>
            <a:r>
              <a:rPr lang="en-US" sz="1600" i="1" dirty="0"/>
              <a:t>w</a:t>
            </a:r>
            <a:r>
              <a:rPr lang="ru-RU" sz="1600" dirty="0"/>
              <a:t>(</a:t>
            </a:r>
            <a:r>
              <a:rPr lang="en-US" sz="1600" i="1" dirty="0"/>
              <a:t>e</a:t>
            </a:r>
            <a:r>
              <a:rPr lang="ru-RU" sz="1600" dirty="0"/>
              <a:t>). 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Вес </a:t>
            </a:r>
            <a:r>
              <a:rPr lang="ru-RU" sz="1600" dirty="0"/>
              <a:t>подграфа </a:t>
            </a:r>
            <a:r>
              <a:rPr lang="en-US" sz="1600" i="1" dirty="0"/>
              <a:t>G</a:t>
            </a:r>
            <a:r>
              <a:rPr lang="ru-RU" sz="1600" baseline="30000" dirty="0"/>
              <a:t>’</a:t>
            </a:r>
            <a:r>
              <a:rPr lang="ru-RU" sz="1600" dirty="0"/>
              <a:t>(</a:t>
            </a:r>
            <a:r>
              <a:rPr lang="en-US" sz="1600" i="1" dirty="0"/>
              <a:t>V</a:t>
            </a:r>
            <a:r>
              <a:rPr lang="en-US" sz="1600" baseline="30000" dirty="0"/>
              <a:t> </a:t>
            </a:r>
            <a:r>
              <a:rPr lang="ru-RU" sz="1600" baseline="30000" dirty="0"/>
              <a:t>‘</a:t>
            </a:r>
            <a:r>
              <a:rPr lang="ru-RU" sz="1600" dirty="0"/>
              <a:t>, </a:t>
            </a:r>
            <a:r>
              <a:rPr lang="en-US" sz="1600" i="1" dirty="0"/>
              <a:t>E</a:t>
            </a:r>
            <a:r>
              <a:rPr lang="ru-RU" sz="1600" baseline="30000" dirty="0"/>
              <a:t>’</a:t>
            </a:r>
            <a:r>
              <a:rPr lang="ru-RU" sz="1600" dirty="0"/>
              <a:t>) графа </a:t>
            </a:r>
            <a:r>
              <a:rPr lang="en-US" sz="1600" i="1" dirty="0"/>
              <a:t>G</a:t>
            </a:r>
            <a:r>
              <a:rPr lang="ru-RU" sz="1600" dirty="0"/>
              <a:t>( </a:t>
            </a:r>
            <a:r>
              <a:rPr lang="en-US" sz="1600" i="1" dirty="0"/>
              <a:t>V</a:t>
            </a:r>
            <a:r>
              <a:rPr lang="ru-RU" sz="1600" dirty="0"/>
              <a:t>, </a:t>
            </a:r>
            <a:r>
              <a:rPr lang="en-US" sz="1600" i="1" dirty="0"/>
              <a:t>E </a:t>
            </a:r>
            <a:r>
              <a:rPr lang="ru-RU" sz="1600" dirty="0"/>
              <a:t>) определим как сумму весов его рёбер, то есть</a:t>
            </a:r>
          </a:p>
          <a:p>
            <a:pPr>
              <a:buNone/>
            </a:pPr>
            <a:r>
              <a:rPr lang="ru-RU" sz="1600" dirty="0" smtClean="0"/>
              <a:t>		</a:t>
            </a:r>
          </a:p>
          <a:p>
            <a:pPr>
              <a:buNone/>
            </a:pPr>
            <a:r>
              <a:rPr lang="ru-RU" sz="1600" dirty="0"/>
              <a:t>	</a:t>
            </a:r>
            <a:r>
              <a:rPr lang="ru-RU" sz="1600" dirty="0" smtClean="0"/>
              <a:t>				.	</a:t>
            </a:r>
            <a:endParaRPr lang="ru-RU" sz="1600" dirty="0"/>
          </a:p>
          <a:p>
            <a:pPr>
              <a:buNone/>
            </a:pPr>
            <a:r>
              <a:rPr lang="ru-RU" sz="1600" dirty="0" smtClean="0"/>
              <a:t>Задача </a:t>
            </a:r>
            <a:r>
              <a:rPr lang="ru-RU" sz="1600" dirty="0"/>
              <a:t>о минимальном </a:t>
            </a:r>
            <a:r>
              <a:rPr lang="ru-RU" sz="1600" dirty="0" err="1"/>
              <a:t>остовном</a:t>
            </a:r>
            <a:r>
              <a:rPr lang="ru-RU" sz="1600" dirty="0"/>
              <a:t> дереве состоит в поиске </a:t>
            </a:r>
            <a:r>
              <a:rPr lang="ru-RU" sz="1600" dirty="0" err="1"/>
              <a:t>остовного</a:t>
            </a:r>
            <a:r>
              <a:rPr lang="ru-RU" sz="1600" dirty="0"/>
              <a:t> дерева </a:t>
            </a:r>
            <a:r>
              <a:rPr lang="ru-RU" sz="1600" dirty="0" smtClean="0"/>
              <a:t>исходного</a:t>
            </a:r>
          </a:p>
          <a:p>
            <a:pPr>
              <a:buNone/>
            </a:pPr>
            <a:r>
              <a:rPr lang="ru-RU" sz="1600" dirty="0" smtClean="0"/>
              <a:t>графа </a:t>
            </a:r>
            <a:r>
              <a:rPr lang="ru-RU" sz="1600" dirty="0"/>
              <a:t>с минимальным весом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dirty="0"/>
              <a:t>Приведём базовые алгоритмы решения задачи. Обозначим через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en-US" sz="1600" dirty="0"/>
              <a:t> </a:t>
            </a:r>
            <a:r>
              <a:rPr lang="ru-RU" sz="1600" dirty="0"/>
              <a:t>совокупность </a:t>
            </a:r>
            <a:r>
              <a:rPr lang="ru-RU" sz="1600" dirty="0" smtClean="0"/>
              <a:t>рёбер,</a:t>
            </a:r>
          </a:p>
          <a:p>
            <a:pPr>
              <a:buNone/>
            </a:pPr>
            <a:r>
              <a:rPr lang="ru-RU" sz="1600" dirty="0" smtClean="0"/>
              <a:t>включённое </a:t>
            </a:r>
            <a:r>
              <a:rPr lang="ru-RU" sz="1600" dirty="0"/>
              <a:t>в искомое дерево на </a:t>
            </a:r>
            <a:r>
              <a:rPr lang="en-US" sz="1600" i="1" dirty="0"/>
              <a:t>j</a:t>
            </a:r>
            <a:r>
              <a:rPr lang="ru-RU" sz="1600" dirty="0"/>
              <a:t>-ой итерации алгоритма.</a:t>
            </a:r>
          </a:p>
          <a:p>
            <a:pPr>
              <a:buNone/>
            </a:pPr>
            <a:r>
              <a:rPr lang="ru-RU" sz="1600" b="1" dirty="0"/>
              <a:t>Алгоритм </a:t>
            </a:r>
            <a:r>
              <a:rPr lang="ru-RU" sz="1600" b="1" dirty="0" err="1"/>
              <a:t>Крускала</a:t>
            </a:r>
            <a:r>
              <a:rPr lang="ru-RU" sz="1600" dirty="0"/>
              <a:t>. Начальный шаг: </a:t>
            </a:r>
            <a:r>
              <a:rPr lang="en-US" sz="1600" i="1" dirty="0"/>
              <a:t>j </a:t>
            </a:r>
            <a:r>
              <a:rPr lang="ru-RU" sz="1600" dirty="0"/>
              <a:t>= 0,</a:t>
            </a:r>
            <a:r>
              <a:rPr lang="ru-RU" sz="1600" i="1" dirty="0"/>
              <a:t> </a:t>
            </a:r>
            <a:r>
              <a:rPr lang="en-US" sz="1600" i="1" dirty="0"/>
              <a:t>I</a:t>
            </a:r>
            <a:r>
              <a:rPr lang="ru-RU" sz="1600" baseline="-25000" dirty="0"/>
              <a:t>0</a:t>
            </a:r>
            <a:r>
              <a:rPr lang="ru-RU" sz="1600" dirty="0"/>
              <a:t> = </a:t>
            </a:r>
            <a:r>
              <a:rPr lang="ru-RU" sz="1600" dirty="0">
                <a:sym typeface="Symbol"/>
              </a:rPr>
              <a:t>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1. Упорядочиваем рёбра множества </a:t>
            </a:r>
            <a:r>
              <a:rPr lang="en-US" sz="1600" i="1" dirty="0"/>
              <a:t>E</a:t>
            </a:r>
            <a:r>
              <a:rPr lang="ru-RU" sz="1600" dirty="0"/>
              <a:t> в порядке </a:t>
            </a:r>
            <a:r>
              <a:rPr lang="ru-RU" sz="1600" dirty="0" err="1"/>
              <a:t>неубывания</a:t>
            </a:r>
            <a:r>
              <a:rPr lang="ru-RU" sz="1600" dirty="0"/>
              <a:t> их весов. Пусть </a:t>
            </a:r>
            <a:endParaRPr lang="ru-RU" sz="1600" dirty="0" smtClean="0"/>
          </a:p>
          <a:p>
            <a:pPr>
              <a:buNone/>
            </a:pPr>
            <a:r>
              <a:rPr lang="en-US" sz="1600" i="1" dirty="0" smtClean="0"/>
              <a:t>w</a:t>
            </a:r>
            <a:r>
              <a:rPr lang="ru-RU" sz="1600" dirty="0"/>
              <a:t>(</a:t>
            </a:r>
            <a:r>
              <a:rPr lang="en-US" sz="1600" i="1" dirty="0"/>
              <a:t>e</a:t>
            </a:r>
            <a:r>
              <a:rPr lang="ru-RU" sz="1600" baseline="-25000" dirty="0"/>
              <a:t>1</a:t>
            </a:r>
            <a:r>
              <a:rPr lang="ru-RU" sz="1600" dirty="0"/>
              <a:t>) ≤ </a:t>
            </a:r>
            <a:r>
              <a:rPr lang="en-US" sz="1600" i="1" dirty="0"/>
              <a:t>w</a:t>
            </a:r>
            <a:r>
              <a:rPr lang="ru-RU" sz="1600" dirty="0"/>
              <a:t>(</a:t>
            </a:r>
            <a:r>
              <a:rPr lang="en-US" sz="1600" i="1" dirty="0"/>
              <a:t>e</a:t>
            </a:r>
            <a:r>
              <a:rPr lang="ru-RU" sz="1600" baseline="-25000" dirty="0"/>
              <a:t>2</a:t>
            </a:r>
            <a:r>
              <a:rPr lang="ru-RU" sz="1600" dirty="0"/>
              <a:t>) ≤…≤</a:t>
            </a:r>
            <a:r>
              <a:rPr lang="en-US" sz="1600" i="1" dirty="0"/>
              <a:t>w</a:t>
            </a:r>
            <a:r>
              <a:rPr lang="ru-RU" sz="1600" dirty="0"/>
              <a:t>(</a:t>
            </a:r>
            <a:r>
              <a:rPr lang="en-US" sz="1600" i="1" dirty="0" err="1"/>
              <a:t>e</a:t>
            </a:r>
            <a:r>
              <a:rPr lang="en-US" sz="1600" i="1" baseline="-25000" dirty="0" err="1"/>
              <a:t>m</a:t>
            </a:r>
            <a:r>
              <a:rPr lang="ru-RU" sz="1600" dirty="0"/>
              <a:t>).</a:t>
            </a:r>
          </a:p>
          <a:p>
            <a:pPr>
              <a:buNone/>
            </a:pPr>
            <a:r>
              <a:rPr lang="ru-RU" sz="1600" i="1" dirty="0"/>
              <a:t>Шаг </a:t>
            </a:r>
            <a:r>
              <a:rPr lang="ru-RU" sz="1600" dirty="0"/>
              <a:t>2. </a:t>
            </a: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3. Если |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baseline="-25000" dirty="0"/>
              <a:t>+1</a:t>
            </a:r>
            <a:r>
              <a:rPr lang="ru-RU" sz="1600" i="1" baseline="-25000" dirty="0"/>
              <a:t> </a:t>
            </a:r>
            <a:r>
              <a:rPr lang="ru-RU" sz="1600" dirty="0"/>
              <a:t>| = </a:t>
            </a:r>
            <a:r>
              <a:rPr lang="en-US" sz="1600" i="1" dirty="0"/>
              <a:t>n</a:t>
            </a:r>
            <a:r>
              <a:rPr lang="ru-RU" sz="1600" dirty="0"/>
              <a:t>-1, стоп.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baseline="-25000" dirty="0"/>
              <a:t>+1</a:t>
            </a:r>
            <a:r>
              <a:rPr lang="ru-RU" sz="1600" i="1" dirty="0"/>
              <a:t> </a:t>
            </a:r>
            <a:r>
              <a:rPr lang="ru-RU" sz="1600" dirty="0"/>
              <a:t>- совокупность рёбер искомого дерева. В противном </a:t>
            </a:r>
            <a:r>
              <a:rPr lang="ru-RU" sz="1600" dirty="0" smtClean="0"/>
              <a:t>случае</a:t>
            </a:r>
          </a:p>
          <a:p>
            <a:pPr>
              <a:buNone/>
            </a:pPr>
            <a:r>
              <a:rPr lang="en-US" sz="1600" i="1" dirty="0" smtClean="0"/>
              <a:t>j </a:t>
            </a:r>
            <a:r>
              <a:rPr lang="ru-RU" sz="1600" dirty="0"/>
              <a:t>:= </a:t>
            </a:r>
            <a:r>
              <a:rPr lang="en-US" sz="1600" i="1" dirty="0"/>
              <a:t>j</a:t>
            </a:r>
            <a:r>
              <a:rPr lang="ru-RU" sz="1600" i="1" dirty="0"/>
              <a:t>+</a:t>
            </a:r>
            <a:r>
              <a:rPr lang="ru-RU" sz="1600" dirty="0"/>
              <a:t>1, идём к шагу 2.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Алгоритм </a:t>
            </a:r>
            <a:r>
              <a:rPr lang="ru-RU" sz="1600" dirty="0" err="1"/>
              <a:t>Краскала</a:t>
            </a:r>
            <a:r>
              <a:rPr lang="ru-RU" sz="1600" dirty="0"/>
              <a:t> выполняет не более чем </a:t>
            </a:r>
            <a:r>
              <a:rPr lang="en-US" sz="1600" i="1" dirty="0"/>
              <a:t>m</a:t>
            </a:r>
            <a:r>
              <a:rPr lang="en-US" sz="1600" dirty="0"/>
              <a:t> </a:t>
            </a:r>
            <a:r>
              <a:rPr lang="ru-RU" sz="1600" dirty="0"/>
              <a:t>итераций, сложность алгоритма </a:t>
            </a:r>
            <a:r>
              <a:rPr lang="en-US" sz="1600" dirty="0"/>
              <a:t>O</a:t>
            </a:r>
            <a:r>
              <a:rPr lang="ru-RU" sz="1600" dirty="0"/>
              <a:t>(</a:t>
            </a:r>
            <a:r>
              <a:rPr lang="en-US" sz="1600" i="1" dirty="0"/>
              <a:t>m </a:t>
            </a:r>
            <a:r>
              <a:rPr lang="en-US" sz="1600" dirty="0"/>
              <a:t>log </a:t>
            </a:r>
            <a:r>
              <a:rPr lang="en-US" sz="1600" i="1" dirty="0"/>
              <a:t>m</a:t>
            </a:r>
            <a:r>
              <a:rPr lang="ru-RU" sz="1600" dirty="0"/>
              <a:t>).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2643188" y="1571625"/>
          <a:ext cx="1446212" cy="519113"/>
        </p:xfrm>
        <a:graphic>
          <a:graphicData uri="http://schemas.openxmlformats.org/presentationml/2006/ole">
            <p:oleObj spid="_x0000_s10241" name="Equation" r:id="rId3" imgW="990170" imgH="355446" progId="Equation.3">
              <p:embed/>
            </p:oleObj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500298" y="4143380"/>
          <a:ext cx="4038600" cy="609600"/>
        </p:xfrm>
        <a:graphic>
          <a:graphicData uri="http://schemas.openxmlformats.org/presentationml/2006/ole">
            <p:oleObj spid="_x0000_s10243" name="Equation" r:id="rId4" imgW="3503859" imgH="54345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757214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Пример</a:t>
            </a:r>
            <a:r>
              <a:rPr lang="ru-RU" sz="1600" dirty="0"/>
              <a:t>. Найти минимальное </a:t>
            </a:r>
            <a:r>
              <a:rPr lang="ru-RU" sz="1600" dirty="0" err="1"/>
              <a:t>остовное</a:t>
            </a:r>
            <a:r>
              <a:rPr lang="ru-RU" sz="1600" dirty="0"/>
              <a:t> дерево для графа, представленного на рисунке </a:t>
            </a:r>
            <a:r>
              <a:rPr lang="ru-RU" sz="1600" dirty="0" smtClean="0"/>
              <a:t>1.</a:t>
            </a:r>
            <a:endParaRPr lang="ru-RU" sz="1600" i="1" dirty="0" smtClean="0"/>
          </a:p>
          <a:p>
            <a:pPr>
              <a:buNone/>
            </a:pPr>
            <a:r>
              <a:rPr lang="ru-RU" sz="1600" dirty="0" smtClean="0"/>
              <a:t>Числа </a:t>
            </a:r>
            <a:r>
              <a:rPr lang="ru-RU" sz="1600" dirty="0"/>
              <a:t>указывают вес ребра, в скобках указано обозначение ребра с </a:t>
            </a:r>
            <a:r>
              <a:rPr lang="ru-RU" sz="1600" dirty="0" smtClean="0"/>
              <a:t>номером</a:t>
            </a:r>
          </a:p>
          <a:p>
            <a:pPr>
              <a:buNone/>
            </a:pPr>
            <a:r>
              <a:rPr lang="ru-RU" sz="1600" dirty="0" smtClean="0"/>
              <a:t>соответствующим </a:t>
            </a:r>
            <a:r>
              <a:rPr lang="ru-RU" sz="1600" dirty="0"/>
              <a:t>упорядочению по </a:t>
            </a:r>
            <a:r>
              <a:rPr lang="ru-RU" sz="1600" dirty="0" err="1"/>
              <a:t>неубыванию</a:t>
            </a:r>
            <a:r>
              <a:rPr lang="ru-RU" sz="1600" dirty="0" smtClean="0"/>
              <a:t>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r>
              <a:rPr lang="en-US" sz="1600" baseline="-25000" dirty="0"/>
              <a:t> </a:t>
            </a: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5361" name="Group 1"/>
          <p:cNvGrpSpPr>
            <a:grpSpLocks noChangeAspect="1"/>
          </p:cNvGrpSpPr>
          <p:nvPr/>
        </p:nvGrpSpPr>
        <p:grpSpPr bwMode="auto">
          <a:xfrm>
            <a:off x="642910" y="1500174"/>
            <a:ext cx="7858180" cy="4500594"/>
            <a:chOff x="2577" y="12648"/>
            <a:chExt cx="6176" cy="2377"/>
          </a:xfrm>
        </p:grpSpPr>
        <p:sp>
          <p:nvSpPr>
            <p:cNvPr id="15382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577" y="12648"/>
              <a:ext cx="6176" cy="23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3459" y="13242"/>
              <a:ext cx="8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342" y="13242"/>
              <a:ext cx="1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5959" y="13242"/>
              <a:ext cx="117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34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3459" y="14431"/>
              <a:ext cx="2500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V="1">
              <a:off x="3459" y="13242"/>
              <a:ext cx="2500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59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5959" y="14431"/>
              <a:ext cx="1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7135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7135" y="14431"/>
              <a:ext cx="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3531" y="12988"/>
              <a:ext cx="736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654" y="12988"/>
              <a:ext cx="735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6002" y="12988"/>
              <a:ext cx="88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2745" y="13704"/>
              <a:ext cx="618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4149" y="13629"/>
              <a:ext cx="505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4149" y="14497"/>
              <a:ext cx="706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5272" y="13818"/>
              <a:ext cx="588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6226" y="14497"/>
              <a:ext cx="682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7283" y="13688"/>
              <a:ext cx="628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62" name="Text Box 2"/>
            <p:cNvSpPr txBox="1">
              <a:spLocks noChangeArrowheads="1"/>
            </p:cNvSpPr>
            <p:nvPr/>
          </p:nvSpPr>
          <p:spPr bwMode="auto">
            <a:xfrm>
              <a:off x="7406" y="14497"/>
              <a:ext cx="735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449" name="Rectangle 8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74" name="Прямая соединительная линия 73"/>
          <p:cNvCxnSpPr>
            <a:stCxn id="15378" idx="0"/>
            <a:endCxn id="15381" idx="1"/>
          </p:cNvCxnSpPr>
          <p:nvPr/>
        </p:nvCxnSpPr>
        <p:spPr>
          <a:xfrm rot="16200000" flipH="1">
            <a:off x="2325951" y="2064042"/>
            <a:ext cx="1893" cy="1123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5378" idx="1"/>
            <a:endCxn id="15375" idx="1"/>
          </p:cNvCxnSpPr>
          <p:nvPr/>
        </p:nvCxnSpPr>
        <p:spPr>
          <a:xfrm rot="5400000" flipH="1" flipV="1">
            <a:off x="3356883" y="3285626"/>
            <a:ext cx="0" cy="3180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5378" idx="0"/>
            <a:endCxn id="15376" idx="0"/>
          </p:cNvCxnSpPr>
          <p:nvPr/>
        </p:nvCxnSpPr>
        <p:spPr>
          <a:xfrm rot="5400000">
            <a:off x="639522" y="3750471"/>
            <a:ext cx="22512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15375" idx="0"/>
            <a:endCxn id="15374" idx="0"/>
          </p:cNvCxnSpPr>
          <p:nvPr/>
        </p:nvCxnSpPr>
        <p:spPr>
          <a:xfrm rot="5400000">
            <a:off x="3819510" y="3751417"/>
            <a:ext cx="22531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15372" idx="0"/>
            <a:endCxn id="15372" idx="1"/>
          </p:cNvCxnSpPr>
          <p:nvPr/>
        </p:nvCxnSpPr>
        <p:spPr>
          <a:xfrm rot="16200000" flipH="1">
            <a:off x="7001287" y="4317194"/>
            <a:ext cx="1893" cy="1119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15379" idx="1"/>
            <a:endCxn id="15374" idx="1"/>
          </p:cNvCxnSpPr>
          <p:nvPr/>
        </p:nvCxnSpPr>
        <p:spPr>
          <a:xfrm rot="16200000" flipH="1" flipV="1">
            <a:off x="5319297" y="3751727"/>
            <a:ext cx="2247457" cy="1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15380" idx="1"/>
            <a:endCxn id="15373" idx="0"/>
          </p:cNvCxnSpPr>
          <p:nvPr/>
        </p:nvCxnSpPr>
        <p:spPr>
          <a:xfrm rot="5400000" flipH="1" flipV="1">
            <a:off x="5693287" y="1877641"/>
            <a:ext cx="1893" cy="14963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090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1600" b="1" dirty="0"/>
              <a:t>Теорема 2</a:t>
            </a:r>
            <a:r>
              <a:rPr lang="ru-RU" sz="1600" dirty="0"/>
              <a:t>. Алгоритм </a:t>
            </a:r>
            <a:r>
              <a:rPr lang="ru-RU" sz="1600" dirty="0" err="1"/>
              <a:t>Крускала</a:t>
            </a:r>
            <a:r>
              <a:rPr lang="ru-RU" sz="1600" dirty="0"/>
              <a:t> корректен.</a:t>
            </a:r>
          </a:p>
          <a:p>
            <a:pPr>
              <a:buNone/>
            </a:pPr>
            <a:r>
              <a:rPr lang="ru-RU" sz="1600" b="1" dirty="0"/>
              <a:t>Доказательство</a:t>
            </a:r>
            <a:r>
              <a:rPr lang="ru-RU" sz="1600" dirty="0"/>
              <a:t> проведём от противного. Пусть </a:t>
            </a:r>
            <a:r>
              <a:rPr lang="en-US" sz="1600" i="1" dirty="0"/>
              <a:t>K</a:t>
            </a:r>
            <a:r>
              <a:rPr lang="ru-RU" sz="1600" dirty="0"/>
              <a:t>=(</a:t>
            </a:r>
            <a:r>
              <a:rPr lang="en-US" sz="1600" i="1" dirty="0"/>
              <a:t>V</a:t>
            </a:r>
            <a:r>
              <a:rPr lang="ru-RU" sz="1600" dirty="0"/>
              <a:t>,</a:t>
            </a:r>
            <a:r>
              <a:rPr lang="en-US" sz="1600" i="1" dirty="0"/>
              <a:t>T</a:t>
            </a:r>
            <a:r>
              <a:rPr lang="ru-RU" sz="1600" dirty="0"/>
              <a:t>)  </a:t>
            </a:r>
            <a:r>
              <a:rPr lang="ru-RU" sz="1600" dirty="0" err="1"/>
              <a:t>остовное</a:t>
            </a:r>
            <a:r>
              <a:rPr lang="ru-RU" sz="1600" dirty="0"/>
              <a:t> дерево, </a:t>
            </a:r>
            <a:r>
              <a:rPr lang="ru-RU" sz="1600" dirty="0" smtClean="0"/>
              <a:t>построенное</a:t>
            </a:r>
          </a:p>
          <a:p>
            <a:pPr>
              <a:buNone/>
            </a:pPr>
            <a:r>
              <a:rPr lang="ru-RU" sz="1600" dirty="0" smtClean="0"/>
              <a:t>алгоритмом </a:t>
            </a:r>
            <a:r>
              <a:rPr lang="ru-RU" sz="1600" dirty="0" err="1"/>
              <a:t>Крускала</a:t>
            </a:r>
            <a:r>
              <a:rPr lang="ru-RU" sz="1600" dirty="0"/>
              <a:t> и </a:t>
            </a:r>
            <a:r>
              <a:rPr lang="en-US" sz="1600" i="1" dirty="0"/>
              <a:t>w</a:t>
            </a:r>
            <a:r>
              <a:rPr lang="ru-RU" sz="1600" dirty="0"/>
              <a:t>(</a:t>
            </a:r>
            <a:r>
              <a:rPr lang="en-US" sz="1600" i="1" dirty="0"/>
              <a:t>K</a:t>
            </a:r>
            <a:r>
              <a:rPr lang="ru-RU" sz="1600" dirty="0"/>
              <a:t>) его вес. Предположим, что существуют </a:t>
            </a:r>
            <a:r>
              <a:rPr lang="ru-RU" sz="1600" dirty="0" err="1"/>
              <a:t>остовные</a:t>
            </a:r>
            <a:r>
              <a:rPr lang="ru-RU" sz="1600" dirty="0"/>
              <a:t> деревья </a:t>
            </a:r>
            <a:r>
              <a:rPr lang="ru-RU" sz="1600" dirty="0" smtClean="0"/>
              <a:t>с</a:t>
            </a:r>
          </a:p>
          <a:p>
            <a:pPr>
              <a:buNone/>
            </a:pPr>
            <a:r>
              <a:rPr lang="ru-RU" sz="1600" dirty="0" smtClean="0"/>
              <a:t>меньшим </a:t>
            </a:r>
            <a:r>
              <a:rPr lang="ru-RU" sz="1600" dirty="0"/>
              <a:t>весом. Среди всех таких деревьев выберем дерево </a:t>
            </a:r>
            <a:r>
              <a:rPr lang="en-US" sz="1600" i="1" dirty="0"/>
              <a:t>K</a:t>
            </a:r>
            <a:r>
              <a:rPr lang="ru-RU" sz="1600" baseline="30000" dirty="0"/>
              <a:t>’</a:t>
            </a:r>
            <a:r>
              <a:rPr lang="ru-RU" sz="1600" dirty="0"/>
              <a:t>=(</a:t>
            </a:r>
            <a:r>
              <a:rPr lang="en-US" sz="1600" i="1" dirty="0"/>
              <a:t>V</a:t>
            </a:r>
            <a:r>
              <a:rPr lang="ru-RU" sz="1600" dirty="0"/>
              <a:t>,</a:t>
            </a:r>
            <a:r>
              <a:rPr lang="en-US" sz="1600" i="1" dirty="0"/>
              <a:t>T</a:t>
            </a:r>
            <a:r>
              <a:rPr lang="ru-RU" sz="1600" baseline="30000" dirty="0"/>
              <a:t>’</a:t>
            </a:r>
            <a:r>
              <a:rPr lang="ru-RU" sz="1600" dirty="0"/>
              <a:t>), </a:t>
            </a:r>
            <a:r>
              <a:rPr lang="ru-RU" sz="1600" dirty="0" smtClean="0"/>
              <a:t>имеющее</a:t>
            </a:r>
          </a:p>
          <a:p>
            <a:pPr>
              <a:buNone/>
            </a:pPr>
            <a:r>
              <a:rPr lang="ru-RU" sz="1600" dirty="0" smtClean="0"/>
              <a:t>минимальное </a:t>
            </a:r>
            <a:r>
              <a:rPr lang="ru-RU" sz="1600" dirty="0"/>
              <a:t>число общих ребер с </a:t>
            </a:r>
            <a:r>
              <a:rPr lang="en-US" sz="1600" i="1" dirty="0"/>
              <a:t>K</a:t>
            </a:r>
            <a:r>
              <a:rPr lang="ru-RU" sz="1600" dirty="0"/>
              <a:t>. Пусть </a:t>
            </a:r>
            <a:r>
              <a:rPr lang="en-US" sz="1600" i="1" dirty="0"/>
              <a:t>e</a:t>
            </a:r>
            <a:r>
              <a:rPr lang="ru-RU" sz="1600" baseline="30000" dirty="0"/>
              <a:t>’</a:t>
            </a:r>
            <a:r>
              <a:rPr lang="ru-RU" sz="1600" dirty="0"/>
              <a:t> – ребро минимального веса из </a:t>
            </a:r>
            <a:r>
              <a:rPr lang="ru-RU" sz="1600" dirty="0" smtClean="0"/>
              <a:t>рёбер</a:t>
            </a:r>
          </a:p>
          <a:p>
            <a:pPr>
              <a:buNone/>
            </a:pPr>
            <a:r>
              <a:rPr lang="ru-RU" sz="1600" dirty="0" smtClean="0"/>
              <a:t>множества </a:t>
            </a:r>
            <a:r>
              <a:rPr lang="en-US" sz="1600" i="1" dirty="0"/>
              <a:t>T</a:t>
            </a:r>
            <a:r>
              <a:rPr lang="ru-RU" sz="1600" baseline="30000" dirty="0"/>
              <a:t>’</a:t>
            </a:r>
            <a:r>
              <a:rPr lang="ru-RU" sz="1600" dirty="0"/>
              <a:t>\</a:t>
            </a:r>
            <a:r>
              <a:rPr lang="en-US" sz="1600" i="1" dirty="0"/>
              <a:t>T</a:t>
            </a:r>
            <a:r>
              <a:rPr lang="ru-RU" sz="1600" dirty="0"/>
              <a:t>. Алгоритм </a:t>
            </a:r>
            <a:r>
              <a:rPr lang="ru-RU" sz="1600" dirty="0" err="1"/>
              <a:t>Крускала</a:t>
            </a:r>
            <a:r>
              <a:rPr lang="ru-RU" sz="1600" dirty="0"/>
              <a:t> не добавляет это ребро в решение </a:t>
            </a:r>
            <a:r>
              <a:rPr lang="en-US" sz="1600" i="1" dirty="0"/>
              <a:t>T</a:t>
            </a:r>
            <a:r>
              <a:rPr lang="ru-RU" sz="1600" dirty="0"/>
              <a:t>. Это означает, </a:t>
            </a:r>
            <a:r>
              <a:rPr lang="ru-RU" sz="1600" dirty="0" smtClean="0"/>
              <a:t>что</a:t>
            </a:r>
          </a:p>
          <a:p>
            <a:pPr>
              <a:buNone/>
            </a:pPr>
            <a:r>
              <a:rPr lang="ru-RU" sz="1600" dirty="0" smtClean="0"/>
              <a:t>добавление </a:t>
            </a:r>
            <a:r>
              <a:rPr lang="en-US" sz="1600" i="1" dirty="0"/>
              <a:t>e</a:t>
            </a:r>
            <a:r>
              <a:rPr lang="ru-RU" sz="1600" baseline="30000" dirty="0"/>
              <a:t>’</a:t>
            </a:r>
            <a:r>
              <a:rPr lang="ru-RU" sz="1600" dirty="0"/>
              <a:t> к рёбрам, выбранным алгоритмом и имеющим вес не больше </a:t>
            </a:r>
            <a:r>
              <a:rPr lang="en-US" sz="1600" i="1" dirty="0"/>
              <a:t>w</a:t>
            </a:r>
            <a:r>
              <a:rPr lang="ru-RU" sz="1600" dirty="0"/>
              <a:t>(</a:t>
            </a:r>
            <a:r>
              <a:rPr lang="en-US" sz="1600" i="1" dirty="0"/>
              <a:t>e</a:t>
            </a:r>
            <a:r>
              <a:rPr lang="ru-RU" sz="1600" baseline="30000" dirty="0" smtClean="0"/>
              <a:t>’</a:t>
            </a:r>
            <a:r>
              <a:rPr lang="ru-RU" sz="1600" dirty="0" smtClean="0"/>
              <a:t>),</a:t>
            </a:r>
            <a:r>
              <a:rPr lang="ru-RU" sz="1600" dirty="0"/>
              <a:t> </a:t>
            </a:r>
            <a:r>
              <a:rPr lang="ru-RU" sz="1600" dirty="0" smtClean="0"/>
              <a:t>приводит</a:t>
            </a:r>
          </a:p>
          <a:p>
            <a:pPr>
              <a:buNone/>
            </a:pPr>
            <a:r>
              <a:rPr lang="ru-RU" sz="1600" dirty="0" smtClean="0"/>
              <a:t>к </a:t>
            </a:r>
            <a:r>
              <a:rPr lang="ru-RU" sz="1600" dirty="0"/>
              <a:t>образованию некоторого цикла </a:t>
            </a:r>
            <a:r>
              <a:rPr lang="en-US" sz="1600" i="1" dirty="0"/>
              <a:t>C</a:t>
            </a:r>
            <a:r>
              <a:rPr lang="ru-RU" sz="1600" dirty="0"/>
              <a:t> в исходном графе </a:t>
            </a:r>
            <a:r>
              <a:rPr lang="en-US" sz="1600" i="1" dirty="0"/>
              <a:t>G</a:t>
            </a:r>
            <a:r>
              <a:rPr lang="ru-RU" sz="1600" dirty="0"/>
              <a:t>. В цикл </a:t>
            </a:r>
            <a:r>
              <a:rPr lang="en-US" sz="1600" i="1" dirty="0"/>
              <a:t>C</a:t>
            </a:r>
            <a:r>
              <a:rPr lang="ru-RU" sz="1600" dirty="0"/>
              <a:t> должно входить ребро </a:t>
            </a:r>
            <a:r>
              <a:rPr lang="en-US" sz="1600" i="1" dirty="0"/>
              <a:t>e</a:t>
            </a:r>
            <a:r>
              <a:rPr lang="ru-RU" sz="1600" dirty="0"/>
              <a:t> </a:t>
            </a:r>
            <a:r>
              <a:rPr lang="ru-RU" sz="1600" dirty="0" smtClean="0"/>
              <a:t>из</a:t>
            </a:r>
          </a:p>
          <a:p>
            <a:pPr>
              <a:buNone/>
            </a:pPr>
            <a:r>
              <a:rPr lang="en-US" sz="1600" i="1" dirty="0" smtClean="0"/>
              <a:t>T</a:t>
            </a:r>
            <a:r>
              <a:rPr lang="ru-RU" sz="1600" dirty="0"/>
              <a:t>\</a:t>
            </a:r>
            <a:r>
              <a:rPr lang="en-US" sz="1600" i="1" dirty="0"/>
              <a:t>T</a:t>
            </a:r>
            <a:r>
              <a:rPr lang="ru-RU" sz="1600" baseline="30000" dirty="0"/>
              <a:t>’</a:t>
            </a:r>
            <a:r>
              <a:rPr lang="ru-RU" sz="1600" dirty="0"/>
              <a:t>, иначе </a:t>
            </a:r>
            <a:r>
              <a:rPr lang="en-US" sz="1600" i="1" dirty="0"/>
              <a:t>K</a:t>
            </a:r>
            <a:r>
              <a:rPr lang="ru-RU" sz="1600" baseline="30000" dirty="0"/>
              <a:t>’ </a:t>
            </a:r>
            <a:r>
              <a:rPr lang="ru-RU" sz="1600" dirty="0"/>
              <a:t>содержит цикл. </a:t>
            </a: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r>
              <a:rPr lang="ru-RU" sz="1600" i="1" dirty="0" smtClean="0"/>
              <a:t>			         </a:t>
            </a:r>
          </a:p>
          <a:p>
            <a:pPr>
              <a:buNone/>
            </a:pPr>
            <a:endParaRPr lang="ru-RU" sz="1600" i="1" dirty="0"/>
          </a:p>
          <a:p>
            <a:pPr>
              <a:buNone/>
            </a:pPr>
            <a:endParaRPr lang="ru-RU" sz="1600" i="1" dirty="0" smtClean="0"/>
          </a:p>
          <a:p>
            <a:pPr>
              <a:buNone/>
            </a:pPr>
            <a:r>
              <a:rPr lang="ru-RU" sz="1600" i="1" dirty="0" smtClean="0"/>
              <a:t> 			           </a:t>
            </a:r>
            <a:r>
              <a:rPr lang="en-US" sz="1600" i="1" dirty="0" smtClean="0"/>
              <a:t>e      </a:t>
            </a:r>
            <a:r>
              <a:rPr lang="ru-RU" sz="1600" i="1" dirty="0" smtClean="0"/>
              <a:t>           </a:t>
            </a:r>
            <a:r>
              <a:rPr lang="en-US" sz="1600" i="1" dirty="0" smtClean="0"/>
              <a:t>        </a:t>
            </a:r>
            <a:r>
              <a:rPr lang="ru-RU" sz="1600" i="1" dirty="0"/>
              <a:t>С</a:t>
            </a:r>
            <a:r>
              <a:rPr lang="en-US" sz="1600" i="1" dirty="0"/>
              <a:t>    </a:t>
            </a:r>
            <a:r>
              <a:rPr lang="ru-RU" sz="1600" i="1" dirty="0" smtClean="0"/>
              <a:t>           </a:t>
            </a:r>
            <a:r>
              <a:rPr lang="en-US" sz="1600" i="1" dirty="0" smtClean="0"/>
              <a:t>          </a:t>
            </a:r>
            <a:r>
              <a:rPr lang="en-US" sz="1600" i="1" dirty="0"/>
              <a:t>e</a:t>
            </a:r>
            <a:r>
              <a:rPr lang="en-US" sz="1600" i="1" baseline="30000" dirty="0"/>
              <a:t>’</a:t>
            </a: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Добавим </a:t>
            </a:r>
            <a:r>
              <a:rPr lang="ru-RU" sz="1600" dirty="0"/>
              <a:t>к </a:t>
            </a:r>
            <a:r>
              <a:rPr lang="en-US" sz="1600" i="1" dirty="0"/>
              <a:t>K</a:t>
            </a:r>
            <a:r>
              <a:rPr lang="ru-RU" sz="1600" baseline="30000" dirty="0"/>
              <a:t>’</a:t>
            </a:r>
            <a:r>
              <a:rPr lang="ru-RU" sz="1600" dirty="0"/>
              <a:t> ребро </a:t>
            </a:r>
            <a:r>
              <a:rPr lang="en-US" sz="1600" i="1" dirty="0"/>
              <a:t>e</a:t>
            </a:r>
            <a:r>
              <a:rPr lang="ru-RU" sz="1600" dirty="0"/>
              <a:t>’</a:t>
            </a:r>
            <a:r>
              <a:rPr lang="ru-RU" sz="1600" baseline="30000" dirty="0"/>
              <a:t> </a:t>
            </a:r>
            <a:r>
              <a:rPr lang="ru-RU" sz="1600" dirty="0"/>
              <a:t>и удалим </a:t>
            </a:r>
            <a:r>
              <a:rPr lang="en-US" sz="1600" i="1" dirty="0"/>
              <a:t>e</a:t>
            </a:r>
            <a:r>
              <a:rPr lang="ru-RU" sz="1600" dirty="0"/>
              <a:t>. Получим новое </a:t>
            </a:r>
            <a:r>
              <a:rPr lang="ru-RU" sz="1600" dirty="0" err="1"/>
              <a:t>остовное</a:t>
            </a:r>
            <a:r>
              <a:rPr lang="ru-RU" sz="1600" dirty="0"/>
              <a:t> дерево </a:t>
            </a:r>
            <a:r>
              <a:rPr lang="en-US" sz="1600" i="1" dirty="0"/>
              <a:t>K</a:t>
            </a:r>
            <a:r>
              <a:rPr lang="ru-RU" sz="1600" baseline="30000" dirty="0"/>
              <a:t>’’</a:t>
            </a:r>
            <a:r>
              <a:rPr lang="ru-RU" sz="1600" dirty="0"/>
              <a:t>=(</a:t>
            </a:r>
            <a:r>
              <a:rPr lang="en-US" sz="1600" i="1" dirty="0"/>
              <a:t>V</a:t>
            </a:r>
            <a:r>
              <a:rPr lang="ru-RU" sz="1600" dirty="0"/>
              <a:t>,</a:t>
            </a:r>
            <a:r>
              <a:rPr lang="en-US" sz="1600" i="1" dirty="0"/>
              <a:t>T</a:t>
            </a:r>
            <a:r>
              <a:rPr lang="ru-RU" sz="1600" baseline="30000" dirty="0"/>
              <a:t>’’</a:t>
            </a:r>
            <a:r>
              <a:rPr lang="ru-RU" sz="1600" dirty="0"/>
              <a:t>), у которого  </a:t>
            </a:r>
            <a:r>
              <a:rPr lang="ru-RU" sz="1600" dirty="0" smtClean="0"/>
              <a:t>вес</a:t>
            </a:r>
          </a:p>
          <a:p>
            <a:pPr>
              <a:buNone/>
            </a:pPr>
            <a:r>
              <a:rPr lang="en-US" sz="1600" i="1" dirty="0" smtClean="0"/>
              <a:t>w</a:t>
            </a:r>
            <a:r>
              <a:rPr lang="ru-RU" sz="1600" dirty="0"/>
              <a:t>(</a:t>
            </a:r>
            <a:r>
              <a:rPr lang="en-US" sz="1600" i="1" dirty="0"/>
              <a:t>K</a:t>
            </a:r>
            <a:r>
              <a:rPr lang="ru-RU" sz="1600" baseline="30000" dirty="0"/>
              <a:t>’’</a:t>
            </a:r>
            <a:r>
              <a:rPr lang="ru-RU" sz="1600" dirty="0"/>
              <a:t>) ≤ </a:t>
            </a:r>
            <a:r>
              <a:rPr lang="en-US" sz="1600" i="1" dirty="0"/>
              <a:t>w</a:t>
            </a:r>
            <a:r>
              <a:rPr lang="ru-RU" sz="1600" dirty="0"/>
              <a:t>(</a:t>
            </a:r>
            <a:r>
              <a:rPr lang="en-US" sz="1600" i="1" dirty="0"/>
              <a:t>K</a:t>
            </a:r>
            <a:r>
              <a:rPr lang="ru-RU" sz="1600" baseline="30000" dirty="0"/>
              <a:t>’</a:t>
            </a:r>
            <a:r>
              <a:rPr lang="ru-RU" sz="1600" dirty="0"/>
              <a:t>), причём |</a:t>
            </a:r>
            <a:r>
              <a:rPr lang="en-US" sz="1600" dirty="0"/>
              <a:t>T</a:t>
            </a:r>
            <a:r>
              <a:rPr lang="ru-RU" sz="1600" dirty="0"/>
              <a:t>∩</a:t>
            </a:r>
            <a:r>
              <a:rPr lang="en-US" sz="1600" dirty="0"/>
              <a:t>T</a:t>
            </a:r>
            <a:r>
              <a:rPr lang="ru-RU" sz="1600" baseline="30000" dirty="0"/>
              <a:t>’’</a:t>
            </a:r>
            <a:r>
              <a:rPr lang="ru-RU" sz="1600" dirty="0"/>
              <a:t>| &lt; |</a:t>
            </a:r>
            <a:r>
              <a:rPr lang="en-US" sz="1600" dirty="0"/>
              <a:t>T</a:t>
            </a:r>
            <a:r>
              <a:rPr lang="ru-RU" sz="1600" dirty="0"/>
              <a:t>∩</a:t>
            </a:r>
            <a:r>
              <a:rPr lang="en-US" sz="1600" dirty="0"/>
              <a:t>T</a:t>
            </a:r>
            <a:r>
              <a:rPr lang="ru-RU" sz="1600" baseline="30000" dirty="0"/>
              <a:t>’</a:t>
            </a:r>
            <a:r>
              <a:rPr lang="ru-RU" sz="1600" dirty="0"/>
              <a:t>|. Что противоречит выбору дерева </a:t>
            </a:r>
            <a:r>
              <a:rPr lang="en-US" sz="1600" i="1" dirty="0"/>
              <a:t>K</a:t>
            </a:r>
            <a:r>
              <a:rPr lang="ru-RU" sz="1600" baseline="30000" dirty="0"/>
              <a:t>’</a:t>
            </a:r>
            <a:r>
              <a:rPr lang="ru-RU" sz="1600" dirty="0"/>
              <a:t>=(</a:t>
            </a:r>
            <a:r>
              <a:rPr lang="en-US" sz="1600" i="1" dirty="0"/>
              <a:t>V</a:t>
            </a:r>
            <a:r>
              <a:rPr lang="ru-RU" sz="1600" dirty="0"/>
              <a:t>,</a:t>
            </a:r>
            <a:r>
              <a:rPr lang="en-US" sz="1600" i="1" dirty="0"/>
              <a:t>T</a:t>
            </a:r>
            <a:r>
              <a:rPr lang="ru-RU" sz="1600" baseline="30000" dirty="0"/>
              <a:t>’</a:t>
            </a:r>
            <a:r>
              <a:rPr lang="ru-RU" sz="1600" dirty="0"/>
              <a:t>), как </a:t>
            </a:r>
            <a:r>
              <a:rPr lang="ru-RU" sz="1600" dirty="0" smtClean="0"/>
              <a:t>дерева</a:t>
            </a:r>
          </a:p>
          <a:p>
            <a:pPr>
              <a:buNone/>
            </a:pPr>
            <a:r>
              <a:rPr lang="ru-RU" sz="1600" dirty="0" smtClean="0"/>
              <a:t>имеющего </a:t>
            </a:r>
            <a:r>
              <a:rPr lang="ru-RU" sz="1600" dirty="0"/>
              <a:t>минимальное число общих ребер с </a:t>
            </a:r>
            <a:r>
              <a:rPr lang="en-US" sz="1600" i="1" dirty="0"/>
              <a:t>K</a:t>
            </a:r>
            <a:r>
              <a:rPr lang="ru-RU" sz="1600" dirty="0"/>
              <a:t>.   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3071802" y="3429000"/>
            <a:ext cx="1928826" cy="1428760"/>
            <a:chOff x="3225" y="2323"/>
            <a:chExt cx="2040" cy="1471"/>
          </a:xfrm>
        </p:grpSpPr>
        <p:cxnSp>
          <p:nvCxnSpPr>
            <p:cNvPr id="16387" name="AutoShape 3"/>
            <p:cNvCxnSpPr>
              <a:cxnSpLocks noChangeShapeType="1"/>
            </p:cNvCxnSpPr>
            <p:nvPr/>
          </p:nvCxnSpPr>
          <p:spPr bwMode="auto">
            <a:xfrm>
              <a:off x="3225" y="2713"/>
              <a:ext cx="0" cy="705"/>
            </a:xfrm>
            <a:prstGeom prst="straightConnector1">
              <a:avLst/>
            </a:prstGeom>
            <a:noFill/>
            <a:ln w="22225">
              <a:solidFill>
                <a:srgbClr val="548DD4"/>
              </a:solidFill>
              <a:round/>
              <a:headEnd/>
              <a:tailEnd/>
            </a:ln>
          </p:spPr>
        </p:cxnSp>
        <p:cxnSp>
          <p:nvCxnSpPr>
            <p:cNvPr id="16388" name="AutoShape 4"/>
            <p:cNvCxnSpPr>
              <a:cxnSpLocks noChangeShapeType="1"/>
            </p:cNvCxnSpPr>
            <p:nvPr/>
          </p:nvCxnSpPr>
          <p:spPr bwMode="auto">
            <a:xfrm flipV="1">
              <a:off x="3225" y="2323"/>
              <a:ext cx="390" cy="390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389" name="AutoShape 5"/>
            <p:cNvCxnSpPr>
              <a:cxnSpLocks noChangeShapeType="1"/>
            </p:cNvCxnSpPr>
            <p:nvPr/>
          </p:nvCxnSpPr>
          <p:spPr bwMode="auto">
            <a:xfrm>
              <a:off x="3225" y="3416"/>
              <a:ext cx="390" cy="375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390" name="AutoShape 6"/>
            <p:cNvCxnSpPr>
              <a:cxnSpLocks noChangeShapeType="1"/>
            </p:cNvCxnSpPr>
            <p:nvPr/>
          </p:nvCxnSpPr>
          <p:spPr bwMode="auto">
            <a:xfrm>
              <a:off x="3603" y="2323"/>
              <a:ext cx="1148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6391" name="AutoShape 7"/>
            <p:cNvCxnSpPr>
              <a:cxnSpLocks noChangeShapeType="1"/>
            </p:cNvCxnSpPr>
            <p:nvPr/>
          </p:nvCxnSpPr>
          <p:spPr bwMode="auto">
            <a:xfrm>
              <a:off x="3615" y="3794"/>
              <a:ext cx="120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6392" name="AutoShape 8"/>
            <p:cNvCxnSpPr>
              <a:cxnSpLocks noChangeShapeType="1"/>
            </p:cNvCxnSpPr>
            <p:nvPr/>
          </p:nvCxnSpPr>
          <p:spPr bwMode="auto">
            <a:xfrm flipV="1">
              <a:off x="4816" y="3416"/>
              <a:ext cx="449" cy="375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393" name="AutoShape 9"/>
            <p:cNvCxnSpPr>
              <a:cxnSpLocks noChangeShapeType="1"/>
            </p:cNvCxnSpPr>
            <p:nvPr/>
          </p:nvCxnSpPr>
          <p:spPr bwMode="auto">
            <a:xfrm flipV="1">
              <a:off x="5265" y="2713"/>
              <a:ext cx="0" cy="70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6394" name="AutoShape 10"/>
            <p:cNvCxnSpPr>
              <a:cxnSpLocks noChangeShapeType="1"/>
            </p:cNvCxnSpPr>
            <p:nvPr/>
          </p:nvCxnSpPr>
          <p:spPr bwMode="auto">
            <a:xfrm flipH="1" flipV="1">
              <a:off x="4816" y="2323"/>
              <a:ext cx="449" cy="390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1114404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40108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Обозначим через </a:t>
            </a:r>
            <a:r>
              <a:rPr lang="en-US" sz="1600" i="1" dirty="0" err="1"/>
              <a:t>O</a:t>
            </a:r>
            <a:r>
              <a:rPr lang="en-US" sz="1600" i="1" baseline="-25000" dirty="0" err="1"/>
              <a:t>e</a:t>
            </a:r>
            <a:r>
              <a:rPr lang="ru-RU" sz="1600" dirty="0"/>
              <a:t> (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i="1" dirty="0"/>
              <a:t> ) </a:t>
            </a:r>
            <a:r>
              <a:rPr lang="ru-RU" sz="1600" dirty="0"/>
              <a:t>множество рёбер из </a:t>
            </a:r>
            <a:r>
              <a:rPr lang="en-US" sz="1600" i="1" dirty="0"/>
              <a:t>E</a:t>
            </a:r>
            <a:r>
              <a:rPr lang="ru-RU" sz="1600" i="1" dirty="0"/>
              <a:t> \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dirty="0"/>
              <a:t>, в котором каждое ребро инцидентно </a:t>
            </a:r>
            <a:r>
              <a:rPr lang="ru-RU" sz="1600" dirty="0" smtClean="0"/>
              <a:t>с</a:t>
            </a:r>
          </a:p>
          <a:p>
            <a:pPr>
              <a:buNone/>
            </a:pPr>
            <a:r>
              <a:rPr lang="ru-RU" sz="1600" dirty="0" smtClean="0"/>
              <a:t>некоторым </a:t>
            </a:r>
            <a:r>
              <a:rPr lang="ru-RU" sz="1600" dirty="0"/>
              <a:t>ребром из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dirty="0"/>
              <a:t> . Полагаем </a:t>
            </a:r>
            <a:r>
              <a:rPr lang="en-US" sz="1600" i="1" dirty="0" err="1"/>
              <a:t>O</a:t>
            </a:r>
            <a:r>
              <a:rPr lang="en-US" sz="1600" i="1" baseline="-25000" dirty="0" err="1"/>
              <a:t>e</a:t>
            </a:r>
            <a:r>
              <a:rPr lang="ru-RU" sz="1600" dirty="0"/>
              <a:t> ( </a:t>
            </a:r>
            <a:r>
              <a:rPr lang="ru-RU" sz="1600" dirty="0">
                <a:sym typeface="Symbol"/>
              </a:rPr>
              <a:t></a:t>
            </a:r>
            <a:r>
              <a:rPr lang="ru-RU" sz="1600" baseline="-25000" dirty="0"/>
              <a:t> </a:t>
            </a:r>
            <a:r>
              <a:rPr lang="ru-RU" sz="1600" dirty="0"/>
              <a:t>) = </a:t>
            </a:r>
            <a:r>
              <a:rPr lang="en-US" sz="1600" i="1" dirty="0"/>
              <a:t>E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b="1" dirty="0"/>
              <a:t>Алгоритм Прима</a:t>
            </a:r>
            <a:r>
              <a:rPr lang="ru-RU" sz="1600" dirty="0"/>
              <a:t>. Начальный шаг: </a:t>
            </a:r>
            <a:r>
              <a:rPr lang="en-US" sz="1600" i="1" dirty="0"/>
              <a:t>j </a:t>
            </a:r>
            <a:r>
              <a:rPr lang="ru-RU" sz="1600" dirty="0"/>
              <a:t>= 0,</a:t>
            </a:r>
            <a:r>
              <a:rPr lang="ru-RU" sz="1600" i="1" dirty="0"/>
              <a:t> </a:t>
            </a:r>
            <a:r>
              <a:rPr lang="en-US" sz="1600" i="1" dirty="0"/>
              <a:t>I</a:t>
            </a:r>
            <a:r>
              <a:rPr lang="ru-RU" sz="1600" baseline="-25000" dirty="0"/>
              <a:t>0</a:t>
            </a:r>
            <a:r>
              <a:rPr lang="ru-RU" sz="1600" dirty="0"/>
              <a:t> = </a:t>
            </a:r>
            <a:r>
              <a:rPr lang="ru-RU" sz="1600" dirty="0">
                <a:sym typeface="Symbol"/>
              </a:rPr>
              <a:t>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1. Строим множество </a:t>
            </a:r>
            <a:r>
              <a:rPr lang="en-US" sz="1600" i="1" dirty="0" err="1"/>
              <a:t>O</a:t>
            </a:r>
            <a:r>
              <a:rPr lang="en-US" sz="1600" i="1" baseline="-25000" dirty="0" err="1"/>
              <a:t>e</a:t>
            </a:r>
            <a:r>
              <a:rPr lang="ru-RU" sz="1600" dirty="0"/>
              <a:t> (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i="1" dirty="0"/>
              <a:t> ) </a:t>
            </a:r>
            <a:r>
              <a:rPr lang="ru-RU" sz="1600" dirty="0"/>
              <a:t>и упорядочиваем его рёбра по </a:t>
            </a:r>
            <a:r>
              <a:rPr lang="ru-RU" sz="1600" dirty="0" err="1"/>
              <a:t>неубыванию</a:t>
            </a:r>
            <a:r>
              <a:rPr lang="ru-RU" sz="1600" dirty="0"/>
              <a:t> весов. </a:t>
            </a:r>
            <a:r>
              <a:rPr lang="ru-RU" sz="1600" dirty="0" smtClean="0"/>
              <a:t>Пусть</a:t>
            </a:r>
          </a:p>
          <a:p>
            <a:pPr>
              <a:buNone/>
            </a:pPr>
            <a:r>
              <a:rPr lang="en-US" sz="1600" i="1" dirty="0" err="1" smtClean="0"/>
              <a:t>O</a:t>
            </a:r>
            <a:r>
              <a:rPr lang="en-US" sz="1600" i="1" baseline="-25000" dirty="0" err="1" smtClean="0"/>
              <a:t>e</a:t>
            </a:r>
            <a:r>
              <a:rPr lang="ru-RU" sz="1600" dirty="0" smtClean="0"/>
              <a:t> </a:t>
            </a:r>
            <a:r>
              <a:rPr lang="ru-RU" sz="1600" dirty="0"/>
              <a:t>(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i="1" dirty="0"/>
              <a:t> )</a:t>
            </a:r>
            <a:r>
              <a:rPr lang="ru-RU" sz="1600" dirty="0"/>
              <a:t> = { } и .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2.1. </a:t>
            </a:r>
            <a:r>
              <a:rPr lang="en-US" sz="1600" i="1" dirty="0"/>
              <a:t>k </a:t>
            </a:r>
            <a:r>
              <a:rPr lang="ru-RU" sz="1600" dirty="0"/>
              <a:t>= 1. </a:t>
            </a:r>
          </a:p>
          <a:p>
            <a:pPr>
              <a:buNone/>
            </a:pPr>
            <a:r>
              <a:rPr lang="ru-RU" sz="1600" i="1" dirty="0"/>
              <a:t>Шаг </a:t>
            </a:r>
            <a:r>
              <a:rPr lang="ru-RU" sz="1600" dirty="0"/>
              <a:t>2.2</a:t>
            </a:r>
            <a:r>
              <a:rPr lang="ru-RU" sz="1600" dirty="0" smtClean="0"/>
              <a:t>.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i="1" dirty="0" smtClean="0"/>
              <a:t>Шаг</a:t>
            </a:r>
            <a:r>
              <a:rPr lang="ru-RU" sz="1600" dirty="0" smtClean="0"/>
              <a:t> </a:t>
            </a:r>
            <a:r>
              <a:rPr lang="ru-RU" sz="1600" dirty="0"/>
              <a:t>2.3. Если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baseline="-25000" dirty="0"/>
              <a:t>+1 </a:t>
            </a:r>
            <a:r>
              <a:rPr lang="ru-RU" sz="1600" dirty="0"/>
              <a:t>≠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en-US" sz="1600" i="1" dirty="0"/>
              <a:t> </a:t>
            </a:r>
            <a:r>
              <a:rPr lang="ru-RU" sz="1600" dirty="0"/>
              <a:t>, то идем к шагу 3. В противном случае </a:t>
            </a:r>
            <a:r>
              <a:rPr lang="en-US" sz="1600" i="1" dirty="0"/>
              <a:t>k</a:t>
            </a:r>
            <a:r>
              <a:rPr lang="ru-RU" sz="1600" dirty="0"/>
              <a:t> := </a:t>
            </a:r>
            <a:r>
              <a:rPr lang="en-US" sz="1600" i="1" dirty="0"/>
              <a:t>k</a:t>
            </a:r>
            <a:r>
              <a:rPr lang="ru-RU" sz="1600" dirty="0"/>
              <a:t> + 1  и возвращаемся 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к </a:t>
            </a:r>
            <a:r>
              <a:rPr lang="ru-RU" sz="1600" dirty="0"/>
              <a:t>шагу 2.2.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3. Если |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baseline="-25000" dirty="0"/>
              <a:t>+1</a:t>
            </a:r>
            <a:r>
              <a:rPr lang="ru-RU" sz="1600" i="1" baseline="-25000" dirty="0"/>
              <a:t> </a:t>
            </a:r>
            <a:r>
              <a:rPr lang="ru-RU" sz="1600" dirty="0"/>
              <a:t>| = </a:t>
            </a:r>
            <a:r>
              <a:rPr lang="en-US" sz="1600" i="1" dirty="0"/>
              <a:t>n</a:t>
            </a:r>
            <a:r>
              <a:rPr lang="ru-RU" sz="1600" dirty="0"/>
              <a:t>-1, стоп.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baseline="-25000" dirty="0"/>
              <a:t>+1</a:t>
            </a:r>
            <a:r>
              <a:rPr lang="ru-RU" sz="1600" i="1" dirty="0"/>
              <a:t> </a:t>
            </a:r>
            <a:r>
              <a:rPr lang="ru-RU" sz="1600" dirty="0"/>
              <a:t>- совокупность рёбер искомого дерева. В противном </a:t>
            </a:r>
            <a:r>
              <a:rPr lang="ru-RU" sz="1600" dirty="0" smtClean="0"/>
              <a:t>случае</a:t>
            </a:r>
          </a:p>
          <a:p>
            <a:pPr>
              <a:buNone/>
            </a:pPr>
            <a:r>
              <a:rPr lang="ru-RU" sz="1600" dirty="0" smtClean="0"/>
              <a:t> </a:t>
            </a:r>
            <a:r>
              <a:rPr lang="en-US" sz="1600" i="1" dirty="0"/>
              <a:t>j </a:t>
            </a:r>
            <a:r>
              <a:rPr lang="ru-RU" sz="1600" dirty="0"/>
              <a:t>:= </a:t>
            </a:r>
            <a:r>
              <a:rPr lang="en-US" sz="1600" i="1" dirty="0"/>
              <a:t>j</a:t>
            </a:r>
            <a:r>
              <a:rPr lang="ru-RU" sz="1600" i="1" dirty="0"/>
              <a:t>+</a:t>
            </a:r>
            <a:r>
              <a:rPr lang="ru-RU" sz="1600" dirty="0"/>
              <a:t>1, идём к шагу 1.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C</a:t>
            </a:r>
            <a:r>
              <a:rPr lang="ru-RU" sz="1600" dirty="0"/>
              <a:t>ложность алгоритма Прима составляет </a:t>
            </a:r>
            <a:r>
              <a:rPr lang="en-US" sz="1600" dirty="0"/>
              <a:t>O</a:t>
            </a:r>
            <a:r>
              <a:rPr lang="ru-RU" sz="1600" dirty="0"/>
              <a:t>(</a:t>
            </a:r>
            <a:r>
              <a:rPr lang="en-US" sz="1600" i="1" dirty="0"/>
              <a:t>m</a:t>
            </a:r>
            <a:r>
              <a:rPr lang="ru-RU" sz="1600" dirty="0"/>
              <a:t> + </a:t>
            </a:r>
            <a:r>
              <a:rPr lang="en-US" sz="1600" i="1" dirty="0"/>
              <a:t>n </a:t>
            </a:r>
            <a:r>
              <a:rPr lang="en-US" sz="1600" dirty="0"/>
              <a:t>log </a:t>
            </a:r>
            <a:r>
              <a:rPr lang="en-US" sz="1600" i="1" dirty="0"/>
              <a:t>n</a:t>
            </a:r>
            <a:r>
              <a:rPr lang="ru-RU" sz="1600" dirty="0"/>
              <a:t>).</a:t>
            </a:r>
          </a:p>
          <a:p>
            <a:pPr>
              <a:buNone/>
            </a:pPr>
            <a:endParaRPr lang="ru-RU" sz="16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2071688" y="2500313"/>
          <a:ext cx="4027487" cy="650875"/>
        </p:xfrm>
        <a:graphic>
          <a:graphicData uri="http://schemas.openxmlformats.org/presentationml/2006/ole">
            <p:oleObj spid="_x0000_s17409" name="Equation" r:id="rId3" imgW="31242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900090" cy="296842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dirty="0"/>
          </a:p>
        </p:txBody>
      </p:sp>
      <p:grpSp>
        <p:nvGrpSpPr>
          <p:cNvPr id="27" name="Group 1"/>
          <p:cNvGrpSpPr>
            <a:grpSpLocks noChangeAspect="1"/>
          </p:cNvGrpSpPr>
          <p:nvPr/>
        </p:nvGrpSpPr>
        <p:grpSpPr bwMode="auto">
          <a:xfrm>
            <a:off x="642910" y="928670"/>
            <a:ext cx="7858180" cy="4500594"/>
            <a:chOff x="2577" y="12648"/>
            <a:chExt cx="6176" cy="2377"/>
          </a:xfrm>
        </p:grpSpPr>
        <p:sp>
          <p:nvSpPr>
            <p:cNvPr id="28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577" y="12648"/>
              <a:ext cx="6176" cy="23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3459" y="13242"/>
              <a:ext cx="8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4342" y="13242"/>
              <a:ext cx="1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5959" y="13242"/>
              <a:ext cx="117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34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3459" y="14431"/>
              <a:ext cx="2500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V="1">
              <a:off x="3459" y="13242"/>
              <a:ext cx="2500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59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V="1">
              <a:off x="5959" y="14431"/>
              <a:ext cx="1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7135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7135" y="14431"/>
              <a:ext cx="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3531" y="12988"/>
              <a:ext cx="736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4654" y="12988"/>
              <a:ext cx="735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6002" y="12988"/>
              <a:ext cx="88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745" y="13704"/>
              <a:ext cx="618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4149" y="13629"/>
              <a:ext cx="505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4149" y="14497"/>
              <a:ext cx="706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5272" y="13818"/>
              <a:ext cx="588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6226" y="14497"/>
              <a:ext cx="682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7283" y="13688"/>
              <a:ext cx="628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7406" y="14497"/>
              <a:ext cx="735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50" name="Прямая соединительная линия 49"/>
          <p:cNvCxnSpPr>
            <a:stCxn id="29" idx="0"/>
            <a:endCxn id="30" idx="0"/>
          </p:cNvCxnSpPr>
          <p:nvPr/>
        </p:nvCxnSpPr>
        <p:spPr>
          <a:xfrm rot="16200000" flipH="1">
            <a:off x="2326897" y="1491592"/>
            <a:ext cx="0" cy="1123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32" idx="0"/>
            <a:endCxn id="32" idx="1"/>
          </p:cNvCxnSpPr>
          <p:nvPr/>
        </p:nvCxnSpPr>
        <p:spPr>
          <a:xfrm rot="16200000" flipH="1">
            <a:off x="640158" y="3178331"/>
            <a:ext cx="2251244" cy="12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32" idx="1"/>
            <a:endCxn id="33" idx="1"/>
          </p:cNvCxnSpPr>
          <p:nvPr/>
        </p:nvCxnSpPr>
        <p:spPr>
          <a:xfrm rot="16200000" flipH="1">
            <a:off x="3355300" y="2715704"/>
            <a:ext cx="1893" cy="31796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36" idx="0"/>
            <a:endCxn id="34" idx="1"/>
          </p:cNvCxnSpPr>
          <p:nvPr/>
        </p:nvCxnSpPr>
        <p:spPr>
          <a:xfrm rot="5400000" flipH="1" flipV="1">
            <a:off x="3819510" y="3179914"/>
            <a:ext cx="22531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31" idx="0"/>
            <a:endCxn id="37" idx="0"/>
          </p:cNvCxnSpPr>
          <p:nvPr/>
        </p:nvCxnSpPr>
        <p:spPr>
          <a:xfrm rot="16200000" flipH="1">
            <a:off x="5694233" y="1305189"/>
            <a:ext cx="0" cy="14963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31" idx="1"/>
            <a:endCxn id="38" idx="0"/>
          </p:cNvCxnSpPr>
          <p:nvPr/>
        </p:nvCxnSpPr>
        <p:spPr>
          <a:xfrm rot="16200000" flipH="1" flipV="1">
            <a:off x="5319297" y="3180223"/>
            <a:ext cx="2247457" cy="1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37" idx="1"/>
            <a:endCxn id="38" idx="1"/>
          </p:cNvCxnSpPr>
          <p:nvPr/>
        </p:nvCxnSpPr>
        <p:spPr>
          <a:xfrm rot="16200000" flipH="1">
            <a:off x="7001922" y="3746327"/>
            <a:ext cx="1893" cy="1118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4338" cy="2254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/>
              <a:t>Для подграфа </a:t>
            </a:r>
            <a:r>
              <a:rPr lang="en-US" sz="1600" i="1" dirty="0"/>
              <a:t>G</a:t>
            </a:r>
            <a:r>
              <a:rPr lang="ru-RU" sz="1600" baseline="30000" dirty="0"/>
              <a:t>’</a:t>
            </a:r>
            <a:r>
              <a:rPr lang="ru-RU" sz="1600" dirty="0"/>
              <a:t>(</a:t>
            </a:r>
            <a:r>
              <a:rPr lang="en-US" sz="1600" i="1" dirty="0"/>
              <a:t>V</a:t>
            </a:r>
            <a:r>
              <a:rPr lang="en-US" sz="1600" baseline="30000" dirty="0"/>
              <a:t> </a:t>
            </a:r>
            <a:r>
              <a:rPr lang="ru-RU" sz="1600" baseline="30000" dirty="0"/>
              <a:t>‘</a:t>
            </a:r>
            <a:r>
              <a:rPr lang="ru-RU" sz="1600" dirty="0"/>
              <a:t>, </a:t>
            </a:r>
            <a:r>
              <a:rPr lang="en-US" sz="1600" i="1" dirty="0"/>
              <a:t>E</a:t>
            </a:r>
            <a:r>
              <a:rPr lang="ru-RU" sz="1600" baseline="30000" dirty="0"/>
              <a:t>’</a:t>
            </a:r>
            <a:r>
              <a:rPr lang="ru-RU" sz="1600" dirty="0"/>
              <a:t>) графа </a:t>
            </a:r>
            <a:r>
              <a:rPr lang="en-US" sz="1600" i="1" dirty="0"/>
              <a:t>G</a:t>
            </a:r>
            <a:r>
              <a:rPr lang="ru-RU" sz="1600" dirty="0"/>
              <a:t>( </a:t>
            </a:r>
            <a:r>
              <a:rPr lang="en-US" sz="1600" i="1" dirty="0"/>
              <a:t>V</a:t>
            </a:r>
            <a:r>
              <a:rPr lang="ru-RU" sz="1600" dirty="0"/>
              <a:t>, </a:t>
            </a:r>
            <a:r>
              <a:rPr lang="en-US" sz="1600" i="1" dirty="0"/>
              <a:t>E </a:t>
            </a:r>
            <a:r>
              <a:rPr lang="ru-RU" sz="1600" dirty="0"/>
              <a:t>) обозначим через </a:t>
            </a:r>
            <a:r>
              <a:rPr lang="en-US" sz="1600" i="1" dirty="0" err="1"/>
              <a:t>O</a:t>
            </a:r>
            <a:r>
              <a:rPr lang="en-US" sz="1600" i="1" baseline="-25000" dirty="0" err="1"/>
              <a:t>v</a:t>
            </a:r>
            <a:r>
              <a:rPr lang="ru-RU" sz="1600" dirty="0"/>
              <a:t> (</a:t>
            </a:r>
            <a:r>
              <a:rPr lang="en-US" sz="1600" i="1" dirty="0"/>
              <a:t>G</a:t>
            </a:r>
            <a:r>
              <a:rPr lang="ru-RU" sz="1600" baseline="30000" dirty="0"/>
              <a:t>’ </a:t>
            </a:r>
            <a:r>
              <a:rPr lang="ru-RU" sz="1600" dirty="0"/>
              <a:t>) множество рёбер из </a:t>
            </a:r>
            <a:r>
              <a:rPr lang="en-US" sz="1600" i="1" dirty="0"/>
              <a:t>E</a:t>
            </a:r>
            <a:r>
              <a:rPr lang="ru-RU" sz="1600" dirty="0"/>
              <a:t> \ </a:t>
            </a:r>
            <a:r>
              <a:rPr lang="en-US" sz="1600" i="1" dirty="0"/>
              <a:t>E</a:t>
            </a:r>
            <a:r>
              <a:rPr lang="ru-RU" sz="1600" baseline="30000" dirty="0" smtClean="0"/>
              <a:t>’</a:t>
            </a:r>
          </a:p>
          <a:p>
            <a:pPr>
              <a:buNone/>
            </a:pPr>
            <a:r>
              <a:rPr lang="ru-RU" sz="1600" dirty="0" smtClean="0"/>
              <a:t>инцидентных </a:t>
            </a:r>
            <a:r>
              <a:rPr lang="ru-RU" sz="1600" dirty="0"/>
              <a:t>ровно с одной вершиной множества </a:t>
            </a:r>
            <a:r>
              <a:rPr lang="en-US" sz="1600" i="1" dirty="0"/>
              <a:t>V</a:t>
            </a:r>
            <a:r>
              <a:rPr lang="ru-RU" sz="1600" baseline="30000" dirty="0"/>
              <a:t> ‘</a:t>
            </a:r>
            <a:r>
              <a:rPr lang="ru-RU" sz="1600" dirty="0"/>
              <a:t>. Через </a:t>
            </a:r>
            <a:r>
              <a:rPr lang="en-US" sz="1600" i="1" dirty="0"/>
              <a:t>V</a:t>
            </a:r>
            <a:r>
              <a:rPr lang="ru-RU" sz="1600" dirty="0"/>
              <a:t>(</a:t>
            </a:r>
            <a:r>
              <a:rPr lang="ru-RU" sz="1600" i="1" dirty="0"/>
              <a:t>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en-US" sz="1600" i="1" baseline="-25000" dirty="0"/>
              <a:t> </a:t>
            </a:r>
            <a:r>
              <a:rPr lang="ru-RU" sz="1600" dirty="0"/>
              <a:t>) обозначим </a:t>
            </a:r>
            <a:r>
              <a:rPr lang="ru-RU" sz="1600" dirty="0" smtClean="0"/>
              <a:t>множество</a:t>
            </a:r>
          </a:p>
          <a:p>
            <a:pPr>
              <a:buNone/>
            </a:pPr>
            <a:r>
              <a:rPr lang="ru-RU" sz="1600" dirty="0" smtClean="0"/>
              <a:t>вершин </a:t>
            </a:r>
            <a:r>
              <a:rPr lang="ru-RU" sz="1600" dirty="0"/>
              <a:t>графа </a:t>
            </a:r>
            <a:r>
              <a:rPr lang="en-US" sz="1600" i="1" dirty="0"/>
              <a:t>G</a:t>
            </a:r>
            <a:r>
              <a:rPr lang="ru-RU" sz="1600" dirty="0"/>
              <a:t>( </a:t>
            </a:r>
            <a:r>
              <a:rPr lang="en-US" sz="1600" i="1" dirty="0"/>
              <a:t>V</a:t>
            </a:r>
            <a:r>
              <a:rPr lang="ru-RU" sz="1600" dirty="0"/>
              <a:t>, </a:t>
            </a:r>
            <a:r>
              <a:rPr lang="en-US" sz="1600" i="1" dirty="0"/>
              <a:t>E </a:t>
            </a:r>
            <a:r>
              <a:rPr lang="ru-RU" sz="1600" dirty="0"/>
              <a:t>) инцидентных рёбрам из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en-US" sz="1600" i="1" baseline="-25000" dirty="0"/>
              <a:t> </a:t>
            </a:r>
            <a:r>
              <a:rPr lang="ru-RU" sz="1600" dirty="0"/>
              <a:t>. При этом положим </a:t>
            </a:r>
            <a:r>
              <a:rPr lang="en-US" sz="1600" i="1" dirty="0"/>
              <a:t>V</a:t>
            </a:r>
            <a:r>
              <a:rPr lang="ru-RU" sz="1600" dirty="0"/>
              <a:t>( </a:t>
            </a:r>
            <a:r>
              <a:rPr lang="ru-RU" sz="1600" dirty="0">
                <a:sym typeface="Symbol"/>
              </a:rPr>
              <a:t></a:t>
            </a:r>
            <a:r>
              <a:rPr lang="ru-RU" sz="1600" i="1" baseline="-25000" dirty="0"/>
              <a:t> </a:t>
            </a:r>
            <a:r>
              <a:rPr lang="ru-RU" sz="1600" dirty="0"/>
              <a:t>) = </a:t>
            </a:r>
            <a:r>
              <a:rPr lang="en-US" sz="1600" i="1" dirty="0"/>
              <a:t>V</a:t>
            </a:r>
            <a:r>
              <a:rPr lang="ru-RU" sz="1600" dirty="0"/>
              <a:t>. </a:t>
            </a:r>
            <a:endParaRPr lang="ru-RU" sz="1600" dirty="0" smtClean="0"/>
          </a:p>
          <a:p>
            <a:pPr>
              <a:buNone/>
            </a:pPr>
            <a:r>
              <a:rPr lang="ru-RU" sz="1600" b="1" dirty="0"/>
              <a:t>Алгоритм </a:t>
            </a:r>
            <a:r>
              <a:rPr lang="ru-RU" sz="1600" b="1" dirty="0" err="1"/>
              <a:t>Борувки</a:t>
            </a:r>
            <a:r>
              <a:rPr lang="ru-RU" sz="1600" dirty="0"/>
              <a:t>. Начальный шаг: </a:t>
            </a:r>
            <a:r>
              <a:rPr lang="en-US" sz="1600" i="1" dirty="0"/>
              <a:t>j </a:t>
            </a:r>
            <a:r>
              <a:rPr lang="ru-RU" sz="1600" dirty="0"/>
              <a:t>= 0,</a:t>
            </a:r>
            <a:r>
              <a:rPr lang="ru-RU" sz="1600" i="1" dirty="0"/>
              <a:t> </a:t>
            </a:r>
            <a:r>
              <a:rPr lang="en-US" sz="1600" i="1" dirty="0"/>
              <a:t>I</a:t>
            </a:r>
            <a:r>
              <a:rPr lang="ru-RU" sz="1600" baseline="-25000" dirty="0"/>
              <a:t>0</a:t>
            </a:r>
            <a:r>
              <a:rPr lang="ru-RU" sz="1600" dirty="0"/>
              <a:t> = </a:t>
            </a:r>
            <a:r>
              <a:rPr lang="ru-RU" sz="1600" dirty="0">
                <a:sym typeface="Symbol"/>
              </a:rPr>
              <a:t></a:t>
            </a:r>
            <a:r>
              <a:rPr lang="ru-RU" sz="1600" dirty="0"/>
              <a:t>. </a:t>
            </a:r>
          </a:p>
          <a:p>
            <a:pPr>
              <a:buNone/>
            </a:pPr>
            <a:r>
              <a:rPr lang="ru-RU" sz="1600" i="1" dirty="0"/>
              <a:t>Шаг </a:t>
            </a:r>
            <a:r>
              <a:rPr lang="ru-RU" sz="1600" dirty="0"/>
              <a:t>1. Упорядочиваем рёбра множества </a:t>
            </a:r>
            <a:r>
              <a:rPr lang="en-US" sz="1600" i="1" dirty="0"/>
              <a:t>E</a:t>
            </a:r>
            <a:r>
              <a:rPr lang="ru-RU" sz="1600" dirty="0"/>
              <a:t> в порядке </a:t>
            </a:r>
            <a:r>
              <a:rPr lang="ru-RU" sz="1600" dirty="0" err="1"/>
              <a:t>неубывания</a:t>
            </a:r>
            <a:r>
              <a:rPr lang="ru-RU" sz="1600" dirty="0"/>
              <a:t> их весов.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2. Выделяем компоненты связности </a:t>
            </a:r>
            <a:r>
              <a:rPr lang="ru-RU" sz="1600" dirty="0" smtClean="0"/>
              <a:t>                                   </a:t>
            </a:r>
            <a:r>
              <a:rPr lang="ru-RU" sz="1600" dirty="0"/>
              <a:t>подграфа</a:t>
            </a:r>
            <a:r>
              <a:rPr lang="ru-RU" sz="1600" i="1" dirty="0"/>
              <a:t> </a:t>
            </a:r>
            <a:r>
              <a:rPr lang="en-US" sz="1600" i="1" dirty="0"/>
              <a:t>G</a:t>
            </a:r>
            <a:r>
              <a:rPr lang="ru-RU" sz="1600" baseline="30000" dirty="0"/>
              <a:t>’</a:t>
            </a:r>
            <a:r>
              <a:rPr lang="ru-RU" sz="1600" dirty="0"/>
              <a:t>(</a:t>
            </a:r>
            <a:r>
              <a:rPr lang="en-US" sz="1600" i="1" dirty="0"/>
              <a:t>V</a:t>
            </a:r>
            <a:r>
              <a:rPr lang="ru-RU" sz="1600" dirty="0"/>
              <a:t>(</a:t>
            </a:r>
            <a:r>
              <a:rPr lang="ru-RU" sz="1600" i="1" dirty="0"/>
              <a:t>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en-US" sz="1600" i="1" baseline="-25000" dirty="0"/>
              <a:t> </a:t>
            </a:r>
            <a:r>
              <a:rPr lang="ru-RU" sz="1600" dirty="0"/>
              <a:t>),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en-US" sz="1600" baseline="-25000" dirty="0"/>
              <a:t> </a:t>
            </a:r>
            <a:r>
              <a:rPr lang="ru-RU" sz="1600" dirty="0" smtClean="0"/>
              <a:t>),</a:t>
            </a:r>
          </a:p>
          <a:p>
            <a:pPr>
              <a:buNone/>
            </a:pPr>
            <a:r>
              <a:rPr lang="ru-RU" sz="1600" dirty="0" smtClean="0"/>
              <a:t>образованного </a:t>
            </a:r>
            <a:r>
              <a:rPr lang="ru-RU" sz="1600" dirty="0"/>
              <a:t>рёбрами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en-US" sz="1600" baseline="-25000" dirty="0"/>
              <a:t> </a:t>
            </a:r>
            <a:r>
              <a:rPr lang="ru-RU" sz="1600" dirty="0"/>
              <a:t>.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3. Для </a:t>
            </a:r>
            <a:r>
              <a:rPr lang="ru-RU" sz="1600" dirty="0" smtClean="0"/>
              <a:t>каждого		 </a:t>
            </a:r>
            <a:r>
              <a:rPr lang="ru-RU" sz="1600" dirty="0"/>
              <a:t>, находим первое в упорядочении, полученном на шаге </a:t>
            </a:r>
            <a:r>
              <a:rPr lang="ru-RU" sz="1600" dirty="0" smtClean="0"/>
              <a:t>1,</a:t>
            </a:r>
          </a:p>
          <a:p>
            <a:pPr>
              <a:buNone/>
            </a:pPr>
            <a:r>
              <a:rPr lang="ru-RU" sz="1600" dirty="0" smtClean="0"/>
              <a:t>ребро 	 из	 </a:t>
            </a:r>
            <a:r>
              <a:rPr lang="ru-RU" sz="1600" dirty="0"/>
              <a:t>. Очевидно, </a:t>
            </a:r>
            <a:r>
              <a:rPr lang="ru-RU" sz="1600" dirty="0" smtClean="0"/>
              <a:t>	                                           .</a:t>
            </a:r>
            <a:endParaRPr lang="ru-RU" sz="1600" dirty="0"/>
          </a:p>
          <a:p>
            <a:pPr>
              <a:buNone/>
            </a:pPr>
            <a:r>
              <a:rPr lang="ru-RU" sz="1600" i="1" dirty="0"/>
              <a:t>Шаг </a:t>
            </a:r>
            <a:r>
              <a:rPr lang="ru-RU" sz="1600" dirty="0"/>
              <a:t>4. Полагаем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i="1" baseline="-25000" dirty="0"/>
              <a:t>+1 </a:t>
            </a:r>
            <a:r>
              <a:rPr lang="ru-RU" sz="1600" dirty="0"/>
              <a:t>=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en-US" sz="1600" baseline="-25000" dirty="0"/>
              <a:t> </a:t>
            </a:r>
            <a:r>
              <a:rPr lang="en-US" sz="1600" dirty="0">
                <a:sym typeface="Symbol"/>
              </a:rPr>
              <a:t></a:t>
            </a:r>
            <a:r>
              <a:rPr lang="ru-RU" sz="1600" dirty="0"/>
              <a:t> </a:t>
            </a:r>
            <a:r>
              <a:rPr lang="ru-RU" sz="1600" dirty="0" smtClean="0"/>
              <a:t>{	 ,	  </a:t>
            </a:r>
            <a:r>
              <a:rPr lang="ru-RU" sz="1600" dirty="0"/>
              <a:t>}.</a:t>
            </a:r>
          </a:p>
          <a:p>
            <a:pPr>
              <a:buNone/>
            </a:pPr>
            <a:r>
              <a:rPr lang="ru-RU" sz="1600" i="1" dirty="0"/>
              <a:t>Шаг</a:t>
            </a:r>
            <a:r>
              <a:rPr lang="ru-RU" sz="1600" dirty="0"/>
              <a:t> 5. Если |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baseline="-25000" dirty="0"/>
              <a:t>+1</a:t>
            </a:r>
            <a:r>
              <a:rPr lang="ru-RU" sz="1600" i="1" baseline="-25000" dirty="0"/>
              <a:t> </a:t>
            </a:r>
            <a:r>
              <a:rPr lang="ru-RU" sz="1600" dirty="0"/>
              <a:t>| = </a:t>
            </a:r>
            <a:r>
              <a:rPr lang="en-US" sz="1600" i="1" dirty="0"/>
              <a:t>n</a:t>
            </a:r>
            <a:r>
              <a:rPr lang="ru-RU" sz="1600" dirty="0"/>
              <a:t>-1, стоп. </a:t>
            </a:r>
            <a:r>
              <a:rPr lang="en-US" sz="1600" i="1" dirty="0" err="1"/>
              <a:t>I</a:t>
            </a:r>
            <a:r>
              <a:rPr lang="en-US" sz="1600" i="1" baseline="-25000" dirty="0" err="1"/>
              <a:t>j</a:t>
            </a:r>
            <a:r>
              <a:rPr lang="ru-RU" sz="1600" baseline="-25000" dirty="0"/>
              <a:t>+1</a:t>
            </a:r>
            <a:r>
              <a:rPr lang="ru-RU" sz="1600" i="1" dirty="0"/>
              <a:t> </a:t>
            </a:r>
            <a:r>
              <a:rPr lang="ru-RU" sz="1600" dirty="0"/>
              <a:t>- совокупность рёбер искомого дерева. В противном </a:t>
            </a:r>
            <a:r>
              <a:rPr lang="ru-RU" sz="1600" dirty="0" smtClean="0"/>
              <a:t>случае</a:t>
            </a:r>
          </a:p>
          <a:p>
            <a:pPr>
              <a:buNone/>
            </a:pPr>
            <a:r>
              <a:rPr lang="en-US" sz="1600" i="1" dirty="0" smtClean="0"/>
              <a:t>j </a:t>
            </a:r>
            <a:r>
              <a:rPr lang="ru-RU" sz="1600" dirty="0"/>
              <a:t>:= </a:t>
            </a:r>
            <a:r>
              <a:rPr lang="en-US" sz="1600" i="1" dirty="0"/>
              <a:t>j</a:t>
            </a:r>
            <a:r>
              <a:rPr lang="ru-RU" sz="1600" i="1" dirty="0"/>
              <a:t>+</a:t>
            </a:r>
            <a:r>
              <a:rPr lang="ru-RU" sz="1600" dirty="0"/>
              <a:t>1, идём к шагу 2.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C</a:t>
            </a:r>
            <a:r>
              <a:rPr lang="ru-RU" sz="1600" dirty="0"/>
              <a:t>ложность алгоритма </a:t>
            </a:r>
            <a:r>
              <a:rPr lang="ru-RU" sz="1600" dirty="0" err="1"/>
              <a:t>Борувки</a:t>
            </a:r>
            <a:r>
              <a:rPr lang="ru-RU" sz="1600" dirty="0"/>
              <a:t> составляет </a:t>
            </a:r>
            <a:r>
              <a:rPr lang="en-US" sz="1600" dirty="0"/>
              <a:t>O</a:t>
            </a:r>
            <a:r>
              <a:rPr lang="ru-RU" sz="1600" dirty="0"/>
              <a:t>(</a:t>
            </a:r>
            <a:r>
              <a:rPr lang="en-US" sz="1600" i="1" dirty="0"/>
              <a:t>m</a:t>
            </a:r>
            <a:r>
              <a:rPr lang="en-US" sz="1600" dirty="0"/>
              <a:t> log </a:t>
            </a:r>
            <a:r>
              <a:rPr lang="en-US" sz="1600" i="1" dirty="0"/>
              <a:t>n</a:t>
            </a:r>
            <a:r>
              <a:rPr lang="ru-RU" sz="1600" dirty="0"/>
              <a:t>).</a:t>
            </a:r>
          </a:p>
          <a:p>
            <a:pPr lvl="0">
              <a:buNone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Пример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. Схема алгоритма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Борувки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</a:rPr>
              <a:t> представлена на рисунке.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None/>
            </a:pPr>
            <a:endParaRPr lang="ru-RU" sz="16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4286250" y="2071688"/>
          <a:ext cx="1209675" cy="342900"/>
        </p:xfrm>
        <a:graphic>
          <a:graphicData uri="http://schemas.openxmlformats.org/presentationml/2006/ole">
            <p:oleObj spid="_x0000_s19457" name="Equation" r:id="rId3" imgW="939392" imgH="266584" progId="Equation.3">
              <p:embed/>
            </p:oleObj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357438" y="2643188"/>
          <a:ext cx="1014412" cy="341312"/>
        </p:xfrm>
        <a:graphic>
          <a:graphicData uri="http://schemas.openxmlformats.org/presentationml/2006/ole">
            <p:oleObj spid="_x0000_s19459" name="Equation" r:id="rId4" imgW="787058" imgH="266584" progId="Equation.3">
              <p:embed/>
            </p:oleObj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143000" y="2928938"/>
          <a:ext cx="215900" cy="312737"/>
        </p:xfrm>
        <a:graphic>
          <a:graphicData uri="http://schemas.openxmlformats.org/presentationml/2006/ole">
            <p:oleObj spid="_x0000_s19461" name="Equation" r:id="rId5" imgW="164957" imgH="241091" progId="Equation.3">
              <p:embed/>
            </p:oleObj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714500" y="2928938"/>
          <a:ext cx="679450" cy="312737"/>
        </p:xfrm>
        <a:graphic>
          <a:graphicData uri="http://schemas.openxmlformats.org/presentationml/2006/ole">
            <p:oleObj spid="_x0000_s19463" name="Equation" r:id="rId6" imgW="520474" imgH="241195" progId="Equation.3">
              <p:embed/>
            </p:oleObj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571875" y="2928938"/>
          <a:ext cx="2559050" cy="312737"/>
        </p:xfrm>
        <a:graphic>
          <a:graphicData uri="http://schemas.openxmlformats.org/presentationml/2006/ole">
            <p:oleObj spid="_x0000_s19465" name="Equation" r:id="rId7" imgW="1968500" imgH="241300" progId="Equation.3">
              <p:embed/>
            </p:oleObj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928938" y="3214688"/>
          <a:ext cx="215900" cy="312737"/>
        </p:xfrm>
        <a:graphic>
          <a:graphicData uri="http://schemas.openxmlformats.org/presentationml/2006/ole">
            <p:oleObj spid="_x0000_s19467" name="Equation" r:id="rId8" imgW="164957" imgH="241091" progId="Equation.3">
              <p:embed/>
            </p:oleObj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500430" y="3214686"/>
          <a:ext cx="609600" cy="304800"/>
        </p:xfrm>
        <a:graphic>
          <a:graphicData uri="http://schemas.openxmlformats.org/presentationml/2006/ole">
            <p:oleObj spid="_x0000_s19469" name="Equation" r:id="rId9" imgW="532937" imgH="266469" progId="Equation.3">
              <p:embed/>
            </p:oleObj>
          </a:graphicData>
        </a:graphic>
      </p:graphicFrame>
      <p:grpSp>
        <p:nvGrpSpPr>
          <p:cNvPr id="19493" name="Group 37"/>
          <p:cNvGrpSpPr>
            <a:grpSpLocks noChangeAspect="1"/>
          </p:cNvGrpSpPr>
          <p:nvPr/>
        </p:nvGrpSpPr>
        <p:grpSpPr bwMode="auto">
          <a:xfrm>
            <a:off x="1142976" y="5214950"/>
            <a:ext cx="2613025" cy="995363"/>
            <a:chOff x="2577" y="12648"/>
            <a:chExt cx="6176" cy="2377"/>
          </a:xfrm>
        </p:grpSpPr>
        <p:sp>
          <p:nvSpPr>
            <p:cNvPr id="19514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577" y="12648"/>
              <a:ext cx="6176" cy="23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3" name="Line 57"/>
            <p:cNvSpPr>
              <a:spLocks noChangeShapeType="1"/>
            </p:cNvSpPr>
            <p:nvPr/>
          </p:nvSpPr>
          <p:spPr bwMode="auto">
            <a:xfrm>
              <a:off x="3459" y="13242"/>
              <a:ext cx="88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>
              <a:off x="4342" y="13242"/>
              <a:ext cx="1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1" name="Line 55"/>
            <p:cNvSpPr>
              <a:spLocks noChangeShapeType="1"/>
            </p:cNvSpPr>
            <p:nvPr/>
          </p:nvSpPr>
          <p:spPr bwMode="auto">
            <a:xfrm>
              <a:off x="5959" y="13242"/>
              <a:ext cx="117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>
              <a:off x="34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9" name="Line 53"/>
            <p:cNvSpPr>
              <a:spLocks noChangeShapeType="1"/>
            </p:cNvSpPr>
            <p:nvPr/>
          </p:nvSpPr>
          <p:spPr bwMode="auto">
            <a:xfrm>
              <a:off x="3459" y="14431"/>
              <a:ext cx="25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8" name="Line 52"/>
            <p:cNvSpPr>
              <a:spLocks noChangeShapeType="1"/>
            </p:cNvSpPr>
            <p:nvPr/>
          </p:nvSpPr>
          <p:spPr bwMode="auto">
            <a:xfrm flipV="1">
              <a:off x="3459" y="13242"/>
              <a:ext cx="2500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>
              <a:off x="5959" y="13242"/>
              <a:ext cx="1" cy="1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6" name="Line 50"/>
            <p:cNvSpPr>
              <a:spLocks noChangeShapeType="1"/>
            </p:cNvSpPr>
            <p:nvPr/>
          </p:nvSpPr>
          <p:spPr bwMode="auto">
            <a:xfrm flipV="1">
              <a:off x="5959" y="14431"/>
              <a:ext cx="1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>
              <a:off x="7135" y="13242"/>
              <a:ext cx="1" cy="1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4" name="Line 48"/>
            <p:cNvSpPr>
              <a:spLocks noChangeShapeType="1"/>
            </p:cNvSpPr>
            <p:nvPr/>
          </p:nvSpPr>
          <p:spPr bwMode="auto">
            <a:xfrm>
              <a:off x="7135" y="14431"/>
              <a:ext cx="8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503" name="Text Box 47"/>
            <p:cNvSpPr txBox="1">
              <a:spLocks noChangeArrowheads="1"/>
            </p:cNvSpPr>
            <p:nvPr/>
          </p:nvSpPr>
          <p:spPr bwMode="auto">
            <a:xfrm>
              <a:off x="3606" y="12648"/>
              <a:ext cx="736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502" name="Text Box 46"/>
            <p:cNvSpPr txBox="1">
              <a:spLocks noChangeArrowheads="1"/>
            </p:cNvSpPr>
            <p:nvPr/>
          </p:nvSpPr>
          <p:spPr bwMode="auto">
            <a:xfrm>
              <a:off x="4636" y="12648"/>
              <a:ext cx="735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501" name="Text Box 45"/>
            <p:cNvSpPr txBox="1">
              <a:spLocks noChangeArrowheads="1"/>
            </p:cNvSpPr>
            <p:nvPr/>
          </p:nvSpPr>
          <p:spPr bwMode="auto">
            <a:xfrm>
              <a:off x="5959" y="12648"/>
              <a:ext cx="883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2577" y="13391"/>
              <a:ext cx="735" cy="3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900" y="13391"/>
              <a:ext cx="736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3901" y="14579"/>
              <a:ext cx="706" cy="3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5077" y="13688"/>
              <a:ext cx="735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6106" y="14579"/>
              <a:ext cx="882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7283" y="13688"/>
              <a:ext cx="734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94" name="Text Box 38"/>
            <p:cNvSpPr txBox="1">
              <a:spLocks noChangeArrowheads="1"/>
            </p:cNvSpPr>
            <p:nvPr/>
          </p:nvSpPr>
          <p:spPr bwMode="auto">
            <a:xfrm>
              <a:off x="7283" y="14579"/>
              <a:ext cx="735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9471" name="Group 15"/>
          <p:cNvGrpSpPr>
            <a:grpSpLocks noChangeAspect="1"/>
          </p:cNvGrpSpPr>
          <p:nvPr/>
        </p:nvGrpSpPr>
        <p:grpSpPr bwMode="auto">
          <a:xfrm>
            <a:off x="5429256" y="5286388"/>
            <a:ext cx="2613025" cy="995362"/>
            <a:chOff x="2577" y="12648"/>
            <a:chExt cx="6176" cy="2377"/>
          </a:xfrm>
        </p:grpSpPr>
        <p:sp>
          <p:nvSpPr>
            <p:cNvPr id="19492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577" y="12648"/>
              <a:ext cx="6176" cy="23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>
              <a:off x="3459" y="13242"/>
              <a:ext cx="88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4342" y="13242"/>
              <a:ext cx="1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>
              <a:off x="5959" y="13242"/>
              <a:ext cx="1177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34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>
              <a:off x="3459" y="14431"/>
              <a:ext cx="25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 flipV="1">
              <a:off x="3459" y="13242"/>
              <a:ext cx="2500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5959" y="13242"/>
              <a:ext cx="1" cy="1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 flipV="1">
              <a:off x="5959" y="14431"/>
              <a:ext cx="1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7135" y="13242"/>
              <a:ext cx="1" cy="1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7135" y="14431"/>
              <a:ext cx="8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3606" y="12648"/>
              <a:ext cx="736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4636" y="12648"/>
              <a:ext cx="735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5959" y="12648"/>
              <a:ext cx="883" cy="3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2577" y="13391"/>
              <a:ext cx="735" cy="3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3900" y="13391"/>
              <a:ext cx="736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3901" y="14579"/>
              <a:ext cx="706" cy="3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5077" y="13688"/>
              <a:ext cx="735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6106" y="14579"/>
              <a:ext cx="882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7283" y="13688"/>
              <a:ext cx="734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7283" y="14579"/>
              <a:ext cx="735" cy="4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49378" tIns="24689" rIns="49378" bIns="246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7(</a:t>
              </a:r>
              <a:r>
                <a:rPr kumimoji="0" lang="en-US" sz="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6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0" y="1452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71528" cy="296842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grpSp>
        <p:nvGrpSpPr>
          <p:cNvPr id="4" name="Group 1"/>
          <p:cNvGrpSpPr>
            <a:grpSpLocks noGrp="1" noChangeAspect="1"/>
          </p:cNvGrpSpPr>
          <p:nvPr>
            <p:ph idx="1"/>
          </p:nvPr>
        </p:nvGrpSpPr>
        <p:grpSpPr bwMode="auto">
          <a:xfrm>
            <a:off x="499840" y="571429"/>
            <a:ext cx="8229600" cy="5000712"/>
            <a:chOff x="2609" y="12617"/>
            <a:chExt cx="6176" cy="2377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609" y="12617"/>
              <a:ext cx="6176" cy="23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3459" y="13242"/>
              <a:ext cx="8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4342" y="13242"/>
              <a:ext cx="1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5959" y="13242"/>
              <a:ext cx="117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4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459" y="14431"/>
              <a:ext cx="2500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3459" y="13242"/>
              <a:ext cx="2500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9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5959" y="14431"/>
              <a:ext cx="1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135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135" y="14431"/>
              <a:ext cx="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531" y="12988"/>
              <a:ext cx="736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654" y="12988"/>
              <a:ext cx="735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002" y="12988"/>
              <a:ext cx="88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745" y="13704"/>
              <a:ext cx="618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149" y="13629"/>
              <a:ext cx="505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149" y="14497"/>
              <a:ext cx="706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272" y="13818"/>
              <a:ext cx="588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6226" y="14497"/>
              <a:ext cx="682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7283" y="13688"/>
              <a:ext cx="628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7406" y="14497"/>
              <a:ext cx="735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28662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0298" y="1571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9124" y="1571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2264" y="1571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0100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5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7686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6512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7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6710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8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6" idx="0"/>
            <a:endCxn id="6" idx="1"/>
          </p:cNvCxnSpPr>
          <p:nvPr/>
        </p:nvCxnSpPr>
        <p:spPr>
          <a:xfrm rot="16200000" flipH="1">
            <a:off x="2219728" y="1299046"/>
            <a:ext cx="2104" cy="11766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9" idx="0"/>
            <a:endCxn id="11" idx="0"/>
          </p:cNvCxnSpPr>
          <p:nvPr/>
        </p:nvCxnSpPr>
        <p:spPr>
          <a:xfrm rot="5400000">
            <a:off x="381772" y="3137003"/>
            <a:ext cx="25014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7" idx="0"/>
            <a:endCxn id="12" idx="0"/>
          </p:cNvCxnSpPr>
          <p:nvPr/>
        </p:nvCxnSpPr>
        <p:spPr>
          <a:xfrm rot="16200000" flipH="1">
            <a:off x="3886421" y="808962"/>
            <a:ext cx="0" cy="21546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0"/>
            <a:endCxn id="10" idx="0"/>
          </p:cNvCxnSpPr>
          <p:nvPr/>
        </p:nvCxnSpPr>
        <p:spPr>
          <a:xfrm rot="5400000">
            <a:off x="2047414" y="1471361"/>
            <a:ext cx="2501407" cy="3331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2" idx="0"/>
            <a:endCxn id="12" idx="1"/>
          </p:cNvCxnSpPr>
          <p:nvPr/>
        </p:nvCxnSpPr>
        <p:spPr>
          <a:xfrm rot="16200000" flipH="1">
            <a:off x="3713720" y="3136336"/>
            <a:ext cx="2501408" cy="13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7" idx="1"/>
            <a:endCxn id="8" idx="1"/>
          </p:cNvCxnSpPr>
          <p:nvPr/>
        </p:nvCxnSpPr>
        <p:spPr>
          <a:xfrm rot="16200000" flipH="1">
            <a:off x="5746890" y="1105271"/>
            <a:ext cx="2104" cy="15683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4" idx="0"/>
            <a:endCxn id="14" idx="1"/>
          </p:cNvCxnSpPr>
          <p:nvPr/>
        </p:nvCxnSpPr>
        <p:spPr>
          <a:xfrm rot="16200000" flipH="1">
            <a:off x="5280756" y="3136336"/>
            <a:ext cx="2501408" cy="1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9" idx="1"/>
            <a:endCxn id="13" idx="0"/>
          </p:cNvCxnSpPr>
          <p:nvPr/>
        </p:nvCxnSpPr>
        <p:spPr>
          <a:xfrm rot="16200000" flipH="1">
            <a:off x="3297731" y="2723784"/>
            <a:ext cx="2103" cy="33299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13" idx="0"/>
            <a:endCxn id="15" idx="0"/>
          </p:cNvCxnSpPr>
          <p:nvPr/>
        </p:nvCxnSpPr>
        <p:spPr>
          <a:xfrm rot="5400000" flipH="1" flipV="1">
            <a:off x="5746224" y="3605240"/>
            <a:ext cx="2104" cy="1567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4" idx="1"/>
            <a:endCxn id="15" idx="1"/>
          </p:cNvCxnSpPr>
          <p:nvPr/>
        </p:nvCxnSpPr>
        <p:spPr>
          <a:xfrm rot="16200000" flipH="1">
            <a:off x="7116714" y="3803119"/>
            <a:ext cx="2103" cy="1171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2844" y="5786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K(v</a:t>
            </a:r>
            <a:r>
              <a:rPr lang="en-US" sz="1000" dirty="0" smtClean="0"/>
              <a:t>1</a:t>
            </a:r>
            <a:r>
              <a:rPr lang="en-US" sz="1600" dirty="0" smtClean="0"/>
              <a:t>):{e</a:t>
            </a:r>
            <a:r>
              <a:rPr lang="en-US" sz="1000" dirty="0" smtClean="0"/>
              <a:t>1</a:t>
            </a:r>
            <a:r>
              <a:rPr lang="en-US" sz="1600" dirty="0" smtClean="0"/>
              <a:t>} ,</a:t>
            </a:r>
            <a:endParaRPr lang="ru-RU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1142976" y="5786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K(v</a:t>
            </a:r>
            <a:r>
              <a:rPr lang="en-US" sz="1000" dirty="0" smtClean="0"/>
              <a:t>2</a:t>
            </a:r>
            <a:r>
              <a:rPr lang="en-US" sz="1600" dirty="0" smtClean="0"/>
              <a:t>):{e</a:t>
            </a:r>
            <a:r>
              <a:rPr lang="en-US" sz="1000" dirty="0" smtClean="0"/>
              <a:t>1</a:t>
            </a:r>
            <a:r>
              <a:rPr lang="en-US" sz="1600" dirty="0" smtClean="0"/>
              <a:t>} ,</a:t>
            </a:r>
            <a:endParaRPr lang="ru-RU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285984" y="5786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K(v</a:t>
            </a:r>
            <a:r>
              <a:rPr lang="en-US" sz="1000" dirty="0" smtClean="0"/>
              <a:t>3</a:t>
            </a:r>
            <a:r>
              <a:rPr lang="en-US" sz="1600" dirty="0" smtClean="0"/>
              <a:t>):{e</a:t>
            </a:r>
            <a:r>
              <a:rPr lang="en-US" sz="1000" dirty="0" smtClean="0"/>
              <a:t>4</a:t>
            </a:r>
            <a:r>
              <a:rPr lang="en-US" sz="1600" dirty="0" smtClean="0"/>
              <a:t>} ,</a:t>
            </a:r>
            <a:endParaRPr lang="ru-RU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357554" y="5786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K(v</a:t>
            </a:r>
            <a:r>
              <a:rPr lang="en-US" sz="1000" dirty="0" smtClean="0"/>
              <a:t>4</a:t>
            </a:r>
            <a:r>
              <a:rPr lang="en-US" sz="1600" dirty="0" smtClean="0"/>
              <a:t>):{e</a:t>
            </a:r>
            <a:r>
              <a:rPr lang="en-US" sz="1000" dirty="0" smtClean="0"/>
              <a:t>7</a:t>
            </a:r>
            <a:r>
              <a:rPr lang="en-US" sz="1600" dirty="0" smtClean="0"/>
              <a:t>} ,</a:t>
            </a:r>
            <a:endParaRPr lang="ru-RU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429124" y="5786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K(v</a:t>
            </a:r>
            <a:r>
              <a:rPr lang="en-US" sz="1000" dirty="0" smtClean="0"/>
              <a:t>5</a:t>
            </a:r>
            <a:r>
              <a:rPr lang="en-US" sz="1600" dirty="0" smtClean="0"/>
              <a:t>):{e</a:t>
            </a:r>
            <a:r>
              <a:rPr lang="en-US" sz="1000" dirty="0" smtClean="0"/>
              <a:t>2</a:t>
            </a:r>
            <a:r>
              <a:rPr lang="en-US" sz="1600" dirty="0" smtClean="0"/>
              <a:t>} ,</a:t>
            </a:r>
            <a:endParaRPr lang="ru-RU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5429256" y="5786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K(v</a:t>
            </a:r>
            <a:r>
              <a:rPr lang="en-US" sz="1000" dirty="0" smtClean="0"/>
              <a:t>6</a:t>
            </a:r>
            <a:r>
              <a:rPr lang="en-US" sz="1600" dirty="0" smtClean="0"/>
              <a:t>):{e</a:t>
            </a:r>
            <a:r>
              <a:rPr lang="en-US" sz="1000" dirty="0" smtClean="0"/>
              <a:t>2</a:t>
            </a:r>
            <a:r>
              <a:rPr lang="en-US" sz="1600" dirty="0" smtClean="0"/>
              <a:t>} ,</a:t>
            </a:r>
            <a:endParaRPr lang="ru-RU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00826" y="5786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K(v</a:t>
            </a:r>
            <a:r>
              <a:rPr lang="en-US" sz="1000" dirty="0" smtClean="0"/>
              <a:t>7</a:t>
            </a:r>
            <a:r>
              <a:rPr lang="en-US" sz="1600" dirty="0" smtClean="0"/>
              <a:t>):{e</a:t>
            </a:r>
            <a:r>
              <a:rPr lang="en-US" sz="1000" dirty="0" smtClean="0"/>
              <a:t>6</a:t>
            </a:r>
            <a:r>
              <a:rPr lang="en-US" sz="1600" dirty="0" smtClean="0"/>
              <a:t>} ,</a:t>
            </a:r>
            <a:endParaRPr lang="ru-RU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643834" y="5786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K(v</a:t>
            </a:r>
            <a:r>
              <a:rPr lang="en-US" sz="1000" dirty="0" smtClean="0"/>
              <a:t>8</a:t>
            </a:r>
            <a:r>
              <a:rPr lang="en-US" sz="1600" dirty="0" smtClean="0"/>
              <a:t>):{e</a:t>
            </a:r>
            <a:r>
              <a:rPr lang="en-US" sz="1000" dirty="0" smtClean="0"/>
              <a:t>6</a:t>
            </a:r>
            <a:r>
              <a:rPr lang="en-US" sz="1600" dirty="0" smtClean="0"/>
              <a:t>} 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allAtOnce"/>
      <p:bldP spid="58" grpId="0" build="allAtOnce"/>
      <p:bldP spid="60" grpId="0" build="p"/>
      <p:bldP spid="61" grpId="0" build="allAtOnce"/>
      <p:bldP spid="62" grpId="0" build="allAtOnce"/>
      <p:bldP spid="63" grpId="0" build="allAtOnce"/>
      <p:bldP spid="64" grpId="0" build="allAtOnce"/>
      <p:bldP spid="6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71528" cy="296842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grpSp>
        <p:nvGrpSpPr>
          <p:cNvPr id="3" name="Group 1"/>
          <p:cNvGrpSpPr>
            <a:grpSpLocks noGrp="1" noChangeAspect="1"/>
          </p:cNvGrpSpPr>
          <p:nvPr>
            <p:ph idx="1"/>
          </p:nvPr>
        </p:nvGrpSpPr>
        <p:grpSpPr bwMode="auto">
          <a:xfrm>
            <a:off x="499840" y="571429"/>
            <a:ext cx="8229600" cy="5000712"/>
            <a:chOff x="2609" y="12617"/>
            <a:chExt cx="6176" cy="2377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609" y="12617"/>
              <a:ext cx="6176" cy="23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3459" y="13242"/>
              <a:ext cx="883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4342" y="13242"/>
              <a:ext cx="16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5959" y="13242"/>
              <a:ext cx="117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459" y="13242"/>
              <a:ext cx="1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3459" y="14431"/>
              <a:ext cx="2500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3459" y="13242"/>
              <a:ext cx="2500" cy="1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959" y="13242"/>
              <a:ext cx="1" cy="1189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5959" y="14431"/>
              <a:ext cx="11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7135" y="13242"/>
              <a:ext cx="1" cy="1189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7135" y="14431"/>
              <a:ext cx="880" cy="1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531" y="12988"/>
              <a:ext cx="736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654" y="12988"/>
              <a:ext cx="735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002" y="12988"/>
              <a:ext cx="883" cy="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745" y="13704"/>
              <a:ext cx="618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149" y="13629"/>
              <a:ext cx="505" cy="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9(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149" y="14497"/>
              <a:ext cx="706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272" y="13818"/>
              <a:ext cx="588" cy="2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6226" y="14497"/>
              <a:ext cx="682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12(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10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7283" y="13688"/>
              <a:ext cx="628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8(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7406" y="14497"/>
              <a:ext cx="735" cy="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7(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e</a:t>
              </a:r>
              <a:r>
                <a:rPr kumimoji="0" lang="en-US" sz="16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6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28662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0298" y="1571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9124" y="1571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2264" y="1571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0100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5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7686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86512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7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6710" y="48577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sz="1200" dirty="0" smtClean="0">
                <a:solidFill>
                  <a:srgbClr val="C00000"/>
                </a:solidFill>
              </a:rPr>
              <a:t>8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2844" y="578645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K(e</a:t>
            </a:r>
            <a:r>
              <a:rPr lang="en-US" sz="1000" dirty="0" smtClean="0"/>
              <a:t>1</a:t>
            </a:r>
            <a:r>
              <a:rPr lang="en-US" sz="1600" dirty="0" smtClean="0"/>
              <a:t>) : {e</a:t>
            </a:r>
            <a:r>
              <a:rPr lang="en-US" sz="1000" dirty="0" smtClean="0"/>
              <a:t>3</a:t>
            </a:r>
            <a:r>
              <a:rPr lang="en-US" sz="1600" dirty="0" smtClean="0"/>
              <a:t>} ,</a:t>
            </a:r>
            <a:endParaRPr lang="ru-RU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1500166" y="5786454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K(e</a:t>
            </a:r>
            <a:r>
              <a:rPr lang="en-US" sz="1000" dirty="0" smtClean="0"/>
              <a:t>2</a:t>
            </a:r>
            <a:r>
              <a:rPr lang="en-US" sz="1600" dirty="0" smtClean="0"/>
              <a:t>,e</a:t>
            </a:r>
            <a:r>
              <a:rPr lang="en-US" sz="1000" dirty="0" smtClean="0"/>
              <a:t>4</a:t>
            </a:r>
            <a:r>
              <a:rPr lang="en-US" sz="1600" dirty="0" smtClean="0"/>
              <a:t>) : {e</a:t>
            </a:r>
            <a:r>
              <a:rPr lang="en-US" sz="1000" dirty="0" smtClean="0"/>
              <a:t>3</a:t>
            </a:r>
            <a:r>
              <a:rPr lang="en-US" sz="1600" dirty="0" smtClean="0"/>
              <a:t>} ,</a:t>
            </a:r>
            <a:endParaRPr lang="ru-RU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357554" y="5786454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K(e</a:t>
            </a:r>
            <a:r>
              <a:rPr lang="en-US" sz="1000" dirty="0" smtClean="0"/>
              <a:t>6</a:t>
            </a:r>
            <a:r>
              <a:rPr lang="en-US" sz="1600" dirty="0" smtClean="0"/>
              <a:t>,e</a:t>
            </a:r>
            <a:r>
              <a:rPr lang="en-US" sz="1000" dirty="0" smtClean="0"/>
              <a:t>7</a:t>
            </a:r>
            <a:r>
              <a:rPr lang="en-US" sz="1600" dirty="0" smtClean="0"/>
              <a:t>) : {e</a:t>
            </a:r>
            <a:r>
              <a:rPr lang="en-US" sz="1000" dirty="0" smtClean="0"/>
              <a:t>9</a:t>
            </a:r>
            <a:r>
              <a:rPr lang="en-US" sz="1600" dirty="0" smtClean="0"/>
              <a:t>} </a:t>
            </a:r>
            <a:endParaRPr lang="ru-RU" sz="1000" dirty="0"/>
          </a:p>
        </p:txBody>
      </p:sp>
      <p:cxnSp>
        <p:nvCxnSpPr>
          <p:cNvPr id="75" name="Прямая соединительная линия 74"/>
          <p:cNvCxnSpPr>
            <a:endCxn id="12" idx="0"/>
          </p:cNvCxnSpPr>
          <p:nvPr/>
        </p:nvCxnSpPr>
        <p:spPr>
          <a:xfrm>
            <a:off x="2857488" y="1857364"/>
            <a:ext cx="2106270" cy="289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9" idx="0"/>
            <a:endCxn id="9" idx="1"/>
          </p:cNvCxnSpPr>
          <p:nvPr/>
        </p:nvCxnSpPr>
        <p:spPr>
          <a:xfrm rot="16200000" flipH="1">
            <a:off x="382438" y="3136336"/>
            <a:ext cx="2501408" cy="13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" idx="1"/>
            <a:endCxn id="9" idx="1"/>
          </p:cNvCxnSpPr>
          <p:nvPr/>
        </p:nvCxnSpPr>
        <p:spPr>
          <a:xfrm rot="16200000" flipH="1" flipV="1">
            <a:off x="2049132" y="1473080"/>
            <a:ext cx="2499304" cy="33299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8" idx="0"/>
            <a:endCxn id="14" idx="0"/>
          </p:cNvCxnSpPr>
          <p:nvPr/>
        </p:nvCxnSpPr>
        <p:spPr>
          <a:xfrm rot="16200000" flipH="1">
            <a:off x="5747276" y="1102781"/>
            <a:ext cx="0" cy="15670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13" idx="0"/>
            <a:endCxn id="14" idx="1"/>
          </p:cNvCxnSpPr>
          <p:nvPr/>
        </p:nvCxnSpPr>
        <p:spPr>
          <a:xfrm rot="5400000" flipH="1" flipV="1">
            <a:off x="5746891" y="3604575"/>
            <a:ext cx="2103" cy="15683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allAtOnce"/>
      <p:bldP spid="58" grpId="0" build="allAtOnce"/>
      <p:bldP spid="61" grpId="0" build="allAtOnce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861</Words>
  <Application>Microsoft Office PowerPoint</Application>
  <PresentationFormat>Экран (4:3)</PresentationFormat>
  <Paragraphs>238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Microsoft Equation 3.0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</vt:vector>
  </TitlesOfParts>
  <Company>Home 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ИСО</dc:title>
  <dc:creator>Isachenko</dc:creator>
  <cp:lastModifiedBy>Isachenko</cp:lastModifiedBy>
  <cp:revision>22</cp:revision>
  <dcterms:created xsi:type="dcterms:W3CDTF">2016-03-29T06:16:12Z</dcterms:created>
  <dcterms:modified xsi:type="dcterms:W3CDTF">2016-03-29T09:54:06Z</dcterms:modified>
</cp:coreProperties>
</file>