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6" r:id="rId8"/>
    <p:sldId id="257" r:id="rId9"/>
    <p:sldId id="258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64DF-3A99-4FC5-9037-1514441D6AEC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741D-D149-4F09-A5E1-A982AED1B1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642942" cy="225404"/>
          </a:xfrm>
        </p:spPr>
        <p:txBody>
          <a:bodyPr>
            <a:noAutofit/>
          </a:bodyPr>
          <a:lstStyle/>
          <a:p>
            <a:r>
              <a:rPr lang="ru-RU" sz="1200" dirty="0"/>
              <a:t>ИСО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332656"/>
            <a:ext cx="9036496" cy="652534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sz="1600" b="1" dirty="0"/>
              <a:t>КРАТЧАЙШИЕ ПУТИ</a:t>
            </a:r>
            <a:endParaRPr lang="ru-RU" sz="1600" dirty="0"/>
          </a:p>
          <a:p>
            <a:pPr>
              <a:buNone/>
            </a:pPr>
            <a:r>
              <a:rPr lang="ru-RU" sz="1700" dirty="0"/>
              <a:t>Пусть </a:t>
            </a:r>
            <a:r>
              <a:rPr lang="en-US" sz="1700" i="1" dirty="0"/>
              <a:t>G</a:t>
            </a:r>
            <a:r>
              <a:rPr lang="ru-RU" sz="1700" dirty="0"/>
              <a:t> (</a:t>
            </a:r>
            <a:r>
              <a:rPr lang="en-US" sz="1700" i="1" dirty="0"/>
              <a:t>V</a:t>
            </a:r>
            <a:r>
              <a:rPr lang="ru-RU" sz="1700" dirty="0"/>
              <a:t> , </a:t>
            </a:r>
            <a:r>
              <a:rPr lang="en-US" sz="1700" i="1" dirty="0"/>
              <a:t>E</a:t>
            </a:r>
            <a:r>
              <a:rPr lang="ru-RU" sz="1700" dirty="0"/>
              <a:t> ) ориентированный граф, дугам которого приписаны веса </a:t>
            </a:r>
            <a:r>
              <a:rPr lang="en-US" sz="1700" i="1" dirty="0"/>
              <a:t>w</a:t>
            </a:r>
            <a:r>
              <a:rPr lang="ru-RU" sz="1700" dirty="0"/>
              <a:t>(</a:t>
            </a:r>
            <a:r>
              <a:rPr lang="en-US" sz="1700" i="1" dirty="0"/>
              <a:t>e</a:t>
            </a:r>
            <a:r>
              <a:rPr lang="ru-RU" sz="1700" dirty="0"/>
              <a:t>), </a:t>
            </a:r>
            <a:r>
              <a:rPr lang="en-US" sz="1700" i="1" dirty="0" err="1"/>
              <a:t>e</a:t>
            </a:r>
            <a:r>
              <a:rPr lang="en-US" sz="1700" dirty="0" err="1">
                <a:sym typeface="Symbol"/>
              </a:rPr>
              <a:t></a:t>
            </a:r>
            <a:r>
              <a:rPr lang="en-US" sz="1700" i="1" dirty="0" err="1"/>
              <a:t>E</a:t>
            </a:r>
            <a:r>
              <a:rPr lang="ru-RU" sz="1700" dirty="0"/>
              <a:t>,</a:t>
            </a:r>
          </a:p>
          <a:p>
            <a:pPr>
              <a:buNone/>
            </a:pPr>
            <a:r>
              <a:rPr lang="ru-RU" sz="1700" dirty="0"/>
              <a:t>интерпретируемые как длины дуг. Если между вершинами существует путь, то его длина</a:t>
            </a:r>
          </a:p>
          <a:p>
            <a:pPr>
              <a:buNone/>
            </a:pPr>
            <a:r>
              <a:rPr lang="ru-RU" sz="1700" dirty="0"/>
              <a:t>определяется как сумма длин составляющих его дуг. Рассмотрим следующие задачи: </a:t>
            </a:r>
          </a:p>
          <a:p>
            <a:pPr>
              <a:buNone/>
            </a:pPr>
            <a:r>
              <a:rPr lang="ru-RU" sz="1700" dirty="0"/>
              <a:t>	1) </a:t>
            </a:r>
            <a:r>
              <a:rPr lang="ru-RU" sz="1700" i="1" dirty="0"/>
              <a:t>для двух выделенных вершин </a:t>
            </a:r>
            <a:r>
              <a:rPr lang="en-US" sz="1700" i="1" dirty="0"/>
              <a:t>s</a:t>
            </a:r>
            <a:r>
              <a:rPr lang="ru-RU" sz="1700" i="1" dirty="0"/>
              <a:t>,</a:t>
            </a:r>
            <a:r>
              <a:rPr lang="en-US" sz="1700" i="1" dirty="0" err="1"/>
              <a:t>t</a:t>
            </a:r>
            <a:r>
              <a:rPr lang="en-US" sz="1700" i="1" dirty="0" err="1">
                <a:sym typeface="Symbol"/>
              </a:rPr>
              <a:t></a:t>
            </a:r>
            <a:r>
              <a:rPr lang="en-US" sz="1700" i="1" dirty="0" err="1"/>
              <a:t>V</a:t>
            </a:r>
            <a:r>
              <a:rPr lang="en-US" sz="1700" i="1" dirty="0"/>
              <a:t> </a:t>
            </a:r>
            <a:r>
              <a:rPr lang="ru-RU" sz="1700" i="1" dirty="0"/>
              <a:t>требуется выбрать путь из </a:t>
            </a:r>
            <a:r>
              <a:rPr lang="en-US" sz="1700" i="1" dirty="0"/>
              <a:t>s </a:t>
            </a:r>
            <a:r>
              <a:rPr lang="ru-RU" sz="1700" i="1" dirty="0"/>
              <a:t>в </a:t>
            </a:r>
            <a:r>
              <a:rPr lang="en-US" sz="1700" i="1" dirty="0"/>
              <a:t>t </a:t>
            </a:r>
            <a:r>
              <a:rPr lang="ru-RU" sz="1700" i="1" dirty="0"/>
              <a:t>минимальной длины; </a:t>
            </a:r>
          </a:p>
          <a:p>
            <a:pPr>
              <a:buNone/>
            </a:pPr>
            <a:r>
              <a:rPr lang="ru-RU" sz="1700" i="1" dirty="0"/>
              <a:t>	</a:t>
            </a:r>
            <a:r>
              <a:rPr lang="ru-RU" sz="1700" dirty="0"/>
              <a:t>2) </a:t>
            </a:r>
            <a:r>
              <a:rPr lang="ru-RU" sz="1700" i="1" dirty="0"/>
              <a:t>для выделенной вершины </a:t>
            </a:r>
            <a:r>
              <a:rPr lang="en-US" sz="1700" i="1" dirty="0" err="1"/>
              <a:t>s</a:t>
            </a:r>
            <a:r>
              <a:rPr lang="en-US" sz="1700" i="1" dirty="0" err="1">
                <a:sym typeface="Symbol"/>
              </a:rPr>
              <a:t></a:t>
            </a:r>
            <a:r>
              <a:rPr lang="en-US" sz="1700" i="1" dirty="0" err="1"/>
              <a:t>V</a:t>
            </a:r>
            <a:r>
              <a:rPr lang="en-US" sz="1700" i="1" dirty="0"/>
              <a:t> </a:t>
            </a:r>
            <a:r>
              <a:rPr lang="ru-RU" sz="1700" i="1" dirty="0"/>
              <a:t>необходимо найти пути минимальной длины до всех остальных вершин графа</a:t>
            </a:r>
            <a:r>
              <a:rPr lang="ru-RU" sz="1700" dirty="0"/>
              <a:t>; </a:t>
            </a:r>
          </a:p>
          <a:p>
            <a:pPr>
              <a:buNone/>
            </a:pPr>
            <a:r>
              <a:rPr lang="ru-RU" sz="1700" dirty="0"/>
              <a:t>	3)  </a:t>
            </a:r>
            <a:r>
              <a:rPr lang="ru-RU" sz="1700" i="1" dirty="0"/>
              <a:t>для каждой пары вершин графа требуется найти кратчайший путь.</a:t>
            </a:r>
          </a:p>
          <a:p>
            <a:pPr>
              <a:buNone/>
            </a:pPr>
            <a:endParaRPr lang="ru-RU" sz="1700" i="1" dirty="0"/>
          </a:p>
          <a:p>
            <a:pPr>
              <a:buNone/>
            </a:pPr>
            <a:r>
              <a:rPr lang="ru-RU" sz="1700" dirty="0"/>
              <a:t>Задача 1 не имеет решения, если в графе существует контур отрицательной длины и путь из </a:t>
            </a:r>
            <a:r>
              <a:rPr lang="en-US" sz="1700" i="1" dirty="0"/>
              <a:t>s </a:t>
            </a:r>
            <a:r>
              <a:rPr lang="ru-RU" sz="1700" dirty="0"/>
              <a:t>в </a:t>
            </a:r>
            <a:r>
              <a:rPr lang="en-US" sz="1700" i="1" dirty="0"/>
              <a:t>t</a:t>
            </a:r>
            <a:r>
              <a:rPr lang="ru-RU" sz="1700" dirty="0"/>
              <a:t>,</a:t>
            </a:r>
          </a:p>
          <a:p>
            <a:pPr>
              <a:buNone/>
            </a:pPr>
            <a:r>
              <a:rPr lang="ru-RU" sz="1700" dirty="0"/>
              <a:t>содержащий вершину контура. Задача 2 не имеет решение при наличии контура отрицательной</a:t>
            </a:r>
          </a:p>
          <a:p>
            <a:pPr>
              <a:buNone/>
            </a:pPr>
            <a:r>
              <a:rPr lang="ru-RU" sz="1700" dirty="0"/>
              <a:t>длины и существования пути из </a:t>
            </a:r>
            <a:r>
              <a:rPr lang="en-US" sz="1700" i="1" dirty="0"/>
              <a:t>s </a:t>
            </a:r>
            <a:r>
              <a:rPr lang="ru-RU" sz="1700" dirty="0"/>
              <a:t>в какую-либо вершину контура. Задача 3 не имеет решения при</a:t>
            </a:r>
          </a:p>
          <a:p>
            <a:pPr>
              <a:buNone/>
            </a:pPr>
            <a:r>
              <a:rPr lang="ru-RU" sz="1700" dirty="0"/>
              <a:t>наличии контура отрицательной длины. Поэтому алгоритмы решения задач должны либо</a:t>
            </a:r>
          </a:p>
          <a:p>
            <a:pPr>
              <a:buNone/>
            </a:pPr>
            <a:r>
              <a:rPr lang="ru-RU" sz="1700" dirty="0"/>
              <a:t>обнаруживать наличие контуров отрицательной длины, либо применяться для графов заведомо не</a:t>
            </a:r>
          </a:p>
          <a:p>
            <a:pPr>
              <a:buNone/>
            </a:pPr>
            <a:r>
              <a:rPr lang="ru-RU" sz="1700" dirty="0"/>
              <a:t>содержащих таких контуров.</a:t>
            </a:r>
          </a:p>
          <a:p>
            <a:pPr>
              <a:buNone/>
            </a:pPr>
            <a:endParaRPr lang="ru-RU" sz="1700" dirty="0"/>
          </a:p>
          <a:p>
            <a:pPr>
              <a:buNone/>
            </a:pPr>
            <a:r>
              <a:rPr lang="ru-RU" sz="1700" dirty="0"/>
              <a:t>Все алгоритмы нахождения кратчайших путей основаны на принципе динамического</a:t>
            </a:r>
          </a:p>
          <a:p>
            <a:pPr>
              <a:buNone/>
            </a:pPr>
            <a:r>
              <a:rPr lang="ru-RU" sz="1700" dirty="0"/>
              <a:t>программирования, который применительно к данной задаче означает, что путь </a:t>
            </a:r>
          </a:p>
          <a:p>
            <a:pPr algn="ctr">
              <a:buNone/>
            </a:pPr>
            <a:r>
              <a:rPr lang="en-US" sz="1700" i="1" dirty="0"/>
              <a:t>s </a:t>
            </a:r>
            <a:r>
              <a:rPr lang="ru-RU" sz="1700" dirty="0"/>
              <a:t>, … , </a:t>
            </a:r>
            <a:r>
              <a:rPr lang="en-US" sz="1700" i="1" dirty="0"/>
              <a:t>x</a:t>
            </a:r>
            <a:r>
              <a:rPr lang="ru-RU" sz="1700" dirty="0"/>
              <a:t> , … ,</a:t>
            </a:r>
            <a:r>
              <a:rPr lang="en-US" sz="1700" i="1" dirty="0"/>
              <a:t>t</a:t>
            </a:r>
            <a:r>
              <a:rPr lang="en-US" sz="1700" dirty="0"/>
              <a:t> </a:t>
            </a:r>
            <a:endParaRPr lang="ru-RU" sz="1700" dirty="0"/>
          </a:p>
          <a:p>
            <a:pPr>
              <a:buNone/>
            </a:pPr>
            <a:r>
              <a:rPr lang="ru-RU" sz="1700" dirty="0"/>
              <a:t>является кратчайшим от вершины </a:t>
            </a:r>
            <a:r>
              <a:rPr lang="en-US" sz="1700" i="1" dirty="0"/>
              <a:t>s</a:t>
            </a:r>
            <a:r>
              <a:rPr lang="ru-RU" sz="1700" dirty="0"/>
              <a:t> к вершине </a:t>
            </a:r>
            <a:r>
              <a:rPr lang="en-US" sz="1700" i="1" dirty="0"/>
              <a:t>t</a:t>
            </a:r>
            <a:r>
              <a:rPr lang="ru-RU" sz="1700" dirty="0"/>
              <a:t> тогда и только тогда, когда путь </a:t>
            </a:r>
          </a:p>
          <a:p>
            <a:pPr algn="ctr">
              <a:buNone/>
            </a:pPr>
            <a:r>
              <a:rPr lang="en-US" sz="1700" i="1" dirty="0"/>
              <a:t>s </a:t>
            </a:r>
            <a:r>
              <a:rPr lang="ru-RU" sz="1700" dirty="0"/>
              <a:t>, … , </a:t>
            </a:r>
            <a:r>
              <a:rPr lang="en-US" sz="1700" i="1" dirty="0"/>
              <a:t>x </a:t>
            </a:r>
            <a:endParaRPr lang="ru-RU" sz="1700" i="1" dirty="0"/>
          </a:p>
          <a:p>
            <a:pPr>
              <a:buNone/>
            </a:pPr>
            <a:r>
              <a:rPr lang="ru-RU" sz="1700" dirty="0"/>
              <a:t>является кратчайшим от вершины </a:t>
            </a:r>
            <a:r>
              <a:rPr lang="en-US" sz="1700" i="1" dirty="0"/>
              <a:t>s </a:t>
            </a:r>
            <a:r>
              <a:rPr lang="ru-RU" sz="1700" dirty="0"/>
              <a:t>к вершине </a:t>
            </a:r>
            <a:r>
              <a:rPr lang="en-US" sz="1700" i="1" dirty="0"/>
              <a:t>x</a:t>
            </a:r>
            <a:r>
              <a:rPr lang="ru-RU" sz="1700" dirty="0"/>
              <a:t>, а путь </a:t>
            </a:r>
          </a:p>
          <a:p>
            <a:pPr algn="ctr">
              <a:buNone/>
            </a:pPr>
            <a:r>
              <a:rPr lang="en-US" sz="1700" i="1" dirty="0"/>
              <a:t>x</a:t>
            </a:r>
            <a:r>
              <a:rPr lang="ru-RU" sz="1700" dirty="0"/>
              <a:t> , … , </a:t>
            </a:r>
            <a:r>
              <a:rPr lang="en-US" sz="1700" i="1" dirty="0"/>
              <a:t>t</a:t>
            </a:r>
            <a:r>
              <a:rPr lang="en-US" sz="1700" dirty="0"/>
              <a:t> </a:t>
            </a:r>
            <a:endParaRPr lang="ru-RU" sz="1700" dirty="0"/>
          </a:p>
          <a:p>
            <a:pPr>
              <a:buNone/>
            </a:pPr>
            <a:r>
              <a:rPr lang="ru-RU" sz="1700" dirty="0"/>
              <a:t>является кратчайшим от вершины </a:t>
            </a:r>
            <a:r>
              <a:rPr lang="en-US" sz="1700" i="1" dirty="0"/>
              <a:t>x</a:t>
            </a:r>
            <a:r>
              <a:rPr lang="ru-RU" sz="1700" dirty="0"/>
              <a:t> к вершине </a:t>
            </a:r>
            <a:r>
              <a:rPr lang="en-US" sz="1700" i="1" dirty="0"/>
              <a:t>t</a:t>
            </a:r>
            <a:r>
              <a:rPr lang="ru-RU" sz="170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14290"/>
            <a:ext cx="2314564" cy="369881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71480"/>
            <a:ext cx="8572560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>
                <a:solidFill>
                  <a:schemeClr val="tx1"/>
                </a:solidFill>
              </a:rPr>
              <a:t>Задача о кратчайшем пути с фиксированными платежами.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Задача возникает в случае, когда за прохождение через узлы (вершины) сети взимается штраф или плата. Например плата взимаемая за вход судна в порт, стоянку транспорта в терминалах разгрузки.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Рассмотрим задачу в терминах «штраф за выполнение поворота». Штраф за выполнение поворота зависит от направления движения въезде на перекрёсток и направления движения при выезде с перекрёстка.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Пусть штраф за поворот равен 3. Если поворота нет, то штраф равен 0.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071538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endCxn id="4" idx="2"/>
          </p:cNvCxnSpPr>
          <p:nvPr/>
        </p:nvCxnSpPr>
        <p:spPr>
          <a:xfrm flipV="1">
            <a:off x="500034" y="2964653"/>
            <a:ext cx="571504" cy="357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357422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571868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000628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572264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357422" y="3929066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857620" y="3929066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715140" y="3929066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4" idx="6"/>
            <a:endCxn id="9" idx="2"/>
          </p:cNvCxnSpPr>
          <p:nvPr/>
        </p:nvCxnSpPr>
        <p:spPr>
          <a:xfrm>
            <a:off x="1500166" y="2964653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6"/>
            <a:endCxn id="10" idx="2"/>
          </p:cNvCxnSpPr>
          <p:nvPr/>
        </p:nvCxnSpPr>
        <p:spPr>
          <a:xfrm>
            <a:off x="2786050" y="296465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6"/>
            <a:endCxn id="11" idx="2"/>
          </p:cNvCxnSpPr>
          <p:nvPr/>
        </p:nvCxnSpPr>
        <p:spPr>
          <a:xfrm>
            <a:off x="4000496" y="2964653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6"/>
            <a:endCxn id="12" idx="2"/>
          </p:cNvCxnSpPr>
          <p:nvPr/>
        </p:nvCxnSpPr>
        <p:spPr>
          <a:xfrm>
            <a:off x="5429256" y="2964653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0" idx="2"/>
            <a:endCxn id="41" idx="0"/>
          </p:cNvCxnSpPr>
          <p:nvPr/>
        </p:nvCxnSpPr>
        <p:spPr>
          <a:xfrm rot="5400000">
            <a:off x="2184898" y="3542228"/>
            <a:ext cx="7736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6"/>
            <a:endCxn id="14" idx="2"/>
          </p:cNvCxnSpPr>
          <p:nvPr/>
        </p:nvCxnSpPr>
        <p:spPr>
          <a:xfrm>
            <a:off x="2786050" y="4107661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4" idx="6"/>
            <a:endCxn id="15" idx="2"/>
          </p:cNvCxnSpPr>
          <p:nvPr/>
        </p:nvCxnSpPr>
        <p:spPr>
          <a:xfrm>
            <a:off x="4286248" y="410766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5" idx="1"/>
          </p:cNvCxnSpPr>
          <p:nvPr/>
        </p:nvCxnSpPr>
        <p:spPr>
          <a:xfrm rot="5400000">
            <a:off x="6363182" y="3557978"/>
            <a:ext cx="838127" cy="8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5" idx="6"/>
          </p:cNvCxnSpPr>
          <p:nvPr/>
        </p:nvCxnSpPr>
        <p:spPr>
          <a:xfrm>
            <a:off x="7143768" y="4107661"/>
            <a:ext cx="1000132" cy="357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1" idx="4"/>
            <a:endCxn id="14" idx="7"/>
          </p:cNvCxnSpPr>
          <p:nvPr/>
        </p:nvCxnSpPr>
        <p:spPr>
          <a:xfrm rot="5400000">
            <a:off x="4300147" y="3066579"/>
            <a:ext cx="838127" cy="99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282" y="257174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въезд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4414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00298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00298" y="392906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0496" y="392906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14744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3504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15140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8016" y="392906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86644" y="378619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выезд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85918" y="250030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00364" y="257174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57686" y="2571744"/>
            <a:ext cx="1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57884" y="257174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57488" y="32146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0562" y="32146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86116" y="364331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14942" y="371475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16" y="328612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14546" y="314324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28926" y="378619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14942" y="314324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29388" y="307181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00562" y="371475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14290"/>
            <a:ext cx="2314564" cy="369881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71480"/>
            <a:ext cx="8572560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285720" y="714356"/>
            <a:ext cx="7786742" cy="1798092"/>
            <a:chOff x="285720" y="714356"/>
            <a:chExt cx="7786742" cy="1798092"/>
          </a:xfrm>
        </p:grpSpPr>
        <p:sp>
          <p:nvSpPr>
            <p:cNvPr id="38" name="TextBox 37"/>
            <p:cNvSpPr txBox="1"/>
            <p:nvPr/>
          </p:nvSpPr>
          <p:spPr>
            <a:xfrm>
              <a:off x="285720" y="785794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въезд</a:t>
              </a:r>
            </a:p>
          </p:txBody>
        </p:sp>
        <p:sp>
          <p:nvSpPr>
            <p:cNvPr id="4" name="Овал 3"/>
            <p:cNvSpPr/>
            <p:nvPr/>
          </p:nvSpPr>
          <p:spPr>
            <a:xfrm>
              <a:off x="1000100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>
              <a:endCxn id="4" idx="2"/>
            </p:cNvCxnSpPr>
            <p:nvPr/>
          </p:nvCxnSpPr>
          <p:spPr>
            <a:xfrm flipV="1">
              <a:off x="428596" y="1178703"/>
              <a:ext cx="571504" cy="35719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/>
            <p:cNvSpPr/>
            <p:nvPr/>
          </p:nvSpPr>
          <p:spPr>
            <a:xfrm>
              <a:off x="2285984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500430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929190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500826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2285984" y="214311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786182" y="214311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6643702" y="214311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6"/>
            <p:cNvCxnSpPr>
              <a:stCxn id="4" idx="6"/>
              <a:endCxn id="9" idx="2"/>
            </p:cNvCxnSpPr>
            <p:nvPr/>
          </p:nvCxnSpPr>
          <p:spPr>
            <a:xfrm>
              <a:off x="1428728" y="1178703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6"/>
              <a:endCxn id="10" idx="2"/>
            </p:cNvCxnSpPr>
            <p:nvPr/>
          </p:nvCxnSpPr>
          <p:spPr>
            <a:xfrm>
              <a:off x="2714612" y="1178703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6"/>
              <a:endCxn id="11" idx="2"/>
            </p:cNvCxnSpPr>
            <p:nvPr/>
          </p:nvCxnSpPr>
          <p:spPr>
            <a:xfrm>
              <a:off x="3929058" y="1178703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1" idx="6"/>
              <a:endCxn id="12" idx="2"/>
            </p:cNvCxnSpPr>
            <p:nvPr/>
          </p:nvCxnSpPr>
          <p:spPr>
            <a:xfrm>
              <a:off x="5357818" y="1178703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40" idx="2"/>
              <a:endCxn id="41" idx="0"/>
            </p:cNvCxnSpPr>
            <p:nvPr/>
          </p:nvCxnSpPr>
          <p:spPr>
            <a:xfrm rot="5400000">
              <a:off x="2113460" y="1756278"/>
              <a:ext cx="7736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" idx="6"/>
              <a:endCxn id="14" idx="2"/>
            </p:cNvCxnSpPr>
            <p:nvPr/>
          </p:nvCxnSpPr>
          <p:spPr>
            <a:xfrm>
              <a:off x="2714612" y="2321711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" idx="6"/>
              <a:endCxn id="15" idx="2"/>
            </p:cNvCxnSpPr>
            <p:nvPr/>
          </p:nvCxnSpPr>
          <p:spPr>
            <a:xfrm>
              <a:off x="4214810" y="2321711"/>
              <a:ext cx="24288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2" idx="4"/>
              <a:endCxn id="15" idx="1"/>
            </p:cNvCxnSpPr>
            <p:nvPr/>
          </p:nvCxnSpPr>
          <p:spPr>
            <a:xfrm rot="5400000">
              <a:off x="6291744" y="1772028"/>
              <a:ext cx="838127" cy="86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5" idx="6"/>
            </p:cNvCxnSpPr>
            <p:nvPr/>
          </p:nvCxnSpPr>
          <p:spPr>
            <a:xfrm>
              <a:off x="7072330" y="2321711"/>
              <a:ext cx="1000132" cy="35719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1" idx="4"/>
              <a:endCxn id="14" idx="7"/>
            </p:cNvCxnSpPr>
            <p:nvPr/>
          </p:nvCxnSpPr>
          <p:spPr>
            <a:xfrm rot="5400000">
              <a:off x="4228709" y="1280629"/>
              <a:ext cx="838127" cy="991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42976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28860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28860" y="214311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29058" y="214311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43306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72066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6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43702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86578" y="214311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15206" y="2000240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выезд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14480" y="71435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28926" y="785794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86248" y="785794"/>
              <a:ext cx="13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86446" y="785794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6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86050" y="142873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29124" y="142873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14678" y="1857364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43504" y="192880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86578" y="1500174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14546" y="1285860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57488" y="2000240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43504" y="135729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57950" y="1285860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29124" y="192880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aphicFrame>
        <p:nvGraphicFramePr>
          <p:cNvPr id="65" name="Таблица 64"/>
          <p:cNvGraphicFramePr>
            <a:graphicFrameLocks noGrp="1"/>
          </p:cNvGraphicFramePr>
          <p:nvPr/>
        </p:nvGraphicFramePr>
        <p:xfrm>
          <a:off x="1214414" y="3071810"/>
          <a:ext cx="674145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8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5341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(2,5)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(5,6)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(7,8)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Сумма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Общие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41">
                <a:tc>
                  <a:txBody>
                    <a:bodyPr/>
                    <a:lstStyle/>
                    <a:p>
                      <a:r>
                        <a:rPr lang="ru-RU" dirty="0" err="1"/>
                        <a:t>Дл.дуг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41">
                <a:tc>
                  <a:txBody>
                    <a:bodyPr/>
                    <a:lstStyle/>
                    <a:p>
                      <a:r>
                        <a:rPr lang="ru-RU" dirty="0"/>
                        <a:t>Штраф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41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(2,5)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(5,6)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(6,4)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(4,8)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Дл.дуг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Штраф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341">
                <a:tc>
                  <a:txBody>
                    <a:bodyPr/>
                    <a:lstStyle/>
                    <a:p>
                      <a:r>
                        <a:rPr lang="en-US" b="1" i="1" dirty="0"/>
                        <a:t>P</a:t>
                      </a:r>
                      <a:r>
                        <a:rPr lang="en-US" sz="1000" b="1" dirty="0"/>
                        <a:t>3</a:t>
                      </a:r>
                      <a:endParaRPr lang="ru-RU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(1,2)</a:t>
                      </a:r>
                      <a:endParaRPr lang="ru-RU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(2,3)</a:t>
                      </a:r>
                      <a:endParaRPr lang="ru-RU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(3,4)</a:t>
                      </a:r>
                      <a:endParaRPr lang="ru-RU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(4,8)</a:t>
                      </a:r>
                      <a:endParaRPr lang="ru-RU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Дл.дуг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Штраф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15</a:t>
                      </a:r>
                      <a:endParaRPr lang="ru-RU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14290"/>
            <a:ext cx="2314564" cy="369881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71480"/>
            <a:ext cx="8572560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В сети со штрафами за выполнение поворотов кратчайший путь по общим затратам из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, проходящий через промежуточную вершину </a:t>
            </a:r>
            <a:r>
              <a:rPr lang="en-US" sz="1600" i="1" dirty="0">
                <a:solidFill>
                  <a:schemeClr val="tx1"/>
                </a:solidFill>
              </a:rPr>
              <a:t>k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, может не содержать в себе кратчайший путь по общим затратам из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</a:t>
            </a:r>
            <a:r>
              <a:rPr lang="en-US" sz="1600" i="1" dirty="0">
                <a:solidFill>
                  <a:schemeClr val="tx1"/>
                </a:solidFill>
              </a:rPr>
              <a:t>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или кратчайший путь из </a:t>
            </a:r>
            <a:r>
              <a:rPr lang="en-US" sz="1600" i="1" dirty="0">
                <a:solidFill>
                  <a:schemeClr val="tx1"/>
                </a:solidFill>
              </a:rPr>
              <a:t>k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 .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нашем примере кратчайший по общим затратам путь </a:t>
            </a:r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000" dirty="0">
                <a:solidFill>
                  <a:schemeClr val="tx1"/>
                </a:solidFill>
              </a:rPr>
              <a:t>3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en-US" sz="1600" dirty="0">
                <a:solidFill>
                  <a:schemeClr val="tx1"/>
                </a:solidFill>
              </a:rPr>
              <a:t>&gt;2-&gt;3-&gt;4-&gt;8</a:t>
            </a:r>
            <a:r>
              <a:rPr lang="ru-RU" sz="1600" dirty="0">
                <a:solidFill>
                  <a:schemeClr val="tx1"/>
                </a:solidFill>
              </a:rPr>
              <a:t>) имеет часть  1-</a:t>
            </a:r>
            <a:r>
              <a:rPr lang="en-US" sz="1600" dirty="0">
                <a:solidFill>
                  <a:schemeClr val="tx1"/>
                </a:solidFill>
              </a:rPr>
              <a:t>&gt;2-&gt;3-&gt;4 </a:t>
            </a:r>
            <a:r>
              <a:rPr lang="ru-RU" sz="1600" dirty="0">
                <a:solidFill>
                  <a:schemeClr val="tx1"/>
                </a:solidFill>
              </a:rPr>
              <a:t>с общими затратами 11, которая является не минимальной по общим затратам. В пути </a:t>
            </a:r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000" dirty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 (1-&gt;2-&gt;5-&gt;6-&gt;4-&gt;8) </a:t>
            </a:r>
            <a:r>
              <a:rPr lang="ru-RU" sz="1600" dirty="0">
                <a:solidFill>
                  <a:schemeClr val="tx1"/>
                </a:solidFill>
              </a:rPr>
              <a:t>из 1 в 4 по части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1-&gt;2-&gt;5-&gt;6-&gt;4</a:t>
            </a:r>
            <a:r>
              <a:rPr lang="ru-RU" sz="1600" dirty="0">
                <a:solidFill>
                  <a:schemeClr val="tx1"/>
                </a:solidFill>
              </a:rPr>
              <a:t> затраты составляют 10.</a:t>
            </a:r>
            <a:endParaRPr lang="ru-RU" sz="1600" i="1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Алгоритм. </a:t>
            </a:r>
            <a:r>
              <a:rPr lang="ru-RU" sz="1600" dirty="0">
                <a:solidFill>
                  <a:schemeClr val="tx1"/>
                </a:solidFill>
              </a:rPr>
              <a:t>Пусть дана сеть </a:t>
            </a:r>
            <a:r>
              <a:rPr lang="en-US" sz="1600" i="1" dirty="0">
                <a:solidFill>
                  <a:schemeClr val="tx1"/>
                </a:solidFill>
              </a:rPr>
              <a:t>G=(V,E) </a:t>
            </a:r>
            <a:r>
              <a:rPr lang="ru-RU" sz="1600" dirty="0">
                <a:solidFill>
                  <a:schemeClr val="tx1"/>
                </a:solidFill>
              </a:rPr>
              <a:t>с 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вершинами и 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дугами и выделенными вершинами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 .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1. Вводим фиктивные вершины </a:t>
            </a:r>
            <a:r>
              <a:rPr lang="en-US" sz="1600" i="1" u="sng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</a:t>
            </a:r>
            <a:r>
              <a:rPr lang="en-US" sz="1600" i="1" u="sng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дуги (</a:t>
            </a:r>
            <a:r>
              <a:rPr lang="en-US" sz="1600" i="1" u="sng" dirty="0">
                <a:solidFill>
                  <a:schemeClr val="tx1"/>
                </a:solidFill>
              </a:rPr>
              <a:t>s,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), (</a:t>
            </a:r>
            <a:r>
              <a:rPr lang="en-US" sz="1600" i="1" dirty="0">
                <a:solidFill>
                  <a:schemeClr val="tx1"/>
                </a:solidFill>
              </a:rPr>
              <a:t>t, </a:t>
            </a:r>
            <a:r>
              <a:rPr lang="en-US" sz="1600" i="1" u="sng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. </a:t>
            </a:r>
            <a:r>
              <a:rPr lang="ru-RU" sz="1600" dirty="0">
                <a:solidFill>
                  <a:schemeClr val="tx1"/>
                </a:solidFill>
              </a:rPr>
              <a:t>Длины дуг полагаем равными 0.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2. Дуги сети помечаем метками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ru-RU" sz="10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,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, … ,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m</a:t>
            </a:r>
            <a:r>
              <a:rPr lang="en-US" sz="1000" dirty="0">
                <a:solidFill>
                  <a:schemeClr val="tx1"/>
                </a:solidFill>
              </a:rPr>
              <a:t>+1</a:t>
            </a:r>
            <a:r>
              <a:rPr lang="en-US" sz="1600" dirty="0">
                <a:solidFill>
                  <a:schemeClr val="tx1"/>
                </a:solidFill>
              </a:rPr>
              <a:t> .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L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ru-RU" sz="1000" dirty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соответствует (</a:t>
            </a:r>
            <a:r>
              <a:rPr lang="en-US" sz="1600" i="1" dirty="0" err="1">
                <a:solidFill>
                  <a:schemeClr val="tx1"/>
                </a:solidFill>
              </a:rPr>
              <a:t>s,</a:t>
            </a:r>
            <a:r>
              <a:rPr lang="en-US" sz="1600" i="1" u="sng" dirty="0" err="1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m</a:t>
            </a:r>
            <a:r>
              <a:rPr lang="en-US" sz="1000" dirty="0">
                <a:solidFill>
                  <a:schemeClr val="tx1"/>
                </a:solidFill>
              </a:rPr>
              <a:t>+1</a:t>
            </a:r>
            <a:r>
              <a:rPr lang="ru-RU" sz="1600" dirty="0">
                <a:solidFill>
                  <a:schemeClr val="tx1"/>
                </a:solidFill>
              </a:rPr>
              <a:t> -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 err="1">
                <a:solidFill>
                  <a:schemeClr val="tx1"/>
                </a:solidFill>
              </a:rPr>
              <a:t>t,</a:t>
            </a:r>
            <a:r>
              <a:rPr lang="en-US" sz="1600" i="1" u="sng" dirty="0" err="1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. 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3. Строим фиктивную сеть с 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en-US" sz="1600" dirty="0">
                <a:solidFill>
                  <a:schemeClr val="tx1"/>
                </a:solidFill>
              </a:rPr>
              <a:t>+2 </a:t>
            </a:r>
            <a:r>
              <a:rPr lang="ru-RU" sz="1600" dirty="0">
                <a:solidFill>
                  <a:schemeClr val="tx1"/>
                </a:solidFill>
              </a:rPr>
              <a:t>вершинами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ru-RU" sz="10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,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, … ,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m</a:t>
            </a:r>
            <a:r>
              <a:rPr lang="en-US" sz="1000" dirty="0">
                <a:solidFill>
                  <a:schemeClr val="tx1"/>
                </a:solidFill>
              </a:rPr>
              <a:t>+1</a:t>
            </a:r>
            <a:r>
              <a:rPr lang="en-US" sz="1600" dirty="0">
                <a:solidFill>
                  <a:schemeClr val="tx1"/>
                </a:solidFill>
              </a:rPr>
              <a:t> . </a:t>
            </a:r>
            <a:r>
              <a:rPr lang="ru-RU" sz="1600" dirty="0">
                <a:solidFill>
                  <a:schemeClr val="tx1"/>
                </a:solidFill>
              </a:rPr>
              <a:t>Вершину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i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соединяем дугой с вершиной </a:t>
            </a:r>
            <a:r>
              <a:rPr lang="en-US" sz="1600" i="1" dirty="0" err="1">
                <a:solidFill>
                  <a:schemeClr val="tx1"/>
                </a:solidFill>
              </a:rPr>
              <a:t>L</a:t>
            </a:r>
            <a:r>
              <a:rPr lang="en-US" sz="1000" i="1" dirty="0" err="1">
                <a:solidFill>
                  <a:schemeClr val="tx1"/>
                </a:solidFill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тогда и только тогда, когда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непосредственно предшествует в исходной сети </a:t>
            </a:r>
            <a:r>
              <a:rPr lang="en-US" sz="1600" i="1" dirty="0" err="1">
                <a:solidFill>
                  <a:schemeClr val="tx1"/>
                </a:solidFill>
              </a:rPr>
              <a:t>L</a:t>
            </a:r>
            <a:r>
              <a:rPr lang="en-US" sz="1000" i="1" dirty="0" err="1">
                <a:solidFill>
                  <a:schemeClr val="tx1"/>
                </a:solidFill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 . </a:t>
            </a:r>
            <a:r>
              <a:rPr lang="ru-RU" sz="1600" dirty="0">
                <a:solidFill>
                  <a:schemeClr val="tx1"/>
                </a:solidFill>
              </a:rPr>
              <a:t>Длину этой дуги полагаем равной </a:t>
            </a:r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)+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(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i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L</a:t>
            </a:r>
            <a:r>
              <a:rPr lang="en-US" sz="1000" i="1" dirty="0" err="1">
                <a:solidFill>
                  <a:schemeClr val="tx1"/>
                </a:solidFill>
              </a:rPr>
              <a:t>j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 , </a:t>
            </a:r>
            <a:r>
              <a:rPr lang="ru-RU" sz="1600" dirty="0">
                <a:solidFill>
                  <a:schemeClr val="tx1"/>
                </a:solidFill>
              </a:rPr>
              <a:t>где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(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, </a:t>
            </a:r>
            <a:r>
              <a:rPr lang="en-US" sz="1600" i="1" dirty="0" err="1">
                <a:solidFill>
                  <a:schemeClr val="tx1"/>
                </a:solidFill>
              </a:rPr>
              <a:t>L</a:t>
            </a:r>
            <a:r>
              <a:rPr lang="en-US" sz="1000" i="1" dirty="0" err="1">
                <a:solidFill>
                  <a:schemeClr val="tx1"/>
                </a:solidFill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 ) </a:t>
            </a:r>
            <a:r>
              <a:rPr lang="ru-RU" sz="1600" dirty="0">
                <a:solidFill>
                  <a:schemeClr val="tx1"/>
                </a:solidFill>
              </a:rPr>
              <a:t>– штраф за поворот.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</a:t>
            </a:r>
            <a:r>
              <a:rPr lang="ru-RU" sz="1600" dirty="0">
                <a:solidFill>
                  <a:schemeClr val="tx1"/>
                </a:solidFill>
              </a:rPr>
              <a:t>г 4. Решаем задачу о кратчайшем пути от вершины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dirty="0">
                <a:solidFill>
                  <a:schemeClr val="tx1"/>
                </a:solidFill>
              </a:rPr>
              <a:t>0</a:t>
            </a:r>
            <a:r>
              <a:rPr lang="ru-RU" sz="1600" dirty="0">
                <a:solidFill>
                  <a:schemeClr val="tx1"/>
                </a:solidFill>
              </a:rPr>
              <a:t> до вершины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L</a:t>
            </a:r>
            <a:r>
              <a:rPr lang="en-US" sz="1000" i="1" dirty="0">
                <a:solidFill>
                  <a:schemeClr val="tx1"/>
                </a:solidFill>
              </a:rPr>
              <a:t>m</a:t>
            </a:r>
            <a:r>
              <a:rPr lang="en-US" sz="1000" dirty="0">
                <a:solidFill>
                  <a:schemeClr val="tx1"/>
                </a:solidFill>
              </a:rPr>
              <a:t>+1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Овал 3"/>
          <p:cNvSpPr/>
          <p:nvPr/>
        </p:nvSpPr>
        <p:spPr>
          <a:xfrm>
            <a:off x="1071538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endCxn id="4" idx="2"/>
          </p:cNvCxnSpPr>
          <p:nvPr/>
        </p:nvCxnSpPr>
        <p:spPr>
          <a:xfrm flipV="1">
            <a:off x="500034" y="2964653"/>
            <a:ext cx="571504" cy="357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357422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571868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000628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572264" y="278605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357422" y="3929066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857620" y="3929066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715140" y="3929066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4" idx="6"/>
            <a:endCxn id="9" idx="2"/>
          </p:cNvCxnSpPr>
          <p:nvPr/>
        </p:nvCxnSpPr>
        <p:spPr>
          <a:xfrm>
            <a:off x="1500166" y="2964653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6"/>
            <a:endCxn id="10" idx="2"/>
          </p:cNvCxnSpPr>
          <p:nvPr/>
        </p:nvCxnSpPr>
        <p:spPr>
          <a:xfrm>
            <a:off x="2786050" y="296465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6"/>
            <a:endCxn id="11" idx="2"/>
          </p:cNvCxnSpPr>
          <p:nvPr/>
        </p:nvCxnSpPr>
        <p:spPr>
          <a:xfrm>
            <a:off x="4000496" y="2964653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6"/>
            <a:endCxn id="12" idx="2"/>
          </p:cNvCxnSpPr>
          <p:nvPr/>
        </p:nvCxnSpPr>
        <p:spPr>
          <a:xfrm>
            <a:off x="5429256" y="2964653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0" idx="2"/>
            <a:endCxn id="41" idx="0"/>
          </p:cNvCxnSpPr>
          <p:nvPr/>
        </p:nvCxnSpPr>
        <p:spPr>
          <a:xfrm rot="5400000">
            <a:off x="2184898" y="3542228"/>
            <a:ext cx="7736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6"/>
            <a:endCxn id="14" idx="2"/>
          </p:cNvCxnSpPr>
          <p:nvPr/>
        </p:nvCxnSpPr>
        <p:spPr>
          <a:xfrm>
            <a:off x="2786050" y="4107661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4" idx="6"/>
            <a:endCxn id="15" idx="2"/>
          </p:cNvCxnSpPr>
          <p:nvPr/>
        </p:nvCxnSpPr>
        <p:spPr>
          <a:xfrm>
            <a:off x="4286248" y="410766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5" idx="1"/>
          </p:cNvCxnSpPr>
          <p:nvPr/>
        </p:nvCxnSpPr>
        <p:spPr>
          <a:xfrm rot="5400000">
            <a:off x="6363182" y="3557978"/>
            <a:ext cx="838127" cy="8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5" idx="6"/>
          </p:cNvCxnSpPr>
          <p:nvPr/>
        </p:nvCxnSpPr>
        <p:spPr>
          <a:xfrm>
            <a:off x="7143768" y="4107661"/>
            <a:ext cx="1000132" cy="357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1" idx="4"/>
            <a:endCxn id="14" idx="7"/>
          </p:cNvCxnSpPr>
          <p:nvPr/>
        </p:nvCxnSpPr>
        <p:spPr>
          <a:xfrm rot="5400000">
            <a:off x="4300147" y="3066579"/>
            <a:ext cx="838127" cy="99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282" y="257174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въезд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4414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00298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00298" y="392906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0496" y="392906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14744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3504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15140" y="278605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8016" y="392906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86644" y="378619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выезд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85918" y="250030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00364" y="257174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57686" y="2571744"/>
            <a:ext cx="1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57884" y="257174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57488" y="32146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0562" y="32146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86116" y="364331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14942" y="371475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16" y="328612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14546" y="314324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28926" y="378619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14942" y="314324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29388" y="307181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00562" y="371475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0"/>
            <a:ext cx="2314564" cy="369881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500042"/>
            <a:ext cx="8786874" cy="6357958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5" name="Группа 57"/>
          <p:cNvGrpSpPr/>
          <p:nvPr/>
        </p:nvGrpSpPr>
        <p:grpSpPr>
          <a:xfrm>
            <a:off x="285720" y="500042"/>
            <a:ext cx="7786742" cy="1798092"/>
            <a:chOff x="285720" y="714356"/>
            <a:chExt cx="7786742" cy="1798092"/>
          </a:xfrm>
        </p:grpSpPr>
        <p:sp>
          <p:nvSpPr>
            <p:cNvPr id="38" name="TextBox 37"/>
            <p:cNvSpPr txBox="1"/>
            <p:nvPr/>
          </p:nvSpPr>
          <p:spPr>
            <a:xfrm>
              <a:off x="285720" y="785794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въезд</a:t>
              </a:r>
            </a:p>
          </p:txBody>
        </p:sp>
        <p:sp>
          <p:nvSpPr>
            <p:cNvPr id="4" name="Овал 3"/>
            <p:cNvSpPr/>
            <p:nvPr/>
          </p:nvSpPr>
          <p:spPr>
            <a:xfrm>
              <a:off x="1000100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>
              <a:endCxn id="4" idx="2"/>
            </p:cNvCxnSpPr>
            <p:nvPr/>
          </p:nvCxnSpPr>
          <p:spPr>
            <a:xfrm flipV="1">
              <a:off x="428596" y="1178703"/>
              <a:ext cx="571504" cy="35719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/>
            <p:cNvSpPr/>
            <p:nvPr/>
          </p:nvSpPr>
          <p:spPr>
            <a:xfrm>
              <a:off x="2285984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500430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929190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500826" y="100010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2285984" y="214311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786182" y="214311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6643702" y="214311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6"/>
            <p:cNvCxnSpPr>
              <a:stCxn id="4" idx="6"/>
              <a:endCxn id="9" idx="2"/>
            </p:cNvCxnSpPr>
            <p:nvPr/>
          </p:nvCxnSpPr>
          <p:spPr>
            <a:xfrm>
              <a:off x="1428728" y="1178703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6"/>
              <a:endCxn id="10" idx="2"/>
            </p:cNvCxnSpPr>
            <p:nvPr/>
          </p:nvCxnSpPr>
          <p:spPr>
            <a:xfrm>
              <a:off x="2714612" y="1178703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6"/>
              <a:endCxn id="11" idx="2"/>
            </p:cNvCxnSpPr>
            <p:nvPr/>
          </p:nvCxnSpPr>
          <p:spPr>
            <a:xfrm>
              <a:off x="3929058" y="1178703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1" idx="6"/>
              <a:endCxn id="12" idx="2"/>
            </p:cNvCxnSpPr>
            <p:nvPr/>
          </p:nvCxnSpPr>
          <p:spPr>
            <a:xfrm>
              <a:off x="5357818" y="1178703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40" idx="2"/>
              <a:endCxn id="41" idx="0"/>
            </p:cNvCxnSpPr>
            <p:nvPr/>
          </p:nvCxnSpPr>
          <p:spPr>
            <a:xfrm rot="5400000">
              <a:off x="2113460" y="1756278"/>
              <a:ext cx="7736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" idx="6"/>
              <a:endCxn id="14" idx="2"/>
            </p:cNvCxnSpPr>
            <p:nvPr/>
          </p:nvCxnSpPr>
          <p:spPr>
            <a:xfrm>
              <a:off x="2714612" y="2321711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" idx="6"/>
              <a:endCxn id="15" idx="2"/>
            </p:cNvCxnSpPr>
            <p:nvPr/>
          </p:nvCxnSpPr>
          <p:spPr>
            <a:xfrm>
              <a:off x="4214810" y="2321711"/>
              <a:ext cx="24288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2" idx="4"/>
              <a:endCxn id="15" idx="1"/>
            </p:cNvCxnSpPr>
            <p:nvPr/>
          </p:nvCxnSpPr>
          <p:spPr>
            <a:xfrm rot="5400000">
              <a:off x="6291744" y="1772028"/>
              <a:ext cx="838127" cy="86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5" idx="6"/>
            </p:cNvCxnSpPr>
            <p:nvPr/>
          </p:nvCxnSpPr>
          <p:spPr>
            <a:xfrm>
              <a:off x="7072330" y="2321711"/>
              <a:ext cx="1000132" cy="35719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1" idx="4"/>
              <a:endCxn id="14" idx="7"/>
            </p:cNvCxnSpPr>
            <p:nvPr/>
          </p:nvCxnSpPr>
          <p:spPr>
            <a:xfrm rot="5400000">
              <a:off x="4228709" y="1280629"/>
              <a:ext cx="838127" cy="991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42976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28860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28860" y="214311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29058" y="214311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43306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72066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6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43702" y="100010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86578" y="214311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15206" y="2000240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выезд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14480" y="71435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28926" y="785794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86248" y="785794"/>
              <a:ext cx="13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86446" y="785794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6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86050" y="142873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29124" y="142873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14678" y="1857364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43504" y="192880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86578" y="1500174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14546" y="1285860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57488" y="2000240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43504" y="135729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57950" y="1285860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29124" y="192880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17" name="Группа 116"/>
          <p:cNvGrpSpPr/>
          <p:nvPr/>
        </p:nvGrpSpPr>
        <p:grpSpPr>
          <a:xfrm>
            <a:off x="285720" y="2500306"/>
            <a:ext cx="8215370" cy="1798092"/>
            <a:chOff x="285720" y="2857496"/>
            <a:chExt cx="8215370" cy="1798092"/>
          </a:xfrm>
        </p:grpSpPr>
        <p:sp>
          <p:nvSpPr>
            <p:cNvPr id="60" name="Овал 59"/>
            <p:cNvSpPr/>
            <p:nvPr/>
          </p:nvSpPr>
          <p:spPr>
            <a:xfrm>
              <a:off x="1285852" y="314324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6" name="Прямая со стрелкой 65"/>
            <p:cNvCxnSpPr>
              <a:endCxn id="60" idx="2"/>
            </p:cNvCxnSpPr>
            <p:nvPr/>
          </p:nvCxnSpPr>
          <p:spPr>
            <a:xfrm flipV="1">
              <a:off x="714348" y="3321843"/>
              <a:ext cx="571504" cy="35719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2571736" y="314324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/>
            <p:cNvSpPr/>
            <p:nvPr/>
          </p:nvSpPr>
          <p:spPr>
            <a:xfrm>
              <a:off x="3786182" y="314324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/>
            <p:cNvSpPr/>
            <p:nvPr/>
          </p:nvSpPr>
          <p:spPr>
            <a:xfrm>
              <a:off x="5214942" y="314324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6786578" y="3143248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/>
            <p:cNvSpPr/>
            <p:nvPr/>
          </p:nvSpPr>
          <p:spPr>
            <a:xfrm>
              <a:off x="2571736" y="428625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/>
            <p:cNvSpPr/>
            <p:nvPr/>
          </p:nvSpPr>
          <p:spPr>
            <a:xfrm>
              <a:off x="4071934" y="428625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6929454" y="428625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4" name="Прямая со стрелкой 73"/>
            <p:cNvCxnSpPr>
              <a:stCxn id="60" idx="6"/>
              <a:endCxn id="67" idx="2"/>
            </p:cNvCxnSpPr>
            <p:nvPr/>
          </p:nvCxnSpPr>
          <p:spPr>
            <a:xfrm>
              <a:off x="1714480" y="3321843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67" idx="6"/>
              <a:endCxn id="68" idx="2"/>
            </p:cNvCxnSpPr>
            <p:nvPr/>
          </p:nvCxnSpPr>
          <p:spPr>
            <a:xfrm>
              <a:off x="3000364" y="3321843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6"/>
              <a:endCxn id="69" idx="2"/>
            </p:cNvCxnSpPr>
            <p:nvPr/>
          </p:nvCxnSpPr>
          <p:spPr>
            <a:xfrm>
              <a:off x="4214810" y="3321843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69" idx="6"/>
              <a:endCxn id="70" idx="2"/>
            </p:cNvCxnSpPr>
            <p:nvPr/>
          </p:nvCxnSpPr>
          <p:spPr>
            <a:xfrm>
              <a:off x="5643570" y="3321843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85" idx="2"/>
              <a:endCxn id="86" idx="0"/>
            </p:cNvCxnSpPr>
            <p:nvPr/>
          </p:nvCxnSpPr>
          <p:spPr>
            <a:xfrm rot="5400000">
              <a:off x="2399212" y="3899418"/>
              <a:ext cx="7736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71" idx="6"/>
              <a:endCxn id="72" idx="2"/>
            </p:cNvCxnSpPr>
            <p:nvPr/>
          </p:nvCxnSpPr>
          <p:spPr>
            <a:xfrm>
              <a:off x="3000364" y="4464851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72" idx="6"/>
              <a:endCxn id="73" idx="2"/>
            </p:cNvCxnSpPr>
            <p:nvPr/>
          </p:nvCxnSpPr>
          <p:spPr>
            <a:xfrm>
              <a:off x="4500562" y="4464851"/>
              <a:ext cx="24288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>
              <a:stCxn id="70" idx="4"/>
              <a:endCxn id="73" idx="1"/>
            </p:cNvCxnSpPr>
            <p:nvPr/>
          </p:nvCxnSpPr>
          <p:spPr>
            <a:xfrm rot="5400000">
              <a:off x="6577496" y="3915168"/>
              <a:ext cx="838127" cy="86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>
              <a:stCxn id="73" idx="6"/>
            </p:cNvCxnSpPr>
            <p:nvPr/>
          </p:nvCxnSpPr>
          <p:spPr>
            <a:xfrm>
              <a:off x="7358082" y="4464851"/>
              <a:ext cx="714380" cy="35720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stCxn id="69" idx="4"/>
              <a:endCxn id="72" idx="7"/>
            </p:cNvCxnSpPr>
            <p:nvPr/>
          </p:nvCxnSpPr>
          <p:spPr>
            <a:xfrm rot="5400000">
              <a:off x="4514461" y="3423769"/>
              <a:ext cx="838127" cy="991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428728" y="314324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14612" y="314324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14612" y="428625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14810" y="428625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29058" y="314324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57818" y="314324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29454" y="3143248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72330" y="428625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85918" y="285749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ru-RU" sz="1000" dirty="0"/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71802" y="2928934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2</a:t>
              </a:r>
              <a:endParaRPr lang="ru-RU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72000" y="292893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3</a:t>
              </a:r>
              <a:endParaRPr lang="ru-RU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72198" y="2928934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4</a:t>
              </a:r>
              <a:endParaRPr lang="ru-RU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57488" y="357187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7</a:t>
              </a:r>
              <a:endParaRPr lang="ru-RU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429124" y="357187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6</a:t>
              </a:r>
              <a:endParaRPr lang="ru-RU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14678" y="400050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8</a:t>
              </a:r>
              <a:endParaRPr lang="ru-RU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29256" y="407194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9</a:t>
              </a:r>
              <a:endParaRPr lang="ru-RU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72330" y="364331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5</a:t>
              </a:r>
              <a:endParaRPr lang="ru-RU" dirty="0"/>
            </a:p>
          </p:txBody>
        </p:sp>
        <p:sp>
          <p:nvSpPr>
            <p:cNvPr id="107" name="Овал 106"/>
            <p:cNvSpPr/>
            <p:nvPr/>
          </p:nvSpPr>
          <p:spPr>
            <a:xfrm>
              <a:off x="285720" y="321468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8596" y="321468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</a:t>
              </a:r>
              <a:endParaRPr lang="ru-RU" i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215338" y="428625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</a:t>
              </a:r>
              <a:endParaRPr lang="ru-RU" i="1" dirty="0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8072462" y="4286256"/>
              <a:ext cx="428628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4348" y="292893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sz="1000" dirty="0"/>
                <a:t>0</a:t>
              </a:r>
              <a:endParaRPr lang="ru-RU" sz="1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29520" y="407194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ru-RU" sz="1000" dirty="0"/>
                <a:t>1</a:t>
              </a:r>
              <a:r>
                <a:rPr lang="en-US" sz="1000" dirty="0"/>
                <a:t>0</a:t>
              </a:r>
              <a:endParaRPr lang="ru-RU" sz="1000" dirty="0"/>
            </a:p>
          </p:txBody>
        </p:sp>
      </p:grpSp>
      <p:sp>
        <p:nvSpPr>
          <p:cNvPr id="118" name="Овал 117"/>
          <p:cNvSpPr/>
          <p:nvPr/>
        </p:nvSpPr>
        <p:spPr>
          <a:xfrm>
            <a:off x="571472" y="5143512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" name="Прямая со стрелкой 119"/>
          <p:cNvCxnSpPr/>
          <p:nvPr/>
        </p:nvCxnSpPr>
        <p:spPr>
          <a:xfrm flipV="1">
            <a:off x="1000100" y="5357826"/>
            <a:ext cx="642942" cy="3571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1643042" y="5143512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/>
          <p:cNvSpPr/>
          <p:nvPr/>
        </p:nvSpPr>
        <p:spPr>
          <a:xfrm>
            <a:off x="2928926" y="5143512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Овал 122"/>
          <p:cNvSpPr/>
          <p:nvPr/>
        </p:nvSpPr>
        <p:spPr>
          <a:xfrm>
            <a:off x="4214810" y="5143512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Овал 123"/>
          <p:cNvSpPr/>
          <p:nvPr/>
        </p:nvSpPr>
        <p:spPr>
          <a:xfrm>
            <a:off x="5572132" y="5072074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Овал 124"/>
          <p:cNvSpPr/>
          <p:nvPr/>
        </p:nvSpPr>
        <p:spPr>
          <a:xfrm>
            <a:off x="6715140" y="5143512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Овал 125"/>
          <p:cNvSpPr/>
          <p:nvPr/>
        </p:nvSpPr>
        <p:spPr>
          <a:xfrm>
            <a:off x="8001024" y="5143512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Овал 126"/>
          <p:cNvSpPr/>
          <p:nvPr/>
        </p:nvSpPr>
        <p:spPr>
          <a:xfrm>
            <a:off x="2000232" y="6072206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Овал 127"/>
          <p:cNvSpPr/>
          <p:nvPr/>
        </p:nvSpPr>
        <p:spPr>
          <a:xfrm>
            <a:off x="3571868" y="5715016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Овал 128"/>
          <p:cNvSpPr/>
          <p:nvPr/>
        </p:nvSpPr>
        <p:spPr>
          <a:xfrm>
            <a:off x="4643438" y="6286520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Овал 129"/>
          <p:cNvSpPr/>
          <p:nvPr/>
        </p:nvSpPr>
        <p:spPr>
          <a:xfrm>
            <a:off x="6715140" y="6143644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2" name="Прямая со стрелкой 131"/>
          <p:cNvCxnSpPr>
            <a:stCxn id="121" idx="6"/>
            <a:endCxn id="122" idx="2"/>
          </p:cNvCxnSpPr>
          <p:nvPr/>
        </p:nvCxnSpPr>
        <p:spPr>
          <a:xfrm>
            <a:off x="2071670" y="5322107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2" idx="6"/>
            <a:endCxn id="123" idx="2"/>
          </p:cNvCxnSpPr>
          <p:nvPr/>
        </p:nvCxnSpPr>
        <p:spPr>
          <a:xfrm>
            <a:off x="3357554" y="5322107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3" idx="6"/>
            <a:endCxn id="124" idx="2"/>
          </p:cNvCxnSpPr>
          <p:nvPr/>
        </p:nvCxnSpPr>
        <p:spPr>
          <a:xfrm flipV="1">
            <a:off x="4643438" y="5250669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24" idx="6"/>
            <a:endCxn id="125" idx="2"/>
          </p:cNvCxnSpPr>
          <p:nvPr/>
        </p:nvCxnSpPr>
        <p:spPr>
          <a:xfrm>
            <a:off x="6000760" y="5250669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25" idx="6"/>
            <a:endCxn id="126" idx="2"/>
          </p:cNvCxnSpPr>
          <p:nvPr/>
        </p:nvCxnSpPr>
        <p:spPr>
          <a:xfrm>
            <a:off x="7143768" y="5322107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21" idx="4"/>
            <a:endCxn id="127" idx="1"/>
          </p:cNvCxnSpPr>
          <p:nvPr/>
        </p:nvCxnSpPr>
        <p:spPr>
          <a:xfrm rot="16200000" flipH="1">
            <a:off x="1648273" y="5709784"/>
            <a:ext cx="623813" cy="2056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7" idx="6"/>
            <a:endCxn id="129" idx="2"/>
          </p:cNvCxnSpPr>
          <p:nvPr/>
        </p:nvCxnSpPr>
        <p:spPr>
          <a:xfrm>
            <a:off x="2428860" y="6250801"/>
            <a:ext cx="2214578" cy="214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23" idx="3"/>
            <a:endCxn id="128" idx="0"/>
          </p:cNvCxnSpPr>
          <p:nvPr/>
        </p:nvCxnSpPr>
        <p:spPr>
          <a:xfrm rot="5400000">
            <a:off x="3898571" y="5336005"/>
            <a:ext cx="266623" cy="491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6"/>
            <a:endCxn id="130" idx="2"/>
          </p:cNvCxnSpPr>
          <p:nvPr/>
        </p:nvCxnSpPr>
        <p:spPr>
          <a:xfrm>
            <a:off x="4000496" y="5893611"/>
            <a:ext cx="271464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29" idx="6"/>
            <a:endCxn id="130" idx="3"/>
          </p:cNvCxnSpPr>
          <p:nvPr/>
        </p:nvCxnSpPr>
        <p:spPr>
          <a:xfrm flipV="1">
            <a:off x="5072066" y="6448525"/>
            <a:ext cx="1705845" cy="1659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0" idx="6"/>
            <a:endCxn id="126" idx="3"/>
          </p:cNvCxnSpPr>
          <p:nvPr/>
        </p:nvCxnSpPr>
        <p:spPr>
          <a:xfrm flipV="1">
            <a:off x="7143768" y="5448393"/>
            <a:ext cx="920027" cy="87384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348" y="514351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55" name="TextBox 154"/>
          <p:cNvSpPr txBox="1"/>
          <p:nvPr/>
        </p:nvSpPr>
        <p:spPr>
          <a:xfrm>
            <a:off x="1785918" y="514351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56" name="TextBox 155"/>
          <p:cNvSpPr txBox="1"/>
          <p:nvPr/>
        </p:nvSpPr>
        <p:spPr>
          <a:xfrm>
            <a:off x="3071802" y="514351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57" name="TextBox 156"/>
          <p:cNvSpPr txBox="1"/>
          <p:nvPr/>
        </p:nvSpPr>
        <p:spPr>
          <a:xfrm>
            <a:off x="2143108" y="607220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158" name="TextBox 157"/>
          <p:cNvSpPr txBox="1"/>
          <p:nvPr/>
        </p:nvSpPr>
        <p:spPr>
          <a:xfrm>
            <a:off x="4357686" y="514351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5715008" y="507207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60" name="TextBox 159"/>
          <p:cNvSpPr txBox="1"/>
          <p:nvPr/>
        </p:nvSpPr>
        <p:spPr>
          <a:xfrm>
            <a:off x="3714744" y="571501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4786314" y="628652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162" name="TextBox 161"/>
          <p:cNvSpPr txBox="1"/>
          <p:nvPr/>
        </p:nvSpPr>
        <p:spPr>
          <a:xfrm>
            <a:off x="6858016" y="614364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63" name="TextBox 162"/>
          <p:cNvSpPr txBox="1"/>
          <p:nvPr/>
        </p:nvSpPr>
        <p:spPr>
          <a:xfrm>
            <a:off x="6858016" y="507207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64" name="TextBox 163"/>
          <p:cNvSpPr txBox="1"/>
          <p:nvPr/>
        </p:nvSpPr>
        <p:spPr>
          <a:xfrm>
            <a:off x="8001024" y="5143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165" name="TextBox 164"/>
          <p:cNvSpPr txBox="1"/>
          <p:nvPr/>
        </p:nvSpPr>
        <p:spPr>
          <a:xfrm>
            <a:off x="1214414" y="500063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66" name="TextBox 165"/>
          <p:cNvSpPr txBox="1"/>
          <p:nvPr/>
        </p:nvSpPr>
        <p:spPr>
          <a:xfrm>
            <a:off x="2428860" y="492919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67" name="TextBox 166"/>
          <p:cNvSpPr txBox="1"/>
          <p:nvPr/>
        </p:nvSpPr>
        <p:spPr>
          <a:xfrm>
            <a:off x="1643042" y="557214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68" name="TextBox 167"/>
          <p:cNvSpPr txBox="1"/>
          <p:nvPr/>
        </p:nvSpPr>
        <p:spPr>
          <a:xfrm>
            <a:off x="3071802" y="628652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69" name="TextBox 168"/>
          <p:cNvSpPr txBox="1"/>
          <p:nvPr/>
        </p:nvSpPr>
        <p:spPr>
          <a:xfrm>
            <a:off x="3714744" y="492919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70" name="TextBox 169"/>
          <p:cNvSpPr txBox="1"/>
          <p:nvPr/>
        </p:nvSpPr>
        <p:spPr>
          <a:xfrm>
            <a:off x="5000628" y="492919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71" name="TextBox 170"/>
          <p:cNvSpPr txBox="1"/>
          <p:nvPr/>
        </p:nvSpPr>
        <p:spPr>
          <a:xfrm>
            <a:off x="6215074" y="485776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72" name="TextBox 171"/>
          <p:cNvSpPr txBox="1"/>
          <p:nvPr/>
        </p:nvSpPr>
        <p:spPr>
          <a:xfrm>
            <a:off x="3714744" y="535782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73" name="TextBox 172"/>
          <p:cNvSpPr txBox="1"/>
          <p:nvPr/>
        </p:nvSpPr>
        <p:spPr>
          <a:xfrm>
            <a:off x="5214942" y="564357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5786446" y="648866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75" name="TextBox 174"/>
          <p:cNvSpPr txBox="1"/>
          <p:nvPr/>
        </p:nvSpPr>
        <p:spPr>
          <a:xfrm>
            <a:off x="7786710" y="585789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76" name="TextBox 175"/>
          <p:cNvSpPr txBox="1"/>
          <p:nvPr/>
        </p:nvSpPr>
        <p:spPr>
          <a:xfrm>
            <a:off x="7572396" y="485776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685776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357166"/>
            <a:ext cx="8786874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Алгоритм </a:t>
            </a:r>
            <a:r>
              <a:rPr lang="ru-RU" sz="1600" b="1" dirty="0" err="1"/>
              <a:t>Дейкстры</a:t>
            </a:r>
            <a:r>
              <a:rPr lang="ru-RU" sz="1600" dirty="0"/>
              <a:t> применяется для поиска решения в задачах 1,2 при  </a:t>
            </a:r>
            <a:r>
              <a:rPr lang="en-US" sz="1600" i="1" dirty="0"/>
              <a:t>w</a:t>
            </a:r>
            <a:r>
              <a:rPr lang="ru-RU" sz="1600" dirty="0"/>
              <a:t>(</a:t>
            </a:r>
            <a:r>
              <a:rPr lang="en-US" sz="1600" i="1" dirty="0"/>
              <a:t>e</a:t>
            </a:r>
            <a:r>
              <a:rPr lang="ru-RU" sz="1600" dirty="0"/>
              <a:t>) ≥ 0, </a:t>
            </a:r>
            <a:r>
              <a:rPr lang="en-US" sz="1600" i="1" dirty="0" err="1"/>
              <a:t>e</a:t>
            </a:r>
            <a:r>
              <a:rPr lang="en-US" sz="1600" dirty="0" err="1">
                <a:sym typeface="Symbol"/>
              </a:rPr>
              <a:t></a:t>
            </a:r>
            <a:r>
              <a:rPr lang="en-US" sz="1600" i="1" dirty="0" err="1"/>
              <a:t>E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dirty="0"/>
              <a:t>Алгоритм основан на присвоении вершинам меток. Первая часть метки</a:t>
            </a:r>
            <a:r>
              <a:rPr lang="ru-RU" sz="1600" i="1" dirty="0"/>
              <a:t> </a:t>
            </a:r>
            <a:r>
              <a:rPr lang="en-US" sz="1600" i="1" dirty="0"/>
              <a:t>l </a:t>
            </a:r>
            <a:r>
              <a:rPr lang="ru-RU" sz="1600" dirty="0"/>
              <a:t>(</a:t>
            </a:r>
            <a:r>
              <a:rPr lang="en-US" sz="1600" i="1" dirty="0"/>
              <a:t>u</a:t>
            </a:r>
            <a:r>
              <a:rPr lang="ru-RU" sz="1600" dirty="0"/>
              <a:t>) вершины </a:t>
            </a:r>
            <a:r>
              <a:rPr lang="en-US" sz="1600" i="1" dirty="0"/>
              <a:t>u</a:t>
            </a:r>
            <a:endParaRPr lang="ru-RU" sz="1600" i="1" dirty="0"/>
          </a:p>
          <a:p>
            <a:pPr>
              <a:buNone/>
            </a:pPr>
            <a:r>
              <a:rPr lang="ru-RU" sz="1600" dirty="0"/>
              <a:t>указывает текущее кратчайшее </a:t>
            </a:r>
            <a:r>
              <a:rPr lang="ru-RU" sz="1600" dirty="0" err="1"/>
              <a:t>растояние</a:t>
            </a:r>
            <a:r>
              <a:rPr lang="ru-RU" sz="1600" dirty="0"/>
              <a:t> от вершины </a:t>
            </a:r>
            <a:r>
              <a:rPr lang="en-US" sz="1600" i="1" dirty="0"/>
              <a:t>s</a:t>
            </a:r>
            <a:r>
              <a:rPr lang="ru-RU" sz="1600" dirty="0"/>
              <a:t> до вершины </a:t>
            </a:r>
            <a:r>
              <a:rPr lang="en-US" sz="1600" i="1" dirty="0"/>
              <a:t>u</a:t>
            </a:r>
            <a:r>
              <a:rPr lang="ru-RU" sz="1600" dirty="0"/>
              <a:t>, вторая –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предшествующую вершину в текущем пути от вершины </a:t>
            </a:r>
            <a:r>
              <a:rPr lang="en-US" sz="1600" i="1" dirty="0"/>
              <a:t>s</a:t>
            </a:r>
            <a:r>
              <a:rPr lang="ru-RU" sz="1600" dirty="0"/>
              <a:t> до вершины </a:t>
            </a:r>
            <a:r>
              <a:rPr lang="en-US" sz="1600" i="1" dirty="0"/>
              <a:t>u</a:t>
            </a:r>
            <a:r>
              <a:rPr lang="ru-RU" sz="1600" dirty="0"/>
              <a:t>.  Метки могут быть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временными или постоянными. Постоянная метка не может изменяться в процессе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выполнения алгоритма.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Для вершины  </a:t>
            </a:r>
            <a:r>
              <a:rPr lang="en-US" sz="1600" i="1" dirty="0"/>
              <a:t>p </a:t>
            </a:r>
            <a:r>
              <a:rPr lang="en-US" sz="1600" dirty="0">
                <a:sym typeface="Symbol"/>
              </a:rPr>
              <a:t></a:t>
            </a:r>
            <a:r>
              <a:rPr lang="en-US" sz="1600" dirty="0"/>
              <a:t> </a:t>
            </a:r>
            <a:r>
              <a:rPr lang="en-US" sz="1600" i="1" dirty="0"/>
              <a:t>V </a:t>
            </a:r>
            <a:r>
              <a:rPr lang="ru-RU" sz="1600" dirty="0"/>
              <a:t>пусть </a:t>
            </a:r>
            <a:r>
              <a:rPr lang="en-US" sz="1600" i="1" dirty="0"/>
              <a:t>O</a:t>
            </a:r>
            <a:r>
              <a:rPr lang="ru-RU" sz="1600" baseline="30000" dirty="0"/>
              <a:t>+</a:t>
            </a:r>
            <a:r>
              <a:rPr lang="ru-RU" sz="1600" dirty="0"/>
              <a:t>( </a:t>
            </a:r>
            <a:r>
              <a:rPr lang="en-US" sz="1600" i="1" dirty="0"/>
              <a:t>p </a:t>
            </a:r>
            <a:r>
              <a:rPr lang="ru-RU" sz="1600" dirty="0"/>
              <a:t>) = { </a:t>
            </a:r>
            <a:r>
              <a:rPr lang="en-US" sz="1600" i="1" dirty="0"/>
              <a:t>x </a:t>
            </a:r>
            <a:r>
              <a:rPr lang="ru-RU" sz="1600" dirty="0">
                <a:sym typeface="Symbol"/>
              </a:rPr>
              <a:t></a:t>
            </a:r>
            <a:r>
              <a:rPr lang="ru-RU" sz="1600" dirty="0"/>
              <a:t> </a:t>
            </a:r>
            <a:r>
              <a:rPr lang="en-US" sz="1600" i="1" dirty="0"/>
              <a:t>V</a:t>
            </a:r>
            <a:r>
              <a:rPr lang="ru-RU" sz="1600" dirty="0"/>
              <a:t> | </a:t>
            </a:r>
            <a:r>
              <a:rPr lang="ru-RU" sz="1600" dirty="0">
                <a:sym typeface="Symbol"/>
              </a:rPr>
              <a:t></a:t>
            </a:r>
            <a:r>
              <a:rPr lang="ru-RU" sz="1600" dirty="0"/>
              <a:t> ( </a:t>
            </a:r>
            <a:r>
              <a:rPr lang="en-US" sz="1600" i="1" dirty="0"/>
              <a:t>p</a:t>
            </a:r>
            <a:r>
              <a:rPr lang="ru-RU" sz="1600" dirty="0"/>
              <a:t> , </a:t>
            </a:r>
            <a:r>
              <a:rPr lang="en-US" sz="1600" i="1" dirty="0"/>
              <a:t>x</a:t>
            </a:r>
            <a:r>
              <a:rPr lang="ru-RU" sz="1600" dirty="0"/>
              <a:t> ) </a:t>
            </a:r>
            <a:r>
              <a:rPr lang="ru-RU" sz="1600" dirty="0">
                <a:sym typeface="Symbol"/>
              </a:rPr>
              <a:t></a:t>
            </a:r>
            <a:r>
              <a:rPr lang="ru-RU" sz="1600" dirty="0"/>
              <a:t> </a:t>
            </a:r>
            <a:r>
              <a:rPr lang="en-US" sz="1600" i="1" dirty="0"/>
              <a:t>E</a:t>
            </a:r>
            <a:r>
              <a:rPr lang="ru-RU" sz="1600" dirty="0"/>
              <a:t> }.</a:t>
            </a:r>
          </a:p>
          <a:p>
            <a:pPr>
              <a:buNone/>
            </a:pPr>
            <a:r>
              <a:rPr lang="ru-RU" sz="1600" i="1" dirty="0"/>
              <a:t>Шаг </a:t>
            </a:r>
            <a:r>
              <a:rPr lang="ru-RU" sz="1600" dirty="0"/>
              <a:t>1. Положить метку вершины </a:t>
            </a:r>
            <a:r>
              <a:rPr lang="ru-RU" sz="1600" i="1" dirty="0" err="1"/>
              <a:t>s</a:t>
            </a:r>
            <a:r>
              <a:rPr lang="ru-RU" sz="1600" i="1" dirty="0"/>
              <a:t> </a:t>
            </a:r>
            <a:r>
              <a:rPr lang="ru-RU" sz="1600" dirty="0"/>
              <a:t>равной (0 ,</a:t>
            </a:r>
            <a:r>
              <a:rPr lang="ru-RU" sz="1600" i="1" dirty="0"/>
              <a:t> </a:t>
            </a:r>
            <a:r>
              <a:rPr lang="ru-RU" sz="1600" i="1" dirty="0" err="1"/>
              <a:t>s</a:t>
            </a:r>
            <a:r>
              <a:rPr lang="ru-RU" sz="1600" dirty="0"/>
              <a:t>)  и считать эту метку постоянной. Для всех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вершин </a:t>
            </a:r>
            <a:r>
              <a:rPr lang="en-US" sz="1600" i="1" dirty="0"/>
              <a:t>u </a:t>
            </a:r>
            <a:r>
              <a:rPr lang="ru-RU" sz="1600" dirty="0"/>
              <a:t>≠ </a:t>
            </a:r>
            <a:r>
              <a:rPr lang="en-US" sz="1600" i="1" dirty="0"/>
              <a:t>s </a:t>
            </a:r>
            <a:r>
              <a:rPr lang="ru-RU" sz="1600" dirty="0"/>
              <a:t> положить метки равными (∞,</a:t>
            </a:r>
            <a:r>
              <a:rPr lang="ru-RU" sz="1600" i="1" dirty="0" err="1"/>
              <a:t>s</a:t>
            </a:r>
            <a:r>
              <a:rPr lang="ru-RU" sz="1600" dirty="0"/>
              <a:t>)  и считать эти метки временными. За текущую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рассматриваемую вершину с постоянной меткой взять вершину </a:t>
            </a:r>
            <a:r>
              <a:rPr lang="ru-RU" sz="1600" i="1" dirty="0" err="1"/>
              <a:t>p</a:t>
            </a:r>
            <a:r>
              <a:rPr lang="ru-RU" sz="1600" dirty="0"/>
              <a:t> = </a:t>
            </a:r>
            <a:r>
              <a:rPr lang="ru-RU" sz="1600" i="1" dirty="0" err="1"/>
              <a:t>s</a:t>
            </a:r>
            <a:r>
              <a:rPr lang="ru-RU" sz="1600" dirty="0"/>
              <a:t>. </a:t>
            </a:r>
            <a:endParaRPr lang="en-US" sz="1600" dirty="0"/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2. Для каждой вершины </a:t>
            </a:r>
            <a:r>
              <a:rPr lang="en-US" sz="1600" i="1" dirty="0"/>
              <a:t>u </a:t>
            </a:r>
            <a:r>
              <a:rPr lang="ru-RU" sz="1600" i="1" dirty="0">
                <a:sym typeface="Symbol"/>
              </a:rPr>
              <a:t></a:t>
            </a:r>
            <a:r>
              <a:rPr lang="ru-RU" sz="1600" dirty="0"/>
              <a:t> </a:t>
            </a:r>
            <a:r>
              <a:rPr lang="en-US" sz="1600" i="1" dirty="0"/>
              <a:t>O</a:t>
            </a:r>
            <a:r>
              <a:rPr lang="ru-RU" sz="1600" baseline="30000" dirty="0"/>
              <a:t>+</a:t>
            </a:r>
            <a:r>
              <a:rPr lang="ru-RU" sz="1600" dirty="0"/>
              <a:t>( </a:t>
            </a:r>
            <a:r>
              <a:rPr lang="en-US" sz="1600" i="1" dirty="0"/>
              <a:t>p </a:t>
            </a:r>
            <a:r>
              <a:rPr lang="ru-RU" sz="1600" dirty="0"/>
              <a:t>) с временной меткой изменить метку в соответствии со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следующим выражением: </a:t>
            </a:r>
            <a:r>
              <a:rPr lang="ru-RU" sz="1600" i="1" dirty="0"/>
              <a:t> </a:t>
            </a:r>
            <a:r>
              <a:rPr lang="en-US" sz="1600" i="1" dirty="0"/>
              <a:t>l </a:t>
            </a:r>
            <a:r>
              <a:rPr lang="en-US" sz="1600" dirty="0"/>
              <a:t>( </a:t>
            </a:r>
            <a:r>
              <a:rPr lang="en-US" sz="1600" i="1" dirty="0"/>
              <a:t>u </a:t>
            </a:r>
            <a:r>
              <a:rPr lang="en-US" sz="1600" dirty="0"/>
              <a:t>) = min [ </a:t>
            </a:r>
            <a:r>
              <a:rPr lang="en-US" sz="1600" i="1" dirty="0"/>
              <a:t>l </a:t>
            </a:r>
            <a:r>
              <a:rPr lang="en-US" sz="1600" dirty="0"/>
              <a:t>( </a:t>
            </a:r>
            <a:r>
              <a:rPr lang="en-US" sz="1600" i="1" dirty="0"/>
              <a:t>u </a:t>
            </a:r>
            <a:r>
              <a:rPr lang="en-US" sz="1600" dirty="0"/>
              <a:t>), </a:t>
            </a:r>
            <a:r>
              <a:rPr lang="en-US" sz="1600" i="1" dirty="0"/>
              <a:t>l </a:t>
            </a:r>
            <a:r>
              <a:rPr lang="en-US" sz="1600" dirty="0"/>
              <a:t>( </a:t>
            </a:r>
            <a:r>
              <a:rPr lang="en-US" sz="1600" i="1" dirty="0"/>
              <a:t>p </a:t>
            </a:r>
            <a:r>
              <a:rPr lang="en-US" sz="1600" dirty="0"/>
              <a:t>) + </a:t>
            </a:r>
            <a:r>
              <a:rPr lang="en-US" sz="1600" i="1" dirty="0"/>
              <a:t>w </a:t>
            </a:r>
            <a:r>
              <a:rPr lang="en-US" sz="1600" dirty="0"/>
              <a:t>( </a:t>
            </a:r>
            <a:r>
              <a:rPr lang="en-US" sz="1600" i="1" dirty="0"/>
              <a:t>p</a:t>
            </a:r>
            <a:r>
              <a:rPr lang="en-US" sz="1600" dirty="0"/>
              <a:t>, </a:t>
            </a:r>
            <a:r>
              <a:rPr lang="en-US" sz="1600" i="1" dirty="0"/>
              <a:t>u </a:t>
            </a:r>
            <a:r>
              <a:rPr lang="en-US" sz="1600" dirty="0"/>
              <a:t>) ]. </a:t>
            </a:r>
            <a:r>
              <a:rPr lang="ru-RU" sz="1600" dirty="0"/>
              <a:t>При этом, если первая часть метки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изменилась, то изменить вторую часть метки, положив её</a:t>
            </a:r>
            <a:r>
              <a:rPr lang="en-US" sz="1600" dirty="0"/>
              <a:t> </a:t>
            </a:r>
            <a:r>
              <a:rPr lang="ru-RU" sz="1600" dirty="0"/>
              <a:t>равной </a:t>
            </a:r>
            <a:r>
              <a:rPr lang="en-US" sz="1600" i="1" dirty="0"/>
              <a:t>p</a:t>
            </a:r>
            <a:r>
              <a:rPr lang="ru-RU" sz="1600" dirty="0"/>
              <a:t>.</a:t>
            </a:r>
            <a:endParaRPr lang="en-US" sz="1600" dirty="0"/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3. Среди всех вершин с временными метками найти вершину </a:t>
            </a:r>
            <a:r>
              <a:rPr lang="en-US" sz="1600" i="1" dirty="0"/>
              <a:t>u</a:t>
            </a:r>
            <a:r>
              <a:rPr lang="ru-RU" sz="1600" dirty="0"/>
              <a:t> с минимальной первой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частью </a:t>
            </a:r>
            <a:r>
              <a:rPr lang="en-US" sz="1600" i="1" dirty="0"/>
              <a:t>l </a:t>
            </a:r>
            <a:r>
              <a:rPr lang="ru-RU" sz="1600" dirty="0"/>
              <a:t>( </a:t>
            </a:r>
            <a:r>
              <a:rPr lang="en-US" sz="1600" i="1" dirty="0"/>
              <a:t>u </a:t>
            </a:r>
            <a:r>
              <a:rPr lang="ru-RU" sz="1600" dirty="0"/>
              <a:t>) метки. 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4. Считать метку вершины </a:t>
            </a:r>
            <a:r>
              <a:rPr lang="en-US" sz="1600" i="1" dirty="0"/>
              <a:t>u</a:t>
            </a:r>
            <a:r>
              <a:rPr lang="ru-RU" sz="1600" dirty="0"/>
              <a:t> постоянной и положить </a:t>
            </a:r>
            <a:r>
              <a:rPr lang="ru-RU" sz="1600" i="1" dirty="0" err="1"/>
              <a:t>p</a:t>
            </a:r>
            <a:r>
              <a:rPr lang="ru-RU" sz="1600" dirty="0" err="1"/>
              <a:t>=</a:t>
            </a:r>
            <a:r>
              <a:rPr lang="en-US" sz="1600" i="1" dirty="0"/>
              <a:t>u</a:t>
            </a:r>
            <a:r>
              <a:rPr lang="ru-RU" sz="1600" dirty="0"/>
              <a:t> . </a:t>
            </a:r>
            <a:endParaRPr lang="en-US" sz="1600" dirty="0"/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5(</a:t>
            </a:r>
            <a:r>
              <a:rPr lang="ru-RU" sz="1600" dirty="0" err="1"/>
              <a:t>a</a:t>
            </a:r>
            <a:r>
              <a:rPr lang="ru-RU" sz="1600" dirty="0"/>
              <a:t> ). (При нахождении пути от </a:t>
            </a:r>
            <a:r>
              <a:rPr lang="ru-RU" sz="1600" i="1" dirty="0" err="1"/>
              <a:t>s</a:t>
            </a:r>
            <a:r>
              <a:rPr lang="ru-RU" sz="1600" dirty="0"/>
              <a:t> к </a:t>
            </a:r>
            <a:r>
              <a:rPr lang="ru-RU" sz="1600" i="1" dirty="0" err="1"/>
              <a:t>t</a:t>
            </a:r>
            <a:r>
              <a:rPr lang="ru-RU" sz="1600" dirty="0"/>
              <a:t>). Если </a:t>
            </a:r>
            <a:r>
              <a:rPr lang="ru-RU" sz="1600" i="1" dirty="0" err="1"/>
              <a:t>p</a:t>
            </a:r>
            <a:r>
              <a:rPr lang="ru-RU" sz="1600" dirty="0"/>
              <a:t> = </a:t>
            </a:r>
            <a:r>
              <a:rPr lang="ru-RU" sz="1600" i="1" dirty="0" err="1"/>
              <a:t>t</a:t>
            </a:r>
            <a:r>
              <a:rPr lang="ru-RU" sz="1600" dirty="0"/>
              <a:t>, то </a:t>
            </a:r>
            <a:r>
              <a:rPr lang="en-US" sz="1600" i="1" dirty="0"/>
              <a:t>l </a:t>
            </a:r>
            <a:r>
              <a:rPr lang="ru-RU" sz="1600" dirty="0"/>
              <a:t>( </a:t>
            </a:r>
            <a:r>
              <a:rPr lang="en-US" sz="1600" i="1" dirty="0"/>
              <a:t>t</a:t>
            </a:r>
            <a:r>
              <a:rPr lang="en-US" sz="1600" dirty="0"/>
              <a:t> </a:t>
            </a:r>
            <a:r>
              <a:rPr lang="ru-RU" sz="1600" dirty="0"/>
              <a:t>) является длиной кратчайшего пути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от </a:t>
            </a:r>
            <a:r>
              <a:rPr lang="ru-RU" sz="1600" i="1" dirty="0" err="1"/>
              <a:t>s</a:t>
            </a:r>
            <a:r>
              <a:rPr lang="ru-RU" sz="1600" dirty="0"/>
              <a:t> к </a:t>
            </a:r>
            <a:r>
              <a:rPr lang="ru-RU" sz="1600" i="1" dirty="0" err="1"/>
              <a:t>t</a:t>
            </a:r>
            <a:r>
              <a:rPr lang="ru-RU" sz="1600" dirty="0"/>
              <a:t>. Алгоритм завершает работу.</a:t>
            </a:r>
            <a:r>
              <a:rPr lang="en-US" sz="1600" dirty="0"/>
              <a:t> </a:t>
            </a:r>
            <a:r>
              <a:rPr lang="ru-RU" sz="1600" dirty="0"/>
              <a:t>Если </a:t>
            </a:r>
            <a:r>
              <a:rPr lang="ru-RU" sz="1600" i="1" dirty="0" err="1"/>
              <a:t>p</a:t>
            </a:r>
            <a:r>
              <a:rPr lang="ru-RU" sz="1600" dirty="0"/>
              <a:t> ≠ </a:t>
            </a:r>
            <a:r>
              <a:rPr lang="ru-RU" sz="1600" i="1" dirty="0" err="1"/>
              <a:t>t</a:t>
            </a:r>
            <a:r>
              <a:rPr lang="ru-RU" sz="1600" i="1" dirty="0"/>
              <a:t> </a:t>
            </a:r>
            <a:r>
              <a:rPr lang="ru-RU" sz="1600" dirty="0"/>
              <a:t>, перейти к </a:t>
            </a:r>
            <a:r>
              <a:rPr lang="ru-RU" sz="1600" i="1" dirty="0"/>
              <a:t>шагу</a:t>
            </a:r>
            <a:r>
              <a:rPr lang="ru-RU" sz="1600" dirty="0"/>
              <a:t> 2.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5(б). (При нахождении путей от </a:t>
            </a:r>
            <a:r>
              <a:rPr lang="ru-RU" sz="1600" i="1" dirty="0" err="1"/>
              <a:t>s</a:t>
            </a:r>
            <a:r>
              <a:rPr lang="ru-RU" sz="1600" dirty="0"/>
              <a:t> ко всем вершинам). Если все вершины помечены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постоянными метками, то эти метки дают длины кратчайших путей. Алгоритм завершает работу.</a:t>
            </a:r>
          </a:p>
          <a:p>
            <a:pPr>
              <a:buNone/>
            </a:pPr>
            <a:r>
              <a:rPr lang="ru-RU" sz="1600" dirty="0"/>
              <a:t>Если некоторые метки являются временными, то перейти к </a:t>
            </a:r>
            <a:r>
              <a:rPr lang="ru-RU" sz="1600" i="1" dirty="0"/>
              <a:t>шагу</a:t>
            </a:r>
            <a:r>
              <a:rPr lang="ru-RU" sz="1600" dirty="0"/>
              <a:t> 2.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685776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572560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По завершении алгоритма первые части меток дают искомые кратчайшие расстояния. Сами</a:t>
            </a:r>
          </a:p>
          <a:p>
            <a:pPr>
              <a:buNone/>
            </a:pPr>
            <a:r>
              <a:rPr lang="ru-RU" sz="1600" dirty="0"/>
              <a:t>кратчайшие пути можно получить с помощью рекурсивной процедуры, начиная с вершины </a:t>
            </a:r>
            <a:r>
              <a:rPr lang="en-US" sz="1600" i="1" dirty="0"/>
              <a:t>t </a:t>
            </a:r>
            <a:r>
              <a:rPr lang="ru-RU" sz="1600" dirty="0"/>
              <a:t>,</a:t>
            </a:r>
          </a:p>
          <a:p>
            <a:pPr>
              <a:buNone/>
            </a:pPr>
            <a:r>
              <a:rPr lang="ru-RU" sz="1600" dirty="0"/>
              <a:t>для которой ищется кратчайший путь от </a:t>
            </a:r>
            <a:r>
              <a:rPr lang="en-US" sz="1600" i="1" dirty="0"/>
              <a:t>s </a:t>
            </a:r>
            <a:r>
              <a:rPr lang="ru-RU" sz="1600" dirty="0"/>
              <a:t>. Вторая часть метки вершины </a:t>
            </a:r>
            <a:r>
              <a:rPr lang="en-US" sz="1600" i="1" dirty="0"/>
              <a:t>t</a:t>
            </a:r>
            <a:r>
              <a:rPr lang="ru-RU" sz="1600" dirty="0"/>
              <a:t> указывает вершину </a:t>
            </a:r>
            <a:r>
              <a:rPr lang="en-US" sz="1600" i="1" dirty="0"/>
              <a:t>u</a:t>
            </a:r>
            <a:endParaRPr lang="ru-RU" sz="1600" i="1" dirty="0"/>
          </a:p>
          <a:p>
            <a:pPr>
              <a:buNone/>
            </a:pPr>
            <a:r>
              <a:rPr lang="ru-RU" sz="1600" dirty="0"/>
              <a:t>непосредственно предшествует ей в кратчайшем пути от </a:t>
            </a:r>
            <a:r>
              <a:rPr lang="ru-RU" sz="1600" i="1" dirty="0" err="1"/>
              <a:t>s</a:t>
            </a:r>
            <a:r>
              <a:rPr lang="ru-RU" sz="1600" i="1" dirty="0"/>
              <a:t> </a:t>
            </a:r>
            <a:r>
              <a:rPr lang="ru-RU" sz="1600" dirty="0"/>
              <a:t>к </a:t>
            </a:r>
            <a:r>
              <a:rPr lang="en-US" sz="1600" i="1" dirty="0"/>
              <a:t>t</a:t>
            </a:r>
            <a:r>
              <a:rPr lang="ru-RU" sz="1600" dirty="0"/>
              <a:t>. Берём вторую часть метки</a:t>
            </a:r>
          </a:p>
          <a:p>
            <a:pPr>
              <a:buNone/>
            </a:pPr>
            <a:r>
              <a:rPr lang="ru-RU" sz="1600" dirty="0"/>
              <a:t>вершины </a:t>
            </a:r>
            <a:r>
              <a:rPr lang="en-US" sz="1600" i="1" dirty="0"/>
              <a:t>u</a:t>
            </a:r>
            <a:r>
              <a:rPr lang="en-US" sz="1600" dirty="0"/>
              <a:t> </a:t>
            </a:r>
            <a:r>
              <a:rPr lang="ru-RU" sz="1600" dirty="0"/>
              <a:t>и повторяем действия, пока не достигнем вершины </a:t>
            </a:r>
            <a:r>
              <a:rPr lang="en-US" sz="1600" i="1" dirty="0"/>
              <a:t>s</a:t>
            </a:r>
            <a:r>
              <a:rPr lang="ru-RU" sz="1600" dirty="0"/>
              <a:t>.  </a:t>
            </a:r>
          </a:p>
          <a:p>
            <a:pPr>
              <a:buNone/>
            </a:pPr>
            <a:r>
              <a:rPr lang="ru-RU" sz="1600" dirty="0"/>
              <a:t>Сложность алгоритма </a:t>
            </a:r>
            <a:r>
              <a:rPr lang="ru-RU" sz="1600" dirty="0" err="1"/>
              <a:t>Дейкстры</a:t>
            </a:r>
            <a:r>
              <a:rPr lang="ru-RU" sz="1600" dirty="0"/>
              <a:t> равна </a:t>
            </a:r>
            <a:r>
              <a:rPr lang="ru-RU" sz="1600" i="1" dirty="0"/>
              <a:t>О</a:t>
            </a:r>
            <a:r>
              <a:rPr lang="ru-RU" sz="1600" dirty="0"/>
              <a:t> (</a:t>
            </a:r>
            <a:r>
              <a:rPr lang="ru-RU" sz="1600" i="1" dirty="0"/>
              <a:t> </a:t>
            </a:r>
            <a:r>
              <a:rPr lang="ru-RU" sz="1600" dirty="0"/>
              <a:t>|</a:t>
            </a:r>
            <a:r>
              <a:rPr lang="en-US" sz="1600" i="1" dirty="0"/>
              <a:t>V</a:t>
            </a:r>
            <a:r>
              <a:rPr lang="ru-RU" sz="1600" dirty="0"/>
              <a:t> |</a:t>
            </a:r>
            <a:r>
              <a:rPr lang="ru-RU" sz="1600" baseline="30000" dirty="0"/>
              <a:t>2 </a:t>
            </a:r>
            <a:r>
              <a:rPr lang="ru-RU" sz="1600" dirty="0"/>
              <a:t>).</a:t>
            </a:r>
          </a:p>
          <a:p>
            <a:pPr>
              <a:buNone/>
            </a:pPr>
            <a:r>
              <a:rPr lang="ru-RU" sz="1600" b="1" dirty="0"/>
              <a:t>Пример.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5361" name="Group 1"/>
          <p:cNvGrpSpPr>
            <a:grpSpLocks noChangeAspect="1"/>
          </p:cNvGrpSpPr>
          <p:nvPr/>
        </p:nvGrpSpPr>
        <p:grpSpPr bwMode="auto">
          <a:xfrm>
            <a:off x="1643042" y="2285992"/>
            <a:ext cx="5516563" cy="2528888"/>
            <a:chOff x="2577" y="5348"/>
            <a:chExt cx="7059" cy="3271"/>
          </a:xfrm>
        </p:grpSpPr>
        <p:sp>
          <p:nvSpPr>
            <p:cNvPr id="15389" name="AutoShape 29"/>
            <p:cNvSpPr>
              <a:spLocks noChangeAspect="1" noChangeArrowheads="1" noTextEdit="1"/>
            </p:cNvSpPr>
            <p:nvPr/>
          </p:nvSpPr>
          <p:spPr bwMode="auto">
            <a:xfrm>
              <a:off x="2577" y="5348"/>
              <a:ext cx="7059" cy="327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6107" y="7429"/>
              <a:ext cx="146" cy="2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5371" y="7429"/>
              <a:ext cx="147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6107" y="6240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5518" y="6537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4048" y="7429"/>
              <a:ext cx="147" cy="2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5077" y="6240"/>
              <a:ext cx="147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4342" y="6240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4195" y="6983"/>
              <a:ext cx="588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2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3754" y="6537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V="1">
              <a:off x="3165" y="6091"/>
              <a:ext cx="883" cy="8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4048" y="6091"/>
              <a:ext cx="1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4783" y="6983"/>
              <a:ext cx="17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3165" y="6983"/>
              <a:ext cx="883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4048" y="8024"/>
              <a:ext cx="1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5665" y="6983"/>
              <a:ext cx="883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3165" y="6983"/>
              <a:ext cx="16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4048" y="6091"/>
              <a:ext cx="1617" cy="19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V="1">
              <a:off x="4048" y="6983"/>
              <a:ext cx="735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4783" y="6091"/>
              <a:ext cx="882" cy="8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5665" y="6091"/>
              <a:ext cx="883" cy="8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3491" y="5718"/>
              <a:ext cx="2972" cy="44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2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 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         9               </a:t>
              </a:r>
              <a:r>
                <a:rPr lang="ru-RU" sz="1200" dirty="0">
                  <a:latin typeface="Arial" pitchFamily="34" charset="0"/>
                  <a:ea typeface="Times New Roman" pitchFamily="18" charset="0"/>
                </a:rPr>
                <a:t>        </a:t>
              </a: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x</a:t>
              </a:r>
              <a:r>
                <a:rPr kumimoji="0" lang="en-US" sz="12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3165" y="6091"/>
              <a:ext cx="294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2871" y="6686"/>
              <a:ext cx="147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3165" y="7429"/>
              <a:ext cx="147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4783" y="7578"/>
              <a:ext cx="147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3606" y="8173"/>
              <a:ext cx="2648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x</a:t>
              </a:r>
              <a:r>
                <a:rPr kumimoji="0" lang="en-US" sz="1200" b="0" i="1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                                x</a:t>
              </a:r>
              <a:r>
                <a:rPr kumimoji="0" lang="en-US" sz="1200" b="0" i="1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2" name="Text Box 2"/>
            <p:cNvSpPr txBox="1">
              <a:spLocks noChangeArrowheads="1"/>
            </p:cNvSpPr>
            <p:nvPr/>
          </p:nvSpPr>
          <p:spPr bwMode="auto">
            <a:xfrm>
              <a:off x="6695" y="6835"/>
              <a:ext cx="147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1500166" y="5000636"/>
          <a:ext cx="5753100" cy="1645920"/>
        </p:xfrm>
        <a:graphic>
          <a:graphicData uri="http://schemas.openxmlformats.org/drawingml/2006/table">
            <a:tbl>
              <a:tblPr/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t 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( 0,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r>
                        <a:rPr lang="en-US" sz="12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( 5,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  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( 8,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( 3,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r>
                        <a:rPr lang="en-US" sz="12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( 5,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  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( 5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( 7,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( 14,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( 5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( 7,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( 6,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3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( 7,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( 11,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( 7,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( 9, 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>
                          <a:latin typeface="Times New Roman"/>
                          <a:ea typeface="Times New Roman"/>
                          <a:cs typeface="Times New Roman"/>
                        </a:rPr>
                        <a:t>2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hangingPunct="0"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( 8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2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r>
                        <a:rPr lang="en-US" sz="12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090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571480"/>
            <a:ext cx="8643998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</a:t>
            </a:r>
            <a:r>
              <a:rPr lang="ru-RU" sz="1600" dirty="0"/>
              <a:t>.</a:t>
            </a:r>
            <a:r>
              <a:rPr lang="ru-RU" sz="1600" b="1" dirty="0"/>
              <a:t> </a:t>
            </a:r>
            <a:r>
              <a:rPr lang="ru-RU" sz="1600" dirty="0"/>
              <a:t>Алгоритм </a:t>
            </a:r>
            <a:r>
              <a:rPr lang="ru-RU" sz="1600" dirty="0" err="1"/>
              <a:t>Дейкстры</a:t>
            </a:r>
            <a:r>
              <a:rPr lang="ru-RU" sz="1600" dirty="0"/>
              <a:t> корректен. </a:t>
            </a:r>
          </a:p>
          <a:p>
            <a:pPr>
              <a:buNone/>
            </a:pPr>
            <a:r>
              <a:rPr lang="ru-RU" sz="1600" b="1" dirty="0"/>
              <a:t>Доказательство</a:t>
            </a:r>
            <a:r>
              <a:rPr lang="ru-RU" sz="1600" dirty="0"/>
              <a:t> проведем индукцией по номеру итерации. Для первой итерации (присвоении</a:t>
            </a:r>
          </a:p>
          <a:p>
            <a:pPr>
              <a:buNone/>
            </a:pPr>
            <a:r>
              <a:rPr lang="ru-RU" sz="1600" dirty="0"/>
              <a:t>постоянной метки исходной вершине) </a:t>
            </a:r>
            <a:r>
              <a:rPr lang="en-US" sz="1600" i="1" dirty="0"/>
              <a:t>l</a:t>
            </a:r>
            <a:r>
              <a:rPr lang="ru-RU" sz="1600" dirty="0"/>
              <a:t>(</a:t>
            </a:r>
            <a:r>
              <a:rPr lang="en-US" sz="1600" i="1" dirty="0"/>
              <a:t>s</a:t>
            </a:r>
            <a:r>
              <a:rPr lang="ru-RU" sz="1600" dirty="0"/>
              <a:t>)=0, что совпадает с кратчайшим расстоянием. Пусть</a:t>
            </a:r>
          </a:p>
          <a:p>
            <a:pPr>
              <a:buNone/>
            </a:pPr>
            <a:r>
              <a:rPr lang="ru-RU" sz="1600" dirty="0"/>
              <a:t>выполняется очередная итерация и постоянную метку </a:t>
            </a:r>
            <a:r>
              <a:rPr lang="en-US" sz="1600" i="1" dirty="0"/>
              <a:t>l </a:t>
            </a:r>
            <a:r>
              <a:rPr lang="ru-RU" sz="1600" dirty="0"/>
              <a:t>( </a:t>
            </a:r>
            <a:r>
              <a:rPr lang="en-US" sz="1600" i="1" dirty="0"/>
              <a:t>u </a:t>
            </a:r>
            <a:r>
              <a:rPr lang="ru-RU" sz="1600" dirty="0"/>
              <a:t>) получает вершина </a:t>
            </a:r>
            <a:r>
              <a:rPr lang="en-US" sz="1600" i="1" dirty="0"/>
              <a:t>u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dirty="0"/>
              <a:t>Соответствующий путь </a:t>
            </a:r>
            <a:r>
              <a:rPr lang="en-US" sz="1600" i="1" dirty="0"/>
              <a:t>S</a:t>
            </a:r>
            <a:r>
              <a:rPr lang="ru-RU" sz="1600" dirty="0"/>
              <a:t> из </a:t>
            </a:r>
            <a:r>
              <a:rPr lang="en-US" sz="1600" i="1" dirty="0"/>
              <a:t>s</a:t>
            </a:r>
            <a:r>
              <a:rPr lang="en-US" sz="1600" dirty="0"/>
              <a:t> </a:t>
            </a:r>
            <a:r>
              <a:rPr lang="ru-RU" sz="1600" dirty="0"/>
              <a:t>в </a:t>
            </a:r>
            <a:r>
              <a:rPr lang="en-US" sz="1600" i="1" dirty="0"/>
              <a:t>u</a:t>
            </a:r>
            <a:r>
              <a:rPr lang="en-US" sz="1600" dirty="0"/>
              <a:t> </a:t>
            </a:r>
            <a:r>
              <a:rPr lang="ru-RU" sz="1600" dirty="0"/>
              <a:t>по алгоритму имеет только вершины с постоянными метками.</a:t>
            </a:r>
          </a:p>
          <a:p>
            <a:pPr>
              <a:buNone/>
            </a:pPr>
            <a:r>
              <a:rPr lang="ru-RU" sz="1600" dirty="0"/>
              <a:t>Предположим, что </a:t>
            </a:r>
            <a:r>
              <a:rPr lang="en-US" sz="1600" i="1" dirty="0"/>
              <a:t>l </a:t>
            </a:r>
            <a:r>
              <a:rPr lang="ru-RU" sz="1600" dirty="0"/>
              <a:t>( </a:t>
            </a:r>
            <a:r>
              <a:rPr lang="en-US" sz="1600" i="1" dirty="0"/>
              <a:t>u </a:t>
            </a:r>
            <a:r>
              <a:rPr lang="ru-RU" sz="1600" dirty="0"/>
              <a:t>) не кратчайшее расстояние. Тогда существует путь </a:t>
            </a:r>
          </a:p>
          <a:p>
            <a:pPr>
              <a:buNone/>
            </a:pPr>
            <a:r>
              <a:rPr lang="en-US" sz="1600" i="1" dirty="0"/>
              <a:t>P</a:t>
            </a:r>
            <a:r>
              <a:rPr lang="ru-RU" sz="1600" dirty="0"/>
              <a:t> ={</a:t>
            </a:r>
            <a:r>
              <a:rPr lang="en-US" sz="1600" i="1" dirty="0"/>
              <a:t>s </a:t>
            </a:r>
            <a:r>
              <a:rPr lang="ru-RU" sz="1600" dirty="0"/>
              <a:t>, … , </a:t>
            </a:r>
            <a:r>
              <a:rPr lang="en-US" sz="1600" i="1" dirty="0"/>
              <a:t>x</a:t>
            </a:r>
            <a:r>
              <a:rPr lang="ru-RU" sz="1600" dirty="0"/>
              <a:t> , </a:t>
            </a:r>
            <a:r>
              <a:rPr lang="en-US" sz="1600" i="1" dirty="0"/>
              <a:t>y </a:t>
            </a:r>
            <a:r>
              <a:rPr lang="ru-RU" sz="1600" dirty="0"/>
              <a:t>, … , </a:t>
            </a:r>
            <a:r>
              <a:rPr lang="en-US" sz="1600" i="1" dirty="0"/>
              <a:t>q </a:t>
            </a:r>
            <a:r>
              <a:rPr lang="ru-RU" sz="1600" dirty="0"/>
              <a:t>, </a:t>
            </a:r>
            <a:r>
              <a:rPr lang="en-US" sz="1600" i="1" dirty="0"/>
              <a:t>u</a:t>
            </a:r>
            <a:r>
              <a:rPr lang="ru-RU" sz="1600" dirty="0"/>
              <a:t>} из </a:t>
            </a:r>
            <a:r>
              <a:rPr lang="en-US" sz="1600" i="1" dirty="0"/>
              <a:t>s</a:t>
            </a:r>
            <a:r>
              <a:rPr lang="en-US" sz="1600" dirty="0"/>
              <a:t> </a:t>
            </a:r>
            <a:r>
              <a:rPr lang="ru-RU" sz="1600" dirty="0"/>
              <a:t>в </a:t>
            </a:r>
            <a:r>
              <a:rPr lang="en-US" sz="1600" i="1" dirty="0"/>
              <a:t>u</a:t>
            </a:r>
            <a:r>
              <a:rPr lang="ru-RU" sz="1600" i="1" dirty="0"/>
              <a:t>,</a:t>
            </a:r>
            <a:r>
              <a:rPr lang="ru-RU" sz="1600" dirty="0"/>
              <a:t> длина которого </a:t>
            </a:r>
            <a:r>
              <a:rPr lang="en-US" sz="1600" i="1" dirty="0"/>
              <a:t>d</a:t>
            </a:r>
            <a:r>
              <a:rPr lang="ru-RU" sz="1600" dirty="0"/>
              <a:t>(</a:t>
            </a:r>
            <a:r>
              <a:rPr lang="en-US" sz="1600" i="1" dirty="0"/>
              <a:t>P</a:t>
            </a:r>
            <a:r>
              <a:rPr lang="ru-RU" sz="1600" dirty="0"/>
              <a:t>)</a:t>
            </a:r>
            <a:r>
              <a:rPr lang="ru-RU" sz="1600" i="1" dirty="0"/>
              <a:t> </a:t>
            </a:r>
            <a:r>
              <a:rPr lang="ru-RU" sz="1600" dirty="0"/>
              <a:t>&lt;  </a:t>
            </a:r>
            <a:r>
              <a:rPr lang="en-US" sz="1600" i="1" dirty="0"/>
              <a:t>l </a:t>
            </a:r>
            <a:r>
              <a:rPr lang="ru-RU" sz="1600" dirty="0"/>
              <a:t>( </a:t>
            </a:r>
            <a:r>
              <a:rPr lang="en-US" sz="1600" i="1" dirty="0"/>
              <a:t>u </a:t>
            </a:r>
            <a:r>
              <a:rPr lang="ru-RU" sz="1600" dirty="0"/>
              <a:t>). Путь </a:t>
            </a:r>
            <a:r>
              <a:rPr lang="en-US" sz="1600" i="1" dirty="0"/>
              <a:t>P</a:t>
            </a:r>
            <a:r>
              <a:rPr lang="ru-RU" sz="1600" dirty="0"/>
              <a:t> не может включать только</a:t>
            </a:r>
          </a:p>
          <a:p>
            <a:pPr>
              <a:buNone/>
            </a:pPr>
            <a:r>
              <a:rPr lang="ru-RU" sz="1600" dirty="0"/>
              <a:t>вершины с постоянными метками. Так как по правилам алгоритма </a:t>
            </a:r>
            <a:r>
              <a:rPr lang="en-US" sz="1600" i="1" dirty="0"/>
              <a:t>l </a:t>
            </a:r>
            <a:r>
              <a:rPr lang="ru-RU" sz="1600" dirty="0"/>
              <a:t>( </a:t>
            </a:r>
            <a:r>
              <a:rPr lang="en-US" sz="1600" i="1" dirty="0"/>
              <a:t>u </a:t>
            </a:r>
            <a:r>
              <a:rPr lang="ru-RU" sz="1600" dirty="0"/>
              <a:t>) минимальная метка,</a:t>
            </a:r>
          </a:p>
          <a:p>
            <a:pPr>
              <a:buNone/>
            </a:pPr>
            <a:r>
              <a:rPr lang="ru-RU" sz="1600" dirty="0"/>
              <a:t>выбираемая на итерации среди таких путей. И следовательно  </a:t>
            </a:r>
            <a:r>
              <a:rPr lang="en-US" sz="1600" i="1" dirty="0"/>
              <a:t>l </a:t>
            </a:r>
            <a:r>
              <a:rPr lang="ru-RU" sz="1600" dirty="0"/>
              <a:t>( </a:t>
            </a:r>
            <a:r>
              <a:rPr lang="en-US" sz="1600" i="1" dirty="0"/>
              <a:t>u </a:t>
            </a:r>
            <a:r>
              <a:rPr lang="ru-RU" sz="1600" dirty="0"/>
              <a:t>) даёт длину кратчайшего</a:t>
            </a:r>
          </a:p>
          <a:p>
            <a:pPr>
              <a:buNone/>
            </a:pPr>
            <a:r>
              <a:rPr lang="ru-RU" sz="1600" dirty="0"/>
              <a:t>пути из </a:t>
            </a:r>
            <a:r>
              <a:rPr lang="en-US" sz="1600" i="1" dirty="0"/>
              <a:t>s</a:t>
            </a:r>
            <a:r>
              <a:rPr lang="en-US" sz="1600" dirty="0"/>
              <a:t> </a:t>
            </a:r>
            <a:r>
              <a:rPr lang="ru-RU" sz="1600" dirty="0"/>
              <a:t>в </a:t>
            </a:r>
            <a:r>
              <a:rPr lang="en-US" sz="1600" i="1" dirty="0"/>
              <a:t>u</a:t>
            </a:r>
            <a:r>
              <a:rPr lang="en-US" sz="1600" dirty="0"/>
              <a:t> </a:t>
            </a:r>
            <a:r>
              <a:rPr lang="ru-RU" sz="1600" dirty="0"/>
              <a:t>среди путей использующих только вершины, получивших постоянные метки до</a:t>
            </a:r>
          </a:p>
          <a:p>
            <a:pPr>
              <a:buNone/>
            </a:pPr>
            <a:r>
              <a:rPr lang="ru-RU" sz="1600" dirty="0"/>
              <a:t>рассматриваемой итерации. Пусть </a:t>
            </a:r>
            <a:r>
              <a:rPr lang="en-US" sz="1600" i="1" dirty="0"/>
              <a:t>y</a:t>
            </a:r>
            <a:r>
              <a:rPr lang="en-US" sz="1600" dirty="0"/>
              <a:t> </a:t>
            </a:r>
            <a:r>
              <a:rPr lang="ru-RU" sz="1600" dirty="0"/>
              <a:t>первая вершина в пути </a:t>
            </a:r>
            <a:r>
              <a:rPr lang="en-US" sz="1600" i="1" dirty="0"/>
              <a:t>P</a:t>
            </a:r>
            <a:r>
              <a:rPr lang="ru-RU" sz="1600" dirty="0"/>
              <a:t>, имеющая не постоянную метку, а</a:t>
            </a:r>
          </a:p>
          <a:p>
            <a:pPr>
              <a:buNone/>
            </a:pPr>
            <a:r>
              <a:rPr lang="en-US" sz="1600" i="1" dirty="0"/>
              <a:t>x</a:t>
            </a:r>
            <a:r>
              <a:rPr lang="ru-RU" sz="1600" dirty="0"/>
              <a:t> ей предшествующая с постоянной меткой (такая вершина найдётся, хотя бы </a:t>
            </a:r>
            <a:r>
              <a:rPr lang="en-US" sz="1600" i="1" dirty="0"/>
              <a:t>s</a:t>
            </a:r>
            <a:r>
              <a:rPr lang="ru-RU" sz="1600" dirty="0"/>
              <a:t>). Имеем </a:t>
            </a:r>
          </a:p>
          <a:p>
            <a:pPr>
              <a:buNone/>
            </a:pPr>
            <a:r>
              <a:rPr lang="en-US" sz="1600" i="1" dirty="0"/>
              <a:t>l</a:t>
            </a:r>
            <a:r>
              <a:rPr lang="ru-RU" sz="1600" dirty="0"/>
              <a:t>(</a:t>
            </a:r>
            <a:r>
              <a:rPr lang="en-US" sz="1600" i="1" dirty="0"/>
              <a:t>u</a:t>
            </a:r>
            <a:r>
              <a:rPr lang="ru-RU" sz="1600" dirty="0"/>
              <a:t>) ≤ </a:t>
            </a:r>
            <a:r>
              <a:rPr lang="en-US" sz="1600" i="1" dirty="0"/>
              <a:t>l</a:t>
            </a:r>
            <a:r>
              <a:rPr lang="ru-RU" sz="1600" dirty="0"/>
              <a:t>(</a:t>
            </a:r>
            <a:r>
              <a:rPr lang="en-US" sz="1600" i="1" dirty="0"/>
              <a:t>y</a:t>
            </a:r>
            <a:r>
              <a:rPr lang="ru-RU" sz="1600" dirty="0"/>
              <a:t>) ≤ </a:t>
            </a:r>
            <a:r>
              <a:rPr lang="en-US" sz="1600" i="1" dirty="0"/>
              <a:t>d</a:t>
            </a:r>
            <a:r>
              <a:rPr lang="ru-RU" sz="1600" dirty="0"/>
              <a:t>(</a:t>
            </a:r>
            <a:r>
              <a:rPr lang="en-US" sz="1600" i="1" dirty="0"/>
              <a:t>s</a:t>
            </a:r>
            <a:r>
              <a:rPr lang="ru-RU" sz="1600" i="1" dirty="0"/>
              <a:t>,</a:t>
            </a:r>
            <a:r>
              <a:rPr lang="en-US" sz="1600" i="1" dirty="0"/>
              <a:t>u</a:t>
            </a:r>
            <a:r>
              <a:rPr lang="ru-RU" sz="1600" dirty="0"/>
              <a:t>), иначе </a:t>
            </a:r>
            <a:r>
              <a:rPr lang="en-US" sz="1600" i="1" dirty="0"/>
              <a:t>y</a:t>
            </a:r>
            <a:r>
              <a:rPr lang="en-US" sz="1600" dirty="0"/>
              <a:t> </a:t>
            </a:r>
            <a:r>
              <a:rPr lang="ru-RU" sz="1600" dirty="0"/>
              <a:t>не является вершиной кратчайшего пути. Здесь </a:t>
            </a:r>
            <a:r>
              <a:rPr lang="en-US" sz="1600" i="1" dirty="0"/>
              <a:t>d</a:t>
            </a:r>
            <a:r>
              <a:rPr lang="ru-RU" sz="1600" dirty="0"/>
              <a:t>(</a:t>
            </a:r>
            <a:r>
              <a:rPr lang="en-US" sz="1600" i="1" dirty="0"/>
              <a:t>s</a:t>
            </a:r>
            <a:r>
              <a:rPr lang="ru-RU" sz="1600" i="1" dirty="0"/>
              <a:t>,</a:t>
            </a:r>
            <a:r>
              <a:rPr lang="en-US" sz="1600" i="1" dirty="0"/>
              <a:t>u</a:t>
            </a:r>
            <a:r>
              <a:rPr lang="ru-RU" sz="1600" dirty="0"/>
              <a:t>) – длина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кратчайшего расстояния от </a:t>
            </a:r>
            <a:r>
              <a:rPr lang="en-US" sz="1600" i="1" dirty="0"/>
              <a:t>s</a:t>
            </a:r>
            <a:r>
              <a:rPr lang="en-US" sz="1600" dirty="0"/>
              <a:t> </a:t>
            </a:r>
            <a:r>
              <a:rPr lang="ru-RU" sz="1600" dirty="0"/>
              <a:t>до </a:t>
            </a:r>
            <a:r>
              <a:rPr lang="en-US" sz="1600" i="1" dirty="0"/>
              <a:t>u. </a:t>
            </a:r>
            <a:r>
              <a:rPr lang="ru-RU" sz="1600" dirty="0"/>
              <a:t>С другой стороны </a:t>
            </a:r>
            <a:r>
              <a:rPr lang="en-US" sz="1600" i="1" dirty="0"/>
              <a:t>d</a:t>
            </a:r>
            <a:r>
              <a:rPr lang="ru-RU" sz="1600" dirty="0"/>
              <a:t>(</a:t>
            </a:r>
            <a:r>
              <a:rPr lang="en-US" sz="1600" i="1" dirty="0"/>
              <a:t>s</a:t>
            </a:r>
            <a:r>
              <a:rPr lang="ru-RU" sz="1600" i="1" dirty="0"/>
              <a:t>,</a:t>
            </a:r>
            <a:r>
              <a:rPr lang="en-US" sz="1600" i="1" dirty="0"/>
              <a:t>u</a:t>
            </a:r>
            <a:r>
              <a:rPr lang="ru-RU" sz="1600" dirty="0"/>
              <a:t>) ≤</a:t>
            </a:r>
            <a:r>
              <a:rPr lang="en-US" sz="1600" i="1" dirty="0"/>
              <a:t> l</a:t>
            </a:r>
            <a:r>
              <a:rPr lang="ru-RU" sz="1600" dirty="0"/>
              <a:t>(</a:t>
            </a:r>
            <a:r>
              <a:rPr lang="en-US" sz="1600" i="1" dirty="0"/>
              <a:t>u</a:t>
            </a:r>
            <a:r>
              <a:rPr lang="ru-RU" sz="1600" dirty="0"/>
              <a:t>), что и доказывает равенство</a:t>
            </a:r>
          </a:p>
          <a:p>
            <a:pPr>
              <a:buNone/>
            </a:pPr>
            <a:r>
              <a:rPr lang="en-US" sz="1600" i="1" dirty="0"/>
              <a:t>d</a:t>
            </a:r>
            <a:r>
              <a:rPr lang="ru-RU" sz="1600" dirty="0"/>
              <a:t>(</a:t>
            </a:r>
            <a:r>
              <a:rPr lang="en-US" sz="1600" i="1" dirty="0"/>
              <a:t>s</a:t>
            </a:r>
            <a:r>
              <a:rPr lang="ru-RU" sz="1600" i="1" dirty="0"/>
              <a:t>,</a:t>
            </a:r>
            <a:r>
              <a:rPr lang="en-US" sz="1600" i="1" dirty="0"/>
              <a:t>u</a:t>
            </a:r>
            <a:r>
              <a:rPr lang="ru-RU" sz="1600" dirty="0"/>
              <a:t>) =</a:t>
            </a:r>
            <a:r>
              <a:rPr lang="en-US" sz="1600" i="1" dirty="0"/>
              <a:t> l</a:t>
            </a:r>
            <a:r>
              <a:rPr lang="ru-RU" sz="1600" dirty="0"/>
              <a:t>(</a:t>
            </a:r>
            <a:r>
              <a:rPr lang="en-US" sz="1600" i="1" dirty="0"/>
              <a:t>u</a:t>
            </a:r>
            <a:r>
              <a:rPr lang="ru-RU" sz="1600" dirty="0"/>
              <a:t>).</a:t>
            </a:r>
            <a:endParaRPr lang="ru-RU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090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Алгоритм Форда-Беллмана</a:t>
            </a:r>
            <a:r>
              <a:rPr lang="ru-RU" sz="1600" dirty="0"/>
              <a:t> применяется для решения задачи 2. Ограничений на длину дуг</a:t>
            </a:r>
          </a:p>
          <a:p>
            <a:pPr>
              <a:buNone/>
            </a:pPr>
            <a:r>
              <a:rPr lang="ru-RU" sz="1600" dirty="0"/>
              <a:t>не накладывается. Алгоритм позволяет определить наличие контура отрицательной длины</a:t>
            </a:r>
          </a:p>
          <a:p>
            <a:pPr>
              <a:buNone/>
            </a:pPr>
            <a:r>
              <a:rPr lang="ru-RU" sz="1600" dirty="0"/>
              <a:t>в графе.</a:t>
            </a:r>
          </a:p>
          <a:p>
            <a:pPr>
              <a:buNone/>
            </a:pPr>
            <a:r>
              <a:rPr lang="ru-RU" sz="1600" dirty="0"/>
              <a:t>Пронумеруем вершины исходного графа номерами от 1 до </a:t>
            </a:r>
            <a:r>
              <a:rPr lang="en-US" sz="1600" i="1" dirty="0"/>
              <a:t>n</a:t>
            </a:r>
            <a:r>
              <a:rPr lang="ru-RU" sz="1600" dirty="0"/>
              <a:t> = | </a:t>
            </a:r>
            <a:r>
              <a:rPr lang="en-US" sz="1600" i="1" dirty="0"/>
              <a:t>V </a:t>
            </a:r>
            <a:r>
              <a:rPr lang="ru-RU" sz="1600" dirty="0"/>
              <a:t>| ,</a:t>
            </a:r>
            <a:r>
              <a:rPr lang="ru-RU" sz="1600" i="1" dirty="0"/>
              <a:t> </a:t>
            </a:r>
            <a:r>
              <a:rPr lang="ru-RU" sz="1600" dirty="0"/>
              <a:t> причём вершине </a:t>
            </a:r>
            <a:r>
              <a:rPr lang="en-US" sz="1600" i="1" dirty="0"/>
              <a:t>s</a:t>
            </a:r>
            <a:endParaRPr lang="ru-RU" sz="1600" i="1" dirty="0"/>
          </a:p>
          <a:p>
            <a:pPr>
              <a:buNone/>
            </a:pPr>
            <a:r>
              <a:rPr lang="ru-RU" sz="1600" dirty="0"/>
              <a:t>присвоим первый номер. Составим матрицу расстояний </a:t>
            </a:r>
            <a:r>
              <a:rPr lang="en-US" sz="1600" i="1" dirty="0"/>
              <a:t>D </a:t>
            </a:r>
            <a:r>
              <a:rPr lang="ru-RU" sz="1600" dirty="0"/>
              <a:t>= | </a:t>
            </a:r>
            <a:r>
              <a:rPr lang="en-US" sz="1600" i="1" dirty="0" err="1"/>
              <a:t>d</a:t>
            </a:r>
            <a:r>
              <a:rPr lang="en-US" sz="1600" i="1" baseline="-25000" dirty="0" err="1"/>
              <a:t>ij</a:t>
            </a:r>
            <a:r>
              <a:rPr lang="ru-RU" sz="1600" dirty="0"/>
              <a:t> |</a:t>
            </a:r>
            <a:r>
              <a:rPr lang="en-US" sz="1600" i="1" baseline="-25000" dirty="0" err="1"/>
              <a:t>n</a:t>
            </a:r>
            <a:r>
              <a:rPr lang="en-US" sz="1600" baseline="-25000" dirty="0" err="1"/>
              <a:t>x</a:t>
            </a:r>
            <a:r>
              <a:rPr lang="en-US" sz="1600" i="1" baseline="-25000" dirty="0" err="1"/>
              <a:t>n</a:t>
            </a:r>
            <a:r>
              <a:rPr lang="en-US" sz="1600" i="1" baseline="-25000" dirty="0"/>
              <a:t> </a:t>
            </a:r>
            <a:r>
              <a:rPr lang="en-US" sz="1600" i="1" dirty="0"/>
              <a:t> </a:t>
            </a:r>
            <a:r>
              <a:rPr lang="ru-RU" sz="1600" dirty="0"/>
              <a:t>для исходного графа,</a:t>
            </a:r>
          </a:p>
          <a:p>
            <a:pPr>
              <a:buNone/>
            </a:pPr>
            <a:r>
              <a:rPr lang="ru-RU" sz="1600" dirty="0"/>
              <a:t>Положив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Так же как в алгоритме </a:t>
            </a:r>
            <a:r>
              <a:rPr lang="ru-RU" sz="1600" dirty="0" err="1"/>
              <a:t>Дейкстры</a:t>
            </a:r>
            <a:r>
              <a:rPr lang="ru-RU" sz="1600" dirty="0"/>
              <a:t> будем присваивать вершине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метку (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en-US" sz="1600" i="1" dirty="0"/>
              <a:t>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) ,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k</a:t>
            </a:r>
            <a:r>
              <a:rPr lang="en-US" sz="1600" i="1" baseline="30000" dirty="0"/>
              <a:t> </a:t>
            </a:r>
            <a:r>
              <a:rPr lang="ru-RU" sz="1600" dirty="0"/>
              <a:t>) , где </a:t>
            </a:r>
          </a:p>
          <a:p>
            <a:pPr>
              <a:buNone/>
            </a:pP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en-US" sz="1600" i="1" dirty="0"/>
              <a:t>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) – кратчайшее расстояние от вершины 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i="1" baseline="-25000" dirty="0"/>
              <a:t> </a:t>
            </a:r>
            <a:r>
              <a:rPr lang="ru-RU" sz="1600" dirty="0"/>
              <a:t>до вершины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, по всем путям содержащим</a:t>
            </a:r>
          </a:p>
          <a:p>
            <a:pPr>
              <a:buNone/>
            </a:pPr>
            <a:r>
              <a:rPr lang="ru-RU" sz="1600" dirty="0"/>
              <a:t>не более чем </a:t>
            </a:r>
            <a:r>
              <a:rPr lang="en-US" sz="1600" i="1" dirty="0"/>
              <a:t>k </a:t>
            </a:r>
            <a:r>
              <a:rPr lang="ru-RU" sz="1600" dirty="0"/>
              <a:t>дуг,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k</a:t>
            </a:r>
            <a:r>
              <a:rPr lang="en-US" sz="1600" i="1" dirty="0"/>
              <a:t> </a:t>
            </a:r>
            <a:r>
              <a:rPr lang="ru-RU" sz="1600" dirty="0"/>
              <a:t>– вершина предшествующая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в кратчайшем пути, содержащим не</a:t>
            </a:r>
          </a:p>
          <a:p>
            <a:pPr>
              <a:buNone/>
            </a:pPr>
            <a:r>
              <a:rPr lang="ru-RU" sz="1600" dirty="0"/>
              <a:t>более чем </a:t>
            </a:r>
            <a:r>
              <a:rPr lang="en-US" sz="1600" i="1" dirty="0"/>
              <a:t>k </a:t>
            </a:r>
            <a:r>
              <a:rPr lang="ru-RU" sz="1600" dirty="0"/>
              <a:t>дуг.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786063" y="2357438"/>
          <a:ext cx="25876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200" imgH="736600" progId="Equation.3">
                  <p:embed/>
                </p:oleObj>
              </mc:Choice>
              <mc:Fallback>
                <p:oleObj name="Equation" r:id="rId2" imgW="1854200" imgH="736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357438"/>
                        <a:ext cx="25876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090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 СО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1600" i="1" dirty="0"/>
              <a:t>Шаг</a:t>
            </a:r>
            <a:r>
              <a:rPr lang="ru-RU" sz="1600" dirty="0"/>
              <a:t> 1. Положить </a:t>
            </a:r>
            <a:r>
              <a:rPr lang="en-US" sz="1600" i="1" dirty="0"/>
              <a:t>k </a:t>
            </a:r>
            <a:r>
              <a:rPr lang="ru-RU" sz="1600" dirty="0"/>
              <a:t>= 1, </a:t>
            </a:r>
            <a:r>
              <a:rPr lang="en-US" sz="1600" i="1" dirty="0"/>
              <a:t>l</a:t>
            </a:r>
            <a:r>
              <a:rPr lang="ru-RU" sz="1600" baseline="-25000" dirty="0"/>
              <a:t>1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) = </a:t>
            </a:r>
            <a:r>
              <a:rPr lang="en-US" sz="1600" i="1" dirty="0"/>
              <a:t>d</a:t>
            </a:r>
            <a:r>
              <a:rPr lang="ru-RU" sz="1600" baseline="-25000" dirty="0"/>
              <a:t>1</a:t>
            </a:r>
            <a:r>
              <a:rPr lang="en-US" sz="1600" i="1" baseline="-25000" dirty="0" err="1"/>
              <a:t>i</a:t>
            </a:r>
            <a:r>
              <a:rPr lang="en-US" sz="1600" i="1" baseline="-25000" dirty="0"/>
              <a:t> </a:t>
            </a:r>
            <a:r>
              <a:rPr lang="ru-RU" sz="1600" dirty="0"/>
              <a:t>, вторую часть метки для всех вершин равной </a:t>
            </a:r>
            <a:r>
              <a:rPr lang="en-US" sz="1600" i="1" dirty="0"/>
              <a:t>x</a:t>
            </a:r>
            <a:r>
              <a:rPr lang="ru-RU" sz="1600" baseline="-25000" dirty="0"/>
              <a:t>1</a:t>
            </a:r>
            <a:r>
              <a:rPr lang="ru-RU" sz="1600" dirty="0"/>
              <a:t> .</a:t>
            </a:r>
          </a:p>
          <a:p>
            <a:pPr>
              <a:lnSpc>
                <a:spcPct val="150000"/>
              </a:lnSpc>
              <a:buNone/>
            </a:pPr>
            <a:r>
              <a:rPr lang="ru-RU" sz="1600" i="1" dirty="0"/>
              <a:t>Шаг</a:t>
            </a:r>
            <a:r>
              <a:rPr lang="ru-RU" sz="1600" dirty="0"/>
              <a:t> 2. Найти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ru-RU" sz="1600" baseline="-25000" dirty="0"/>
              <a:t> + 1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) = </a:t>
            </a:r>
            <a:r>
              <a:rPr lang="en-US" sz="1600" dirty="0"/>
              <a:t>min</a:t>
            </a:r>
            <a:r>
              <a:rPr lang="ru-RU" sz="1600" dirty="0"/>
              <a:t> {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en-US" sz="1600" i="1" baseline="-25000" dirty="0"/>
              <a:t>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)</a:t>
            </a:r>
            <a:r>
              <a:rPr lang="ru-RU" sz="1600" i="1" dirty="0"/>
              <a:t> </a:t>
            </a:r>
            <a:r>
              <a:rPr lang="ru-RU" sz="1600" dirty="0"/>
              <a:t>,          </a:t>
            </a:r>
            <a:r>
              <a:rPr lang="en-US" sz="1600" dirty="0"/>
              <a:t>	</a:t>
            </a:r>
            <a:r>
              <a:rPr lang="ru-RU" sz="1600" dirty="0"/>
              <a:t>          </a:t>
            </a:r>
            <a:r>
              <a:rPr lang="en-US" sz="1600" dirty="0"/>
              <a:t>	</a:t>
            </a:r>
            <a:r>
              <a:rPr lang="ru-RU" sz="1600" dirty="0"/>
              <a:t>   } для всех </a:t>
            </a:r>
            <a:r>
              <a:rPr lang="en-US" sz="1600" i="1" dirty="0" err="1"/>
              <a:t>i</a:t>
            </a:r>
            <a:r>
              <a:rPr lang="ru-RU" sz="1600" dirty="0"/>
              <a:t> = 1 ,…, </a:t>
            </a:r>
            <a:r>
              <a:rPr lang="en-US" sz="1600" i="1" dirty="0"/>
              <a:t>n</a:t>
            </a:r>
            <a:r>
              <a:rPr lang="ru-RU" sz="1600" dirty="0"/>
              <a:t> . </a:t>
            </a:r>
            <a:endParaRPr lang="en-US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При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ru-RU" sz="1600" baseline="-25000" dirty="0"/>
              <a:t> + 1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) ≠ 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en-US" sz="1600" i="1" baseline="-25000" dirty="0"/>
              <a:t>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)   вторая часть</a:t>
            </a:r>
            <a:r>
              <a:rPr lang="en-US" sz="1600" dirty="0"/>
              <a:t> </a:t>
            </a:r>
            <a:r>
              <a:rPr lang="ru-RU" sz="1600" dirty="0"/>
              <a:t>метки вершины</a:t>
            </a:r>
            <a:r>
              <a:rPr lang="ru-RU" sz="1600" i="1" dirty="0"/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полагается равной вершине на которой</a:t>
            </a:r>
            <a:endParaRPr lang="en-US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достигается</a:t>
            </a:r>
            <a:r>
              <a:rPr lang="en-US" sz="1600" dirty="0"/>
              <a:t>		</a:t>
            </a:r>
            <a:r>
              <a:rPr lang="ru-RU" sz="1600" dirty="0"/>
              <a:t> . </a:t>
            </a:r>
            <a:r>
              <a:rPr lang="ru-RU" sz="1600" i="1" dirty="0"/>
              <a:t> </a:t>
            </a:r>
            <a:endParaRPr lang="ru-RU" sz="1600" dirty="0"/>
          </a:p>
          <a:p>
            <a:pPr>
              <a:lnSpc>
                <a:spcPct val="150000"/>
              </a:lnSpc>
              <a:buNone/>
            </a:pPr>
            <a:r>
              <a:rPr lang="ru-RU" sz="1600" i="1" dirty="0"/>
              <a:t>Шаг</a:t>
            </a:r>
            <a:r>
              <a:rPr lang="ru-RU" sz="1600" dirty="0"/>
              <a:t> 3.  Если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ru-RU" sz="1600" baseline="-25000" dirty="0"/>
              <a:t> + 1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) ≠ 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en-US" sz="1600" i="1" baseline="-25000" dirty="0"/>
              <a:t>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) для некоторой вершины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и </a:t>
            </a:r>
            <a:r>
              <a:rPr lang="en-US" sz="1600" i="1" dirty="0"/>
              <a:t>k </a:t>
            </a:r>
            <a:r>
              <a:rPr lang="ru-RU" sz="1600" dirty="0"/>
              <a:t>+ 1 ≤ </a:t>
            </a:r>
            <a:r>
              <a:rPr lang="en-US" sz="1600" i="1" dirty="0"/>
              <a:t>n</a:t>
            </a:r>
            <a:r>
              <a:rPr lang="ru-RU" sz="1600" dirty="0"/>
              <a:t> , то полагаем </a:t>
            </a:r>
            <a:r>
              <a:rPr lang="en-US" sz="1600" i="1" dirty="0"/>
              <a:t>k </a:t>
            </a:r>
            <a:r>
              <a:rPr lang="ru-RU" sz="1600" dirty="0"/>
              <a:t>:= </a:t>
            </a:r>
            <a:r>
              <a:rPr lang="en-US" sz="1600" i="1" dirty="0"/>
              <a:t>k </a:t>
            </a:r>
            <a:r>
              <a:rPr lang="ru-RU" sz="1600" dirty="0"/>
              <a:t>+ 1 и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возвращаемся к шагу 2.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Если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ru-RU" sz="1600" baseline="-25000" dirty="0"/>
              <a:t> + 1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) ≠ 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en-US" sz="1600" i="1" baseline="-25000" dirty="0"/>
              <a:t>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) для некоторой вершины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и </a:t>
            </a:r>
            <a:r>
              <a:rPr lang="en-US" sz="1600" i="1" dirty="0"/>
              <a:t>k </a:t>
            </a:r>
            <a:r>
              <a:rPr lang="ru-RU" sz="1600" dirty="0"/>
              <a:t>+ 1 = </a:t>
            </a:r>
            <a:r>
              <a:rPr lang="en-US" sz="1600" i="1" dirty="0"/>
              <a:t>n </a:t>
            </a:r>
            <a:r>
              <a:rPr lang="ru-RU" sz="1600" dirty="0"/>
              <a:t>+ 1, то граф имеет контур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отрицательной длины. Задача не имеет решения.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Если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ru-RU" sz="1600" baseline="-25000" dirty="0"/>
              <a:t> + 1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) =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en-US" sz="1600" i="1" baseline="-25000" dirty="0"/>
              <a:t>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) для всех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ru-RU" sz="1600" dirty="0"/>
              <a:t>= 1,…, </a:t>
            </a:r>
            <a:r>
              <a:rPr lang="en-US" sz="1600" i="1" dirty="0"/>
              <a:t>n</a:t>
            </a:r>
            <a:r>
              <a:rPr lang="ru-RU" sz="1600" dirty="0"/>
              <a:t> , и </a:t>
            </a:r>
            <a:r>
              <a:rPr lang="en-US" sz="1600" i="1" dirty="0"/>
              <a:t>k </a:t>
            </a:r>
            <a:r>
              <a:rPr lang="ru-RU" sz="1600" dirty="0"/>
              <a:t>+ 1 ≤ </a:t>
            </a:r>
            <a:r>
              <a:rPr lang="en-US" sz="1600" i="1" dirty="0"/>
              <a:t>n </a:t>
            </a:r>
            <a:r>
              <a:rPr lang="ru-RU" sz="1600" dirty="0"/>
              <a:t>+ 1 , то метки  </a:t>
            </a:r>
            <a:r>
              <a:rPr lang="en-US" sz="1600" i="1" dirty="0" err="1"/>
              <a:t>l</a:t>
            </a:r>
            <a:r>
              <a:rPr lang="en-US" sz="1600" i="1" baseline="-25000" dirty="0" err="1"/>
              <a:t>k</a:t>
            </a:r>
            <a:r>
              <a:rPr lang="ru-RU" sz="1600" baseline="-25000" dirty="0"/>
              <a:t> + 1 </a:t>
            </a:r>
            <a:r>
              <a:rPr lang="ru-RU" sz="1600" dirty="0"/>
              <a:t>(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ru-RU" sz="1600" dirty="0"/>
              <a:t>) дают кратчайшие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расстояния.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Сами кратчайшие пути строятся также, как в алгоритме </a:t>
            </a:r>
            <a:r>
              <a:rPr lang="ru-RU" sz="1600" dirty="0" err="1"/>
              <a:t>Дейкстры</a:t>
            </a:r>
            <a:r>
              <a:rPr lang="ru-RU" sz="1600" dirty="0"/>
              <a:t> по вторым частям меток.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Сложность алгоритма Форда-Беллмана равна </a:t>
            </a:r>
            <a:r>
              <a:rPr lang="ru-RU" sz="1600" i="1" dirty="0"/>
              <a:t>О</a:t>
            </a:r>
            <a:r>
              <a:rPr lang="ru-RU" sz="1600" dirty="0"/>
              <a:t>(|</a:t>
            </a:r>
            <a:r>
              <a:rPr lang="en-US" sz="1600" i="1" dirty="0"/>
              <a:t>V</a:t>
            </a:r>
            <a:r>
              <a:rPr lang="ru-RU" sz="1600" dirty="0"/>
              <a:t>|</a:t>
            </a:r>
            <a:r>
              <a:rPr lang="ru-RU" sz="1600" baseline="30000" dirty="0"/>
              <a:t>3 </a:t>
            </a:r>
            <a:r>
              <a:rPr lang="ru-RU" sz="1600" dirty="0"/>
              <a:t>).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707904" y="1124744"/>
          <a:ext cx="1343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79280" imgH="291960" progId="Equation.3">
                  <p:embed/>
                </p:oleObj>
              </mc:Choice>
              <mc:Fallback>
                <p:oleObj name="Формула" r:id="rId2" imgW="1079280" imgH="2919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124744"/>
                        <a:ext cx="134302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763688" y="1916832"/>
          <a:ext cx="1343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079280" imgH="291960" progId="Equation.3">
                  <p:embed/>
                </p:oleObj>
              </mc:Choice>
              <mc:Fallback>
                <p:oleObj name="Формула" r:id="rId4" imgW="10792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16832"/>
                        <a:ext cx="134302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1"/>
            <a:ext cx="928694" cy="357190"/>
          </a:xfrm>
        </p:spPr>
        <p:txBody>
          <a:bodyPr>
            <a:normAutofit/>
          </a:bodyPr>
          <a:lstStyle/>
          <a:p>
            <a:r>
              <a:rPr lang="ru-RU" sz="1200" dirty="0"/>
              <a:t>ИСО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571480"/>
            <a:ext cx="8215370" cy="6143668"/>
          </a:xfrm>
        </p:spPr>
        <p:txBody>
          <a:bodyPr>
            <a:normAutofit/>
          </a:bodyPr>
          <a:lstStyle/>
          <a:p>
            <a:pPr algn="just"/>
            <a:endParaRPr lang="ru-RU" sz="1600" i="1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ru-RU" sz="16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643042" y="3357562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(0,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1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(0,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(0,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4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-1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3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(0,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-4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4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-1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3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(-2,</a:t>
                      </a:r>
                      <a:r>
                        <a:rPr lang="en-US" i="1" dirty="0"/>
                        <a:t>x</a:t>
                      </a:r>
                      <a:r>
                        <a:rPr lang="en-US" sz="1000" dirty="0"/>
                        <a:t>2</a:t>
                      </a:r>
                      <a:r>
                        <a:rPr lang="en-US" sz="1800" dirty="0"/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-4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4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(</a:t>
                      </a:r>
                      <a:r>
                        <a:rPr lang="en-US"/>
                        <a:t>3</a:t>
                      </a:r>
                      <a:r>
                        <a:rPr lang="ru-RU"/>
                        <a:t>,</a:t>
                      </a:r>
                      <a:r>
                        <a:rPr lang="en-US" i="1" baseline="0"/>
                        <a:t>x</a:t>
                      </a:r>
                      <a:r>
                        <a:rPr lang="en-US" sz="1000" i="0" baseline="0"/>
                        <a:t>1</a:t>
                      </a:r>
                      <a:r>
                        <a:rPr lang="en-US" sz="1800" i="0" baseline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-1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3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(-2,</a:t>
                      </a:r>
                      <a:r>
                        <a:rPr lang="en-US" i="1" dirty="0"/>
                        <a:t>x</a:t>
                      </a:r>
                      <a:r>
                        <a:rPr lang="en-US" sz="1000" dirty="0"/>
                        <a:t>2</a:t>
                      </a:r>
                      <a:r>
                        <a:rPr lang="en-US" sz="1800" dirty="0"/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-4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4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1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1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-1</a:t>
                      </a:r>
                      <a:r>
                        <a:rPr lang="ru-RU" dirty="0"/>
                        <a:t>,</a:t>
                      </a:r>
                      <a:r>
                        <a:rPr lang="en-US" i="1" baseline="0" dirty="0"/>
                        <a:t>x</a:t>
                      </a:r>
                      <a:r>
                        <a:rPr lang="en-US" sz="1000" i="0" baseline="0" dirty="0"/>
                        <a:t>3</a:t>
                      </a:r>
                      <a:r>
                        <a:rPr lang="en-US" sz="1800" i="0" baseline="0" dirty="0"/>
                        <a:t>)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rot="10800000" flipV="1">
            <a:off x="2643174" y="1500174"/>
            <a:ext cx="1071570" cy="5715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2560027" y="1302727"/>
            <a:ext cx="1220666" cy="772258"/>
          </a:xfrm>
          <a:custGeom>
            <a:avLst/>
            <a:gdLst>
              <a:gd name="connsiteX0" fmla="*/ 51288 w 1220666"/>
              <a:gd name="connsiteY0" fmla="*/ 772258 h 772258"/>
              <a:gd name="connsiteX1" fmla="*/ 104042 w 1220666"/>
              <a:gd name="connsiteY1" fmla="*/ 306265 h 772258"/>
              <a:gd name="connsiteX2" fmla="*/ 675542 w 1220666"/>
              <a:gd name="connsiteY2" fmla="*/ 24911 h 772258"/>
              <a:gd name="connsiteX3" fmla="*/ 1141535 w 1220666"/>
              <a:gd name="connsiteY3" fmla="*/ 156796 h 772258"/>
              <a:gd name="connsiteX4" fmla="*/ 1150327 w 1220666"/>
              <a:gd name="connsiteY4" fmla="*/ 183173 h 772258"/>
              <a:gd name="connsiteX5" fmla="*/ 1167911 w 1220666"/>
              <a:gd name="connsiteY5" fmla="*/ 174381 h 772258"/>
              <a:gd name="connsiteX6" fmla="*/ 1176704 w 1220666"/>
              <a:gd name="connsiteY6" fmla="*/ 191965 h 772258"/>
              <a:gd name="connsiteX7" fmla="*/ 1167911 w 1220666"/>
              <a:gd name="connsiteY7" fmla="*/ 174381 h 77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666" h="772258">
                <a:moveTo>
                  <a:pt x="51288" y="772258"/>
                </a:moveTo>
                <a:cubicBezTo>
                  <a:pt x="25644" y="601540"/>
                  <a:pt x="0" y="430823"/>
                  <a:pt x="104042" y="306265"/>
                </a:cubicBezTo>
                <a:cubicBezTo>
                  <a:pt x="208084" y="181707"/>
                  <a:pt x="502627" y="49823"/>
                  <a:pt x="675542" y="24911"/>
                </a:cubicBezTo>
                <a:cubicBezTo>
                  <a:pt x="848458" y="0"/>
                  <a:pt x="1062404" y="130419"/>
                  <a:pt x="1141535" y="156796"/>
                </a:cubicBezTo>
                <a:cubicBezTo>
                  <a:pt x="1220666" y="183173"/>
                  <a:pt x="1145931" y="180242"/>
                  <a:pt x="1150327" y="183173"/>
                </a:cubicBezTo>
                <a:cubicBezTo>
                  <a:pt x="1154723" y="186104"/>
                  <a:pt x="1163515" y="172916"/>
                  <a:pt x="1167911" y="174381"/>
                </a:cubicBezTo>
                <a:cubicBezTo>
                  <a:pt x="1172307" y="175846"/>
                  <a:pt x="1176704" y="191965"/>
                  <a:pt x="1176704" y="191965"/>
                </a:cubicBezTo>
                <a:lnTo>
                  <a:pt x="1167911" y="174381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2714612" y="2071678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</p:cNvCxnSpPr>
          <p:nvPr/>
        </p:nvCxnSpPr>
        <p:spPr>
          <a:xfrm>
            <a:off x="3710354" y="1485900"/>
            <a:ext cx="4390" cy="58577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3691304" y="1472711"/>
            <a:ext cx="361949" cy="611066"/>
          </a:xfrm>
          <a:custGeom>
            <a:avLst/>
            <a:gdLst>
              <a:gd name="connsiteX0" fmla="*/ 19050 w 361949"/>
              <a:gd name="connsiteY0" fmla="*/ 611066 h 611066"/>
              <a:gd name="connsiteX1" fmla="*/ 309196 w 361949"/>
              <a:gd name="connsiteY1" fmla="*/ 435220 h 611066"/>
              <a:gd name="connsiteX2" fmla="*/ 317988 w 361949"/>
              <a:gd name="connsiteY2" fmla="*/ 162658 h 611066"/>
              <a:gd name="connsiteX3" fmla="*/ 45427 w 361949"/>
              <a:gd name="connsiteY3" fmla="*/ 21981 h 611066"/>
              <a:gd name="connsiteX4" fmla="*/ 45427 w 361949"/>
              <a:gd name="connsiteY4" fmla="*/ 30774 h 6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49" h="611066">
                <a:moveTo>
                  <a:pt x="19050" y="611066"/>
                </a:moveTo>
                <a:cubicBezTo>
                  <a:pt x="139211" y="560510"/>
                  <a:pt x="259373" y="509955"/>
                  <a:pt x="309196" y="435220"/>
                </a:cubicBezTo>
                <a:cubicBezTo>
                  <a:pt x="359019" y="360485"/>
                  <a:pt x="361949" y="231531"/>
                  <a:pt x="317988" y="162658"/>
                </a:cubicBezTo>
                <a:cubicBezTo>
                  <a:pt x="274027" y="93785"/>
                  <a:pt x="90854" y="43962"/>
                  <a:pt x="45427" y="21981"/>
                </a:cubicBezTo>
                <a:cubicBezTo>
                  <a:pt x="0" y="0"/>
                  <a:pt x="22713" y="15387"/>
                  <a:pt x="45427" y="30774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5" idx="0"/>
          </p:cNvCxnSpPr>
          <p:nvPr/>
        </p:nvCxnSpPr>
        <p:spPr>
          <a:xfrm flipV="1">
            <a:off x="3710354" y="2071678"/>
            <a:ext cx="1361712" cy="1209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3727938" y="1321776"/>
            <a:ext cx="1383323" cy="786913"/>
          </a:xfrm>
          <a:custGeom>
            <a:avLst/>
            <a:gdLst>
              <a:gd name="connsiteX0" fmla="*/ 0 w 1383323"/>
              <a:gd name="connsiteY0" fmla="*/ 172916 h 786913"/>
              <a:gd name="connsiteX1" fmla="*/ 448408 w 1383323"/>
              <a:gd name="connsiteY1" fmla="*/ 5862 h 786913"/>
              <a:gd name="connsiteX2" fmla="*/ 1081454 w 1383323"/>
              <a:gd name="connsiteY2" fmla="*/ 208086 h 786913"/>
              <a:gd name="connsiteX3" fmla="*/ 1336431 w 1383323"/>
              <a:gd name="connsiteY3" fmla="*/ 542193 h 786913"/>
              <a:gd name="connsiteX4" fmla="*/ 1362808 w 1383323"/>
              <a:gd name="connsiteY4" fmla="*/ 753209 h 786913"/>
              <a:gd name="connsiteX5" fmla="*/ 1354016 w 1383323"/>
              <a:gd name="connsiteY5" fmla="*/ 744416 h 78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3323" h="786913">
                <a:moveTo>
                  <a:pt x="0" y="172916"/>
                </a:moveTo>
                <a:cubicBezTo>
                  <a:pt x="134083" y="86458"/>
                  <a:pt x="268166" y="0"/>
                  <a:pt x="448408" y="5862"/>
                </a:cubicBezTo>
                <a:cubicBezTo>
                  <a:pt x="628650" y="11724"/>
                  <a:pt x="933450" y="118698"/>
                  <a:pt x="1081454" y="208086"/>
                </a:cubicBezTo>
                <a:cubicBezTo>
                  <a:pt x="1229458" y="297474"/>
                  <a:pt x="1289539" y="451339"/>
                  <a:pt x="1336431" y="542193"/>
                </a:cubicBezTo>
                <a:cubicBezTo>
                  <a:pt x="1383323" y="633047"/>
                  <a:pt x="1359877" y="719505"/>
                  <a:pt x="1362808" y="753209"/>
                </a:cubicBezTo>
                <a:cubicBezTo>
                  <a:pt x="1365739" y="786913"/>
                  <a:pt x="1359877" y="765664"/>
                  <a:pt x="1354016" y="744416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2532185" y="2006111"/>
            <a:ext cx="2576146" cy="700455"/>
          </a:xfrm>
          <a:custGeom>
            <a:avLst/>
            <a:gdLst>
              <a:gd name="connsiteX0" fmla="*/ 2558561 w 2576146"/>
              <a:gd name="connsiteY0" fmla="*/ 60081 h 700455"/>
              <a:gd name="connsiteX1" fmla="*/ 2400300 w 2576146"/>
              <a:gd name="connsiteY1" fmla="*/ 596412 h 700455"/>
              <a:gd name="connsiteX2" fmla="*/ 1503484 w 2576146"/>
              <a:gd name="connsiteY2" fmla="*/ 605204 h 700455"/>
              <a:gd name="connsiteX3" fmla="*/ 228600 w 2576146"/>
              <a:gd name="connsiteY3" fmla="*/ 613997 h 700455"/>
              <a:gd name="connsiteX4" fmla="*/ 131884 w 2576146"/>
              <a:gd name="connsiteY4" fmla="*/ 86458 h 700455"/>
              <a:gd name="connsiteX5" fmla="*/ 131884 w 2576146"/>
              <a:gd name="connsiteY5" fmla="*/ 95251 h 70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6146" h="700455">
                <a:moveTo>
                  <a:pt x="2558561" y="60081"/>
                </a:moveTo>
                <a:cubicBezTo>
                  <a:pt x="2567353" y="282819"/>
                  <a:pt x="2576146" y="505558"/>
                  <a:pt x="2400300" y="596412"/>
                </a:cubicBezTo>
                <a:cubicBezTo>
                  <a:pt x="2224454" y="687266"/>
                  <a:pt x="1503484" y="605204"/>
                  <a:pt x="1503484" y="605204"/>
                </a:cubicBezTo>
                <a:cubicBezTo>
                  <a:pt x="1141534" y="608135"/>
                  <a:pt x="457200" y="700455"/>
                  <a:pt x="228600" y="613997"/>
                </a:cubicBezTo>
                <a:cubicBezTo>
                  <a:pt x="0" y="527539"/>
                  <a:pt x="148003" y="172916"/>
                  <a:pt x="131884" y="86458"/>
                </a:cubicBezTo>
                <a:cubicBezTo>
                  <a:pt x="115765" y="0"/>
                  <a:pt x="123824" y="47625"/>
                  <a:pt x="131884" y="95251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 flipH="1" flipV="1">
            <a:off x="2571737" y="2071679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072066" y="20716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 flipH="1">
            <a:off x="3643306" y="2071678"/>
            <a:ext cx="7143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 flipV="1">
            <a:off x="3714744" y="1428736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2000232" y="192880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sz="1000" dirty="0"/>
              <a:t>2</a:t>
            </a:r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11429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sz="1000" i="1" dirty="0"/>
              <a:t>1</a:t>
            </a:r>
            <a:endParaRPr lang="ru-RU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14942" y="18573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sz="1000" dirty="0"/>
              <a:t>4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500430" y="214311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sz="1000" dirty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214546" y="12858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928926" y="1500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071934" y="157161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428992" y="16430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929190" y="12858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286248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786050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571868" y="27146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1"/>
            <a:ext cx="7772400" cy="357190"/>
          </a:xfrm>
        </p:spPr>
        <p:txBody>
          <a:bodyPr>
            <a:normAutofit/>
          </a:bodyPr>
          <a:lstStyle/>
          <a:p>
            <a:r>
              <a:rPr lang="ru-RU" sz="1600" b="1" dirty="0"/>
              <a:t>Алгоритм </a:t>
            </a:r>
            <a:r>
              <a:rPr lang="ru-RU" sz="1600" b="1" dirty="0" err="1"/>
              <a:t>Флойда</a:t>
            </a: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571480"/>
            <a:ext cx="8643966" cy="6143668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Применяется для решения задачи 3. Ограничений на длины дуг не накладывается. Алгоритм обнаруживает контур отрицательной длины. 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Нумеруем вершины графа номерами от 1 до 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 = | </a:t>
            </a:r>
            <a:r>
              <a:rPr lang="en-US" sz="1600" i="1" dirty="0">
                <a:solidFill>
                  <a:schemeClr val="tx1"/>
                </a:solidFill>
              </a:rPr>
              <a:t>V </a:t>
            </a:r>
            <a:r>
              <a:rPr lang="ru-RU" sz="1600" dirty="0">
                <a:solidFill>
                  <a:schemeClr val="tx1"/>
                </a:solidFill>
              </a:rPr>
              <a:t>| и строим матрицу расстояний </a:t>
            </a:r>
          </a:p>
          <a:p>
            <a:pPr algn="just"/>
            <a:r>
              <a:rPr lang="en-US" sz="1600" i="1" dirty="0">
                <a:solidFill>
                  <a:schemeClr val="tx1"/>
                </a:solidFill>
              </a:rPr>
              <a:t>D </a:t>
            </a:r>
            <a:r>
              <a:rPr lang="ru-RU" sz="1600" dirty="0">
                <a:solidFill>
                  <a:schemeClr val="tx1"/>
                </a:solidFill>
              </a:rPr>
              <a:t>= | </a:t>
            </a:r>
            <a:r>
              <a:rPr lang="en-US" sz="1600" i="1" dirty="0" err="1">
                <a:solidFill>
                  <a:schemeClr val="tx1"/>
                </a:solidFill>
              </a:rPr>
              <a:t>d</a:t>
            </a:r>
            <a:r>
              <a:rPr lang="en-US" sz="1600" i="1" baseline="-25000" dirty="0" err="1">
                <a:solidFill>
                  <a:schemeClr val="tx1"/>
                </a:solidFill>
              </a:rPr>
              <a:t>ij</a:t>
            </a:r>
            <a:r>
              <a:rPr lang="ru-RU" sz="1600" dirty="0">
                <a:solidFill>
                  <a:schemeClr val="tx1"/>
                </a:solidFill>
              </a:rPr>
              <a:t> |</a:t>
            </a:r>
            <a:r>
              <a:rPr lang="en-US" sz="1600" i="1" baseline="-25000" dirty="0" err="1">
                <a:solidFill>
                  <a:schemeClr val="tx1"/>
                </a:solidFill>
              </a:rPr>
              <a:t>n</a:t>
            </a:r>
            <a:r>
              <a:rPr lang="en-US" sz="1600" baseline="-25000" dirty="0" err="1">
                <a:solidFill>
                  <a:schemeClr val="tx1"/>
                </a:solidFill>
              </a:rPr>
              <a:t>x</a:t>
            </a:r>
            <a:r>
              <a:rPr lang="en-US" sz="1600" i="1" baseline="-25000" dirty="0" err="1">
                <a:solidFill>
                  <a:schemeClr val="tx1"/>
                </a:solidFill>
              </a:rPr>
              <a:t>n</a:t>
            </a:r>
            <a:r>
              <a:rPr lang="en-US" sz="1600" i="1" baseline="-250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для исходного графа, по аналогии с алгоритмом Форда-Беллмана.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Пусть  значение кратчайшего расстояния от вершины 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</a:rPr>
              <a:t>i</a:t>
            </a:r>
            <a:r>
              <a:rPr lang="ru-RU" sz="1600" dirty="0">
                <a:solidFill>
                  <a:schemeClr val="tx1"/>
                </a:solidFill>
              </a:rPr>
              <a:t> к вершине </a:t>
            </a:r>
            <a:r>
              <a:rPr lang="en-US" sz="1600" i="1" dirty="0" err="1">
                <a:solidFill>
                  <a:schemeClr val="tx1"/>
                </a:solidFill>
              </a:rPr>
              <a:t>x</a:t>
            </a:r>
            <a:r>
              <a:rPr lang="en-US" sz="1600" i="1" baseline="-25000" dirty="0" err="1">
                <a:solidFill>
                  <a:schemeClr val="tx1"/>
                </a:solidFill>
              </a:rPr>
              <a:t>j</a:t>
            </a:r>
            <a:r>
              <a:rPr lang="ru-RU" sz="1600" dirty="0">
                <a:solidFill>
                  <a:schemeClr val="tx1"/>
                </a:solidFill>
              </a:rPr>
              <a:t> по всем путям, содержащим вершины с номерами не более </a:t>
            </a:r>
            <a:r>
              <a:rPr lang="en-US" sz="1600" i="1" dirty="0">
                <a:solidFill>
                  <a:schemeClr val="tx1"/>
                </a:solidFill>
              </a:rPr>
              <a:t>k</a:t>
            </a:r>
            <a:r>
              <a:rPr lang="ru-RU" sz="1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 1</a:t>
            </a:r>
            <a:r>
              <a:rPr lang="ru-RU" sz="1600" dirty="0">
                <a:solidFill>
                  <a:schemeClr val="tx1"/>
                </a:solidFill>
              </a:rPr>
              <a:t>. Положить </a:t>
            </a:r>
            <a:r>
              <a:rPr lang="en-US" sz="1600" i="1" dirty="0">
                <a:solidFill>
                  <a:schemeClr val="tx1"/>
                </a:solidFill>
              </a:rPr>
              <a:t>k </a:t>
            </a:r>
            <a:r>
              <a:rPr lang="ru-RU" sz="1600" dirty="0">
                <a:solidFill>
                  <a:schemeClr val="tx1"/>
                </a:solidFill>
              </a:rPr>
              <a:t>= 0, и построить матрицы                                                   по правилу: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                  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 2</a:t>
            </a:r>
            <a:r>
              <a:rPr lang="ru-RU" sz="1600" dirty="0">
                <a:solidFill>
                  <a:schemeClr val="tx1"/>
                </a:solidFill>
              </a:rPr>
              <a:t>. Построить матрицы                                                       ,  по матрицам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вычисляя их элементы по формулам: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 3</a:t>
            </a:r>
            <a:r>
              <a:rPr lang="ru-RU" sz="1600" dirty="0">
                <a:solidFill>
                  <a:schemeClr val="tx1"/>
                </a:solidFill>
              </a:rPr>
              <a:t>. Если </a:t>
            </a:r>
            <a:r>
              <a:rPr lang="en-US" sz="1600" i="1" dirty="0">
                <a:solidFill>
                  <a:schemeClr val="tx1"/>
                </a:solidFill>
              </a:rPr>
              <a:t>k </a:t>
            </a:r>
            <a:r>
              <a:rPr lang="ru-RU" sz="1600" dirty="0">
                <a:solidFill>
                  <a:schemeClr val="tx1"/>
                </a:solidFill>
              </a:rPr>
              <a:t>+ 1 ≤ </a:t>
            </a:r>
            <a:r>
              <a:rPr lang="en-US" sz="1600" i="1" dirty="0">
                <a:solidFill>
                  <a:schemeClr val="tx1"/>
                </a:solidFill>
              </a:rPr>
              <a:t>n </a:t>
            </a:r>
            <a:r>
              <a:rPr lang="ru-RU" sz="1600" dirty="0">
                <a:solidFill>
                  <a:schemeClr val="tx1"/>
                </a:solidFill>
              </a:rPr>
              <a:t>и для некоторого </a:t>
            </a:r>
            <a:r>
              <a:rPr lang="en-US" sz="1600" i="1" dirty="0" err="1">
                <a:solidFill>
                  <a:schemeClr val="tx1"/>
                </a:solidFill>
              </a:rPr>
              <a:t>i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элемент              , то граф имеет контур отрицательной длины. Задача не имеет решения.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Если </a:t>
            </a:r>
            <a:r>
              <a:rPr lang="en-US" sz="1600" i="1" dirty="0">
                <a:solidFill>
                  <a:schemeClr val="tx1"/>
                </a:solidFill>
              </a:rPr>
              <a:t>k </a:t>
            </a:r>
            <a:r>
              <a:rPr lang="ru-RU" sz="1600" dirty="0">
                <a:solidFill>
                  <a:schemeClr val="tx1"/>
                </a:solidFill>
              </a:rPr>
              <a:t>+ 1 &lt; </a:t>
            </a:r>
            <a:r>
              <a:rPr lang="en-US" sz="1600" i="1" dirty="0">
                <a:solidFill>
                  <a:schemeClr val="tx1"/>
                </a:solidFill>
              </a:rPr>
              <a:t>n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                                        то положить </a:t>
            </a:r>
            <a:r>
              <a:rPr lang="en-US" sz="1600" i="1" dirty="0">
                <a:solidFill>
                  <a:schemeClr val="tx1"/>
                </a:solidFill>
              </a:rPr>
              <a:t>k </a:t>
            </a:r>
            <a:r>
              <a:rPr lang="ru-RU" sz="1600" dirty="0">
                <a:solidFill>
                  <a:schemeClr val="tx1"/>
                </a:solidFill>
              </a:rPr>
              <a:t>:= </a:t>
            </a:r>
            <a:r>
              <a:rPr lang="en-US" sz="1600" i="1" dirty="0">
                <a:solidFill>
                  <a:schemeClr val="tx1"/>
                </a:solidFill>
              </a:rPr>
              <a:t>k</a:t>
            </a:r>
            <a:r>
              <a:rPr lang="ru-RU" sz="1600" i="1" dirty="0">
                <a:solidFill>
                  <a:schemeClr val="tx1"/>
                </a:solidFill>
              </a:rPr>
              <a:t> +</a:t>
            </a:r>
            <a:r>
              <a:rPr lang="ru-RU" sz="1600" dirty="0">
                <a:solidFill>
                  <a:schemeClr val="tx1"/>
                </a:solidFill>
              </a:rPr>
              <a:t>1 и перейти к шагу 2.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Если </a:t>
            </a:r>
            <a:r>
              <a:rPr lang="en-US" sz="1600" i="1" dirty="0">
                <a:solidFill>
                  <a:schemeClr val="tx1"/>
                </a:solidFill>
              </a:rPr>
              <a:t>k</a:t>
            </a:r>
            <a:r>
              <a:rPr lang="ru-RU" sz="1600" i="1" dirty="0">
                <a:solidFill>
                  <a:schemeClr val="tx1"/>
                </a:solidFill>
              </a:rPr>
              <a:t>+1 </a:t>
            </a:r>
            <a:r>
              <a:rPr lang="ru-RU" sz="1600" dirty="0">
                <a:solidFill>
                  <a:schemeClr val="tx1"/>
                </a:solidFill>
              </a:rPr>
              <a:t>= 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                                то матрица </a:t>
            </a:r>
            <a:r>
              <a:rPr lang="en-US" sz="1600" i="1" dirty="0" err="1">
                <a:solidFill>
                  <a:schemeClr val="tx1"/>
                </a:solidFill>
              </a:rPr>
              <a:t>D</a:t>
            </a:r>
            <a:r>
              <a:rPr lang="en-US" sz="1600" i="1" baseline="30000" dirty="0" err="1">
                <a:solidFill>
                  <a:schemeClr val="tx1"/>
                </a:solidFill>
              </a:rPr>
              <a:t>n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даёт кратчайшие расстояния между парами вершин.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Сложность алгоритма </a:t>
            </a:r>
            <a:r>
              <a:rPr lang="ru-RU" sz="1600" dirty="0" err="1">
                <a:solidFill>
                  <a:schemeClr val="tx1"/>
                </a:solidFill>
              </a:rPr>
              <a:t>Флойда</a:t>
            </a:r>
            <a:r>
              <a:rPr lang="ru-RU" sz="1600" dirty="0">
                <a:solidFill>
                  <a:schemeClr val="tx1"/>
                </a:solidFill>
              </a:rPr>
              <a:t> равна </a:t>
            </a:r>
            <a:r>
              <a:rPr lang="ru-RU" sz="1600" i="1" dirty="0">
                <a:solidFill>
                  <a:schemeClr val="tx1"/>
                </a:solidFill>
              </a:rPr>
              <a:t>О</a:t>
            </a:r>
            <a:r>
              <a:rPr lang="ru-RU" sz="1600" dirty="0">
                <a:solidFill>
                  <a:schemeClr val="tx1"/>
                </a:solidFill>
              </a:rPr>
              <a:t>(|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ru-RU" sz="1600" dirty="0">
                <a:solidFill>
                  <a:schemeClr val="tx1"/>
                </a:solidFill>
              </a:rPr>
              <a:t>|</a:t>
            </a:r>
            <a:r>
              <a:rPr lang="ru-RU" sz="1600" baseline="30000" dirty="0">
                <a:solidFill>
                  <a:schemeClr val="tx1"/>
                </a:solidFill>
              </a:rPr>
              <a:t>3 </a:t>
            </a:r>
            <a:r>
              <a:rPr lang="ru-RU" sz="1600" dirty="0">
                <a:solidFill>
                  <a:schemeClr val="tx1"/>
                </a:solidFill>
              </a:rPr>
              <a:t>).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i="1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ru-RU" sz="1600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4714875" y="2214563"/>
          <a:ext cx="19923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91960" progId="Equation.3">
                  <p:embed/>
                </p:oleObj>
              </mc:Choice>
              <mc:Fallback>
                <p:oleObj name="Equation" r:id="rId2" imgW="160020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214563"/>
                        <a:ext cx="19923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571500" y="2571750"/>
          <a:ext cx="19653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66400" progId="Equation.3">
                  <p:embed/>
                </p:oleObj>
              </mc:Choice>
              <mc:Fallback>
                <p:oleObj name="Equation" r:id="rId4" imgW="154908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571750"/>
                        <a:ext cx="19653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2928926" y="2857496"/>
          <a:ext cx="24511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480" imgH="291960" progId="Equation.3">
                  <p:embed/>
                </p:oleObj>
              </mc:Choice>
              <mc:Fallback>
                <p:oleObj name="Equation" r:id="rId6" imgW="19684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857496"/>
                        <a:ext cx="24511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4"/>
          <p:cNvGraphicFramePr>
            <a:graphicFrameLocks noChangeAspect="1"/>
          </p:cNvGraphicFramePr>
          <p:nvPr/>
        </p:nvGraphicFramePr>
        <p:xfrm>
          <a:off x="7007225" y="2857500"/>
          <a:ext cx="20081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291960" progId="Equation.3">
                  <p:embed/>
                </p:oleObj>
              </mc:Choice>
              <mc:Fallback>
                <p:oleObj name="Equation" r:id="rId8" imgW="1612800" imgH="291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2857500"/>
                        <a:ext cx="200818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1344613" y="3429000"/>
          <a:ext cx="54371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660560" imgH="863280" progId="Equation.3">
                  <p:embed/>
                </p:oleObj>
              </mc:Choice>
              <mc:Fallback>
                <p:oleObj name="Формула" r:id="rId10" imgW="4660560" imgH="863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429000"/>
                        <a:ext cx="543718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000628" y="4572008"/>
          <a:ext cx="6445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241200" progId="Equation.3">
                  <p:embed/>
                </p:oleObj>
              </mc:Choice>
              <mc:Fallback>
                <p:oleObj name="Equation" r:id="rId12" imgW="4950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572008"/>
                        <a:ext cx="64452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2214563" y="5143500"/>
          <a:ext cx="14112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9280" imgH="253800" progId="Equation.3">
                  <p:embed/>
                </p:oleObj>
              </mc:Choice>
              <mc:Fallback>
                <p:oleObj name="Equation" r:id="rId14" imgW="1079280" imgH="25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143500"/>
                        <a:ext cx="14112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214546" y="5429264"/>
          <a:ext cx="14112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79280" imgH="253800" progId="Equation.3">
                  <p:embed/>
                </p:oleObj>
              </mc:Choice>
              <mc:Fallback>
                <p:oleObj name="Equation" r:id="rId16" imgW="1079280" imgH="253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429264"/>
                        <a:ext cx="14112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1"/>
            <a:ext cx="7772400" cy="357190"/>
          </a:xfrm>
        </p:spPr>
        <p:txBody>
          <a:bodyPr>
            <a:normAutofit/>
          </a:bodyPr>
          <a:lstStyle/>
          <a:p>
            <a:r>
              <a:rPr lang="ru-RU" sz="1600" dirty="0"/>
              <a:t>Алгоритм </a:t>
            </a:r>
            <a:r>
              <a:rPr lang="ru-RU" sz="1600" dirty="0" err="1"/>
              <a:t>Флойда</a:t>
            </a: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571480"/>
            <a:ext cx="8215370" cy="6143668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Пример.</a:t>
            </a:r>
          </a:p>
          <a:p>
            <a:pPr algn="just"/>
            <a:endParaRPr lang="ru-RU" sz="1600" i="1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 flipV="1">
            <a:off x="2643174" y="1500174"/>
            <a:ext cx="107157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2560027" y="1302727"/>
            <a:ext cx="1220666" cy="772258"/>
          </a:xfrm>
          <a:custGeom>
            <a:avLst/>
            <a:gdLst>
              <a:gd name="connsiteX0" fmla="*/ 51288 w 1220666"/>
              <a:gd name="connsiteY0" fmla="*/ 772258 h 772258"/>
              <a:gd name="connsiteX1" fmla="*/ 104042 w 1220666"/>
              <a:gd name="connsiteY1" fmla="*/ 306265 h 772258"/>
              <a:gd name="connsiteX2" fmla="*/ 675542 w 1220666"/>
              <a:gd name="connsiteY2" fmla="*/ 24911 h 772258"/>
              <a:gd name="connsiteX3" fmla="*/ 1141535 w 1220666"/>
              <a:gd name="connsiteY3" fmla="*/ 156796 h 772258"/>
              <a:gd name="connsiteX4" fmla="*/ 1150327 w 1220666"/>
              <a:gd name="connsiteY4" fmla="*/ 183173 h 772258"/>
              <a:gd name="connsiteX5" fmla="*/ 1167911 w 1220666"/>
              <a:gd name="connsiteY5" fmla="*/ 174381 h 772258"/>
              <a:gd name="connsiteX6" fmla="*/ 1176704 w 1220666"/>
              <a:gd name="connsiteY6" fmla="*/ 191965 h 772258"/>
              <a:gd name="connsiteX7" fmla="*/ 1167911 w 1220666"/>
              <a:gd name="connsiteY7" fmla="*/ 174381 h 77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666" h="772258">
                <a:moveTo>
                  <a:pt x="51288" y="772258"/>
                </a:moveTo>
                <a:cubicBezTo>
                  <a:pt x="25644" y="601540"/>
                  <a:pt x="0" y="430823"/>
                  <a:pt x="104042" y="306265"/>
                </a:cubicBezTo>
                <a:cubicBezTo>
                  <a:pt x="208084" y="181707"/>
                  <a:pt x="502627" y="49823"/>
                  <a:pt x="675542" y="24911"/>
                </a:cubicBezTo>
                <a:cubicBezTo>
                  <a:pt x="848458" y="0"/>
                  <a:pt x="1062404" y="130419"/>
                  <a:pt x="1141535" y="156796"/>
                </a:cubicBezTo>
                <a:cubicBezTo>
                  <a:pt x="1220666" y="183173"/>
                  <a:pt x="1145931" y="180242"/>
                  <a:pt x="1150327" y="183173"/>
                </a:cubicBezTo>
                <a:cubicBezTo>
                  <a:pt x="1154723" y="186104"/>
                  <a:pt x="1163515" y="172916"/>
                  <a:pt x="1167911" y="174381"/>
                </a:cubicBezTo>
                <a:cubicBezTo>
                  <a:pt x="1172307" y="175846"/>
                  <a:pt x="1176704" y="191965"/>
                  <a:pt x="1176704" y="191965"/>
                </a:cubicBezTo>
                <a:lnTo>
                  <a:pt x="1167911" y="174381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2714612" y="2071678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</p:cNvCxnSpPr>
          <p:nvPr/>
        </p:nvCxnSpPr>
        <p:spPr>
          <a:xfrm>
            <a:off x="3710354" y="1485900"/>
            <a:ext cx="4390" cy="585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3691304" y="1472711"/>
            <a:ext cx="361949" cy="611066"/>
          </a:xfrm>
          <a:custGeom>
            <a:avLst/>
            <a:gdLst>
              <a:gd name="connsiteX0" fmla="*/ 19050 w 361949"/>
              <a:gd name="connsiteY0" fmla="*/ 611066 h 611066"/>
              <a:gd name="connsiteX1" fmla="*/ 309196 w 361949"/>
              <a:gd name="connsiteY1" fmla="*/ 435220 h 611066"/>
              <a:gd name="connsiteX2" fmla="*/ 317988 w 361949"/>
              <a:gd name="connsiteY2" fmla="*/ 162658 h 611066"/>
              <a:gd name="connsiteX3" fmla="*/ 45427 w 361949"/>
              <a:gd name="connsiteY3" fmla="*/ 21981 h 611066"/>
              <a:gd name="connsiteX4" fmla="*/ 45427 w 361949"/>
              <a:gd name="connsiteY4" fmla="*/ 30774 h 6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49" h="611066">
                <a:moveTo>
                  <a:pt x="19050" y="611066"/>
                </a:moveTo>
                <a:cubicBezTo>
                  <a:pt x="139211" y="560510"/>
                  <a:pt x="259373" y="509955"/>
                  <a:pt x="309196" y="435220"/>
                </a:cubicBezTo>
                <a:cubicBezTo>
                  <a:pt x="359019" y="360485"/>
                  <a:pt x="361949" y="231531"/>
                  <a:pt x="317988" y="162658"/>
                </a:cubicBezTo>
                <a:cubicBezTo>
                  <a:pt x="274027" y="93785"/>
                  <a:pt x="90854" y="43962"/>
                  <a:pt x="45427" y="21981"/>
                </a:cubicBezTo>
                <a:cubicBezTo>
                  <a:pt x="0" y="0"/>
                  <a:pt x="22713" y="15387"/>
                  <a:pt x="45427" y="30774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5" idx="0"/>
          </p:cNvCxnSpPr>
          <p:nvPr/>
        </p:nvCxnSpPr>
        <p:spPr>
          <a:xfrm flipV="1">
            <a:off x="3710354" y="2071678"/>
            <a:ext cx="1361712" cy="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3727938" y="1321776"/>
            <a:ext cx="1383323" cy="786913"/>
          </a:xfrm>
          <a:custGeom>
            <a:avLst/>
            <a:gdLst>
              <a:gd name="connsiteX0" fmla="*/ 0 w 1383323"/>
              <a:gd name="connsiteY0" fmla="*/ 172916 h 786913"/>
              <a:gd name="connsiteX1" fmla="*/ 448408 w 1383323"/>
              <a:gd name="connsiteY1" fmla="*/ 5862 h 786913"/>
              <a:gd name="connsiteX2" fmla="*/ 1081454 w 1383323"/>
              <a:gd name="connsiteY2" fmla="*/ 208086 h 786913"/>
              <a:gd name="connsiteX3" fmla="*/ 1336431 w 1383323"/>
              <a:gd name="connsiteY3" fmla="*/ 542193 h 786913"/>
              <a:gd name="connsiteX4" fmla="*/ 1362808 w 1383323"/>
              <a:gd name="connsiteY4" fmla="*/ 753209 h 786913"/>
              <a:gd name="connsiteX5" fmla="*/ 1354016 w 1383323"/>
              <a:gd name="connsiteY5" fmla="*/ 744416 h 78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3323" h="786913">
                <a:moveTo>
                  <a:pt x="0" y="172916"/>
                </a:moveTo>
                <a:cubicBezTo>
                  <a:pt x="134083" y="86458"/>
                  <a:pt x="268166" y="0"/>
                  <a:pt x="448408" y="5862"/>
                </a:cubicBezTo>
                <a:cubicBezTo>
                  <a:pt x="628650" y="11724"/>
                  <a:pt x="933450" y="118698"/>
                  <a:pt x="1081454" y="208086"/>
                </a:cubicBezTo>
                <a:cubicBezTo>
                  <a:pt x="1229458" y="297474"/>
                  <a:pt x="1289539" y="451339"/>
                  <a:pt x="1336431" y="542193"/>
                </a:cubicBezTo>
                <a:cubicBezTo>
                  <a:pt x="1383323" y="633047"/>
                  <a:pt x="1359877" y="719505"/>
                  <a:pt x="1362808" y="753209"/>
                </a:cubicBezTo>
                <a:cubicBezTo>
                  <a:pt x="1365739" y="786913"/>
                  <a:pt x="1359877" y="765664"/>
                  <a:pt x="1354016" y="7444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2532185" y="2006111"/>
            <a:ext cx="2576146" cy="700455"/>
          </a:xfrm>
          <a:custGeom>
            <a:avLst/>
            <a:gdLst>
              <a:gd name="connsiteX0" fmla="*/ 2558561 w 2576146"/>
              <a:gd name="connsiteY0" fmla="*/ 60081 h 700455"/>
              <a:gd name="connsiteX1" fmla="*/ 2400300 w 2576146"/>
              <a:gd name="connsiteY1" fmla="*/ 596412 h 700455"/>
              <a:gd name="connsiteX2" fmla="*/ 1503484 w 2576146"/>
              <a:gd name="connsiteY2" fmla="*/ 605204 h 700455"/>
              <a:gd name="connsiteX3" fmla="*/ 228600 w 2576146"/>
              <a:gd name="connsiteY3" fmla="*/ 613997 h 700455"/>
              <a:gd name="connsiteX4" fmla="*/ 131884 w 2576146"/>
              <a:gd name="connsiteY4" fmla="*/ 86458 h 700455"/>
              <a:gd name="connsiteX5" fmla="*/ 131884 w 2576146"/>
              <a:gd name="connsiteY5" fmla="*/ 95251 h 70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6146" h="700455">
                <a:moveTo>
                  <a:pt x="2558561" y="60081"/>
                </a:moveTo>
                <a:cubicBezTo>
                  <a:pt x="2567353" y="282819"/>
                  <a:pt x="2576146" y="505558"/>
                  <a:pt x="2400300" y="596412"/>
                </a:cubicBezTo>
                <a:cubicBezTo>
                  <a:pt x="2224454" y="687266"/>
                  <a:pt x="1503484" y="605204"/>
                  <a:pt x="1503484" y="605204"/>
                </a:cubicBezTo>
                <a:cubicBezTo>
                  <a:pt x="1141534" y="608135"/>
                  <a:pt x="457200" y="700455"/>
                  <a:pt x="228600" y="613997"/>
                </a:cubicBezTo>
                <a:cubicBezTo>
                  <a:pt x="0" y="527539"/>
                  <a:pt x="148003" y="172916"/>
                  <a:pt x="131884" y="86458"/>
                </a:cubicBezTo>
                <a:cubicBezTo>
                  <a:pt x="115765" y="0"/>
                  <a:pt x="123824" y="47625"/>
                  <a:pt x="131884" y="95251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 flipH="1" flipV="1">
            <a:off x="2571737" y="2071679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072066" y="20716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 flipH="1">
            <a:off x="3643306" y="2071678"/>
            <a:ext cx="7143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 flipV="1">
            <a:off x="3714744" y="1428736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2000232" y="192880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sz="1000" dirty="0"/>
              <a:t>2</a:t>
            </a:r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11429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sz="1000" i="1" dirty="0"/>
              <a:t>1</a:t>
            </a:r>
            <a:endParaRPr lang="ru-RU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14942" y="18573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sz="1000" dirty="0"/>
              <a:t>4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500430" y="214311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sz="1000" dirty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214546" y="12858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928926" y="1500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071934" y="157161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428992" y="16430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929190" y="12858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286248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786050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571868" y="27146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  <a:endParaRPr lang="ru-RU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5786446" y="1785926"/>
          <a:ext cx="2686050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400" imgH="4673600" progId="Equation.3">
                  <p:embed/>
                </p:oleObj>
              </mc:Choice>
              <mc:Fallback>
                <p:oleObj name="Equation" r:id="rId2" imgW="2692400" imgH="4673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1785926"/>
                        <a:ext cx="2686050" cy="465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2479</Words>
  <Application>Microsoft Office PowerPoint</Application>
  <PresentationFormat>On-screen Show (4:3)</PresentationFormat>
  <Paragraphs>546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Equation</vt:lpstr>
      <vt:lpstr>Формула</vt:lpstr>
      <vt:lpstr>ИСО</vt:lpstr>
      <vt:lpstr>ИСО</vt:lpstr>
      <vt:lpstr>ИСО</vt:lpstr>
      <vt:lpstr>ИСО</vt:lpstr>
      <vt:lpstr>ИСО</vt:lpstr>
      <vt:lpstr>И СО</vt:lpstr>
      <vt:lpstr>ИСО</vt:lpstr>
      <vt:lpstr>Алгоритм Флойда</vt:lpstr>
      <vt:lpstr>Алгоритм Флойда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Форда-Беллмана</dc:title>
  <dc:creator>Isachenko</dc:creator>
  <cp:lastModifiedBy>Лариса Раевская</cp:lastModifiedBy>
  <cp:revision>31</cp:revision>
  <dcterms:created xsi:type="dcterms:W3CDTF">2011-11-14T06:50:15Z</dcterms:created>
  <dcterms:modified xsi:type="dcterms:W3CDTF">2021-04-01T04:08:47Z</dcterms:modified>
</cp:coreProperties>
</file>