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2080-6330-4CF2-981D-FBDBE1827FE6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F1FFA-1A1F-4EF8-860D-D421F7C7F5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12360" y="188640"/>
            <a:ext cx="715616" cy="218455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8496944" cy="6336704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1"/>
                </a:solidFill>
              </a:rPr>
              <a:t>ПОТОКИ В СЕТЯХ</a:t>
            </a:r>
            <a:endParaRPr lang="ru-RU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Пусть </a:t>
            </a:r>
            <a:r>
              <a:rPr lang="ru-RU" sz="1600" dirty="0">
                <a:solidFill>
                  <a:schemeClr val="tx1"/>
                </a:solidFill>
              </a:rPr>
              <a:t>каждой дуге </a:t>
            </a:r>
            <a:r>
              <a:rPr lang="ru-RU" sz="1600" dirty="0" smtClean="0">
                <a:solidFill>
                  <a:schemeClr val="tx1"/>
                </a:solidFill>
              </a:rPr>
              <a:t>		 </a:t>
            </a:r>
            <a:r>
              <a:rPr lang="ru-RU" sz="1600" dirty="0">
                <a:solidFill>
                  <a:schemeClr val="tx1"/>
                </a:solidFill>
              </a:rPr>
              <a:t>ориентированного графа  </a:t>
            </a:r>
            <a:r>
              <a:rPr lang="ru-RU" sz="1600" dirty="0" smtClean="0">
                <a:solidFill>
                  <a:schemeClr val="tx1"/>
                </a:solidFill>
              </a:rPr>
              <a:t>		поставлено в </a:t>
            </a:r>
            <a:r>
              <a:rPr lang="ru-RU" sz="1600" dirty="0">
                <a:solidFill>
                  <a:schemeClr val="tx1"/>
                </a:solidFill>
              </a:rPr>
              <a:t>соответствие положительное рациональное число </a:t>
            </a:r>
            <a:r>
              <a:rPr lang="ru-RU" sz="1600" dirty="0" smtClean="0">
                <a:solidFill>
                  <a:schemeClr val="tx1"/>
                </a:solidFill>
              </a:rPr>
              <a:t>		, </a:t>
            </a:r>
            <a:r>
              <a:rPr lang="ru-RU" sz="1600" dirty="0">
                <a:solidFill>
                  <a:schemeClr val="tx1"/>
                </a:solidFill>
              </a:rPr>
              <a:t>интерпретируемое как пропускная способность дуги. Зафиксируем две вершины </a:t>
            </a:r>
            <a:r>
              <a:rPr lang="ru-RU" sz="1600" dirty="0" smtClean="0">
                <a:solidFill>
                  <a:schemeClr val="tx1"/>
                </a:solidFill>
              </a:rPr>
              <a:t>		. </a:t>
            </a:r>
            <a:r>
              <a:rPr lang="ru-RU" sz="1600" dirty="0">
                <a:solidFill>
                  <a:schemeClr val="tx1"/>
                </a:solidFill>
              </a:rPr>
              <a:t>Вершину </a:t>
            </a:r>
            <a:r>
              <a:rPr lang="ru-RU" sz="1600" i="1" dirty="0" err="1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 назовём </a:t>
            </a:r>
            <a:r>
              <a:rPr lang="ru-RU" sz="1600" i="1" dirty="0">
                <a:solidFill>
                  <a:schemeClr val="tx1"/>
                </a:solidFill>
              </a:rPr>
              <a:t>источником</a:t>
            </a:r>
            <a:r>
              <a:rPr lang="ru-RU" sz="1600" dirty="0">
                <a:solidFill>
                  <a:schemeClr val="tx1"/>
                </a:solidFill>
              </a:rPr>
              <a:t>, а</a:t>
            </a:r>
            <a:r>
              <a:rPr lang="ru-RU" sz="1600" i="1" dirty="0">
                <a:solidFill>
                  <a:schemeClr val="tx1"/>
                </a:solidFill>
              </a:rPr>
              <a:t> </a:t>
            </a:r>
            <a:r>
              <a:rPr lang="ru-RU" sz="1600" i="1" dirty="0" err="1">
                <a:solidFill>
                  <a:schemeClr val="tx1"/>
                </a:solidFill>
              </a:rPr>
              <a:t>t</a:t>
            </a:r>
            <a:r>
              <a:rPr lang="ru-RU" sz="1600" dirty="0">
                <a:solidFill>
                  <a:schemeClr val="tx1"/>
                </a:solidFill>
              </a:rPr>
              <a:t> − </a:t>
            </a:r>
            <a:r>
              <a:rPr lang="ru-RU" sz="1600" i="1" dirty="0">
                <a:solidFill>
                  <a:schemeClr val="tx1"/>
                </a:solidFill>
              </a:rPr>
              <a:t>стоком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Стационарным потоком величины </a:t>
            </a:r>
            <a:r>
              <a:rPr lang="ru-RU" sz="1600" dirty="0" smtClean="0">
                <a:solidFill>
                  <a:schemeClr val="tx1"/>
                </a:solidFill>
              </a:rPr>
              <a:t>	 </a:t>
            </a:r>
            <a:r>
              <a:rPr lang="ru-RU" sz="1600" dirty="0">
                <a:solidFill>
                  <a:schemeClr val="tx1"/>
                </a:solidFill>
              </a:rPr>
              <a:t>из вершины </a:t>
            </a:r>
            <a:r>
              <a:rPr lang="ru-RU" sz="1600" i="1" dirty="0" err="1">
                <a:solidFill>
                  <a:schemeClr val="tx1"/>
                </a:solidFill>
              </a:rPr>
              <a:t>s</a:t>
            </a:r>
            <a:r>
              <a:rPr lang="ru-RU" sz="1600" dirty="0">
                <a:solidFill>
                  <a:schemeClr val="tx1"/>
                </a:solidFill>
              </a:rPr>
              <a:t> в вершину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dirty="0" smtClean="0">
                <a:solidFill>
                  <a:schemeClr val="tx1"/>
                </a:solidFill>
              </a:rPr>
              <a:t>сети</a:t>
            </a:r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ru-RU" sz="1600" dirty="0" smtClean="0">
                <a:solidFill>
                  <a:schemeClr val="tx1"/>
                </a:solidFill>
              </a:rPr>
              <a:t>  </a:t>
            </a:r>
            <a:r>
              <a:rPr lang="ru-RU" sz="1600" dirty="0">
                <a:solidFill>
                  <a:schemeClr val="tx1"/>
                </a:solidFill>
              </a:rPr>
              <a:t>называется функция </a:t>
            </a:r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ru-RU" sz="1600" dirty="0" smtClean="0">
                <a:solidFill>
                  <a:schemeClr val="tx1"/>
                </a:solidFill>
              </a:rPr>
              <a:t>, </a:t>
            </a:r>
            <a:r>
              <a:rPr lang="ru-RU" sz="1600" dirty="0">
                <a:solidFill>
                  <a:schemeClr val="tx1"/>
                </a:solidFill>
              </a:rPr>
              <a:t>заданная на всех дугах и удовлетворяющая следующим условиям: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</a:t>
            </a:r>
            <a:r>
              <a:rPr lang="en-US" sz="1600" dirty="0" smtClean="0">
                <a:solidFill>
                  <a:schemeClr val="tx1"/>
                </a:solidFill>
              </a:rPr>
              <a:t>								</a:t>
            </a:r>
            <a:r>
              <a:rPr lang="ru-RU" sz="1600" dirty="0" smtClean="0">
                <a:solidFill>
                  <a:schemeClr val="tx1"/>
                </a:solidFill>
              </a:rPr>
              <a:t> (</a:t>
            </a:r>
            <a:r>
              <a:rPr lang="ru-RU" sz="1600" dirty="0">
                <a:solidFill>
                  <a:schemeClr val="tx1"/>
                </a:solidFill>
              </a:rPr>
              <a:t>1)  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                                            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                     </a:t>
            </a:r>
            <a:r>
              <a:rPr lang="en-US" sz="1600" dirty="0" smtClean="0">
                <a:solidFill>
                  <a:schemeClr val="tx1"/>
                </a:solidFill>
              </a:rPr>
              <a:t>							</a:t>
            </a:r>
            <a:r>
              <a:rPr lang="ru-RU" sz="1600" dirty="0" smtClean="0">
                <a:solidFill>
                  <a:schemeClr val="tx1"/>
                </a:solidFill>
              </a:rPr>
              <a:t>   </a:t>
            </a:r>
            <a:r>
              <a:rPr lang="ru-RU" sz="1600" dirty="0">
                <a:solidFill>
                  <a:schemeClr val="tx1"/>
                </a:solidFill>
              </a:rPr>
              <a:t>(2)                  </a:t>
            </a:r>
          </a:p>
          <a:p>
            <a:pPr algn="just"/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Условия </a:t>
            </a:r>
            <a:r>
              <a:rPr lang="ru-RU" sz="1600" dirty="0">
                <a:solidFill>
                  <a:schemeClr val="tx1"/>
                </a:solidFill>
              </a:rPr>
              <a:t>(1) означают, что поток по каждой дуге не должен превышать ее пропускную способность.</a:t>
            </a: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Условие (2) показывают, что для источника  суммарное количество входящего и выходящего потока должно быть равно  – величине потока в сети. Аналогично для стока  суммарное количество выходящего и входящего потока также равно . Для всех промежуточных вершин сети суммарное количество входящего и выходящего потока должно быть равно нулю.</a:t>
            </a: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339752" y="548680"/>
          <a:ext cx="5429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Формула" r:id="rId3" imgW="368140" imgH="203112" progId="Equation.3">
                  <p:embed/>
                </p:oleObj>
              </mc:Choice>
              <mc:Fallback>
                <p:oleObj name="Формула" r:id="rId3" imgW="368140" imgH="203112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8680"/>
                        <a:ext cx="5429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652120" y="548680"/>
          <a:ext cx="990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Формула" r:id="rId5" imgW="672808" imgH="203112" progId="Equation.3">
                  <p:embed/>
                </p:oleObj>
              </mc:Choice>
              <mc:Fallback>
                <p:oleObj name="Формула" r:id="rId5" imgW="672808" imgH="20311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48680"/>
                        <a:ext cx="9906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220072" y="836712"/>
          <a:ext cx="647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Формула" r:id="rId7" imgW="444240" imgH="203040" progId="Equation.3">
                  <p:embed/>
                </p:oleObj>
              </mc:Choice>
              <mc:Fallback>
                <p:oleObj name="Формула" r:id="rId7" imgW="44424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836712"/>
                        <a:ext cx="6477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51112"/>
              </p:ext>
            </p:extLst>
          </p:nvPr>
        </p:nvGraphicFramePr>
        <p:xfrm>
          <a:off x="5868144" y="1052736"/>
          <a:ext cx="628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Формула" r:id="rId9" imgW="431613" imgH="203112" progId="Equation.3">
                  <p:embed/>
                </p:oleObj>
              </mc:Choice>
              <mc:Fallback>
                <p:oleObj name="Формула" r:id="rId9" imgW="431613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052736"/>
                        <a:ext cx="6286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779912" y="1628800"/>
          <a:ext cx="20002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Формула" r:id="rId11" imgW="126780" imgH="164814" progId="Equation.3">
                  <p:embed/>
                </p:oleObj>
              </mc:Choice>
              <mc:Fallback>
                <p:oleObj name="Формула" r:id="rId11" imgW="126780" imgH="16481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628800"/>
                        <a:ext cx="200025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621295"/>
              </p:ext>
            </p:extLst>
          </p:nvPr>
        </p:nvGraphicFramePr>
        <p:xfrm>
          <a:off x="7308304" y="1556792"/>
          <a:ext cx="990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Формула" r:id="rId13" imgW="672808" imgH="203112" progId="Equation.3">
                  <p:embed/>
                </p:oleObj>
              </mc:Choice>
              <mc:Fallback>
                <p:oleObj name="Формула" r:id="rId13" imgW="672808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1556792"/>
                        <a:ext cx="9906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2483768" y="1844824"/>
          <a:ext cx="7048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Формула" r:id="rId14" imgW="482391" imgH="203112" progId="Equation.3">
                  <p:embed/>
                </p:oleObj>
              </mc:Choice>
              <mc:Fallback>
                <p:oleObj name="Формула" r:id="rId14" imgW="482391" imgH="203112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844824"/>
                        <a:ext cx="70485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267744" y="2276872"/>
          <a:ext cx="2781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Формула" r:id="rId16" imgW="2273300" imgH="203200" progId="Equation.3">
                  <p:embed/>
                </p:oleObj>
              </mc:Choice>
              <mc:Fallback>
                <p:oleObj name="Формула" r:id="rId16" imgW="2273300" imgH="203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276872"/>
                        <a:ext cx="27813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1979712" y="2636912"/>
          <a:ext cx="35290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Формула" r:id="rId18" imgW="3022560" imgH="711000" progId="Equation.3">
                  <p:embed/>
                </p:oleObj>
              </mc:Choice>
              <mc:Fallback>
                <p:oleObj name="Формула" r:id="rId18" imgW="3022560" imgH="7110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636912"/>
                        <a:ext cx="3529013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96336" y="274638"/>
            <a:ext cx="1090464" cy="274042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en-US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Пример.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	Алгоритм </a:t>
            </a:r>
            <a:r>
              <a:rPr lang="ru-RU" sz="1600" dirty="0" err="1" smtClean="0"/>
              <a:t>Форда-Фалкерсона</a:t>
            </a:r>
            <a:r>
              <a:rPr lang="ru-RU" sz="1600" dirty="0" smtClean="0"/>
              <a:t> можно применять для решения задачи, при наличия</a:t>
            </a:r>
          </a:p>
          <a:p>
            <a:pPr>
              <a:buNone/>
            </a:pPr>
            <a:r>
              <a:rPr lang="ru-RU" sz="1600" dirty="0" smtClean="0"/>
              <a:t>дополнительных условий.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1) Заданы ограничения на пропускные способности вершин. </a:t>
            </a:r>
          </a:p>
          <a:p>
            <a:pPr>
              <a:buNone/>
            </a:pPr>
            <a:r>
              <a:rPr lang="ru-RU" sz="1600" dirty="0" smtClean="0"/>
              <a:t>	2) Сеть имеет несколько источников </a:t>
            </a:r>
            <a:r>
              <a:rPr lang="en-US" sz="1600" i="1" dirty="0" smtClean="0"/>
              <a:t>s</a:t>
            </a:r>
            <a:r>
              <a:rPr lang="ru-RU" sz="1600" baseline="-25000" dirty="0" smtClean="0"/>
              <a:t>1</a:t>
            </a:r>
            <a:r>
              <a:rPr lang="ru-RU" sz="1600" dirty="0" smtClean="0"/>
              <a:t> , … , </a:t>
            </a:r>
            <a:r>
              <a:rPr lang="en-US" sz="1600" i="1" dirty="0" err="1" smtClean="0"/>
              <a:t>s</a:t>
            </a:r>
            <a:r>
              <a:rPr lang="en-US" sz="1600" i="1" baseline="-25000" dirty="0" err="1" smtClean="0"/>
              <a:t>k</a:t>
            </a:r>
            <a:r>
              <a:rPr lang="en-US" sz="1600" baseline="-25000" dirty="0" smtClean="0"/>
              <a:t> </a:t>
            </a:r>
            <a:r>
              <a:rPr lang="ru-RU" sz="1600" dirty="0" smtClean="0"/>
              <a:t>и стоков </a:t>
            </a:r>
            <a:r>
              <a:rPr lang="en-US" sz="1600" i="1" dirty="0" smtClean="0"/>
              <a:t>t</a:t>
            </a:r>
            <a:r>
              <a:rPr lang="ru-RU" sz="1600" baseline="-25000" dirty="0" smtClean="0"/>
              <a:t>1</a:t>
            </a:r>
            <a:r>
              <a:rPr lang="ru-RU" sz="1600" dirty="0" smtClean="0"/>
              <a:t> , … , </a:t>
            </a:r>
            <a:r>
              <a:rPr lang="en-US" sz="1600" i="1" dirty="0" err="1" smtClean="0"/>
              <a:t>t</a:t>
            </a:r>
            <a:r>
              <a:rPr lang="en-US" sz="1600" i="1" baseline="-25000" dirty="0" err="1" smtClean="0"/>
              <a:t>r</a:t>
            </a:r>
            <a:r>
              <a:rPr lang="en-US" sz="1600" baseline="-25000" dirty="0" smtClean="0"/>
              <a:t> </a:t>
            </a:r>
            <a:r>
              <a:rPr lang="ru-RU" sz="1600" dirty="0" smtClean="0"/>
              <a:t>. </a:t>
            </a:r>
          </a:p>
          <a:p>
            <a:pPr>
              <a:buNone/>
            </a:pPr>
            <a:r>
              <a:rPr lang="ru-RU" sz="1600" dirty="0" smtClean="0"/>
              <a:t>	3) Сеть имеет ограничения пропускных способностей снизу, т.е. </a:t>
            </a:r>
            <a:r>
              <a:rPr lang="be-BY" sz="1600" dirty="0" smtClean="0"/>
              <a:t>заданы </a:t>
            </a:r>
            <a:r>
              <a:rPr lang="en-US" sz="1600" i="1" dirty="0" smtClean="0"/>
              <a:t>c</a:t>
            </a:r>
            <a:r>
              <a:rPr lang="en-US" sz="1200" i="1" dirty="0" smtClean="0"/>
              <a:t>m</a:t>
            </a:r>
            <a:r>
              <a:rPr lang="en-US" sz="1600" dirty="0" smtClean="0"/>
              <a:t>(</a:t>
            </a:r>
            <a:r>
              <a:rPr lang="en-US" sz="1600" i="1" dirty="0" err="1" smtClean="0"/>
              <a:t>x,y</a:t>
            </a:r>
            <a:r>
              <a:rPr lang="en-US" sz="1600" dirty="0" smtClean="0"/>
              <a:t>) </a:t>
            </a:r>
            <a:r>
              <a:rPr lang="ru-RU" sz="1600" dirty="0" smtClean="0"/>
              <a:t>и</a:t>
            </a:r>
            <a:endParaRPr lang="be-BY" sz="1600" dirty="0" smtClean="0"/>
          </a:p>
          <a:p>
            <a:pPr>
              <a:buNone/>
            </a:pPr>
            <a:r>
              <a:rPr lang="en-US" sz="1600" i="1" dirty="0"/>
              <a:t>c</a:t>
            </a:r>
            <a:r>
              <a:rPr lang="en-US" sz="1200" i="1" dirty="0"/>
              <a:t>m</a:t>
            </a:r>
            <a:r>
              <a:rPr lang="en-US" sz="1600" dirty="0"/>
              <a:t>(</a:t>
            </a:r>
            <a:r>
              <a:rPr lang="en-US" sz="1600" i="1" dirty="0" err="1"/>
              <a:t>x,y</a:t>
            </a:r>
            <a:r>
              <a:rPr lang="en-US" sz="1600" dirty="0" smtClean="0"/>
              <a:t>)≤</a:t>
            </a:r>
            <a:r>
              <a:rPr lang="en-US" sz="1600" i="1" dirty="0" smtClean="0"/>
              <a:t>f</a:t>
            </a:r>
            <a:r>
              <a:rPr lang="en-US" sz="1600" dirty="0" smtClean="0"/>
              <a:t>(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,</a:t>
            </a:r>
            <a:r>
              <a:rPr lang="en-US" sz="1600" i="1" dirty="0" err="1" smtClean="0"/>
              <a:t>y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2529" name="Group 1"/>
          <p:cNvGrpSpPr>
            <a:grpSpLocks noChangeAspect="1"/>
          </p:cNvGrpSpPr>
          <p:nvPr/>
        </p:nvGrpSpPr>
        <p:grpSpPr bwMode="auto">
          <a:xfrm>
            <a:off x="1043608" y="836712"/>
            <a:ext cx="6480720" cy="2376264"/>
            <a:chOff x="1650" y="2432"/>
            <a:chExt cx="7285" cy="2969"/>
          </a:xfrm>
        </p:grpSpPr>
        <p:sp>
          <p:nvSpPr>
            <p:cNvPr id="22559" name="AutoShape 31"/>
            <p:cNvSpPr>
              <a:spLocks noChangeAspect="1" noChangeArrowheads="1" noTextEdit="1"/>
            </p:cNvSpPr>
            <p:nvPr/>
          </p:nvSpPr>
          <p:spPr bwMode="auto">
            <a:xfrm>
              <a:off x="1650" y="2432"/>
              <a:ext cx="7285" cy="296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4320" y="3748"/>
              <a:ext cx="2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7590" y="3872"/>
              <a:ext cx="11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7410" y="3872"/>
              <a:ext cx="2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2910" y="2447"/>
              <a:ext cx="1260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         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4710" y="4909"/>
              <a:ext cx="1440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5705" y="2432"/>
              <a:ext cx="11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52" name="AutoShape 24"/>
            <p:cNvSpPr>
              <a:spLocks noChangeArrowheads="1"/>
            </p:cNvSpPr>
            <p:nvPr/>
          </p:nvSpPr>
          <p:spPr bwMode="auto">
            <a:xfrm>
              <a:off x="1920" y="4015"/>
              <a:ext cx="125" cy="125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1" name="AutoShape 23"/>
            <p:cNvSpPr>
              <a:spLocks noChangeArrowheads="1"/>
            </p:cNvSpPr>
            <p:nvPr/>
          </p:nvSpPr>
          <p:spPr bwMode="auto">
            <a:xfrm>
              <a:off x="7365" y="4020"/>
              <a:ext cx="125" cy="125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0" name="AutoShape 22"/>
            <p:cNvSpPr>
              <a:spLocks noChangeArrowheads="1"/>
            </p:cNvSpPr>
            <p:nvPr/>
          </p:nvSpPr>
          <p:spPr bwMode="auto">
            <a:xfrm>
              <a:off x="3859" y="2730"/>
              <a:ext cx="125" cy="125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9" name="AutoShape 21"/>
            <p:cNvSpPr>
              <a:spLocks noChangeArrowheads="1"/>
            </p:cNvSpPr>
            <p:nvPr/>
          </p:nvSpPr>
          <p:spPr bwMode="auto">
            <a:xfrm>
              <a:off x="5638" y="2730"/>
              <a:ext cx="125" cy="125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AutoShape 20"/>
            <p:cNvSpPr>
              <a:spLocks noChangeShapeType="1"/>
            </p:cNvSpPr>
            <p:nvPr/>
          </p:nvSpPr>
          <p:spPr bwMode="auto">
            <a:xfrm>
              <a:off x="5763" y="2793"/>
              <a:ext cx="1620" cy="12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AutoShape 19"/>
            <p:cNvSpPr>
              <a:spLocks noChangeArrowheads="1"/>
            </p:cNvSpPr>
            <p:nvPr/>
          </p:nvSpPr>
          <p:spPr bwMode="auto">
            <a:xfrm>
              <a:off x="4715" y="4900"/>
              <a:ext cx="125" cy="125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1650" y="3555"/>
              <a:ext cx="333" cy="4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2625" y="2987"/>
              <a:ext cx="2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3299" y="3227"/>
              <a:ext cx="2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3299" y="4145"/>
              <a:ext cx="2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4625" y="2432"/>
              <a:ext cx="2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41" name="AutoShape 13"/>
            <p:cNvSpPr>
              <a:spLocks noChangeShapeType="1"/>
            </p:cNvSpPr>
            <p:nvPr/>
          </p:nvSpPr>
          <p:spPr bwMode="auto">
            <a:xfrm>
              <a:off x="3924" y="2795"/>
              <a:ext cx="174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6555" y="2987"/>
              <a:ext cx="2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5902" y="3212"/>
              <a:ext cx="2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5902" y="4145"/>
              <a:ext cx="483" cy="5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537" name="AutoShape 9"/>
            <p:cNvSpPr>
              <a:spLocks noChangeShapeType="1"/>
            </p:cNvSpPr>
            <p:nvPr/>
          </p:nvSpPr>
          <p:spPr bwMode="auto">
            <a:xfrm>
              <a:off x="3922" y="2855"/>
              <a:ext cx="811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6" name="AutoShape 8"/>
            <p:cNvSpPr>
              <a:spLocks noChangeShapeType="1"/>
            </p:cNvSpPr>
            <p:nvPr/>
          </p:nvSpPr>
          <p:spPr bwMode="auto">
            <a:xfrm flipH="1">
              <a:off x="4822" y="2855"/>
              <a:ext cx="879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5" name="AutoShape 7"/>
            <p:cNvSpPr>
              <a:spLocks noChangeShapeType="1"/>
            </p:cNvSpPr>
            <p:nvPr/>
          </p:nvSpPr>
          <p:spPr bwMode="auto">
            <a:xfrm flipV="1">
              <a:off x="1983" y="2837"/>
              <a:ext cx="3673" cy="13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4" name="AutoShape 6"/>
            <p:cNvSpPr>
              <a:spLocks noChangeShapeType="1"/>
            </p:cNvSpPr>
            <p:nvPr/>
          </p:nvSpPr>
          <p:spPr bwMode="auto">
            <a:xfrm>
              <a:off x="3966" y="2837"/>
              <a:ext cx="3399" cy="12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3" name="AutoShape 5"/>
            <p:cNvSpPr>
              <a:spLocks noChangeShapeType="1"/>
            </p:cNvSpPr>
            <p:nvPr/>
          </p:nvSpPr>
          <p:spPr bwMode="auto">
            <a:xfrm>
              <a:off x="2027" y="4122"/>
              <a:ext cx="2688" cy="84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2" name="AutoShape 4"/>
            <p:cNvSpPr>
              <a:spLocks noChangeShapeType="1"/>
            </p:cNvSpPr>
            <p:nvPr/>
          </p:nvSpPr>
          <p:spPr bwMode="auto">
            <a:xfrm flipV="1">
              <a:off x="4840" y="4127"/>
              <a:ext cx="2543" cy="8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1" name="AutoShape 3"/>
            <p:cNvSpPr>
              <a:spLocks noChangeShapeType="1"/>
            </p:cNvSpPr>
            <p:nvPr/>
          </p:nvSpPr>
          <p:spPr bwMode="auto">
            <a:xfrm flipV="1">
              <a:off x="2027" y="2837"/>
              <a:ext cx="1850" cy="11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30" name="Text Box 2"/>
            <p:cNvSpPr txBox="1">
              <a:spLocks noChangeArrowheads="1"/>
            </p:cNvSpPr>
            <p:nvPr/>
          </p:nvSpPr>
          <p:spPr bwMode="auto">
            <a:xfrm>
              <a:off x="4890" y="3692"/>
              <a:ext cx="265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6" name="Таблица 35"/>
          <p:cNvGraphicFramePr>
            <a:graphicFrameLocks noGrp="1"/>
          </p:cNvGraphicFramePr>
          <p:nvPr/>
        </p:nvGraphicFramePr>
        <p:xfrm>
          <a:off x="1763688" y="3429000"/>
          <a:ext cx="5544617" cy="1066800"/>
        </p:xfrm>
        <a:graphic>
          <a:graphicData uri="http://schemas.openxmlformats.org/drawingml/2006/table">
            <a:tbl>
              <a:tblPr/>
              <a:tblGrid>
                <a:gridCol w="552991"/>
                <a:gridCol w="1030018"/>
                <a:gridCol w="922197"/>
                <a:gridCol w="894425"/>
                <a:gridCol w="828262"/>
                <a:gridCol w="860935"/>
                <a:gridCol w="455789"/>
              </a:tblGrid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№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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(- , 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3)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4)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0+2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(- ,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3)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4)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2+2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(- ,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1)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4)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4+2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(- ,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Symbol"/>
                        </a:rPr>
                        <a:t>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1)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baseline="3000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, 2)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 hangingPunct="0"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1"/>
            <a:ext cx="504056" cy="216024"/>
          </a:xfrm>
        </p:spPr>
        <p:txBody>
          <a:bodyPr>
            <a:normAutofit fontScale="90000"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ИСО</a:t>
            </a:r>
            <a:endParaRPr lang="be-BY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8352928" cy="6192688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1"/>
                </a:solidFill>
              </a:rPr>
              <a:t>Задача о многополюсных путях с максимальными пропускными способностями</a:t>
            </a:r>
            <a:endParaRPr lang="be-BY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Пусть дана ориентированная сеть  с пропускными способностями дуг  ≥ 0, (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ru-RU" sz="1600" dirty="0">
                <a:solidFill>
                  <a:schemeClr val="tx1"/>
                </a:solidFill>
              </a:rPr>
              <a:t>)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1600" i="1" dirty="0">
                <a:solidFill>
                  <a:schemeClr val="tx1"/>
                </a:solidFill>
              </a:rPr>
              <a:t>E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r>
              <a:rPr lang="ru-RU" sz="1600" b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 задаче </a:t>
            </a:r>
            <a:r>
              <a:rPr lang="ru-RU" sz="1600" dirty="0" smtClean="0">
                <a:solidFill>
                  <a:schemeClr val="tx1"/>
                </a:solidFill>
              </a:rPr>
              <a:t>о</a:t>
            </a: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многополюсных </a:t>
            </a:r>
            <a:r>
              <a:rPr lang="ru-RU" sz="1600" dirty="0">
                <a:solidFill>
                  <a:schemeClr val="tx1"/>
                </a:solidFill>
              </a:rPr>
              <a:t>путях с максимальными пропускными способностями необходимо для каждой пары вершин 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, </a:t>
            </a:r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ru-RU" sz="1600" dirty="0">
                <a:solidFill>
                  <a:schemeClr val="tx1"/>
                </a:solidFill>
                <a:sym typeface="Symbol"/>
              </a:rPr>
              <a:t></a:t>
            </a:r>
            <a:r>
              <a:rPr lang="en-US" sz="1600" i="1" dirty="0">
                <a:solidFill>
                  <a:schemeClr val="tx1"/>
                </a:solidFill>
              </a:rPr>
              <a:t>V </a:t>
            </a:r>
            <a:r>
              <a:rPr lang="ru-RU" sz="1600" dirty="0">
                <a:solidFill>
                  <a:schemeClr val="tx1"/>
                </a:solidFill>
              </a:rPr>
              <a:t>найти соединяющий </a:t>
            </a:r>
            <a:r>
              <a:rPr lang="en-US" sz="1600" i="1" dirty="0">
                <a:solidFill>
                  <a:schemeClr val="tx1"/>
                </a:solidFill>
              </a:rPr>
              <a:t>x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en-US" sz="1600" i="1" dirty="0">
                <a:solidFill>
                  <a:schemeClr val="tx1"/>
                </a:solidFill>
              </a:rPr>
              <a:t>y</a:t>
            </a:r>
            <a:r>
              <a:rPr lang="ru-RU" sz="1600" dirty="0">
                <a:solidFill>
                  <a:schemeClr val="tx1"/>
                </a:solidFill>
              </a:rPr>
              <a:t> путь (если он существует), имеющий максимальную пропускную способность. </a:t>
            </a:r>
            <a:endParaRPr lang="be-BY" sz="1600" dirty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</a:rPr>
              <a:t>Пронумеруем вершины сети и построим матрицу пропускных способностей </a:t>
            </a:r>
            <a:r>
              <a:rPr lang="ru-RU" sz="1600" i="1" dirty="0">
                <a:solidFill>
                  <a:schemeClr val="tx1"/>
                </a:solidFill>
              </a:rPr>
              <a:t>С=</a:t>
            </a:r>
            <a:r>
              <a:rPr lang="ru-RU" sz="1600" dirty="0">
                <a:solidFill>
                  <a:schemeClr val="tx1"/>
                </a:solidFill>
              </a:rPr>
              <a:t> | </a:t>
            </a:r>
            <a:r>
              <a:rPr lang="en-US" sz="1600" i="1" dirty="0" err="1">
                <a:solidFill>
                  <a:schemeClr val="tx1"/>
                </a:solidFill>
              </a:rPr>
              <a:t>c</a:t>
            </a:r>
            <a:r>
              <a:rPr lang="en-US" sz="1600" i="1" baseline="-25000" dirty="0" err="1">
                <a:solidFill>
                  <a:schemeClr val="tx1"/>
                </a:solidFill>
              </a:rPr>
              <a:t>ij</a:t>
            </a:r>
            <a:r>
              <a:rPr lang="en-US" sz="1600" baseline="-250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| </a:t>
            </a:r>
            <a:r>
              <a:rPr lang="en-US" sz="1600" i="1" baseline="-25000" dirty="0" err="1">
                <a:solidFill>
                  <a:schemeClr val="tx1"/>
                </a:solidFill>
              </a:rPr>
              <a:t>n</a:t>
            </a:r>
            <a:r>
              <a:rPr lang="en-US" sz="1600" baseline="-25000" dirty="0" err="1">
                <a:solidFill>
                  <a:schemeClr val="tx1"/>
                </a:solidFill>
              </a:rPr>
              <a:t>x</a:t>
            </a:r>
            <a:r>
              <a:rPr lang="en-US" sz="1600" i="1" baseline="-25000" dirty="0" err="1">
                <a:solidFill>
                  <a:schemeClr val="tx1"/>
                </a:solidFill>
              </a:rPr>
              <a:t>n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endParaRPr lang="ru-RU" sz="1600" i="1" dirty="0" smtClean="0">
              <a:solidFill>
                <a:schemeClr val="tx1"/>
              </a:solidFill>
            </a:endParaRP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(</a:t>
            </a:r>
            <a:r>
              <a:rPr lang="en-US" sz="1600" i="1" dirty="0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 = |</a:t>
            </a:r>
            <a:r>
              <a:rPr lang="en-US" sz="1600" i="1" dirty="0">
                <a:solidFill>
                  <a:schemeClr val="tx1"/>
                </a:solidFill>
              </a:rPr>
              <a:t>V </a:t>
            </a:r>
            <a:r>
              <a:rPr lang="ru-RU" sz="1600" dirty="0">
                <a:solidFill>
                  <a:schemeClr val="tx1"/>
                </a:solidFill>
              </a:rPr>
              <a:t>| ) с элементами</a:t>
            </a:r>
            <a:endParaRPr lang="be-BY" sz="1600" dirty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endParaRPr lang="ru-RU" sz="1600" dirty="0">
              <a:solidFill>
                <a:schemeClr val="tx1"/>
              </a:solidFill>
            </a:endParaRPr>
          </a:p>
          <a:p>
            <a:pPr algn="just"/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и </a:t>
            </a:r>
            <a:r>
              <a:rPr lang="ru-RU" sz="1600" dirty="0">
                <a:solidFill>
                  <a:schemeClr val="tx1"/>
                </a:solidFill>
              </a:rPr>
              <a:t>матрицу путей </a:t>
            </a:r>
            <a:r>
              <a:rPr lang="en-US" sz="1600" i="1" dirty="0">
                <a:solidFill>
                  <a:schemeClr val="tx1"/>
                </a:solidFill>
              </a:rPr>
              <a:t>T</a:t>
            </a:r>
            <a:r>
              <a:rPr lang="ru-RU" sz="1600" dirty="0">
                <a:solidFill>
                  <a:schemeClr val="tx1"/>
                </a:solidFill>
              </a:rPr>
              <a:t> = | 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1600" i="1" baseline="-25000" dirty="0" err="1">
                <a:solidFill>
                  <a:schemeClr val="tx1"/>
                </a:solidFill>
              </a:rPr>
              <a:t>ij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| </a:t>
            </a:r>
            <a:r>
              <a:rPr lang="en-US" sz="1600" i="1" baseline="-25000" dirty="0" err="1">
                <a:solidFill>
                  <a:schemeClr val="tx1"/>
                </a:solidFill>
              </a:rPr>
              <a:t>n</a:t>
            </a:r>
            <a:r>
              <a:rPr lang="en-US" sz="1600" baseline="-25000" dirty="0" err="1">
                <a:solidFill>
                  <a:schemeClr val="tx1"/>
                </a:solidFill>
              </a:rPr>
              <a:t>x</a:t>
            </a:r>
            <a:r>
              <a:rPr lang="en-US" sz="1600" i="1" baseline="-25000" dirty="0" err="1">
                <a:solidFill>
                  <a:schemeClr val="tx1"/>
                </a:solidFill>
              </a:rPr>
              <a:t>n</a:t>
            </a:r>
            <a:r>
              <a:rPr lang="ru-RU" sz="1600" dirty="0">
                <a:solidFill>
                  <a:schemeClr val="tx1"/>
                </a:solidFill>
              </a:rPr>
              <a:t>  с элементами </a:t>
            </a:r>
            <a:r>
              <a:rPr lang="en-US" sz="1600" i="1" dirty="0" err="1">
                <a:solidFill>
                  <a:schemeClr val="tx1"/>
                </a:solidFill>
              </a:rPr>
              <a:t>t</a:t>
            </a:r>
            <a:r>
              <a:rPr lang="en-US" sz="1600" i="1" baseline="-25000" dirty="0" err="1">
                <a:solidFill>
                  <a:schemeClr val="tx1"/>
                </a:solidFill>
              </a:rPr>
              <a:t>ij</a:t>
            </a:r>
            <a:r>
              <a:rPr lang="ru-RU" sz="1600" dirty="0">
                <a:solidFill>
                  <a:schemeClr val="tx1"/>
                </a:solidFill>
              </a:rPr>
              <a:t> = </a:t>
            </a:r>
            <a:r>
              <a:rPr lang="en-US" sz="1600" i="1" dirty="0">
                <a:solidFill>
                  <a:schemeClr val="tx1"/>
                </a:solidFill>
              </a:rPr>
              <a:t>j</a:t>
            </a:r>
            <a:r>
              <a:rPr lang="ru-RU" sz="1600" dirty="0">
                <a:solidFill>
                  <a:schemeClr val="tx1"/>
                </a:solidFill>
              </a:rPr>
              <a:t> . </a:t>
            </a:r>
            <a:endParaRPr lang="ru-RU" sz="1600" dirty="0" smtClean="0">
              <a:solidFill>
                <a:schemeClr val="tx1"/>
              </a:solidFill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Алгоритм решения задачи о многополюсных путях с максимальными пропускными способностями подобен алгоритму </a:t>
            </a:r>
            <a:r>
              <a:rPr lang="ru-RU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Флойда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поиска минимальных путей для каждой пары вершин сети. </a:t>
            </a:r>
            <a:endParaRPr lang="be-BY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Шаг 1. Положить </a:t>
            </a:r>
            <a:r>
              <a:rPr lang="en-US" sz="1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0, и положить матрицы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с</a:t>
            </a: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Шаг </a:t>
            </a:r>
            <a:r>
              <a:rPr lang="ru-RU" sz="1600" dirty="0">
                <a:solidFill>
                  <a:schemeClr val="tx1"/>
                </a:solidFill>
              </a:rPr>
              <a:t>2. Построить матрицы </a:t>
            </a:r>
            <a:r>
              <a:rPr lang="ru-RU" sz="1600" dirty="0" smtClean="0">
                <a:solidFill>
                  <a:schemeClr val="tx1"/>
                </a:solidFill>
              </a:rPr>
              <a:t>	                ,                            по </a:t>
            </a:r>
            <a:r>
              <a:rPr lang="ru-RU" sz="1600" dirty="0">
                <a:solidFill>
                  <a:schemeClr val="tx1"/>
                </a:solidFill>
              </a:rPr>
              <a:t>матрицам </a:t>
            </a:r>
            <a:r>
              <a:rPr lang="ru-RU" sz="1600" dirty="0" smtClean="0">
                <a:solidFill>
                  <a:schemeClr val="tx1"/>
                </a:solidFill>
              </a:rPr>
              <a:t>                     и                     ,</a:t>
            </a:r>
          </a:p>
          <a:p>
            <a:pPr algn="just"/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вычисляя их элементы по формулам:</a:t>
            </a:r>
            <a:endParaRPr lang="be-BY" sz="1600" dirty="0">
              <a:solidFill>
                <a:schemeClr val="tx1"/>
              </a:solidFill>
            </a:endParaRPr>
          </a:p>
          <a:p>
            <a:r>
              <a:rPr lang="ru-RU" sz="1600" dirty="0"/>
              <a:t>.</a:t>
            </a:r>
            <a:endParaRPr lang="be-BY" sz="16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676173"/>
              </p:ext>
            </p:extLst>
          </p:nvPr>
        </p:nvGraphicFramePr>
        <p:xfrm>
          <a:off x="2600325" y="2348880"/>
          <a:ext cx="19716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Формула" r:id="rId3" imgW="1790700" imgH="787400" progId="Equation.3">
                  <p:embed/>
                </p:oleObj>
              </mc:Choice>
              <mc:Fallback>
                <p:oleObj name="Формула" r:id="rId3" imgW="1790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348880"/>
                        <a:ext cx="19716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205069"/>
              </p:ext>
            </p:extLst>
          </p:nvPr>
        </p:nvGraphicFramePr>
        <p:xfrm>
          <a:off x="4571465" y="4437112"/>
          <a:ext cx="17335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Формула" r:id="rId5" imgW="1562100" imgH="254000" progId="Equation.3">
                  <p:embed/>
                </p:oleObj>
              </mc:Choice>
              <mc:Fallback>
                <p:oleObj name="Формула" r:id="rId5" imgW="1562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465" y="4437112"/>
                        <a:ext cx="17335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579126"/>
              </p:ext>
            </p:extLst>
          </p:nvPr>
        </p:nvGraphicFramePr>
        <p:xfrm>
          <a:off x="6754813" y="4437063"/>
          <a:ext cx="574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Формула" r:id="rId7" imgW="520560" imgH="253800" progId="Equation.3">
                  <p:embed/>
                </p:oleObj>
              </mc:Choice>
              <mc:Fallback>
                <p:oleObj name="Формула" r:id="rId7" imgW="520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4437063"/>
                        <a:ext cx="5746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428228"/>
              </p:ext>
            </p:extLst>
          </p:nvPr>
        </p:nvGraphicFramePr>
        <p:xfrm>
          <a:off x="7524328" y="4437112"/>
          <a:ext cx="11239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Формула" r:id="rId9" imgW="1015559" imgH="266584" progId="Equation.3">
                  <p:embed/>
                </p:oleObj>
              </mc:Choice>
              <mc:Fallback>
                <p:oleObj name="Формула" r:id="rId9" imgW="1015559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4437112"/>
                        <a:ext cx="112395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1573"/>
              </p:ext>
            </p:extLst>
          </p:nvPr>
        </p:nvGraphicFramePr>
        <p:xfrm>
          <a:off x="2843808" y="4725144"/>
          <a:ext cx="10382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Формула" r:id="rId11" imgW="939392" imgH="253890" progId="Equation.3">
                  <p:embed/>
                </p:oleObj>
              </mc:Choice>
              <mc:Fallback>
                <p:oleObj name="Формула" r:id="rId11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25144"/>
                        <a:ext cx="10382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823618"/>
              </p:ext>
            </p:extLst>
          </p:nvPr>
        </p:nvGraphicFramePr>
        <p:xfrm>
          <a:off x="4232275" y="4797425"/>
          <a:ext cx="9572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Формула" r:id="rId13" imgW="863280" imgH="253800" progId="Equation.3">
                  <p:embed/>
                </p:oleObj>
              </mc:Choice>
              <mc:Fallback>
                <p:oleObj name="Формула" r:id="rId13" imgW="863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4797425"/>
                        <a:ext cx="957263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82420"/>
              </p:ext>
            </p:extLst>
          </p:nvPr>
        </p:nvGraphicFramePr>
        <p:xfrm>
          <a:off x="6516216" y="4725144"/>
          <a:ext cx="8572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Формула" r:id="rId15" imgW="774364" imgH="253890" progId="Equation.3">
                  <p:embed/>
                </p:oleObj>
              </mc:Choice>
              <mc:Fallback>
                <p:oleObj name="Формула" r:id="rId15" imgW="77436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725144"/>
                        <a:ext cx="8572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05955"/>
              </p:ext>
            </p:extLst>
          </p:nvPr>
        </p:nvGraphicFramePr>
        <p:xfrm>
          <a:off x="7668344" y="4725144"/>
          <a:ext cx="762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Формула" r:id="rId17" imgW="685800" imgH="254000" progId="Equation.3">
                  <p:embed/>
                </p:oleObj>
              </mc:Choice>
              <mc:Fallback>
                <p:oleObj name="Формула" r:id="rId17" imgW="685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725144"/>
                        <a:ext cx="7620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3398"/>
              </p:ext>
            </p:extLst>
          </p:nvPr>
        </p:nvGraphicFramePr>
        <p:xfrm>
          <a:off x="1043608" y="5373216"/>
          <a:ext cx="34671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Формула" r:id="rId19" imgW="3073400" imgH="863600" progId="Equation.3">
                  <p:embed/>
                </p:oleObj>
              </mc:Choice>
              <mc:Fallback>
                <p:oleObj name="Формула" r:id="rId19" imgW="30734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373216"/>
                        <a:ext cx="34671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964873"/>
              </p:ext>
            </p:extLst>
          </p:nvPr>
        </p:nvGraphicFramePr>
        <p:xfrm>
          <a:off x="4716016" y="5445224"/>
          <a:ext cx="1733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Формула" r:id="rId21" imgW="1574640" imgH="558720" progId="Equation.3">
                  <p:embed/>
                </p:oleObj>
              </mc:Choice>
              <mc:Fallback>
                <p:oleObj name="Формула" r:id="rId21" imgW="15746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445224"/>
                        <a:ext cx="17335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77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0424" cy="202034"/>
          </a:xfrm>
        </p:spPr>
        <p:txBody>
          <a:bodyPr>
            <a:normAutofit fontScale="90000"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ИСО</a:t>
            </a:r>
            <a:endParaRPr lang="be-BY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Шаг 3. Если </a:t>
            </a:r>
            <a:r>
              <a:rPr lang="en-US" sz="1600" i="1" dirty="0"/>
              <a:t>k </a:t>
            </a:r>
            <a:r>
              <a:rPr lang="ru-RU" sz="1600" dirty="0"/>
              <a:t>+ 1 &lt; </a:t>
            </a:r>
            <a:r>
              <a:rPr lang="en-US" sz="1600" i="1" dirty="0"/>
              <a:t>n </a:t>
            </a:r>
            <a:r>
              <a:rPr lang="ru-RU" sz="1600" dirty="0"/>
              <a:t>, то положить </a:t>
            </a:r>
            <a:r>
              <a:rPr lang="en-US" sz="1600" i="1" dirty="0"/>
              <a:t>k </a:t>
            </a:r>
            <a:r>
              <a:rPr lang="ru-RU" sz="1600" dirty="0"/>
              <a:t>:= </a:t>
            </a:r>
            <a:r>
              <a:rPr lang="en-US" sz="1600" i="1" dirty="0"/>
              <a:t>k</a:t>
            </a:r>
            <a:r>
              <a:rPr lang="ru-RU" sz="1600" i="1" dirty="0"/>
              <a:t> +</a:t>
            </a:r>
            <a:r>
              <a:rPr lang="ru-RU" sz="1600" dirty="0"/>
              <a:t>1 и перейти к шагу 2.</a:t>
            </a:r>
            <a:endParaRPr lang="be-BY" sz="1600" dirty="0"/>
          </a:p>
          <a:p>
            <a:pPr marL="0" indent="0">
              <a:buNone/>
            </a:pPr>
            <a:r>
              <a:rPr lang="ru-RU" sz="1600" dirty="0"/>
              <a:t>Если </a:t>
            </a:r>
            <a:r>
              <a:rPr lang="en-US" sz="1600" i="1" dirty="0"/>
              <a:t>k</a:t>
            </a:r>
            <a:r>
              <a:rPr lang="ru-RU" sz="1600" i="1" dirty="0"/>
              <a:t>+1 </a:t>
            </a:r>
            <a:r>
              <a:rPr lang="ru-RU" sz="1600" dirty="0"/>
              <a:t>= </a:t>
            </a:r>
            <a:r>
              <a:rPr lang="en-US" sz="1600" i="1" dirty="0"/>
              <a:t>n</a:t>
            </a:r>
            <a:r>
              <a:rPr lang="ru-RU" sz="1600" dirty="0"/>
              <a:t> , то матрица </a:t>
            </a:r>
            <a:r>
              <a:rPr lang="en-US" sz="1600" i="1" dirty="0"/>
              <a:t>C </a:t>
            </a:r>
            <a:r>
              <a:rPr lang="en-US" sz="1600" i="1" baseline="30000" dirty="0"/>
              <a:t>n</a:t>
            </a:r>
            <a:r>
              <a:rPr lang="en-US" sz="1600" i="1" dirty="0"/>
              <a:t> </a:t>
            </a:r>
            <a:r>
              <a:rPr lang="ru-RU" sz="1600" dirty="0"/>
              <a:t>даёт искомые максимальные пропускные способности для пар вершин сети.</a:t>
            </a:r>
            <a:endParaRPr lang="be-BY" sz="1600" dirty="0"/>
          </a:p>
          <a:p>
            <a:pPr marL="0" indent="0">
              <a:buNone/>
            </a:pPr>
            <a:r>
              <a:rPr lang="ru-RU" sz="1600" dirty="0"/>
              <a:t>Путь с максимальной пропускной способностью от вершины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к вершине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j</a:t>
            </a:r>
            <a:r>
              <a:rPr lang="en-US" sz="1600" i="1" dirty="0"/>
              <a:t> </a:t>
            </a:r>
            <a:r>
              <a:rPr lang="ru-RU" sz="1600" dirty="0"/>
              <a:t>строится по элементам матрицы </a:t>
            </a:r>
            <a:r>
              <a:rPr lang="en-US" sz="1600" i="1" dirty="0" err="1"/>
              <a:t>T</a:t>
            </a:r>
            <a:r>
              <a:rPr lang="en-US" sz="1600" i="1" baseline="30000" dirty="0" err="1"/>
              <a:t>n</a:t>
            </a:r>
            <a:r>
              <a:rPr lang="ru-RU" sz="1600" dirty="0"/>
              <a:t> . Элемент </a:t>
            </a:r>
            <a:r>
              <a:rPr lang="ru-RU" sz="1600" dirty="0" smtClean="0"/>
              <a:t>              </a:t>
            </a:r>
            <a:r>
              <a:rPr lang="ru-RU" sz="1600" dirty="0"/>
              <a:t>указывает промежуточную вершину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m</a:t>
            </a:r>
            <a:r>
              <a:rPr lang="ru-RU" sz="1600" dirty="0"/>
              <a:t> в пути от вершины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к вершине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j</a:t>
            </a:r>
            <a:r>
              <a:rPr lang="en-US" sz="1600" i="1" baseline="-25000" dirty="0"/>
              <a:t> </a:t>
            </a:r>
            <a:r>
              <a:rPr lang="ru-RU" sz="1600" baseline="-25000" dirty="0"/>
              <a:t>.  </a:t>
            </a:r>
            <a:r>
              <a:rPr lang="ru-RU" sz="1600" dirty="0"/>
              <a:t>Находим </a:t>
            </a:r>
            <a:r>
              <a:rPr lang="ru-RU" sz="1600" dirty="0" smtClean="0"/>
              <a:t>	и	 </a:t>
            </a:r>
            <a:r>
              <a:rPr lang="ru-RU" sz="1600" dirty="0"/>
              <a:t>, которые указывают очередные промежуточные вершины. </a:t>
            </a:r>
            <a:r>
              <a:rPr lang="ru-RU" sz="1600" dirty="0" smtClean="0"/>
              <a:t>Если		 </a:t>
            </a:r>
            <a:r>
              <a:rPr lang="ru-RU" sz="1600" dirty="0"/>
              <a:t>, то вершина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m</a:t>
            </a:r>
            <a:r>
              <a:rPr lang="en-US" sz="1600" i="1" dirty="0"/>
              <a:t> </a:t>
            </a:r>
            <a:r>
              <a:rPr lang="ru-RU" sz="1600" dirty="0"/>
              <a:t>непосредственно следует за вершиной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en-US" sz="1600" i="1" dirty="0"/>
              <a:t> </a:t>
            </a:r>
            <a:r>
              <a:rPr lang="ru-RU" sz="1600" dirty="0"/>
              <a:t>(непосредственно предшествует вершине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j</a:t>
            </a:r>
            <a:r>
              <a:rPr lang="en-US" sz="1600" i="1" dirty="0"/>
              <a:t> </a:t>
            </a:r>
            <a:r>
              <a:rPr lang="ru-RU" sz="1600" dirty="0"/>
              <a:t>). </a:t>
            </a:r>
            <a:r>
              <a:rPr lang="ru-RU" sz="1600" i="1" dirty="0"/>
              <a:t> </a:t>
            </a:r>
            <a:r>
              <a:rPr lang="ru-RU" sz="1600" dirty="0"/>
              <a:t>Процесс завершаем при получении номера вершины непосредственно следующей за </a:t>
            </a:r>
            <a:r>
              <a:rPr lang="en-US" sz="1600" i="1" dirty="0"/>
              <a:t>x</a:t>
            </a:r>
            <a:r>
              <a:rPr lang="en-US" sz="1600" i="1" baseline="-25000" dirty="0"/>
              <a:t>i</a:t>
            </a:r>
            <a:r>
              <a:rPr lang="ru-RU" sz="1600" dirty="0"/>
              <a:t> и номера вершины непосредственно предшествующей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j</a:t>
            </a:r>
            <a:r>
              <a:rPr lang="ru-RU" sz="1600" dirty="0"/>
              <a:t> . </a:t>
            </a:r>
            <a:endParaRPr lang="be-BY" sz="1600" dirty="0"/>
          </a:p>
          <a:p>
            <a:pPr marL="0" indent="0">
              <a:buNone/>
            </a:pPr>
            <a:r>
              <a:rPr lang="ru-RU" sz="1600" b="1" dirty="0"/>
              <a:t>Пример. </a:t>
            </a:r>
            <a:r>
              <a:rPr lang="ru-RU" sz="1600" dirty="0"/>
              <a:t>Решить задачу о многополюсных путях с максимальными пропускными способностями для следующей сети. </a:t>
            </a: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Поскольку </a:t>
            </a:r>
            <a:r>
              <a:rPr lang="ru-RU" sz="1600" dirty="0"/>
              <a:t>сеть является неориентированной, то заменяем каждое ребро парой противоположно направленных дуг. В результате получим матрицу пропускных способностей и матрицу путей:</a:t>
            </a:r>
            <a:endParaRPr lang="be-BY" sz="1600" dirty="0"/>
          </a:p>
          <a:p>
            <a:pPr marL="0" indent="0">
              <a:buNone/>
            </a:pPr>
            <a:endParaRPr lang="be-BY" sz="1600" dirty="0"/>
          </a:p>
          <a:p>
            <a:pPr marL="0" indent="0">
              <a:buNone/>
            </a:pP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276454"/>
              </p:ext>
            </p:extLst>
          </p:nvPr>
        </p:nvGraphicFramePr>
        <p:xfrm>
          <a:off x="3491880" y="1628800"/>
          <a:ext cx="438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Формула" r:id="rId3" imgW="393529" imgH="253890" progId="Equation.3">
                  <p:embed/>
                </p:oleObj>
              </mc:Choice>
              <mc:Fallback>
                <p:oleObj name="Формула" r:id="rId3" imgW="39352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628800"/>
                        <a:ext cx="4381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998941"/>
              </p:ext>
            </p:extLst>
          </p:nvPr>
        </p:nvGraphicFramePr>
        <p:xfrm>
          <a:off x="3707904" y="1844824"/>
          <a:ext cx="285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Формула" r:id="rId5" imgW="253890" imgH="241195" progId="Equation.3">
                  <p:embed/>
                </p:oleObj>
              </mc:Choice>
              <mc:Fallback>
                <p:oleObj name="Формула" r:id="rId5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844824"/>
                        <a:ext cx="28575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221917"/>
              </p:ext>
            </p:extLst>
          </p:nvPr>
        </p:nvGraphicFramePr>
        <p:xfrm>
          <a:off x="4572000" y="1916832"/>
          <a:ext cx="2571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Формула" r:id="rId7" imgW="228501" imgH="253890" progId="Equation.3">
                  <p:embed/>
                </p:oleObj>
              </mc:Choice>
              <mc:Fallback>
                <p:oleObj name="Формула" r:id="rId7" imgW="22850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16832"/>
                        <a:ext cx="2571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111868"/>
              </p:ext>
            </p:extLst>
          </p:nvPr>
        </p:nvGraphicFramePr>
        <p:xfrm>
          <a:off x="3635896" y="2132856"/>
          <a:ext cx="1047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Формула" r:id="rId9" imgW="939392" imgH="253890" progId="Equation.3">
                  <p:embed/>
                </p:oleObj>
              </mc:Choice>
              <mc:Fallback>
                <p:oleObj name="Формула" r:id="rId9" imgW="93939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132856"/>
                        <a:ext cx="10477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1403648" y="3861048"/>
            <a:ext cx="5516563" cy="1627188"/>
            <a:chOff x="2349" y="13369"/>
            <a:chExt cx="7059" cy="2104"/>
          </a:xfrm>
        </p:grpSpPr>
        <p:sp>
          <p:nvSpPr>
            <p:cNvPr id="14" name="AutoShape 27"/>
            <p:cNvSpPr>
              <a:spLocks noChangeAspect="1" noChangeArrowheads="1" noTextEdit="1"/>
            </p:cNvSpPr>
            <p:nvPr/>
          </p:nvSpPr>
          <p:spPr bwMode="auto">
            <a:xfrm>
              <a:off x="2349" y="13369"/>
              <a:ext cx="7059" cy="2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4702" y="14730"/>
              <a:ext cx="688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19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3084" y="14581"/>
              <a:ext cx="587" cy="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4996" y="13986"/>
              <a:ext cx="670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231" y="13689"/>
              <a:ext cx="442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849" y="13369"/>
              <a:ext cx="441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V="1">
              <a:off x="3231" y="13689"/>
              <a:ext cx="1030" cy="7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261" y="13689"/>
              <a:ext cx="17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6026" y="13689"/>
              <a:ext cx="0" cy="1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231" y="14432"/>
              <a:ext cx="1030" cy="5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4261" y="15027"/>
              <a:ext cx="17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4261" y="13689"/>
              <a:ext cx="1765" cy="1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e-BY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3673" y="13408"/>
              <a:ext cx="441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2643" y="14135"/>
              <a:ext cx="441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6320" y="13575"/>
              <a:ext cx="440" cy="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673" y="15027"/>
              <a:ext cx="440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6320" y="15027"/>
              <a:ext cx="440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6173" y="13986"/>
              <a:ext cx="441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07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74440" cy="274042"/>
          </a:xfrm>
        </p:spPr>
        <p:txBody>
          <a:bodyPr>
            <a:normAutofit fontScale="90000"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ИСО</a:t>
            </a:r>
            <a:endParaRPr lang="be-BY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 smtClean="0"/>
              <a:t>На </a:t>
            </a:r>
            <a:r>
              <a:rPr lang="ru-RU" sz="1600" dirty="0"/>
              <a:t>последующих итерациях получим</a:t>
            </a: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326558"/>
              </p:ext>
            </p:extLst>
          </p:nvPr>
        </p:nvGraphicFramePr>
        <p:xfrm>
          <a:off x="467544" y="548680"/>
          <a:ext cx="26225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Формула" r:id="rId3" imgW="2450880" imgH="1091880" progId="Equation.3">
                  <p:embed/>
                </p:oleObj>
              </mc:Choice>
              <mc:Fallback>
                <p:oleObj name="Формула" r:id="rId3" imgW="245088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8680"/>
                        <a:ext cx="262255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04473"/>
              </p:ext>
            </p:extLst>
          </p:nvPr>
        </p:nvGraphicFramePr>
        <p:xfrm>
          <a:off x="4067944" y="548680"/>
          <a:ext cx="17430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Формула" r:id="rId5" imgW="1625600" imgH="1092200" progId="Equation.3">
                  <p:embed/>
                </p:oleObj>
              </mc:Choice>
              <mc:Fallback>
                <p:oleObj name="Формула" r:id="rId5" imgW="1625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48680"/>
                        <a:ext cx="17430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573492"/>
              </p:ext>
            </p:extLst>
          </p:nvPr>
        </p:nvGraphicFramePr>
        <p:xfrm>
          <a:off x="467544" y="1988840"/>
          <a:ext cx="22574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Формула" r:id="rId7" imgW="2108200" imgH="1092200" progId="Equation.3">
                  <p:embed/>
                </p:oleObj>
              </mc:Choice>
              <mc:Fallback>
                <p:oleObj name="Формула" r:id="rId7" imgW="21082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88840"/>
                        <a:ext cx="225742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48927"/>
              </p:ext>
            </p:extLst>
          </p:nvPr>
        </p:nvGraphicFramePr>
        <p:xfrm>
          <a:off x="4355976" y="1916832"/>
          <a:ext cx="14192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Формула" r:id="rId9" imgW="1422400" imgH="1092200" progId="Equation.3">
                  <p:embed/>
                </p:oleObj>
              </mc:Choice>
              <mc:Fallback>
                <p:oleObj name="Формула" r:id="rId9" imgW="14224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916832"/>
                        <a:ext cx="1419225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910229"/>
              </p:ext>
            </p:extLst>
          </p:nvPr>
        </p:nvGraphicFramePr>
        <p:xfrm>
          <a:off x="395536" y="3212976"/>
          <a:ext cx="21240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Формула" r:id="rId11" imgW="1790700" imgH="1092200" progId="Equation.3">
                  <p:embed/>
                </p:oleObj>
              </mc:Choice>
              <mc:Fallback>
                <p:oleObj name="Формула" r:id="rId11" imgW="17907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12976"/>
                        <a:ext cx="21240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299882"/>
              </p:ext>
            </p:extLst>
          </p:nvPr>
        </p:nvGraphicFramePr>
        <p:xfrm>
          <a:off x="4067944" y="3140968"/>
          <a:ext cx="20764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Формула" r:id="rId13" imgW="1459866" imgH="1091726" progId="Equation.3">
                  <p:embed/>
                </p:oleObj>
              </mc:Choice>
              <mc:Fallback>
                <p:oleObj name="Формула" r:id="rId13" imgW="1459866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3140968"/>
                        <a:ext cx="207645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97729"/>
              </p:ext>
            </p:extLst>
          </p:nvPr>
        </p:nvGraphicFramePr>
        <p:xfrm>
          <a:off x="395536" y="4437112"/>
          <a:ext cx="21526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Формула" r:id="rId15" imgW="1816100" imgH="1092200" progId="Equation.3">
                  <p:embed/>
                </p:oleObj>
              </mc:Choice>
              <mc:Fallback>
                <p:oleObj name="Формула" r:id="rId15" imgW="18161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437112"/>
                        <a:ext cx="215265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16333"/>
              </p:ext>
            </p:extLst>
          </p:nvPr>
        </p:nvGraphicFramePr>
        <p:xfrm>
          <a:off x="4139952" y="4437112"/>
          <a:ext cx="205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Формула" r:id="rId17" imgW="1447172" imgH="1091726" progId="Equation.3">
                  <p:embed/>
                </p:oleObj>
              </mc:Choice>
              <mc:Fallback>
                <p:oleObj name="Формула" r:id="rId17" imgW="1447172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437112"/>
                        <a:ext cx="2057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50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8416" cy="274042"/>
          </a:xfrm>
        </p:spPr>
        <p:txBody>
          <a:bodyPr>
            <a:normAutofit fontScale="90000"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ИСО</a:t>
            </a:r>
            <a:endParaRPr lang="be-BY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1600" dirty="0"/>
              <a:t>Матрица </a:t>
            </a:r>
            <a:r>
              <a:rPr lang="en-US" sz="1600" i="1" dirty="0" smtClean="0"/>
              <a:t>C</a:t>
            </a:r>
            <a:r>
              <a:rPr lang="ru-RU" sz="1600" i="1" dirty="0" smtClean="0"/>
              <a:t> </a:t>
            </a:r>
            <a:r>
              <a:rPr lang="ru-RU" sz="1600" baseline="30000" dirty="0" smtClean="0"/>
              <a:t>5 </a:t>
            </a:r>
            <a:r>
              <a:rPr lang="ru-RU" sz="1600" dirty="0" smtClean="0"/>
              <a:t> </a:t>
            </a:r>
            <a:r>
              <a:rPr lang="ru-RU" sz="1600" dirty="0"/>
              <a:t>даёт значения максимальных пропускных способностей путей между вершинами. Например, максимальная пропускная способность путей между третьей и пятой вершинами равно 11. Сам путь с указанной пропускной способностью строим по матрице </a:t>
            </a:r>
            <a:r>
              <a:rPr lang="en-US" sz="1600" i="1" dirty="0"/>
              <a:t>T</a:t>
            </a:r>
            <a:r>
              <a:rPr lang="ru-RU" sz="1600" baseline="30000" dirty="0"/>
              <a:t>4</a:t>
            </a:r>
            <a:r>
              <a:rPr lang="ru-RU" sz="1600" dirty="0"/>
              <a:t>. Получим </a:t>
            </a:r>
            <a:r>
              <a:rPr lang="en-US" sz="1600" i="1" dirty="0"/>
              <a:t>x</a:t>
            </a:r>
            <a:r>
              <a:rPr lang="ru-RU" sz="1600" baseline="-25000" dirty="0"/>
              <a:t>3  </a:t>
            </a:r>
            <a:r>
              <a:rPr lang="en-US" sz="1600" dirty="0">
                <a:sym typeface="Symbol"/>
              </a:rPr>
              <a:t></a:t>
            </a:r>
            <a:r>
              <a:rPr lang="en-US" sz="1600" baseline="-25000" dirty="0"/>
              <a:t> </a:t>
            </a:r>
            <a:r>
              <a:rPr lang="en-US" sz="1600" dirty="0"/>
              <a:t> </a:t>
            </a:r>
            <a:r>
              <a:rPr lang="en-US" sz="1600" i="1" dirty="0"/>
              <a:t>x</a:t>
            </a:r>
            <a:r>
              <a:rPr lang="ru-RU" sz="1600" baseline="-25000" dirty="0"/>
              <a:t>4 </a:t>
            </a:r>
            <a:r>
              <a:rPr lang="en-US" sz="1600" dirty="0">
                <a:sym typeface="Symbol"/>
              </a:rPr>
              <a:t></a:t>
            </a:r>
            <a:r>
              <a:rPr lang="en-US" sz="1600" dirty="0"/>
              <a:t> </a:t>
            </a:r>
            <a:r>
              <a:rPr lang="en-US" sz="1600" i="1" dirty="0"/>
              <a:t>x</a:t>
            </a:r>
            <a:r>
              <a:rPr lang="ru-RU" sz="1600" baseline="-25000" dirty="0"/>
              <a:t>5 </a:t>
            </a:r>
            <a:r>
              <a:rPr lang="ru-RU" sz="1600" dirty="0"/>
              <a:t>.</a:t>
            </a:r>
            <a:endParaRPr lang="be-BY" sz="1600" dirty="0"/>
          </a:p>
          <a:p>
            <a:pPr marL="0" indent="0">
              <a:buNone/>
            </a:pPr>
            <a:endParaRPr lang="be-BY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487496"/>
              </p:ext>
            </p:extLst>
          </p:nvPr>
        </p:nvGraphicFramePr>
        <p:xfrm>
          <a:off x="683568" y="764704"/>
          <a:ext cx="21621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Формула" r:id="rId3" imgW="1828800" imgH="1092200" progId="Equation.3">
                  <p:embed/>
                </p:oleObj>
              </mc:Choice>
              <mc:Fallback>
                <p:oleObj name="Формула" r:id="rId3" imgW="18288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764704"/>
                        <a:ext cx="21621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72751"/>
              </p:ext>
            </p:extLst>
          </p:nvPr>
        </p:nvGraphicFramePr>
        <p:xfrm>
          <a:off x="3347864" y="764704"/>
          <a:ext cx="205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Формула" r:id="rId5" imgW="1447172" imgH="1091726" progId="Equation.3">
                  <p:embed/>
                </p:oleObj>
              </mc:Choice>
              <mc:Fallback>
                <p:oleObj name="Формула" r:id="rId5" imgW="1447172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764704"/>
                        <a:ext cx="2057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11860"/>
              </p:ext>
            </p:extLst>
          </p:nvPr>
        </p:nvGraphicFramePr>
        <p:xfrm>
          <a:off x="683568" y="2060848"/>
          <a:ext cx="21621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Формула" r:id="rId7" imgW="1828800" imgH="1092200" progId="Equation.3">
                  <p:embed/>
                </p:oleObj>
              </mc:Choice>
              <mc:Fallback>
                <p:oleObj name="Формула" r:id="rId7" imgW="18288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60848"/>
                        <a:ext cx="21621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355452"/>
              </p:ext>
            </p:extLst>
          </p:nvPr>
        </p:nvGraphicFramePr>
        <p:xfrm>
          <a:off x="3347864" y="2060848"/>
          <a:ext cx="205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Формула" r:id="rId9" imgW="1447172" imgH="1091726" progId="Equation.3">
                  <p:embed/>
                </p:oleObj>
              </mc:Choice>
              <mc:Fallback>
                <p:oleObj name="Формула" r:id="rId9" imgW="1447172" imgH="1091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060848"/>
                        <a:ext cx="20574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14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0192" y="260648"/>
            <a:ext cx="2396952" cy="20203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b="1" dirty="0"/>
              <a:t>Пример.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Предположим, что пропускные способности </a:t>
            </a:r>
            <a:r>
              <a:rPr lang="ru-RU" sz="1600" dirty="0" smtClean="0"/>
              <a:t>дуг </a:t>
            </a:r>
            <a:r>
              <a:rPr lang="en-US" sz="1600" i="1" dirty="0" smtClean="0"/>
              <a:t>c</a:t>
            </a:r>
            <a:r>
              <a:rPr lang="en-US" sz="1600" dirty="0" smtClean="0"/>
              <a:t>(</a:t>
            </a:r>
            <a:r>
              <a:rPr lang="en-US" sz="1600" i="1" dirty="0" err="1" smtClean="0"/>
              <a:t>x,y</a:t>
            </a:r>
            <a:r>
              <a:rPr lang="en-US" sz="1600" dirty="0" smtClean="0"/>
              <a:t>)</a:t>
            </a:r>
            <a:r>
              <a:rPr lang="ru-RU" sz="1600" dirty="0" smtClean="0"/>
              <a:t> указаны на сети на дугах.</a:t>
            </a:r>
          </a:p>
          <a:p>
            <a:pPr>
              <a:buNone/>
            </a:pPr>
            <a:r>
              <a:rPr lang="ru-RU" sz="1600" dirty="0" smtClean="0"/>
              <a:t>Тогда </a:t>
            </a:r>
            <a:r>
              <a:rPr lang="ru-RU" sz="1600" dirty="0"/>
              <a:t>числа, проставленные на </a:t>
            </a:r>
            <a:r>
              <a:rPr lang="ru-RU" sz="1600" dirty="0" smtClean="0"/>
              <a:t>дугах в скобках, </a:t>
            </a:r>
            <a:r>
              <a:rPr lang="ru-RU" sz="1600" dirty="0"/>
              <a:t>обозначают </a:t>
            </a:r>
            <a:r>
              <a:rPr lang="ru-RU" sz="1600" dirty="0" smtClean="0"/>
              <a:t>величину</a:t>
            </a:r>
            <a:r>
              <a:rPr lang="en-US" sz="1600" dirty="0"/>
              <a:t> </a:t>
            </a:r>
            <a:r>
              <a:rPr lang="ru-RU" sz="1600" dirty="0" smtClean="0"/>
              <a:t>потока  	          на</a:t>
            </a:r>
          </a:p>
          <a:p>
            <a:pPr>
              <a:buNone/>
            </a:pPr>
            <a:r>
              <a:rPr lang="ru-RU" sz="1600" dirty="0" smtClean="0"/>
              <a:t>дуге  (</a:t>
            </a:r>
            <a:r>
              <a:rPr lang="en-US" sz="1600" i="1" dirty="0" err="1" smtClean="0"/>
              <a:t>x</a:t>
            </a:r>
            <a:r>
              <a:rPr lang="en-US" sz="1600" dirty="0" err="1" smtClean="0"/>
              <a:t>,</a:t>
            </a:r>
            <a:r>
              <a:rPr lang="en-US" sz="1600" i="1" dirty="0" err="1" smtClean="0"/>
              <a:t>y</a:t>
            </a:r>
            <a:r>
              <a:rPr lang="en-US" sz="1600" dirty="0" smtClean="0"/>
              <a:t>)</a:t>
            </a:r>
            <a:r>
              <a:rPr lang="ru-RU" sz="1600" dirty="0" smtClean="0"/>
              <a:t>. Значение		  </a:t>
            </a:r>
            <a:r>
              <a:rPr lang="ru-RU" sz="1600" dirty="0"/>
              <a:t>удовлетворяет условиями (1-2).</a:t>
            </a:r>
          </a:p>
          <a:p>
            <a:pPr>
              <a:buNone/>
            </a:pPr>
            <a:r>
              <a:rPr lang="ru-RU" sz="1600" dirty="0"/>
              <a:t>Для каждой промежуточной вершины условие  (2) выполняется. </a:t>
            </a:r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39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37143"/>
              </p:ext>
            </p:extLst>
          </p:nvPr>
        </p:nvGraphicFramePr>
        <p:xfrm>
          <a:off x="2394744" y="1412776"/>
          <a:ext cx="6667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Формула" r:id="rId3" imgW="482391" imgH="203112" progId="Equation.3">
                  <p:embed/>
                </p:oleObj>
              </mc:Choice>
              <mc:Fallback>
                <p:oleObj name="Формула" r:id="rId3" imgW="482391" imgH="203112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744" y="1412776"/>
                        <a:ext cx="6667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65883"/>
              </p:ext>
            </p:extLst>
          </p:nvPr>
        </p:nvGraphicFramePr>
        <p:xfrm>
          <a:off x="7452320" y="1196752"/>
          <a:ext cx="6667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Формула" r:id="rId5" imgW="482391" imgH="203112" progId="Equation.3">
                  <p:embed/>
                </p:oleObj>
              </mc:Choice>
              <mc:Fallback>
                <p:oleObj name="Формула" r:id="rId5" imgW="482391" imgH="20311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1196752"/>
                        <a:ext cx="6667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3" name="Rectangle 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434" name="Rectangle 98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445" name="Rectangle 109"/>
          <p:cNvSpPr>
            <a:spLocks noChangeArrowheads="1"/>
          </p:cNvSpPr>
          <p:nvPr/>
        </p:nvSpPr>
        <p:spPr bwMode="auto">
          <a:xfrm>
            <a:off x="0" y="2190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448" name="Rectangle 112"/>
          <p:cNvSpPr>
            <a:spLocks noChangeArrowheads="1"/>
          </p:cNvSpPr>
          <p:nvPr/>
        </p:nvSpPr>
        <p:spPr bwMode="auto">
          <a:xfrm>
            <a:off x="0" y="4476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110" name="Группа 109"/>
          <p:cNvGrpSpPr/>
          <p:nvPr/>
        </p:nvGrpSpPr>
        <p:grpSpPr>
          <a:xfrm>
            <a:off x="1475656" y="2420888"/>
            <a:ext cx="6238274" cy="3321660"/>
            <a:chOff x="1547664" y="2204864"/>
            <a:chExt cx="6238274" cy="3321660"/>
          </a:xfrm>
        </p:grpSpPr>
        <p:grpSp>
          <p:nvGrpSpPr>
            <p:cNvPr id="95" name="Группа 94"/>
            <p:cNvGrpSpPr/>
            <p:nvPr/>
          </p:nvGrpSpPr>
          <p:grpSpPr>
            <a:xfrm>
              <a:off x="1547664" y="2276872"/>
              <a:ext cx="6238274" cy="2808312"/>
              <a:chOff x="1403648" y="2276872"/>
              <a:chExt cx="6238274" cy="2808312"/>
            </a:xfrm>
          </p:grpSpPr>
          <p:sp>
            <p:nvSpPr>
              <p:cNvPr id="47" name="Овал 46"/>
              <p:cNvSpPr/>
              <p:nvPr/>
            </p:nvSpPr>
            <p:spPr>
              <a:xfrm>
                <a:off x="1907704" y="36450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3419872" y="270892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5292080" y="263691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4283968" y="371703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7092280" y="36450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Прямая со стрелкой 53"/>
              <p:cNvCxnSpPr>
                <a:stCxn id="47" idx="1"/>
                <a:endCxn id="48" idx="3"/>
              </p:cNvCxnSpPr>
              <p:nvPr/>
            </p:nvCxnSpPr>
            <p:spPr>
              <a:xfrm flipV="1">
                <a:off x="1928795" y="2831845"/>
                <a:ext cx="1512168" cy="83427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47" idx="5"/>
                <a:endCxn id="50" idx="2"/>
              </p:cNvCxnSpPr>
              <p:nvPr/>
            </p:nvCxnSpPr>
            <p:spPr>
              <a:xfrm>
                <a:off x="2030629" y="3767949"/>
                <a:ext cx="2253339" cy="21091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/>
              <p:cNvCxnSpPr>
                <a:endCxn id="49" idx="2"/>
              </p:cNvCxnSpPr>
              <p:nvPr/>
            </p:nvCxnSpPr>
            <p:spPr>
              <a:xfrm flipV="1">
                <a:off x="3563888" y="2708920"/>
                <a:ext cx="1728192" cy="11419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/>
              <p:cNvCxnSpPr>
                <a:endCxn id="49" idx="4"/>
              </p:cNvCxnSpPr>
              <p:nvPr/>
            </p:nvCxnSpPr>
            <p:spPr>
              <a:xfrm flipV="1">
                <a:off x="4355976" y="2780928"/>
                <a:ext cx="1008112" cy="1050294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 стрелкой 61"/>
              <p:cNvCxnSpPr>
                <a:endCxn id="51" idx="3"/>
              </p:cNvCxnSpPr>
              <p:nvPr/>
            </p:nvCxnSpPr>
            <p:spPr>
              <a:xfrm flipV="1">
                <a:off x="4427984" y="3767949"/>
                <a:ext cx="2685387" cy="63273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 стрелкой 63"/>
              <p:cNvCxnSpPr>
                <a:endCxn id="51" idx="1"/>
              </p:cNvCxnSpPr>
              <p:nvPr/>
            </p:nvCxnSpPr>
            <p:spPr>
              <a:xfrm>
                <a:off x="5436096" y="2751102"/>
                <a:ext cx="1677275" cy="915013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 стрелкой 65"/>
              <p:cNvCxnSpPr>
                <a:stCxn id="50" idx="0"/>
                <a:endCxn id="48" idx="5"/>
              </p:cNvCxnSpPr>
              <p:nvPr/>
            </p:nvCxnSpPr>
            <p:spPr>
              <a:xfrm flipH="1" flipV="1">
                <a:off x="3542797" y="2831845"/>
                <a:ext cx="813179" cy="885187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Овал 70"/>
              <p:cNvSpPr/>
              <p:nvPr/>
            </p:nvSpPr>
            <p:spPr>
              <a:xfrm>
                <a:off x="4283968" y="49411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Прямая со стрелкой 72"/>
              <p:cNvCxnSpPr>
                <a:stCxn id="47" idx="5"/>
                <a:endCxn id="71" idx="1"/>
              </p:cNvCxnSpPr>
              <p:nvPr/>
            </p:nvCxnSpPr>
            <p:spPr>
              <a:xfrm>
                <a:off x="2030629" y="3767949"/>
                <a:ext cx="2274430" cy="119431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>
                <a:endCxn id="51" idx="4"/>
              </p:cNvCxnSpPr>
              <p:nvPr/>
            </p:nvCxnSpPr>
            <p:spPr>
              <a:xfrm flipV="1">
                <a:off x="4427984" y="3789040"/>
                <a:ext cx="2736304" cy="119431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endCxn id="71" idx="7"/>
              </p:cNvCxnSpPr>
              <p:nvPr/>
            </p:nvCxnSpPr>
            <p:spPr>
              <a:xfrm>
                <a:off x="4355976" y="3831222"/>
                <a:ext cx="50917" cy="1131037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2195736" y="29249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3</a:t>
                </a:r>
                <a:endParaRPr lang="en-US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87824" y="3356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3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139952" y="22768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923928" y="2996952"/>
                <a:ext cx="279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403648" y="3573016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C00000"/>
                    </a:solidFill>
                  </a:rPr>
                  <a:t>s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627784" y="436510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572000" y="40770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868144" y="45091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364088" y="3356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156176" y="27089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572000" y="2996952"/>
                <a:ext cx="229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380312" y="357301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C00000"/>
                    </a:solidFill>
                  </a:rPr>
                  <a:t>t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555776" y="270892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(</a:t>
                </a:r>
                <a:r>
                  <a:rPr lang="en-US" dirty="0" smtClean="0"/>
                  <a:t>2</a:t>
                </a:r>
                <a:r>
                  <a:rPr lang="ru-RU" dirty="0" smtClean="0"/>
                  <a:t>)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347864" y="335699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(3)</a:t>
                </a:r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499992" y="227687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(3)</a:t>
                </a:r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4067944" y="299695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(1)</a:t>
                </a:r>
                <a:endParaRPr lang="en-US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5076056" y="299695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(</a:t>
                </a:r>
                <a:r>
                  <a:rPr lang="en-US" dirty="0" smtClean="0"/>
                  <a:t>0</a:t>
                </a:r>
                <a:r>
                  <a:rPr lang="ru-RU" dirty="0" smtClean="0"/>
                  <a:t>)</a:t>
                </a:r>
                <a:endParaRPr lang="en-US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419872" y="22048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x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1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67944" y="38610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x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2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283968" y="515719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x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3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436096" y="22048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x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4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88224" y="27089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ru-RU" dirty="0" smtClean="0"/>
                <a:t>3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915816" y="443711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ru-RU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32040" y="40770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ru-RU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228184" y="450912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ru-RU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724128" y="33569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ru-RU" dirty="0" smtClean="0"/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2320" y="274638"/>
            <a:ext cx="1234480" cy="274042"/>
          </a:xfrm>
        </p:spPr>
        <p:txBody>
          <a:bodyPr>
            <a:normAutofit/>
          </a:bodyPr>
          <a:lstStyle/>
          <a:p>
            <a:r>
              <a:rPr lang="ru-RU" sz="1100" dirty="0" smtClean="0"/>
              <a:t>ИСО</a:t>
            </a:r>
            <a:endParaRPr lang="en-US" sz="11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/>
              <a:t>		</a:t>
            </a:r>
            <a:r>
              <a:rPr lang="ru-RU" sz="1600" b="1" dirty="0" smtClean="0"/>
              <a:t>Классическая задача о максимальном потоке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В сети с заданными на ее дугах пропускными способностями  можно построить сколь</a:t>
            </a:r>
          </a:p>
          <a:p>
            <a:pPr>
              <a:buNone/>
            </a:pPr>
            <a:r>
              <a:rPr lang="ru-RU" sz="1600" dirty="0" smtClean="0"/>
              <a:t>угодно много потоков, т.е. указать как угодно много функций </a:t>
            </a:r>
            <a:r>
              <a:rPr lang="en-US" sz="1600" dirty="0" smtClean="0"/>
              <a:t>	       	</a:t>
            </a:r>
            <a:r>
              <a:rPr lang="ru-RU" sz="1600" dirty="0" smtClean="0"/>
              <a:t>,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удовлетворяющих условиям</a:t>
            </a:r>
            <a:r>
              <a:rPr lang="en-US" sz="1600" dirty="0" smtClean="0"/>
              <a:t> </a:t>
            </a:r>
            <a:r>
              <a:rPr lang="ru-RU" sz="1600" dirty="0" smtClean="0"/>
              <a:t>(1)-(2).</a:t>
            </a:r>
            <a:endParaRPr lang="en-US" sz="1600" dirty="0" smtClean="0"/>
          </a:p>
          <a:p>
            <a:r>
              <a:rPr lang="ru-RU" sz="1600" dirty="0" smtClean="0"/>
              <a:t>Задача состоит в нахождении для  данной сети стационарного потока максимально возможной величины.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Задача всегда имеет решение.</a:t>
            </a:r>
            <a:endParaRPr lang="en-US" sz="1600" dirty="0" smtClean="0"/>
          </a:p>
          <a:p>
            <a:r>
              <a:rPr lang="ru-RU" sz="1600" dirty="0" smtClean="0"/>
              <a:t>Назовем некоторую </a:t>
            </a:r>
            <a:r>
              <a:rPr lang="ru-RU" sz="1600" i="1" dirty="0" smtClean="0"/>
              <a:t>цепь</a:t>
            </a:r>
            <a:r>
              <a:rPr lang="ru-RU" sz="1600" dirty="0" smtClean="0"/>
              <a:t> из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в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 </a:t>
            </a:r>
            <a:r>
              <a:rPr lang="ru-RU" sz="1600" i="1" dirty="0" smtClean="0"/>
              <a:t>увеличивающей поток</a:t>
            </a:r>
            <a:r>
              <a:rPr lang="ru-RU" sz="1600" dirty="0" smtClean="0"/>
              <a:t>, если на всех дугах, совпадающих по направлению от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к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 (прямые дуги), выполняется неравенство </a:t>
            </a:r>
            <a:r>
              <a:rPr lang="en-US" sz="1600" dirty="0" smtClean="0"/>
              <a:t>	</a:t>
            </a:r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ru-RU" sz="1600" dirty="0" smtClean="0"/>
              <a:t>, а на всех дугах, не совпадающих по направлению (обратные дуги)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</a:t>
            </a:r>
            <a:r>
              <a:rPr lang="ru-RU" sz="1600" b="1" dirty="0" smtClean="0"/>
              <a:t>Теорема.</a:t>
            </a:r>
            <a:r>
              <a:rPr lang="ru-RU" sz="1600" dirty="0" smtClean="0"/>
              <a:t> Поток  является </a:t>
            </a:r>
            <a:r>
              <a:rPr lang="ru-RU" sz="1600" i="1" dirty="0" smtClean="0"/>
              <a:t>максимальным</a:t>
            </a:r>
            <a:r>
              <a:rPr lang="ru-RU" sz="1600" dirty="0" smtClean="0"/>
              <a:t>, тогда и только тогда, когда в сети не</a:t>
            </a:r>
          </a:p>
          <a:p>
            <a:pPr>
              <a:buNone/>
            </a:pPr>
            <a:r>
              <a:rPr lang="ru-RU" sz="1600" dirty="0" smtClean="0"/>
              <a:t>существует ни одной цепи, увеличивающей поток.</a:t>
            </a:r>
            <a:endParaRPr lang="en-US" sz="1600" dirty="0" smtClean="0"/>
          </a:p>
          <a:p>
            <a:r>
              <a:rPr lang="ru-RU" sz="1600" dirty="0" smtClean="0"/>
              <a:t>Разрезом сети, отделяющим источник </a:t>
            </a:r>
            <a:r>
              <a:rPr lang="en-US" sz="1600" dirty="0" smtClean="0"/>
              <a:t> </a:t>
            </a:r>
            <a:r>
              <a:rPr lang="en-US" sz="1600" i="1" dirty="0" smtClean="0"/>
              <a:t>s</a:t>
            </a:r>
            <a:r>
              <a:rPr lang="ru-RU" sz="1600" dirty="0" smtClean="0"/>
              <a:t> от стока </a:t>
            </a:r>
            <a:r>
              <a:rPr lang="en-US" sz="1600" dirty="0" smtClean="0"/>
              <a:t> </a:t>
            </a:r>
            <a:r>
              <a:rPr lang="en-US" sz="1600" i="1" dirty="0" smtClean="0"/>
              <a:t>t</a:t>
            </a:r>
            <a:r>
              <a:rPr lang="ru-RU" sz="1600" dirty="0" smtClean="0"/>
              <a:t>, будем называть множество дуг, и обозначать </a:t>
            </a:r>
            <a:r>
              <a:rPr lang="en-US" sz="1600" dirty="0" smtClean="0"/>
              <a:t>		</a:t>
            </a:r>
            <a:r>
              <a:rPr lang="ru-RU" sz="1600" dirty="0" smtClean="0"/>
              <a:t>, такое, что каждая дуга начинается в множестве </a:t>
            </a:r>
            <a:r>
              <a:rPr lang="en-US" sz="1600" dirty="0" smtClean="0"/>
              <a:t>    </a:t>
            </a:r>
            <a:r>
              <a:rPr lang="ru-RU" sz="1600" dirty="0" smtClean="0"/>
              <a:t> </a:t>
            </a:r>
            <a:r>
              <a:rPr lang="en-US" sz="1600" dirty="0" smtClean="0"/>
              <a:t>    </a:t>
            </a:r>
            <a:r>
              <a:rPr lang="ru-RU" sz="1600" dirty="0" smtClean="0"/>
              <a:t> и оканчивается во множестве </a:t>
            </a:r>
            <a:r>
              <a:rPr lang="en-US" sz="1600" dirty="0" smtClean="0"/>
              <a:t>	</a:t>
            </a:r>
            <a:r>
              <a:rPr lang="ru-RU" sz="1600" dirty="0" smtClean="0"/>
              <a:t>. Кроме того,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			        O .</a:t>
            </a:r>
          </a:p>
          <a:p>
            <a:pPr>
              <a:buNone/>
            </a:pPr>
            <a:r>
              <a:rPr lang="ru-RU" sz="1600" dirty="0" smtClean="0"/>
              <a:t> Для построения произвольного разреза достаточно задать множество вершин </a:t>
            </a:r>
            <a:r>
              <a:rPr lang="en-US" sz="1600" dirty="0" smtClean="0"/>
              <a:t>          </a:t>
            </a:r>
            <a:r>
              <a:rPr lang="ru-RU" sz="1600" dirty="0" smtClean="0"/>
              <a:t>, а </a:t>
            </a:r>
            <a:r>
              <a:rPr lang="en-US" sz="1600" dirty="0" smtClean="0"/>
              <a:t>	</a:t>
            </a:r>
            <a:r>
              <a:rPr lang="ru-RU" sz="1600" dirty="0" smtClean="0"/>
              <a:t>будет дополнением </a:t>
            </a:r>
            <a:r>
              <a:rPr lang="en-US" sz="1600" dirty="0" smtClean="0"/>
              <a:t>          </a:t>
            </a:r>
            <a:r>
              <a:rPr lang="ru-RU" sz="1600" dirty="0" smtClean="0"/>
              <a:t>до всего множества </a:t>
            </a:r>
            <a:r>
              <a:rPr lang="en-US" sz="1600" dirty="0" smtClean="0"/>
              <a:t>  </a:t>
            </a:r>
            <a:r>
              <a:rPr lang="en-US" sz="1600" i="1" dirty="0" smtClean="0"/>
              <a:t>V</a:t>
            </a:r>
            <a:r>
              <a:rPr lang="en-US" sz="1600" dirty="0" smtClean="0"/>
              <a:t>       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6012160" y="1124744"/>
          <a:ext cx="6635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Формула" r:id="rId3" imgW="482400" imgH="203040" progId="Equation.3">
                  <p:embed/>
                </p:oleObj>
              </mc:Choice>
              <mc:Fallback>
                <p:oleObj name="Формула" r:id="rId3" imgW="482400" imgH="203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124744"/>
                        <a:ext cx="6635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827584" y="3068960"/>
          <a:ext cx="1379538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Формула" r:id="rId5" imgW="1002960" imgH="203040" progId="Equation.3">
                  <p:embed/>
                </p:oleObj>
              </mc:Choice>
              <mc:Fallback>
                <p:oleObj name="Формула" r:id="rId5" imgW="10029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68960"/>
                        <a:ext cx="1379538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827584" y="3356992"/>
          <a:ext cx="9429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Формула" r:id="rId7" imgW="685800" imgH="203040" progId="Equation.3">
                  <p:embed/>
                </p:oleObj>
              </mc:Choice>
              <mc:Fallback>
                <p:oleObj name="Формула" r:id="rId7" imgW="6858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56992"/>
                        <a:ext cx="9429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123728" y="4437112"/>
          <a:ext cx="6762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r:id="rId9" imgW="533169" imgH="253890" progId="">
                  <p:embed/>
                </p:oleObj>
              </mc:Choice>
              <mc:Fallback>
                <p:oleObj r:id="rId9" imgW="533169" imgH="25389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437112"/>
                        <a:ext cx="67627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7612063" y="4470400"/>
          <a:ext cx="23336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Формула" r:id="rId11" imgW="177480" imgH="164880" progId="Equation.3">
                  <p:embed/>
                </p:oleObj>
              </mc:Choice>
              <mc:Fallback>
                <p:oleObj name="Формула" r:id="rId11" imgW="17748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4470400"/>
                        <a:ext cx="233362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595688" y="4676775"/>
          <a:ext cx="230187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Формула" r:id="rId13" imgW="177480" imgH="203040" progId="Equation.3">
                  <p:embed/>
                </p:oleObj>
              </mc:Choice>
              <mc:Fallback>
                <p:oleObj name="Формула" r:id="rId13" imgW="17748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676775"/>
                        <a:ext cx="230187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7596336" y="5301208"/>
          <a:ext cx="23336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Формула" r:id="rId15" imgW="177480" imgH="164880" progId="Equation.3">
                  <p:embed/>
                </p:oleObj>
              </mc:Choice>
              <mc:Fallback>
                <p:oleObj name="Формула" r:id="rId15" imgW="177480" imgH="1648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301208"/>
                        <a:ext cx="233362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931863" y="5540375"/>
          <a:ext cx="2286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Формула" r:id="rId17" imgW="177480" imgH="203040" progId="Equation.3">
                  <p:embed/>
                </p:oleObj>
              </mc:Choice>
              <mc:Fallback>
                <p:oleObj name="Формула" r:id="rId17" imgW="177480" imgH="203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5540375"/>
                        <a:ext cx="228600" cy="265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Формула" r:id="rId19" imgW="114120" imgH="215640" progId="Equation.3">
                  <p:embed/>
                </p:oleObj>
              </mc:Choice>
              <mc:Fallback>
                <p:oleObj name="Формула" r:id="rId19" imgW="11412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3363913" y="5549900"/>
          <a:ext cx="23336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Формула" r:id="rId21" imgW="177480" imgH="164880" progId="Equation.3">
                  <p:embed/>
                </p:oleObj>
              </mc:Choice>
              <mc:Fallback>
                <p:oleObj name="Формула" r:id="rId21" imgW="177480" imgH="1648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5549900"/>
                        <a:ext cx="233362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/>
        </p:nvGraphicFramePr>
        <p:xfrm>
          <a:off x="2052638" y="4941888"/>
          <a:ext cx="35718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Формула" r:id="rId23" imgW="2234880" imgH="241200" progId="Equation.3">
                  <p:embed/>
                </p:oleObj>
              </mc:Choice>
              <mc:Fallback>
                <p:oleObj name="Формула" r:id="rId23" imgW="2234880" imgH="2412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941888"/>
                        <a:ext cx="35718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4328" y="274638"/>
            <a:ext cx="1162472" cy="202034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ru-RU" sz="1200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475656" y="836712"/>
            <a:ext cx="6238274" cy="3321660"/>
            <a:chOff x="1547664" y="2204864"/>
            <a:chExt cx="6238274" cy="3321660"/>
          </a:xfrm>
        </p:grpSpPr>
        <p:grpSp>
          <p:nvGrpSpPr>
            <p:cNvPr id="35" name="Группа 94"/>
            <p:cNvGrpSpPr/>
            <p:nvPr/>
          </p:nvGrpSpPr>
          <p:grpSpPr>
            <a:xfrm>
              <a:off x="1547664" y="2276872"/>
              <a:ext cx="6238274" cy="2808312"/>
              <a:chOff x="1403648" y="2276872"/>
              <a:chExt cx="6238274" cy="2808312"/>
            </a:xfrm>
          </p:grpSpPr>
          <p:sp>
            <p:nvSpPr>
              <p:cNvPr id="45" name="Овал 44"/>
              <p:cNvSpPr/>
              <p:nvPr/>
            </p:nvSpPr>
            <p:spPr>
              <a:xfrm>
                <a:off x="1907704" y="36450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3419872" y="2708920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5292080" y="263691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4283968" y="371703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7092280" y="3645024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Прямая со стрелкой 49"/>
              <p:cNvCxnSpPr>
                <a:stCxn id="45" idx="1"/>
                <a:endCxn id="46" idx="3"/>
              </p:cNvCxnSpPr>
              <p:nvPr/>
            </p:nvCxnSpPr>
            <p:spPr>
              <a:xfrm flipV="1">
                <a:off x="1928795" y="2831845"/>
                <a:ext cx="1512168" cy="83427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>
                <a:stCxn id="45" idx="5"/>
                <a:endCxn id="48" idx="2"/>
              </p:cNvCxnSpPr>
              <p:nvPr/>
            </p:nvCxnSpPr>
            <p:spPr>
              <a:xfrm>
                <a:off x="2030629" y="3767949"/>
                <a:ext cx="2253339" cy="21091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>
                <a:endCxn id="47" idx="2"/>
              </p:cNvCxnSpPr>
              <p:nvPr/>
            </p:nvCxnSpPr>
            <p:spPr>
              <a:xfrm flipV="1">
                <a:off x="3563888" y="2708920"/>
                <a:ext cx="1728192" cy="11419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/>
              <p:cNvCxnSpPr>
                <a:endCxn id="47" idx="4"/>
              </p:cNvCxnSpPr>
              <p:nvPr/>
            </p:nvCxnSpPr>
            <p:spPr>
              <a:xfrm flipV="1">
                <a:off x="4355976" y="2780928"/>
                <a:ext cx="1008112" cy="1050294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/>
              <p:cNvCxnSpPr>
                <a:endCxn id="49" idx="3"/>
              </p:cNvCxnSpPr>
              <p:nvPr/>
            </p:nvCxnSpPr>
            <p:spPr>
              <a:xfrm flipV="1">
                <a:off x="4427984" y="3767949"/>
                <a:ext cx="2685387" cy="63273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endCxn id="49" idx="1"/>
              </p:cNvCxnSpPr>
              <p:nvPr/>
            </p:nvCxnSpPr>
            <p:spPr>
              <a:xfrm>
                <a:off x="5436096" y="2751102"/>
                <a:ext cx="1677275" cy="91501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>
                <a:stCxn id="48" idx="0"/>
                <a:endCxn id="46" idx="5"/>
              </p:cNvCxnSpPr>
              <p:nvPr/>
            </p:nvCxnSpPr>
            <p:spPr>
              <a:xfrm flipH="1" flipV="1">
                <a:off x="3542797" y="2831845"/>
                <a:ext cx="813179" cy="885187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Овал 56"/>
              <p:cNvSpPr/>
              <p:nvPr/>
            </p:nvSpPr>
            <p:spPr>
              <a:xfrm>
                <a:off x="4283968" y="4941168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Прямая со стрелкой 57"/>
              <p:cNvCxnSpPr>
                <a:stCxn id="45" idx="5"/>
                <a:endCxn id="57" idx="1"/>
              </p:cNvCxnSpPr>
              <p:nvPr/>
            </p:nvCxnSpPr>
            <p:spPr>
              <a:xfrm>
                <a:off x="2030629" y="3767949"/>
                <a:ext cx="2274430" cy="119431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>
                <a:endCxn id="49" idx="4"/>
              </p:cNvCxnSpPr>
              <p:nvPr/>
            </p:nvCxnSpPr>
            <p:spPr>
              <a:xfrm flipV="1">
                <a:off x="4427984" y="3789040"/>
                <a:ext cx="2736304" cy="1194310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/>
              <p:cNvCxnSpPr>
                <a:endCxn id="57" idx="7"/>
              </p:cNvCxnSpPr>
              <p:nvPr/>
            </p:nvCxnSpPr>
            <p:spPr>
              <a:xfrm>
                <a:off x="4355976" y="3831222"/>
                <a:ext cx="50917" cy="1131037"/>
              </a:xfrm>
              <a:prstGeom prst="straightConnector1">
                <a:avLst/>
              </a:prstGeom>
              <a:ln w="158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2195736" y="29249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3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987824" y="3356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3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139952" y="22768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23928" y="2996952"/>
                <a:ext cx="279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403648" y="3573016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C00000"/>
                    </a:solidFill>
                  </a:rPr>
                  <a:t>s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27784" y="436510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572000" y="40770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5868144" y="45091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364088" y="33569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156176" y="27089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572000" y="2996952"/>
                <a:ext cx="229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380312" y="3573016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C00000"/>
                    </a:solidFill>
                  </a:rPr>
                  <a:t>t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55776" y="270892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(</a:t>
                </a:r>
                <a:r>
                  <a:rPr lang="en-US" dirty="0" smtClean="0"/>
                  <a:t>2</a:t>
                </a:r>
                <a:r>
                  <a:rPr lang="ru-RU" dirty="0" smtClean="0"/>
                  <a:t>)</a:t>
                </a:r>
                <a:endParaRPr lang="en-US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347864" y="335699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(3)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499992" y="2276872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(1)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67944" y="299695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(1)</a:t>
                </a:r>
                <a:endParaRPr lang="en-US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76056" y="299695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(</a:t>
                </a:r>
                <a:r>
                  <a:rPr lang="en-US" dirty="0" smtClean="0"/>
                  <a:t>0</a:t>
                </a:r>
                <a:r>
                  <a:rPr lang="ru-RU" dirty="0" smtClean="0"/>
                  <a:t>)</a:t>
                </a:r>
                <a:endParaRPr lang="en-US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419872" y="22048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x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1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38610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x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2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83968" y="515719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x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3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436096" y="22048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C00000"/>
                  </a:solidFill>
                </a:rPr>
                <a:t>x</a:t>
              </a:r>
              <a:r>
                <a:rPr lang="en-US" sz="1200" i="1" dirty="0" smtClean="0">
                  <a:solidFill>
                    <a:srgbClr val="C00000"/>
                  </a:solidFill>
                </a:rPr>
                <a:t>4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8224" y="270892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15816" y="443711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32040" y="4077072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228184" y="4509120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24128" y="3356992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(1)</a:t>
              </a:r>
              <a:endParaRPr lang="en-US" dirty="0"/>
            </a:p>
          </p:txBody>
        </p:sp>
      </p:grpSp>
      <p:cxnSp>
        <p:nvCxnSpPr>
          <p:cNvPr id="82" name="Прямая соединительная линия 81"/>
          <p:cNvCxnSpPr/>
          <p:nvPr/>
        </p:nvCxnSpPr>
        <p:spPr>
          <a:xfrm>
            <a:off x="4427984" y="1268760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2915816" y="2276872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3419872" y="2996952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11560" y="4603513"/>
            <a:ext cx="7992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Для приведенного выше примера, если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				,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то разрез состоит из дуг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         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519440"/>
            <a:ext cx="1923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1" name="Группа 90"/>
          <p:cNvGrpSpPr/>
          <p:nvPr/>
        </p:nvGrpSpPr>
        <p:grpSpPr>
          <a:xfrm>
            <a:off x="1979613" y="4581128"/>
            <a:ext cx="4956050" cy="651272"/>
            <a:chOff x="1979613" y="4581128"/>
            <a:chExt cx="4956050" cy="651272"/>
          </a:xfrm>
        </p:grpSpPr>
        <p:graphicFrame>
          <p:nvGraphicFramePr>
            <p:cNvPr id="89" name="Объект 88"/>
            <p:cNvGraphicFramePr>
              <a:graphicFrameLocks noChangeAspect="1"/>
            </p:cNvGraphicFramePr>
            <p:nvPr/>
          </p:nvGraphicFramePr>
          <p:xfrm>
            <a:off x="4355976" y="4581128"/>
            <a:ext cx="2579687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Формула" r:id="rId3" imgW="1803240" imgH="253800" progId="Equation.3">
                    <p:embed/>
                  </p:oleObj>
                </mc:Choice>
                <mc:Fallback>
                  <p:oleObj name="Формула" r:id="rId3" imgW="1803240" imgH="253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4581128"/>
                          <a:ext cx="2579687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/>
          </p:nvGraphicFramePr>
          <p:xfrm>
            <a:off x="1979613" y="4868863"/>
            <a:ext cx="2908300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Формула" r:id="rId5" imgW="2031840" imgH="253800" progId="Equation.3">
                    <p:embed/>
                  </p:oleObj>
                </mc:Choice>
                <mc:Fallback>
                  <p:oleObj name="Формула" r:id="rId5" imgW="2031840" imgH="2538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4868863"/>
                          <a:ext cx="2908300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0312" y="274638"/>
            <a:ext cx="1306488" cy="274042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en-US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	</a:t>
            </a:r>
            <a:r>
              <a:rPr lang="ru-RU" sz="1600" b="1" dirty="0" smtClean="0"/>
              <a:t>Теорема</a:t>
            </a:r>
            <a:r>
              <a:rPr lang="ru-RU" sz="1600" dirty="0" smtClean="0"/>
              <a:t> (</a:t>
            </a:r>
            <a:r>
              <a:rPr lang="ru-RU" sz="1600" dirty="0" err="1" smtClean="0"/>
              <a:t>Форда-Фалкерсона</a:t>
            </a:r>
            <a:r>
              <a:rPr lang="ru-RU" sz="1600" dirty="0" smtClean="0"/>
              <a:t>). Для любой сети с источником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и стоком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 максимальная</a:t>
            </a:r>
          </a:p>
          <a:p>
            <a:pPr>
              <a:buNone/>
            </a:pPr>
            <a:r>
              <a:rPr lang="ru-RU" sz="1600" dirty="0" smtClean="0"/>
              <a:t>величина потока из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в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 равна минимальной пропускной способности разреза,</a:t>
            </a:r>
          </a:p>
          <a:p>
            <a:pPr>
              <a:buNone/>
            </a:pPr>
            <a:r>
              <a:rPr lang="ru-RU" sz="1600" dirty="0" smtClean="0"/>
              <a:t>отделяющего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от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dirty="0" smtClean="0"/>
              <a:t>	</a:t>
            </a:r>
            <a:r>
              <a:rPr lang="ru-RU" sz="1600" i="1" dirty="0" smtClean="0"/>
              <a:t>Доказательство</a:t>
            </a:r>
            <a:r>
              <a:rPr lang="ru-RU" sz="1600" dirty="0" smtClean="0"/>
              <a:t>: Для того, чтобы доказать утверждение достаточно для какого-то</a:t>
            </a:r>
          </a:p>
          <a:p>
            <a:pPr>
              <a:buNone/>
            </a:pPr>
            <a:r>
              <a:rPr lang="ru-RU" sz="1600" dirty="0" smtClean="0"/>
              <a:t>потока подобрать разрез , отделяющий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от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, при котором величина потока равняется</a:t>
            </a:r>
          </a:p>
          <a:p>
            <a:pPr>
              <a:buNone/>
            </a:pPr>
            <a:r>
              <a:rPr lang="ru-RU" sz="1600" dirty="0" smtClean="0"/>
              <a:t>пропускной способности этого разреза. В самом деле, если будет выполняться равенство</a:t>
            </a:r>
          </a:p>
          <a:p>
            <a:pPr>
              <a:buNone/>
            </a:pPr>
            <a:r>
              <a:rPr lang="ru-RU" sz="1600" dirty="0" smtClean="0"/>
              <a:t>величины потока и пропускной способности разреза, то потока с большей величиной быть</a:t>
            </a:r>
          </a:p>
          <a:p>
            <a:pPr>
              <a:buNone/>
            </a:pPr>
            <a:r>
              <a:rPr lang="ru-RU" sz="1600" dirty="0" smtClean="0"/>
              <a:t>не может. Не может существовать и разреза с меньшей пропускной  способностью.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Предположим, что   </a:t>
            </a:r>
            <a:r>
              <a:rPr lang="en-US" sz="1600" i="1" dirty="0" smtClean="0"/>
              <a:t>f</a:t>
            </a:r>
            <a:r>
              <a:rPr lang="en-US" sz="1600" dirty="0" smtClean="0"/>
              <a:t> </a:t>
            </a:r>
            <a:r>
              <a:rPr lang="ru-RU" sz="1600" dirty="0" smtClean="0"/>
              <a:t>– максимальный поток</a:t>
            </a:r>
            <a:r>
              <a:rPr lang="en-US" sz="1600" dirty="0" smtClean="0"/>
              <a:t>.  </a:t>
            </a:r>
            <a:r>
              <a:rPr lang="ru-RU" sz="1600" dirty="0" smtClean="0"/>
              <a:t>Построим  разрез </a:t>
            </a:r>
            <a:r>
              <a:rPr lang="en-US" sz="1600" dirty="0" smtClean="0"/>
              <a:t>		</a:t>
            </a:r>
            <a:r>
              <a:rPr lang="ru-RU" sz="1600" dirty="0" smtClean="0"/>
              <a:t>,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используя  следующее</a:t>
            </a:r>
            <a:r>
              <a:rPr lang="en-US" sz="1600" dirty="0" smtClean="0"/>
              <a:t> </a:t>
            </a:r>
            <a:r>
              <a:rPr lang="ru-RU" sz="1600" dirty="0" smtClean="0"/>
              <a:t>правило: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ru-RU" sz="1600" dirty="0" err="1" smtClean="0"/>
              <a:t>a</a:t>
            </a:r>
            <a:r>
              <a:rPr lang="ru-RU" sz="1600" dirty="0" smtClean="0"/>
              <a:t>)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будем относить к множеству </a:t>
            </a:r>
            <a:r>
              <a:rPr lang="en-US" sz="1600" dirty="0" smtClean="0"/>
              <a:t> </a:t>
            </a:r>
            <a:r>
              <a:rPr lang="en-US" sz="2000" i="1" dirty="0" smtClean="0"/>
              <a:t>X</a:t>
            </a:r>
            <a:r>
              <a:rPr lang="ru-RU" sz="1600" dirty="0" smtClean="0"/>
              <a:t>, т.е.</a:t>
            </a:r>
            <a:r>
              <a:rPr lang="en-US" sz="1600" dirty="0" smtClean="0"/>
              <a:t>	</a:t>
            </a:r>
            <a:r>
              <a:rPr lang="ru-RU" sz="1600" dirty="0" smtClean="0"/>
              <a:t> </a:t>
            </a:r>
            <a:r>
              <a:rPr lang="en-US" sz="1600" dirty="0" smtClean="0"/>
              <a:t> </a:t>
            </a:r>
            <a:r>
              <a:rPr lang="ru-RU" sz="1600" dirty="0" smtClean="0"/>
              <a:t>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б) если </a:t>
            </a:r>
            <a:r>
              <a:rPr lang="en-US" sz="1600" dirty="0" smtClean="0"/>
              <a:t>	</a:t>
            </a:r>
            <a:r>
              <a:rPr lang="ru-RU" sz="1600" dirty="0" smtClean="0"/>
              <a:t>и для дуги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r>
              <a:rPr lang="ru-RU" sz="2000" i="1" dirty="0" smtClean="0"/>
              <a:t> </a:t>
            </a:r>
            <a:r>
              <a:rPr lang="ru-RU" sz="1600" dirty="0" smtClean="0"/>
              <a:t>выполняется неравенства </a:t>
            </a:r>
            <a:r>
              <a:rPr lang="en-US" sz="1600" dirty="0" smtClean="0"/>
              <a:t>  </a:t>
            </a:r>
            <a:r>
              <a:rPr lang="en-US" sz="2000" i="1" dirty="0" smtClean="0"/>
              <a:t>f(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)&lt;c(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r>
              <a:rPr lang="ru-RU" sz="1600" dirty="0" smtClean="0"/>
              <a:t>, то</a:t>
            </a:r>
            <a:r>
              <a:rPr lang="en-US" sz="1600" dirty="0" smtClean="0"/>
              <a:t>               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Аналогично, если по дуге </a:t>
            </a:r>
            <a:r>
              <a:rPr lang="ru-RU" sz="2000" i="1" dirty="0" smtClean="0"/>
              <a:t>(</a:t>
            </a:r>
            <a:r>
              <a:rPr lang="en-US" sz="2000" i="1" dirty="0" err="1" smtClean="0"/>
              <a:t>y,x</a:t>
            </a:r>
            <a:r>
              <a:rPr lang="en-US" sz="2000" i="1" dirty="0" smtClean="0"/>
              <a:t>)</a:t>
            </a:r>
            <a:r>
              <a:rPr lang="ru-RU" sz="2000" i="1" dirty="0" smtClean="0"/>
              <a:t> </a:t>
            </a:r>
            <a:r>
              <a:rPr lang="ru-RU" sz="1600" dirty="0" smtClean="0"/>
              <a:t>имеет ненулевой поток</a:t>
            </a:r>
            <a:r>
              <a:rPr lang="en-US" sz="1600" dirty="0" smtClean="0"/>
              <a:t> </a:t>
            </a:r>
            <a:r>
              <a:rPr lang="ru-RU" sz="1600" dirty="0" smtClean="0"/>
              <a:t>, т.е</a:t>
            </a:r>
            <a:r>
              <a:rPr lang="ru-RU" sz="2000" i="1" dirty="0" smtClean="0"/>
              <a:t>. </a:t>
            </a:r>
            <a:r>
              <a:rPr lang="en-US" sz="2000" i="1" dirty="0" smtClean="0"/>
              <a:t>f(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)&gt;0</a:t>
            </a:r>
            <a:r>
              <a:rPr lang="ru-RU" sz="1600" dirty="0" smtClean="0"/>
              <a:t>, то</a:t>
            </a:r>
            <a:r>
              <a:rPr lang="en-US" sz="1600" dirty="0" smtClean="0"/>
              <a:t>		</a:t>
            </a:r>
            <a:r>
              <a:rPr lang="ru-RU" sz="1600" dirty="0" smtClean="0"/>
              <a:t> . В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итоге применения правила будет построено множество  </a:t>
            </a:r>
            <a:r>
              <a:rPr lang="en-US" sz="2000" i="1" dirty="0" smtClean="0"/>
              <a:t>X</a:t>
            </a:r>
            <a:r>
              <a:rPr lang="en-US" sz="1600" dirty="0" smtClean="0"/>
              <a:t> </a:t>
            </a:r>
            <a:r>
              <a:rPr lang="ru-RU" sz="1600" dirty="0" smtClean="0"/>
              <a:t>и для того, чтобы это множество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определяло разрез, отделяющий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от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, необходимо показать, что сток</a:t>
            </a:r>
            <a:r>
              <a:rPr lang="en-US" sz="1600" dirty="0" smtClean="0"/>
              <a:t>		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6732588" y="2852738"/>
          <a:ext cx="6794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Формула" r:id="rId3" imgW="469800" imgH="241200" progId="Equation.3">
                  <p:embed/>
                </p:oleObj>
              </mc:Choice>
              <mc:Fallback>
                <p:oleObj name="Формула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852738"/>
                        <a:ext cx="67945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526045"/>
              </p:ext>
            </p:extLst>
          </p:nvPr>
        </p:nvGraphicFramePr>
        <p:xfrm>
          <a:off x="4427984" y="3573016"/>
          <a:ext cx="63023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Формула" r:id="rId5" imgW="393480" imgH="177480" progId="Equation.3">
                  <p:embed/>
                </p:oleObj>
              </mc:Choice>
              <mc:Fallback>
                <p:oleObj name="Формула" r:id="rId5" imgW="3934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573016"/>
                        <a:ext cx="630237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193134"/>
              </p:ext>
            </p:extLst>
          </p:nvPr>
        </p:nvGraphicFramePr>
        <p:xfrm>
          <a:off x="1619672" y="3933056"/>
          <a:ext cx="6508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Формула" r:id="rId7" imgW="406080" imgH="177480" progId="Equation.3">
                  <p:embed/>
                </p:oleObj>
              </mc:Choice>
              <mc:Fallback>
                <p:oleObj name="Формула" r:id="rId7" imgW="40608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933056"/>
                        <a:ext cx="650875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"/>
          <p:cNvGraphicFramePr>
            <a:graphicFrameLocks noChangeAspect="1"/>
          </p:cNvGraphicFramePr>
          <p:nvPr/>
        </p:nvGraphicFramePr>
        <p:xfrm>
          <a:off x="7740352" y="3933056"/>
          <a:ext cx="6508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Формула" r:id="rId9" imgW="406080" imgH="203040" progId="Equation.3">
                  <p:embed/>
                </p:oleObj>
              </mc:Choice>
              <mc:Fallback>
                <p:oleObj name="Формула" r:id="rId9" imgW="4060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3933056"/>
                        <a:ext cx="65087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744"/>
              </p:ext>
            </p:extLst>
          </p:nvPr>
        </p:nvGraphicFramePr>
        <p:xfrm>
          <a:off x="7092280" y="4293096"/>
          <a:ext cx="6508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Формула" r:id="rId11" imgW="406080" imgH="203040" progId="Equation.3">
                  <p:embed/>
                </p:oleObj>
              </mc:Choice>
              <mc:Fallback>
                <p:oleObj name="Формула" r:id="rId11" imgW="4060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293096"/>
                        <a:ext cx="650875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6762750" y="4962525"/>
          <a:ext cx="5905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Формула" r:id="rId13" imgW="368280" imgH="177480" progId="Equation.3">
                  <p:embed/>
                </p:oleObj>
              </mc:Choice>
              <mc:Fallback>
                <p:oleObj name="Формула" r:id="rId13" imgW="368280" imgH="177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4962525"/>
                        <a:ext cx="590550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0312" y="274638"/>
            <a:ext cx="1306488" cy="274042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en-US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046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Предположим противное  - 		. Это означает, что в сети существует цепь вида, </a:t>
            </a:r>
          </a:p>
          <a:p>
            <a:pPr>
              <a:buNone/>
            </a:pPr>
            <a:r>
              <a:rPr lang="ru-RU" sz="2000" i="1" dirty="0" smtClean="0"/>
              <a:t>(</a:t>
            </a:r>
            <a:r>
              <a:rPr lang="en-US" sz="2000" i="1" dirty="0" smtClean="0"/>
              <a:t>s,x</a:t>
            </a:r>
            <a:r>
              <a:rPr lang="en-US" sz="1000" i="1" dirty="0" smtClean="0"/>
              <a:t>1</a:t>
            </a:r>
            <a:r>
              <a:rPr lang="en-US" sz="2000" i="1" dirty="0" smtClean="0"/>
              <a:t>,…</a:t>
            </a:r>
            <a:r>
              <a:rPr lang="en-US" sz="2000" i="1" dirty="0" err="1" smtClean="0"/>
              <a:t>x</a:t>
            </a:r>
            <a:r>
              <a:rPr lang="en-US" sz="1100" i="1" dirty="0" err="1" smtClean="0"/>
              <a:t>n</a:t>
            </a:r>
            <a:r>
              <a:rPr lang="en-US" sz="2000" i="1" dirty="0" err="1" smtClean="0"/>
              <a:t>,t</a:t>
            </a:r>
            <a:r>
              <a:rPr lang="en-US" sz="2000" i="1" dirty="0" smtClean="0"/>
              <a:t>), </a:t>
            </a:r>
            <a:r>
              <a:rPr lang="ru-RU" sz="1600" dirty="0" smtClean="0"/>
              <a:t>ведущая из вершины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в вершину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, такая, что на каждой дуге вида </a:t>
            </a:r>
            <a:r>
              <a:rPr lang="en-US" sz="1600" dirty="0" smtClean="0"/>
              <a:t> </a:t>
            </a:r>
            <a:r>
              <a:rPr lang="en-US" sz="2000" i="1" dirty="0" smtClean="0"/>
              <a:t>(x</a:t>
            </a:r>
            <a:r>
              <a:rPr lang="en-US" sz="1100" i="1" dirty="0" smtClean="0"/>
              <a:t>i</a:t>
            </a:r>
            <a:r>
              <a:rPr lang="en-US" sz="2000" i="1" dirty="0" smtClean="0"/>
              <a:t>,x</a:t>
            </a:r>
            <a:r>
              <a:rPr lang="en-US" sz="1100" i="1" dirty="0" smtClean="0"/>
              <a:t>i+1</a:t>
            </a:r>
            <a:r>
              <a:rPr lang="en-US" sz="2000" i="1" dirty="0" smtClean="0"/>
              <a:t>)</a:t>
            </a:r>
            <a:r>
              <a:rPr lang="ru-RU" sz="2000" i="1" dirty="0" smtClean="0"/>
              <a:t> </a:t>
            </a:r>
            <a:r>
              <a:rPr lang="ru-RU" sz="1600" dirty="0" smtClean="0"/>
              <a:t>с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ориентацией, совпадающей с направлением пути от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к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, должно выполняться неравенство </a:t>
            </a:r>
            <a:endParaRPr lang="en-US" sz="1600" dirty="0" smtClean="0"/>
          </a:p>
          <a:p>
            <a:pPr>
              <a:buNone/>
            </a:pPr>
            <a:r>
              <a:rPr lang="en-US" sz="2000" i="1" dirty="0" smtClean="0"/>
              <a:t>f(x</a:t>
            </a:r>
            <a:r>
              <a:rPr lang="en-US" sz="1100" i="1" dirty="0" smtClean="0"/>
              <a:t>i</a:t>
            </a:r>
            <a:r>
              <a:rPr lang="en-US" sz="2000" i="1" dirty="0" smtClean="0"/>
              <a:t>,x</a:t>
            </a:r>
            <a:r>
              <a:rPr lang="en-US" sz="1100" i="1" dirty="0" smtClean="0"/>
              <a:t>i+1</a:t>
            </a:r>
            <a:r>
              <a:rPr lang="en-US" sz="2000" i="1" dirty="0" smtClean="0"/>
              <a:t>)&lt;c(x</a:t>
            </a:r>
            <a:r>
              <a:rPr lang="en-US" sz="1100" i="1" dirty="0" smtClean="0"/>
              <a:t>i</a:t>
            </a:r>
            <a:r>
              <a:rPr lang="en-US" sz="2000" i="1" dirty="0" smtClean="0"/>
              <a:t>,x</a:t>
            </a:r>
            <a:r>
              <a:rPr lang="en-US" sz="1100" i="1" dirty="0" smtClean="0"/>
              <a:t>i+1</a:t>
            </a:r>
            <a:r>
              <a:rPr lang="en-US" sz="2000" i="1" dirty="0" smtClean="0"/>
              <a:t>) </a:t>
            </a:r>
            <a:r>
              <a:rPr lang="ru-RU" sz="1600" dirty="0" smtClean="0"/>
              <a:t>(на основании правила). Обозначим множество прямых дуг этой цепи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через </a:t>
            </a:r>
            <a:r>
              <a:rPr lang="en-US" sz="1600" i="1" dirty="0" smtClean="0"/>
              <a:t>A</a:t>
            </a:r>
            <a:r>
              <a:rPr lang="ru-RU" sz="1600" dirty="0" smtClean="0"/>
              <a:t>. Аналогично, для каждой дуги вида </a:t>
            </a:r>
            <a:r>
              <a:rPr lang="en-US" sz="2000" i="1" dirty="0" smtClean="0"/>
              <a:t>(x</a:t>
            </a:r>
            <a:r>
              <a:rPr lang="en-US" sz="1100" i="1" dirty="0" smtClean="0"/>
              <a:t>i+1</a:t>
            </a:r>
            <a:r>
              <a:rPr lang="en-US" sz="2000" i="1" dirty="0" smtClean="0"/>
              <a:t>,x</a:t>
            </a:r>
            <a:r>
              <a:rPr lang="en-US" sz="1100" i="1" dirty="0" smtClean="0"/>
              <a:t>i</a:t>
            </a:r>
            <a:r>
              <a:rPr lang="en-US" sz="2000" i="1" dirty="0" smtClean="0"/>
              <a:t> )</a:t>
            </a:r>
            <a:r>
              <a:rPr lang="ru-RU" sz="2000" dirty="0" smtClean="0"/>
              <a:t> </a:t>
            </a:r>
            <a:r>
              <a:rPr lang="ru-RU" sz="1600" dirty="0" smtClean="0"/>
              <a:t>с ориентацией, противоположной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направлению пути от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к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, должно выполняться неравенство </a:t>
            </a:r>
            <a:r>
              <a:rPr lang="en-US" sz="2000" i="1" dirty="0" smtClean="0"/>
              <a:t>f(x</a:t>
            </a:r>
            <a:r>
              <a:rPr lang="en-US" sz="1100" i="1" dirty="0" smtClean="0"/>
              <a:t>i</a:t>
            </a:r>
            <a:r>
              <a:rPr lang="en-US" sz="2000" i="1" dirty="0" smtClean="0"/>
              <a:t>,x</a:t>
            </a:r>
            <a:r>
              <a:rPr lang="en-US" sz="1100" i="1" dirty="0" smtClean="0"/>
              <a:t>i+1</a:t>
            </a:r>
            <a:r>
              <a:rPr lang="en-US" sz="2000" i="1" dirty="0" smtClean="0"/>
              <a:t>)</a:t>
            </a:r>
            <a:r>
              <a:rPr lang="ru-RU" sz="1600" dirty="0" smtClean="0"/>
              <a:t>. Пусть это множество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дуг </a:t>
            </a:r>
            <a:r>
              <a:rPr lang="en-US" sz="1600" i="1" dirty="0" smtClean="0"/>
              <a:t>B</a:t>
            </a:r>
            <a:r>
              <a:rPr lang="en-US" sz="1600" dirty="0" smtClean="0"/>
              <a:t>. </a:t>
            </a:r>
            <a:r>
              <a:rPr lang="ru-RU" sz="1600" dirty="0" smtClean="0"/>
              <a:t>Вычислим: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</a:t>
            </a:r>
            <a:r>
              <a:rPr lang="ru-RU" sz="1600" dirty="0" smtClean="0"/>
              <a:t>			</a:t>
            </a:r>
            <a:r>
              <a:rPr lang="en-US" sz="1600" dirty="0" smtClean="0"/>
              <a:t> </a:t>
            </a:r>
            <a:r>
              <a:rPr lang="ru-RU" sz="1600" dirty="0" smtClean="0"/>
              <a:t>,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Найдем </a:t>
            </a:r>
            <a:r>
              <a:rPr lang="en-US" sz="1600" dirty="0" smtClean="0"/>
              <a:t> 			</a:t>
            </a:r>
            <a:r>
              <a:rPr lang="ru-RU" sz="1600" dirty="0" smtClean="0"/>
              <a:t>. Очевидно, что</a:t>
            </a:r>
            <a:r>
              <a:rPr lang="en-US" sz="1600" dirty="0" smtClean="0"/>
              <a:t>  		 </a:t>
            </a:r>
            <a:r>
              <a:rPr lang="ru-RU" sz="1600" dirty="0" smtClean="0"/>
              <a:t> . Проведем изменение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потока на выбранной цепи от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к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На всех дугах, направления которых совпадает с направлением от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к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 увеличиваем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значение  на</a:t>
            </a:r>
            <a:r>
              <a:rPr lang="en-US" sz="1600" dirty="0" smtClean="0"/>
              <a:t>      </a:t>
            </a:r>
            <a:r>
              <a:rPr lang="ru-RU" sz="1600" dirty="0" smtClean="0"/>
              <a:t> . На всех дугах, обратных направлению от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к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, уменьшим значение  на</a:t>
            </a:r>
            <a:r>
              <a:rPr lang="en-US" sz="1600" dirty="0" smtClean="0"/>
              <a:t>		</a:t>
            </a:r>
            <a:r>
              <a:rPr lang="ru-RU" sz="1600" dirty="0" smtClean="0"/>
              <a:t> .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 Легко видеть, что в результате такого преобразования значений потоков на выбранной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цепи новые значения будут образовывать поток, общая величина потока в сети увеличится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на величину </a:t>
            </a:r>
            <a:r>
              <a:rPr lang="en-US" sz="1600" dirty="0" smtClean="0"/>
              <a:t>	</a:t>
            </a:r>
            <a:r>
              <a:rPr lang="ru-RU" sz="1600" dirty="0" smtClean="0"/>
              <a:t>. </a:t>
            </a:r>
            <a:endParaRPr lang="en-US" sz="1600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203848" y="620688"/>
          <a:ext cx="5905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Формула" r:id="rId3" imgW="368280" imgH="177480" progId="Equation.3">
                  <p:embed/>
                </p:oleObj>
              </mc:Choice>
              <mc:Fallback>
                <p:oleObj name="Формула" r:id="rId3" imgW="3682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620688"/>
                        <a:ext cx="590550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899592" y="3068960"/>
          <a:ext cx="296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Формула" r:id="rId5" imgW="2159000" imgH="292100" progId="Equation.3">
                  <p:embed/>
                </p:oleObj>
              </mc:Choice>
              <mc:Fallback>
                <p:oleObj name="Формула" r:id="rId5" imgW="2159000" imgH="292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68960"/>
                        <a:ext cx="29654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4644008" y="3068960"/>
          <a:ext cx="2124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Формула" r:id="rId7" imgW="1548728" imgH="291973" progId="Equation.3">
                  <p:embed/>
                </p:oleObj>
              </mc:Choice>
              <mc:Fallback>
                <p:oleObj name="Формула" r:id="rId7" imgW="1548728" imgH="29197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068960"/>
                        <a:ext cx="21240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475656" y="3573016"/>
          <a:ext cx="12858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Формула" r:id="rId9" imgW="964781" imgH="215806" progId="Equation.3">
                  <p:embed/>
                </p:oleObj>
              </mc:Choice>
              <mc:Fallback>
                <p:oleObj name="Формула" r:id="rId9" imgW="964781" imgH="215806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573016"/>
                        <a:ext cx="12858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076056" y="3573016"/>
          <a:ext cx="5143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Формула" r:id="rId11" imgW="368140" imgH="177723" progId="Equation.3">
                  <p:embed/>
                </p:oleObj>
              </mc:Choice>
              <mc:Fallback>
                <p:oleObj name="Формула" r:id="rId11" imgW="368140" imgH="177723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573016"/>
                        <a:ext cx="51435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1763688" y="4509120"/>
          <a:ext cx="176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Формула" r:id="rId13" imgW="126720" imgH="139680" progId="Equation.3">
                  <p:embed/>
                </p:oleObj>
              </mc:Choice>
              <mc:Fallback>
                <p:oleObj name="Формула" r:id="rId13" imgW="126720" imgH="1396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509120"/>
                        <a:ext cx="1762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611560" y="4725144"/>
          <a:ext cx="1762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Формула" r:id="rId15" imgW="126720" imgH="139680" progId="Equation.3">
                  <p:embed/>
                </p:oleObj>
              </mc:Choice>
              <mc:Fallback>
                <p:oleObj name="Формула" r:id="rId15" imgW="126720" imgH="1396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25144"/>
                        <a:ext cx="1762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1835696" y="5589240"/>
          <a:ext cx="5143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Формула" r:id="rId17" imgW="368140" imgH="177723" progId="Equation.3">
                  <p:embed/>
                </p:oleObj>
              </mc:Choice>
              <mc:Fallback>
                <p:oleObj name="Формула" r:id="rId17" imgW="368140" imgH="17772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589240"/>
                        <a:ext cx="51435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8264" y="274638"/>
            <a:ext cx="1738536" cy="274042"/>
          </a:xfrm>
        </p:spPr>
        <p:txBody>
          <a:bodyPr>
            <a:normAutofit fontScale="90000"/>
          </a:bodyPr>
          <a:lstStyle/>
          <a:p>
            <a:r>
              <a:rPr lang="ru-RU" sz="1600" dirty="0" smtClean="0"/>
              <a:t>ИСО</a:t>
            </a:r>
            <a:endParaRPr lang="en-US" sz="1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Так как по предположению поток в сети  максимальный, то получилось противоречие. Оно</a:t>
            </a:r>
          </a:p>
          <a:p>
            <a:pPr>
              <a:buNone/>
            </a:pPr>
            <a:r>
              <a:rPr lang="ru-RU" sz="1600" dirty="0" smtClean="0"/>
              <a:t>возникло из-за того, что мы предположили, что 		. Следовательно,                      . Таким образом, множество   </a:t>
            </a:r>
            <a:r>
              <a:rPr lang="en-US" sz="2000" i="1" dirty="0" smtClean="0"/>
              <a:t>X</a:t>
            </a:r>
            <a:r>
              <a:rPr lang="ru-RU" sz="2000" i="1" dirty="0" smtClean="0"/>
              <a:t> </a:t>
            </a:r>
            <a:r>
              <a:rPr lang="ru-RU" sz="1600" dirty="0" smtClean="0"/>
              <a:t> определяет разрез , отделяющий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от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. Для всех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		</a:t>
            </a:r>
            <a:r>
              <a:rPr lang="ru-RU" sz="1600" dirty="0" smtClean="0"/>
              <a:t>должно</a:t>
            </a:r>
            <a:r>
              <a:rPr lang="en-US" sz="1600" dirty="0" smtClean="0"/>
              <a:t> </a:t>
            </a:r>
            <a:r>
              <a:rPr lang="ru-RU" sz="1600" dirty="0" smtClean="0"/>
              <a:t>выполняться строгое равенство </a:t>
            </a:r>
            <a:r>
              <a:rPr lang="en-US" sz="1600" dirty="0" smtClean="0"/>
              <a:t>			.</a:t>
            </a:r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ru-RU" sz="1600" dirty="0" smtClean="0"/>
              <a:t>Аналогично, для дуг вида</a:t>
            </a:r>
            <a:r>
              <a:rPr lang="en-US" sz="1600" dirty="0" smtClean="0"/>
              <a:t>			</a:t>
            </a:r>
            <a:r>
              <a:rPr lang="ru-RU" sz="1600" dirty="0" smtClean="0"/>
              <a:t>  должно выполняться равенство </a:t>
            </a:r>
            <a:r>
              <a:rPr lang="en-US" sz="1600" dirty="0" smtClean="0"/>
              <a:t>	</a:t>
            </a:r>
            <a:r>
              <a:rPr lang="ru-RU" sz="1600" dirty="0" smtClean="0"/>
              <a:t>. Приходим к равенству: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					 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Таким образом, мы нашли разрез, пропускная способность которого совпадает с величиной</a:t>
            </a:r>
          </a:p>
          <a:p>
            <a:pPr>
              <a:buNone/>
            </a:pPr>
            <a:r>
              <a:rPr lang="ru-RU" sz="1600" dirty="0" smtClean="0"/>
              <a:t>потока в сети. Теорема доказана.</a:t>
            </a:r>
          </a:p>
          <a:p>
            <a:pPr>
              <a:buNone/>
            </a:pPr>
            <a:r>
              <a:rPr lang="ru-RU" sz="1600" b="1" dirty="0" smtClean="0"/>
              <a:t>	Алгоритм </a:t>
            </a:r>
            <a:r>
              <a:rPr lang="ru-RU" sz="1600" b="1" dirty="0" err="1" smtClean="0"/>
              <a:t>Форда-Фалкерсона</a:t>
            </a:r>
            <a:r>
              <a:rPr lang="ru-RU" sz="1600" b="1" dirty="0" smtClean="0"/>
              <a:t> </a:t>
            </a:r>
            <a:r>
              <a:rPr lang="ru-RU" sz="1600" dirty="0" smtClean="0"/>
              <a:t>для нахождения максимального потока начинает свою</a:t>
            </a:r>
          </a:p>
          <a:p>
            <a:pPr>
              <a:buNone/>
            </a:pPr>
            <a:r>
              <a:rPr lang="ru-RU" sz="1600" dirty="0" smtClean="0"/>
              <a:t>работу с произвольного начального потока в сети. Например, нулевого потока.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Алгоритм на каждой итерации состоит из двух этапов.</a:t>
            </a:r>
            <a:endParaRPr lang="en-US" sz="1600" dirty="0" smtClean="0"/>
          </a:p>
          <a:p>
            <a:pPr>
              <a:buNone/>
            </a:pPr>
            <a:r>
              <a:rPr lang="ru-RU" sz="1600" i="1" dirty="0" smtClean="0"/>
              <a:t>	Этап 1</a:t>
            </a:r>
            <a:r>
              <a:rPr lang="ru-RU" sz="1600" dirty="0" smtClean="0"/>
              <a:t> (расстановка меток). На этом этапе ищется цепь, увеличивающая поток. Поиск</a:t>
            </a:r>
          </a:p>
          <a:p>
            <a:pPr>
              <a:buNone/>
            </a:pPr>
            <a:r>
              <a:rPr lang="ru-RU" sz="1600" dirty="0" smtClean="0"/>
              <a:t>такой цепи осуществляется с помощью расстановки меток. В процессе расстановки меток</a:t>
            </a:r>
          </a:p>
          <a:p>
            <a:pPr>
              <a:buNone/>
            </a:pPr>
            <a:r>
              <a:rPr lang="ru-RU" sz="1600" dirty="0" smtClean="0"/>
              <a:t>каждая вершина может находиться в одном из трех состояний: «непомеченная»,</a:t>
            </a:r>
          </a:p>
          <a:p>
            <a:pPr>
              <a:buNone/>
            </a:pPr>
            <a:r>
              <a:rPr lang="ru-RU" sz="1600" dirty="0" smtClean="0"/>
              <a:t>«помеченная и не просмотренная», «помеченная и просмотренная».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В начале все вершины непомечены.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Источник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получает метку вида (–,	 ). После этого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 переходит в состояние «помечен</a:t>
            </a:r>
          </a:p>
          <a:p>
            <a:pPr>
              <a:buNone/>
            </a:pPr>
            <a:r>
              <a:rPr lang="ru-RU" sz="1600" dirty="0" smtClean="0"/>
              <a:t>и не просмотрен». 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4932040" y="836712"/>
          <a:ext cx="5905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Формула" r:id="rId3" imgW="368280" imgH="177480" progId="Equation.3">
                  <p:embed/>
                </p:oleObj>
              </mc:Choice>
              <mc:Fallback>
                <p:oleObj name="Формула" r:id="rId3" imgW="3682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836712"/>
                        <a:ext cx="590550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91438" y="862013"/>
          <a:ext cx="49212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Формула" r:id="rId5" imgW="368280" imgH="177480" progId="Equation.3">
                  <p:embed/>
                </p:oleObj>
              </mc:Choice>
              <mc:Fallback>
                <p:oleObj name="Формула" r:id="rId5" imgW="3682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862013"/>
                        <a:ext cx="492125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676275" y="1484313"/>
          <a:ext cx="1220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Формула" r:id="rId7" imgW="939600" imgH="241200" progId="Equation.3">
                  <p:embed/>
                </p:oleObj>
              </mc:Choice>
              <mc:Fallback>
                <p:oleObj name="Формула" r:id="rId7" imgW="9396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484313"/>
                        <a:ext cx="122078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6084168" y="1484784"/>
          <a:ext cx="14001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Формула" r:id="rId9" imgW="1040948" imgH="203112" progId="Equation.3">
                  <p:embed/>
                </p:oleObj>
              </mc:Choice>
              <mc:Fallback>
                <p:oleObj name="Формула" r:id="rId9" imgW="1040948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484784"/>
                        <a:ext cx="14001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629025" y="1773238"/>
          <a:ext cx="12207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Формула" r:id="rId11" imgW="939600" imgH="241200" progId="Equation.3">
                  <p:embed/>
                </p:oleObj>
              </mc:Choice>
              <mc:Fallback>
                <p:oleObj name="Формула" r:id="rId11" imgW="9396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1773238"/>
                        <a:ext cx="122078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468313" y="2060575"/>
          <a:ext cx="7731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Формула" r:id="rId13" imgW="723586" imgH="203112" progId="Equation.3">
                  <p:embed/>
                </p:oleObj>
              </mc:Choice>
              <mc:Fallback>
                <p:oleObj name="Формула" r:id="rId13" imgW="723586" imgH="203112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773112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1743075" y="2276475"/>
          <a:ext cx="1895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Формула" r:id="rId15" imgW="1460160" imgH="241200" progId="Equation.3">
                  <p:embed/>
                </p:oleObj>
              </mc:Choice>
              <mc:Fallback>
                <p:oleObj name="Формула" r:id="rId15" imgW="146016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276475"/>
                        <a:ext cx="18954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3995738" y="5589588"/>
          <a:ext cx="2413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Формула" r:id="rId17" imgW="152202" imgH="126835" progId="Equation.3">
                  <p:embed/>
                </p:oleObj>
              </mc:Choice>
              <mc:Fallback>
                <p:oleObj name="Формула" r:id="rId17" imgW="152202" imgH="126835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89588"/>
                        <a:ext cx="241300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8304" y="116632"/>
            <a:ext cx="1378496" cy="274042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en-US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600" dirty="0" smtClean="0"/>
              <a:t>	Пусть существует несколько помеченных и не просмотренных вершин. Выберем среди</a:t>
            </a:r>
          </a:p>
          <a:p>
            <a:pPr>
              <a:buNone/>
            </a:pPr>
            <a:r>
              <a:rPr lang="ru-RU" sz="1600" dirty="0" smtClean="0"/>
              <a:t>них вершину </a:t>
            </a:r>
            <a:r>
              <a:rPr lang="ru-RU" sz="2000" i="1" dirty="0" smtClean="0"/>
              <a:t>х</a:t>
            </a:r>
            <a:r>
              <a:rPr lang="ru-RU" sz="1600" dirty="0" smtClean="0"/>
              <a:t>. Просматриваем непомеченные вершины </a:t>
            </a:r>
            <a:r>
              <a:rPr lang="en-US" sz="2000" i="1" dirty="0" err="1" smtClean="0"/>
              <a:t>y</a:t>
            </a:r>
            <a:r>
              <a:rPr lang="en-US" sz="2000" dirty="0" err="1" smtClean="0">
                <a:sym typeface="Symbol"/>
              </a:rPr>
              <a:t></a:t>
            </a:r>
            <a:r>
              <a:rPr lang="en-US" sz="2000" i="1" dirty="0" err="1" smtClean="0"/>
              <a:t>O</a:t>
            </a:r>
            <a:r>
              <a:rPr lang="ru-RU" sz="2000" baseline="30000" dirty="0" smtClean="0"/>
              <a:t>+</a:t>
            </a:r>
            <a:r>
              <a:rPr lang="ru-RU" sz="2000" dirty="0" smtClean="0"/>
              <a:t>(</a:t>
            </a:r>
            <a:r>
              <a:rPr lang="en-US" sz="2000" i="1" dirty="0" smtClean="0"/>
              <a:t>x</a:t>
            </a:r>
            <a:r>
              <a:rPr lang="ru-RU" sz="2000" dirty="0" smtClean="0"/>
              <a:t>)</a:t>
            </a:r>
            <a:r>
              <a:rPr lang="ru-RU" sz="2000" i="1" dirty="0" smtClean="0"/>
              <a:t> </a:t>
            </a:r>
            <a:r>
              <a:rPr lang="ru-RU" sz="1600" dirty="0" smtClean="0"/>
              <a:t>с  проверкой условия 		. Если для дуги	 , неравенство имеет место, то вершина </a:t>
            </a:r>
            <a:r>
              <a:rPr lang="ru-RU" sz="1600" i="1" dirty="0" err="1" smtClean="0"/>
              <a:t>y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получает метку 			, где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					 . 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Затем просматриваем непомеченные вершины </a:t>
            </a:r>
            <a:r>
              <a:rPr lang="en-US" sz="2000" i="1" dirty="0" err="1" smtClean="0"/>
              <a:t>y</a:t>
            </a:r>
            <a:r>
              <a:rPr lang="en-US" sz="2000" dirty="0" err="1" smtClean="0">
                <a:sym typeface="Symbol"/>
              </a:rPr>
              <a:t></a:t>
            </a:r>
            <a:r>
              <a:rPr lang="en-US" sz="2000" i="1" dirty="0" err="1" smtClean="0"/>
              <a:t>O</a:t>
            </a:r>
            <a:r>
              <a:rPr lang="ru-RU" sz="2000" i="1" baseline="30000" dirty="0" smtClean="0"/>
              <a:t>-</a:t>
            </a:r>
            <a:r>
              <a:rPr lang="ru-RU" sz="2000" dirty="0" smtClean="0"/>
              <a:t>(</a:t>
            </a:r>
            <a:r>
              <a:rPr lang="en-US" sz="2000" i="1" dirty="0" smtClean="0"/>
              <a:t>x</a:t>
            </a:r>
            <a:r>
              <a:rPr lang="ru-RU" sz="2000" dirty="0" smtClean="0"/>
              <a:t>)</a:t>
            </a:r>
            <a:r>
              <a:rPr lang="ru-RU" sz="1600" i="1" dirty="0" smtClean="0"/>
              <a:t> </a:t>
            </a:r>
            <a:r>
              <a:rPr lang="ru-RU" sz="1600" dirty="0" smtClean="0"/>
              <a:t> и проверяем условие       		  .  Если для дуги </a:t>
            </a:r>
            <a:r>
              <a:rPr lang="ru-RU" sz="2000" dirty="0" smtClean="0"/>
              <a:t>(</a:t>
            </a:r>
            <a:r>
              <a:rPr lang="en-US" sz="2000" i="1" dirty="0" smtClean="0"/>
              <a:t>y</a:t>
            </a:r>
            <a:r>
              <a:rPr lang="ru-RU" sz="2000" dirty="0" smtClean="0"/>
              <a:t>, </a:t>
            </a:r>
            <a:r>
              <a:rPr lang="en-US" sz="2000" i="1" dirty="0" smtClean="0"/>
              <a:t>x</a:t>
            </a:r>
            <a:r>
              <a:rPr lang="ru-RU" sz="2000" dirty="0" smtClean="0"/>
              <a:t>) </a:t>
            </a:r>
            <a:r>
              <a:rPr lang="ru-RU" sz="1600" dirty="0" smtClean="0"/>
              <a:t>неравенство выполняется, то вершина </a:t>
            </a:r>
            <a:r>
              <a:rPr lang="ru-RU" sz="1600" i="1" dirty="0" err="1" smtClean="0"/>
              <a:t>y</a:t>
            </a:r>
            <a:r>
              <a:rPr lang="ru-RU" sz="1600" dirty="0" smtClean="0"/>
              <a:t> получает пометку </a:t>
            </a:r>
          </a:p>
          <a:p>
            <a:pPr>
              <a:buNone/>
            </a:pPr>
            <a:r>
              <a:rPr lang="ru-RU" sz="1600" dirty="0" smtClean="0"/>
              <a:t>		  , где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				  . 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После этого вершина </a:t>
            </a:r>
            <a:r>
              <a:rPr lang="ru-RU" sz="2000" i="1" dirty="0" err="1" smtClean="0"/>
              <a:t>x</a:t>
            </a:r>
            <a:r>
              <a:rPr lang="ru-RU" sz="1600" dirty="0" smtClean="0"/>
              <a:t> переходит в состояние «помеченная и просмотренная».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Далее выбирается очередная помеченная и  не просмотренная вершина, и для нее</a:t>
            </a:r>
          </a:p>
          <a:p>
            <a:pPr>
              <a:buNone/>
            </a:pPr>
            <a:r>
              <a:rPr lang="ru-RU" sz="1600" dirty="0" smtClean="0"/>
              <a:t>повторяются все описанные выше действия. Причем придерживаемся правила: «первый</a:t>
            </a:r>
          </a:p>
          <a:p>
            <a:pPr>
              <a:buNone/>
            </a:pPr>
            <a:r>
              <a:rPr lang="ru-RU" sz="1600" dirty="0" smtClean="0"/>
              <a:t>помечен − первый просмотрен».</a:t>
            </a:r>
          </a:p>
          <a:p>
            <a:pPr>
              <a:buNone/>
            </a:pPr>
            <a:r>
              <a:rPr lang="ru-RU" sz="1600" dirty="0" smtClean="0"/>
              <a:t>	Расстановка пометок продолжается до тех пор, пока или будет помечена вершина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, или</a:t>
            </a:r>
          </a:p>
          <a:p>
            <a:pPr>
              <a:buNone/>
            </a:pPr>
            <a:r>
              <a:rPr lang="ru-RU" sz="1600" dirty="0" smtClean="0"/>
              <a:t>сток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 никоим образом</a:t>
            </a:r>
            <a:r>
              <a:rPr lang="ru-RU" sz="1600" i="1" dirty="0" smtClean="0"/>
              <a:t> </a:t>
            </a:r>
            <a:r>
              <a:rPr lang="ru-RU" sz="1600" dirty="0" smtClean="0"/>
              <a:t>пометить нельзя. 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В первом случае найден увеличивающий путь. Переходим к этапу</a:t>
            </a:r>
            <a:r>
              <a:rPr lang="ru-RU" sz="1600" i="1" dirty="0" smtClean="0"/>
              <a:t> 2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dirty="0" smtClean="0"/>
              <a:t>	Во втором случае алгоритм заканчивает свою работу и это означает, что максимальный</a:t>
            </a:r>
          </a:p>
          <a:p>
            <a:pPr>
              <a:buNone/>
            </a:pPr>
            <a:r>
              <a:rPr lang="ru-RU" sz="1600" dirty="0" smtClean="0"/>
              <a:t>поток найден на предыдущей итерации. При этом определяется соответствующий</a:t>
            </a:r>
          </a:p>
          <a:p>
            <a:pPr>
              <a:buNone/>
            </a:pPr>
            <a:r>
              <a:rPr lang="ru-RU" sz="1600" dirty="0" smtClean="0"/>
              <a:t>полученному максимальному потоку минимальный разрез сети. Разрез будет состоять из</a:t>
            </a:r>
          </a:p>
          <a:p>
            <a:pPr>
              <a:buNone/>
            </a:pPr>
            <a:r>
              <a:rPr lang="ru-RU" sz="1600" dirty="0" smtClean="0"/>
              <a:t>дуг, идущих из помеченных вершин в непомеченные на последней итерации вершины, при</a:t>
            </a:r>
          </a:p>
          <a:p>
            <a:pPr>
              <a:buNone/>
            </a:pPr>
            <a:r>
              <a:rPr lang="ru-RU" sz="1600" dirty="0" smtClean="0"/>
              <a:t>этом все дуги минимального разреза насыщены.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611560" y="980728"/>
          <a:ext cx="15335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Формула" r:id="rId3" imgW="1040948" imgH="203112" progId="Equation.3">
                  <p:embed/>
                </p:oleObj>
              </mc:Choice>
              <mc:Fallback>
                <p:oleObj name="Формула" r:id="rId3" imgW="1040948" imgH="203112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980728"/>
                        <a:ext cx="15335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3635896" y="980728"/>
          <a:ext cx="53975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Формула" r:id="rId5" imgW="368140" imgH="203112" progId="Equation.3">
                  <p:embed/>
                </p:oleObj>
              </mc:Choice>
              <mc:Fallback>
                <p:oleObj name="Формула" r:id="rId5" imgW="368140" imgH="203112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980728"/>
                        <a:ext cx="539750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411760" y="1196752"/>
          <a:ext cx="9175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Формула" r:id="rId7" imgW="647700" imgH="228600" progId="Equation.3">
                  <p:embed/>
                </p:oleObj>
              </mc:Choice>
              <mc:Fallback>
                <p:oleObj name="Формула" r:id="rId7" imgW="6477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196752"/>
                        <a:ext cx="9175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763688" y="1484784"/>
          <a:ext cx="34115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r:id="rId9" imgW="2349500" imgH="203200" progId="">
                  <p:embed/>
                </p:oleObj>
              </mc:Choice>
              <mc:Fallback>
                <p:oleObj r:id="rId9" imgW="2349500" imgH="2032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84784"/>
                        <a:ext cx="341153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467544" y="2132856"/>
          <a:ext cx="10572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Формула" r:id="rId11" imgW="723586" imgH="203112" progId="Equation.3">
                  <p:embed/>
                </p:oleObj>
              </mc:Choice>
              <mc:Fallback>
                <p:oleObj name="Формула" r:id="rId11" imgW="723586" imgH="203112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105727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539552" y="2348880"/>
          <a:ext cx="9175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Формула" r:id="rId13" imgW="647700" imgH="228600" progId="Equation.3">
                  <p:embed/>
                </p:oleObj>
              </mc:Choice>
              <mc:Fallback>
                <p:oleObj name="Формула" r:id="rId13" imgW="6477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48880"/>
                        <a:ext cx="9175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2051720" y="2636912"/>
          <a:ext cx="2667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r:id="rId15" imgW="1828800" imgH="203200" progId="">
                  <p:embed/>
                </p:oleObj>
              </mc:Choice>
              <mc:Fallback>
                <p:oleObj r:id="rId15" imgW="1828800" imgH="203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636912"/>
                        <a:ext cx="26670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20272" y="274638"/>
            <a:ext cx="1666528" cy="274042"/>
          </a:xfrm>
        </p:spPr>
        <p:txBody>
          <a:bodyPr>
            <a:normAutofit fontScale="90000"/>
          </a:bodyPr>
          <a:lstStyle/>
          <a:p>
            <a:r>
              <a:rPr lang="ru-RU" sz="1200" dirty="0" smtClean="0"/>
              <a:t>ИСО</a:t>
            </a:r>
            <a:endParaRPr lang="en-US" sz="1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i="1" dirty="0" smtClean="0"/>
              <a:t>	Этап 2 </a:t>
            </a:r>
            <a:r>
              <a:rPr lang="ru-RU" sz="1600" dirty="0" smtClean="0"/>
              <a:t>(увеличение потока). Вершина </a:t>
            </a:r>
            <a:r>
              <a:rPr lang="en-US" sz="2000" i="1" dirty="0" smtClean="0"/>
              <a:t>y</a:t>
            </a:r>
            <a:r>
              <a:rPr lang="ru-RU" sz="1600" dirty="0" smtClean="0"/>
              <a:t>  может получить одну из двух пометок  </a:t>
            </a:r>
          </a:p>
          <a:p>
            <a:pPr>
              <a:buNone/>
            </a:pPr>
            <a:r>
              <a:rPr lang="ru-RU" sz="1600" dirty="0" smtClean="0"/>
              <a:t>			или 		. Если </a:t>
            </a:r>
            <a:r>
              <a:rPr lang="en-US" sz="2000" i="1" dirty="0" smtClean="0"/>
              <a:t>y</a:t>
            </a:r>
            <a:r>
              <a:rPr lang="ru-RU" sz="1600" i="1" dirty="0" smtClean="0"/>
              <a:t> </a:t>
            </a:r>
            <a:r>
              <a:rPr lang="ru-RU" sz="1600" dirty="0" smtClean="0"/>
              <a:t>имеет пометку 		, поток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по дуге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r>
              <a:rPr lang="ru-RU" sz="2000" i="1" dirty="0" smtClean="0"/>
              <a:t> </a:t>
            </a:r>
            <a:r>
              <a:rPr lang="ru-RU" sz="1600" dirty="0" smtClean="0"/>
              <a:t>увеличивается на значение </a:t>
            </a:r>
            <a:r>
              <a:rPr lang="en-US" sz="1600" dirty="0" smtClean="0"/>
              <a:t>   </a:t>
            </a:r>
            <a:r>
              <a:rPr lang="el-GR" sz="2000" i="1" dirty="0" smtClean="0"/>
              <a:t>ε</a:t>
            </a:r>
            <a:r>
              <a:rPr lang="en-US" sz="2000" i="1" dirty="0" smtClean="0"/>
              <a:t>(t)</a:t>
            </a:r>
            <a:r>
              <a:rPr lang="en-US" sz="1600" dirty="0" smtClean="0"/>
              <a:t>   </a:t>
            </a:r>
            <a:r>
              <a:rPr lang="ru-RU" sz="1600" dirty="0" smtClean="0"/>
              <a:t>. Если </a:t>
            </a:r>
            <a:r>
              <a:rPr lang="ru-RU" sz="1600" i="1" dirty="0" err="1" smtClean="0"/>
              <a:t>t</a:t>
            </a:r>
            <a:r>
              <a:rPr lang="ru-RU" sz="1600" dirty="0" smtClean="0"/>
              <a:t> имеет пометку , </a:t>
            </a:r>
            <a:r>
              <a:rPr lang="en-US" sz="1600" dirty="0" smtClean="0"/>
              <a:t>		</a:t>
            </a:r>
            <a:r>
              <a:rPr lang="ru-RU" sz="1600" dirty="0" smtClean="0"/>
              <a:t>поток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по дуге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x,y</a:t>
            </a:r>
            <a:r>
              <a:rPr lang="en-US" sz="2000" i="1" dirty="0" smtClean="0"/>
              <a:t>)</a:t>
            </a:r>
            <a:r>
              <a:rPr lang="ru-RU" sz="2000" i="1" dirty="0" smtClean="0"/>
              <a:t> </a:t>
            </a:r>
            <a:r>
              <a:rPr lang="ru-RU" sz="1600" dirty="0" smtClean="0"/>
              <a:t>,</a:t>
            </a:r>
            <a:r>
              <a:rPr lang="en-US" sz="1600" dirty="0" smtClean="0"/>
              <a:t> </a:t>
            </a:r>
            <a:r>
              <a:rPr lang="ru-RU" sz="1600" dirty="0" smtClean="0"/>
              <a:t>уменьшается на значение </a:t>
            </a:r>
            <a:r>
              <a:rPr lang="en-US" sz="1600" dirty="0" smtClean="0"/>
              <a:t> </a:t>
            </a:r>
            <a:r>
              <a:rPr lang="el-GR" sz="2000" i="1" dirty="0" smtClean="0"/>
              <a:t>ε</a:t>
            </a:r>
            <a:r>
              <a:rPr lang="en-US" sz="2000" i="1" dirty="0" smtClean="0"/>
              <a:t>(t)</a:t>
            </a:r>
            <a:r>
              <a:rPr lang="en-US" sz="2000" dirty="0" smtClean="0"/>
              <a:t> 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Начинаем со стока </a:t>
            </a:r>
            <a:r>
              <a:rPr lang="en-US" sz="2000" i="1" dirty="0" smtClean="0"/>
              <a:t>t</a:t>
            </a:r>
            <a:r>
              <a:rPr lang="ru-RU" sz="2000" i="1" dirty="0" smtClean="0"/>
              <a:t> </a:t>
            </a:r>
            <a:r>
              <a:rPr lang="ru-RU" sz="1600" dirty="0" smtClean="0"/>
              <a:t>и  переходим к вершине </a:t>
            </a:r>
            <a:r>
              <a:rPr lang="ru-RU" sz="2000" i="1" dirty="0" err="1" smtClean="0"/>
              <a:t>x</a:t>
            </a:r>
            <a:r>
              <a:rPr lang="ru-RU" sz="2000" dirty="0" smtClean="0"/>
              <a:t>,</a:t>
            </a:r>
            <a:r>
              <a:rPr lang="ru-RU" sz="1600" dirty="0" smtClean="0"/>
              <a:t> которая указана в пометке вершины </a:t>
            </a:r>
            <a:r>
              <a:rPr lang="ru-RU" sz="2000" i="1" dirty="0" err="1" smtClean="0"/>
              <a:t>t</a:t>
            </a:r>
            <a:r>
              <a:rPr lang="ru-RU" sz="1600" dirty="0" smtClean="0"/>
              <a:t>.</a:t>
            </a:r>
          </a:p>
          <a:p>
            <a:pPr>
              <a:buNone/>
            </a:pPr>
            <a:r>
              <a:rPr lang="ru-RU" sz="1600" dirty="0" smtClean="0"/>
              <a:t>Изменение потоков на величину  по дугам повторяется до тех пор, пока не будет достигнута </a:t>
            </a:r>
          </a:p>
          <a:p>
            <a:pPr>
              <a:buNone/>
            </a:pPr>
            <a:r>
              <a:rPr lang="ru-RU" sz="1600" dirty="0" smtClean="0"/>
              <a:t>вершина </a:t>
            </a:r>
            <a:r>
              <a:rPr lang="ru-RU" sz="1600" i="1" dirty="0" err="1" smtClean="0"/>
              <a:t>s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Стираем у вершин все метки и возвращаемся к этапу 1 с новым увеличенным потоком.</a:t>
            </a:r>
            <a:endParaRPr lang="en-US" sz="1600" dirty="0" smtClean="0"/>
          </a:p>
          <a:p>
            <a:pPr>
              <a:buNone/>
            </a:pPr>
            <a:r>
              <a:rPr lang="ru-RU" sz="1600" dirty="0" smtClean="0"/>
              <a:t>	В изложенном  варианте сложность алгоритма </a:t>
            </a:r>
            <a:r>
              <a:rPr lang="ru-RU" sz="1600" dirty="0" err="1" smtClean="0"/>
              <a:t>Форда-Фалкерсона</a:t>
            </a:r>
            <a:r>
              <a:rPr lang="ru-RU" sz="1600" dirty="0" smtClean="0"/>
              <a:t> равна </a:t>
            </a:r>
            <a:r>
              <a:rPr lang="en-US" sz="1600" i="1" dirty="0" smtClean="0"/>
              <a:t>O</a:t>
            </a:r>
            <a:r>
              <a:rPr lang="ru-RU" sz="1600" dirty="0" smtClean="0"/>
              <a:t>(|</a:t>
            </a:r>
            <a:r>
              <a:rPr lang="en-US" sz="1600" i="1" dirty="0" smtClean="0"/>
              <a:t>V </a:t>
            </a:r>
            <a:r>
              <a:rPr lang="ru-RU" sz="1600" dirty="0" smtClean="0"/>
              <a:t>| |</a:t>
            </a:r>
            <a:r>
              <a:rPr lang="en-US" sz="1600" i="1" dirty="0" smtClean="0"/>
              <a:t>E </a:t>
            </a:r>
            <a:r>
              <a:rPr lang="ru-RU" sz="1600" dirty="0" smtClean="0"/>
              <a:t>|</a:t>
            </a:r>
            <a:r>
              <a:rPr lang="ru-RU" sz="1600" baseline="30000" dirty="0" smtClean="0"/>
              <a:t>2</a:t>
            </a:r>
            <a:r>
              <a:rPr lang="ru-RU" sz="1600" dirty="0" smtClean="0"/>
              <a:t>).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971600" y="908720"/>
          <a:ext cx="787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Формула" r:id="rId3" imgW="596880" imgH="228600" progId="Equation.3">
                  <p:embed/>
                </p:oleObj>
              </mc:Choice>
              <mc:Fallback>
                <p:oleObj name="Формула" r:id="rId3" imgW="59688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908720"/>
                        <a:ext cx="7874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987824" y="908720"/>
          <a:ext cx="787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Формула" r:id="rId5" imgW="596880" imgH="228600" progId="Equation.3">
                  <p:embed/>
                </p:oleObj>
              </mc:Choice>
              <mc:Fallback>
                <p:oleObj name="Формула" r:id="rId5" imgW="5968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908720"/>
                        <a:ext cx="7874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588224" y="908720"/>
          <a:ext cx="787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Формула" r:id="rId7" imgW="596880" imgH="228600" progId="Equation.3">
                  <p:embed/>
                </p:oleObj>
              </mc:Choice>
              <mc:Fallback>
                <p:oleObj name="Формула" r:id="rId7" imgW="596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908720"/>
                        <a:ext cx="7874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6876256" y="1268760"/>
          <a:ext cx="787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Формула" r:id="rId8" imgW="596880" imgH="228600" progId="Equation.3">
                  <p:embed/>
                </p:oleObj>
              </mc:Choice>
              <mc:Fallback>
                <p:oleObj name="Формула" r:id="rId8" imgW="59688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268760"/>
                        <a:ext cx="7874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558</Words>
  <Application>Microsoft Office PowerPoint</Application>
  <PresentationFormat>Экран (4:3)</PresentationFormat>
  <Paragraphs>293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Тема Office</vt:lpstr>
      <vt:lpstr>Формула</vt:lpstr>
      <vt:lpstr>Microsoft Equation 3.0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  <vt:lpstr>ИСО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ИСО</dc:title>
  <dc:creator>Alexander</dc:creator>
  <cp:lastModifiedBy>Isachenko Alexander N.</cp:lastModifiedBy>
  <cp:revision>40</cp:revision>
  <dcterms:created xsi:type="dcterms:W3CDTF">2019-03-14T07:12:00Z</dcterms:created>
  <dcterms:modified xsi:type="dcterms:W3CDTF">2021-04-05T14:32:57Z</dcterms:modified>
</cp:coreProperties>
</file>