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9781-F580-4A0B-9DDA-48AC2E1961A6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0F2F-EF90-4BB0-833E-6520DEFF4E7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42852"/>
            <a:ext cx="957242" cy="227005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500042"/>
            <a:ext cx="8143932" cy="6143668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1"/>
                </a:solidFill>
              </a:rPr>
              <a:t>Задача о многополюсном максимальном потоке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Пусть дана неориентированная сеть </a:t>
            </a:r>
            <a:r>
              <a:rPr lang="en-US" sz="1600" i="1" dirty="0" smtClean="0">
                <a:solidFill>
                  <a:schemeClr val="tx1"/>
                </a:solidFill>
              </a:rPr>
              <a:t>G</a:t>
            </a:r>
            <a:r>
              <a:rPr lang="en-US" sz="1600" dirty="0" smtClean="0">
                <a:solidFill>
                  <a:schemeClr val="tx1"/>
                </a:solidFill>
              </a:rPr>
              <a:t>=(</a:t>
            </a:r>
            <a:r>
              <a:rPr lang="en-US" sz="1600" i="1" dirty="0" smtClean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,</a:t>
            </a:r>
            <a:r>
              <a:rPr lang="en-US" sz="1600" i="1" dirty="0" smtClean="0">
                <a:solidFill>
                  <a:schemeClr val="tx1"/>
                </a:solidFill>
              </a:rPr>
              <a:t>E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 пропускными способностями рёбер </a:t>
            </a:r>
            <a:r>
              <a:rPr lang="en-US" sz="1600" i="1" dirty="0" smtClean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</a:rPr>
              <a:t>x</a:t>
            </a:r>
            <a:r>
              <a:rPr lang="en-US" sz="1600" dirty="0" err="1" smtClean="0">
                <a:solidFill>
                  <a:schemeClr val="tx1"/>
                </a:solidFill>
              </a:rPr>
              <a:t>,</a:t>
            </a:r>
            <a:r>
              <a:rPr lang="en-US" sz="1600" i="1" dirty="0" err="1" smtClean="0">
                <a:solidFill>
                  <a:schemeClr val="tx1"/>
                </a:solidFill>
              </a:rPr>
              <a:t>y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≥ 0, (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Задача о многополюсном максимальном потоке состоит в поиске максимального потока для всех пар вершин данной неориентированной сети. Для её решения можно заменить ребра парами противоположно направленных дуг и применить алгоритм </a:t>
            </a:r>
            <a:r>
              <a:rPr lang="ru-RU" sz="1600" dirty="0" err="1">
                <a:solidFill>
                  <a:schemeClr val="tx1"/>
                </a:solidFill>
              </a:rPr>
              <a:t>Форда-Фалкерсона</a:t>
            </a:r>
            <a:r>
              <a:rPr lang="ru-RU" sz="1600" dirty="0">
                <a:solidFill>
                  <a:schemeClr val="tx1"/>
                </a:solidFill>
              </a:rPr>
              <a:t> для каждой пары вершин. При этом общее число задач о максимальном потоке, которые необходимо будет решить, равно 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-1)/2 (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 = |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ru-RU" sz="1600" dirty="0">
                <a:solidFill>
                  <a:schemeClr val="tx1"/>
                </a:solidFill>
              </a:rPr>
              <a:t> |).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Более эффективным методом, в котором задача о максимальном потоке решается 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-1 раз,  является алгоритм </a:t>
            </a:r>
            <a:r>
              <a:rPr lang="ru-RU" sz="1600" dirty="0" err="1">
                <a:solidFill>
                  <a:schemeClr val="tx1"/>
                </a:solidFill>
              </a:rPr>
              <a:t>Гомори-Ху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Для описания алгоритма введём следующую операцию над вершинами сети. Пусть </a:t>
            </a:r>
            <a:r>
              <a:rPr lang="en-US" sz="1600" i="1" dirty="0">
                <a:solidFill>
                  <a:schemeClr val="tx1"/>
                </a:solidFill>
              </a:rPr>
              <a:t>S 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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ru-RU" sz="1600" dirty="0">
                <a:solidFill>
                  <a:schemeClr val="tx1"/>
                </a:solidFill>
              </a:rPr>
              <a:t>. Конденсацией множества вершин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назовём замену </a:t>
            </a:r>
            <a:r>
              <a:rPr lang="en-US" sz="1600" i="1" dirty="0">
                <a:solidFill>
                  <a:schemeClr val="tx1"/>
                </a:solidFill>
              </a:rPr>
              <a:t>S </a:t>
            </a:r>
            <a:r>
              <a:rPr lang="ru-RU" sz="1600" dirty="0">
                <a:solidFill>
                  <a:schemeClr val="tx1"/>
                </a:solidFill>
              </a:rPr>
              <a:t>одной вершиной {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}, с сохранением в сети всех рёбер  (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,</a:t>
            </a:r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, для которых 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,</a:t>
            </a:r>
            <a:r>
              <a:rPr lang="en-US" sz="1600" i="1" dirty="0" err="1">
                <a:solidFill>
                  <a:schemeClr val="tx1"/>
                </a:solidFill>
              </a:rPr>
              <a:t>y</a:t>
            </a:r>
            <a:r>
              <a:rPr lang="en-US" sz="1600" dirty="0" err="1">
                <a:solidFill>
                  <a:schemeClr val="tx1"/>
                </a:solidFill>
                <a:sym typeface="Symbol"/>
              </a:rPr>
              <a:t></a:t>
            </a:r>
            <a:r>
              <a:rPr lang="en-US" sz="1600" i="1" dirty="0" err="1">
                <a:solidFill>
                  <a:schemeClr val="tx1"/>
                </a:solidFill>
              </a:rPr>
              <a:t>V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/>
                </a:solidFill>
              </a:rPr>
              <a:t>\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, и их пропускных способностей, и замещением для каждой вершины </a:t>
            </a:r>
            <a:r>
              <a:rPr lang="en-US" sz="1600" i="1" dirty="0" err="1">
                <a:solidFill>
                  <a:schemeClr val="tx1"/>
                </a:solidFill>
              </a:rPr>
              <a:t>y</a:t>
            </a:r>
            <a:r>
              <a:rPr lang="en-US" sz="1600" dirty="0" err="1">
                <a:solidFill>
                  <a:schemeClr val="tx1"/>
                </a:solidFill>
                <a:sym typeface="Symbol"/>
              </a:rPr>
              <a:t></a:t>
            </a:r>
            <a:r>
              <a:rPr lang="en-US" sz="1600" i="1" dirty="0" err="1">
                <a:solidFill>
                  <a:schemeClr val="tx1"/>
                </a:solidFill>
              </a:rPr>
              <a:t>V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/>
                </a:solidFill>
              </a:rPr>
              <a:t>\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, всех рёбер  (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,</a:t>
            </a:r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, для которых </a:t>
            </a:r>
            <a:r>
              <a:rPr lang="en-US" sz="1600" i="1" dirty="0" err="1">
                <a:solidFill>
                  <a:schemeClr val="tx1"/>
                </a:solidFill>
              </a:rPr>
              <a:t>x</a:t>
            </a:r>
            <a:r>
              <a:rPr lang="en-US" sz="1600" dirty="0" err="1">
                <a:solidFill>
                  <a:schemeClr val="tx1"/>
                </a:solidFill>
                <a:sym typeface="Symbol"/>
              </a:rPr>
              <a:t></a:t>
            </a:r>
            <a:r>
              <a:rPr lang="en-US" sz="1600" i="1" dirty="0" err="1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, одним ребром (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,</a:t>
            </a:r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ru-RU" sz="1600" dirty="0">
                <a:solidFill>
                  <a:schemeClr val="tx1"/>
                </a:solidFill>
              </a:rPr>
              <a:t>), с пропускной способностью равной сумме пропускных способностей замещаемых рёбер.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71528" cy="296842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00079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Минимальный разрез, отделяющий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i="1" dirty="0"/>
              <a:t> </a:t>
            </a:r>
            <a:r>
              <a:rPr lang="ru-RU" sz="1600" dirty="0"/>
              <a:t>от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есть &lt;{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},  {{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ru-RU" sz="1600" baseline="-25000" dirty="0"/>
              <a:t>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}</a:t>
            </a:r>
            <a:r>
              <a:rPr lang="ru-RU" sz="1600" baseline="-25000" dirty="0"/>
              <a:t> 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}} &gt;.  </a:t>
            </a:r>
            <a:r>
              <a:rPr lang="ru-RU" sz="1600" dirty="0" smtClean="0"/>
              <a:t>Его</a:t>
            </a:r>
          </a:p>
          <a:p>
            <a:pPr>
              <a:buNone/>
            </a:pPr>
            <a:r>
              <a:rPr lang="ru-RU" sz="1600" dirty="0" smtClean="0"/>
              <a:t>пропускная </a:t>
            </a:r>
            <a:r>
              <a:rPr lang="ru-RU" sz="1600" dirty="0"/>
              <a:t>способность равна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 (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) = 9. По минимальному разрезу получим, что </a:t>
            </a:r>
            <a:r>
              <a:rPr lang="ru-RU" sz="1600" dirty="0" smtClean="0"/>
              <a:t>дерево</a:t>
            </a:r>
          </a:p>
          <a:p>
            <a:pPr>
              <a:buNone/>
            </a:pPr>
            <a:r>
              <a:rPr lang="ru-RU" sz="1600" dirty="0" smtClean="0"/>
              <a:t>на </a:t>
            </a:r>
            <a:r>
              <a:rPr lang="ru-RU" sz="1600" dirty="0"/>
              <a:t>пятой итерации состоит из  множеств-вершин: {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}, {</a:t>
            </a:r>
            <a:r>
              <a:rPr lang="ru-RU" sz="1600" i="1" dirty="0"/>
              <a:t> 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} и </a:t>
            </a:r>
            <a:r>
              <a:rPr lang="ru-RU" sz="1600" dirty="0" smtClean="0"/>
              <a:t>рёбер</a:t>
            </a:r>
          </a:p>
          <a:p>
            <a:pPr>
              <a:buNone/>
            </a:pPr>
            <a:r>
              <a:rPr lang="ru-RU" sz="1600" dirty="0" smtClean="0"/>
              <a:t>с </a:t>
            </a:r>
            <a:r>
              <a:rPr lang="ru-RU" sz="1600" dirty="0"/>
              <a:t>весами равными 4, 10, 11, 9, 6, </a:t>
            </a:r>
            <a:r>
              <a:rPr lang="ru-RU" sz="1600" dirty="0" smtClean="0"/>
              <a:t>6. </a:t>
            </a:r>
          </a:p>
          <a:p>
            <a:pPr>
              <a:buNone/>
            </a:pPr>
            <a:r>
              <a:rPr lang="ru-RU" sz="1600" i="1" dirty="0"/>
              <a:t>Итерация</a:t>
            </a:r>
            <a:r>
              <a:rPr lang="ru-RU" sz="1600" dirty="0"/>
              <a:t> 7. </a:t>
            </a:r>
            <a:r>
              <a:rPr lang="en-US" sz="1600" i="1" dirty="0"/>
              <a:t>s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t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 . </a:t>
            </a: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2529" name="Group 1"/>
          <p:cNvGrpSpPr>
            <a:grpSpLocks noChangeAspect="1"/>
          </p:cNvGrpSpPr>
          <p:nvPr/>
        </p:nvGrpSpPr>
        <p:grpSpPr bwMode="auto">
          <a:xfrm>
            <a:off x="570986" y="785794"/>
            <a:ext cx="7072848" cy="3724275"/>
            <a:chOff x="1249" y="4353"/>
            <a:chExt cx="6982" cy="4816"/>
          </a:xfrm>
        </p:grpSpPr>
        <p:sp>
          <p:nvSpPr>
            <p:cNvPr id="22578" name="AutoShape 50"/>
            <p:cNvSpPr>
              <a:spLocks noChangeAspect="1" noChangeArrowheads="1" noTextEdit="1"/>
            </p:cNvSpPr>
            <p:nvPr/>
          </p:nvSpPr>
          <p:spPr bwMode="auto">
            <a:xfrm>
              <a:off x="1320" y="4353"/>
              <a:ext cx="6911" cy="4816"/>
            </a:xfrm>
            <a:prstGeom prst="rect">
              <a:avLst/>
            </a:prstGeom>
            <a:noFill/>
            <a:ln w="9525"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77" name="Text Box 49"/>
            <p:cNvSpPr txBox="1">
              <a:spLocks noChangeArrowheads="1"/>
            </p:cNvSpPr>
            <p:nvPr/>
          </p:nvSpPr>
          <p:spPr bwMode="auto">
            <a:xfrm>
              <a:off x="2496" y="7980"/>
              <a:ext cx="443" cy="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11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76" name="Text Box 48"/>
            <p:cNvSpPr txBox="1">
              <a:spLocks noChangeArrowheads="1"/>
            </p:cNvSpPr>
            <p:nvPr/>
          </p:nvSpPr>
          <p:spPr bwMode="auto">
            <a:xfrm>
              <a:off x="5878" y="7386"/>
              <a:ext cx="441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75" name="Text Box 47"/>
            <p:cNvSpPr txBox="1">
              <a:spLocks noChangeArrowheads="1"/>
            </p:cNvSpPr>
            <p:nvPr/>
          </p:nvSpPr>
          <p:spPr bwMode="auto">
            <a:xfrm>
              <a:off x="2496" y="7386"/>
              <a:ext cx="294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74" name="Text Box 46"/>
            <p:cNvSpPr txBox="1">
              <a:spLocks noChangeArrowheads="1"/>
            </p:cNvSpPr>
            <p:nvPr/>
          </p:nvSpPr>
          <p:spPr bwMode="auto">
            <a:xfrm>
              <a:off x="3967" y="7386"/>
              <a:ext cx="441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73" name="Text Box 45"/>
            <p:cNvSpPr txBox="1">
              <a:spLocks noChangeArrowheads="1"/>
            </p:cNvSpPr>
            <p:nvPr/>
          </p:nvSpPr>
          <p:spPr bwMode="auto">
            <a:xfrm>
              <a:off x="6025" y="530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5,4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72" name="Text Box 44"/>
            <p:cNvSpPr txBox="1">
              <a:spLocks noChangeArrowheads="1"/>
            </p:cNvSpPr>
            <p:nvPr/>
          </p:nvSpPr>
          <p:spPr bwMode="auto">
            <a:xfrm>
              <a:off x="3820" y="4710"/>
              <a:ext cx="4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71" name="Text Box 43"/>
            <p:cNvSpPr txBox="1">
              <a:spLocks noChangeArrowheads="1"/>
            </p:cNvSpPr>
            <p:nvPr/>
          </p:nvSpPr>
          <p:spPr bwMode="auto">
            <a:xfrm>
              <a:off x="5290" y="4710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70" name="Text Box 42"/>
            <p:cNvSpPr txBox="1">
              <a:spLocks noChangeArrowheads="1"/>
            </p:cNvSpPr>
            <p:nvPr/>
          </p:nvSpPr>
          <p:spPr bwMode="auto">
            <a:xfrm>
              <a:off x="7055" y="5305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6319" y="6049"/>
              <a:ext cx="589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4,4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68" name="Text Box 40"/>
            <p:cNvSpPr txBox="1">
              <a:spLocks noChangeArrowheads="1"/>
            </p:cNvSpPr>
            <p:nvPr/>
          </p:nvSpPr>
          <p:spPr bwMode="auto">
            <a:xfrm>
              <a:off x="6319" y="4711"/>
              <a:ext cx="442" cy="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5143" y="5899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4,4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66" name="Text Box 38"/>
            <p:cNvSpPr txBox="1">
              <a:spLocks noChangeArrowheads="1"/>
            </p:cNvSpPr>
            <p:nvPr/>
          </p:nvSpPr>
          <p:spPr bwMode="auto">
            <a:xfrm>
              <a:off x="5878" y="6494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3673" y="6197"/>
              <a:ext cx="588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5290" y="5157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63" name="Text Box 35"/>
            <p:cNvSpPr txBox="1">
              <a:spLocks noChangeArrowheads="1"/>
            </p:cNvSpPr>
            <p:nvPr/>
          </p:nvSpPr>
          <p:spPr bwMode="auto">
            <a:xfrm>
              <a:off x="6025" y="4353"/>
              <a:ext cx="441" cy="3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4555" y="530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 flipV="1">
              <a:off x="2790" y="5602"/>
              <a:ext cx="29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 flipV="1">
              <a:off x="2790" y="4413"/>
              <a:ext cx="2942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2790" y="5602"/>
              <a:ext cx="2941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5731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5731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5731" y="5603"/>
              <a:ext cx="11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5731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 flipH="1">
              <a:off x="5731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1249" y="5305"/>
              <a:ext cx="1394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2937" y="7237"/>
              <a:ext cx="883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3085" y="738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auto">
            <a:xfrm>
              <a:off x="4702" y="7237"/>
              <a:ext cx="1176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4849" y="7386"/>
              <a:ext cx="882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V="1">
              <a:off x="3820" y="7683"/>
              <a:ext cx="8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47" name="Oval 19"/>
            <p:cNvSpPr>
              <a:spLocks noChangeArrowheads="1"/>
            </p:cNvSpPr>
            <p:nvPr/>
          </p:nvSpPr>
          <p:spPr bwMode="auto">
            <a:xfrm>
              <a:off x="1467" y="7237"/>
              <a:ext cx="882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614" y="7386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2349" y="7683"/>
              <a:ext cx="5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44" name="Oval 16"/>
            <p:cNvSpPr>
              <a:spLocks noChangeArrowheads="1"/>
            </p:cNvSpPr>
            <p:nvPr/>
          </p:nvSpPr>
          <p:spPr bwMode="auto">
            <a:xfrm>
              <a:off x="6466" y="7237"/>
              <a:ext cx="883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6614" y="738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5878" y="7683"/>
              <a:ext cx="5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4849" y="6321"/>
              <a:ext cx="1765" cy="470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1086" y="30"/>
                </a:cxn>
                <a:cxn ang="0">
                  <a:pos x="2172" y="392"/>
                </a:cxn>
              </a:cxnLst>
              <a:rect l="0" t="0" r="r" b="b"/>
              <a:pathLst>
                <a:path w="2172" h="573">
                  <a:moveTo>
                    <a:pt x="0" y="573"/>
                  </a:moveTo>
                  <a:cubicBezTo>
                    <a:pt x="362" y="316"/>
                    <a:pt x="724" y="60"/>
                    <a:pt x="1086" y="30"/>
                  </a:cubicBezTo>
                  <a:cubicBezTo>
                    <a:pt x="1448" y="0"/>
                    <a:pt x="1810" y="196"/>
                    <a:pt x="2172" y="3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1614" y="8426"/>
              <a:ext cx="882" cy="74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3232" y="8426"/>
              <a:ext cx="882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761" y="857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3379" y="857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H="1">
              <a:off x="2496" y="7980"/>
              <a:ext cx="736" cy="5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3526" y="7980"/>
              <a:ext cx="0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4849" y="8426"/>
              <a:ext cx="881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5290" y="7980"/>
              <a:ext cx="0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3673" y="7980"/>
              <a:ext cx="442" cy="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4702" y="7980"/>
              <a:ext cx="442" cy="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30" name="Text Box 2"/>
            <p:cNvSpPr txBox="1">
              <a:spLocks noChangeArrowheads="1"/>
            </p:cNvSpPr>
            <p:nvPr/>
          </p:nvSpPr>
          <p:spPr bwMode="auto">
            <a:xfrm>
              <a:off x="4996" y="8575"/>
              <a:ext cx="587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090" cy="296842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/>
              <a:t>Минимальный разрез, отделяющий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i="1" dirty="0"/>
              <a:t> </a:t>
            </a:r>
            <a:r>
              <a:rPr lang="ru-RU" sz="1600" dirty="0"/>
              <a:t>от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, есть &lt; {{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ru-RU" sz="1600" baseline="-25000" dirty="0"/>
              <a:t>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}</a:t>
            </a:r>
            <a:r>
              <a:rPr lang="ru-RU" sz="1600" baseline="-25000" dirty="0"/>
              <a:t> 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 </a:t>
            </a:r>
            <a:r>
              <a:rPr lang="ru-RU" sz="1600" dirty="0"/>
              <a:t>}}, {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}&gt;.  </a:t>
            </a:r>
            <a:r>
              <a:rPr lang="ru-RU" sz="1600" dirty="0" smtClean="0"/>
              <a:t>Его</a:t>
            </a:r>
          </a:p>
          <a:p>
            <a:pPr>
              <a:buNone/>
            </a:pPr>
            <a:r>
              <a:rPr lang="ru-RU" sz="1600" dirty="0" smtClean="0"/>
              <a:t>пропускная </a:t>
            </a:r>
            <a:r>
              <a:rPr lang="ru-RU" sz="1600" dirty="0"/>
              <a:t>способность равна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 (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) = 10. По минимальному разрезу получим, </a:t>
            </a:r>
            <a:r>
              <a:rPr lang="ru-RU" sz="1600" dirty="0" smtClean="0"/>
              <a:t>что</a:t>
            </a:r>
          </a:p>
          <a:p>
            <a:pPr>
              <a:buNone/>
            </a:pPr>
            <a:r>
              <a:rPr lang="ru-RU" sz="1600" dirty="0" smtClean="0"/>
              <a:t>дерево </a:t>
            </a:r>
            <a:r>
              <a:rPr lang="ru-RU" sz="1600" dirty="0"/>
              <a:t>на седьмой итерации состоит из  вершин 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ru-RU" sz="1600" baseline="-25000" dirty="0"/>
              <a:t>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,</a:t>
            </a:r>
            <a:r>
              <a:rPr lang="ru-RU" sz="1600" baseline="-25000" dirty="0"/>
              <a:t>  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и рёбер с </a:t>
            </a:r>
            <a:r>
              <a:rPr lang="ru-RU" sz="1600" dirty="0" smtClean="0"/>
              <a:t>весами</a:t>
            </a:r>
          </a:p>
          <a:p>
            <a:pPr>
              <a:buNone/>
            </a:pPr>
            <a:r>
              <a:rPr lang="ru-RU" sz="1600" dirty="0" smtClean="0"/>
              <a:t>равными </a:t>
            </a:r>
            <a:r>
              <a:rPr lang="ru-RU" sz="1600" dirty="0"/>
              <a:t>4, 10, 10, 11, 9, 6, </a:t>
            </a:r>
            <a:r>
              <a:rPr lang="ru-RU" sz="1600" dirty="0" smtClean="0"/>
              <a:t>6. </a:t>
            </a:r>
            <a:r>
              <a:rPr lang="ru-RU" sz="1600" dirty="0"/>
              <a:t>Дерево стало полным, и алгоритм завершает работу.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3553" name="Group 1"/>
          <p:cNvGrpSpPr>
            <a:grpSpLocks noChangeAspect="1"/>
          </p:cNvGrpSpPr>
          <p:nvPr/>
        </p:nvGrpSpPr>
        <p:grpSpPr bwMode="auto">
          <a:xfrm>
            <a:off x="928662" y="785794"/>
            <a:ext cx="7215238" cy="3730625"/>
            <a:chOff x="1320" y="4344"/>
            <a:chExt cx="6911" cy="4825"/>
          </a:xfrm>
        </p:grpSpPr>
        <p:sp>
          <p:nvSpPr>
            <p:cNvPr id="23606" name="AutoShape 54"/>
            <p:cNvSpPr>
              <a:spLocks noChangeAspect="1" noChangeArrowheads="1" noTextEdit="1"/>
            </p:cNvSpPr>
            <p:nvPr/>
          </p:nvSpPr>
          <p:spPr bwMode="auto">
            <a:xfrm>
              <a:off x="1320" y="4344"/>
              <a:ext cx="6911" cy="4825"/>
            </a:xfrm>
            <a:prstGeom prst="rect">
              <a:avLst/>
            </a:prstGeom>
            <a:noFill/>
            <a:ln w="19050"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5437" y="7980"/>
              <a:ext cx="442" cy="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673" y="7980"/>
              <a:ext cx="442" cy="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4702" y="7980"/>
              <a:ext cx="442" cy="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2496" y="7980"/>
              <a:ext cx="443" cy="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11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5878" y="7386"/>
              <a:ext cx="441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2496" y="7386"/>
              <a:ext cx="294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3967" y="7386"/>
              <a:ext cx="441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6025" y="530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5,5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3820" y="4710"/>
              <a:ext cx="4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5143" y="4711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7055" y="5305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6319" y="6049"/>
              <a:ext cx="589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4,4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6319" y="4711"/>
              <a:ext cx="589" cy="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5143" y="5899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4,4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5878" y="6494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3673" y="6197"/>
              <a:ext cx="588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5290" y="5157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6025" y="4344"/>
              <a:ext cx="441" cy="3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4555" y="530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 flipV="1">
              <a:off x="2790" y="5602"/>
              <a:ext cx="29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V="1">
              <a:off x="2790" y="4413"/>
              <a:ext cx="2942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2790" y="5602"/>
              <a:ext cx="2941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5731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5731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5731" y="5603"/>
              <a:ext cx="11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5731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 flipH="1">
              <a:off x="5731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1320" y="5305"/>
              <a:ext cx="1323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7" name="Oval 25"/>
            <p:cNvSpPr>
              <a:spLocks noChangeArrowheads="1"/>
            </p:cNvSpPr>
            <p:nvPr/>
          </p:nvSpPr>
          <p:spPr bwMode="auto">
            <a:xfrm>
              <a:off x="2937" y="7237"/>
              <a:ext cx="883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3085" y="738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5" name="Oval 23"/>
            <p:cNvSpPr>
              <a:spLocks noChangeArrowheads="1"/>
            </p:cNvSpPr>
            <p:nvPr/>
          </p:nvSpPr>
          <p:spPr bwMode="auto">
            <a:xfrm>
              <a:off x="4702" y="7237"/>
              <a:ext cx="882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4849" y="738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V="1">
              <a:off x="3820" y="7683"/>
              <a:ext cx="8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72" name="Oval 20"/>
            <p:cNvSpPr>
              <a:spLocks noChangeArrowheads="1"/>
            </p:cNvSpPr>
            <p:nvPr/>
          </p:nvSpPr>
          <p:spPr bwMode="auto">
            <a:xfrm>
              <a:off x="1467" y="7237"/>
              <a:ext cx="882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1614" y="7386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2349" y="7683"/>
              <a:ext cx="5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6172" y="7237"/>
              <a:ext cx="883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6319" y="738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5584" y="7683"/>
              <a:ext cx="5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1614" y="8426"/>
              <a:ext cx="882" cy="74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32" y="8426"/>
              <a:ext cx="882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1761" y="857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3379" y="857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 flipH="1">
              <a:off x="2496" y="7980"/>
              <a:ext cx="736" cy="5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3526" y="7980"/>
              <a:ext cx="0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4849" y="8426"/>
              <a:ext cx="881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5290" y="7980"/>
              <a:ext cx="0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4996" y="8575"/>
              <a:ext cx="587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57" name="Freeform 5"/>
            <p:cNvSpPr>
              <a:spLocks/>
            </p:cNvSpPr>
            <p:nvPr/>
          </p:nvSpPr>
          <p:spPr bwMode="auto">
            <a:xfrm>
              <a:off x="6614" y="5156"/>
              <a:ext cx="294" cy="892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43"/>
                </a:cxn>
                <a:cxn ang="0">
                  <a:pos x="362" y="1086"/>
                </a:cxn>
              </a:cxnLst>
              <a:rect l="0" t="0" r="r" b="b"/>
              <a:pathLst>
                <a:path w="362" h="1086">
                  <a:moveTo>
                    <a:pt x="362" y="0"/>
                  </a:moveTo>
                  <a:cubicBezTo>
                    <a:pt x="181" y="181"/>
                    <a:pt x="0" y="362"/>
                    <a:pt x="0" y="543"/>
                  </a:cubicBezTo>
                  <a:cubicBezTo>
                    <a:pt x="0" y="724"/>
                    <a:pt x="181" y="905"/>
                    <a:pt x="362" y="108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6319" y="8278"/>
              <a:ext cx="881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6466" y="8426"/>
              <a:ext cx="589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54" name="Line 2"/>
            <p:cNvSpPr>
              <a:spLocks noChangeShapeType="1"/>
            </p:cNvSpPr>
            <p:nvPr/>
          </p:nvSpPr>
          <p:spPr bwMode="auto">
            <a:xfrm>
              <a:off x="5437" y="7832"/>
              <a:ext cx="1029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776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Построим на множестве вершин исходной сети полный неориентированный граф </a:t>
            </a:r>
            <a:r>
              <a:rPr lang="en-US" sz="1600" i="1" dirty="0"/>
              <a:t>G</a:t>
            </a:r>
            <a:r>
              <a:rPr lang="ru-RU" sz="1600" baseline="30000" dirty="0"/>
              <a:t>’</a:t>
            </a:r>
            <a:r>
              <a:rPr lang="ru-RU" sz="1600" dirty="0"/>
              <a:t> = (</a:t>
            </a:r>
            <a:r>
              <a:rPr lang="en-US" sz="1600" i="1" dirty="0"/>
              <a:t>V</a:t>
            </a:r>
            <a:r>
              <a:rPr lang="ru-RU" sz="1600" dirty="0"/>
              <a:t>, </a:t>
            </a:r>
            <a:r>
              <a:rPr lang="en-US" sz="1600" i="1" dirty="0"/>
              <a:t>E</a:t>
            </a:r>
            <a:r>
              <a:rPr lang="ru-RU" sz="1600" baseline="30000" dirty="0"/>
              <a:t>’</a:t>
            </a:r>
            <a:r>
              <a:rPr lang="ru-RU" sz="1600" dirty="0"/>
              <a:t> 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и </a:t>
            </a:r>
            <a:r>
              <a:rPr lang="ru-RU" sz="1600" dirty="0"/>
              <a:t>положим вес ребра (</a:t>
            </a:r>
            <a:r>
              <a:rPr lang="en-US" sz="1600" i="1" dirty="0"/>
              <a:t>x</a:t>
            </a:r>
            <a:r>
              <a:rPr lang="ru-RU" sz="1600" dirty="0"/>
              <a:t>,</a:t>
            </a:r>
            <a:r>
              <a:rPr lang="en-US" sz="1600" i="1" dirty="0"/>
              <a:t>y</a:t>
            </a:r>
            <a:r>
              <a:rPr lang="ru-RU" sz="1600" dirty="0"/>
              <a:t>)</a:t>
            </a:r>
            <a:r>
              <a:rPr lang="ru-RU" sz="1600" dirty="0">
                <a:sym typeface="Symbol"/>
              </a:rPr>
              <a:t></a:t>
            </a:r>
            <a:r>
              <a:rPr lang="en-US" sz="1600" i="1" dirty="0"/>
              <a:t>E</a:t>
            </a:r>
            <a:r>
              <a:rPr lang="ru-RU" sz="1600" baseline="30000" dirty="0"/>
              <a:t>’</a:t>
            </a:r>
            <a:r>
              <a:rPr lang="ru-RU" sz="1600" dirty="0"/>
              <a:t> равным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(</a:t>
            </a:r>
            <a:r>
              <a:rPr lang="en-US" sz="1600" i="1" dirty="0"/>
              <a:t>x</a:t>
            </a:r>
            <a:r>
              <a:rPr lang="ru-RU" sz="1600" dirty="0"/>
              <a:t>,</a:t>
            </a:r>
            <a:r>
              <a:rPr lang="en-US" sz="1600" i="1" dirty="0"/>
              <a:t>y</a:t>
            </a:r>
            <a:r>
              <a:rPr lang="ru-RU" sz="1600" dirty="0"/>
              <a:t>) пропускной способности минимального </a:t>
            </a:r>
            <a:r>
              <a:rPr lang="ru-RU" sz="1600" dirty="0" smtClean="0"/>
              <a:t>разреза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отделяющего </a:t>
            </a:r>
            <a:r>
              <a:rPr lang="en-US" sz="1600" i="1" dirty="0"/>
              <a:t>x</a:t>
            </a:r>
            <a:r>
              <a:rPr lang="en-US" sz="1600" dirty="0"/>
              <a:t> </a:t>
            </a:r>
            <a:r>
              <a:rPr lang="ru-RU" sz="1600" dirty="0"/>
              <a:t>от</a:t>
            </a:r>
            <a:r>
              <a:rPr lang="ru-RU" sz="1600" i="1" dirty="0"/>
              <a:t> </a:t>
            </a:r>
            <a:r>
              <a:rPr lang="en-US" sz="1600" i="1" dirty="0"/>
              <a:t>y</a:t>
            </a:r>
            <a:r>
              <a:rPr lang="en-US" sz="1600" dirty="0"/>
              <a:t> </a:t>
            </a:r>
            <a:r>
              <a:rPr lang="ru-RU" sz="1600" dirty="0"/>
              <a:t>в исходной сети (эквивалентно, величине максимального потока </a:t>
            </a:r>
            <a:r>
              <a:rPr lang="ru-RU" sz="1600" dirty="0" smtClean="0"/>
              <a:t>между</a:t>
            </a:r>
            <a:endParaRPr lang="en-US" sz="1600" dirty="0" smtClean="0"/>
          </a:p>
          <a:p>
            <a:pPr>
              <a:buNone/>
            </a:pPr>
            <a:r>
              <a:rPr lang="en-US" sz="1600" i="1" dirty="0" smtClean="0"/>
              <a:t>x</a:t>
            </a:r>
            <a:r>
              <a:rPr lang="en-US" sz="1600" dirty="0" smtClean="0"/>
              <a:t> </a:t>
            </a:r>
            <a:r>
              <a:rPr lang="ru-RU" sz="1600" dirty="0"/>
              <a:t>и </a:t>
            </a:r>
            <a:r>
              <a:rPr lang="en-US" sz="1600" i="1" dirty="0"/>
              <a:t>y</a:t>
            </a:r>
            <a:r>
              <a:rPr lang="ru-RU" sz="1600" dirty="0"/>
              <a:t>). Пусть </a:t>
            </a:r>
            <a:r>
              <a:rPr lang="en-US" sz="1600" i="1" dirty="0"/>
              <a:t>G</a:t>
            </a:r>
            <a:r>
              <a:rPr lang="ru-RU" sz="1600" baseline="30000" dirty="0"/>
              <a:t> “ </a:t>
            </a:r>
            <a:r>
              <a:rPr lang="ru-RU" sz="1600" dirty="0"/>
              <a:t>= (</a:t>
            </a:r>
            <a:r>
              <a:rPr lang="en-US" sz="1600" i="1" dirty="0"/>
              <a:t>V</a:t>
            </a:r>
            <a:r>
              <a:rPr lang="ru-RU" sz="1600" dirty="0"/>
              <a:t>, </a:t>
            </a:r>
            <a:r>
              <a:rPr lang="en-US" sz="1600" i="1" dirty="0"/>
              <a:t>E</a:t>
            </a:r>
            <a:r>
              <a:rPr lang="ru-RU" sz="1600" baseline="30000" dirty="0"/>
              <a:t> “</a:t>
            </a:r>
            <a:r>
              <a:rPr lang="ru-RU" sz="1600" dirty="0"/>
              <a:t> ) максимальное </a:t>
            </a:r>
            <a:r>
              <a:rPr lang="ru-RU" sz="1600" dirty="0" err="1"/>
              <a:t>остовное</a:t>
            </a:r>
            <a:r>
              <a:rPr lang="ru-RU" sz="1600" dirty="0"/>
              <a:t> дерево для </a:t>
            </a:r>
            <a:r>
              <a:rPr lang="en-US" sz="1600" i="1" dirty="0"/>
              <a:t>G</a:t>
            </a:r>
            <a:r>
              <a:rPr lang="ru-RU" sz="1600" baseline="30000" dirty="0"/>
              <a:t>’</a:t>
            </a:r>
            <a:r>
              <a:rPr lang="ru-RU" sz="1600" dirty="0"/>
              <a:t> = (</a:t>
            </a:r>
            <a:r>
              <a:rPr lang="en-US" sz="1600" i="1" dirty="0"/>
              <a:t>V</a:t>
            </a:r>
            <a:r>
              <a:rPr lang="ru-RU" sz="1600" dirty="0"/>
              <a:t>, </a:t>
            </a:r>
            <a:r>
              <a:rPr lang="en-US" sz="1600" i="1" dirty="0"/>
              <a:t>E</a:t>
            </a:r>
            <a:r>
              <a:rPr lang="ru-RU" sz="1600" baseline="30000" dirty="0"/>
              <a:t>’</a:t>
            </a:r>
            <a:r>
              <a:rPr lang="ru-RU" sz="1600" dirty="0"/>
              <a:t> ). Если </a:t>
            </a:r>
            <a:r>
              <a:rPr lang="en-US" sz="1600" i="1" dirty="0"/>
              <a:t>x</a:t>
            </a:r>
            <a:r>
              <a:rPr lang="ru-RU" sz="1600" dirty="0"/>
              <a:t>, </a:t>
            </a:r>
            <a:r>
              <a:rPr lang="en-US" sz="1600" i="1" dirty="0"/>
              <a:t>u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u</a:t>
            </a:r>
            <a:r>
              <a:rPr lang="ru-RU" sz="1600" baseline="-25000" dirty="0"/>
              <a:t>2</a:t>
            </a:r>
            <a:r>
              <a:rPr lang="ru-RU" sz="1600" dirty="0"/>
              <a:t>, … , </a:t>
            </a:r>
            <a:r>
              <a:rPr lang="en-US" sz="1600" i="1" dirty="0" err="1"/>
              <a:t>u</a:t>
            </a:r>
            <a:r>
              <a:rPr lang="en-US" sz="1600" i="1" baseline="-25000" dirty="0" err="1"/>
              <a:t>k</a:t>
            </a:r>
            <a:r>
              <a:rPr lang="ru-RU" sz="1600" dirty="0"/>
              <a:t>, </a:t>
            </a:r>
            <a:r>
              <a:rPr lang="en-US" sz="1600" i="1" dirty="0" smtClean="0"/>
              <a:t>y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единственный </a:t>
            </a:r>
            <a:r>
              <a:rPr lang="ru-RU" sz="1600" dirty="0"/>
              <a:t>путь в</a:t>
            </a:r>
            <a:r>
              <a:rPr lang="ru-RU" sz="1600" i="1" dirty="0"/>
              <a:t> </a:t>
            </a:r>
            <a:r>
              <a:rPr lang="en-US" sz="1600" i="1" dirty="0"/>
              <a:t>G</a:t>
            </a:r>
            <a:r>
              <a:rPr lang="ru-RU" sz="1600" baseline="30000" dirty="0"/>
              <a:t> “ </a:t>
            </a:r>
            <a:r>
              <a:rPr lang="ru-RU" sz="1600" dirty="0"/>
              <a:t>= (</a:t>
            </a:r>
            <a:r>
              <a:rPr lang="en-US" sz="1600" i="1" dirty="0"/>
              <a:t>V</a:t>
            </a:r>
            <a:r>
              <a:rPr lang="ru-RU" sz="1600" dirty="0"/>
              <a:t>, </a:t>
            </a:r>
            <a:r>
              <a:rPr lang="en-US" sz="1600" i="1" dirty="0"/>
              <a:t>E</a:t>
            </a:r>
            <a:r>
              <a:rPr lang="ru-RU" sz="1600" baseline="30000" dirty="0"/>
              <a:t> “</a:t>
            </a:r>
            <a:r>
              <a:rPr lang="ru-RU" sz="1600" dirty="0"/>
              <a:t> ) от </a:t>
            </a:r>
            <a:r>
              <a:rPr lang="en-US" sz="1600" i="1" dirty="0"/>
              <a:t>x</a:t>
            </a:r>
            <a:r>
              <a:rPr lang="en-US" sz="1600" dirty="0"/>
              <a:t> </a:t>
            </a:r>
            <a:r>
              <a:rPr lang="ru-RU" sz="1600" dirty="0"/>
              <a:t>к </a:t>
            </a:r>
            <a:r>
              <a:rPr lang="en-US" sz="1600" i="1" dirty="0"/>
              <a:t>y</a:t>
            </a:r>
            <a:r>
              <a:rPr lang="ru-RU" sz="1600" dirty="0"/>
              <a:t>, то в силу максимальности </a:t>
            </a:r>
            <a:r>
              <a:rPr lang="ru-RU" sz="1600" dirty="0" err="1"/>
              <a:t>остовного</a:t>
            </a:r>
            <a:r>
              <a:rPr lang="ru-RU" sz="1600" dirty="0"/>
              <a:t> дерева,</a:t>
            </a:r>
          </a:p>
          <a:p>
            <a:pPr>
              <a:buNone/>
            </a:pPr>
            <a:r>
              <a:rPr lang="ru-RU" sz="1600" dirty="0"/>
              <a:t>               </a:t>
            </a:r>
            <a:r>
              <a:rPr lang="ru-RU" sz="1600" i="1" dirty="0">
                <a:sym typeface="Symbol"/>
              </a:rPr>
              <a:t></a:t>
            </a:r>
            <a:r>
              <a:rPr lang="en-US" sz="1600" dirty="0"/>
              <a:t>(</a:t>
            </a:r>
            <a:r>
              <a:rPr lang="en-US" sz="1600" i="1" dirty="0" err="1"/>
              <a:t>x</a:t>
            </a:r>
            <a:r>
              <a:rPr lang="en-US" sz="1600" dirty="0" err="1"/>
              <a:t>,</a:t>
            </a:r>
            <a:r>
              <a:rPr lang="en-US" sz="1600" i="1" dirty="0" err="1"/>
              <a:t>y</a:t>
            </a:r>
            <a:r>
              <a:rPr lang="en-US" sz="1600" dirty="0"/>
              <a:t>) </a:t>
            </a:r>
            <a:r>
              <a:rPr lang="ru-RU" sz="1600" dirty="0">
                <a:sym typeface="Symbol"/>
              </a:rPr>
              <a:t></a:t>
            </a:r>
            <a:r>
              <a:rPr lang="ru-RU" sz="1600" dirty="0"/>
              <a:t> </a:t>
            </a:r>
            <a:r>
              <a:rPr lang="en-US" sz="1600" dirty="0"/>
              <a:t>min [ </a:t>
            </a:r>
            <a:r>
              <a:rPr lang="ru-RU" sz="1600" i="1" dirty="0">
                <a:sym typeface="Symbol"/>
              </a:rPr>
              <a:t></a:t>
            </a:r>
            <a:r>
              <a:rPr lang="en-US" sz="1600" dirty="0"/>
              <a:t>(</a:t>
            </a:r>
            <a:r>
              <a:rPr lang="en-US" sz="1600" i="1" dirty="0"/>
              <a:t> x</a:t>
            </a:r>
            <a:r>
              <a:rPr lang="en-US" sz="1600" dirty="0"/>
              <a:t>, </a:t>
            </a:r>
            <a:r>
              <a:rPr lang="en-US" sz="1600" i="1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), </a:t>
            </a:r>
            <a:r>
              <a:rPr lang="ru-RU" sz="1600" i="1" dirty="0">
                <a:sym typeface="Symbol"/>
              </a:rPr>
              <a:t></a:t>
            </a:r>
            <a:r>
              <a:rPr lang="en-US" sz="1600" dirty="0"/>
              <a:t>(</a:t>
            </a:r>
            <a:r>
              <a:rPr lang="en-US" sz="1600" i="1" dirty="0"/>
              <a:t> u</a:t>
            </a:r>
            <a:r>
              <a:rPr lang="en-US" sz="1600" baseline="-25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), … , </a:t>
            </a:r>
            <a:r>
              <a:rPr lang="ru-RU" sz="1600" i="1" dirty="0">
                <a:sym typeface="Symbol"/>
              </a:rPr>
              <a:t></a:t>
            </a:r>
            <a:r>
              <a:rPr lang="en-US" sz="1600" dirty="0"/>
              <a:t>(</a:t>
            </a:r>
            <a:r>
              <a:rPr lang="en-US" sz="1600" i="1" dirty="0"/>
              <a:t> </a:t>
            </a:r>
            <a:r>
              <a:rPr lang="en-US" sz="1600" i="1" dirty="0" err="1"/>
              <a:t>u</a:t>
            </a:r>
            <a:r>
              <a:rPr lang="en-US" sz="1600" i="1" baseline="-25000" dirty="0" err="1"/>
              <a:t>k</a:t>
            </a:r>
            <a:r>
              <a:rPr lang="en-US" sz="1600" dirty="0"/>
              <a:t>, </a:t>
            </a:r>
            <a:r>
              <a:rPr lang="en-US" sz="1600" i="1" dirty="0"/>
              <a:t>y</a:t>
            </a:r>
            <a:r>
              <a:rPr lang="en-US" sz="1600" dirty="0"/>
              <a:t> ) ]. 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С другой стороны, из свойств минимального разреза, получим </a:t>
            </a:r>
          </a:p>
          <a:p>
            <a:pPr>
              <a:buNone/>
            </a:pPr>
            <a:r>
              <a:rPr lang="ru-RU" sz="1600" i="1" dirty="0"/>
              <a:t>               </a:t>
            </a:r>
            <a:r>
              <a:rPr lang="ru-RU" sz="1600" i="1" dirty="0">
                <a:sym typeface="Symbol"/>
              </a:rPr>
              <a:t></a:t>
            </a:r>
            <a:r>
              <a:rPr lang="en-US" sz="1600" dirty="0"/>
              <a:t>(</a:t>
            </a:r>
            <a:r>
              <a:rPr lang="en-US" sz="1600" i="1" dirty="0" err="1"/>
              <a:t>x</a:t>
            </a:r>
            <a:r>
              <a:rPr lang="en-US" sz="1600" dirty="0" err="1"/>
              <a:t>,</a:t>
            </a:r>
            <a:r>
              <a:rPr lang="en-US" sz="1600" i="1" dirty="0" err="1"/>
              <a:t>y</a:t>
            </a:r>
            <a:r>
              <a:rPr lang="en-US" sz="1600" dirty="0"/>
              <a:t>) ≥ min [</a:t>
            </a:r>
            <a:r>
              <a:rPr lang="ru-RU" sz="1600" i="1" dirty="0">
                <a:sym typeface="Symbol"/>
              </a:rPr>
              <a:t></a:t>
            </a:r>
            <a:r>
              <a:rPr lang="en-US" sz="1600" dirty="0"/>
              <a:t>(</a:t>
            </a:r>
            <a:r>
              <a:rPr lang="en-US" sz="1600" i="1" dirty="0"/>
              <a:t> x</a:t>
            </a:r>
            <a:r>
              <a:rPr lang="en-US" sz="1600" dirty="0"/>
              <a:t>, </a:t>
            </a:r>
            <a:r>
              <a:rPr lang="en-US" sz="1600" i="1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), </a:t>
            </a:r>
            <a:r>
              <a:rPr lang="ru-RU" sz="1600" i="1" dirty="0">
                <a:sym typeface="Symbol"/>
              </a:rPr>
              <a:t></a:t>
            </a:r>
            <a:r>
              <a:rPr lang="en-US" sz="1600" dirty="0"/>
              <a:t>(</a:t>
            </a:r>
            <a:r>
              <a:rPr lang="en-US" sz="1600" i="1" dirty="0"/>
              <a:t> u</a:t>
            </a:r>
            <a:r>
              <a:rPr lang="en-US" sz="1600" baseline="-25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), … , </a:t>
            </a:r>
            <a:r>
              <a:rPr lang="ru-RU" sz="1600" i="1" dirty="0">
                <a:sym typeface="Symbol"/>
              </a:rPr>
              <a:t></a:t>
            </a:r>
            <a:r>
              <a:rPr lang="en-US" sz="1600" dirty="0"/>
              <a:t>(</a:t>
            </a:r>
            <a:r>
              <a:rPr lang="en-US" sz="1600" i="1" dirty="0"/>
              <a:t> </a:t>
            </a:r>
            <a:r>
              <a:rPr lang="en-US" sz="1600" i="1" dirty="0" err="1"/>
              <a:t>u</a:t>
            </a:r>
            <a:r>
              <a:rPr lang="en-US" sz="1600" i="1" baseline="-25000" dirty="0" err="1"/>
              <a:t>k</a:t>
            </a:r>
            <a:r>
              <a:rPr lang="en-US" sz="1600" dirty="0"/>
              <a:t>, </a:t>
            </a:r>
            <a:r>
              <a:rPr lang="en-US" sz="1600" i="1" dirty="0"/>
              <a:t>y</a:t>
            </a:r>
            <a:r>
              <a:rPr lang="en-US" sz="1600" dirty="0"/>
              <a:t> )].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Следовательно,   </a:t>
            </a:r>
          </a:p>
          <a:p>
            <a:pPr>
              <a:buNone/>
            </a:pPr>
            <a:r>
              <a:rPr lang="ru-RU" sz="1600" dirty="0"/>
              <a:t>              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(</a:t>
            </a:r>
            <a:r>
              <a:rPr lang="en-US" sz="1600" i="1" dirty="0"/>
              <a:t>x</a:t>
            </a:r>
            <a:r>
              <a:rPr lang="ru-RU" sz="1600" dirty="0"/>
              <a:t>,</a:t>
            </a:r>
            <a:r>
              <a:rPr lang="en-US" sz="1600" i="1" dirty="0"/>
              <a:t>y</a:t>
            </a:r>
            <a:r>
              <a:rPr lang="ru-RU" sz="1600" dirty="0"/>
              <a:t>) = </a:t>
            </a:r>
            <a:r>
              <a:rPr lang="en-US" sz="1600" dirty="0"/>
              <a:t>min</a:t>
            </a:r>
            <a:r>
              <a:rPr lang="ru-RU" sz="1600" dirty="0"/>
              <a:t> [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(</a:t>
            </a:r>
            <a:r>
              <a:rPr lang="ru-RU" sz="1600" i="1" dirty="0"/>
              <a:t> </a:t>
            </a:r>
            <a:r>
              <a:rPr lang="en-US" sz="1600" i="1" dirty="0"/>
              <a:t>x</a:t>
            </a:r>
            <a:r>
              <a:rPr lang="ru-RU" sz="1600" dirty="0"/>
              <a:t>, </a:t>
            </a:r>
            <a:r>
              <a:rPr lang="en-US" sz="1600" i="1" dirty="0"/>
              <a:t>u</a:t>
            </a:r>
            <a:r>
              <a:rPr lang="ru-RU" sz="1600" baseline="-25000" dirty="0"/>
              <a:t>1</a:t>
            </a:r>
            <a:r>
              <a:rPr lang="ru-RU" sz="1600" dirty="0"/>
              <a:t>),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(</a:t>
            </a:r>
            <a:r>
              <a:rPr lang="ru-RU" sz="1600" i="1" dirty="0"/>
              <a:t> </a:t>
            </a:r>
            <a:r>
              <a:rPr lang="en-US" sz="1600" i="1" dirty="0"/>
              <a:t>u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u</a:t>
            </a:r>
            <a:r>
              <a:rPr lang="ru-RU" sz="1600" baseline="-25000" dirty="0"/>
              <a:t>2</a:t>
            </a:r>
            <a:r>
              <a:rPr lang="ru-RU" sz="1600" dirty="0"/>
              <a:t>), … ,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(</a:t>
            </a:r>
            <a:r>
              <a:rPr lang="ru-RU" sz="1600" i="1" dirty="0"/>
              <a:t> </a:t>
            </a:r>
            <a:r>
              <a:rPr lang="en-US" sz="1600" i="1" dirty="0" err="1"/>
              <a:t>u</a:t>
            </a:r>
            <a:r>
              <a:rPr lang="en-US" sz="1600" i="1" baseline="-25000" dirty="0" err="1"/>
              <a:t>k</a:t>
            </a:r>
            <a:r>
              <a:rPr lang="ru-RU" sz="1600" dirty="0"/>
              <a:t>, </a:t>
            </a:r>
            <a:r>
              <a:rPr lang="en-US" sz="1600" i="1" dirty="0"/>
              <a:t>y</a:t>
            </a:r>
            <a:r>
              <a:rPr lang="ru-RU" sz="1600" dirty="0" smtClean="0"/>
              <a:t>)].</a:t>
            </a:r>
            <a:endParaRPr lang="en-US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Идея </a:t>
            </a:r>
            <a:r>
              <a:rPr lang="ru-RU" sz="1600" dirty="0"/>
              <a:t>алгоритма </a:t>
            </a:r>
            <a:r>
              <a:rPr lang="ru-RU" sz="1600" dirty="0" err="1"/>
              <a:t>Гомори-Ху</a:t>
            </a:r>
            <a:r>
              <a:rPr lang="ru-RU" sz="1600" dirty="0"/>
              <a:t> состоит в итеративном построении максимального </a:t>
            </a:r>
            <a:r>
              <a:rPr lang="ru-RU" sz="1600" dirty="0" err="1" smtClean="0"/>
              <a:t>остовного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дерева </a:t>
            </a:r>
            <a:r>
              <a:rPr lang="en-US" sz="1600" i="1" dirty="0"/>
              <a:t>G</a:t>
            </a:r>
            <a:r>
              <a:rPr lang="ru-RU" sz="1600" baseline="30000" dirty="0"/>
              <a:t> “ </a:t>
            </a:r>
            <a:r>
              <a:rPr lang="ru-RU" sz="1600" dirty="0"/>
              <a:t>= (</a:t>
            </a:r>
            <a:r>
              <a:rPr lang="en-US" sz="1600" i="1" dirty="0"/>
              <a:t>V</a:t>
            </a:r>
            <a:r>
              <a:rPr lang="ru-RU" sz="1600" dirty="0"/>
              <a:t>, </a:t>
            </a:r>
            <a:r>
              <a:rPr lang="en-US" sz="1600" i="1" dirty="0"/>
              <a:t>E</a:t>
            </a:r>
            <a:r>
              <a:rPr lang="ru-RU" sz="1600" baseline="30000" dirty="0"/>
              <a:t> “</a:t>
            </a:r>
            <a:r>
              <a:rPr lang="ru-RU" sz="1600" dirty="0"/>
              <a:t> ). Если требуется определить величину </a:t>
            </a:r>
            <a:r>
              <a:rPr lang="ru-RU" sz="1600" dirty="0" smtClean="0"/>
              <a:t>максимального </a:t>
            </a:r>
            <a:r>
              <a:rPr lang="ru-RU" sz="1600" dirty="0"/>
              <a:t>потока </a:t>
            </a:r>
            <a:r>
              <a:rPr lang="ru-RU" sz="1600" dirty="0" smtClean="0"/>
              <a:t>между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двумя </a:t>
            </a:r>
            <a:r>
              <a:rPr lang="ru-RU" sz="1600" dirty="0"/>
              <a:t>произвольными узлами, надо в дереве найти путь, соединяющий эти два узла, </a:t>
            </a:r>
            <a:r>
              <a:rPr lang="ru-RU" sz="1600" dirty="0" smtClean="0"/>
              <a:t>и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выбрать </a:t>
            </a:r>
            <a:r>
              <a:rPr lang="ru-RU" sz="1600" dirty="0"/>
              <a:t>в этом пути дугу с минимальным весом. Вес этой дуги равен </a:t>
            </a:r>
            <a:r>
              <a:rPr lang="ru-RU" sz="1600" dirty="0" smtClean="0"/>
              <a:t>величине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максимального </a:t>
            </a:r>
            <a:r>
              <a:rPr lang="ru-RU" sz="1600" dirty="0"/>
              <a:t>потока между рассматриваемыми узлами.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776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Алгоритм </a:t>
            </a:r>
            <a:r>
              <a:rPr lang="ru-RU" sz="1600" b="1" dirty="0" err="1"/>
              <a:t>Гомори-Ху</a:t>
            </a:r>
            <a:r>
              <a:rPr lang="ru-RU" sz="1600" dirty="0"/>
              <a:t>. </a:t>
            </a:r>
            <a:endParaRPr lang="ru-RU" sz="1600" dirty="0" smtClean="0"/>
          </a:p>
          <a:p>
            <a:pPr>
              <a:buNone/>
            </a:pPr>
            <a:r>
              <a:rPr lang="ru-RU" sz="1600" i="1" dirty="0" smtClean="0"/>
              <a:t>Шаг</a:t>
            </a:r>
            <a:r>
              <a:rPr lang="ru-RU" sz="1600" dirty="0" smtClean="0"/>
              <a:t> </a:t>
            </a:r>
            <a:r>
              <a:rPr lang="ru-RU" sz="1600" dirty="0"/>
              <a:t>1. В качестве множества рёбер </a:t>
            </a:r>
            <a:r>
              <a:rPr lang="en-US" sz="1600" i="1" dirty="0"/>
              <a:t>E</a:t>
            </a:r>
            <a:r>
              <a:rPr lang="ru-RU" sz="1600" baseline="30000" dirty="0"/>
              <a:t>”</a:t>
            </a:r>
            <a:r>
              <a:rPr lang="ru-RU" sz="1600" i="1" dirty="0"/>
              <a:t> </a:t>
            </a:r>
            <a:r>
              <a:rPr lang="ru-RU" sz="1600" dirty="0"/>
              <a:t>дерева выбрать </a:t>
            </a:r>
            <a:r>
              <a:rPr lang="ru-RU" sz="1600" dirty="0" smtClean="0"/>
              <a:t>пустое</a:t>
            </a:r>
          </a:p>
          <a:p>
            <a:pPr>
              <a:buNone/>
            </a:pPr>
            <a:r>
              <a:rPr lang="ru-RU" sz="1600" dirty="0" smtClean="0"/>
              <a:t>множество</a:t>
            </a:r>
            <a:r>
              <a:rPr lang="ru-RU" sz="1600" dirty="0"/>
              <a:t>. Объединить все узлы в одно множество-вершину {</a:t>
            </a:r>
            <a:r>
              <a:rPr lang="en-US" sz="1600" i="1" dirty="0"/>
              <a:t>U</a:t>
            </a:r>
            <a:r>
              <a:rPr lang="ru-RU" sz="1600" dirty="0"/>
              <a:t>} = {</a:t>
            </a:r>
            <a:r>
              <a:rPr lang="en-US" sz="1600" i="1" dirty="0"/>
              <a:t>V</a:t>
            </a:r>
            <a:r>
              <a:rPr lang="ru-RU" sz="1600" dirty="0"/>
              <a:t> }. </a:t>
            </a:r>
          </a:p>
          <a:p>
            <a:pPr>
              <a:buNone/>
            </a:pPr>
            <a:r>
              <a:rPr lang="ru-RU" sz="1600" i="1" dirty="0"/>
              <a:t>Шаг </a:t>
            </a:r>
            <a:r>
              <a:rPr lang="ru-RU" sz="1600" dirty="0"/>
              <a:t>2. </a:t>
            </a:r>
            <a:r>
              <a:rPr lang="ru-RU" sz="1600" i="1" dirty="0"/>
              <a:t>k</a:t>
            </a:r>
            <a:r>
              <a:rPr lang="ru-RU" sz="1600" dirty="0"/>
              <a:t>=1. Выбрать произвольную пару узлов </a:t>
            </a:r>
            <a:r>
              <a:rPr lang="ru-RU" sz="1600" i="1" dirty="0" err="1"/>
              <a:t>s</a:t>
            </a:r>
            <a:r>
              <a:rPr lang="ru-RU" sz="1600" dirty="0"/>
              <a:t> и </a:t>
            </a:r>
            <a:r>
              <a:rPr lang="ru-RU" sz="1600" i="1" dirty="0" err="1"/>
              <a:t>t</a:t>
            </a:r>
            <a:r>
              <a:rPr lang="ru-RU" sz="1600" dirty="0"/>
              <a:t>. 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3. </a:t>
            </a:r>
            <a:r>
              <a:rPr lang="ru-RU" sz="1600" dirty="0" smtClean="0"/>
              <a:t>Определить </a:t>
            </a:r>
            <a:r>
              <a:rPr lang="ru-RU" sz="1600" dirty="0"/>
              <a:t>максимальный поток из </a:t>
            </a:r>
            <a:r>
              <a:rPr lang="ru-RU" sz="1600" i="1" dirty="0" err="1"/>
              <a:t>s</a:t>
            </a:r>
            <a:r>
              <a:rPr lang="ru-RU" sz="1600" dirty="0"/>
              <a:t> в </a:t>
            </a:r>
            <a:r>
              <a:rPr lang="ru-RU" sz="1600" i="1" dirty="0" err="1"/>
              <a:t>t</a:t>
            </a:r>
            <a:r>
              <a:rPr lang="ru-RU" sz="1600" dirty="0"/>
              <a:t> с помощью алгоритма </a:t>
            </a:r>
            <a:r>
              <a:rPr lang="ru-RU" sz="1600" dirty="0" err="1" smtClean="0"/>
              <a:t>Форда-Фалкерсона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dirty="0"/>
              <a:t>Шаг 4. Найти минимальный разрез  </a:t>
            </a:r>
            <a:r>
              <a:rPr lang="ru-RU" sz="1600" dirty="0" smtClean="0"/>
              <a:t>                , </a:t>
            </a:r>
            <a:r>
              <a:rPr lang="ru-RU" sz="1600" dirty="0"/>
              <a:t>отделяющий </a:t>
            </a:r>
            <a:r>
              <a:rPr lang="ru-RU" sz="1600" i="1" dirty="0" err="1"/>
              <a:t>s</a:t>
            </a:r>
            <a:r>
              <a:rPr lang="ru-RU" sz="1600" dirty="0"/>
              <a:t> от </a:t>
            </a:r>
            <a:r>
              <a:rPr lang="ru-RU" sz="1600" i="1" dirty="0" err="1"/>
              <a:t>t</a:t>
            </a:r>
            <a:r>
              <a:rPr lang="ru-RU" sz="1600" dirty="0"/>
              <a:t>.  Разбить </a:t>
            </a:r>
            <a:r>
              <a:rPr lang="ru-RU" sz="1600" dirty="0" smtClean="0"/>
              <a:t>множество-</a:t>
            </a:r>
          </a:p>
          <a:p>
            <a:pPr>
              <a:buNone/>
            </a:pPr>
            <a:r>
              <a:rPr lang="ru-RU" sz="1600" dirty="0"/>
              <a:t>в</a:t>
            </a:r>
            <a:r>
              <a:rPr lang="ru-RU" sz="1600" dirty="0" smtClean="0"/>
              <a:t>ершину {</a:t>
            </a:r>
            <a:r>
              <a:rPr lang="en-US" sz="1600" i="1" dirty="0"/>
              <a:t>U</a:t>
            </a:r>
            <a:r>
              <a:rPr lang="ru-RU" sz="1600" dirty="0" smtClean="0"/>
              <a:t>},</a:t>
            </a:r>
            <a:r>
              <a:rPr lang="en-US" sz="1600" dirty="0" smtClean="0"/>
              <a:t> </a:t>
            </a:r>
            <a:r>
              <a:rPr lang="ru-RU" sz="1600" dirty="0" smtClean="0"/>
              <a:t>которой </a:t>
            </a:r>
            <a:r>
              <a:rPr lang="ru-RU" sz="1600" dirty="0"/>
              <a:t>принадлежат </a:t>
            </a:r>
            <a:r>
              <a:rPr lang="ru-RU" sz="1600" i="1" dirty="0" err="1"/>
              <a:t>s</a:t>
            </a:r>
            <a:r>
              <a:rPr lang="ru-RU" sz="1600" dirty="0"/>
              <a:t> и </a:t>
            </a:r>
            <a:r>
              <a:rPr lang="ru-RU" sz="1600" i="1" dirty="0" err="1"/>
              <a:t>t</a:t>
            </a:r>
            <a:r>
              <a:rPr lang="ru-RU" sz="1600" dirty="0"/>
              <a:t>, на два </a:t>
            </a:r>
            <a:r>
              <a:rPr lang="ru-RU" sz="1600" dirty="0" err="1"/>
              <a:t>множества-вершин</a:t>
            </a:r>
            <a:r>
              <a:rPr lang="ru-RU" sz="1600" dirty="0"/>
              <a:t> {</a:t>
            </a:r>
            <a:r>
              <a:rPr lang="en-US" sz="1600" i="1" dirty="0"/>
              <a:t>U</a:t>
            </a:r>
            <a:r>
              <a:rPr lang="ru-RU" sz="1600" baseline="-25000" dirty="0"/>
              <a:t>1</a:t>
            </a:r>
            <a:r>
              <a:rPr lang="ru-RU" sz="1600" dirty="0"/>
              <a:t>}, {</a:t>
            </a:r>
            <a:r>
              <a:rPr lang="en-US" sz="1600" i="1" dirty="0"/>
              <a:t>U</a:t>
            </a:r>
            <a:r>
              <a:rPr lang="ru-RU" sz="1600" baseline="-25000" dirty="0"/>
              <a:t>2</a:t>
            </a:r>
            <a:r>
              <a:rPr lang="ru-RU" sz="1600" dirty="0"/>
              <a:t>}</a:t>
            </a:r>
            <a:r>
              <a:rPr lang="ru-RU" sz="1600" i="1" dirty="0"/>
              <a:t>  </a:t>
            </a:r>
            <a:r>
              <a:rPr lang="ru-RU" sz="1600" dirty="0"/>
              <a:t>отнеся </a:t>
            </a:r>
            <a:r>
              <a:rPr lang="ru-RU" sz="1600" dirty="0" smtClean="0"/>
              <a:t>к</a:t>
            </a:r>
          </a:p>
          <a:p>
            <a:pPr>
              <a:buNone/>
            </a:pPr>
            <a:r>
              <a:rPr lang="ru-RU" sz="1600" dirty="0" smtClean="0"/>
              <a:t>первой вершины</a:t>
            </a:r>
            <a:r>
              <a:rPr lang="en-US" sz="1600" dirty="0" smtClean="0"/>
              <a:t> </a:t>
            </a:r>
            <a:r>
              <a:rPr lang="ru-RU" sz="1600" dirty="0" smtClean="0"/>
              <a:t>из </a:t>
            </a:r>
            <a:r>
              <a:rPr lang="ru-RU" sz="1600" dirty="0"/>
              <a:t>{</a:t>
            </a:r>
            <a:r>
              <a:rPr lang="en-US" sz="1600" i="1" dirty="0"/>
              <a:t>U</a:t>
            </a:r>
            <a:r>
              <a:rPr lang="ru-RU" sz="1600" dirty="0"/>
              <a:t>}, принадлежащие </a:t>
            </a:r>
            <a:r>
              <a:rPr lang="en-US" sz="1600" i="1" dirty="0"/>
              <a:t>S</a:t>
            </a:r>
            <a:r>
              <a:rPr lang="ru-RU" sz="1600" dirty="0"/>
              <a:t>, ко второй – вершины из {</a:t>
            </a:r>
            <a:r>
              <a:rPr lang="en-US" sz="1600" i="1" dirty="0"/>
              <a:t>U</a:t>
            </a:r>
            <a:r>
              <a:rPr lang="ru-RU" sz="1600" dirty="0"/>
              <a:t>} не </a:t>
            </a:r>
            <a:r>
              <a:rPr lang="ru-RU" sz="1600" dirty="0" smtClean="0"/>
              <a:t>принадлежащие</a:t>
            </a:r>
          </a:p>
          <a:p>
            <a:pPr>
              <a:buNone/>
            </a:pPr>
            <a:r>
              <a:rPr lang="en-US" sz="1600" i="1" dirty="0" smtClean="0"/>
              <a:t>S</a:t>
            </a:r>
            <a:r>
              <a:rPr lang="ru-RU" sz="1600" dirty="0" smtClean="0"/>
              <a:t> </a:t>
            </a:r>
            <a:r>
              <a:rPr lang="ru-RU" sz="1600" dirty="0"/>
              <a:t>. </a:t>
            </a:r>
            <a:r>
              <a:rPr lang="ru-RU" sz="1600" dirty="0" smtClean="0"/>
              <a:t>Данный </a:t>
            </a:r>
            <a:r>
              <a:rPr lang="ru-RU" sz="1600" dirty="0"/>
              <a:t>разрез представить ребром ({</a:t>
            </a:r>
            <a:r>
              <a:rPr lang="en-US" sz="1600" i="1" dirty="0"/>
              <a:t>U</a:t>
            </a:r>
            <a:r>
              <a:rPr lang="ru-RU" sz="1600" baseline="-25000" dirty="0"/>
              <a:t>1</a:t>
            </a:r>
            <a:r>
              <a:rPr lang="ru-RU" sz="1600" dirty="0"/>
              <a:t>}, {</a:t>
            </a:r>
            <a:r>
              <a:rPr lang="en-US" sz="1600" i="1" dirty="0"/>
              <a:t>U</a:t>
            </a:r>
            <a:r>
              <a:rPr lang="ru-RU" sz="1600" baseline="-25000" dirty="0"/>
              <a:t>2</a:t>
            </a:r>
            <a:r>
              <a:rPr lang="ru-RU" sz="1600" dirty="0"/>
              <a:t>} ) и поместить в дерево. Вес </a:t>
            </a:r>
            <a:r>
              <a:rPr lang="ru-RU" sz="1600" dirty="0" smtClean="0"/>
              <a:t>ребра</a:t>
            </a:r>
          </a:p>
          <a:p>
            <a:pPr>
              <a:buNone/>
            </a:pPr>
            <a:r>
              <a:rPr lang="ru-RU" sz="1600" dirty="0" smtClean="0"/>
              <a:t>положить равным </a:t>
            </a:r>
            <a:r>
              <a:rPr lang="ru-RU" sz="1600" dirty="0"/>
              <a:t>пропускной способности минимального разреза. Ребро ({</a:t>
            </a:r>
            <a:r>
              <a:rPr lang="en-US" sz="1600" i="1" dirty="0"/>
              <a:t>X</a:t>
            </a:r>
            <a:r>
              <a:rPr lang="ru-RU" sz="1600" dirty="0"/>
              <a:t>}, {</a:t>
            </a:r>
            <a:r>
              <a:rPr lang="en-US" sz="1600" i="1" dirty="0"/>
              <a:t>U</a:t>
            </a:r>
            <a:r>
              <a:rPr lang="ru-RU" sz="1600" dirty="0"/>
              <a:t>})</a:t>
            </a:r>
            <a:r>
              <a:rPr lang="ru-RU" sz="1600" dirty="0">
                <a:sym typeface="Symbol"/>
              </a:rPr>
              <a:t></a:t>
            </a:r>
            <a:r>
              <a:rPr lang="en-US" sz="1600" i="1" dirty="0"/>
              <a:t>E</a:t>
            </a:r>
            <a:r>
              <a:rPr lang="ru-RU" sz="1600" baseline="30000" dirty="0" smtClean="0"/>
              <a:t>”</a:t>
            </a:r>
            <a:endParaRPr lang="ru-RU" sz="1600" i="1" dirty="0" smtClean="0"/>
          </a:p>
          <a:p>
            <a:pPr>
              <a:buNone/>
            </a:pPr>
            <a:r>
              <a:rPr lang="ru-RU" sz="1600" dirty="0" smtClean="0"/>
              <a:t>текущего </a:t>
            </a:r>
            <a:r>
              <a:rPr lang="ru-RU" sz="1600" dirty="0"/>
              <a:t>дерева, заменяем ребром ({</a:t>
            </a:r>
            <a:r>
              <a:rPr lang="en-US" sz="1600" i="1" dirty="0"/>
              <a:t>X</a:t>
            </a:r>
            <a:r>
              <a:rPr lang="ru-RU" sz="1600" dirty="0"/>
              <a:t>}, {</a:t>
            </a:r>
            <a:r>
              <a:rPr lang="en-US" sz="1600" i="1" dirty="0"/>
              <a:t>U</a:t>
            </a:r>
            <a:r>
              <a:rPr lang="ru-RU" sz="1600" baseline="-25000" dirty="0"/>
              <a:t>1</a:t>
            </a:r>
            <a:r>
              <a:rPr lang="ru-RU" sz="1600" dirty="0"/>
              <a:t>}),  если </a:t>
            </a:r>
            <a:r>
              <a:rPr lang="en-US" sz="1600" i="1" dirty="0"/>
              <a:t>X</a:t>
            </a:r>
            <a:r>
              <a:rPr lang="en-US" sz="1600" dirty="0">
                <a:sym typeface="Symbol"/>
              </a:rPr>
              <a:t></a:t>
            </a:r>
            <a:r>
              <a:rPr lang="en-US" sz="1600" i="1" dirty="0"/>
              <a:t>S</a:t>
            </a:r>
            <a:r>
              <a:rPr lang="ru-RU" sz="1600" dirty="0"/>
              <a:t>, и ребром  ({</a:t>
            </a:r>
            <a:r>
              <a:rPr lang="en-US" sz="1600" i="1" dirty="0"/>
              <a:t>U</a:t>
            </a:r>
            <a:r>
              <a:rPr lang="ru-RU" sz="1600" baseline="-25000" dirty="0"/>
              <a:t>2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dirty="0"/>
              <a:t>}), если </a:t>
            </a:r>
            <a:r>
              <a:rPr lang="en-US" sz="1600" i="1" dirty="0"/>
              <a:t>X</a:t>
            </a:r>
            <a:r>
              <a:rPr lang="en-US" sz="1600" dirty="0">
                <a:sym typeface="Symbol"/>
              </a:rPr>
              <a:t></a:t>
            </a:r>
            <a:r>
              <a:rPr lang="en-US" sz="1600" dirty="0"/>
              <a:t> </a:t>
            </a:r>
            <a:r>
              <a:rPr lang="ru-RU" sz="1600" dirty="0"/>
              <a:t>. </a:t>
            </a:r>
          </a:p>
          <a:p>
            <a:pPr>
              <a:buNone/>
            </a:pPr>
            <a:r>
              <a:rPr lang="ru-RU" sz="1600" dirty="0"/>
              <a:t>Шаг 5. Если </a:t>
            </a:r>
            <a:r>
              <a:rPr lang="ru-RU" sz="1600" i="1" dirty="0"/>
              <a:t>k</a:t>
            </a:r>
            <a:r>
              <a:rPr lang="ru-RU" sz="1600" dirty="0"/>
              <a:t>=</a:t>
            </a:r>
            <a:r>
              <a:rPr lang="ru-RU" sz="1600" i="1" dirty="0"/>
              <a:t>n</a:t>
            </a:r>
            <a:r>
              <a:rPr lang="ru-RU" sz="1600" dirty="0"/>
              <a:t>-1, то закончить работу алгоритма. В противном случае, перейти к шагу 6. </a:t>
            </a:r>
          </a:p>
          <a:p>
            <a:pPr>
              <a:buNone/>
            </a:pPr>
            <a:r>
              <a:rPr lang="ru-RU" sz="1600" dirty="0"/>
              <a:t>Шаг 6. Выбрать произвольную пару узлов </a:t>
            </a:r>
            <a:r>
              <a:rPr lang="en-US" sz="1600" i="1" dirty="0"/>
              <a:t>x</a:t>
            </a:r>
            <a:r>
              <a:rPr lang="ru-RU" sz="1600" dirty="0"/>
              <a:t> и </a:t>
            </a:r>
            <a:r>
              <a:rPr lang="en-US" sz="1600" i="1" dirty="0"/>
              <a:t>y</a:t>
            </a:r>
            <a:r>
              <a:rPr lang="ru-RU" sz="1600" dirty="0"/>
              <a:t>, принадлежащих некоторому </a:t>
            </a:r>
            <a:r>
              <a:rPr lang="ru-RU" sz="1600" dirty="0" smtClean="0"/>
              <a:t>множеству-</a:t>
            </a:r>
          </a:p>
          <a:p>
            <a:pPr>
              <a:buNone/>
            </a:pPr>
            <a:r>
              <a:rPr lang="ru-RU" sz="1600" dirty="0" smtClean="0"/>
              <a:t>вершине </a:t>
            </a:r>
            <a:r>
              <a:rPr lang="ru-RU" sz="1600" dirty="0"/>
              <a:t>{</a:t>
            </a:r>
            <a:r>
              <a:rPr lang="en-US" sz="1600" i="1" dirty="0"/>
              <a:t>U</a:t>
            </a:r>
            <a:r>
              <a:rPr lang="ru-RU" sz="1600" dirty="0"/>
              <a:t>}, то есть ещё не отделённых друг от друга ребром в строящемся </a:t>
            </a:r>
            <a:r>
              <a:rPr lang="ru-RU" sz="1600" dirty="0" smtClean="0"/>
              <a:t>дереве.</a:t>
            </a:r>
          </a:p>
          <a:p>
            <a:pPr>
              <a:buNone/>
            </a:pPr>
            <a:r>
              <a:rPr lang="ru-RU" sz="1600" dirty="0" smtClean="0"/>
              <a:t>Положить </a:t>
            </a:r>
            <a:r>
              <a:rPr lang="ru-RU" sz="1600" i="1" dirty="0" err="1"/>
              <a:t>s</a:t>
            </a:r>
            <a:r>
              <a:rPr lang="ru-RU" sz="1600" dirty="0" err="1"/>
              <a:t>=</a:t>
            </a:r>
            <a:r>
              <a:rPr lang="en-US" sz="1600" i="1" dirty="0"/>
              <a:t>x</a:t>
            </a:r>
            <a:r>
              <a:rPr lang="ru-RU" sz="1600" dirty="0"/>
              <a:t> и </a:t>
            </a:r>
            <a:r>
              <a:rPr lang="ru-RU" sz="1600" i="1" dirty="0" err="1"/>
              <a:t>t</a:t>
            </a:r>
            <a:r>
              <a:rPr lang="ru-RU" sz="1600" dirty="0" err="1"/>
              <a:t>=</a:t>
            </a:r>
            <a:r>
              <a:rPr lang="en-US" sz="1600" i="1" dirty="0"/>
              <a:t>y</a:t>
            </a:r>
            <a:r>
              <a:rPr lang="ru-RU" sz="1600" dirty="0"/>
              <a:t>. </a:t>
            </a:r>
          </a:p>
          <a:p>
            <a:pPr>
              <a:buNone/>
            </a:pPr>
            <a:r>
              <a:rPr lang="ru-RU" sz="1600" dirty="0"/>
              <a:t>Шаг 7. Сконденсировать в один узел каждую связную ветвь дерева, соединённую </a:t>
            </a:r>
            <a:r>
              <a:rPr lang="ru-RU" sz="1600" dirty="0" smtClean="0"/>
              <a:t>с</a:t>
            </a:r>
          </a:p>
          <a:p>
            <a:pPr>
              <a:buNone/>
            </a:pPr>
            <a:r>
              <a:rPr lang="ru-RU" sz="1600" dirty="0" smtClean="0"/>
              <a:t>множеством-вершиной </a:t>
            </a:r>
            <a:r>
              <a:rPr lang="ru-RU" sz="1600" dirty="0"/>
              <a:t>{</a:t>
            </a:r>
            <a:r>
              <a:rPr lang="en-US" sz="1600" i="1" dirty="0"/>
              <a:t>U</a:t>
            </a:r>
            <a:r>
              <a:rPr lang="ru-RU" sz="1600" dirty="0"/>
              <a:t>}. Перейти к шагу 3. </a:t>
            </a:r>
          </a:p>
          <a:p>
            <a:pPr>
              <a:buNone/>
            </a:pP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643306" y="2000240"/>
          <a:ext cx="723900" cy="338137"/>
        </p:xfrm>
        <a:graphic>
          <a:graphicData uri="http://schemas.openxmlformats.org/presentationml/2006/ole">
            <p:oleObj spid="_x0000_s1025" name="Equation" r:id="rId3" imgW="520474" imgH="241195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652" cy="296842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Пример.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i="1" dirty="0"/>
              <a:t>Итерация</a:t>
            </a:r>
            <a:r>
              <a:rPr lang="ru-RU" sz="1600" dirty="0"/>
              <a:t> 1. Возьмём </a:t>
            </a:r>
            <a:r>
              <a:rPr lang="en-US" sz="1600" i="1" dirty="0"/>
              <a:t>s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t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 . Минимальный разрез, отделяющий 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i="1" dirty="0"/>
              <a:t> </a:t>
            </a:r>
            <a:r>
              <a:rPr lang="ru-RU" sz="1600" dirty="0"/>
              <a:t>от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, есть 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&lt;{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 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 &gt;.  Его пропускная способность равна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 (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) = 6. </a:t>
            </a:r>
            <a:r>
              <a:rPr lang="ru-RU" sz="1600" dirty="0" smtClean="0"/>
              <a:t>По</a:t>
            </a:r>
          </a:p>
          <a:p>
            <a:pPr>
              <a:buNone/>
            </a:pPr>
            <a:r>
              <a:rPr lang="ru-RU" sz="1600" dirty="0" smtClean="0"/>
              <a:t>минимальному </a:t>
            </a:r>
            <a:r>
              <a:rPr lang="ru-RU" sz="1600" dirty="0"/>
              <a:t>разрезу получим, что дерево на первой итерации состоит из двух </a:t>
            </a:r>
            <a:r>
              <a:rPr lang="ru-RU" sz="1600" dirty="0" smtClean="0"/>
              <a:t>множеств</a:t>
            </a:r>
          </a:p>
          <a:p>
            <a:pPr>
              <a:buNone/>
            </a:pPr>
            <a:r>
              <a:rPr lang="ru-RU" sz="1600" dirty="0" smtClean="0"/>
              <a:t>вершин</a:t>
            </a:r>
            <a:r>
              <a:rPr lang="ru-RU" sz="1600" dirty="0"/>
              <a:t>: 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 и единственного ребра с весом равным 6 (рис. 6). 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6385" name="Group 1"/>
          <p:cNvGrpSpPr>
            <a:grpSpLocks noChangeAspect="1"/>
          </p:cNvGrpSpPr>
          <p:nvPr/>
        </p:nvGrpSpPr>
        <p:grpSpPr bwMode="auto">
          <a:xfrm>
            <a:off x="1214414" y="928670"/>
            <a:ext cx="6000792" cy="2857520"/>
            <a:chOff x="2055" y="4116"/>
            <a:chExt cx="6176" cy="2825"/>
          </a:xfrm>
        </p:grpSpPr>
        <p:sp>
          <p:nvSpPr>
            <p:cNvPr id="16420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055" y="4116"/>
              <a:ext cx="6176" cy="28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419" name="Text Box 35"/>
            <p:cNvSpPr txBox="1">
              <a:spLocks noChangeArrowheads="1"/>
            </p:cNvSpPr>
            <p:nvPr/>
          </p:nvSpPr>
          <p:spPr bwMode="auto">
            <a:xfrm>
              <a:off x="5878" y="6495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18" name="Text Box 34"/>
            <p:cNvSpPr txBox="1">
              <a:spLocks noChangeArrowheads="1"/>
            </p:cNvSpPr>
            <p:nvPr/>
          </p:nvSpPr>
          <p:spPr bwMode="auto">
            <a:xfrm>
              <a:off x="3378" y="6495"/>
              <a:ext cx="443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4555" y="4116"/>
              <a:ext cx="294" cy="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7055" y="5305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6319" y="6049"/>
              <a:ext cx="443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6025" y="5305"/>
              <a:ext cx="294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6319" y="4711"/>
              <a:ext cx="294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5290" y="5900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4555" y="6495"/>
              <a:ext cx="294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3967" y="5900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5290" y="5157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5878" y="4116"/>
              <a:ext cx="4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4702" y="5305"/>
              <a:ext cx="294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3967" y="5157"/>
              <a:ext cx="4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3967" y="4711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3231" y="5305"/>
              <a:ext cx="294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2937" y="4711"/>
              <a:ext cx="4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2790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2790" y="5603"/>
              <a:ext cx="11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2790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3967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3967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3967" y="4413"/>
              <a:ext cx="17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3967" y="5603"/>
              <a:ext cx="17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3967" y="6792"/>
              <a:ext cx="17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5731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5731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5731" y="5603"/>
              <a:ext cx="11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5731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5731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2202" y="5305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3231" y="4116"/>
              <a:ext cx="442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387" name="Text Box 3"/>
            <p:cNvSpPr txBox="1">
              <a:spLocks noChangeArrowheads="1"/>
            </p:cNvSpPr>
            <p:nvPr/>
          </p:nvSpPr>
          <p:spPr bwMode="auto">
            <a:xfrm>
              <a:off x="2937" y="6049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386" name="Text Box 2"/>
            <p:cNvSpPr txBox="1">
              <a:spLocks noChangeArrowheads="1"/>
            </p:cNvSpPr>
            <p:nvPr/>
          </p:nvSpPr>
          <p:spPr bwMode="auto">
            <a:xfrm>
              <a:off x="5290" y="4711"/>
              <a:ext cx="147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42966" cy="296842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i="1" dirty="0"/>
              <a:t>Итерация</a:t>
            </a:r>
            <a:r>
              <a:rPr lang="ru-RU" sz="1600" dirty="0"/>
              <a:t> 2. Берём вершины, принадлежащие одному множеству-вершине, например </a:t>
            </a:r>
            <a:endParaRPr lang="ru-RU" sz="1600" dirty="0" smtClean="0"/>
          </a:p>
          <a:p>
            <a:pPr>
              <a:buNone/>
            </a:pPr>
            <a:r>
              <a:rPr lang="en-US" sz="1600" i="1" dirty="0" smtClean="0"/>
              <a:t>s</a:t>
            </a:r>
            <a:r>
              <a:rPr lang="ru-RU" sz="1600" dirty="0" smtClean="0"/>
              <a:t> =</a:t>
            </a:r>
            <a:r>
              <a:rPr lang="en-US" sz="1600" i="1" dirty="0" smtClean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t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4 </a:t>
            </a:r>
            <a:r>
              <a:rPr lang="ru-RU" sz="1600" dirty="0"/>
              <a:t>. В исходной сети конденсируем множество вершин {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}, </a:t>
            </a:r>
            <a:r>
              <a:rPr lang="ru-RU" sz="1600" dirty="0" smtClean="0"/>
              <a:t>как</a:t>
            </a:r>
          </a:p>
          <a:p>
            <a:pPr>
              <a:buNone/>
            </a:pPr>
            <a:r>
              <a:rPr lang="ru-RU" sz="1600" dirty="0" smtClean="0"/>
              <a:t>принадлежащее </a:t>
            </a:r>
            <a:r>
              <a:rPr lang="ru-RU" sz="1600" dirty="0"/>
              <a:t>одной связной ветви текущего дерева.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7409" name="Group 1"/>
          <p:cNvGrpSpPr>
            <a:grpSpLocks noChangeAspect="1"/>
          </p:cNvGrpSpPr>
          <p:nvPr/>
        </p:nvGrpSpPr>
        <p:grpSpPr bwMode="auto">
          <a:xfrm>
            <a:off x="1785918" y="785794"/>
            <a:ext cx="5715040" cy="3703643"/>
            <a:chOff x="2055" y="4116"/>
            <a:chExt cx="6176" cy="3865"/>
          </a:xfrm>
        </p:grpSpPr>
        <p:sp>
          <p:nvSpPr>
            <p:cNvPr id="1745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2055" y="4116"/>
              <a:ext cx="6176" cy="3865"/>
            </a:xfrm>
            <a:prstGeom prst="rect">
              <a:avLst/>
            </a:prstGeom>
            <a:noFill/>
            <a:ln w="9525"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 dirty="0"/>
            </a:p>
          </p:txBody>
        </p: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4535" y="7384"/>
              <a:ext cx="441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9" name="Text Box 41"/>
            <p:cNvSpPr txBox="1">
              <a:spLocks noChangeArrowheads="1"/>
            </p:cNvSpPr>
            <p:nvPr/>
          </p:nvSpPr>
          <p:spPr bwMode="auto">
            <a:xfrm>
              <a:off x="3967" y="4711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8" name="Text Box 40"/>
            <p:cNvSpPr txBox="1">
              <a:spLocks noChangeArrowheads="1"/>
            </p:cNvSpPr>
            <p:nvPr/>
          </p:nvSpPr>
          <p:spPr bwMode="auto">
            <a:xfrm>
              <a:off x="6025" y="530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5,4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7" name="Text Box 39"/>
            <p:cNvSpPr txBox="1">
              <a:spLocks noChangeArrowheads="1"/>
            </p:cNvSpPr>
            <p:nvPr/>
          </p:nvSpPr>
          <p:spPr bwMode="auto">
            <a:xfrm>
              <a:off x="4555" y="449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2,2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5143" y="4711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3,1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5" name="Text Box 37"/>
            <p:cNvSpPr txBox="1">
              <a:spLocks noChangeArrowheads="1"/>
            </p:cNvSpPr>
            <p:nvPr/>
          </p:nvSpPr>
          <p:spPr bwMode="auto">
            <a:xfrm>
              <a:off x="2790" y="6049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2,1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7055" y="5305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3" name="Text Box 35"/>
            <p:cNvSpPr txBox="1">
              <a:spLocks noChangeArrowheads="1"/>
            </p:cNvSpPr>
            <p:nvPr/>
          </p:nvSpPr>
          <p:spPr bwMode="auto">
            <a:xfrm>
              <a:off x="6319" y="6049"/>
              <a:ext cx="589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4,1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6319" y="4711"/>
              <a:ext cx="736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5290" y="5900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5878" y="6792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4555" y="6495"/>
              <a:ext cx="735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3967" y="5900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5290" y="5157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5878" y="4116"/>
              <a:ext cx="4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4555" y="530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3,3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967" y="5157"/>
              <a:ext cx="4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3084" y="5305"/>
              <a:ext cx="736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3,3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2790" y="4711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5,2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2790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2790" y="5603"/>
              <a:ext cx="11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2790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3967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3967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3967" y="4413"/>
              <a:ext cx="17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3967" y="5602"/>
              <a:ext cx="17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3967" y="6792"/>
              <a:ext cx="17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731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5731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5731" y="5603"/>
              <a:ext cx="11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5731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5731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2202" y="5305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231" y="4116"/>
              <a:ext cx="442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3378" y="6792"/>
              <a:ext cx="442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4408" y="4264"/>
              <a:ext cx="0" cy="2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2364" y="7237"/>
              <a:ext cx="2024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2918" y="7384"/>
              <a:ext cx="1176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5271" y="7236"/>
              <a:ext cx="2188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5565" y="7384"/>
              <a:ext cx="1176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4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10" name="Line 2"/>
            <p:cNvSpPr>
              <a:spLocks noChangeShapeType="1"/>
            </p:cNvSpPr>
            <p:nvPr/>
          </p:nvSpPr>
          <p:spPr bwMode="auto">
            <a:xfrm flipV="1">
              <a:off x="4408" y="7682"/>
              <a:ext cx="86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090" cy="296842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Минимальный </a:t>
            </a:r>
            <a:r>
              <a:rPr lang="ru-RU" sz="1600" dirty="0"/>
              <a:t>разрез, отделяющий 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i="1" dirty="0"/>
              <a:t> </a:t>
            </a:r>
            <a:r>
              <a:rPr lang="ru-RU" sz="1600" dirty="0"/>
              <a:t>от 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, есть &lt;{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{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}}, {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} &gt;.  </a:t>
            </a:r>
            <a:r>
              <a:rPr lang="ru-RU" sz="1600" dirty="0" smtClean="0"/>
              <a:t>Его</a:t>
            </a:r>
          </a:p>
          <a:p>
            <a:pPr>
              <a:buNone/>
            </a:pPr>
            <a:r>
              <a:rPr lang="ru-RU" sz="1600" dirty="0" smtClean="0"/>
              <a:t>пропускная </a:t>
            </a:r>
            <a:r>
              <a:rPr lang="ru-RU" sz="1600" dirty="0"/>
              <a:t>способность равна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 (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) = 4. По минимальному разрезу получим, что </a:t>
            </a:r>
            <a:r>
              <a:rPr lang="ru-RU" sz="1600" dirty="0" smtClean="0"/>
              <a:t>дерево</a:t>
            </a:r>
          </a:p>
          <a:p>
            <a:pPr>
              <a:buNone/>
            </a:pPr>
            <a:r>
              <a:rPr lang="ru-RU" sz="1600" dirty="0" smtClean="0"/>
              <a:t>на </a:t>
            </a:r>
            <a:r>
              <a:rPr lang="ru-RU" sz="1600" dirty="0"/>
              <a:t>второй итерации состоит из  множеств-вершин: {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 и рёбер </a:t>
            </a:r>
            <a:r>
              <a:rPr lang="ru-RU" sz="1600" dirty="0" smtClean="0"/>
              <a:t>с</a:t>
            </a:r>
          </a:p>
          <a:p>
            <a:pPr>
              <a:buNone/>
            </a:pPr>
            <a:r>
              <a:rPr lang="ru-RU" sz="1600" dirty="0" smtClean="0"/>
              <a:t>весами </a:t>
            </a:r>
            <a:r>
              <a:rPr lang="ru-RU" sz="1600" dirty="0"/>
              <a:t>равными 4 и 6 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i="1" dirty="0"/>
              <a:t>Итерация</a:t>
            </a:r>
            <a:r>
              <a:rPr lang="ru-RU" sz="1600" dirty="0"/>
              <a:t> 3. Возьмём </a:t>
            </a:r>
            <a:r>
              <a:rPr lang="en-US" sz="1600" i="1" dirty="0"/>
              <a:t>s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t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 . В исходной сети конденсируем множество вершин 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 </a:t>
            </a:r>
            <a:r>
              <a:rPr lang="ru-RU" sz="1600" dirty="0"/>
              <a:t>}, как принадлежащее одной связной ветви текущего дерева.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8433" name="Group 1"/>
          <p:cNvGrpSpPr>
            <a:grpSpLocks noChangeAspect="1"/>
          </p:cNvGrpSpPr>
          <p:nvPr/>
        </p:nvGrpSpPr>
        <p:grpSpPr bwMode="auto">
          <a:xfrm>
            <a:off x="1428728" y="785794"/>
            <a:ext cx="5715128" cy="3103563"/>
            <a:chOff x="2055" y="4116"/>
            <a:chExt cx="6636" cy="4013"/>
          </a:xfrm>
        </p:grpSpPr>
        <p:sp>
          <p:nvSpPr>
            <p:cNvPr id="18466" name="AutoShape 34"/>
            <p:cNvSpPr>
              <a:spLocks noChangeAspect="1" noChangeArrowheads="1" noTextEdit="1"/>
            </p:cNvSpPr>
            <p:nvPr/>
          </p:nvSpPr>
          <p:spPr bwMode="auto">
            <a:xfrm>
              <a:off x="2055" y="4116"/>
              <a:ext cx="6470" cy="4013"/>
            </a:xfrm>
            <a:prstGeom prst="rect">
              <a:avLst/>
            </a:prstGeom>
            <a:noFill/>
            <a:ln w="9525"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65" name="Text Box 33"/>
            <p:cNvSpPr txBox="1">
              <a:spLocks noChangeArrowheads="1"/>
            </p:cNvSpPr>
            <p:nvPr/>
          </p:nvSpPr>
          <p:spPr bwMode="auto">
            <a:xfrm>
              <a:off x="3525" y="7386"/>
              <a:ext cx="295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5878" y="7386"/>
              <a:ext cx="441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63" name="Text Box 31"/>
            <p:cNvSpPr txBox="1">
              <a:spLocks noChangeArrowheads="1"/>
            </p:cNvSpPr>
            <p:nvPr/>
          </p:nvSpPr>
          <p:spPr bwMode="auto">
            <a:xfrm>
              <a:off x="3967" y="4711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62" name="Text Box 30"/>
            <p:cNvSpPr txBox="1">
              <a:spLocks noChangeArrowheads="1"/>
            </p:cNvSpPr>
            <p:nvPr/>
          </p:nvSpPr>
          <p:spPr bwMode="auto">
            <a:xfrm>
              <a:off x="4849" y="4264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2790" y="6049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2,2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60" name="Text Box 28"/>
            <p:cNvSpPr txBox="1">
              <a:spLocks noChangeArrowheads="1"/>
            </p:cNvSpPr>
            <p:nvPr/>
          </p:nvSpPr>
          <p:spPr bwMode="auto">
            <a:xfrm>
              <a:off x="6908" y="5453"/>
              <a:ext cx="1617" cy="4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4555" y="6495"/>
              <a:ext cx="735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3967" y="5900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4555" y="530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3967" y="5157"/>
              <a:ext cx="4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3084" y="5305"/>
              <a:ext cx="736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2790" y="4711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 flipV="1">
              <a:off x="2790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2790" y="5603"/>
              <a:ext cx="11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2790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3967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3967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3967" y="4413"/>
              <a:ext cx="2794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3967" y="5602"/>
              <a:ext cx="27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V="1">
              <a:off x="3967" y="5602"/>
              <a:ext cx="2794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202" y="5305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3231" y="4116"/>
              <a:ext cx="442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3231" y="6643"/>
              <a:ext cx="443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3967" y="7237"/>
              <a:ext cx="1764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4261" y="7386"/>
              <a:ext cx="1176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6613" y="7237"/>
              <a:ext cx="2078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6908" y="7386"/>
              <a:ext cx="1617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V="1">
              <a:off x="5731" y="7683"/>
              <a:ext cx="8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3378" y="6494"/>
              <a:ext cx="20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2349" y="7237"/>
              <a:ext cx="1029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2496" y="738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34" name="Line 2"/>
            <p:cNvSpPr>
              <a:spLocks noChangeShapeType="1"/>
            </p:cNvSpPr>
            <p:nvPr/>
          </p:nvSpPr>
          <p:spPr bwMode="auto">
            <a:xfrm>
              <a:off x="3378" y="7683"/>
              <a:ext cx="5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71528" cy="153966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Минимальный разрез, отделяющий 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i="1" dirty="0"/>
              <a:t> </a:t>
            </a:r>
            <a:r>
              <a:rPr lang="ru-RU" sz="1600" dirty="0"/>
              <a:t>от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, есть &lt;{{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 </a:t>
            </a:r>
            <a:r>
              <a:rPr lang="ru-RU" sz="1600" dirty="0"/>
              <a:t>}} &gt;.  </a:t>
            </a:r>
            <a:r>
              <a:rPr lang="ru-RU" sz="1600" dirty="0" smtClean="0"/>
              <a:t>Его</a:t>
            </a:r>
          </a:p>
          <a:p>
            <a:pPr>
              <a:buNone/>
            </a:pPr>
            <a:r>
              <a:rPr lang="ru-RU" sz="1600" dirty="0" smtClean="0"/>
              <a:t>пропускная </a:t>
            </a:r>
            <a:r>
              <a:rPr lang="ru-RU" sz="1600" dirty="0"/>
              <a:t>способность равна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 (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</a:t>
            </a:r>
            <a:r>
              <a:rPr lang="ru-RU" sz="1600" dirty="0"/>
              <a:t>) = 6. По минимальному разрезу получим, что </a:t>
            </a:r>
            <a:r>
              <a:rPr lang="ru-RU" sz="1600" dirty="0" smtClean="0"/>
              <a:t>дерево</a:t>
            </a:r>
          </a:p>
          <a:p>
            <a:pPr>
              <a:buNone/>
            </a:pPr>
            <a:r>
              <a:rPr lang="ru-RU" sz="1600" dirty="0" smtClean="0"/>
              <a:t>на </a:t>
            </a:r>
            <a:r>
              <a:rPr lang="ru-RU" sz="1600" dirty="0"/>
              <a:t>третьей итерации состоит из  множеств-вершин: {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}, {</a:t>
            </a:r>
            <a:r>
              <a:rPr lang="ru-RU" sz="1600" i="1" dirty="0"/>
              <a:t> 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} и рёбер </a:t>
            </a:r>
            <a:r>
              <a:rPr lang="ru-RU" sz="1600" dirty="0" smtClean="0"/>
              <a:t>с</a:t>
            </a:r>
          </a:p>
          <a:p>
            <a:pPr>
              <a:buNone/>
            </a:pPr>
            <a:r>
              <a:rPr lang="ru-RU" sz="1600" dirty="0" smtClean="0"/>
              <a:t>весами </a:t>
            </a:r>
            <a:r>
              <a:rPr lang="ru-RU" sz="1600" dirty="0"/>
              <a:t>равными 4, 6, 6 </a:t>
            </a:r>
            <a:endParaRPr lang="ru-RU" sz="1600" dirty="0" smtClean="0"/>
          </a:p>
          <a:p>
            <a:pPr>
              <a:buNone/>
            </a:pPr>
            <a:r>
              <a:rPr lang="ru-RU" sz="1600" i="1" dirty="0"/>
              <a:t>Итерация</a:t>
            </a:r>
            <a:r>
              <a:rPr lang="ru-RU" sz="1600" dirty="0"/>
              <a:t> 4. Возьмём </a:t>
            </a:r>
            <a:r>
              <a:rPr lang="en-US" sz="1600" i="1" dirty="0"/>
              <a:t>s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t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 . В исходной сети конденсируем множество вершин 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{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}, как принадлежащее одной связной ветви текущего дерева.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1214676" y="857232"/>
            <a:ext cx="6071390" cy="2932723"/>
            <a:chOff x="772" y="4198"/>
            <a:chExt cx="7767" cy="3792"/>
          </a:xfrm>
        </p:grpSpPr>
        <p:sp>
          <p:nvSpPr>
            <p:cNvPr id="19494" name="AutoShape 38"/>
            <p:cNvSpPr>
              <a:spLocks noChangeAspect="1" noChangeArrowheads="1" noTextEdit="1"/>
            </p:cNvSpPr>
            <p:nvPr/>
          </p:nvSpPr>
          <p:spPr bwMode="auto">
            <a:xfrm>
              <a:off x="1320" y="4198"/>
              <a:ext cx="6911" cy="3783"/>
            </a:xfrm>
            <a:prstGeom prst="rect">
              <a:avLst/>
            </a:prstGeom>
            <a:noFill/>
            <a:ln w="9525"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93" name="Text Box 37"/>
            <p:cNvSpPr txBox="1">
              <a:spLocks noChangeArrowheads="1"/>
            </p:cNvSpPr>
            <p:nvPr/>
          </p:nvSpPr>
          <p:spPr bwMode="auto">
            <a:xfrm>
              <a:off x="6986" y="7431"/>
              <a:ext cx="441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2" name="Text Box 36"/>
            <p:cNvSpPr txBox="1">
              <a:spLocks noChangeArrowheads="1"/>
            </p:cNvSpPr>
            <p:nvPr/>
          </p:nvSpPr>
          <p:spPr bwMode="auto">
            <a:xfrm>
              <a:off x="2417" y="7339"/>
              <a:ext cx="294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4535" y="7384"/>
              <a:ext cx="441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5889" y="5305"/>
              <a:ext cx="724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5,5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3820" y="4710"/>
              <a:ext cx="589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2,2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4976" y="4711"/>
              <a:ext cx="755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3,3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7055" y="5305"/>
              <a:ext cx="662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6319" y="6049"/>
              <a:ext cx="576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6319" y="4711"/>
              <a:ext cx="736" cy="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5290" y="5900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5878" y="6494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3673" y="6197"/>
              <a:ext cx="442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5290" y="5157"/>
              <a:ext cx="69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5878" y="4198"/>
              <a:ext cx="651" cy="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4427" y="5214"/>
              <a:ext cx="899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flipV="1">
              <a:off x="2790" y="5602"/>
              <a:ext cx="29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 flipV="1">
              <a:off x="2790" y="4413"/>
              <a:ext cx="2941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2790" y="5602"/>
              <a:ext cx="2941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5731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5731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5731" y="5603"/>
              <a:ext cx="11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5731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5731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772" y="5305"/>
              <a:ext cx="187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2782" y="7237"/>
              <a:ext cx="1606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2965" y="7386"/>
              <a:ext cx="1279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5290" y="7237"/>
              <a:ext cx="1696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5524" y="7339"/>
              <a:ext cx="1279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 flipV="1">
              <a:off x="4408" y="7682"/>
              <a:ext cx="86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863" y="7246"/>
              <a:ext cx="1339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1229" y="7431"/>
              <a:ext cx="699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2143" y="7708"/>
              <a:ext cx="5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4702" y="4562"/>
              <a:ext cx="1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7534" y="7246"/>
              <a:ext cx="1005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7626" y="7431"/>
              <a:ext cx="732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58" name="Line 2"/>
            <p:cNvSpPr>
              <a:spLocks noChangeShapeType="1"/>
            </p:cNvSpPr>
            <p:nvPr/>
          </p:nvSpPr>
          <p:spPr bwMode="auto">
            <a:xfrm>
              <a:off x="6986" y="7708"/>
              <a:ext cx="5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652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Минимальный разрез, отделяющий 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i="1" dirty="0"/>
              <a:t> </a:t>
            </a:r>
            <a:r>
              <a:rPr lang="ru-RU" sz="1600" dirty="0"/>
              <a:t>от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есть &lt;{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},  {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 </a:t>
            </a:r>
            <a:r>
              <a:rPr lang="ru-RU" sz="1600" dirty="0"/>
              <a:t>, {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}} &gt;.  </a:t>
            </a:r>
            <a:r>
              <a:rPr lang="ru-RU" sz="1600" dirty="0" smtClean="0"/>
              <a:t>Его</a:t>
            </a:r>
          </a:p>
          <a:p>
            <a:pPr>
              <a:buNone/>
            </a:pPr>
            <a:r>
              <a:rPr lang="ru-RU" sz="1600" dirty="0" smtClean="0"/>
              <a:t>пропускная </a:t>
            </a:r>
            <a:r>
              <a:rPr lang="ru-RU" sz="1600" dirty="0"/>
              <a:t>способность равна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 (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) = 10. По минимальному разрезу получим, </a:t>
            </a:r>
            <a:r>
              <a:rPr lang="ru-RU" sz="1600" dirty="0" smtClean="0"/>
              <a:t>что</a:t>
            </a:r>
          </a:p>
          <a:p>
            <a:pPr>
              <a:buNone/>
            </a:pPr>
            <a:r>
              <a:rPr lang="ru-RU" sz="1600" dirty="0" smtClean="0"/>
              <a:t>дерево </a:t>
            </a:r>
            <a:r>
              <a:rPr lang="ru-RU" sz="1600" dirty="0"/>
              <a:t>на четвёртой итерации состоит из  множеств-вершин: {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}, {</a:t>
            </a:r>
            <a:r>
              <a:rPr lang="ru-RU" sz="1600" i="1" dirty="0"/>
              <a:t> </a:t>
            </a:r>
            <a:r>
              <a:rPr lang="en-US" sz="1600" i="1" dirty="0"/>
              <a:t>x</a:t>
            </a:r>
            <a:r>
              <a:rPr lang="ru-RU" sz="1600" baseline="-25000" dirty="0" smtClean="0"/>
              <a:t>5</a:t>
            </a: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ru-RU" sz="1600" dirty="0" smtClean="0"/>
              <a:t>и </a:t>
            </a:r>
            <a:r>
              <a:rPr lang="ru-RU" sz="1600" dirty="0"/>
              <a:t>рёбер с весами равными 4, 10, 6, </a:t>
            </a:r>
            <a:r>
              <a:rPr lang="ru-RU" sz="1600" dirty="0" smtClean="0"/>
              <a:t>6.</a:t>
            </a:r>
          </a:p>
          <a:p>
            <a:pPr>
              <a:buNone/>
            </a:pPr>
            <a:r>
              <a:rPr lang="ru-RU" sz="1600" i="1" dirty="0"/>
              <a:t>Итерация</a:t>
            </a:r>
            <a:r>
              <a:rPr lang="ru-RU" sz="1600" dirty="0"/>
              <a:t> 5. Возьмём </a:t>
            </a:r>
            <a:r>
              <a:rPr lang="en-US" sz="1600" i="1" dirty="0"/>
              <a:t>s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, </a:t>
            </a:r>
            <a:r>
              <a:rPr lang="en-US" sz="1600" i="1" dirty="0"/>
              <a:t>t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 . 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81" name="Group 1"/>
          <p:cNvGrpSpPr>
            <a:grpSpLocks noChangeAspect="1"/>
          </p:cNvGrpSpPr>
          <p:nvPr/>
        </p:nvGrpSpPr>
        <p:grpSpPr bwMode="auto">
          <a:xfrm>
            <a:off x="1214414" y="857232"/>
            <a:ext cx="5516563" cy="3678238"/>
            <a:chOff x="1761" y="4264"/>
            <a:chExt cx="7058" cy="4757"/>
          </a:xfrm>
        </p:grpSpPr>
        <p:sp>
          <p:nvSpPr>
            <p:cNvPr id="20522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761" y="4264"/>
              <a:ext cx="7058" cy="4757"/>
            </a:xfrm>
            <a:prstGeom prst="rect">
              <a:avLst/>
            </a:prstGeom>
            <a:noFill/>
            <a:ln w="9525"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7349" y="7386"/>
              <a:ext cx="441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3525" y="7386"/>
              <a:ext cx="295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5437" y="7386"/>
              <a:ext cx="441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3967" y="4711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4,4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4849" y="4264"/>
              <a:ext cx="842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2,1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2675" y="6049"/>
              <a:ext cx="703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2,2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6908" y="5453"/>
              <a:ext cx="1799" cy="4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4555" y="6495"/>
              <a:ext cx="735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3967" y="5900"/>
              <a:ext cx="627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4555" y="530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3967" y="5157"/>
              <a:ext cx="536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3084" y="5305"/>
              <a:ext cx="736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09" name="Text Box 29"/>
            <p:cNvSpPr txBox="1">
              <a:spLocks noChangeArrowheads="1"/>
            </p:cNvSpPr>
            <p:nvPr/>
          </p:nvSpPr>
          <p:spPr bwMode="auto">
            <a:xfrm>
              <a:off x="2584" y="4711"/>
              <a:ext cx="79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5,5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flipV="1">
              <a:off x="2790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2790" y="5603"/>
              <a:ext cx="11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790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967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3967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3967" y="4413"/>
              <a:ext cx="2794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V="1">
              <a:off x="3967" y="5602"/>
              <a:ext cx="27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V="1">
              <a:off x="3967" y="5602"/>
              <a:ext cx="2794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035" y="5305"/>
              <a:ext cx="60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3132" y="4265"/>
              <a:ext cx="5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3132" y="6643"/>
              <a:ext cx="542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3967" y="7237"/>
              <a:ext cx="1323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4137" y="7386"/>
              <a:ext cx="1006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5878" y="7237"/>
              <a:ext cx="1471" cy="7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5965" y="7386"/>
              <a:ext cx="1280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V="1">
              <a:off x="5290" y="7683"/>
              <a:ext cx="58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2127" y="7237"/>
              <a:ext cx="1251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401" y="7386"/>
              <a:ext cx="683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3378" y="7683"/>
              <a:ext cx="5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489" name="Freeform 9"/>
            <p:cNvSpPr>
              <a:spLocks/>
            </p:cNvSpPr>
            <p:nvPr/>
          </p:nvSpPr>
          <p:spPr bwMode="auto">
            <a:xfrm>
              <a:off x="2790" y="5156"/>
              <a:ext cx="294" cy="8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2" y="362"/>
                </a:cxn>
                <a:cxn ang="0">
                  <a:pos x="0" y="1086"/>
                </a:cxn>
              </a:cxnLst>
              <a:rect l="0" t="0" r="r" b="b"/>
              <a:pathLst>
                <a:path w="362" h="1086">
                  <a:moveTo>
                    <a:pt x="0" y="0"/>
                  </a:moveTo>
                  <a:cubicBezTo>
                    <a:pt x="181" y="90"/>
                    <a:pt x="362" y="181"/>
                    <a:pt x="362" y="362"/>
                  </a:cubicBezTo>
                  <a:cubicBezTo>
                    <a:pt x="362" y="543"/>
                    <a:pt x="60" y="965"/>
                    <a:pt x="0" y="108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4261" y="8278"/>
              <a:ext cx="1029" cy="74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702" y="7981"/>
              <a:ext cx="0" cy="2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3680" y="7981"/>
              <a:ext cx="582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85" name="Oval 5"/>
            <p:cNvSpPr>
              <a:spLocks noChangeArrowheads="1"/>
            </p:cNvSpPr>
            <p:nvPr/>
          </p:nvSpPr>
          <p:spPr bwMode="auto">
            <a:xfrm>
              <a:off x="7937" y="7237"/>
              <a:ext cx="882" cy="74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4408" y="8427"/>
              <a:ext cx="643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8068" y="7386"/>
              <a:ext cx="640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82" name="Line 2"/>
            <p:cNvSpPr>
              <a:spLocks noChangeShapeType="1"/>
            </p:cNvSpPr>
            <p:nvPr/>
          </p:nvSpPr>
          <p:spPr bwMode="auto">
            <a:xfrm>
              <a:off x="7349" y="7683"/>
              <a:ext cx="5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090" cy="296842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Минимальный разрез, отделяющий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i="1" dirty="0"/>
              <a:t> </a:t>
            </a:r>
            <a:r>
              <a:rPr lang="ru-RU" sz="1600" dirty="0"/>
              <a:t>от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есть &lt;{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},  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4 </a:t>
            </a:r>
            <a:r>
              <a:rPr lang="ru-RU" sz="1600" dirty="0"/>
              <a:t>, {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}} &gt;.  </a:t>
            </a:r>
            <a:r>
              <a:rPr lang="ru-RU" sz="1600" dirty="0" smtClean="0"/>
              <a:t>Его</a:t>
            </a:r>
          </a:p>
          <a:p>
            <a:pPr>
              <a:buNone/>
            </a:pPr>
            <a:r>
              <a:rPr lang="ru-RU" sz="1600" dirty="0" smtClean="0"/>
              <a:t>пропускная </a:t>
            </a:r>
            <a:r>
              <a:rPr lang="ru-RU" sz="1600" dirty="0"/>
              <a:t>способность равна </a:t>
            </a:r>
            <a:r>
              <a:rPr lang="ru-RU" sz="1600" i="1" dirty="0">
                <a:sym typeface="Symbol"/>
              </a:rPr>
              <a:t></a:t>
            </a:r>
            <a:r>
              <a:rPr lang="ru-RU" sz="1600" dirty="0"/>
              <a:t> (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) = 11. По минимальному разрезу получим, </a:t>
            </a:r>
            <a:r>
              <a:rPr lang="ru-RU" sz="1600" dirty="0" smtClean="0"/>
              <a:t>что</a:t>
            </a:r>
          </a:p>
          <a:p>
            <a:pPr>
              <a:buNone/>
            </a:pPr>
            <a:r>
              <a:rPr lang="ru-RU" sz="1600" dirty="0" smtClean="0"/>
              <a:t>дерево </a:t>
            </a:r>
            <a:r>
              <a:rPr lang="ru-RU" sz="1600" dirty="0"/>
              <a:t>на пятой итерации состоит из  множеств-вершин: {</a:t>
            </a:r>
            <a:r>
              <a:rPr lang="en-US" sz="1600" i="1" dirty="0"/>
              <a:t>x</a:t>
            </a:r>
            <a:r>
              <a:rPr lang="ru-RU" sz="1600" baseline="-25000" dirty="0"/>
              <a:t>4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2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3</a:t>
            </a:r>
            <a:r>
              <a:rPr lang="ru-RU" sz="1600" dirty="0"/>
              <a:t>}, {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, </a:t>
            </a:r>
            <a:r>
              <a:rPr lang="en-US" sz="1600" i="1" dirty="0"/>
              <a:t>x</a:t>
            </a:r>
            <a:r>
              <a:rPr lang="ru-RU" sz="1600" baseline="-25000" dirty="0"/>
              <a:t>8 </a:t>
            </a:r>
            <a:r>
              <a:rPr lang="ru-RU" sz="1600" dirty="0"/>
              <a:t>}, {</a:t>
            </a:r>
            <a:r>
              <a:rPr lang="ru-RU" sz="1600" i="1" dirty="0"/>
              <a:t> </a:t>
            </a:r>
            <a:r>
              <a:rPr lang="en-US" sz="1600" i="1" dirty="0"/>
              <a:t>x</a:t>
            </a:r>
            <a:r>
              <a:rPr lang="ru-RU" sz="1600" baseline="-25000" dirty="0"/>
              <a:t>5</a:t>
            </a:r>
            <a:r>
              <a:rPr lang="ru-RU" sz="1600" dirty="0"/>
              <a:t>} </a:t>
            </a:r>
            <a:r>
              <a:rPr lang="ru-RU" sz="1600" dirty="0" smtClean="0"/>
              <a:t>и</a:t>
            </a:r>
          </a:p>
          <a:p>
            <a:pPr>
              <a:buNone/>
            </a:pPr>
            <a:r>
              <a:rPr lang="ru-RU" sz="1600" dirty="0" smtClean="0"/>
              <a:t>рёбер </a:t>
            </a:r>
            <a:r>
              <a:rPr lang="ru-RU" sz="1600" dirty="0"/>
              <a:t>с весами равными 4, 10, 11, 6, 6 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i="1" dirty="0"/>
              <a:t>Итерация</a:t>
            </a:r>
            <a:r>
              <a:rPr lang="ru-RU" sz="1600" dirty="0"/>
              <a:t> 6. Возьмём </a:t>
            </a:r>
            <a:r>
              <a:rPr lang="en-US" sz="1600" i="1" dirty="0"/>
              <a:t>s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6</a:t>
            </a:r>
            <a:r>
              <a:rPr lang="ru-RU" sz="1600" dirty="0"/>
              <a:t>, </a:t>
            </a:r>
            <a:r>
              <a:rPr lang="en-US" sz="1600" i="1" dirty="0"/>
              <a:t>t</a:t>
            </a:r>
            <a:r>
              <a:rPr lang="ru-RU" sz="1600" dirty="0"/>
              <a:t> = </a:t>
            </a:r>
            <a:r>
              <a:rPr lang="en-US" sz="1600" i="1" dirty="0"/>
              <a:t>x</a:t>
            </a:r>
            <a:r>
              <a:rPr lang="ru-RU" sz="1600" baseline="-25000" dirty="0"/>
              <a:t>7</a:t>
            </a:r>
            <a:r>
              <a:rPr lang="ru-RU" sz="1600" dirty="0"/>
              <a:t> . 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1505" name="Group 1"/>
          <p:cNvGrpSpPr>
            <a:grpSpLocks noChangeAspect="1"/>
          </p:cNvGrpSpPr>
          <p:nvPr/>
        </p:nvGrpSpPr>
        <p:grpSpPr bwMode="auto">
          <a:xfrm>
            <a:off x="1071538" y="714356"/>
            <a:ext cx="6215106" cy="3678238"/>
            <a:chOff x="1761" y="4264"/>
            <a:chExt cx="7058" cy="4756"/>
          </a:xfrm>
        </p:grpSpPr>
        <p:sp>
          <p:nvSpPr>
            <p:cNvPr id="21550" name="AutoShape 46"/>
            <p:cNvSpPr>
              <a:spLocks noChangeAspect="1" noChangeArrowheads="1" noTextEdit="1"/>
            </p:cNvSpPr>
            <p:nvPr/>
          </p:nvSpPr>
          <p:spPr bwMode="auto">
            <a:xfrm>
              <a:off x="1761" y="4264"/>
              <a:ext cx="7058" cy="4756"/>
            </a:xfrm>
            <a:prstGeom prst="rect">
              <a:avLst/>
            </a:prstGeom>
            <a:noFill/>
            <a:ln w="9525"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4033" y="7981"/>
              <a:ext cx="523" cy="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3302" y="7832"/>
              <a:ext cx="518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11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7055" y="7386"/>
              <a:ext cx="440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3525" y="7386"/>
              <a:ext cx="295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4996" y="7386"/>
              <a:ext cx="441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4" name="Text Box 40"/>
            <p:cNvSpPr txBox="1">
              <a:spLocks noChangeArrowheads="1"/>
            </p:cNvSpPr>
            <p:nvPr/>
          </p:nvSpPr>
          <p:spPr bwMode="auto">
            <a:xfrm>
              <a:off x="3967" y="4711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4,4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4849" y="4264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2,2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2" name="Text Box 38"/>
            <p:cNvSpPr txBox="1">
              <a:spLocks noChangeArrowheads="1"/>
            </p:cNvSpPr>
            <p:nvPr/>
          </p:nvSpPr>
          <p:spPr bwMode="auto">
            <a:xfrm>
              <a:off x="2790" y="6049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2,2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6908" y="5453"/>
              <a:ext cx="1749" cy="4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 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0" name="Text Box 36"/>
            <p:cNvSpPr txBox="1">
              <a:spLocks noChangeArrowheads="1"/>
            </p:cNvSpPr>
            <p:nvPr/>
          </p:nvSpPr>
          <p:spPr bwMode="auto">
            <a:xfrm>
              <a:off x="4555" y="6495"/>
              <a:ext cx="735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3967" y="5900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1,1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4555" y="5305"/>
              <a:ext cx="588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3967" y="5157"/>
              <a:ext cx="4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3084" y="5305"/>
              <a:ext cx="736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3,3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2790" y="4711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5,5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V="1">
              <a:off x="2790" y="4413"/>
              <a:ext cx="1177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2790" y="5603"/>
              <a:ext cx="11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2790" y="5603"/>
              <a:ext cx="1177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3967" y="4413"/>
              <a:ext cx="0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3967" y="5603"/>
              <a:ext cx="0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3967" y="4413"/>
              <a:ext cx="2794" cy="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V="1">
              <a:off x="3967" y="5602"/>
              <a:ext cx="27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V="1">
              <a:off x="3967" y="5602"/>
              <a:ext cx="2794" cy="1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2202" y="5305"/>
              <a:ext cx="441" cy="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3012" y="4264"/>
              <a:ext cx="443" cy="3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231" y="6643"/>
              <a:ext cx="443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3967" y="7237"/>
              <a:ext cx="1029" cy="7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4114" y="738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5584" y="7237"/>
              <a:ext cx="1471" cy="7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5655" y="7386"/>
              <a:ext cx="1106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V="1">
              <a:off x="4996" y="7683"/>
              <a:ext cx="58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2349" y="7237"/>
              <a:ext cx="1029" cy="7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496" y="738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3378" y="7683"/>
              <a:ext cx="5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4261" y="8278"/>
              <a:ext cx="1029" cy="74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4702" y="7981"/>
              <a:ext cx="0" cy="2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7643" y="7237"/>
              <a:ext cx="882" cy="74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408" y="8427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7790" y="7386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7055" y="7683"/>
              <a:ext cx="5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09" name="Freeform 5"/>
            <p:cNvSpPr>
              <a:spLocks/>
            </p:cNvSpPr>
            <p:nvPr/>
          </p:nvSpPr>
          <p:spPr bwMode="auto">
            <a:xfrm>
              <a:off x="3378" y="4413"/>
              <a:ext cx="1177" cy="322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905" y="362"/>
                </a:cxn>
                <a:cxn ang="0">
                  <a:pos x="1448" y="0"/>
                </a:cxn>
              </a:cxnLst>
              <a:rect l="0" t="0" r="r" b="b"/>
              <a:pathLst>
                <a:path w="1448" h="392">
                  <a:moveTo>
                    <a:pt x="0" y="181"/>
                  </a:moveTo>
                  <a:cubicBezTo>
                    <a:pt x="332" y="286"/>
                    <a:pt x="664" y="392"/>
                    <a:pt x="905" y="362"/>
                  </a:cubicBezTo>
                  <a:cubicBezTo>
                    <a:pt x="1146" y="332"/>
                    <a:pt x="1357" y="60"/>
                    <a:pt x="14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2643" y="8278"/>
              <a:ext cx="1030" cy="74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2937" y="8426"/>
              <a:ext cx="589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{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}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06" name="Line 2"/>
            <p:cNvSpPr>
              <a:spLocks noChangeShapeType="1"/>
            </p:cNvSpPr>
            <p:nvPr/>
          </p:nvSpPr>
          <p:spPr bwMode="auto">
            <a:xfrm flipV="1">
              <a:off x="3378" y="7832"/>
              <a:ext cx="736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2033</Words>
  <Application>Microsoft Office PowerPoint</Application>
  <PresentationFormat>Экран (4:3)</PresentationFormat>
  <Paragraphs>388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Equation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</vt:vector>
  </TitlesOfParts>
  <Company>Home 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ИСО</dc:title>
  <dc:creator>Isachenko</dc:creator>
  <cp:lastModifiedBy>Isachenko</cp:lastModifiedBy>
  <cp:revision>10</cp:revision>
  <dcterms:created xsi:type="dcterms:W3CDTF">2016-04-12T09:04:41Z</dcterms:created>
  <dcterms:modified xsi:type="dcterms:W3CDTF">2017-04-04T10:22:02Z</dcterms:modified>
</cp:coreProperties>
</file>