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67BD-8AC2-4B48-852C-11E5394B08E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2678-7B84-4E48-AD8F-7312670FB1A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image" Target="../media/image12.wmf"/><Relationship Id="rId21" Type="http://schemas.openxmlformats.org/officeDocument/2006/relationships/image" Target="../media/image21.wmf"/><Relationship Id="rId34" Type="http://schemas.openxmlformats.org/officeDocument/2006/relationships/oleObject" Target="../embeddings/oleObject28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33" Type="http://schemas.openxmlformats.org/officeDocument/2006/relationships/image" Target="../media/image27.w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25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37" Type="http://schemas.openxmlformats.org/officeDocument/2006/relationships/image" Target="../media/image29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29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0.wmf"/><Relationship Id="rId31" Type="http://schemas.openxmlformats.org/officeDocument/2006/relationships/image" Target="../media/image2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26.bin"/><Relationship Id="rId35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285752"/>
          </a:xfrm>
        </p:spPr>
        <p:txBody>
          <a:bodyPr>
            <a:noAutofit/>
          </a:bodyPr>
          <a:lstStyle/>
          <a:p>
            <a:r>
              <a:rPr lang="ru-RU" sz="1600" b="1" dirty="0"/>
              <a:t>Потоки минимальной стоимости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500042"/>
            <a:ext cx="8501122" cy="6215106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Дана сеть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= 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 , </a:t>
            </a:r>
            <a:r>
              <a:rPr lang="ru-RU" sz="1600" dirty="0">
                <a:solidFill>
                  <a:schemeClr val="tx1"/>
                </a:solidFill>
              </a:rPr>
              <a:t>на каждой дуге </a:t>
            </a:r>
            <a:r>
              <a:rPr lang="en-US" sz="1600" dirty="0">
                <a:solidFill>
                  <a:schemeClr val="tx1"/>
                </a:solidFill>
              </a:rPr>
              <a:t>              </a:t>
            </a:r>
            <a:r>
              <a:rPr lang="ru-RU" sz="1600" dirty="0">
                <a:solidFill>
                  <a:schemeClr val="tx1"/>
                </a:solidFill>
              </a:rPr>
              <a:t>задана пропускная способность </a:t>
            </a:r>
            <a:r>
              <a:rPr lang="ru-RU" sz="1600" i="1" dirty="0">
                <a:solidFill>
                  <a:schemeClr val="tx1"/>
                </a:solidFill>
              </a:rPr>
              <a:t>с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 &gt; 0 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ru-RU" sz="1600" i="1" dirty="0">
                <a:solidFill>
                  <a:schemeClr val="tx1"/>
                </a:solidFill>
              </a:rPr>
              <a:t>удельная стоимость </a:t>
            </a:r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, выделен источник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 сток </a:t>
            </a:r>
            <a:r>
              <a:rPr lang="en-US" sz="1600" i="1" dirty="0">
                <a:solidFill>
                  <a:schemeClr val="tx1"/>
                </a:solidFill>
              </a:rPr>
              <a:t>t 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Если в сети имеется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 , то его стоимость определяется как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Задача состоит в поиске допустимого потока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 , </a:t>
            </a:r>
            <a:r>
              <a:rPr lang="ru-RU" sz="1600" dirty="0">
                <a:solidFill>
                  <a:schemeClr val="tx1"/>
                </a:solidFill>
              </a:rPr>
              <a:t>имеющего заданную величину  </a:t>
            </a:r>
            <a:r>
              <a:rPr lang="en-US" sz="1600" i="1" dirty="0">
                <a:solidFill>
                  <a:schemeClr val="tx1"/>
                </a:solidFill>
              </a:rPr>
              <a:t>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 минимальную стоимость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( </a:t>
            </a:r>
            <a:r>
              <a:rPr lang="en-US" sz="1600" i="1" dirty="0">
                <a:solidFill>
                  <a:schemeClr val="tx1"/>
                </a:solidFill>
              </a:rPr>
              <a:t>f 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Граф модифицированных стоимостей 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( </a:t>
            </a:r>
            <a:r>
              <a:rPr lang="en-US" sz="1600" i="1" dirty="0" err="1">
                <a:solidFill>
                  <a:schemeClr val="tx1"/>
                </a:solidFill>
              </a:rPr>
              <a:t>V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000" dirty="0">
                <a:solidFill>
                  <a:schemeClr val="tx1"/>
                </a:solidFill>
              </a:rPr>
              <a:t> ,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E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 ) </a:t>
            </a:r>
            <a:r>
              <a:rPr lang="ru-RU" sz="1600" dirty="0">
                <a:solidFill>
                  <a:schemeClr val="tx1"/>
                </a:solidFill>
              </a:rPr>
              <a:t>имеет </a:t>
            </a:r>
            <a:r>
              <a:rPr lang="en-US" sz="1600" i="1" dirty="0" err="1">
                <a:solidFill>
                  <a:schemeClr val="tx1"/>
                </a:solidFill>
              </a:rPr>
              <a:t>V</a:t>
            </a:r>
            <a:r>
              <a:rPr lang="en-US" sz="1000" dirty="0" err="1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i="1" dirty="0">
                <a:solidFill>
                  <a:schemeClr val="tx1"/>
                </a:solidFill>
              </a:rPr>
              <a:t>V. </a:t>
            </a:r>
            <a:r>
              <a:rPr lang="ru-RU" sz="1600" dirty="0">
                <a:solidFill>
                  <a:schemeClr val="tx1"/>
                </a:solidFill>
              </a:rPr>
              <a:t>Дуги строятся по следующему правилу: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	</a:t>
            </a:r>
            <a:r>
              <a:rPr lang="ru-RU" sz="1600" dirty="0">
                <a:solidFill>
                  <a:schemeClr val="tx1"/>
                </a:solidFill>
              </a:rPr>
              <a:t>1) если             и </a:t>
            </a:r>
            <a:r>
              <a:rPr lang="en-US" sz="1600" i="1" dirty="0">
                <a:solidFill>
                  <a:schemeClr val="tx1"/>
                </a:solidFill>
              </a:rPr>
              <a:t>f </a:t>
            </a:r>
            <a:r>
              <a:rPr lang="en-US" sz="1600" dirty="0">
                <a:solidFill>
                  <a:schemeClr val="tx1"/>
                </a:solidFill>
              </a:rPr>
              <a:t>( 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 ) = 0 </a:t>
            </a:r>
            <a:r>
              <a:rPr lang="ru-RU" sz="1600" dirty="0">
                <a:solidFill>
                  <a:schemeClr val="tx1"/>
                </a:solidFill>
              </a:rPr>
              <a:t>, то дуга 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строится в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ru-RU" sz="1000" i="1" dirty="0">
                <a:solidFill>
                  <a:schemeClr val="tx1"/>
                </a:solidFill>
              </a:rPr>
              <a:t>  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 той же пропускной способностью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c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sz="1600" i="1" dirty="0">
                <a:solidFill>
                  <a:schemeClr val="tx1"/>
                </a:solidFill>
              </a:rPr>
              <a:t> = c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  </a:t>
            </a:r>
            <a:r>
              <a:rPr lang="ru-RU" sz="1600" dirty="0">
                <a:solidFill>
                  <a:schemeClr val="tx1"/>
                </a:solidFill>
              </a:rPr>
              <a:t>и стоимостью </a:t>
            </a:r>
            <a:r>
              <a:rPr lang="en-US" sz="1600" i="1" dirty="0" err="1">
                <a:solidFill>
                  <a:schemeClr val="tx1"/>
                </a:solidFill>
              </a:rPr>
              <a:t>d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</a:t>
            </a:r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	2) </a:t>
            </a:r>
            <a:r>
              <a:rPr lang="ru-RU" sz="1600" dirty="0">
                <a:solidFill>
                  <a:schemeClr val="tx1"/>
                </a:solidFill>
              </a:rPr>
              <a:t>если                           и  </a:t>
            </a:r>
            <a:r>
              <a:rPr lang="en-US" sz="1600" i="1" dirty="0">
                <a:solidFill>
                  <a:schemeClr val="tx1"/>
                </a:solidFill>
              </a:rPr>
              <a:t>f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 = </a:t>
            </a:r>
            <a:r>
              <a:rPr lang="en-US" sz="1600" i="1" dirty="0">
                <a:solidFill>
                  <a:schemeClr val="tx1"/>
                </a:solidFill>
              </a:rPr>
              <a:t>c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 , </a:t>
            </a:r>
            <a:r>
              <a:rPr lang="ru-RU" sz="1600" dirty="0">
                <a:solidFill>
                  <a:schemeClr val="tx1"/>
                </a:solidFill>
              </a:rPr>
              <a:t>то в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  </a:t>
            </a:r>
            <a:r>
              <a:rPr lang="ru-RU" sz="1600" dirty="0">
                <a:solidFill>
                  <a:schemeClr val="tx1"/>
                </a:solidFill>
              </a:rPr>
              <a:t>строится обратная дуга                    с пропускной способностью                       и удельной стоимостью                             ;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	3) если                                 и  0</a:t>
            </a:r>
            <a:r>
              <a:rPr lang="en-US" sz="1600" dirty="0">
                <a:solidFill>
                  <a:schemeClr val="tx1"/>
                </a:solidFill>
              </a:rPr>
              <a:t> &lt; </a:t>
            </a:r>
            <a:r>
              <a:rPr lang="en-US" sz="1600" i="1" dirty="0">
                <a:solidFill>
                  <a:schemeClr val="tx1"/>
                </a:solidFill>
              </a:rPr>
              <a:t>f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 &lt; </a:t>
            </a:r>
            <a:r>
              <a:rPr lang="en-US" sz="1600" i="1" dirty="0">
                <a:solidFill>
                  <a:schemeClr val="tx1"/>
                </a:solidFill>
              </a:rPr>
              <a:t>c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то в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  </a:t>
            </a:r>
            <a:r>
              <a:rPr lang="ru-RU" sz="1600" dirty="0">
                <a:solidFill>
                  <a:schemeClr val="tx1"/>
                </a:solidFill>
              </a:rPr>
              <a:t>строятся две дуги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Легко показать, что каждому простому ориентированному путь в сети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ведущему из источника в сток, соответствует увеличивающая цепь 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.</a:t>
            </a:r>
          </a:p>
          <a:p>
            <a:pPr algn="just"/>
            <a:endParaRPr lang="ru-RU" sz="1600" i="1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002088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643313" y="571500"/>
          <a:ext cx="5175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368280" imgH="177480" progId="Equation.3">
                  <p:embed/>
                </p:oleObj>
              </mc:Choice>
              <mc:Fallback>
                <p:oleObj name="Equation" r:id="rId4" imgW="3682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571500"/>
                        <a:ext cx="51752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928926" y="1357298"/>
          <a:ext cx="16811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1282680" imgH="342720" progId="Equation.3">
                  <p:embed/>
                </p:oleObj>
              </mc:Choice>
              <mc:Fallback>
                <p:oleObj name="Equation" r:id="rId6" imgW="128268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1357298"/>
                        <a:ext cx="16811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000232" y="3000372"/>
          <a:ext cx="5175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8" imgW="368280" imgH="177480" progId="Equation.3">
                  <p:embed/>
                </p:oleObj>
              </mc:Choice>
              <mc:Fallback>
                <p:oleObj name="Equation" r:id="rId8" imgW="3682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000372"/>
                        <a:ext cx="51752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143108" y="3500438"/>
          <a:ext cx="11414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0" imgW="812520" imgH="203040" progId="Equation.3">
                  <p:embed/>
                </p:oleObj>
              </mc:Choice>
              <mc:Fallback>
                <p:oleObj name="Equation" r:id="rId10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500438"/>
                        <a:ext cx="1141413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7643834" y="3500438"/>
          <a:ext cx="727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2" imgW="558720" imgH="241200" progId="Equation.3">
                  <p:embed/>
                </p:oleObj>
              </mc:Choice>
              <mc:Fallback>
                <p:oleObj name="Equation" r:id="rId12" imgW="5587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3500438"/>
                        <a:ext cx="7270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714612" y="3714752"/>
          <a:ext cx="9175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4" imgW="736560" imgH="266400" progId="Equation.3">
                  <p:embed/>
                </p:oleObj>
              </mc:Choice>
              <mc:Fallback>
                <p:oleObj name="Equation" r:id="rId14" imgW="736560" imgH="26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714752"/>
                        <a:ext cx="9175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5857884" y="3714752"/>
          <a:ext cx="11271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6" imgW="888840" imgH="266400" progId="Equation.3">
                  <p:embed/>
                </p:oleObj>
              </mc:Choice>
              <mc:Fallback>
                <p:oleObj name="Equation" r:id="rId16" imgW="888840" imgH="26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3714752"/>
                        <a:ext cx="11271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071670" y="4071942"/>
          <a:ext cx="11414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8" imgW="812520" imgH="203040" progId="Equation.3">
                  <p:embed/>
                </p:oleObj>
              </mc:Choice>
              <mc:Fallback>
                <p:oleObj name="Equation" r:id="rId18" imgW="81252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071942"/>
                        <a:ext cx="1141413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7143768" y="4000504"/>
          <a:ext cx="1622425" cy="30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0" imgW="1155600" imgH="241200" progId="Equation.3">
                  <p:embed/>
                </p:oleObj>
              </mc:Choice>
              <mc:Fallback>
                <p:oleObj name="Equation" r:id="rId20" imgW="115560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4000504"/>
                        <a:ext cx="1622425" cy="30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71472" y="4286256"/>
          <a:ext cx="48974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2" imgW="3860640" imgH="266400" progId="Equation.3">
                  <p:embed/>
                </p:oleObj>
              </mc:Choice>
              <mc:Fallback>
                <p:oleObj name="Equation" r:id="rId22" imgW="3860640" imgH="266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286256"/>
                        <a:ext cx="489743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285752"/>
          </a:xfrm>
        </p:spPr>
        <p:txBody>
          <a:bodyPr>
            <a:noAutofit/>
          </a:bodyPr>
          <a:lstStyle/>
          <a:p>
            <a:r>
              <a:rPr lang="ru-RU" sz="1600" b="1" dirty="0"/>
              <a:t>Потоки минимальной стоимости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501122" cy="6357982"/>
          </a:xfrm>
        </p:spPr>
        <p:txBody>
          <a:bodyPr>
            <a:noAutofit/>
          </a:bodyPr>
          <a:lstStyle/>
          <a:p>
            <a:pPr algn="just"/>
            <a:r>
              <a:rPr lang="ru-RU" sz="1600" b="1" dirty="0">
                <a:solidFill>
                  <a:schemeClr val="tx1"/>
                </a:solidFill>
              </a:rPr>
              <a:t>Пример</a:t>
            </a:r>
            <a:r>
              <a:rPr lang="ru-RU" sz="1600" dirty="0">
                <a:solidFill>
                  <a:schemeClr val="tx1"/>
                </a:solidFill>
              </a:rPr>
              <a:t>. Построить поток величиной 5 с минимальной стоимостью в следующей сети: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br>
              <a:rPr lang="ru-RU" sz="1600" dirty="0"/>
            </a:b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002088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вал 4"/>
          <p:cNvSpPr/>
          <p:nvPr/>
        </p:nvSpPr>
        <p:spPr>
          <a:xfrm>
            <a:off x="2000232" y="18573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286116" y="14287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786314" y="1357298"/>
            <a:ext cx="7143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786182" y="35004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429388" y="2214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71868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</a:t>
            </a:r>
            <a:endParaRPr lang="ru-RU" i="1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1428728" y="928670"/>
            <a:ext cx="5572164" cy="2643206"/>
            <a:chOff x="1428728" y="928670"/>
            <a:chExt cx="5572164" cy="2643206"/>
          </a:xfrm>
        </p:grpSpPr>
        <p:cxnSp>
          <p:nvCxnSpPr>
            <p:cNvPr id="7" name="Прямая со стрелкой 6"/>
            <p:cNvCxnSpPr>
              <a:stCxn id="5" idx="1"/>
            </p:cNvCxnSpPr>
            <p:nvPr/>
          </p:nvCxnSpPr>
          <p:spPr>
            <a:xfrm rot="5400000" flipH="1" flipV="1">
              <a:off x="2428860" y="1006804"/>
              <a:ext cx="435323" cy="12791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8" idx="7"/>
            </p:cNvCxnSpPr>
            <p:nvPr/>
          </p:nvCxnSpPr>
          <p:spPr>
            <a:xfrm rot="5400000" flipH="1" flipV="1">
              <a:off x="4016661" y="665778"/>
              <a:ext cx="78133" cy="14611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5" idx="3"/>
            </p:cNvCxnSpPr>
            <p:nvPr/>
          </p:nvCxnSpPr>
          <p:spPr>
            <a:xfrm rot="16200000" flipH="1">
              <a:off x="2094529" y="1808785"/>
              <a:ext cx="1604050" cy="1779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11" idx="7"/>
            </p:cNvCxnSpPr>
            <p:nvPr/>
          </p:nvCxnSpPr>
          <p:spPr>
            <a:xfrm rot="16200000" flipH="1">
              <a:off x="5213058" y="998224"/>
              <a:ext cx="850561" cy="15820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3857620" y="2285992"/>
              <a:ext cx="2571768" cy="128588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8" idx="5"/>
            </p:cNvCxnSpPr>
            <p:nvPr/>
          </p:nvCxnSpPr>
          <p:spPr>
            <a:xfrm rot="16200000" flipH="1">
              <a:off x="2575041" y="2217859"/>
              <a:ext cx="2032678" cy="5324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rot="5400000" flipH="1" flipV="1">
              <a:off x="3321835" y="2035959"/>
              <a:ext cx="2071702" cy="8572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28728" y="171448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00364" y="92867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  <a:endParaRPr lang="ru-RU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4876" y="92867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  <a:endParaRPr lang="ru-RU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3702" y="20716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</a:t>
              </a:r>
              <a:endParaRPr lang="ru-RU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5736" y="1285860"/>
              <a:ext cx="733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4,(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dirty="0"/>
                <a:t>)</a:t>
              </a:r>
            </a:p>
            <a:p>
              <a:r>
                <a:rPr lang="en-US" dirty="0"/>
                <a:t>    [ 1]</a:t>
              </a:r>
              <a:endParaRPr lang="ru-RU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07704" y="2428868"/>
              <a:ext cx="73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3,(</a:t>
              </a:r>
              <a:r>
                <a:rPr lang="en-US" dirty="0">
                  <a:solidFill>
                    <a:srgbClr val="FF0000"/>
                  </a:solidFill>
                </a:rPr>
                <a:t>2</a:t>
              </a:r>
              <a:r>
                <a:rPr lang="en-US" dirty="0"/>
                <a:t>)</a:t>
              </a:r>
            </a:p>
            <a:p>
              <a:r>
                <a:rPr lang="en-US" dirty="0"/>
                <a:t>     [3]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35896" y="1071546"/>
              <a:ext cx="721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3,(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dirty="0"/>
                <a:t>)</a:t>
              </a:r>
            </a:p>
            <a:p>
              <a:r>
                <a:rPr lang="en-US" dirty="0"/>
                <a:t>     [2]</a:t>
              </a:r>
              <a:endParaRPr lang="ru-RU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20072" y="1428736"/>
              <a:ext cx="709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5,(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dirty="0"/>
                <a:t>)</a:t>
              </a:r>
            </a:p>
            <a:p>
              <a:r>
                <a:rPr lang="en-US" dirty="0"/>
                <a:t>    [2]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4942" y="2857496"/>
              <a:ext cx="797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3,(</a:t>
              </a:r>
              <a:r>
                <a:rPr lang="en-US" dirty="0">
                  <a:solidFill>
                    <a:srgbClr val="FF0000"/>
                  </a:solidFill>
                </a:rPr>
                <a:t>2</a:t>
              </a:r>
              <a:r>
                <a:rPr lang="en-US" dirty="0"/>
                <a:t>)</a:t>
              </a:r>
            </a:p>
            <a:p>
              <a:r>
                <a:rPr lang="en-US" dirty="0"/>
                <a:t>     [8]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9124" y="2000240"/>
              <a:ext cx="718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2,(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)</a:t>
              </a:r>
            </a:p>
            <a:p>
              <a:r>
                <a:rPr lang="en-US" dirty="0"/>
                <a:t>     [1]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5816" y="1928802"/>
              <a:ext cx="727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3,(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)</a:t>
              </a:r>
            </a:p>
            <a:p>
              <a:r>
                <a:rPr lang="en-US" dirty="0"/>
                <a:t>    [2]</a:t>
              </a:r>
              <a:endParaRPr lang="ru-RU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619672" y="3933056"/>
            <a:ext cx="5572164" cy="2643206"/>
            <a:chOff x="1428728" y="928670"/>
            <a:chExt cx="5572164" cy="2643206"/>
          </a:xfrm>
        </p:grpSpPr>
        <p:cxnSp>
          <p:nvCxnSpPr>
            <p:cNvPr id="59" name="Прямая со стрелкой 58"/>
            <p:cNvCxnSpPr/>
            <p:nvPr/>
          </p:nvCxnSpPr>
          <p:spPr>
            <a:xfrm rot="5400000" flipH="1" flipV="1">
              <a:off x="2428860" y="1006804"/>
              <a:ext cx="435323" cy="12791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rot="16200000" flipH="1">
              <a:off x="2094529" y="1808785"/>
              <a:ext cx="1604050" cy="1779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rot="16200000" flipH="1">
              <a:off x="5213058" y="998224"/>
              <a:ext cx="850561" cy="158209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 flipV="1">
              <a:off x="3857620" y="2285992"/>
              <a:ext cx="2571768" cy="128588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 rot="16200000" flipH="1">
              <a:off x="2575041" y="2217859"/>
              <a:ext cx="2032678" cy="5324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 rot="5400000" flipH="1" flipV="1">
              <a:off x="3321835" y="2035959"/>
              <a:ext cx="2071702" cy="8572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428728" y="171448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00364" y="92867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  <a:endParaRPr lang="ru-RU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14876" y="92867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  <a:endParaRPr lang="ru-RU" i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43702" y="20716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</a:t>
              </a:r>
              <a:endParaRPr lang="ru-RU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95736" y="1285860"/>
              <a:ext cx="733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1[ 1]</a:t>
              </a:r>
              <a:endParaRPr lang="ru-RU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07704" y="2428868"/>
              <a:ext cx="73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1[3]</a:t>
              </a:r>
              <a:endParaRPr lang="ru-RU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35896" y="1071546"/>
              <a:ext cx="721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[-2]</a:t>
              </a:r>
              <a:endParaRPr lang="ru-RU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20072" y="1428736"/>
              <a:ext cx="70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[2]</a:t>
              </a:r>
              <a:endParaRPr lang="ru-RU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14942" y="2857496"/>
              <a:ext cx="797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[8]</a:t>
              </a:r>
              <a:endParaRPr lang="ru-RU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29124" y="2000240"/>
              <a:ext cx="718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[1]</a:t>
              </a:r>
              <a:endParaRPr lang="ru-RU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15816" y="1928802"/>
              <a:ext cx="727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[2]</a:t>
              </a:r>
              <a:endParaRPr lang="ru-RU" dirty="0"/>
            </a:p>
          </p:txBody>
        </p:sp>
      </p:grpSp>
      <p:cxnSp>
        <p:nvCxnSpPr>
          <p:cNvPr id="78" name="Прямая соединительная линия 77"/>
          <p:cNvCxnSpPr/>
          <p:nvPr/>
        </p:nvCxnSpPr>
        <p:spPr>
          <a:xfrm flipH="1" flipV="1">
            <a:off x="2483768" y="4005064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195736" y="4005064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 flipV="1">
            <a:off x="6444208" y="4221088"/>
            <a:ext cx="21602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>
            <a:off x="5076056" y="4221088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H="1">
            <a:off x="6444208" y="5301208"/>
            <a:ext cx="216024" cy="12961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>
            <a:off x="4067944" y="6597352"/>
            <a:ext cx="230425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H="1" flipV="1">
            <a:off x="1835696" y="6237312"/>
            <a:ext cx="21602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V="1">
            <a:off x="1835696" y="4941168"/>
            <a:ext cx="36004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>
            <a:off x="3563888" y="4365104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619672" y="3789040"/>
            <a:ext cx="73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3[ -1]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1187624" y="5445224"/>
            <a:ext cx="73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2[-3]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6732240" y="5805264"/>
            <a:ext cx="79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[-8]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0232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[-2]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6336" y="274638"/>
            <a:ext cx="1090464" cy="274042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ИСО</a:t>
            </a:r>
            <a:endParaRPr lang="en-US" sz="1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428728" y="928670"/>
            <a:ext cx="5572164" cy="2643206"/>
            <a:chOff x="1428728" y="928670"/>
            <a:chExt cx="5572164" cy="2643206"/>
          </a:xfrm>
        </p:grpSpPr>
        <p:cxnSp>
          <p:nvCxnSpPr>
            <p:cNvPr id="5" name="Прямая со стрелкой 4"/>
            <p:cNvCxnSpPr/>
            <p:nvPr/>
          </p:nvCxnSpPr>
          <p:spPr>
            <a:xfrm rot="5400000" flipH="1" flipV="1">
              <a:off x="2428860" y="1006804"/>
              <a:ext cx="435323" cy="12791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rot="5400000" flipH="1" flipV="1">
              <a:off x="4016661" y="665778"/>
              <a:ext cx="78133" cy="14611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16200000" flipH="1">
              <a:off x="2094529" y="1808785"/>
              <a:ext cx="1604050" cy="1779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16200000" flipH="1">
              <a:off x="5213058" y="998224"/>
              <a:ext cx="850561" cy="15820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3857620" y="2285992"/>
              <a:ext cx="2571768" cy="128588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6200000" flipH="1">
              <a:off x="2575041" y="2217859"/>
              <a:ext cx="2032678" cy="5324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rot="5400000" flipH="1" flipV="1">
              <a:off x="3321835" y="2035959"/>
              <a:ext cx="2071702" cy="8572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8728" y="171448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0364" y="92867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  <a:endParaRPr lang="ru-RU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4876" y="92867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  <a:endParaRPr lang="ru-RU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20716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</a:t>
              </a:r>
              <a:endParaRPr lang="ru-RU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1285860"/>
              <a:ext cx="733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4,(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dirty="0"/>
                <a:t>)</a:t>
              </a:r>
            </a:p>
            <a:p>
              <a:r>
                <a:rPr lang="en-US" dirty="0"/>
                <a:t>    [ 1]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7704" y="2428868"/>
              <a:ext cx="73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3,(</a:t>
              </a:r>
              <a:r>
                <a:rPr lang="en-US" dirty="0">
                  <a:solidFill>
                    <a:srgbClr val="FF0000"/>
                  </a:solidFill>
                </a:rPr>
                <a:t>2</a:t>
              </a:r>
              <a:r>
                <a:rPr lang="en-US" dirty="0"/>
                <a:t>)</a:t>
              </a:r>
            </a:p>
            <a:p>
              <a:r>
                <a:rPr lang="en-US" dirty="0"/>
                <a:t>     [3]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896" y="1071546"/>
              <a:ext cx="721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3,(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dirty="0"/>
                <a:t>)</a:t>
              </a:r>
            </a:p>
            <a:p>
              <a:r>
                <a:rPr lang="en-US" dirty="0"/>
                <a:t>     [2]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20072" y="1428736"/>
              <a:ext cx="709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5,(</a:t>
              </a:r>
              <a:r>
                <a:rPr lang="ru-RU" dirty="0">
                  <a:solidFill>
                    <a:srgbClr val="FF0000"/>
                  </a:solidFill>
                </a:rPr>
                <a:t>5</a:t>
              </a:r>
              <a:r>
                <a:rPr lang="en-US" dirty="0"/>
                <a:t>)</a:t>
              </a:r>
            </a:p>
            <a:p>
              <a:r>
                <a:rPr lang="en-US" dirty="0"/>
                <a:t>    [2]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4942" y="2857496"/>
              <a:ext cx="797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3,(</a:t>
              </a:r>
              <a:r>
                <a:rPr lang="ru-RU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)</a:t>
              </a:r>
            </a:p>
            <a:p>
              <a:r>
                <a:rPr lang="en-US" dirty="0"/>
                <a:t>     [8]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29124" y="2000240"/>
              <a:ext cx="718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2,(</a:t>
              </a:r>
              <a:r>
                <a:rPr lang="ru-RU" dirty="0">
                  <a:solidFill>
                    <a:srgbClr val="FF0000"/>
                  </a:solidFill>
                </a:rPr>
                <a:t>2</a:t>
              </a:r>
              <a:r>
                <a:rPr lang="en-US" dirty="0"/>
                <a:t>)</a:t>
              </a:r>
            </a:p>
            <a:p>
              <a:r>
                <a:rPr lang="en-US" dirty="0"/>
                <a:t>     [1]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15816" y="1928802"/>
              <a:ext cx="727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3,(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)</a:t>
              </a:r>
            </a:p>
            <a:p>
              <a:r>
                <a:rPr lang="en-US" dirty="0"/>
                <a:t>    [2]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403648" y="3933056"/>
            <a:ext cx="5644172" cy="2673588"/>
            <a:chOff x="1356720" y="928670"/>
            <a:chExt cx="5644172" cy="2673588"/>
          </a:xfrm>
        </p:grpSpPr>
        <p:cxnSp>
          <p:nvCxnSpPr>
            <p:cNvPr id="24" name="Прямая со стрелкой 23"/>
            <p:cNvCxnSpPr/>
            <p:nvPr/>
          </p:nvCxnSpPr>
          <p:spPr>
            <a:xfrm rot="5400000" flipH="1" flipV="1">
              <a:off x="2428860" y="1006804"/>
              <a:ext cx="435323" cy="12791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rot="16200000" flipH="1">
              <a:off x="2094529" y="1808785"/>
              <a:ext cx="1604050" cy="1779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V="1">
              <a:off x="3857620" y="2285992"/>
              <a:ext cx="2571768" cy="128588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rot="16200000" flipH="1">
              <a:off x="2575041" y="2217859"/>
              <a:ext cx="2032678" cy="5324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428728" y="171448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0364" y="92867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  <a:endParaRPr lang="ru-RU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4876" y="92867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  <a:endParaRPr lang="ru-RU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3702" y="20716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</a:t>
              </a:r>
              <a:endParaRPr lang="ru-RU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95736" y="1285860"/>
              <a:ext cx="733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  <a:r>
                <a:rPr lang="en-US" dirty="0"/>
                <a:t> [ 1]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7704" y="2428868"/>
              <a:ext cx="73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  <a:r>
                <a:rPr lang="en-US" dirty="0"/>
                <a:t> [3]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35896" y="1071546"/>
              <a:ext cx="721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[</a:t>
              </a:r>
              <a:r>
                <a:rPr lang="ru-RU" dirty="0"/>
                <a:t>-</a:t>
              </a:r>
              <a:r>
                <a:rPr lang="en-US" dirty="0"/>
                <a:t>2]</a:t>
              </a:r>
              <a:endParaRPr lang="ru-RU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0072" y="1428736"/>
              <a:ext cx="70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[</a:t>
              </a:r>
              <a:r>
                <a:rPr lang="ru-RU" dirty="0"/>
                <a:t>-</a:t>
              </a:r>
              <a:r>
                <a:rPr lang="en-US" dirty="0"/>
                <a:t>2]</a:t>
              </a:r>
              <a:endParaRPr lang="ru-R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4942" y="2857496"/>
              <a:ext cx="797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[8]</a:t>
              </a:r>
              <a:endParaRPr lang="ru-RU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9124" y="2000240"/>
              <a:ext cx="718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[</a:t>
              </a:r>
              <a:r>
                <a:rPr lang="ru-RU" dirty="0"/>
                <a:t>-</a:t>
              </a:r>
              <a:r>
                <a:rPr lang="en-US" dirty="0"/>
                <a:t>1]</a:t>
              </a:r>
              <a:endParaRPr lang="ru-RU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15816" y="1928802"/>
              <a:ext cx="727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[2]</a:t>
              </a:r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56720" y="3232926"/>
              <a:ext cx="73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dirty="0"/>
                <a:t> [</a:t>
              </a:r>
              <a:r>
                <a:rPr lang="ru-RU" dirty="0"/>
                <a:t>-</a:t>
              </a:r>
              <a:r>
                <a:rPr lang="en-US" dirty="0"/>
                <a:t>3]</a:t>
              </a:r>
              <a:endParaRPr lang="ru-RU" dirty="0"/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 flipH="1" flipV="1">
            <a:off x="4860032" y="4437112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3419872" y="4437112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3995936" y="4509120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 flipV="1">
            <a:off x="2339752" y="4077072"/>
            <a:ext cx="100811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2051720" y="4077072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03648" y="4005064"/>
            <a:ext cx="73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 [</a:t>
            </a:r>
            <a:r>
              <a:rPr lang="ru-RU" dirty="0"/>
              <a:t>-</a:t>
            </a:r>
            <a:r>
              <a:rPr lang="en-US" dirty="0"/>
              <a:t>1]</a:t>
            </a:r>
            <a:endParaRPr lang="ru-RU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 flipV="1">
            <a:off x="1691680" y="6021288"/>
            <a:ext cx="216024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1619672" y="4941168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285752"/>
          </a:xfrm>
        </p:spPr>
        <p:txBody>
          <a:bodyPr>
            <a:noAutofit/>
          </a:bodyPr>
          <a:lstStyle/>
          <a:p>
            <a:r>
              <a:rPr lang="ru-RU" sz="1600" b="1" dirty="0"/>
              <a:t>Потоки минимальной стоимости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500042"/>
            <a:ext cx="8501122" cy="62151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Пусть </a:t>
            </a:r>
            <a:r>
              <a:rPr lang="en-US" sz="1600" i="1" dirty="0">
                <a:solidFill>
                  <a:schemeClr val="tx1"/>
                </a:solidFill>
              </a:rPr>
              <a:t>h </a:t>
            </a:r>
            <a:r>
              <a:rPr lang="ru-RU" sz="1600" dirty="0">
                <a:solidFill>
                  <a:schemeClr val="tx1"/>
                </a:solidFill>
              </a:rPr>
              <a:t>некоторый поток в сети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 .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Определим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по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h </a:t>
            </a:r>
            <a:r>
              <a:rPr lang="ru-RU" sz="1600" dirty="0">
                <a:solidFill>
                  <a:schemeClr val="tx1"/>
                </a:solidFill>
              </a:rPr>
              <a:t>поток         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по формуле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      .  Для любой вершины</a:t>
            </a:r>
            <a:r>
              <a:rPr lang="en-US" sz="1600" dirty="0">
                <a:solidFill>
                  <a:schemeClr val="tx1"/>
                </a:solidFill>
              </a:rPr>
              <a:t>              </a:t>
            </a:r>
            <a:r>
              <a:rPr lang="ru-RU" sz="1600" dirty="0">
                <a:solidFill>
                  <a:schemeClr val="tx1"/>
                </a:solidFill>
              </a:rPr>
              <a:t>выполняется равенство                                   Поэтому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- поток. Здесь </a:t>
            </a:r>
            <a:r>
              <a:rPr lang="en-US" sz="1600" dirty="0">
                <a:solidFill>
                  <a:schemeClr val="tx1"/>
                </a:solidFill>
              </a:rPr>
              <a:t>			.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en-US" sz="1600" b="1" dirty="0">
              <a:solidFill>
                <a:schemeClr val="tx1"/>
              </a:solidFill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Лемма 1.</a:t>
            </a:r>
            <a:r>
              <a:rPr lang="ru-RU" sz="1600" dirty="0">
                <a:solidFill>
                  <a:schemeClr val="tx1"/>
                </a:solidFill>
              </a:rPr>
              <a:t> Пусть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 - </a:t>
            </a:r>
            <a:r>
              <a:rPr lang="ru-RU" sz="1600" dirty="0">
                <a:solidFill>
                  <a:schemeClr val="tx1"/>
                </a:solidFill>
              </a:rPr>
              <a:t>допустимый поток 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 , </a:t>
            </a:r>
            <a:r>
              <a:rPr lang="en-US" sz="1600" i="1" dirty="0">
                <a:solidFill>
                  <a:schemeClr val="tx1"/>
                </a:solidFill>
              </a:rPr>
              <a:t>h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ru-RU" sz="1600" dirty="0">
                <a:solidFill>
                  <a:schemeClr val="tx1"/>
                </a:solidFill>
              </a:rPr>
              <a:t>допустимый поток в сети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=(</a:t>
            </a:r>
            <a:r>
              <a:rPr lang="en-US" sz="1600" i="1" dirty="0" err="1">
                <a:solidFill>
                  <a:schemeClr val="tx1"/>
                </a:solidFill>
              </a:rPr>
              <a:t>V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,</a:t>
            </a:r>
            <a:r>
              <a:rPr lang="en-US" sz="1600" i="1" dirty="0" err="1">
                <a:solidFill>
                  <a:schemeClr val="tx1"/>
                </a:solidFill>
              </a:rPr>
              <a:t>E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и    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- определённый выше поток в сети </a:t>
            </a:r>
            <a:r>
              <a:rPr lang="en-US" sz="1600" i="1" dirty="0">
                <a:solidFill>
                  <a:schemeClr val="tx1"/>
                </a:solidFill>
              </a:rPr>
              <a:t>G 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Тогда поток</a:t>
            </a:r>
            <a:r>
              <a:rPr lang="en-US" sz="1600" dirty="0">
                <a:solidFill>
                  <a:schemeClr val="tx1"/>
                </a:solidFill>
              </a:rPr>
              <a:t>             </a:t>
            </a:r>
            <a:r>
              <a:rPr lang="ru-RU" sz="1600" dirty="0">
                <a:solidFill>
                  <a:schemeClr val="tx1"/>
                </a:solidFill>
              </a:rPr>
              <a:t>допустим в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, причём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Доказательство.</a:t>
            </a:r>
            <a:r>
              <a:rPr lang="ru-RU" sz="1600" dirty="0">
                <a:solidFill>
                  <a:schemeClr val="tx1"/>
                </a:solidFill>
              </a:rPr>
              <a:t>  В силу допустимости потока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ru-RU" sz="1600" dirty="0">
                <a:solidFill>
                  <a:schemeClr val="tx1"/>
                </a:solidFill>
              </a:rPr>
              <a:t> в сети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ru-RU" sz="1000" i="1" dirty="0">
                <a:solidFill>
                  <a:schemeClr val="tx1"/>
                </a:solidFill>
              </a:rPr>
              <a:t>   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получим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Поэтому                                          , что означает допустимость потока             . Из равенства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       вытекает                           Наконец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■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Для потоков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,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определим новый поток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f   </a:t>
            </a:r>
            <a:r>
              <a:rPr lang="ru-RU" sz="1600" dirty="0">
                <a:solidFill>
                  <a:schemeClr val="tx1"/>
                </a:solidFill>
              </a:rPr>
              <a:t>в сети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	1) </a:t>
            </a:r>
            <a:r>
              <a:rPr lang="ru-RU" sz="1600" dirty="0">
                <a:solidFill>
                  <a:schemeClr val="tx1"/>
                </a:solidFill>
              </a:rPr>
              <a:t>если</a:t>
            </a:r>
            <a:r>
              <a:rPr lang="en-US" sz="1600" dirty="0">
                <a:solidFill>
                  <a:schemeClr val="tx1"/>
                </a:solidFill>
              </a:rPr>
              <a:t>               </a:t>
            </a:r>
            <a:r>
              <a:rPr lang="ru-RU" sz="1600" dirty="0">
                <a:solidFill>
                  <a:schemeClr val="tx1"/>
                </a:solidFill>
              </a:rPr>
              <a:t>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(e) &gt;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(e), </a:t>
            </a:r>
            <a:r>
              <a:rPr lang="ru-RU" sz="1600" dirty="0">
                <a:solidFill>
                  <a:schemeClr val="tx1"/>
                </a:solidFill>
              </a:rPr>
              <a:t>то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en-US" sz="1600" dirty="0">
                <a:solidFill>
                  <a:schemeClr val="tx1"/>
                </a:solidFill>
              </a:rPr>
              <a:t>(e) =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(e) –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(e);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	2) </a:t>
            </a:r>
            <a:r>
              <a:rPr lang="ru-RU" sz="1600" dirty="0">
                <a:solidFill>
                  <a:schemeClr val="tx1"/>
                </a:solidFill>
              </a:rPr>
              <a:t>если</a:t>
            </a:r>
            <a:r>
              <a:rPr lang="en-US" sz="1600" dirty="0">
                <a:solidFill>
                  <a:schemeClr val="tx1"/>
                </a:solidFill>
              </a:rPr>
              <a:t>                                                                                       ;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	3) </a:t>
            </a:r>
            <a:r>
              <a:rPr lang="ru-RU" sz="1600" dirty="0">
                <a:solidFill>
                  <a:schemeClr val="tx1"/>
                </a:solidFill>
              </a:rPr>
              <a:t>на всех остальных дугах сети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ru-RU" sz="1600" dirty="0">
                <a:solidFill>
                  <a:schemeClr val="tx1"/>
                </a:solidFill>
              </a:rPr>
              <a:t>поток считаем равным 0.</a:t>
            </a:r>
            <a:r>
              <a:rPr lang="en-US" sz="1600" dirty="0">
                <a:solidFill>
                  <a:schemeClr val="tx1"/>
                </a:solidFill>
              </a:rPr>
              <a:t>                                                                           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Очевидно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f </a:t>
            </a:r>
            <a:r>
              <a:rPr lang="ru-RU" sz="1600" dirty="0">
                <a:solidFill>
                  <a:schemeClr val="tx1"/>
                </a:solidFill>
              </a:rPr>
              <a:t>всегда неотрицательна. Поэтому, вообще говоря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f ≠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g 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Более того, функции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f  </a:t>
            </a:r>
            <a:r>
              <a:rPr lang="ru-RU" sz="1600" dirty="0">
                <a:solidFill>
                  <a:schemeClr val="tx1"/>
                </a:solidFill>
              </a:rPr>
              <a:t>и</a:t>
            </a:r>
            <a:r>
              <a:rPr lang="ru-RU" sz="1600" i="1" dirty="0">
                <a:solidFill>
                  <a:schemeClr val="tx1"/>
                </a:solidFill>
              </a:rPr>
              <a:t> 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g </a:t>
            </a:r>
            <a:r>
              <a:rPr lang="ru-RU" sz="1600" dirty="0">
                <a:solidFill>
                  <a:schemeClr val="tx1"/>
                </a:solidFill>
              </a:rPr>
              <a:t>определены на разных сетях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g</a:t>
            </a:r>
            <a:r>
              <a:rPr lang="en-US" sz="1600" i="1" dirty="0">
                <a:solidFill>
                  <a:schemeClr val="tx1"/>
                </a:solidFill>
              </a:rPr>
              <a:t> .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Отметим, что для любых допустимых потоков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 для любой вершины </a:t>
            </a:r>
            <a:r>
              <a:rPr lang="en-US" sz="1600" i="1" dirty="0">
                <a:solidFill>
                  <a:schemeClr val="tx1"/>
                </a:solidFill>
              </a:rPr>
              <a:t>v </a:t>
            </a:r>
            <a:r>
              <a:rPr lang="ru-RU" sz="1600" dirty="0">
                <a:solidFill>
                  <a:schemeClr val="tx1"/>
                </a:solidFill>
              </a:rPr>
              <a:t>из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V 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выполняется равенство </a:t>
            </a:r>
            <a:r>
              <a:rPr lang="en-US" sz="1600" i="1" dirty="0">
                <a:solidFill>
                  <a:schemeClr val="tx1"/>
                </a:solidFill>
              </a:rPr>
              <a:t>div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= </a:t>
            </a:r>
            <a:r>
              <a:rPr lang="en-US" sz="1600" i="1" dirty="0">
                <a:solidFill>
                  <a:schemeClr val="tx1"/>
                </a:solidFill>
              </a:rPr>
              <a:t>div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.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002088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331640" y="3429000"/>
          <a:ext cx="41100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3136680" imgH="393480" progId="Equation.3">
                  <p:embed/>
                </p:oleObj>
              </mc:Choice>
              <mc:Fallback>
                <p:oleObj name="Equation" r:id="rId4" imgW="31366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429000"/>
                        <a:ext cx="411003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5220072" y="476672"/>
          <a:ext cx="1698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126720" imgH="215640" progId="Equation.3">
                  <p:embed/>
                </p:oleObj>
              </mc:Choice>
              <mc:Fallback>
                <p:oleObj name="Equation" r:id="rId6" imgW="12672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76672"/>
                        <a:ext cx="16986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23528" y="764704"/>
          <a:ext cx="13668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8" imgW="1054080" imgH="241200" progId="Equation.3">
                  <p:embed/>
                </p:oleObj>
              </mc:Choice>
              <mc:Fallback>
                <p:oleObj name="Equation" r:id="rId8" imgW="105408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64704"/>
                        <a:ext cx="136683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395536" y="1700808"/>
          <a:ext cx="16986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0" imgW="126720" imgH="215640" progId="Equation.3">
                  <p:embed/>
                </p:oleObj>
              </mc:Choice>
              <mc:Fallback>
                <p:oleObj name="Equation" r:id="rId10" imgW="12672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00808"/>
                        <a:ext cx="169863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4644008" y="1772816"/>
          <a:ext cx="432048" cy="29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2" imgW="355320" imgH="241200" progId="Equation.3">
                  <p:embed/>
                </p:oleObj>
              </mc:Choice>
              <mc:Fallback>
                <p:oleObj name="Equation" r:id="rId12" imgW="35532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772816"/>
                        <a:ext cx="432048" cy="293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39552" y="1988840"/>
          <a:ext cx="21097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Формула" r:id="rId14" imgW="1625400" imgH="241200" progId="Equation.3">
                  <p:embed/>
                </p:oleObj>
              </mc:Choice>
              <mc:Fallback>
                <p:oleObj name="Формула" r:id="rId14" imgW="1625400" imgH="24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88840"/>
                        <a:ext cx="210978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123728" y="2492896"/>
          <a:ext cx="3708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Формула" r:id="rId16" imgW="2857320" imgH="241200" progId="Equation.3">
                  <p:embed/>
                </p:oleObj>
              </mc:Choice>
              <mc:Fallback>
                <p:oleObj name="Формула" r:id="rId16" imgW="2857320" imgH="24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492896"/>
                        <a:ext cx="37084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1259632" y="2708920"/>
          <a:ext cx="17637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8" imgW="1358640" imgH="241200" progId="Equation.3">
                  <p:embed/>
                </p:oleObj>
              </mc:Choice>
              <mc:Fallback>
                <p:oleObj name="Equation" r:id="rId18" imgW="1358640" imgH="241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08920"/>
                        <a:ext cx="1763712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5796136" y="2708920"/>
          <a:ext cx="47625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20" imgW="355320" imgH="241200" progId="Equation.3">
                  <p:embed/>
                </p:oleObj>
              </mc:Choice>
              <mc:Fallback>
                <p:oleObj name="Equation" r:id="rId20" imgW="355320" imgH="241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708920"/>
                        <a:ext cx="47625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179512" y="2996952"/>
          <a:ext cx="14668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22" imgW="1130040" imgH="241200" progId="Equation.3">
                  <p:embed/>
                </p:oleObj>
              </mc:Choice>
              <mc:Fallback>
                <p:oleObj name="Equation" r:id="rId22" imgW="1130040" imgH="241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996952"/>
                        <a:ext cx="146685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2555776" y="2996952"/>
          <a:ext cx="9413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Формула" r:id="rId24" imgW="723600" imgH="241200" progId="Equation.3">
                  <p:embed/>
                </p:oleObj>
              </mc:Choice>
              <mc:Fallback>
                <p:oleObj name="Формула" r:id="rId24" imgW="72360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996952"/>
                        <a:ext cx="941387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1928794" y="4286256"/>
          <a:ext cx="5143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26" imgW="368280" imgH="177480" progId="Equation.3">
                  <p:embed/>
                </p:oleObj>
              </mc:Choice>
              <mc:Fallback>
                <p:oleObj name="Equation" r:id="rId26" imgW="368280" imgH="177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286256"/>
                        <a:ext cx="5143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2071670" y="4500570"/>
          <a:ext cx="39052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Формула" r:id="rId28" imgW="3009600" imgH="241200" progId="Equation.3">
                  <p:embed/>
                </p:oleObj>
              </mc:Choice>
              <mc:Fallback>
                <p:oleObj name="Формула" r:id="rId28" imgW="3009600" imgH="241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500570"/>
                        <a:ext cx="390525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3491880" y="764704"/>
          <a:ext cx="44608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0" imgW="330120" imgH="203040" progId="Equation.3">
                  <p:embed/>
                </p:oleObj>
              </mc:Choice>
              <mc:Fallback>
                <p:oleObj name="Equation" r:id="rId30" imgW="330120" imgH="203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764704"/>
                        <a:ext cx="446087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6012160" y="692696"/>
          <a:ext cx="14509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2" imgW="1117440" imgH="241200" progId="Equation.3">
                  <p:embed/>
                </p:oleObj>
              </mc:Choice>
              <mc:Fallback>
                <p:oleObj name="Equation" r:id="rId32" imgW="1117440" imgH="241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692696"/>
                        <a:ext cx="1450975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357188" y="1071563"/>
          <a:ext cx="1698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4" imgW="126720" imgH="215640" progId="Equation.3">
                  <p:embed/>
                </p:oleObj>
              </mc:Choice>
              <mc:Fallback>
                <p:oleObj name="Equation" r:id="rId34" imgW="126720" imgH="2156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071563"/>
                        <a:ext cx="169862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1908175" y="1052513"/>
          <a:ext cx="21383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Формула" r:id="rId36" imgW="1790640" imgH="368280" progId="Equation.3">
                  <p:embed/>
                </p:oleObj>
              </mc:Choice>
              <mc:Fallback>
                <p:oleObj name="Формула" r:id="rId36" imgW="1790640" imgH="3682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21383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285752"/>
          </a:xfrm>
        </p:spPr>
        <p:txBody>
          <a:bodyPr>
            <a:noAutofit/>
          </a:bodyPr>
          <a:lstStyle/>
          <a:p>
            <a:r>
              <a:rPr lang="ru-RU" sz="1600" b="1" dirty="0"/>
              <a:t>Потоки минимальной стоимости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501122" cy="62151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chemeClr val="tx1"/>
                </a:solidFill>
              </a:rPr>
              <a:t>Лемма 2.</a:t>
            </a:r>
            <a:r>
              <a:rPr lang="ru-RU" sz="1600" dirty="0">
                <a:solidFill>
                  <a:schemeClr val="tx1"/>
                </a:solidFill>
              </a:rPr>
              <a:t> Для любых двух допустимых потоков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сети 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)  </a:t>
            </a:r>
            <a:r>
              <a:rPr lang="ru-RU" sz="1600" dirty="0">
                <a:solidFill>
                  <a:schemeClr val="tx1"/>
                </a:solidFill>
              </a:rPr>
              <a:t>поток </a:t>
            </a:r>
            <a:r>
              <a:rPr lang="en-US" sz="1600" i="1" dirty="0">
                <a:solidFill>
                  <a:schemeClr val="tx1"/>
                </a:solidFill>
              </a:rPr>
              <a:t>h </a:t>
            </a:r>
            <a:r>
              <a:rPr lang="ru-RU" sz="1600" dirty="0">
                <a:solidFill>
                  <a:schemeClr val="tx1"/>
                </a:solidFill>
              </a:rPr>
              <a:t>=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f </a:t>
            </a:r>
            <a:r>
              <a:rPr lang="ru-RU" sz="1600" dirty="0">
                <a:solidFill>
                  <a:schemeClr val="tx1"/>
                </a:solidFill>
              </a:rPr>
              <a:t>в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сети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=(</a:t>
            </a:r>
            <a:r>
              <a:rPr lang="en-US" sz="1600" i="1" dirty="0" err="1">
                <a:solidFill>
                  <a:schemeClr val="tx1"/>
                </a:solidFill>
              </a:rPr>
              <a:t>V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,</a:t>
            </a:r>
            <a:r>
              <a:rPr lang="en-US" sz="1600" i="1" dirty="0" err="1">
                <a:solidFill>
                  <a:schemeClr val="tx1"/>
                </a:solidFill>
              </a:rPr>
              <a:t>E</a:t>
            </a:r>
            <a:r>
              <a:rPr lang="en-US" sz="1000" i="1" dirty="0" err="1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 также допустим. Для него справедливы равенства 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i="1" dirty="0">
                <a:solidFill>
                  <a:schemeClr val="tx1"/>
                </a:solidFill>
              </a:rPr>
              <a:t> v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–</a:t>
            </a:r>
            <a:r>
              <a:rPr lang="en-US" sz="1600" i="1" dirty="0">
                <a:solidFill>
                  <a:schemeClr val="tx1"/>
                </a:solidFill>
              </a:rPr>
              <a:t> v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en-US" sz="1600" i="1" dirty="0">
                <a:solidFill>
                  <a:schemeClr val="tx1"/>
                </a:solidFill>
              </a:rPr>
              <a:t>S(h</a:t>
            </a:r>
            <a:r>
              <a:rPr lang="en-US" sz="1600" dirty="0">
                <a:solidFill>
                  <a:schemeClr val="tx1"/>
                </a:solidFill>
              </a:rPr>
              <a:t>) =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) –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ru-RU" sz="1600" dirty="0">
                <a:solidFill>
                  <a:schemeClr val="tx1"/>
                </a:solidFill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chemeClr val="tx1"/>
                </a:solidFill>
              </a:rPr>
              <a:t>Доказательство.</a:t>
            </a:r>
            <a:r>
              <a:rPr lang="ru-RU" sz="1600" dirty="0">
                <a:solidFill>
                  <a:schemeClr val="tx1"/>
                </a:solidFill>
              </a:rPr>
              <a:t> Рассмотрим произвольную дугу 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b="1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</a:t>
            </a:r>
            <a:r>
              <a:rPr lang="ru-RU" sz="1600" b="1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/>
                </a:solidFill>
              </a:rPr>
              <a:t>Е. </a:t>
            </a:r>
            <a:r>
              <a:rPr lang="ru-RU" sz="1600" dirty="0">
                <a:solidFill>
                  <a:schemeClr val="tx1"/>
                </a:solidFill>
              </a:rPr>
              <a:t>В силу допустимости потоков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i="1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если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 </a:t>
            </a:r>
            <a:r>
              <a:rPr lang="ru-RU" sz="1600" i="1" dirty="0">
                <a:solidFill>
                  <a:schemeClr val="tx1"/>
                </a:solidFill>
              </a:rPr>
              <a:t>&gt;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,</a:t>
            </a:r>
            <a:r>
              <a:rPr lang="ru-RU" sz="1600" b="1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то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b="1" i="1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/>
                </a:solidFill>
              </a:rPr>
              <a:t>=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 </a:t>
            </a:r>
            <a:r>
              <a:rPr lang="ru-RU" sz="1600" i="1" dirty="0">
                <a:solidFill>
                  <a:schemeClr val="tx1"/>
                </a:solidFill>
              </a:rPr>
              <a:t>-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 ≤ с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 -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а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если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 </a:t>
            </a:r>
            <a:r>
              <a:rPr lang="ru-RU" sz="1600" i="1" dirty="0">
                <a:solidFill>
                  <a:schemeClr val="tx1"/>
                </a:solidFill>
              </a:rPr>
              <a:t>&lt;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),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т</a:t>
            </a:r>
            <a:r>
              <a:rPr lang="en-US" sz="1600" dirty="0">
                <a:solidFill>
                  <a:schemeClr val="tx1"/>
                </a:solidFill>
              </a:rPr>
              <a:t>o</a:t>
            </a:r>
            <a:r>
              <a:rPr lang="en-US" sz="1600" i="1" dirty="0">
                <a:solidFill>
                  <a:schemeClr val="tx1"/>
                </a:solidFill>
              </a:rPr>
              <a:t> h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 err="1">
                <a:solidFill>
                  <a:schemeClr val="tx1"/>
                </a:solidFill>
              </a:rPr>
              <a:t>ē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 =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 </a:t>
            </a:r>
            <a:r>
              <a:rPr lang="ru-RU" sz="1600" i="1" dirty="0">
                <a:solidFill>
                  <a:schemeClr val="tx1"/>
                </a:solidFill>
              </a:rPr>
              <a:t>-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 </a:t>
            </a:r>
            <a:r>
              <a:rPr lang="ru-RU" sz="1600" i="1" dirty="0">
                <a:solidFill>
                  <a:schemeClr val="tx1"/>
                </a:solidFill>
              </a:rPr>
              <a:t>≤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.</a:t>
            </a:r>
            <a:r>
              <a:rPr lang="ru-RU" sz="1600" b="1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Отсюда видно, что поток </a:t>
            </a:r>
            <a:r>
              <a:rPr lang="en-US" sz="1600" i="1" dirty="0">
                <a:solidFill>
                  <a:schemeClr val="tx1"/>
                </a:solidFill>
              </a:rPr>
              <a:t>h </a:t>
            </a:r>
            <a:r>
              <a:rPr lang="ru-RU" sz="1600" dirty="0">
                <a:solidFill>
                  <a:schemeClr val="tx1"/>
                </a:solidFill>
              </a:rPr>
              <a:t>допустим. Из </a:t>
            </a:r>
            <a:r>
              <a:rPr lang="en-US" sz="1600" i="1" dirty="0">
                <a:solidFill>
                  <a:schemeClr val="tx1"/>
                </a:solidFill>
              </a:rPr>
              <a:t>div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= </a:t>
            </a:r>
            <a:r>
              <a:rPr lang="en-US" sz="1600" i="1" dirty="0">
                <a:solidFill>
                  <a:schemeClr val="tx1"/>
                </a:solidFill>
              </a:rPr>
              <a:t>div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 вытекает, что мощность потока </a:t>
            </a:r>
            <a:r>
              <a:rPr lang="en-US" sz="1600" i="1" dirty="0">
                <a:solidFill>
                  <a:schemeClr val="tx1"/>
                </a:solidFill>
              </a:rPr>
              <a:t>h </a:t>
            </a:r>
            <a:r>
              <a:rPr lang="ru-RU" sz="1600" dirty="0">
                <a:solidFill>
                  <a:schemeClr val="tx1"/>
                </a:solidFill>
              </a:rPr>
              <a:t>равна </a:t>
            </a:r>
          </a:p>
          <a:p>
            <a:pPr algn="just">
              <a:lnSpc>
                <a:spcPct val="150000"/>
              </a:lnSpc>
            </a:pPr>
            <a:r>
              <a:rPr lang="el-GR" sz="1600" i="1" dirty="0">
                <a:solidFill>
                  <a:schemeClr val="tx1"/>
                </a:solidFill>
              </a:rPr>
              <a:t>γ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g </a:t>
            </a:r>
            <a:r>
              <a:rPr lang="ru-RU" sz="1600" i="1" dirty="0">
                <a:solidFill>
                  <a:schemeClr val="tx1"/>
                </a:solidFill>
              </a:rPr>
              <a:t>-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 = </a:t>
            </a:r>
            <a:r>
              <a:rPr lang="el-GR" sz="1600" i="1" dirty="0">
                <a:solidFill>
                  <a:schemeClr val="tx1"/>
                </a:solidFill>
              </a:rPr>
              <a:t>γ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) </a:t>
            </a:r>
            <a:r>
              <a:rPr lang="ru-RU" sz="1600" i="1" dirty="0">
                <a:solidFill>
                  <a:schemeClr val="tx1"/>
                </a:solidFill>
              </a:rPr>
              <a:t>- </a:t>
            </a:r>
            <a:r>
              <a:rPr lang="el-GR" sz="1600" i="1" dirty="0">
                <a:solidFill>
                  <a:schemeClr val="tx1"/>
                </a:solidFill>
              </a:rPr>
              <a:t>γ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Далее, из определения </a:t>
            </a:r>
            <a:r>
              <a:rPr lang="en-US" sz="1600" i="1" dirty="0">
                <a:solidFill>
                  <a:schemeClr val="tx1"/>
                </a:solidFill>
              </a:rPr>
              <a:t>h </a:t>
            </a:r>
            <a:r>
              <a:rPr lang="ru-RU" sz="1600" dirty="0">
                <a:solidFill>
                  <a:schemeClr val="tx1"/>
                </a:solidFill>
              </a:rPr>
              <a:t>следует, что для любой дуги </a:t>
            </a:r>
            <a:r>
              <a:rPr lang="ru-RU" sz="1600" i="1" dirty="0">
                <a:solidFill>
                  <a:schemeClr val="tx1"/>
                </a:solidFill>
              </a:rPr>
              <a:t>е </a:t>
            </a:r>
            <a:r>
              <a:rPr lang="ru-RU" sz="1600" b="1" dirty="0">
                <a:solidFill>
                  <a:schemeClr val="tx1"/>
                </a:solidFill>
                <a:sym typeface="Symbol"/>
              </a:rPr>
              <a:t></a:t>
            </a:r>
            <a:r>
              <a:rPr lang="ru-RU" sz="1600" b="1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/>
                </a:solidFill>
              </a:rPr>
              <a:t>Е </a:t>
            </a:r>
            <a:r>
              <a:rPr lang="ru-RU" sz="1600" dirty="0">
                <a:solidFill>
                  <a:schemeClr val="tx1"/>
                </a:solidFill>
              </a:rPr>
              <a:t>выполняется равенство 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 </a:t>
            </a:r>
            <a:r>
              <a:rPr lang="ru-RU" sz="1600" i="1" dirty="0">
                <a:solidFill>
                  <a:schemeClr val="tx1"/>
                </a:solidFill>
              </a:rPr>
              <a:t>-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))</a:t>
            </a:r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=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en-US" sz="1600" i="1" dirty="0" err="1">
                <a:solidFill>
                  <a:schemeClr val="tx1"/>
                </a:solidFill>
              </a:rPr>
              <a:t>d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)+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 err="1">
                <a:solidFill>
                  <a:schemeClr val="tx1"/>
                </a:solidFill>
              </a:rPr>
              <a:t>ē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en-US" sz="1600" i="1" dirty="0" err="1">
                <a:solidFill>
                  <a:schemeClr val="tx1"/>
                </a:solidFill>
              </a:rPr>
              <a:t>d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 err="1">
                <a:solidFill>
                  <a:schemeClr val="tx1"/>
                </a:solidFill>
              </a:rPr>
              <a:t>ē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b="1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(в правой части которого одно из слагаемых нулевое или вообще отсутствует). Поэтому</a:t>
            </a: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=       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i="1" dirty="0">
                <a:solidFill>
                  <a:schemeClr val="tx1"/>
                </a:solidFill>
              </a:rPr>
              <a:t>'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en-US" sz="1600" i="1" dirty="0" err="1">
                <a:solidFill>
                  <a:schemeClr val="tx1"/>
                </a:solidFill>
              </a:rPr>
              <a:t>d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i="1" dirty="0">
                <a:solidFill>
                  <a:schemeClr val="tx1"/>
                </a:solidFill>
              </a:rPr>
              <a:t>'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=        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 -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))</a:t>
            </a:r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 =</a:t>
            </a:r>
            <a:endParaRPr lang="ru-RU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solidFill>
                  <a:schemeClr val="tx1"/>
                </a:solidFill>
              </a:rPr>
              <a:t>= 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g - f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sz="1600" i="1" dirty="0">
                <a:solidFill>
                  <a:schemeClr val="tx1"/>
                </a:solidFill>
              </a:rPr>
              <a:t>=S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i="1" dirty="0">
                <a:solidFill>
                  <a:schemeClr val="tx1"/>
                </a:solidFill>
              </a:rPr>
              <a:t>- 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sz="1600" i="1" dirty="0">
                <a:solidFill>
                  <a:schemeClr val="tx1"/>
                </a:solidFill>
              </a:rPr>
              <a:t>.   </a:t>
            </a:r>
            <a:r>
              <a:rPr lang="ru-RU" sz="1600" i="1" dirty="0">
                <a:solidFill>
                  <a:schemeClr val="tx1"/>
                </a:solidFill>
              </a:rPr>
              <a:t>■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002088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4714875" y="3214688"/>
          <a:ext cx="3921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330120" imgH="380880" progId="Equation.3">
                  <p:embed/>
                </p:oleObj>
              </mc:Choice>
              <mc:Fallback>
                <p:oleObj name="Equation" r:id="rId4" imgW="330120" imgH="3808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214688"/>
                        <a:ext cx="392113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6022975" y="3236913"/>
          <a:ext cx="346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6" imgW="291960" imgH="342720" progId="Equation.3">
                  <p:embed/>
                </p:oleObj>
              </mc:Choice>
              <mc:Fallback>
                <p:oleObj name="Equation" r:id="rId6" imgW="291960" imgH="3427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3236913"/>
                        <a:ext cx="346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285752"/>
          </a:xfrm>
        </p:spPr>
        <p:txBody>
          <a:bodyPr>
            <a:noAutofit/>
          </a:bodyPr>
          <a:lstStyle/>
          <a:p>
            <a:r>
              <a:rPr lang="ru-RU" sz="1600" b="1" dirty="0"/>
              <a:t>Потоки минимальной стоимости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501122" cy="621510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600" i="1" dirty="0">
                <a:solidFill>
                  <a:schemeClr val="tx1"/>
                </a:solidFill>
              </a:rPr>
              <a:t>Удельной стоимостью пути </a:t>
            </a:r>
            <a:r>
              <a:rPr lang="ru-RU" sz="1600" dirty="0">
                <a:solidFill>
                  <a:schemeClr val="tx1"/>
                </a:solidFill>
              </a:rPr>
              <a:t>(или цикла) в сети будем называть сумму удельных стоимостей входящих в него дуг.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Теорема 1. 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Критерий оптимальности потока фиксированной мощности</a:t>
            </a:r>
            <a:r>
              <a:rPr lang="ru-RU" sz="1600" dirty="0">
                <a:solidFill>
                  <a:schemeClr val="tx1"/>
                </a:solidFill>
              </a:rPr>
              <a:t>). Пусть дана сеть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 заданными пропускными способностями и удельными стоимостями дуг, источником </a:t>
            </a:r>
            <a:r>
              <a:rPr lang="en-US" sz="1600" dirty="0">
                <a:solidFill>
                  <a:schemeClr val="tx1"/>
                </a:solidFill>
              </a:rPr>
              <a:t>s </a:t>
            </a:r>
            <a:r>
              <a:rPr lang="ru-RU" sz="1600" dirty="0">
                <a:solidFill>
                  <a:schemeClr val="tx1"/>
                </a:solidFill>
              </a:rPr>
              <a:t>и  стоком 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ru-RU" sz="1600" dirty="0">
                <a:solidFill>
                  <a:schemeClr val="tx1"/>
                </a:solidFill>
              </a:rPr>
              <a:t>. Тогда допустимый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имеет минимальную стоимость среди всех допустимых потоков той же величины в том и только  том случае, когда в графе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нет контуров с отрицательной удельной стоимостью.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Доказательство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Пусть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– поток величины </a:t>
            </a:r>
            <a:r>
              <a:rPr lang="en-US" sz="1600" i="1" dirty="0">
                <a:solidFill>
                  <a:schemeClr val="tx1"/>
                </a:solidFill>
              </a:rPr>
              <a:t>m</a:t>
            </a:r>
            <a:r>
              <a:rPr lang="ru-RU" sz="1600" dirty="0">
                <a:solidFill>
                  <a:schemeClr val="tx1"/>
                </a:solidFill>
              </a:rPr>
              <a:t> с минимальной стоимостью. Предположим, что в графе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 есть контур с отрицательной удельной стоимостью. Обозначим через </a:t>
            </a:r>
            <a:r>
              <a:rPr lang="en-US" sz="1600" i="1" dirty="0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 минимальную пропускную способность дуг этого контура. Число </a:t>
            </a:r>
            <a:r>
              <a:rPr lang="en-US" sz="1600" i="1" dirty="0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 положительно. Пропустим по контуру поток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ru-RU" sz="1600" i="1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который принимает значение </a:t>
            </a:r>
            <a:r>
              <a:rPr lang="en-US" sz="1600" i="1" dirty="0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 на всех дугах контура и нулевое значение на остальных дугах. Легко видеть, что этот поток допустим в сети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ru-RU" sz="1600" i="1" baseline="-250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,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имеет отрицательную стоимость, а его величина равна нулю. Ему соответствует 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ru-RU" sz="1600" dirty="0">
                <a:solidFill>
                  <a:schemeClr val="tx1"/>
                </a:solidFill>
              </a:rPr>
              <a:t>поток</a:t>
            </a: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ru-RU" sz="1600" dirty="0">
                <a:solidFill>
                  <a:schemeClr val="tx1"/>
                </a:solidFill>
              </a:rPr>
              <a:t>    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По лемме 1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 +               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допустим, имеет величину 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), а его стоимость строго меньше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). Значит, стоимость потока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не минимальна.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С другой стороны, допустим, что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не оптимален. Тогда существует такой допустимый поток </a:t>
            </a:r>
            <a:r>
              <a:rPr lang="en-US" sz="1600" i="1" dirty="0">
                <a:solidFill>
                  <a:schemeClr val="tx1"/>
                </a:solidFill>
              </a:rPr>
              <a:t>g </a:t>
            </a:r>
            <a:r>
              <a:rPr lang="ru-RU" sz="1600" dirty="0">
                <a:solidFill>
                  <a:schemeClr val="tx1"/>
                </a:solidFill>
              </a:rPr>
              <a:t>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i="1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что </a:t>
            </a:r>
            <a:r>
              <a:rPr lang="el-GR" sz="1600" i="1" dirty="0">
                <a:solidFill>
                  <a:schemeClr val="tx1"/>
                </a:solidFill>
              </a:rPr>
              <a:t>γ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) = </a:t>
            </a:r>
            <a:r>
              <a:rPr lang="el-GR" sz="1600" i="1" dirty="0">
                <a:solidFill>
                  <a:schemeClr val="tx1"/>
                </a:solidFill>
              </a:rPr>
              <a:t>γ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),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en-US" sz="1600" i="1" dirty="0">
                <a:solidFill>
                  <a:schemeClr val="tx1"/>
                </a:solidFill>
              </a:rPr>
              <a:t>&lt;S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Напомним, что </a:t>
            </a:r>
            <a:r>
              <a:rPr lang="el-GR" sz="1600" i="1" dirty="0">
                <a:solidFill>
                  <a:schemeClr val="tx1"/>
                </a:solidFill>
              </a:rPr>
              <a:t>γ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 = </a:t>
            </a:r>
            <a:r>
              <a:rPr lang="en-US" sz="1600" i="1" dirty="0">
                <a:solidFill>
                  <a:schemeClr val="tx1"/>
                </a:solidFill>
              </a:rPr>
              <a:t>div 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) = -</a:t>
            </a:r>
            <a:r>
              <a:rPr lang="en-US" sz="1600" dirty="0">
                <a:solidFill>
                  <a:schemeClr val="tx1"/>
                </a:solidFill>
              </a:rPr>
              <a:t>div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Поэтому разность </a:t>
            </a:r>
            <a:r>
              <a:rPr lang="en-US" sz="1600" i="1" dirty="0">
                <a:solidFill>
                  <a:schemeClr val="tx1"/>
                </a:solidFill>
              </a:rPr>
              <a:t>g </a:t>
            </a:r>
            <a:r>
              <a:rPr lang="ru-RU" sz="1600" i="1" dirty="0">
                <a:solidFill>
                  <a:schemeClr val="tx1"/>
                </a:solidFill>
              </a:rPr>
              <a:t>- </a:t>
            </a:r>
            <a:r>
              <a:rPr lang="en-US" sz="1600" i="1" dirty="0">
                <a:solidFill>
                  <a:schemeClr val="tx1"/>
                </a:solidFill>
              </a:rPr>
              <a:t>f </a:t>
            </a:r>
            <a:r>
              <a:rPr lang="ru-RU" sz="1600" dirty="0">
                <a:solidFill>
                  <a:schemeClr val="tx1"/>
                </a:solidFill>
              </a:rPr>
              <a:t>является циркуляцией, т.е. потоком величины 0. В силу </a:t>
            </a:r>
            <a:r>
              <a:rPr lang="en-US" sz="1600" i="1" dirty="0">
                <a:solidFill>
                  <a:schemeClr val="tx1"/>
                </a:solidFill>
              </a:rPr>
              <a:t>div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Ѳ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= </a:t>
            </a:r>
            <a:r>
              <a:rPr lang="en-US" sz="1600" i="1" dirty="0">
                <a:solidFill>
                  <a:schemeClr val="tx1"/>
                </a:solidFill>
              </a:rPr>
              <a:t>div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поток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ru-RU" sz="1600" i="1" dirty="0">
                <a:solidFill>
                  <a:schemeClr val="tx1"/>
                </a:solidFill>
              </a:rPr>
              <a:t> = </a:t>
            </a:r>
            <a:r>
              <a:rPr lang="en-US" sz="1600" i="1" dirty="0">
                <a:solidFill>
                  <a:schemeClr val="tx1"/>
                </a:solidFill>
              </a:rPr>
              <a:t>g </a:t>
            </a:r>
            <a:r>
              <a:rPr lang="ru-RU" sz="1600" dirty="0">
                <a:solidFill>
                  <a:schemeClr val="tx1"/>
                </a:solidFill>
              </a:rPr>
              <a:t>Ө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f </a:t>
            </a:r>
            <a:r>
              <a:rPr lang="ru-RU" sz="1600" dirty="0">
                <a:solidFill>
                  <a:schemeClr val="tx1"/>
                </a:solidFill>
              </a:rPr>
              <a:t>в графе 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   </a:t>
            </a:r>
            <a:r>
              <a:rPr lang="ru-RU" sz="1600" dirty="0">
                <a:solidFill>
                  <a:schemeClr val="tx1"/>
                </a:solidFill>
              </a:rPr>
              <a:t>тоже является  циркуляцией.  По  лемме  2  ее  стоимость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en-US" sz="1600" dirty="0">
                <a:solidFill>
                  <a:schemeClr val="tx1"/>
                </a:solidFill>
              </a:rPr>
              <a:t>)=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)-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отрицательна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Но сама циркуляция </a:t>
            </a:r>
            <a:r>
              <a:rPr lang="en-US" sz="1600" i="1" dirty="0">
                <a:solidFill>
                  <a:schemeClr val="tx1"/>
                </a:solidFill>
              </a:rPr>
              <a:t>h </a:t>
            </a:r>
            <a:r>
              <a:rPr lang="ru-RU" sz="1600" dirty="0">
                <a:solidFill>
                  <a:schemeClr val="tx1"/>
                </a:solidFill>
              </a:rPr>
              <a:t>положительна. Она раскладывается в сумму элементарных положительных потоков вдоль контуров. Стоимость </a:t>
            </a:r>
            <a:r>
              <a:rPr lang="en-US" sz="1600" i="1" dirty="0">
                <a:solidFill>
                  <a:schemeClr val="tx1"/>
                </a:solidFill>
              </a:rPr>
              <a:t>h </a:t>
            </a:r>
            <a:r>
              <a:rPr lang="ru-RU" sz="1600" dirty="0">
                <a:solidFill>
                  <a:schemeClr val="tx1"/>
                </a:solidFill>
              </a:rPr>
              <a:t>равна сумме стоимостей этих потоков. Следовательно, хотя бы один из потоков имеет отрицательную стоимость. Но тогда и соответствующий контур имеет отрицательную удельную стоимость. </a:t>
            </a:r>
            <a:r>
              <a:rPr lang="ru-RU" sz="1600" i="1" dirty="0">
                <a:solidFill>
                  <a:schemeClr val="tx1"/>
                </a:solidFill>
              </a:rPr>
              <a:t>■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br>
              <a:rPr lang="en-US" sz="1600" dirty="0"/>
            </a:b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002088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429388" y="3214686"/>
          <a:ext cx="1698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4" imgW="126720" imgH="215640" progId="Equation.3">
                  <p:embed/>
                </p:oleObj>
              </mc:Choice>
              <mc:Fallback>
                <p:oleObj name="Equation" r:id="rId4" imgW="1267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3214686"/>
                        <a:ext cx="16986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357290" y="3429000"/>
          <a:ext cx="1698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6" imgW="126720" imgH="215640" progId="Equation.3">
                  <p:embed/>
                </p:oleObj>
              </mc:Choice>
              <mc:Fallback>
                <p:oleObj name="Equation" r:id="rId6" imgW="1267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429000"/>
                        <a:ext cx="16986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285752"/>
          </a:xfrm>
        </p:spPr>
        <p:txBody>
          <a:bodyPr>
            <a:noAutofit/>
          </a:bodyPr>
          <a:lstStyle/>
          <a:p>
            <a:r>
              <a:rPr lang="ru-RU" sz="1600" b="1" dirty="0"/>
              <a:t>Потоки минимальной стоимости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501122" cy="6357982"/>
          </a:xfrm>
        </p:spPr>
        <p:txBody>
          <a:bodyPr>
            <a:noAutofit/>
          </a:bodyPr>
          <a:lstStyle/>
          <a:p>
            <a:pPr algn="just"/>
            <a:r>
              <a:rPr lang="ru-RU" sz="1600" b="1" dirty="0">
                <a:solidFill>
                  <a:schemeClr val="tx1"/>
                </a:solidFill>
              </a:rPr>
              <a:t>Следствие 1</a:t>
            </a:r>
            <a:r>
              <a:rPr lang="ru-RU" sz="1600" dirty="0">
                <a:solidFill>
                  <a:schemeClr val="tx1"/>
                </a:solidFill>
              </a:rPr>
              <a:t>. Нулевой поток 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тогда и только тогда имеет минимальную стоимость среди всех допустимых потоков нулевой величины, когда в </a:t>
            </a:r>
            <a:r>
              <a:rPr lang="en-US" sz="1600" i="1" dirty="0">
                <a:solidFill>
                  <a:schemeClr val="tx1"/>
                </a:solidFill>
              </a:rPr>
              <a:t>G </a:t>
            </a:r>
            <a:r>
              <a:rPr lang="ru-RU" sz="1600" dirty="0">
                <a:solidFill>
                  <a:schemeClr val="tx1"/>
                </a:solidFill>
              </a:rPr>
              <a:t>нет контура с отрицательной удельной стоимостью.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Следствие 2</a:t>
            </a:r>
            <a:r>
              <a:rPr lang="ru-RU" sz="1600" dirty="0"/>
              <a:t>. </a:t>
            </a:r>
            <a:r>
              <a:rPr lang="ru-RU" sz="1600" dirty="0">
                <a:solidFill>
                  <a:schemeClr val="tx1"/>
                </a:solidFill>
              </a:rPr>
              <a:t>Допустимый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имеет минимальную стоимость среди всех допустимых потоков той же величины в том и только том случае, когда не существует потока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вдоль неориентированного цикла 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, который удовлетворял бы следующим двум условиям: а)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 +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допустим и б)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ru-RU" sz="1600" dirty="0">
                <a:solidFill>
                  <a:schemeClr val="tx1"/>
                </a:solidFill>
              </a:rPr>
              <a:t>) &lt; 0.</a:t>
            </a:r>
          </a:p>
          <a:p>
            <a:r>
              <a:rPr lang="ru-RU" sz="1600" b="1" dirty="0">
                <a:solidFill>
                  <a:schemeClr val="tx1"/>
                </a:solidFill>
              </a:rPr>
              <a:t>Алгоритм </a:t>
            </a:r>
            <a:r>
              <a:rPr lang="ru-RU" sz="1600" b="1" dirty="0" err="1">
                <a:solidFill>
                  <a:schemeClr val="tx1"/>
                </a:solidFill>
              </a:rPr>
              <a:t>Басакера</a:t>
            </a:r>
            <a:r>
              <a:rPr lang="ru-RU" sz="1600" b="1" dirty="0">
                <a:solidFill>
                  <a:schemeClr val="tx1"/>
                </a:solidFill>
              </a:rPr>
              <a:t> </a:t>
            </a:r>
            <a:r>
              <a:rPr lang="ru-RU" sz="1600" b="1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sz="1600" b="1" dirty="0">
                <a:solidFill>
                  <a:schemeClr val="tx1"/>
                </a:solidFill>
              </a:rPr>
              <a:t> </a:t>
            </a:r>
            <a:r>
              <a:rPr lang="ru-RU" sz="1600" b="1" dirty="0" err="1">
                <a:solidFill>
                  <a:schemeClr val="tx1"/>
                </a:solidFill>
              </a:rPr>
              <a:t>Гоуэна</a:t>
            </a:r>
            <a:r>
              <a:rPr lang="ru-RU" sz="1600" b="1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На каждом его шаге находится наиболее дешевый ориентированный путь из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</a:t>
            </a:r>
            <a:r>
              <a:rPr lang="en-US" sz="1600" i="1" dirty="0">
                <a:solidFill>
                  <a:schemeClr val="tx1"/>
                </a:solidFill>
              </a:rPr>
              <a:t>t </a:t>
            </a:r>
            <a:r>
              <a:rPr lang="ru-RU" sz="1600" dirty="0">
                <a:solidFill>
                  <a:schemeClr val="tx1"/>
                </a:solidFill>
              </a:rPr>
              <a:t>в графе модифицированных стоимостей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По леммам 1, 2 этому пути соответствует увеличивающая цепь минимальной удельной стоимости 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. Затем по этой цепи пропускается максимальный поток, который можно добавить к имеющемуся потоку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 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Шаг </a:t>
            </a:r>
            <a:r>
              <a:rPr lang="ru-RU" sz="1600" dirty="0">
                <a:solidFill>
                  <a:schemeClr val="tx1"/>
                </a:solidFill>
              </a:rPr>
              <a:t>0</a:t>
            </a:r>
            <a:r>
              <a:rPr lang="ru-RU" sz="1600" b="1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В сети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пропускаем нулевой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. Его величина и стоимость равны нулю.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Шаг </a:t>
            </a:r>
            <a:r>
              <a:rPr lang="ru-RU" sz="1600" dirty="0">
                <a:solidFill>
                  <a:schemeClr val="tx1"/>
                </a:solidFill>
              </a:rPr>
              <a:t>1. Строим граф модифицированных стоимостей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Шаг </a:t>
            </a:r>
            <a:r>
              <a:rPr lang="ru-RU" sz="1600" dirty="0">
                <a:solidFill>
                  <a:schemeClr val="tx1"/>
                </a:solidFill>
              </a:rPr>
              <a:t>2. Если в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нет ни одного ориентированного пути из </a:t>
            </a:r>
            <a:r>
              <a:rPr lang="en-US" sz="1600" i="1" dirty="0">
                <a:solidFill>
                  <a:schemeClr val="tx1"/>
                </a:solidFill>
              </a:rPr>
              <a:t>s </a:t>
            </a:r>
            <a:r>
              <a:rPr lang="ru-RU" sz="1600" dirty="0">
                <a:solidFill>
                  <a:schemeClr val="tx1"/>
                </a:solidFill>
              </a:rPr>
              <a:t>в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ru-RU" sz="1600" i="1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то мощность потока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не может быть увеличена, и задача не имеет решения.</a:t>
            </a:r>
            <a:r>
              <a:rPr lang="ru-RU" sz="1600" dirty="0"/>
              <a:t> </a:t>
            </a:r>
            <a:r>
              <a:rPr lang="ru-RU" sz="1600" dirty="0">
                <a:solidFill>
                  <a:schemeClr val="tx1"/>
                </a:solidFill>
              </a:rPr>
              <a:t>В противном случае среди всех путей из </a:t>
            </a:r>
            <a:r>
              <a:rPr lang="en-US" sz="1600" i="1" dirty="0">
                <a:solidFill>
                  <a:schemeClr val="tx1"/>
                </a:solidFill>
              </a:rPr>
              <a:t>s </a:t>
            </a:r>
            <a:r>
              <a:rPr lang="ru-RU" sz="1600" dirty="0">
                <a:solidFill>
                  <a:schemeClr val="tx1"/>
                </a:solidFill>
              </a:rPr>
              <a:t>в </a:t>
            </a:r>
            <a:r>
              <a:rPr lang="en-US" sz="1600" i="1" dirty="0">
                <a:solidFill>
                  <a:schemeClr val="tx1"/>
                </a:solidFill>
              </a:rPr>
              <a:t>t </a:t>
            </a:r>
            <a:r>
              <a:rPr lang="ru-RU" sz="1600" dirty="0">
                <a:solidFill>
                  <a:schemeClr val="tx1"/>
                </a:solidFill>
              </a:rPr>
              <a:t>в графе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находим путь с минимальной удельной стоимостью. Обозначим его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i="1" baseline="-25000" dirty="0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.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Шаг </a:t>
            </a:r>
            <a:r>
              <a:rPr lang="ru-RU" sz="1600" dirty="0">
                <a:solidFill>
                  <a:schemeClr val="tx1"/>
                </a:solidFill>
              </a:rPr>
              <a:t>3. В исходной сети </a:t>
            </a:r>
            <a:r>
              <a:rPr lang="en-US" sz="1600" i="1" dirty="0">
                <a:solidFill>
                  <a:schemeClr val="tx1"/>
                </a:solidFill>
              </a:rPr>
              <a:t>G </a:t>
            </a:r>
            <a:r>
              <a:rPr lang="ru-RU" sz="1600" dirty="0">
                <a:solidFill>
                  <a:schemeClr val="tx1"/>
                </a:solidFill>
              </a:rPr>
              <a:t>определяем неориентированную цепь </a:t>
            </a:r>
            <a:r>
              <a:rPr lang="ru-RU" sz="1600" i="1" dirty="0">
                <a:solidFill>
                  <a:schemeClr val="tx1"/>
                </a:solidFill>
              </a:rPr>
              <a:t>Р, </a:t>
            </a:r>
            <a:r>
              <a:rPr lang="ru-RU" sz="1600" dirty="0">
                <a:solidFill>
                  <a:schemeClr val="tx1"/>
                </a:solidFill>
              </a:rPr>
              <a:t>соответствующую пути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i="1" baseline="-25000" dirty="0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Для всех дуг </a:t>
            </a:r>
            <a:r>
              <a:rPr lang="ru-RU" sz="1600" i="1" dirty="0">
                <a:solidFill>
                  <a:schemeClr val="tx1"/>
                </a:solidFill>
              </a:rPr>
              <a:t>е </a:t>
            </a:r>
            <a:r>
              <a:rPr lang="ru-RU" sz="1600" dirty="0">
                <a:solidFill>
                  <a:schemeClr val="tx1"/>
                </a:solidFill>
              </a:rPr>
              <a:t>из цепи </a:t>
            </a:r>
            <a:r>
              <a:rPr lang="ru-RU" sz="1600" i="1" dirty="0">
                <a:solidFill>
                  <a:schemeClr val="tx1"/>
                </a:solidFill>
              </a:rPr>
              <a:t>Р </a:t>
            </a:r>
            <a:r>
              <a:rPr lang="ru-RU" sz="1600" dirty="0">
                <a:solidFill>
                  <a:schemeClr val="tx1"/>
                </a:solidFill>
              </a:rPr>
              <a:t>вычисляем числа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: </a:t>
            </a:r>
            <a:r>
              <a:rPr lang="ru-RU" sz="1600" dirty="0">
                <a:solidFill>
                  <a:schemeClr val="tx1"/>
                </a:solidFill>
              </a:rPr>
              <a:t>на прямых дугах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 = с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</a:rPr>
              <a:t>) </a:t>
            </a:r>
            <a:r>
              <a:rPr lang="ru-RU" sz="1600" i="1" dirty="0">
                <a:solidFill>
                  <a:schemeClr val="tx1"/>
                </a:solidFill>
              </a:rPr>
              <a:t>-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i="1" dirty="0">
                <a:solidFill>
                  <a:schemeClr val="tx1"/>
                </a:solidFill>
              </a:rPr>
              <a:t>), </a:t>
            </a:r>
            <a:r>
              <a:rPr lang="ru-RU" sz="1600" dirty="0">
                <a:solidFill>
                  <a:schemeClr val="tx1"/>
                </a:solidFill>
              </a:rPr>
              <a:t>а на обратных дугах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</a:rPr>
              <a:t>) =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</a:rPr>
              <a:t>). Затем находим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b="1" dirty="0" err="1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= </a:t>
            </a:r>
            <a:r>
              <a:rPr lang="en-US" sz="1600" dirty="0">
                <a:solidFill>
                  <a:schemeClr val="tx1"/>
                </a:solidFill>
              </a:rPr>
              <a:t>min</a:t>
            </a:r>
            <a:r>
              <a:rPr lang="ru-RU" sz="1600" dirty="0" err="1">
                <a:solidFill>
                  <a:schemeClr val="tx1"/>
                </a:solidFill>
              </a:rPr>
              <a:t>{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), </a:t>
            </a:r>
            <a:r>
              <a:rPr lang="en-US" sz="1600" i="1" dirty="0">
                <a:solidFill>
                  <a:schemeClr val="tx1"/>
                </a:solidFill>
              </a:rPr>
              <a:t>m </a:t>
            </a:r>
            <a:r>
              <a:rPr lang="ru-RU" sz="1600" dirty="0">
                <a:solidFill>
                  <a:schemeClr val="tx1"/>
                </a:solidFill>
              </a:rPr>
              <a:t>- </a:t>
            </a:r>
            <a:r>
              <a:rPr lang="en-US" sz="1600" dirty="0">
                <a:solidFill>
                  <a:schemeClr val="tx1"/>
                </a:solidFill>
              </a:rPr>
              <a:t>v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)| 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i="1" dirty="0">
                <a:solidFill>
                  <a:schemeClr val="tx1"/>
                </a:solidFill>
                <a:sym typeface="Symbol"/>
              </a:rPr>
              <a:t>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ru-RU" sz="1600" dirty="0">
                <a:solidFill>
                  <a:schemeClr val="tx1"/>
                </a:solidFill>
              </a:rPr>
              <a:t>}</a:t>
            </a:r>
            <a:r>
              <a:rPr lang="ru-RU" sz="1600" i="1" dirty="0">
                <a:solidFill>
                  <a:schemeClr val="tx1"/>
                </a:solidFill>
              </a:rPr>
              <a:t>.</a:t>
            </a:r>
            <a:r>
              <a:rPr lang="ru-RU" sz="1600" b="1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прямых дугах цепи </a:t>
            </a:r>
            <a:r>
              <a:rPr lang="ru-RU" sz="1600" i="1" dirty="0">
                <a:solidFill>
                  <a:schemeClr val="tx1"/>
                </a:solidFill>
              </a:rPr>
              <a:t>Р </a:t>
            </a:r>
            <a:r>
              <a:rPr lang="ru-RU" sz="1600" dirty="0">
                <a:solidFill>
                  <a:schemeClr val="tx1"/>
                </a:solidFill>
              </a:rPr>
              <a:t>увеличиваем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, а на обратных дугах уменьшаем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. При этом величина потока увеличивается на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Шаг </a:t>
            </a:r>
            <a:r>
              <a:rPr lang="ru-RU" sz="1600" dirty="0">
                <a:solidFill>
                  <a:schemeClr val="tx1"/>
                </a:solidFill>
              </a:rPr>
              <a:t>4. Если величина нового потока меньше </a:t>
            </a:r>
            <a:r>
              <a:rPr lang="ru-RU" sz="1600" i="1" dirty="0">
                <a:solidFill>
                  <a:schemeClr val="tx1"/>
                </a:solidFill>
              </a:rPr>
              <a:t>т</a:t>
            </a:r>
            <a:r>
              <a:rPr lang="ru-RU" sz="1600" dirty="0">
                <a:solidFill>
                  <a:schemeClr val="tx1"/>
                </a:solidFill>
              </a:rPr>
              <a:t>,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то переходим к шагу 1. Если же она равна </a:t>
            </a:r>
            <a:r>
              <a:rPr lang="ru-RU" sz="1600" i="1" dirty="0">
                <a:solidFill>
                  <a:schemeClr val="tx1"/>
                </a:solidFill>
              </a:rPr>
              <a:t>т</a:t>
            </a:r>
            <a:r>
              <a:rPr lang="ru-RU" sz="1600" dirty="0">
                <a:solidFill>
                  <a:schemeClr val="tx1"/>
                </a:solidFill>
              </a:rPr>
              <a:t>,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то в сети построен оптимальный поток мощности </a:t>
            </a:r>
            <a:r>
              <a:rPr lang="ru-RU" sz="1600" i="1" dirty="0">
                <a:solidFill>
                  <a:schemeClr val="tx1"/>
                </a:solidFill>
              </a:rPr>
              <a:t>т.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br>
              <a:rPr lang="ru-RU" sz="1600" dirty="0"/>
            </a:b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002088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285752"/>
          </a:xfrm>
        </p:spPr>
        <p:txBody>
          <a:bodyPr>
            <a:noAutofit/>
          </a:bodyPr>
          <a:lstStyle/>
          <a:p>
            <a:r>
              <a:rPr lang="ru-RU" sz="1600" b="1" dirty="0"/>
              <a:t>Потоки минимальной стоимости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501122" cy="6357982"/>
          </a:xfrm>
        </p:spPr>
        <p:txBody>
          <a:bodyPr>
            <a:no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Теорема 1 показывает, что алгоритм </a:t>
            </a:r>
            <a:r>
              <a:rPr lang="ru-RU" sz="1600" dirty="0" err="1">
                <a:solidFill>
                  <a:schemeClr val="tx1"/>
                </a:solidFill>
              </a:rPr>
              <a:t>Басакера</a:t>
            </a:r>
            <a:r>
              <a:rPr lang="ru-RU" sz="1600" dirty="0">
                <a:solidFill>
                  <a:schemeClr val="tx1"/>
                </a:solidFill>
              </a:rPr>
              <a:t> - </a:t>
            </a:r>
            <a:r>
              <a:rPr lang="ru-RU" sz="1600" dirty="0" err="1">
                <a:solidFill>
                  <a:schemeClr val="tx1"/>
                </a:solidFill>
              </a:rPr>
              <a:t>Гоуэна</a:t>
            </a:r>
            <a:r>
              <a:rPr lang="ru-RU" sz="1600" dirty="0">
                <a:solidFill>
                  <a:schemeClr val="tx1"/>
                </a:solidFill>
              </a:rPr>
              <a:t> имеет смысл применять только к таким сетям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i="1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в которых нет контуров отрицательной удельной стоимости. Выполнение или невыполнение этого условия можно проверять с помощью алгоритма Форда-Беллмана или алгоритма </a:t>
            </a:r>
            <a:r>
              <a:rPr lang="ru-RU" sz="1600" dirty="0" err="1">
                <a:solidFill>
                  <a:schemeClr val="tx1"/>
                </a:solidFill>
              </a:rPr>
              <a:t>Флойда</a:t>
            </a:r>
            <a:r>
              <a:rPr lang="ru-RU" sz="1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Для поиска самого дешевого пути из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</a:t>
            </a:r>
            <a:r>
              <a:rPr lang="en-US" sz="1600" i="1" dirty="0">
                <a:solidFill>
                  <a:schemeClr val="tx1"/>
                </a:solidFill>
              </a:rPr>
              <a:t>t </a:t>
            </a:r>
            <a:r>
              <a:rPr lang="ru-RU" sz="1600" dirty="0">
                <a:solidFill>
                  <a:schemeClr val="tx1"/>
                </a:solidFill>
              </a:rPr>
              <a:t>в графе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(шаг 2 алгоритма </a:t>
            </a:r>
            <a:r>
              <a:rPr lang="ru-RU" sz="1600" dirty="0" err="1">
                <a:solidFill>
                  <a:schemeClr val="tx1"/>
                </a:solidFill>
              </a:rPr>
              <a:t>Басакера</a:t>
            </a:r>
            <a:r>
              <a:rPr lang="ru-RU" sz="1600" dirty="0">
                <a:solidFill>
                  <a:schemeClr val="tx1"/>
                </a:solidFill>
              </a:rPr>
              <a:t> - </a:t>
            </a:r>
            <a:r>
              <a:rPr lang="ru-RU" sz="1600" dirty="0" err="1">
                <a:solidFill>
                  <a:schemeClr val="tx1"/>
                </a:solidFill>
              </a:rPr>
              <a:t>Гоуэна</a:t>
            </a:r>
            <a:r>
              <a:rPr lang="ru-RU" sz="1600" dirty="0">
                <a:solidFill>
                  <a:schemeClr val="tx1"/>
                </a:solidFill>
              </a:rPr>
              <a:t>) тоже можно использовать алгоритмы Форда-Беллмана и </a:t>
            </a:r>
            <a:r>
              <a:rPr lang="ru-RU" sz="1600" dirty="0" err="1">
                <a:solidFill>
                  <a:schemeClr val="tx1"/>
                </a:solidFill>
              </a:rPr>
              <a:t>Флойда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sz="1600" b="1" dirty="0">
              <a:solidFill>
                <a:schemeClr val="tx1"/>
              </a:solidFill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Пример</a:t>
            </a:r>
            <a:r>
              <a:rPr lang="ru-RU" sz="1600" dirty="0">
                <a:solidFill>
                  <a:schemeClr val="tx1"/>
                </a:solidFill>
              </a:rPr>
              <a:t>. Построить поток величиной </a:t>
            </a:r>
            <a:r>
              <a:rPr lang="en-US" sz="1600" i="1" dirty="0">
                <a:solidFill>
                  <a:schemeClr val="tx1"/>
                </a:solidFill>
              </a:rPr>
              <a:t>m</a:t>
            </a:r>
            <a:r>
              <a:rPr lang="en-US" sz="1600" dirty="0">
                <a:solidFill>
                  <a:schemeClr val="tx1"/>
                </a:solidFill>
              </a:rPr>
              <a:t>=3 </a:t>
            </a:r>
            <a:r>
              <a:rPr lang="ru-RU" sz="1600" dirty="0">
                <a:solidFill>
                  <a:schemeClr val="tx1"/>
                </a:solidFill>
              </a:rPr>
              <a:t>с минимальной стоимостью в сети </a:t>
            </a:r>
            <a:r>
              <a:rPr lang="en-US" sz="1600" i="1" dirty="0">
                <a:solidFill>
                  <a:schemeClr val="tx1"/>
                </a:solidFill>
              </a:rPr>
              <a:t>G.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Здесь без скобок указана пропускная способность, в квадратных скобках удельная стоимость.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br>
              <a:rPr lang="ru-RU" sz="1600" dirty="0"/>
            </a:b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002088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вал 4"/>
          <p:cNvSpPr/>
          <p:nvPr/>
        </p:nvSpPr>
        <p:spPr>
          <a:xfrm>
            <a:off x="1785918" y="3929066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28992" y="35718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rot="16200000" flipH="1">
            <a:off x="2527438" y="3258984"/>
            <a:ext cx="724842" cy="2207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000496" y="47148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929322" y="40005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rot="16200000" flipV="1">
            <a:off x="3143240" y="3857628"/>
            <a:ext cx="1149704" cy="57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1214414" y="3000372"/>
            <a:ext cx="5286412" cy="2226720"/>
            <a:chOff x="1214414" y="3000372"/>
            <a:chExt cx="5286412" cy="2226720"/>
          </a:xfrm>
        </p:grpSpPr>
        <p:cxnSp>
          <p:nvCxnSpPr>
            <p:cNvPr id="7" name="Прямая со стрелкой 6"/>
            <p:cNvCxnSpPr>
              <a:stCxn id="5" idx="1"/>
            </p:cNvCxnSpPr>
            <p:nvPr/>
          </p:nvCxnSpPr>
          <p:spPr>
            <a:xfrm rot="5400000" flipH="1" flipV="1">
              <a:off x="2426976" y="2937513"/>
              <a:ext cx="367652" cy="163637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endCxn id="14" idx="1"/>
            </p:cNvCxnSpPr>
            <p:nvPr/>
          </p:nvCxnSpPr>
          <p:spPr>
            <a:xfrm>
              <a:off x="3428992" y="3571876"/>
              <a:ext cx="2507025" cy="43532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endCxn id="14" idx="2"/>
            </p:cNvCxnSpPr>
            <p:nvPr/>
          </p:nvCxnSpPr>
          <p:spPr>
            <a:xfrm flipV="1">
              <a:off x="4000496" y="4023364"/>
              <a:ext cx="1928826" cy="6915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14414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3636" y="385762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</a:t>
              </a:r>
              <a:endParaRPr lang="ru-RU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43240" y="30003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  <a:endParaRPr lang="ru-RU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9058" y="485776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  <a:endParaRPr lang="ru-RU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3174" y="4000504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[2]</a:t>
              </a:r>
            </a:p>
            <a:p>
              <a:r>
                <a:rPr lang="ru-RU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4071942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[3]</a:t>
              </a:r>
            </a:p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4810" y="3357562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[2]</a:t>
              </a:r>
            </a:p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8860" y="342900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[4]</a:t>
              </a:r>
            </a:p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8992" y="378619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[3]</a:t>
              </a:r>
            </a:p>
            <a:p>
              <a:r>
                <a:rPr lang="en-US" dirty="0"/>
                <a:t>1</a:t>
              </a:r>
              <a:endParaRPr lang="ru-RU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8304" y="274638"/>
            <a:ext cx="1378496" cy="20203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ИСО</a:t>
            </a:r>
            <a:endParaRPr lang="en-US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l-GR" sz="1600" i="1" dirty="0"/>
              <a:t>γ</a:t>
            </a:r>
            <a:r>
              <a:rPr lang="ru-RU" sz="1600" dirty="0"/>
              <a:t>=</a:t>
            </a:r>
            <a:r>
              <a:rPr lang="en-US" sz="1600" dirty="0"/>
              <a:t>2, </a:t>
            </a:r>
            <a:r>
              <a:rPr lang="en-US" sz="1600" i="1" dirty="0"/>
              <a:t>S</a:t>
            </a:r>
            <a:r>
              <a:rPr lang="en-US" sz="1600" dirty="0"/>
              <a:t>=1</a:t>
            </a:r>
            <a:r>
              <a:rPr lang="ru-RU" sz="1600" dirty="0"/>
              <a:t>0</a:t>
            </a:r>
            <a:r>
              <a:rPr lang="en-US" sz="1600" dirty="0"/>
              <a:t>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547664" y="620688"/>
            <a:ext cx="5286412" cy="2226720"/>
            <a:chOff x="1214414" y="3000372"/>
            <a:chExt cx="5286412" cy="2226720"/>
          </a:xfrm>
        </p:grpSpPr>
        <p:cxnSp>
          <p:nvCxnSpPr>
            <p:cNvPr id="5" name="Прямая со стрелкой 4"/>
            <p:cNvCxnSpPr/>
            <p:nvPr/>
          </p:nvCxnSpPr>
          <p:spPr>
            <a:xfrm rot="5400000" flipH="1" flipV="1">
              <a:off x="2426976" y="2937513"/>
              <a:ext cx="367652" cy="163637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>
              <a:off x="3428992" y="3571876"/>
              <a:ext cx="2507025" cy="43532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4000496" y="4023364"/>
              <a:ext cx="1928826" cy="6915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14414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3636" y="385762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</a:t>
              </a:r>
              <a:endParaRPr lang="ru-RU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3240" y="30003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  <a:endParaRPr lang="ru-RU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9058" y="485776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  <a:endParaRPr lang="ru-RU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3174" y="4000504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[2]</a:t>
              </a:r>
            </a:p>
            <a:p>
              <a:r>
                <a:rPr lang="ru-RU" dirty="0"/>
                <a:t>2(</a:t>
              </a:r>
              <a:r>
                <a:rPr lang="ru-RU" dirty="0">
                  <a:solidFill>
                    <a:srgbClr val="FF0000"/>
                  </a:solidFill>
                </a:rPr>
                <a:t>2</a:t>
              </a:r>
              <a:r>
                <a:rPr lang="ru-RU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4071942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[3]</a:t>
              </a:r>
            </a:p>
            <a:p>
              <a:r>
                <a:rPr lang="en-US" dirty="0"/>
                <a:t>6</a:t>
              </a:r>
              <a:r>
                <a:rPr lang="ru-RU" dirty="0"/>
                <a:t>(</a:t>
              </a:r>
              <a:r>
                <a:rPr lang="ru-RU" dirty="0">
                  <a:solidFill>
                    <a:srgbClr val="FF0000"/>
                  </a:solidFill>
                </a:rPr>
                <a:t>2</a:t>
              </a:r>
              <a:r>
                <a:rPr lang="ru-RU" dirty="0"/>
                <a:t>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4810" y="3357562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[2]</a:t>
              </a:r>
            </a:p>
            <a:p>
              <a:r>
                <a:rPr lang="ru-RU" dirty="0"/>
                <a:t>2(</a:t>
              </a:r>
              <a:r>
                <a:rPr lang="ru-RU" dirty="0">
                  <a:solidFill>
                    <a:srgbClr val="FF0000"/>
                  </a:solidFill>
                </a:rPr>
                <a:t>0</a:t>
              </a:r>
              <a:r>
                <a:rPr lang="ru-RU" dirty="0"/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8860" y="342900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[4]</a:t>
              </a:r>
            </a:p>
            <a:p>
              <a:r>
                <a:rPr lang="en-US" dirty="0"/>
                <a:t>5</a:t>
              </a:r>
              <a:r>
                <a:rPr lang="ru-RU" dirty="0"/>
                <a:t>(</a:t>
              </a:r>
              <a:r>
                <a:rPr lang="ru-RU" dirty="0">
                  <a:solidFill>
                    <a:srgbClr val="FF0000"/>
                  </a:solidFill>
                </a:rPr>
                <a:t>0</a:t>
              </a:r>
              <a:r>
                <a:rPr lang="ru-RU" dirty="0"/>
                <a:t>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8992" y="378619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[3]</a:t>
              </a:r>
            </a:p>
            <a:p>
              <a:r>
                <a:rPr lang="en-US" dirty="0"/>
                <a:t>1(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)</a:t>
              </a:r>
              <a:endParaRPr lang="ru-RU" dirty="0"/>
            </a:p>
          </p:txBody>
        </p:sp>
      </p:grpSp>
      <p:cxnSp>
        <p:nvCxnSpPr>
          <p:cNvPr id="18" name="Прямая со стрелкой 17"/>
          <p:cNvCxnSpPr/>
          <p:nvPr/>
        </p:nvCxnSpPr>
        <p:spPr>
          <a:xfrm>
            <a:off x="2123728" y="1556792"/>
            <a:ext cx="2232248" cy="7920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1763688" y="3645024"/>
            <a:ext cx="5286412" cy="2226720"/>
            <a:chOff x="1214414" y="3000372"/>
            <a:chExt cx="5286412" cy="2226720"/>
          </a:xfrm>
        </p:grpSpPr>
        <p:cxnSp>
          <p:nvCxnSpPr>
            <p:cNvPr id="22" name="Прямая со стрелкой 21"/>
            <p:cNvCxnSpPr/>
            <p:nvPr/>
          </p:nvCxnSpPr>
          <p:spPr>
            <a:xfrm rot="5400000" flipH="1" flipV="1">
              <a:off x="2426976" y="2937513"/>
              <a:ext cx="367652" cy="163637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V="1">
              <a:off x="4000496" y="4023364"/>
              <a:ext cx="1928826" cy="6915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14414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43636" y="385762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</a:t>
              </a:r>
              <a:endParaRPr lang="ru-RU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43240" y="30003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  <a:endParaRPr lang="ru-RU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9058" y="485776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  <a:endParaRPr lang="ru-RU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3174" y="4000504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</a:t>
              </a:r>
              <a:r>
                <a:rPr lang="ru-RU" dirty="0"/>
                <a:t>-</a:t>
              </a:r>
              <a:r>
                <a:rPr lang="en-US" dirty="0"/>
                <a:t>2</a:t>
              </a:r>
              <a:r>
                <a:rPr lang="ru-RU" dirty="0"/>
                <a:t> </a:t>
              </a:r>
              <a:r>
                <a:rPr lang="en-US" dirty="0"/>
                <a:t>]</a:t>
              </a:r>
            </a:p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0" y="4071942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[3]</a:t>
              </a:r>
            </a:p>
            <a:p>
              <a:r>
                <a:rPr lang="ru-RU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14810" y="3357562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[2]</a:t>
              </a:r>
            </a:p>
            <a:p>
              <a:r>
                <a:rPr lang="ru-RU" dirty="0"/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28860" y="342900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[4]</a:t>
              </a:r>
            </a:p>
            <a:p>
              <a:r>
                <a:rPr lang="ru-RU" dirty="0"/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8992" y="378619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[3]</a:t>
              </a:r>
            </a:p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574" y="4008484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</a:t>
              </a:r>
            </a:p>
            <a:p>
              <a:endParaRPr lang="ru-RU" dirty="0"/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 flipH="1" flipV="1">
            <a:off x="3707904" y="1196752"/>
            <a:ext cx="648072" cy="115212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3995936" y="4221088"/>
            <a:ext cx="576064" cy="115212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3995936" y="4221088"/>
            <a:ext cx="2376264" cy="43204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 flipV="1">
            <a:off x="2339752" y="4581128"/>
            <a:ext cx="2232248" cy="7920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>
            <a:off x="5724128" y="4725144"/>
            <a:ext cx="720080" cy="8640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 flipV="1">
            <a:off x="4572000" y="5373216"/>
            <a:ext cx="1152128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0152" y="5373216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-</a:t>
            </a:r>
            <a:r>
              <a:rPr lang="en-US" dirty="0"/>
              <a:t>3]</a:t>
            </a:r>
          </a:p>
          <a:p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84368" y="274638"/>
            <a:ext cx="802432" cy="274042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ИСО</a:t>
            </a:r>
            <a:endParaRPr lang="en-US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l-GR" sz="1600" dirty="0"/>
              <a:t>γ</a:t>
            </a:r>
            <a:r>
              <a:rPr lang="ru-RU" sz="1600" dirty="0"/>
              <a:t>=3, </a:t>
            </a:r>
            <a:r>
              <a:rPr lang="en-US" sz="1600" dirty="0"/>
              <a:t>S=1</a:t>
            </a:r>
            <a:r>
              <a:rPr lang="ru-RU" sz="1600" dirty="0"/>
              <a:t>6</a:t>
            </a:r>
            <a:r>
              <a:rPr lang="en-US" sz="1600" dirty="0"/>
              <a:t>.</a:t>
            </a:r>
            <a:endParaRPr lang="ru-RU" sz="1600" dirty="0"/>
          </a:p>
          <a:p>
            <a:pPr>
              <a:buNone/>
            </a:pPr>
            <a:endParaRPr lang="en-US" sz="16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547664" y="1052736"/>
            <a:ext cx="5286412" cy="2226720"/>
            <a:chOff x="1214414" y="3000372"/>
            <a:chExt cx="5286412" cy="2226720"/>
          </a:xfrm>
        </p:grpSpPr>
        <p:cxnSp>
          <p:nvCxnSpPr>
            <p:cNvPr id="24" name="Прямая со стрелкой 23"/>
            <p:cNvCxnSpPr/>
            <p:nvPr/>
          </p:nvCxnSpPr>
          <p:spPr>
            <a:xfrm rot="5400000" flipH="1" flipV="1">
              <a:off x="2426976" y="2937513"/>
              <a:ext cx="367652" cy="163637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3428992" y="3571876"/>
              <a:ext cx="2507025" cy="43532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V="1">
              <a:off x="4000496" y="4023364"/>
              <a:ext cx="1928826" cy="6915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214414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43636" y="385762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</a:t>
              </a:r>
              <a:endParaRPr lang="ru-RU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3240" y="30003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  <a:endParaRPr lang="ru-RU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29058" y="485776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  <a:endParaRPr lang="ru-RU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3174" y="4000504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[2]</a:t>
              </a:r>
            </a:p>
            <a:p>
              <a:r>
                <a:rPr lang="ru-RU" dirty="0"/>
                <a:t>2(</a:t>
              </a:r>
              <a:r>
                <a:rPr lang="ru-RU" dirty="0">
                  <a:solidFill>
                    <a:srgbClr val="FF0000"/>
                  </a:solidFill>
                </a:rPr>
                <a:t>2</a:t>
              </a:r>
              <a:r>
                <a:rPr lang="ru-RU" dirty="0"/>
                <a:t>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0" y="4071942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[3]</a:t>
              </a:r>
            </a:p>
            <a:p>
              <a:r>
                <a:rPr lang="en-US" dirty="0"/>
                <a:t>6</a:t>
              </a:r>
              <a:r>
                <a:rPr lang="ru-RU" dirty="0"/>
                <a:t>(</a:t>
              </a:r>
              <a:r>
                <a:rPr lang="ru-RU" dirty="0">
                  <a:solidFill>
                    <a:srgbClr val="FF0000"/>
                  </a:solidFill>
                </a:rPr>
                <a:t>2</a:t>
              </a:r>
              <a:r>
                <a:rPr lang="ru-RU" dirty="0"/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14810" y="3357562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[2]</a:t>
              </a:r>
            </a:p>
            <a:p>
              <a:r>
                <a:rPr lang="ru-RU" dirty="0"/>
                <a:t>2(</a:t>
              </a:r>
              <a:r>
                <a:rPr lang="ru-RU" dirty="0">
                  <a:solidFill>
                    <a:srgbClr val="FF0000"/>
                  </a:solidFill>
                </a:rPr>
                <a:t>1</a:t>
              </a:r>
              <a:r>
                <a:rPr lang="ru-RU" dirty="0"/>
                <a:t>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28860" y="342900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[4]</a:t>
              </a:r>
            </a:p>
            <a:p>
              <a:r>
                <a:rPr lang="en-US" dirty="0"/>
                <a:t>5</a:t>
              </a:r>
              <a:r>
                <a:rPr lang="ru-RU" dirty="0"/>
                <a:t>(</a:t>
              </a:r>
              <a:r>
                <a:rPr lang="ru-RU" dirty="0">
                  <a:solidFill>
                    <a:srgbClr val="FF0000"/>
                  </a:solidFill>
                </a:rPr>
                <a:t>1</a:t>
              </a:r>
              <a:r>
                <a:rPr lang="ru-RU" dirty="0"/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28992" y="378619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[3]</a:t>
              </a:r>
            </a:p>
            <a:p>
              <a:r>
                <a:rPr lang="en-US" dirty="0"/>
                <a:t>1(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)</a:t>
              </a:r>
              <a:endParaRPr lang="ru-RU" dirty="0"/>
            </a:p>
          </p:txBody>
        </p:sp>
      </p:grpSp>
      <p:cxnSp>
        <p:nvCxnSpPr>
          <p:cNvPr id="37" name="Прямая со стрелкой 36"/>
          <p:cNvCxnSpPr/>
          <p:nvPr/>
        </p:nvCxnSpPr>
        <p:spPr>
          <a:xfrm>
            <a:off x="2123728" y="1988840"/>
            <a:ext cx="2232248" cy="7920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3707904" y="1628800"/>
            <a:ext cx="648072" cy="115212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285752"/>
          </a:xfrm>
        </p:spPr>
        <p:txBody>
          <a:bodyPr>
            <a:noAutofit/>
          </a:bodyPr>
          <a:lstStyle/>
          <a:p>
            <a:r>
              <a:rPr lang="ru-RU" sz="1600" b="1" dirty="0"/>
              <a:t>Потоки минимальной стоимости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501122" cy="6357982"/>
          </a:xfrm>
        </p:spPr>
        <p:txBody>
          <a:bodyPr>
            <a:noAutofit/>
          </a:bodyPr>
          <a:lstStyle/>
          <a:p>
            <a:r>
              <a:rPr lang="ru-RU" sz="1600" b="1" dirty="0">
                <a:solidFill>
                  <a:schemeClr val="tx1"/>
                </a:solidFill>
              </a:rPr>
              <a:t>Алгоритм Клейна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Его сущность заключается в том, что вначале нужно найти </a:t>
            </a:r>
            <a:r>
              <a:rPr lang="ru-RU" sz="1600" i="1" dirty="0">
                <a:solidFill>
                  <a:schemeClr val="tx1"/>
                </a:solidFill>
              </a:rPr>
              <a:t>какой-нибудь </a:t>
            </a:r>
            <a:r>
              <a:rPr lang="ru-RU" sz="1600" dirty="0">
                <a:solidFill>
                  <a:schemeClr val="tx1"/>
                </a:solidFill>
              </a:rPr>
              <a:t>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величины </a:t>
            </a:r>
            <a:r>
              <a:rPr lang="ru-RU" sz="1600" i="1" dirty="0">
                <a:solidFill>
                  <a:schemeClr val="tx1"/>
                </a:solidFill>
              </a:rPr>
              <a:t>т</a:t>
            </a:r>
            <a:r>
              <a:rPr lang="ru-RU" sz="1600" dirty="0">
                <a:solidFill>
                  <a:schemeClr val="tx1"/>
                </a:solidFill>
              </a:rPr>
              <a:t>, а затем последовательно уменьшать его стоимость, перестраивая вдоль имеющихся циклов с отрицательной удельной стоимостью. При этих перестройках величина потока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будет сохраняться. В тот момент, когда циклы с отрицательной удельной стоимостью исчезнут,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станет оптимальным.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Шаг</a:t>
            </a:r>
            <a:r>
              <a:rPr lang="ru-RU" sz="1600" dirty="0">
                <a:solidFill>
                  <a:schemeClr val="tx1"/>
                </a:solidFill>
              </a:rPr>
              <a:t> 0. Находим любой допустимый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величины </a:t>
            </a:r>
            <a:r>
              <a:rPr lang="el-GR" sz="1600" i="1" dirty="0">
                <a:solidFill>
                  <a:schemeClr val="tx1"/>
                </a:solidFill>
              </a:rPr>
              <a:t>γ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) = </a:t>
            </a:r>
            <a:r>
              <a:rPr lang="ru-RU" sz="1600" i="1" dirty="0">
                <a:solidFill>
                  <a:schemeClr val="tx1"/>
                </a:solidFill>
              </a:rPr>
              <a:t>т .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Это можно сделать с помощью алгоритма </a:t>
            </a:r>
            <a:r>
              <a:rPr lang="ru-RU" sz="1600" dirty="0" err="1">
                <a:solidFill>
                  <a:schemeClr val="tx1"/>
                </a:solidFill>
              </a:rPr>
              <a:t>Форда-Фалкерсона</a:t>
            </a:r>
            <a:r>
              <a:rPr lang="ru-RU" sz="1600" dirty="0">
                <a:solidFill>
                  <a:schemeClr val="tx1"/>
                </a:solidFill>
              </a:rPr>
              <a:t> (в котором вычисления нужно проводить до тех пор, пока поток не достигнет величины </a:t>
            </a:r>
            <a:r>
              <a:rPr lang="ru-RU" sz="1600" i="1" dirty="0">
                <a:solidFill>
                  <a:schemeClr val="tx1"/>
                </a:solidFill>
              </a:rPr>
              <a:t>т</a:t>
            </a:r>
            <a:r>
              <a:rPr lang="ru-RU" sz="1600" dirty="0">
                <a:solidFill>
                  <a:schemeClr val="tx1"/>
                </a:solidFill>
              </a:rPr>
              <a:t>). Если в сети не существует допустимого потока величины </a:t>
            </a:r>
            <a:r>
              <a:rPr lang="ru-RU" sz="1600" i="1" dirty="0">
                <a:solidFill>
                  <a:schemeClr val="tx1"/>
                </a:solidFill>
              </a:rPr>
              <a:t>т</a:t>
            </a:r>
            <a:r>
              <a:rPr lang="ru-RU" sz="1600" dirty="0">
                <a:solidFill>
                  <a:schemeClr val="tx1"/>
                </a:solidFill>
              </a:rPr>
              <a:t>, то задача не имеет решения.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Шаг</a:t>
            </a:r>
            <a:r>
              <a:rPr lang="ru-RU" sz="1600" dirty="0">
                <a:solidFill>
                  <a:schemeClr val="tx1"/>
                </a:solidFill>
              </a:rPr>
              <a:t> 1. Строим граф модифицированных стоимостей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 . </a:t>
            </a:r>
            <a:r>
              <a:rPr lang="ru-RU" sz="1600" dirty="0">
                <a:solidFill>
                  <a:schemeClr val="tx1"/>
                </a:solidFill>
              </a:rPr>
              <a:t>Если в нем  нет контуров с отрицательной удельной стоимостью, то задача решена: построенный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имеет минимальную стоимость среди потоков величины </a:t>
            </a:r>
            <a:r>
              <a:rPr lang="ru-RU" sz="1600" i="1" dirty="0">
                <a:solidFill>
                  <a:schemeClr val="tx1"/>
                </a:solidFill>
              </a:rPr>
              <a:t>т. </a:t>
            </a:r>
            <a:r>
              <a:rPr lang="ru-RU" sz="1600" dirty="0">
                <a:solidFill>
                  <a:schemeClr val="tx1"/>
                </a:solidFill>
              </a:rPr>
              <a:t>В противном случае находим в графе </a:t>
            </a:r>
            <a:r>
              <a:rPr lang="en-US" sz="1600" i="1" dirty="0" err="1">
                <a:solidFill>
                  <a:schemeClr val="tx1"/>
                </a:solidFill>
              </a:rPr>
              <a:t>G</a:t>
            </a:r>
            <a:r>
              <a:rPr lang="en-US" sz="1600" i="1" baseline="-25000" dirty="0" err="1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контур </a:t>
            </a:r>
            <a:r>
              <a:rPr lang="ru-RU" sz="1600" i="1" dirty="0">
                <a:solidFill>
                  <a:schemeClr val="tx1"/>
                </a:solidFill>
              </a:rPr>
              <a:t>Р</a:t>
            </a:r>
            <a:r>
              <a:rPr lang="en-US" sz="1600" i="1" baseline="-25000" dirty="0">
                <a:solidFill>
                  <a:schemeClr val="tx1"/>
                </a:solidFill>
              </a:rPr>
              <a:t>f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 отрицательной удельной стоимостью (например, с помощью алгоритма </a:t>
            </a:r>
            <a:r>
              <a:rPr lang="ru-RU" sz="1600" dirty="0" err="1">
                <a:solidFill>
                  <a:schemeClr val="tx1"/>
                </a:solidFill>
              </a:rPr>
              <a:t>Флойда</a:t>
            </a:r>
            <a:r>
              <a:rPr lang="ru-RU" sz="1600" dirty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Шаг </a:t>
            </a:r>
            <a:r>
              <a:rPr lang="ru-RU" sz="1600" dirty="0">
                <a:solidFill>
                  <a:schemeClr val="tx1"/>
                </a:solidFill>
              </a:rPr>
              <a:t>2. В исходной сети </a:t>
            </a:r>
            <a:r>
              <a:rPr lang="en-US" sz="1600" i="1" dirty="0">
                <a:solidFill>
                  <a:schemeClr val="tx1"/>
                </a:solidFill>
              </a:rPr>
              <a:t>G </a:t>
            </a:r>
            <a:r>
              <a:rPr lang="ru-RU" sz="1600" dirty="0">
                <a:solidFill>
                  <a:schemeClr val="tx1"/>
                </a:solidFill>
              </a:rPr>
              <a:t>определяем неориентированный цикл </a:t>
            </a:r>
            <a:r>
              <a:rPr lang="ru-RU" sz="1600" i="1" dirty="0">
                <a:solidFill>
                  <a:schemeClr val="tx1"/>
                </a:solidFill>
              </a:rPr>
              <a:t>Р, </a:t>
            </a:r>
            <a:r>
              <a:rPr lang="ru-RU" sz="1600" dirty="0">
                <a:solidFill>
                  <a:schemeClr val="tx1"/>
                </a:solidFill>
              </a:rPr>
              <a:t>соответствующий контуру </a:t>
            </a:r>
            <a:r>
              <a:rPr lang="ru-RU" sz="1600" i="1" dirty="0">
                <a:solidFill>
                  <a:schemeClr val="tx1"/>
                </a:solidFill>
              </a:rPr>
              <a:t>Р</a:t>
            </a:r>
            <a:r>
              <a:rPr lang="en-US" sz="1600" i="1" baseline="-25000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. Все дуги </a:t>
            </a:r>
            <a:r>
              <a:rPr lang="ru-RU" sz="1600" i="1" dirty="0" err="1">
                <a:solidFill>
                  <a:schemeClr val="tx1"/>
                </a:solidFill>
              </a:rPr>
              <a:t>е</a:t>
            </a:r>
            <a:r>
              <a:rPr lang="ru-RU" sz="1600" i="1" dirty="0" err="1">
                <a:solidFill>
                  <a:schemeClr val="tx1"/>
                </a:solidFill>
                <a:sym typeface="Symbol"/>
              </a:rPr>
              <a:t></a:t>
            </a:r>
            <a:r>
              <a:rPr lang="ru-RU" sz="1600" i="1" dirty="0" err="1">
                <a:solidFill>
                  <a:schemeClr val="tx1"/>
                </a:solidFill>
              </a:rPr>
              <a:t>Р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разбиваются на два класса: </a:t>
            </a:r>
            <a:r>
              <a:rPr lang="ru-RU" sz="1600" i="1" dirty="0">
                <a:solidFill>
                  <a:schemeClr val="tx1"/>
                </a:solidFill>
              </a:rPr>
              <a:t>прямые, </a:t>
            </a:r>
            <a:r>
              <a:rPr lang="ru-RU" sz="1600" dirty="0">
                <a:solidFill>
                  <a:schemeClr val="tx1"/>
                </a:solidFill>
              </a:rPr>
              <a:t>для которых </a:t>
            </a:r>
            <a:r>
              <a:rPr lang="ru-RU" sz="1600" i="1" dirty="0" err="1">
                <a:solidFill>
                  <a:schemeClr val="tx1"/>
                </a:solidFill>
              </a:rPr>
              <a:t>е</a:t>
            </a:r>
            <a:r>
              <a:rPr lang="ru-RU" sz="1600" dirty="0" err="1">
                <a:solidFill>
                  <a:schemeClr val="tx1"/>
                </a:solidFill>
                <a:sym typeface="Symbol"/>
              </a:rPr>
              <a:t></a:t>
            </a:r>
            <a:r>
              <a:rPr lang="ru-RU" sz="1600" i="1" dirty="0" err="1">
                <a:solidFill>
                  <a:schemeClr val="tx1"/>
                </a:solidFill>
              </a:rPr>
              <a:t>Р</a:t>
            </a:r>
            <a:r>
              <a:rPr lang="en-US" sz="1600" i="1" baseline="-25000" dirty="0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, и </a:t>
            </a:r>
            <a:r>
              <a:rPr lang="ru-RU" sz="1600" i="1" dirty="0">
                <a:solidFill>
                  <a:schemeClr val="tx1"/>
                </a:solidFill>
              </a:rPr>
              <a:t>обратные, </a:t>
            </a:r>
            <a:r>
              <a:rPr lang="ru-RU" sz="1600" dirty="0">
                <a:solidFill>
                  <a:schemeClr val="tx1"/>
                </a:solidFill>
              </a:rPr>
              <a:t>для которых  </a:t>
            </a:r>
            <a:r>
              <a:rPr lang="ru-RU" sz="1600" i="1" dirty="0" err="1">
                <a:solidFill>
                  <a:schemeClr val="tx1"/>
                </a:solidFill>
              </a:rPr>
              <a:t>ē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i="1" baseline="-25000" dirty="0">
                <a:solidFill>
                  <a:schemeClr val="tx1"/>
                </a:solidFill>
              </a:rPr>
              <a:t>f</a:t>
            </a:r>
            <a:r>
              <a:rPr lang="ru-RU" sz="1600" i="1" baseline="-25000" dirty="0">
                <a:solidFill>
                  <a:schemeClr val="tx1"/>
                </a:solidFill>
              </a:rPr>
              <a:t>  </a:t>
            </a:r>
            <a:r>
              <a:rPr lang="ru-RU" sz="1600" i="1" dirty="0">
                <a:solidFill>
                  <a:schemeClr val="tx1"/>
                </a:solidFill>
              </a:rPr>
              <a:t>- </a:t>
            </a:r>
            <a:r>
              <a:rPr lang="ru-RU" sz="1600" dirty="0">
                <a:solidFill>
                  <a:schemeClr val="tx1"/>
                </a:solidFill>
              </a:rPr>
              <a:t>(где </a:t>
            </a:r>
            <a:r>
              <a:rPr lang="ru-RU" sz="1600" dirty="0" err="1">
                <a:solidFill>
                  <a:schemeClr val="tx1"/>
                </a:solidFill>
              </a:rPr>
              <a:t>ē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 - </a:t>
            </a:r>
            <a:r>
              <a:rPr lang="ru-RU" sz="1600" dirty="0">
                <a:solidFill>
                  <a:schemeClr val="tx1"/>
                </a:solidFill>
              </a:rPr>
              <a:t>дуга,   противоположная   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.   </a:t>
            </a:r>
            <a:r>
              <a:rPr lang="ru-RU" sz="1600" dirty="0">
                <a:solidFill>
                  <a:schemeClr val="tx1"/>
                </a:solidFill>
              </a:rPr>
              <a:t>Вычисляем   </a:t>
            </a:r>
            <a:r>
              <a:rPr lang="en-US" sz="1600" i="1" dirty="0">
                <a:solidFill>
                  <a:schemeClr val="tx1"/>
                </a:solidFill>
              </a:rPr>
              <a:t>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= </a:t>
            </a:r>
            <a:r>
              <a:rPr lang="en-US" sz="1600" dirty="0">
                <a:solidFill>
                  <a:schemeClr val="tx1"/>
                </a:solidFill>
              </a:rPr>
              <a:t>min</a:t>
            </a:r>
            <a:r>
              <a:rPr lang="ru-RU" sz="1600" dirty="0">
                <a:solidFill>
                  <a:schemeClr val="tx1"/>
                </a:solidFill>
              </a:rPr>
              <a:t>{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)| 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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ru-RU" sz="1600" dirty="0">
                <a:solidFill>
                  <a:schemeClr val="tx1"/>
                </a:solidFill>
              </a:rPr>
              <a:t>},   где </a:t>
            </a:r>
            <a:r>
              <a:rPr lang="ru-RU" sz="1600" i="1" dirty="0" err="1">
                <a:solidFill>
                  <a:schemeClr val="tx1"/>
                </a:solidFill>
              </a:rPr>
              <a:t>ρ 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 </a:t>
            </a:r>
            <a:r>
              <a:rPr lang="ru-RU" sz="1600" dirty="0">
                <a:solidFill>
                  <a:schemeClr val="tx1"/>
                </a:solidFill>
              </a:rPr>
              <a:t>) = </a:t>
            </a:r>
            <a:r>
              <a:rPr lang="ru-RU" sz="1600" i="1" dirty="0">
                <a:solidFill>
                  <a:schemeClr val="tx1"/>
                </a:solidFill>
              </a:rPr>
              <a:t>с 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i="1" dirty="0">
                <a:solidFill>
                  <a:schemeClr val="tx1"/>
                </a:solidFill>
              </a:rPr>
              <a:t> -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 </a:t>
            </a:r>
            <a:r>
              <a:rPr lang="ru-RU" sz="1600" dirty="0">
                <a:solidFill>
                  <a:schemeClr val="tx1"/>
                </a:solidFill>
              </a:rPr>
              <a:t>) на прямых дугах и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 err="1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>
                <a:solidFill>
                  <a:schemeClr val="tx1"/>
                </a:solidFill>
              </a:rPr>
              <a:t>е </a:t>
            </a:r>
            <a:r>
              <a:rPr lang="ru-RU" sz="1600" dirty="0">
                <a:solidFill>
                  <a:schemeClr val="tx1"/>
                </a:solidFill>
              </a:rPr>
              <a:t>) =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/>
                </a:solidFill>
              </a:rPr>
              <a:t>(е</a:t>
            </a:r>
            <a:r>
              <a:rPr lang="ru-RU" sz="1600" dirty="0">
                <a:solidFill>
                  <a:schemeClr val="tx1"/>
                </a:solidFill>
              </a:rPr>
              <a:t>) на обратных дугах.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Шаг </a:t>
            </a:r>
            <a:r>
              <a:rPr lang="ru-RU" sz="1600" dirty="0">
                <a:solidFill>
                  <a:schemeClr val="tx1"/>
                </a:solidFill>
              </a:rPr>
              <a:t>3. На прямых дугах цикла </a:t>
            </a:r>
            <a:r>
              <a:rPr lang="ru-RU" sz="1600" i="1" dirty="0">
                <a:solidFill>
                  <a:schemeClr val="tx1"/>
                </a:solidFill>
              </a:rPr>
              <a:t>Р </a:t>
            </a:r>
            <a:r>
              <a:rPr lang="ru-RU" sz="1600" dirty="0">
                <a:solidFill>
                  <a:schemeClr val="tx1"/>
                </a:solidFill>
              </a:rPr>
              <a:t>увеличиваем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, а на обратных дугах цикла </a:t>
            </a:r>
            <a:r>
              <a:rPr lang="ru-RU" sz="1600" i="1" dirty="0">
                <a:solidFill>
                  <a:schemeClr val="tx1"/>
                </a:solidFill>
              </a:rPr>
              <a:t>Р </a:t>
            </a:r>
            <a:r>
              <a:rPr lang="ru-RU" sz="1600" dirty="0">
                <a:solidFill>
                  <a:schemeClr val="tx1"/>
                </a:solidFill>
              </a:rPr>
              <a:t>уменьшаем поток </a:t>
            </a:r>
            <a:r>
              <a:rPr lang="en-US" sz="1600" i="1" dirty="0">
                <a:solidFill>
                  <a:schemeClr val="tx1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i="1" dirty="0" err="1">
                <a:solidFill>
                  <a:schemeClr val="tx1"/>
                </a:solidFill>
              </a:rPr>
              <a:t>ρ</a:t>
            </a:r>
            <a:r>
              <a:rPr lang="ru-RU" sz="1600" dirty="0">
                <a:solidFill>
                  <a:schemeClr val="tx1"/>
                </a:solidFill>
              </a:rPr>
              <a:t>. Переходим к шагу 1.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br>
              <a:rPr lang="ru-RU" sz="1600" dirty="0"/>
            </a:b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002088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2315</Words>
  <Application>Microsoft Office PowerPoint</Application>
  <PresentationFormat>On-screen Show (4:3)</PresentationFormat>
  <Paragraphs>245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Тема Office</vt:lpstr>
      <vt:lpstr>Equation</vt:lpstr>
      <vt:lpstr>Формула</vt:lpstr>
      <vt:lpstr>Потоки минимальной стоимости</vt:lpstr>
      <vt:lpstr>Потоки минимальной стоимости</vt:lpstr>
      <vt:lpstr>Потоки минимальной стоимости</vt:lpstr>
      <vt:lpstr>Потоки минимальной стоимости</vt:lpstr>
      <vt:lpstr>Потоки минимальной стоимости</vt:lpstr>
      <vt:lpstr>Потоки минимальной стоимости</vt:lpstr>
      <vt:lpstr>ИСО</vt:lpstr>
      <vt:lpstr>ИСО</vt:lpstr>
      <vt:lpstr>Потоки минимальной стоимости</vt:lpstr>
      <vt:lpstr>Потоки минимальной стоимости</vt:lpstr>
      <vt:lpstr>ИСО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Потоки минимальной стоимости</dc:title>
  <dc:creator>Isachenko</dc:creator>
  <cp:lastModifiedBy>Лариса Раевская</cp:lastModifiedBy>
  <cp:revision>62</cp:revision>
  <dcterms:created xsi:type="dcterms:W3CDTF">2011-11-09T06:15:39Z</dcterms:created>
  <dcterms:modified xsi:type="dcterms:W3CDTF">2021-04-12T04:01:27Z</dcterms:modified>
</cp:coreProperties>
</file>