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7" r:id="rId7"/>
    <p:sldId id="265" r:id="rId8"/>
    <p:sldId id="266" r:id="rId9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4C66-41DA-499A-8303-6ADD5ED68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849CD-3794-46BE-AA6C-A6A463709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38C04-17DC-47E1-A9AE-05F29E85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38BD-4AED-41C6-9643-25EC6072E835}" type="datetimeFigureOut">
              <a:rPr lang="ru-BY" smtClean="0"/>
              <a:t>09.02.2021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85C15-1E31-4ECB-81D2-761FD38D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350E-BD4C-4719-A591-742091CB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D7CF-E68B-449D-A9F3-1DEB7F56D37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3608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C7C6-57FB-4CB7-9687-058DF139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4FB60-35C7-414B-8E7F-9ED504FA9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FF584-33AB-4DDF-A58D-9F96B47E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38BD-4AED-41C6-9643-25EC6072E835}" type="datetimeFigureOut">
              <a:rPr lang="ru-BY" smtClean="0"/>
              <a:t>09.02.2021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ED351-0D9E-4DFA-8A7E-2C170B97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E0A93-D916-462D-9187-9229F142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D7CF-E68B-449D-A9F3-1DEB7F56D37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6579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6AEC2-5E76-4BD3-842D-CA0248669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B3D94-A40A-4E60-8EDC-3C9A503C3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36B8-740C-4782-A8F2-7DFF41F9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38BD-4AED-41C6-9643-25EC6072E835}" type="datetimeFigureOut">
              <a:rPr lang="ru-BY" smtClean="0"/>
              <a:t>09.02.2021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81221-61AC-4060-8E34-661701C8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BC27F-AF60-4539-8B57-544A1CFD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D7CF-E68B-449D-A9F3-1DEB7F56D37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4487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D882-55E2-419E-9956-D68DE23B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62B71-190C-4AE1-8A15-6A26A6DD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D2E51-716F-488A-873B-38519274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38BD-4AED-41C6-9643-25EC6072E835}" type="datetimeFigureOut">
              <a:rPr lang="ru-BY" smtClean="0"/>
              <a:t>09.02.2021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7909-5E80-41CD-B178-A712E0F6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47B7-FEE0-4709-BA31-FDA35BB6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D7CF-E68B-449D-A9F3-1DEB7F56D37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8413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9249-7DAC-41E0-ADCA-103B8B08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02743-80FC-4425-8614-944893A7C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B0A0-39DA-408F-B8D7-EBA13427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38BD-4AED-41C6-9643-25EC6072E835}" type="datetimeFigureOut">
              <a:rPr lang="ru-BY" smtClean="0"/>
              <a:t>09.02.2021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17B69-CFAC-4F02-937C-8C120B61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758EC-0908-4F7D-8B7F-E538F12C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D7CF-E68B-449D-A9F3-1DEB7F56D37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2473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9151-DD40-4A8F-8859-09B36089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2272-FFA3-44C0-8679-95BF4051C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F9D6D-889F-437E-8414-2DDF0B5BF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6170C-B87C-45EE-A088-5A6131FD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38BD-4AED-41C6-9643-25EC6072E835}" type="datetimeFigureOut">
              <a:rPr lang="ru-BY" smtClean="0"/>
              <a:t>09.02.2021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89321-3BB2-455B-B7C5-91E07244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03094-FDC1-4EC0-9E03-CE92369B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D7CF-E68B-449D-A9F3-1DEB7F56D37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133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7761-DF4B-47EA-8303-8B90DAE9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D8B4F-994E-435C-8945-E20A114FA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02D98-55A7-410C-829B-3DD85F5A1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8BF36-033A-47D0-9F63-84DF934BB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1BDDA-393B-4E8C-A62B-A2FE3A353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EDD4F-E0EE-44F3-85F0-D2C66BF8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38BD-4AED-41C6-9643-25EC6072E835}" type="datetimeFigureOut">
              <a:rPr lang="ru-BY" smtClean="0"/>
              <a:t>09.02.2021</a:t>
            </a:fld>
            <a:endParaRPr lang="ru-B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305DA-98F4-4BE9-A02A-20CE6CE4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FD76A-17BC-4165-888D-67A0C1CE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D7CF-E68B-449D-A9F3-1DEB7F56D37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6355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D5BB-007B-4D3E-B853-A988C8A4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107E6-24ED-432E-81DA-ACC108B3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38BD-4AED-41C6-9643-25EC6072E835}" type="datetimeFigureOut">
              <a:rPr lang="ru-BY" smtClean="0"/>
              <a:t>09.02.2021</a:t>
            </a:fld>
            <a:endParaRPr lang="ru-B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742BE-8BF5-4E0F-87A4-0F9A1AF6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64A45-4E5F-48C9-B4B0-33F8671B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D7CF-E68B-449D-A9F3-1DEB7F56D37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1276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FCB1C-A283-4FEB-90D8-AF733EC9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38BD-4AED-41C6-9643-25EC6072E835}" type="datetimeFigureOut">
              <a:rPr lang="ru-BY" smtClean="0"/>
              <a:t>09.02.2021</a:t>
            </a:fld>
            <a:endParaRPr lang="ru-B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B2C9C-D5DF-438C-8F9B-150B39A4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61FB8-63EB-4D2A-ADF0-714904C6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D7CF-E68B-449D-A9F3-1DEB7F56D37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6902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7543-295B-4382-BE26-4E8E3D82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84F87-DB09-4A74-AC29-6CA8C92A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3891C-D6B5-4DF0-9DE5-032C647F3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6E0EE-CFC8-463D-BB55-826AE313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38BD-4AED-41C6-9643-25EC6072E835}" type="datetimeFigureOut">
              <a:rPr lang="ru-BY" smtClean="0"/>
              <a:t>09.02.2021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CA773-F9FD-4386-8829-7C6CA25A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E687D-74CC-46E0-81DC-D4D7EF9D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D7CF-E68B-449D-A9F3-1DEB7F56D37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8918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BE35-CDDD-4F0E-B0FA-0FF8D444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81869-935E-4A39-B0F8-380D80777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6439A-9A8D-4647-BF92-899D3B5DF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A478B-30DD-4AE1-A7B3-9EBB7B86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38BD-4AED-41C6-9643-25EC6072E835}" type="datetimeFigureOut">
              <a:rPr lang="ru-BY" smtClean="0"/>
              <a:t>09.02.2021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AC6C9-5726-40E2-A077-664CADF9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9BC76-E5C3-4235-A51A-18AC07BF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D7CF-E68B-449D-A9F3-1DEB7F56D37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763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43FF7-2972-42EE-93C3-3F40DFEC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F7D74-95E3-4C6D-AB33-86C3D27ED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9D51C-91B8-4BE0-9AEE-37F6F9700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438BD-4AED-41C6-9643-25EC6072E835}" type="datetimeFigureOut">
              <a:rPr lang="ru-BY" smtClean="0"/>
              <a:t>09.02.2021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B3B44-6615-4E9F-9545-FC1F1701A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E390-77FC-46B0-99FD-221933DE3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D7CF-E68B-449D-A9F3-1DEB7F56D37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167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971660" cy="368280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6645" y="785795"/>
            <a:ext cx="10005134" cy="52155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операционного исследования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операционное исследование содержит несколько типовых этапов: </a:t>
            </a: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1) Постановка задачи и разработка концептуальной модели.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2) Построение математической модели.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3) Выбор метода и алгоритма решения.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4) Проверка адекватности и корректировка модели.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5) Поиск решения на математической модели.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6) Реализация найденного решения на практике.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043994" y="285729"/>
            <a:ext cx="30721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1200" dirty="0"/>
              <a:t>Методология операционного исследования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757346" cy="296842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2559" y="642919"/>
            <a:ext cx="10884024" cy="5483245"/>
          </a:xfrm>
        </p:spPr>
        <p:txBody>
          <a:bodyPr>
            <a:normAutofit/>
          </a:bodyPr>
          <a:lstStyle/>
          <a:p>
            <a:pPr>
              <a:buAutoNum type="arabicParenR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и разработка концептуальной модели.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Первоначально задачу операционного исследования формулирует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т, в чьих интересах   проводится операционное исследование.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Как правило, постановка задачи имеет общий характер.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Для проведения исследований создается операционная группа из системных аналитиков, специалистов предметной области, к которой относится система, социологов, психологов и т.п.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Операционная группа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выделяет исследуемый объект или явление из среды, детально обследует соответствующую систему, изучает информационные и материальные потоки в самой системе, её связи с внешней средой. Одновременно изучаются организация подсистемы управления данной системой, а также показатели качества или критерии эффективности функционирования системы и внешние факторы, которые влияют на эти характеристики.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После сбора результатов обследования проводится их подробный анализ, в результате которого обнаруживаются существенные факторы и переменные, обосновывается выбор тех или иных показателей качества функционирования системы, а также существенных внешних факторов, структура самой системы, состав его элементов, их взаимосвязи, внутренние параметры.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По возможности определяются структурные категории системы (стохастичность, детерминированность, статичность, динамичность, линейность, нелинейность).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Результатом этого этапа является концептуальная модель исследуемой системы (задачи). В ней в содержательной форме описывается состав системы, её компоненты и их взаимосвязи, контролируемые и неконтролируемых внешние факторы, перечень основных показателей функционирования системы, перечень стратегий управления (или решений), которые надо определить в результате решения поставленной задачи.</a:t>
            </a:r>
          </a:p>
          <a:p>
            <a:pPr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043994" y="285729"/>
            <a:ext cx="30721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1200" dirty="0"/>
              <a:t>Методология операционного исследования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900222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7451" y="571481"/>
            <a:ext cx="11549849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Построение математической модели.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Существует два подхода к построению математической модели: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 и планирование эксперимента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первом случае модель строится в режиме пассивного наблюдения над системой без оказания на неё каких-либо воздействий. При планировании эксперимента организуются серия управляющие воздействия на систему, которая называется планом эксперимента, с целью наиболее достоверного выявления структурных категорий и зависимостей между входными и выходными параметрами модели.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596066" y="285729"/>
            <a:ext cx="3129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1200" dirty="0"/>
              <a:t>Методология операционного исследования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881422" y="2500306"/>
            <a:ext cx="3643338" cy="8572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881290" y="2571744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11" idx="1"/>
          </p:cNvCxnSpPr>
          <p:nvPr/>
        </p:nvCxnSpPr>
        <p:spPr>
          <a:xfrm>
            <a:off x="2881290" y="2928934"/>
            <a:ext cx="1000132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2881290" y="3286124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7524760" y="2643182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3"/>
          </p:cNvCxnSpPr>
          <p:nvPr/>
        </p:nvCxnSpPr>
        <p:spPr>
          <a:xfrm>
            <a:off x="7524760" y="2928934"/>
            <a:ext cx="928694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7524760" y="3286124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 flipH="1" flipV="1">
            <a:off x="4274331" y="3750471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rot="5400000" flipH="1" flipV="1">
            <a:off x="5203025" y="3750471"/>
            <a:ext cx="785818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rot="5400000" flipH="1" flipV="1">
            <a:off x="6203157" y="3750471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24034" y="2714620"/>
            <a:ext cx="64294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X</a:t>
            </a:r>
            <a:r>
              <a:rPr lang="en-US" sz="1200" dirty="0"/>
              <a:t>={</a:t>
            </a:r>
            <a:r>
              <a:rPr lang="en-US" sz="1200" i="1" dirty="0"/>
              <a:t>x</a:t>
            </a:r>
            <a:r>
              <a:rPr lang="en-US" sz="1200" i="1" baseline="-25000" dirty="0"/>
              <a:t>i</a:t>
            </a:r>
            <a:r>
              <a:rPr lang="en-US" sz="1200" dirty="0"/>
              <a:t>}</a:t>
            </a:r>
            <a:endParaRPr lang="ru-RU" sz="1200" dirty="0"/>
          </a:p>
          <a:p>
            <a:endParaRPr lang="ru-RU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8882082" y="2714620"/>
            <a:ext cx="571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Y</a:t>
            </a:r>
            <a:r>
              <a:rPr lang="en-US" sz="1200" dirty="0"/>
              <a:t>={</a:t>
            </a:r>
            <a:r>
              <a:rPr lang="en-US" sz="1200" i="1" dirty="0" err="1"/>
              <a:t>y</a:t>
            </a:r>
            <a:r>
              <a:rPr lang="en-US" sz="1200" i="1" baseline="-25000" dirty="0" err="1"/>
              <a:t>j</a:t>
            </a:r>
            <a:r>
              <a:rPr lang="en-US" sz="1200" dirty="0"/>
              <a:t>}</a:t>
            </a:r>
            <a:endParaRPr lang="ru-RU" sz="1200" dirty="0"/>
          </a:p>
          <a:p>
            <a:endParaRPr lang="ru-RU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310182" y="2714621"/>
            <a:ext cx="71434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sz="12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200" i="1" baseline="-30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238744" y="4143380"/>
            <a:ext cx="6858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ru-RU" sz="1100" i="1" dirty="0">
                <a:latin typeface="Times New Roman" pitchFamily="18" charset="0"/>
                <a:sym typeface="Symbol" pitchFamily="18" charset="2"/>
              </a:rPr>
              <a:t></a:t>
            </a:r>
            <a:r>
              <a:rPr lang="en-US" sz="1100" dirty="0">
                <a:latin typeface="Calibri" pitchFamily="34" charset="0"/>
              </a:rPr>
              <a:t>={</a:t>
            </a:r>
            <a:r>
              <a:rPr lang="ru-RU" sz="1100" i="1" dirty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sz="1100" i="1" baseline="-25000" dirty="0">
                <a:latin typeface="Calibri" pitchFamily="34" charset="0"/>
              </a:rPr>
              <a:t>p</a:t>
            </a:r>
            <a:r>
              <a:rPr lang="en-US" sz="1100" dirty="0">
                <a:latin typeface="Times New Roman" pitchFamily="18" charset="0"/>
              </a:rPr>
              <a:t>}</a:t>
            </a:r>
            <a:endParaRPr lang="ru-RU" dirty="0">
              <a:latin typeface="Arial" pitchFamily="34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4095736" y="2857496"/>
            <a:ext cx="14287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4524364" y="2643182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4952992" y="2928934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6310314" y="2643182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6881818" y="2857496"/>
            <a:ext cx="28575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>
            <a:stCxn id="39" idx="0"/>
          </p:cNvCxnSpPr>
          <p:nvPr/>
        </p:nvCxnSpPr>
        <p:spPr>
          <a:xfrm rot="5400000" flipH="1" flipV="1">
            <a:off x="4274331" y="2678901"/>
            <a:ext cx="7143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V="1">
            <a:off x="5310182" y="2857496"/>
            <a:ext cx="100013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4738678" y="2786058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4810116" y="2643182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6596066" y="2786058"/>
            <a:ext cx="214314" cy="71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4310050" y="3000372"/>
            <a:ext cx="57150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5453058" y="3214686"/>
            <a:ext cx="128588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>
            <a:off x="3881422" y="2714620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3881422" y="3214686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>
            <a:off x="6596066" y="271462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>
            <a:off x="7239008" y="3143248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384700" y="4500571"/>
            <a:ext cx="112298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системы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зависит от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математическая модель должна с определённой точностью отражать эту зависимость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общем случае математическая модель системы примет вид 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Y=f(X,A,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				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ограничениях 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(X,A,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=1,…,m,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функция затрат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-го ресурса,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величина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-го ресурса в системе.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25404"/>
          </a:xfrm>
        </p:spPr>
        <p:txBody>
          <a:bodyPr>
            <a:no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0617" y="581189"/>
            <a:ext cx="10999433" cy="58373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того как математическая модель системы построена, необходимо указать цель операции, которая выражается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функцией предпочтения на множестве состояний системы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функция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критерий эффективности, который зависит от принятых стратегий, параметров системы и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возмущений. Таким образом, математическая модель примет вид</a:t>
            </a: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F(Y)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max(min)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выполнении условий</a:t>
            </a: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(X,A,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=1,…,m,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построении математической модели существенную роль может сыграть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на составляющие,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связанные между собой элементы, которые проще исходной системы. </a:t>
            </a: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667505" y="214291"/>
            <a:ext cx="30721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1200" dirty="0"/>
              <a:t>Методология операционного исследования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25404"/>
          </a:xfrm>
        </p:spPr>
        <p:txBody>
          <a:bodyPr>
            <a:no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8373" y="571480"/>
            <a:ext cx="11398928" cy="60007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Выбор метода и алгоритма решения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нахождения оптимального решения задачи в зависимости от вида и структуры целевой функции и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ограничений используют те или другие методы теории оптимальных решений. </a:t>
            </a: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Линейное программирование.</a:t>
            </a: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Нелинейное программирование.</a:t>
            </a: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Дискретное программирование.</a:t>
            </a: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Динамическое программирование,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функции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имеют специальную структуру и являются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аддитивными или мультипликативными от переменных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аддитивная функция, если 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                       и  - мультипликативная, если 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Геометрическое программирование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функция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ограничения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представляют собой так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называемые функции - позиномы:  </a:t>
            </a: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400" dirty="0"/>
          </a:p>
          <a:p>
            <a:pPr>
              <a:buNone/>
            </a:pPr>
            <a:endParaRPr lang="ru-RU" sz="1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670244" y="214291"/>
            <a:ext cx="30721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1200" dirty="0"/>
              <a:t>Методология операционного исследования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563774"/>
              </p:ext>
            </p:extLst>
          </p:nvPr>
        </p:nvGraphicFramePr>
        <p:xfrm>
          <a:off x="4845420" y="3321050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927000" imgH="431640" progId="Equation.3">
                  <p:embed/>
                </p:oleObj>
              </mc:Choice>
              <mc:Fallback>
                <p:oleObj name="Формула" r:id="rId4" imgW="927000" imgH="431640" progId="Equation.3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420" y="3321050"/>
                        <a:ext cx="927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875123"/>
              </p:ext>
            </p:extLst>
          </p:nvPr>
        </p:nvGraphicFramePr>
        <p:xfrm>
          <a:off x="1473200" y="3637065"/>
          <a:ext cx="101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015920" imgH="431640" progId="Equation.3">
                  <p:embed/>
                </p:oleObj>
              </mc:Choice>
              <mc:Fallback>
                <p:oleObj name="Формула" r:id="rId6" imgW="1015920" imgH="43164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3637065"/>
                        <a:ext cx="1016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477236"/>
              </p:ext>
            </p:extLst>
          </p:nvPr>
        </p:nvGraphicFramePr>
        <p:xfrm>
          <a:off x="3667397" y="4342983"/>
          <a:ext cx="82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825480" imgH="431640" progId="Equation.3">
                  <p:embed/>
                </p:oleObj>
              </mc:Choice>
              <mc:Fallback>
                <p:oleObj name="Формула" r:id="rId8" imgW="825480" imgH="43164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397" y="4342983"/>
                        <a:ext cx="825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719A-9DF8-4D59-A1D6-EBB6097D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798468" cy="315911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  <a:endParaRPr lang="ru-BY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2DDE-54BF-4F87-BC81-C80D5E44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4959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Стохастическое программирование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вектор внешних переменных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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(и) параметров системы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нерегулируемый и случайный. В этом случае математическая модель будет иметь вид минимизировать 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ограничениях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=1,…,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случайных ограничениях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=1,…,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математическое ожидание по переменным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P{g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(X,A,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соответствующая вероятность того, что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выполняется условие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(X,A,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Нечеткое математическое программирование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когда приходится принимать решение в условиях неопределенности.</a:t>
            </a: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Комбинаторное и эвристическое программирование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Его применяют для решения задач,  которые имеют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комбинаторный характера с огромным количества вариантов допустимых решений.</a:t>
            </a:r>
            <a:endParaRPr lang="ru-BY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3E5AB8D-54E6-4647-A00D-D6D321C25989}"/>
              </a:ext>
            </a:extLst>
          </p:cNvPr>
          <p:cNvSpPr/>
          <p:nvPr/>
        </p:nvSpPr>
        <p:spPr>
          <a:xfrm>
            <a:off x="6670244" y="214291"/>
            <a:ext cx="30721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1200" dirty="0"/>
              <a:t>Методология операционного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15339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25404"/>
          </a:xfrm>
        </p:spPr>
        <p:txBody>
          <a:bodyPr>
            <a:no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9495" y="500041"/>
            <a:ext cx="11043822" cy="61436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адекватности и корректировка модели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сложных системах модель лишь частично отражает реальный объект (или процесс). Поэтому необходимо проводить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проверку степени соответствия (или адекватности) модели и реального процесса.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Проверку можно проводить путем сравнения выходных характеристик модели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предвиденного поведения модели с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Фактическими чарактеристиками объекта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изменении значений управляющих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внешних факторов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(при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возможности) параметров системы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широком диапазоне колебаний.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меры адекватности модели выбирают некоторую меру близости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например, одну из следующих величин: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а) абсолютное отклонение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ru-R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б) относительное отклонение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                            ;</a:t>
            </a: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в) вероятностная оценка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                         .</a:t>
            </a: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 корректировки концептуальной модели, математической модели и соответственно метода решения.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670244" y="214291"/>
            <a:ext cx="30721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1200" dirty="0"/>
              <a:t>Методология операционного исследования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 txBox="1"/>
              <p:nvPr/>
            </p:nvSpPr>
            <p:spPr bwMode="auto">
              <a:xfrm>
                <a:off x="748683" y="3995799"/>
                <a:ext cx="2899423" cy="593957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×100%≤</m:t>
                      </m:r>
                      <m:sSubSup>
                        <m:sSub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доп</m:t>
                          </m:r>
                        </m:sub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8683" y="3995799"/>
                <a:ext cx="2899423" cy="5939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/>
              <p:cNvSpPr txBox="1"/>
              <p:nvPr/>
            </p:nvSpPr>
            <p:spPr bwMode="auto">
              <a:xfrm>
                <a:off x="749299" y="5046662"/>
                <a:ext cx="1869613" cy="493003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доп</m:t>
                          </m:r>
                        </m:sub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заданное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6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299" y="5046662"/>
                <a:ext cx="1869613" cy="4930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900222" cy="296842"/>
          </a:xfrm>
        </p:spPr>
        <p:txBody>
          <a:bodyPr>
            <a:no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7149" y="642919"/>
            <a:ext cx="11052699" cy="54832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решения на модели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достижения удовлетворительного уровня адекватности модели применяют соответствующий метод или алгоритм для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нахождения оптимального (или субоптимального) решения на математической модели. Это решение может принимать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разные формы: аналитическую, численную, или алгоритмическую (в виде набора процедур, правил, и т.п.).</a:t>
            </a: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Реализация найденного решения на практике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в практику найденного на модели решения можно рассмотреть как самостоятельную задачу.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Полученной на модели оптимальной стратегии управления необходимо предоставить соответствующую содержательную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 в виде инструкций и правил, что и как делать, которая была бы понятной для административного персонала данной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 и легкой для выполнения в производственных условиях.</a:t>
            </a:r>
          </a:p>
          <a:p>
            <a:pPr>
              <a:buNone/>
            </a:pPr>
            <a:endParaRPr lang="ru-RU" sz="1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96067" y="285729"/>
            <a:ext cx="30721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1200" dirty="0"/>
              <a:t>Методология операционного исследования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1290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Формула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операций</dc:title>
  <dc:creator>Лариса Раевская</dc:creator>
  <cp:lastModifiedBy>Лариса Раевская</cp:lastModifiedBy>
  <cp:revision>4</cp:revision>
  <dcterms:created xsi:type="dcterms:W3CDTF">2021-02-09T05:41:49Z</dcterms:created>
  <dcterms:modified xsi:type="dcterms:W3CDTF">2021-02-09T06:14:51Z</dcterms:modified>
</cp:coreProperties>
</file>