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808B87ED-333B-4AA7-82BB-FC468E6DA4C2}" type="datetimeFigureOut">
              <a:rPr lang="en-US" smtClean="0"/>
              <a:t>4/13/2021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808B87ED-333B-4AA7-82BB-FC468E6DA4C2}" type="datetimeFigureOut">
              <a:rPr lang="en-US" smtClean="0"/>
              <a:t>4/13/2021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808B87ED-333B-4AA7-82BB-FC468E6DA4C2}" type="datetimeFigureOut">
              <a:rPr lang="en-US" smtClean="0"/>
              <a:t>4/13/2021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808B87ED-333B-4AA7-82BB-FC468E6DA4C2}" type="datetimeFigureOut">
              <a:rPr lang="en-US" smtClean="0"/>
              <a:t>4/13/2021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08B87ED-333B-4AA7-82BB-FC468E6DA4C2}" type="datetimeFigureOut">
              <a:rPr lang="en-US" smtClean="0"/>
              <a:t>4/13/2021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808B87ED-333B-4AA7-82BB-FC468E6DA4C2}" type="datetimeFigureOut">
              <a:rPr lang="en-US" smtClean="0"/>
              <a:t>4/13/2021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808B87ED-333B-4AA7-82BB-FC468E6DA4C2}" type="datetimeFigureOut">
              <a:rPr lang="en-US" smtClean="0"/>
              <a:t>4/13/2021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808B87ED-333B-4AA7-82BB-FC468E6DA4C2}" type="datetimeFigureOut">
              <a:rPr lang="en-US" smtClean="0"/>
              <a:t>4/13/2021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08B87ED-333B-4AA7-82BB-FC468E6DA4C2}" type="datetimeFigureOut">
              <a:rPr lang="en-US" smtClean="0"/>
              <a:t>4/13/2021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08B87ED-333B-4AA7-82BB-FC468E6DA4C2}" type="datetimeFigureOut">
              <a:rPr lang="en-US" smtClean="0"/>
              <a:t>4/13/2021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08B87ED-333B-4AA7-82BB-FC468E6DA4C2}" type="datetimeFigureOut">
              <a:rPr lang="en-US" smtClean="0"/>
              <a:t>4/13/2021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A1B70BF-DEBD-41B4-A685-764396E8CC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B87ED-333B-4AA7-82BB-FC468E6DA4C2}" type="datetimeFigureOut">
              <a:rPr lang="en-US" smtClean="0"/>
              <a:t>4/13/2021</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B70BF-DEBD-41B4-A685-764396E8CC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7.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812360" y="188640"/>
            <a:ext cx="859632" cy="290463"/>
          </a:xfrm>
        </p:spPr>
        <p:txBody>
          <a:bodyPr>
            <a:normAutofit/>
          </a:bodyPr>
          <a:lstStyle/>
          <a:p>
            <a:r>
              <a:rPr lang="ru-RU" sz="1200" dirty="0"/>
              <a:t>ИСО</a:t>
            </a:r>
            <a:endParaRPr lang="en-US" sz="1200" dirty="0"/>
          </a:p>
        </p:txBody>
      </p:sp>
      <p:sp>
        <p:nvSpPr>
          <p:cNvPr id="3" name="Подзаголовок 2"/>
          <p:cNvSpPr>
            <a:spLocks noGrp="1"/>
          </p:cNvSpPr>
          <p:nvPr>
            <p:ph type="subTitle" idx="1"/>
          </p:nvPr>
        </p:nvSpPr>
        <p:spPr>
          <a:xfrm>
            <a:off x="395536" y="476672"/>
            <a:ext cx="8496944" cy="6192688"/>
          </a:xfrm>
        </p:spPr>
        <p:txBody>
          <a:bodyPr>
            <a:normAutofit/>
          </a:bodyPr>
          <a:lstStyle/>
          <a:p>
            <a:pPr algn="just"/>
            <a:r>
              <a:rPr lang="ru-RU" sz="1600" b="1" dirty="0">
                <a:solidFill>
                  <a:schemeClr val="tx1"/>
                </a:solidFill>
              </a:rPr>
              <a:t>Классическая задача о назначениях</a:t>
            </a:r>
            <a:endParaRPr lang="en-US" sz="1600" dirty="0">
              <a:solidFill>
                <a:schemeClr val="tx1"/>
              </a:solidFill>
            </a:endParaRPr>
          </a:p>
          <a:p>
            <a:pPr algn="just"/>
            <a:r>
              <a:rPr lang="ru-RU" sz="1600" dirty="0">
                <a:solidFill>
                  <a:schemeClr val="tx1"/>
                </a:solidFill>
              </a:rPr>
              <a:t>Задано </a:t>
            </a:r>
            <a:r>
              <a:rPr lang="en-US" sz="1600" i="1" dirty="0">
                <a:solidFill>
                  <a:schemeClr val="tx1"/>
                </a:solidFill>
              </a:rPr>
              <a:t>n</a:t>
            </a:r>
            <a:r>
              <a:rPr lang="en-US" sz="1600" dirty="0">
                <a:solidFill>
                  <a:schemeClr val="tx1"/>
                </a:solidFill>
              </a:rPr>
              <a:t> </a:t>
            </a:r>
            <a:r>
              <a:rPr lang="ru-RU" sz="1600" dirty="0">
                <a:solidFill>
                  <a:schemeClr val="tx1"/>
                </a:solidFill>
              </a:rPr>
              <a:t>работ и </a:t>
            </a:r>
            <a:r>
              <a:rPr lang="en-US" sz="1600" i="1" dirty="0">
                <a:solidFill>
                  <a:schemeClr val="tx1"/>
                </a:solidFill>
              </a:rPr>
              <a:t>n </a:t>
            </a:r>
            <a:r>
              <a:rPr lang="ru-RU" sz="1600" dirty="0">
                <a:solidFill>
                  <a:schemeClr val="tx1"/>
                </a:solidFill>
              </a:rPr>
              <a:t>исполнителей, причем каждую из работ может выполнять любой из  исполнителей. Стоимость выполнения </a:t>
            </a:r>
            <a:r>
              <a:rPr lang="ru-RU" sz="1600" i="1" dirty="0">
                <a:solidFill>
                  <a:schemeClr val="tx1"/>
                </a:solidFill>
              </a:rPr>
              <a:t>i</a:t>
            </a:r>
            <a:r>
              <a:rPr lang="ru-RU" sz="1600" dirty="0">
                <a:solidFill>
                  <a:schemeClr val="tx1"/>
                </a:solidFill>
              </a:rPr>
              <a:t>-ой работы </a:t>
            </a:r>
            <a:r>
              <a:rPr lang="ru-RU" sz="1600" i="1" dirty="0" err="1">
                <a:solidFill>
                  <a:schemeClr val="tx1"/>
                </a:solidFill>
              </a:rPr>
              <a:t>j</a:t>
            </a:r>
            <a:r>
              <a:rPr lang="ru-RU" sz="1600" dirty="0" err="1">
                <a:solidFill>
                  <a:schemeClr val="tx1"/>
                </a:solidFill>
              </a:rPr>
              <a:t>-ым</a:t>
            </a:r>
            <a:r>
              <a:rPr lang="ru-RU" sz="1600" dirty="0">
                <a:solidFill>
                  <a:schemeClr val="tx1"/>
                </a:solidFill>
              </a:rPr>
              <a:t> исполнителем определяется величиной </a:t>
            </a:r>
            <a:r>
              <a:rPr lang="en-US" sz="1600" i="1" dirty="0" err="1">
                <a:solidFill>
                  <a:schemeClr val="tx1"/>
                </a:solidFill>
              </a:rPr>
              <a:t>c</a:t>
            </a:r>
            <a:r>
              <a:rPr lang="en-US" sz="1600" i="1" baseline="-25000" dirty="0" err="1">
                <a:solidFill>
                  <a:schemeClr val="tx1"/>
                </a:solidFill>
              </a:rPr>
              <a:t>ij</a:t>
            </a:r>
            <a:r>
              <a:rPr lang="en-US" sz="1600" dirty="0">
                <a:solidFill>
                  <a:schemeClr val="tx1"/>
                </a:solidFill>
              </a:rPr>
              <a:t> </a:t>
            </a:r>
            <a:r>
              <a:rPr lang="ru-RU" sz="1600" dirty="0">
                <a:solidFill>
                  <a:schemeClr val="tx1"/>
                </a:solidFill>
              </a:rPr>
              <a:t>≥ 0. Требуется распределить исполнителей на выполнение работ так, чтобы все работы были выполнены, каждый исполнитель выполнял только одну работу, и стоимость выполнения всех работ была бы минимальной.</a:t>
            </a:r>
            <a:endParaRPr lang="en-US" sz="1600" dirty="0">
              <a:solidFill>
                <a:schemeClr val="tx1"/>
              </a:solidFill>
            </a:endParaRPr>
          </a:p>
          <a:p>
            <a:pPr algn="just"/>
            <a:r>
              <a:rPr lang="ru-RU" sz="1600" dirty="0">
                <a:solidFill>
                  <a:schemeClr val="tx1"/>
                </a:solidFill>
              </a:rPr>
              <a:t>Построим математическую модель для данной задачи. Пусть </a:t>
            </a:r>
          </a:p>
          <a:p>
            <a:pPr algn="just"/>
            <a:endParaRPr lang="ru-RU" sz="1600" dirty="0">
              <a:solidFill>
                <a:schemeClr val="tx1"/>
              </a:solidFill>
            </a:endParaRPr>
          </a:p>
          <a:p>
            <a:pPr algn="just"/>
            <a:endParaRPr lang="ru-RU" sz="1600" dirty="0">
              <a:solidFill>
                <a:schemeClr val="tx1"/>
              </a:solidFill>
            </a:endParaRPr>
          </a:p>
          <a:p>
            <a:pPr algn="just"/>
            <a:r>
              <a:rPr lang="ru-RU" sz="1600" dirty="0">
                <a:solidFill>
                  <a:schemeClr val="tx1"/>
                </a:solidFill>
              </a:rPr>
              <a:t>Тогда задача может быть сформулирована в виде следующей задачи булевого программирования</a:t>
            </a:r>
          </a:p>
          <a:p>
            <a:pPr algn="just"/>
            <a:endParaRPr lang="ru-RU" sz="1600" dirty="0">
              <a:solidFill>
                <a:schemeClr val="tx1"/>
              </a:solidFill>
            </a:endParaRPr>
          </a:p>
          <a:p>
            <a:pPr algn="just"/>
            <a:endParaRPr lang="ru-RU" sz="1600" dirty="0">
              <a:solidFill>
                <a:schemeClr val="tx1"/>
              </a:solidFill>
            </a:endParaRPr>
          </a:p>
          <a:p>
            <a:pPr algn="just"/>
            <a:endParaRPr lang="ru-RU" sz="1600" dirty="0">
              <a:solidFill>
                <a:schemeClr val="tx1"/>
              </a:solidFill>
            </a:endParaRPr>
          </a:p>
          <a:p>
            <a:pPr algn="just"/>
            <a:endParaRPr lang="ru-RU" sz="1600" dirty="0">
              <a:solidFill>
                <a:schemeClr val="tx1"/>
              </a:solidFill>
            </a:endParaRPr>
          </a:p>
          <a:p>
            <a:pPr algn="just"/>
            <a:endParaRPr lang="ru-RU" sz="1600" dirty="0">
              <a:solidFill>
                <a:schemeClr val="tx1"/>
              </a:solidFill>
            </a:endParaRPr>
          </a:p>
          <a:p>
            <a:pPr algn="just"/>
            <a:r>
              <a:rPr lang="ru-RU" sz="1600" dirty="0">
                <a:solidFill>
                  <a:schemeClr val="tx1"/>
                </a:solidFill>
              </a:rPr>
              <a:t>Можно привести ещё одну интерпретацию постановки задачи. Построим полный двудольный граф </a:t>
            </a:r>
            <a:r>
              <a:rPr lang="en-US" sz="1600" i="1" dirty="0">
                <a:solidFill>
                  <a:schemeClr val="tx1"/>
                </a:solidFill>
              </a:rPr>
              <a:t>G</a:t>
            </a:r>
            <a:r>
              <a:rPr lang="ru-RU" sz="1600" dirty="0">
                <a:solidFill>
                  <a:schemeClr val="tx1"/>
                </a:solidFill>
              </a:rPr>
              <a:t>=(</a:t>
            </a:r>
            <a:r>
              <a:rPr lang="en-US" sz="1600" i="1" dirty="0">
                <a:solidFill>
                  <a:schemeClr val="tx1"/>
                </a:solidFill>
              </a:rPr>
              <a:t>V</a:t>
            </a:r>
            <a:r>
              <a:rPr lang="ru-RU" sz="1600" baseline="-25000" dirty="0">
                <a:solidFill>
                  <a:schemeClr val="tx1"/>
                </a:solidFill>
              </a:rPr>
              <a:t>1</a:t>
            </a:r>
            <a:r>
              <a:rPr lang="en-US" sz="1600" dirty="0">
                <a:solidFill>
                  <a:schemeClr val="tx1"/>
                </a:solidFill>
              </a:rPr>
              <a:t>U</a:t>
            </a:r>
            <a:r>
              <a:rPr lang="en-US" sz="1600" i="1" dirty="0">
                <a:solidFill>
                  <a:schemeClr val="tx1"/>
                </a:solidFill>
              </a:rPr>
              <a:t>V</a:t>
            </a:r>
            <a:r>
              <a:rPr lang="ru-RU" sz="1600" baseline="-25000" dirty="0">
                <a:solidFill>
                  <a:schemeClr val="tx1"/>
                </a:solidFill>
              </a:rPr>
              <a:t>2</a:t>
            </a:r>
            <a:r>
              <a:rPr lang="ru-RU" sz="1600" dirty="0">
                <a:solidFill>
                  <a:schemeClr val="tx1"/>
                </a:solidFill>
              </a:rPr>
              <a:t> , </a:t>
            </a:r>
            <a:r>
              <a:rPr lang="en-US" sz="1600" i="1" dirty="0">
                <a:solidFill>
                  <a:schemeClr val="tx1"/>
                </a:solidFill>
              </a:rPr>
              <a:t>E</a:t>
            </a:r>
            <a:r>
              <a:rPr lang="ru-RU" sz="1600" dirty="0">
                <a:solidFill>
                  <a:schemeClr val="tx1"/>
                </a:solidFill>
              </a:rPr>
              <a:t>), вершины первой доли которого соответствуют исполнителям, второй – работам. Припишем ребру (</a:t>
            </a:r>
            <a:r>
              <a:rPr lang="en-US" sz="1600" i="1" dirty="0">
                <a:solidFill>
                  <a:schemeClr val="tx1"/>
                </a:solidFill>
              </a:rPr>
              <a:t>v</a:t>
            </a:r>
            <a:r>
              <a:rPr lang="en-US" sz="1600" i="1" baseline="-25000" dirty="0">
                <a:solidFill>
                  <a:schemeClr val="tx1"/>
                </a:solidFill>
              </a:rPr>
              <a:t>i</a:t>
            </a:r>
            <a:r>
              <a:rPr lang="ru-RU" sz="1600" dirty="0">
                <a:solidFill>
                  <a:schemeClr val="tx1"/>
                </a:solidFill>
              </a:rPr>
              <a:t> , </a:t>
            </a:r>
            <a:r>
              <a:rPr lang="en-US" sz="1600" i="1" dirty="0" err="1">
                <a:solidFill>
                  <a:schemeClr val="tx1"/>
                </a:solidFill>
              </a:rPr>
              <a:t>u</a:t>
            </a:r>
            <a:r>
              <a:rPr lang="en-US" sz="1600" i="1" baseline="-25000" dirty="0" err="1">
                <a:solidFill>
                  <a:schemeClr val="tx1"/>
                </a:solidFill>
              </a:rPr>
              <a:t>j</a:t>
            </a:r>
            <a:r>
              <a:rPr lang="ru-RU" sz="1600" dirty="0">
                <a:solidFill>
                  <a:schemeClr val="tx1"/>
                </a:solidFill>
              </a:rPr>
              <a:t>), </a:t>
            </a:r>
            <a:r>
              <a:rPr lang="en-US" sz="1600" i="1" dirty="0">
                <a:solidFill>
                  <a:schemeClr val="tx1"/>
                </a:solidFill>
              </a:rPr>
              <a:t>v</a:t>
            </a:r>
            <a:r>
              <a:rPr lang="en-US" sz="1600" i="1" baseline="-25000" dirty="0">
                <a:solidFill>
                  <a:schemeClr val="tx1"/>
                </a:solidFill>
              </a:rPr>
              <a:t>i</a:t>
            </a:r>
            <a:r>
              <a:rPr lang="en-US" sz="1600" dirty="0">
                <a:solidFill>
                  <a:schemeClr val="tx1"/>
                </a:solidFill>
              </a:rPr>
              <a:t> </a:t>
            </a:r>
            <a:r>
              <a:rPr lang="ru-RU" sz="1600" dirty="0">
                <a:solidFill>
                  <a:schemeClr val="tx1"/>
                </a:solidFill>
              </a:rPr>
              <a:t>из </a:t>
            </a:r>
            <a:r>
              <a:rPr lang="en-US" sz="1600" i="1" dirty="0">
                <a:solidFill>
                  <a:schemeClr val="tx1"/>
                </a:solidFill>
              </a:rPr>
              <a:t>V</a:t>
            </a:r>
            <a:r>
              <a:rPr lang="ru-RU" sz="1600" baseline="-25000" dirty="0">
                <a:solidFill>
                  <a:schemeClr val="tx1"/>
                </a:solidFill>
              </a:rPr>
              <a:t>1</a:t>
            </a:r>
            <a:r>
              <a:rPr lang="ru-RU" sz="1600" dirty="0">
                <a:solidFill>
                  <a:schemeClr val="tx1"/>
                </a:solidFill>
              </a:rPr>
              <a:t> , </a:t>
            </a:r>
            <a:r>
              <a:rPr lang="en-US" sz="1600" i="1" dirty="0" err="1">
                <a:solidFill>
                  <a:schemeClr val="tx1"/>
                </a:solidFill>
              </a:rPr>
              <a:t>u</a:t>
            </a:r>
            <a:r>
              <a:rPr lang="en-US" sz="1600" i="1" baseline="-25000" dirty="0" err="1">
                <a:solidFill>
                  <a:schemeClr val="tx1"/>
                </a:solidFill>
              </a:rPr>
              <a:t>j</a:t>
            </a:r>
            <a:r>
              <a:rPr lang="en-US" sz="1600" dirty="0">
                <a:solidFill>
                  <a:schemeClr val="tx1"/>
                </a:solidFill>
              </a:rPr>
              <a:t> </a:t>
            </a:r>
            <a:r>
              <a:rPr lang="ru-RU" sz="1600" dirty="0">
                <a:solidFill>
                  <a:schemeClr val="tx1"/>
                </a:solidFill>
              </a:rPr>
              <a:t>из </a:t>
            </a:r>
            <a:r>
              <a:rPr lang="en-US" sz="1600" i="1" dirty="0">
                <a:solidFill>
                  <a:schemeClr val="tx1"/>
                </a:solidFill>
              </a:rPr>
              <a:t>V</a:t>
            </a:r>
            <a:r>
              <a:rPr lang="ru-RU" sz="1600" baseline="-25000" dirty="0">
                <a:solidFill>
                  <a:schemeClr val="tx1"/>
                </a:solidFill>
              </a:rPr>
              <a:t>2</a:t>
            </a:r>
            <a:r>
              <a:rPr lang="ru-RU" sz="1600" dirty="0">
                <a:solidFill>
                  <a:schemeClr val="tx1"/>
                </a:solidFill>
              </a:rPr>
              <a:t> , вес </a:t>
            </a:r>
            <a:r>
              <a:rPr lang="en-US" sz="1600" i="1" dirty="0" err="1">
                <a:solidFill>
                  <a:schemeClr val="tx1"/>
                </a:solidFill>
              </a:rPr>
              <a:t>c</a:t>
            </a:r>
            <a:r>
              <a:rPr lang="en-US" sz="1600" i="1" baseline="-25000" dirty="0" err="1">
                <a:solidFill>
                  <a:schemeClr val="tx1"/>
                </a:solidFill>
              </a:rPr>
              <a:t>ij</a:t>
            </a:r>
            <a:r>
              <a:rPr lang="ru-RU" sz="1600" dirty="0">
                <a:solidFill>
                  <a:schemeClr val="tx1"/>
                </a:solidFill>
              </a:rPr>
              <a:t> .</a:t>
            </a:r>
            <a:r>
              <a:rPr lang="ru-RU" sz="1600" baseline="-25000" dirty="0">
                <a:solidFill>
                  <a:schemeClr val="tx1"/>
                </a:solidFill>
              </a:rPr>
              <a:t> </a:t>
            </a:r>
            <a:r>
              <a:rPr lang="ru-RU" sz="1600" dirty="0">
                <a:solidFill>
                  <a:schemeClr val="tx1"/>
                </a:solidFill>
              </a:rPr>
              <a:t>Тогда задача заключается в поиске совершенного (покрывающего все вершины графа) </a:t>
            </a:r>
            <a:r>
              <a:rPr lang="ru-RU" sz="1600" dirty="0" err="1">
                <a:solidFill>
                  <a:schemeClr val="tx1"/>
                </a:solidFill>
              </a:rPr>
              <a:t>паросочетания</a:t>
            </a:r>
            <a:r>
              <a:rPr lang="ru-RU" sz="1600" dirty="0">
                <a:solidFill>
                  <a:schemeClr val="tx1"/>
                </a:solidFill>
              </a:rPr>
              <a:t> с минимальным весом.</a:t>
            </a:r>
            <a:endParaRPr lang="en-US" sz="1600" dirty="0">
              <a:solidFill>
                <a:schemeClr val="tx1"/>
              </a:solidFill>
            </a:endParaRPr>
          </a:p>
          <a:p>
            <a:pPr algn="just"/>
            <a:r>
              <a:rPr lang="ru-RU" sz="1600" dirty="0">
                <a:solidFill>
                  <a:schemeClr val="tx1"/>
                </a:solidFill>
              </a:rPr>
              <a:t>Приведём алгоритм решения задачи, использующий в качестве вспомогательного алгоритм </a:t>
            </a:r>
            <a:r>
              <a:rPr lang="ru-RU" sz="1600" dirty="0" err="1">
                <a:solidFill>
                  <a:schemeClr val="tx1"/>
                </a:solidFill>
              </a:rPr>
              <a:t>Форда-Фалкерсона</a:t>
            </a:r>
            <a:r>
              <a:rPr lang="ru-RU" sz="1600" dirty="0">
                <a:solidFill>
                  <a:schemeClr val="tx1"/>
                </a:solidFill>
              </a:rPr>
              <a:t> нахождения максимального потока в сети.</a:t>
            </a:r>
            <a:endParaRPr lang="en-US" sz="1600" dirty="0">
              <a:solidFill>
                <a:schemeClr val="tx1"/>
              </a:solidFill>
            </a:endParaRPr>
          </a:p>
          <a:p>
            <a:pPr algn="just"/>
            <a:endParaRPr lang="ru-RU" sz="1600" dirty="0">
              <a:solidFill>
                <a:schemeClr val="tx1"/>
              </a:solidFill>
            </a:endParaRPr>
          </a:p>
          <a:p>
            <a:pPr algn="just"/>
            <a:endParaRPr lang="ru-RU" sz="1600" dirty="0">
              <a:solidFill>
                <a:schemeClr val="tx1"/>
              </a:solidFill>
            </a:endParaRPr>
          </a:p>
          <a:p>
            <a:pPr algn="just"/>
            <a:endParaRPr lang="en-US" sz="1600" dirty="0">
              <a:solidFill>
                <a:schemeClr val="tx1"/>
              </a:solidFill>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1057275" y="2420938"/>
          <a:ext cx="4559300" cy="561975"/>
        </p:xfrm>
        <a:graphic>
          <a:graphicData uri="http://schemas.openxmlformats.org/presentationml/2006/ole">
            <mc:AlternateContent xmlns:mc="http://schemas.openxmlformats.org/markup-compatibility/2006">
              <mc:Choice xmlns:v="urn:schemas-microsoft-com:vml" Requires="v">
                <p:oleObj spid="_x0000_s1025" name="Формула" r:id="rId2" imgW="3733560" imgH="457200" progId="Equation.3">
                  <p:embed/>
                </p:oleObj>
              </mc:Choice>
              <mc:Fallback>
                <p:oleObj name="Формула" r:id="rId2" imgW="3733560" imgH="4572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2420938"/>
                        <a:ext cx="45593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7" name="Object 3"/>
          <p:cNvGraphicFramePr>
            <a:graphicFrameLocks noChangeAspect="1"/>
          </p:cNvGraphicFramePr>
          <p:nvPr/>
        </p:nvGraphicFramePr>
        <p:xfrm>
          <a:off x="1116013" y="3573463"/>
          <a:ext cx="2627312" cy="1314450"/>
        </p:xfrm>
        <a:graphic>
          <a:graphicData uri="http://schemas.openxmlformats.org/presentationml/2006/ole">
            <mc:AlternateContent xmlns:mc="http://schemas.openxmlformats.org/markup-compatibility/2006">
              <mc:Choice xmlns:v="urn:schemas-microsoft-com:vml" Requires="v">
                <p:oleObj spid="_x0000_s1027" name="Формула" r:id="rId4" imgW="2336800" imgH="1168400" progId="Equation.3">
                  <p:embed/>
                </p:oleObj>
              </mc:Choice>
              <mc:Fallback>
                <p:oleObj name="Формула" r:id="rId4" imgW="2336800" imgH="11684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73463"/>
                        <a:ext cx="2627312"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36296" y="274638"/>
            <a:ext cx="1450504"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620688"/>
            <a:ext cx="8229600" cy="5505475"/>
          </a:xfrm>
        </p:spPr>
        <p:txBody>
          <a:bodyPr>
            <a:normAutofit/>
          </a:bodyPr>
          <a:lstStyle/>
          <a:p>
            <a:pPr>
              <a:buNone/>
            </a:pPr>
            <a:r>
              <a:rPr lang="ru-RU" sz="1600" dirty="0"/>
              <a:t>	Рассмотрим </a:t>
            </a:r>
            <a:r>
              <a:rPr lang="ru-RU" sz="1600" b="1" dirty="0"/>
              <a:t>алгоритм Гросса </a:t>
            </a:r>
            <a:r>
              <a:rPr lang="ru-RU" sz="1600" dirty="0"/>
              <a:t>для решения задачи.</a:t>
            </a:r>
            <a:endParaRPr lang="en-US" sz="1600" dirty="0"/>
          </a:p>
          <a:p>
            <a:pPr>
              <a:buNone/>
            </a:pPr>
            <a:r>
              <a:rPr lang="ru-RU" sz="1600" i="1" dirty="0"/>
              <a:t>Начальный шаг.</a:t>
            </a:r>
            <a:r>
              <a:rPr lang="ru-RU" sz="1600" dirty="0"/>
              <a:t> Фиксируем любое назначение </a:t>
            </a:r>
            <a:r>
              <a:rPr lang="en-US" sz="1600" i="1" dirty="0"/>
              <a:t>P</a:t>
            </a:r>
            <a:r>
              <a:rPr lang="ru-RU" sz="1600" baseline="-25000" dirty="0"/>
              <a:t>0 </a:t>
            </a:r>
            <a:r>
              <a:rPr lang="ru-RU" sz="1600" dirty="0"/>
              <a:t>, что соответствует выбору в  строках и</a:t>
            </a:r>
          </a:p>
          <a:p>
            <a:pPr>
              <a:buNone/>
            </a:pPr>
            <a:r>
              <a:rPr lang="ru-RU" sz="1600" dirty="0"/>
              <a:t>столбцах матрицы эффективностей  		ровно по одному элементу. При этом</a:t>
            </a:r>
          </a:p>
          <a:p>
            <a:pPr>
              <a:buNone/>
            </a:pPr>
            <a:r>
              <a:rPr lang="ru-RU" sz="1600" dirty="0"/>
              <a:t>назначении вычисляется значение целевой функции, т.е. вычисляется величина </a:t>
            </a:r>
          </a:p>
          <a:p>
            <a:pPr>
              <a:buNone/>
            </a:pPr>
            <a:r>
              <a:rPr lang="ru-RU" sz="1600" dirty="0"/>
              <a:t>								.</a:t>
            </a:r>
          </a:p>
          <a:p>
            <a:pPr>
              <a:buNone/>
            </a:pPr>
            <a:r>
              <a:rPr lang="ru-RU" sz="1600" dirty="0"/>
              <a:t> Обозначим эту величину через </a:t>
            </a:r>
            <a:r>
              <a:rPr lang="ru-RU" sz="1600" i="1" dirty="0" err="1"/>
              <a:t>s</a:t>
            </a:r>
            <a:r>
              <a:rPr lang="ru-RU" sz="1600" dirty="0"/>
              <a:t>.</a:t>
            </a:r>
            <a:endParaRPr lang="en-US" sz="1600" dirty="0"/>
          </a:p>
          <a:p>
            <a:pPr>
              <a:buNone/>
            </a:pPr>
            <a:r>
              <a:rPr lang="ru-RU" sz="1600" i="1" dirty="0"/>
              <a:t>Шаг 1</a:t>
            </a:r>
            <a:r>
              <a:rPr lang="ru-RU" sz="1600" dirty="0"/>
              <a:t>. Строим двудольный граф </a:t>
            </a:r>
            <a:r>
              <a:rPr lang="en-US" sz="1600" i="1" dirty="0"/>
              <a:t>G</a:t>
            </a:r>
            <a:r>
              <a:rPr lang="ru-RU" sz="1600" dirty="0"/>
              <a:t>=(</a:t>
            </a:r>
            <a:r>
              <a:rPr lang="en-US" sz="1600" i="1" dirty="0"/>
              <a:t>V</a:t>
            </a:r>
            <a:r>
              <a:rPr lang="ru-RU" sz="1600" baseline="-25000" dirty="0"/>
              <a:t>1</a:t>
            </a:r>
            <a:r>
              <a:rPr lang="en-US" sz="1600" dirty="0"/>
              <a:t>U</a:t>
            </a:r>
            <a:r>
              <a:rPr lang="en-US" sz="1600" i="1" dirty="0"/>
              <a:t>V</a:t>
            </a:r>
            <a:r>
              <a:rPr lang="ru-RU" sz="1600" baseline="-25000" dirty="0"/>
              <a:t>2</a:t>
            </a:r>
            <a:r>
              <a:rPr lang="ru-RU" sz="1600" dirty="0"/>
              <a:t> , </a:t>
            </a:r>
            <a:r>
              <a:rPr lang="en-US" sz="1600" i="1" dirty="0"/>
              <a:t>E</a:t>
            </a:r>
            <a:r>
              <a:rPr lang="ru-RU" sz="1600" dirty="0"/>
              <a:t>), вершины первой доли которого</a:t>
            </a:r>
          </a:p>
          <a:p>
            <a:pPr>
              <a:buNone/>
            </a:pPr>
            <a:r>
              <a:rPr lang="ru-RU" sz="1600" dirty="0"/>
              <a:t>соответствуют исполнителям, второй – работам. Ребро (</a:t>
            </a:r>
            <a:r>
              <a:rPr lang="en-US" sz="1600" i="1" dirty="0"/>
              <a:t>v</a:t>
            </a:r>
            <a:r>
              <a:rPr lang="en-US" sz="1600" i="1" baseline="-25000" dirty="0"/>
              <a:t>i</a:t>
            </a:r>
            <a:r>
              <a:rPr lang="ru-RU" sz="1600" dirty="0"/>
              <a:t>,</a:t>
            </a:r>
            <a:r>
              <a:rPr lang="en-US" sz="1600" i="1" dirty="0" err="1"/>
              <a:t>u</a:t>
            </a:r>
            <a:r>
              <a:rPr lang="en-US" sz="1600" i="1" baseline="-25000" dirty="0" err="1"/>
              <a:t>j</a:t>
            </a:r>
            <a:r>
              <a:rPr lang="ru-RU" sz="1600" dirty="0"/>
              <a:t>)   </a:t>
            </a:r>
            <a:r>
              <a:rPr lang="en-US" sz="1600" i="1" dirty="0"/>
              <a:t>E</a:t>
            </a:r>
            <a:r>
              <a:rPr lang="en-US" sz="1600" dirty="0"/>
              <a:t> </a:t>
            </a:r>
            <a:r>
              <a:rPr lang="ru-RU" sz="1600" dirty="0"/>
              <a:t>тогда и только тогда, когда</a:t>
            </a:r>
          </a:p>
          <a:p>
            <a:pPr>
              <a:buNone/>
            </a:pPr>
            <a:r>
              <a:rPr lang="en-US" sz="1600" i="1" dirty="0" err="1"/>
              <a:t>a</a:t>
            </a:r>
            <a:r>
              <a:rPr lang="en-US" sz="1600" i="1" baseline="-25000" dirty="0" err="1"/>
              <a:t>ij</a:t>
            </a:r>
            <a:r>
              <a:rPr lang="ru-RU" sz="1600" dirty="0"/>
              <a:t> &gt; </a:t>
            </a:r>
            <a:r>
              <a:rPr lang="en-US" sz="1600" i="1" dirty="0"/>
              <a:t>s</a:t>
            </a:r>
            <a:r>
              <a:rPr lang="ru-RU" sz="1600" dirty="0"/>
              <a:t> .</a:t>
            </a:r>
            <a:r>
              <a:rPr lang="ru-RU" sz="1600" i="1" dirty="0"/>
              <a:t> </a:t>
            </a:r>
            <a:endParaRPr lang="en-US" sz="1600" dirty="0"/>
          </a:p>
          <a:p>
            <a:pPr>
              <a:buNone/>
            </a:pPr>
            <a:r>
              <a:rPr lang="ru-RU" sz="1600" i="1" dirty="0"/>
              <a:t>Шаг 2.</a:t>
            </a:r>
            <a:r>
              <a:rPr lang="ru-RU" sz="1600" dirty="0"/>
              <a:t> Ищем максимальное (по числу рёбер) </a:t>
            </a:r>
            <a:r>
              <a:rPr lang="ru-RU" sz="1600" dirty="0" err="1"/>
              <a:t>паросочетание</a:t>
            </a:r>
            <a:r>
              <a:rPr lang="ru-RU" sz="1600" dirty="0"/>
              <a:t> в графе </a:t>
            </a:r>
            <a:r>
              <a:rPr lang="en-US" sz="1600" i="1" dirty="0"/>
              <a:t>G</a:t>
            </a:r>
            <a:r>
              <a:rPr lang="ru-RU" sz="1600" dirty="0"/>
              <a:t>=(</a:t>
            </a:r>
            <a:r>
              <a:rPr lang="en-US" sz="1600" i="1" dirty="0"/>
              <a:t>V</a:t>
            </a:r>
            <a:r>
              <a:rPr lang="ru-RU" sz="1600" baseline="-25000" dirty="0"/>
              <a:t>1</a:t>
            </a:r>
            <a:r>
              <a:rPr lang="en-US" sz="1600" dirty="0"/>
              <a:t>U</a:t>
            </a:r>
            <a:r>
              <a:rPr lang="en-US" sz="1600" i="1" dirty="0"/>
              <a:t>V</a:t>
            </a:r>
            <a:r>
              <a:rPr lang="ru-RU" sz="1600" baseline="-25000" dirty="0"/>
              <a:t>2</a:t>
            </a:r>
            <a:r>
              <a:rPr lang="ru-RU" sz="1600" dirty="0"/>
              <a:t> , </a:t>
            </a:r>
            <a:r>
              <a:rPr lang="en-US" sz="1600" i="1" dirty="0"/>
              <a:t>E</a:t>
            </a:r>
            <a:r>
              <a:rPr lang="ru-RU" sz="1600" dirty="0"/>
              <a:t>). </a:t>
            </a:r>
          </a:p>
          <a:p>
            <a:pPr>
              <a:buNone/>
            </a:pPr>
            <a:r>
              <a:rPr lang="ru-RU" sz="1600" dirty="0"/>
              <a:t>	Если </a:t>
            </a:r>
            <a:r>
              <a:rPr lang="ru-RU" sz="1600" dirty="0" err="1"/>
              <a:t>паросочетание</a:t>
            </a:r>
            <a:r>
              <a:rPr lang="ru-RU" sz="1600" dirty="0"/>
              <a:t> имеет ровно </a:t>
            </a:r>
            <a:r>
              <a:rPr lang="ru-RU" sz="1600" i="1" dirty="0" err="1"/>
              <a:t>n</a:t>
            </a:r>
            <a:r>
              <a:rPr lang="ru-RU" sz="1600" dirty="0"/>
              <a:t> рёбер, то по ним строим новое назначение с более</a:t>
            </a:r>
          </a:p>
          <a:p>
            <a:pPr>
              <a:buNone/>
            </a:pPr>
            <a:r>
              <a:rPr lang="ru-RU" sz="1600" dirty="0"/>
              <a:t>высокой минимальной эффективностью (следует из способа построения двудольного</a:t>
            </a:r>
          </a:p>
          <a:p>
            <a:pPr>
              <a:buNone/>
            </a:pPr>
            <a:r>
              <a:rPr lang="ru-RU" sz="1600" dirty="0"/>
              <a:t>графа). Обозначим ее снова через </a:t>
            </a:r>
            <a:r>
              <a:rPr lang="ru-RU" sz="1600" i="1" dirty="0" err="1"/>
              <a:t>s</a:t>
            </a:r>
            <a:r>
              <a:rPr lang="ru-RU" sz="1600" dirty="0"/>
              <a:t> и вернемся к шагу 1.</a:t>
            </a:r>
            <a:endParaRPr lang="en-US" sz="1600" dirty="0"/>
          </a:p>
          <a:p>
            <a:pPr>
              <a:buNone/>
            </a:pPr>
            <a:r>
              <a:rPr lang="ru-RU" sz="1600" dirty="0"/>
              <a:t>	Если же число ребер в </a:t>
            </a:r>
            <a:r>
              <a:rPr lang="ru-RU" sz="1600" dirty="0" err="1"/>
              <a:t>паросочетании</a:t>
            </a:r>
            <a:r>
              <a:rPr lang="ru-RU" sz="1600" dirty="0"/>
              <a:t> окажется меньше </a:t>
            </a:r>
            <a:r>
              <a:rPr lang="ru-RU" sz="1600" i="1" dirty="0" err="1"/>
              <a:t>n</a:t>
            </a:r>
            <a:r>
              <a:rPr lang="ru-RU" sz="1600" dirty="0"/>
              <a:t>, то имеющееся назначение</a:t>
            </a:r>
          </a:p>
          <a:p>
            <a:pPr>
              <a:buNone/>
            </a:pPr>
            <a:r>
              <a:rPr lang="ru-RU" sz="1600" dirty="0"/>
              <a:t>оптимально.</a:t>
            </a:r>
            <a:endParaRPr lang="en-US" sz="16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 name="Object 1"/>
          <p:cNvGraphicFramePr>
            <a:graphicFrameLocks noChangeAspect="1"/>
          </p:cNvGraphicFramePr>
          <p:nvPr/>
        </p:nvGraphicFramePr>
        <p:xfrm>
          <a:off x="3924300" y="1196975"/>
          <a:ext cx="841375" cy="366713"/>
        </p:xfrm>
        <a:graphic>
          <a:graphicData uri="http://schemas.openxmlformats.org/presentationml/2006/ole">
            <mc:AlternateContent xmlns:mc="http://schemas.openxmlformats.org/markup-compatibility/2006">
              <mc:Choice xmlns:v="urn:schemas-microsoft-com:vml" Requires="v">
                <p:oleObj name="Формула" r:id="rId2" imgW="672808" imgH="291973" progId="Equation.3">
                  <p:embed/>
                </p:oleObj>
              </mc:Choice>
              <mc:Fallback>
                <p:oleObj name="Формула" r:id="rId2" imgW="672808" imgH="291973" progId="Equation.3">
                  <p:embed/>
                  <p:pic>
                    <p:nvPicPr>
                      <p:cNvPr id="409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196975"/>
                        <a:ext cx="8413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9" name="Object 3"/>
          <p:cNvGraphicFramePr>
            <a:graphicFrameLocks noChangeAspect="1"/>
          </p:cNvGraphicFramePr>
          <p:nvPr/>
        </p:nvGraphicFramePr>
        <p:xfrm>
          <a:off x="3635375" y="1844675"/>
          <a:ext cx="2667000" cy="346075"/>
        </p:xfrm>
        <a:graphic>
          <a:graphicData uri="http://schemas.openxmlformats.org/presentationml/2006/ole">
            <mc:AlternateContent xmlns:mc="http://schemas.openxmlformats.org/markup-compatibility/2006">
              <mc:Choice xmlns:v="urn:schemas-microsoft-com:vml" Requires="v">
                <p:oleObj name="Формула" r:id="rId4" imgW="1841500" imgH="241300" progId="Equation.3">
                  <p:embed/>
                </p:oleObj>
              </mc:Choice>
              <mc:Fallback>
                <p:oleObj name="Формула" r:id="rId4" imgW="1841500" imgH="241300" progId="Equation.3">
                  <p:embed/>
                  <p:pic>
                    <p:nvPicPr>
                      <p:cNvPr id="40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1844675"/>
                        <a:ext cx="26670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01" name="Object 5"/>
          <p:cNvGraphicFramePr>
            <a:graphicFrameLocks noChangeAspect="1"/>
          </p:cNvGraphicFramePr>
          <p:nvPr/>
        </p:nvGraphicFramePr>
        <p:xfrm>
          <a:off x="5796136" y="2780928"/>
          <a:ext cx="123825" cy="123825"/>
        </p:xfrm>
        <a:graphic>
          <a:graphicData uri="http://schemas.openxmlformats.org/presentationml/2006/ole">
            <mc:AlternateContent xmlns:mc="http://schemas.openxmlformats.org/markup-compatibility/2006">
              <mc:Choice xmlns:v="urn:schemas-microsoft-com:vml" Requires="v">
                <p:oleObj name="Формула" r:id="rId6" imgW="126725" imgH="126725" progId="Equation.3">
                  <p:embed/>
                </p:oleObj>
              </mc:Choice>
              <mc:Fallback>
                <p:oleObj name="Формула" r:id="rId6" imgW="126725" imgH="126725" progId="Equation.3">
                  <p:embed/>
                  <p:pic>
                    <p:nvPicPr>
                      <p:cNvPr id="410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6136" y="2780928"/>
                        <a:ext cx="12382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84368" y="274638"/>
            <a:ext cx="802432"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620688"/>
            <a:ext cx="8229600" cy="6048672"/>
          </a:xfrm>
        </p:spPr>
        <p:txBody>
          <a:bodyPr>
            <a:normAutofit/>
          </a:bodyPr>
          <a:lstStyle/>
          <a:p>
            <a:pPr>
              <a:buNone/>
            </a:pPr>
            <a:r>
              <a:rPr lang="ru-RU" sz="1600" b="1" dirty="0"/>
              <a:t>Пример. </a:t>
            </a:r>
            <a:r>
              <a:rPr lang="ru-RU" sz="1600" dirty="0"/>
              <a:t>Пусть задана матрица эффективностей:</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Возьмём назначение </a:t>
            </a:r>
          </a:p>
          <a:p>
            <a:pPr>
              <a:buNone/>
            </a:pPr>
            <a:r>
              <a:rPr lang="ru-RU" sz="1600" dirty="0"/>
              <a:t>						.</a:t>
            </a:r>
          </a:p>
          <a:p>
            <a:pPr>
              <a:buNone/>
            </a:pPr>
            <a:r>
              <a:rPr lang="ru-RU" sz="1600" dirty="0"/>
              <a:t>Имеем </a:t>
            </a:r>
            <a:r>
              <a:rPr lang="ru-RU" sz="1600" i="1" dirty="0"/>
              <a:t>F</a:t>
            </a:r>
            <a:r>
              <a:rPr lang="ru-RU" sz="1600" dirty="0"/>
              <a:t>(</a:t>
            </a:r>
            <a:r>
              <a:rPr lang="ru-RU" sz="1600" i="1" dirty="0"/>
              <a:t>P</a:t>
            </a:r>
            <a:r>
              <a:rPr lang="ru-RU" sz="1600" baseline="-25000" dirty="0"/>
              <a:t>0</a:t>
            </a:r>
            <a:r>
              <a:rPr lang="ru-RU" sz="1600" dirty="0"/>
              <a:t>) = 3.  Строим двудольный граф:</a:t>
            </a:r>
            <a:endParaRPr lang="en-US" sz="1600" dirty="0"/>
          </a:p>
          <a:p>
            <a:pPr>
              <a:buNone/>
            </a:pPr>
            <a:r>
              <a:rPr lang="ru-RU" sz="1600" dirty="0"/>
              <a:t> </a:t>
            </a:r>
            <a:endParaRPr lang="en-US" sz="1600" dirty="0"/>
          </a:p>
          <a:p>
            <a:pPr>
              <a:buNone/>
            </a:pPr>
            <a:endParaRPr lang="en-US" sz="1600" dirty="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1" name="Object 1"/>
          <p:cNvGraphicFramePr>
            <a:graphicFrameLocks noChangeAspect="1"/>
          </p:cNvGraphicFramePr>
          <p:nvPr/>
        </p:nvGraphicFramePr>
        <p:xfrm>
          <a:off x="2339975" y="1052513"/>
          <a:ext cx="1781175" cy="1338262"/>
        </p:xfrm>
        <a:graphic>
          <a:graphicData uri="http://schemas.openxmlformats.org/presentationml/2006/ole">
            <mc:AlternateContent xmlns:mc="http://schemas.openxmlformats.org/markup-compatibility/2006">
              <mc:Choice xmlns:v="urn:schemas-microsoft-com:vml" Requires="v">
                <p:oleObj name="Формула" r:id="rId2" imgW="1689100" imgH="1270000" progId="Equation.3">
                  <p:embed/>
                </p:oleObj>
              </mc:Choice>
              <mc:Fallback>
                <p:oleObj name="Формула" r:id="rId2" imgW="1689100" imgH="1270000" progId="Equation.3">
                  <p:embed/>
                  <p:pic>
                    <p:nvPicPr>
                      <p:cNvPr id="1536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052513"/>
                        <a:ext cx="1781175" cy="133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3" name="Object 3"/>
          <p:cNvGraphicFramePr>
            <a:graphicFrameLocks noChangeAspect="1"/>
          </p:cNvGraphicFramePr>
          <p:nvPr/>
        </p:nvGraphicFramePr>
        <p:xfrm>
          <a:off x="2771775" y="2492375"/>
          <a:ext cx="1735138" cy="492125"/>
        </p:xfrm>
        <a:graphic>
          <a:graphicData uri="http://schemas.openxmlformats.org/presentationml/2006/ole">
            <mc:AlternateContent xmlns:mc="http://schemas.openxmlformats.org/markup-compatibility/2006">
              <mc:Choice xmlns:v="urn:schemas-microsoft-com:vml" Requires="v">
                <p:oleObj r:id="rId4" imgW="1612900" imgH="457200" progId="Equation.3">
                  <p:embed/>
                </p:oleObj>
              </mc:Choice>
              <mc:Fallback>
                <p:oleObj r:id="rId4" imgW="1612900" imgH="457200" progId="Equation.3">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173513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6" name="Прямая соединительная линия 75"/>
          <p:cNvCxnSpPr>
            <a:stCxn id="31" idx="6"/>
            <a:endCxn id="28" idx="3"/>
          </p:cNvCxnSpPr>
          <p:nvPr/>
        </p:nvCxnSpPr>
        <p:spPr>
          <a:xfrm flipV="1">
            <a:off x="2678088" y="4168361"/>
            <a:ext cx="2962118" cy="1600899"/>
          </a:xfrm>
          <a:prstGeom prst="line">
            <a:avLst/>
          </a:prstGeom>
          <a:ln w="22225"/>
        </p:spPr>
        <p:style>
          <a:lnRef idx="1">
            <a:schemeClr val="accent1"/>
          </a:lnRef>
          <a:fillRef idx="0">
            <a:schemeClr val="accent1"/>
          </a:fillRef>
          <a:effectRef idx="0">
            <a:schemeClr val="accent1"/>
          </a:effectRef>
          <a:fontRef idx="minor">
            <a:schemeClr val="tx1"/>
          </a:fontRef>
        </p:style>
      </p:cxnSp>
      <p:grpSp>
        <p:nvGrpSpPr>
          <p:cNvPr id="92" name="Группа 91"/>
          <p:cNvGrpSpPr/>
          <p:nvPr/>
        </p:nvGrpSpPr>
        <p:grpSpPr>
          <a:xfrm>
            <a:off x="1475656" y="3284984"/>
            <a:ext cx="5040560" cy="3249652"/>
            <a:chOff x="1475656" y="3284984"/>
            <a:chExt cx="5040560" cy="3249652"/>
          </a:xfrm>
        </p:grpSpPr>
        <p:sp>
          <p:nvSpPr>
            <p:cNvPr id="25" name="Овал 24"/>
            <p:cNvSpPr/>
            <p:nvPr/>
          </p:nvSpPr>
          <p:spPr>
            <a:xfrm>
              <a:off x="2195736" y="3356992"/>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Овал 25"/>
            <p:cNvSpPr/>
            <p:nvPr/>
          </p:nvSpPr>
          <p:spPr>
            <a:xfrm>
              <a:off x="5508104" y="3284984"/>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Овал 26"/>
            <p:cNvSpPr/>
            <p:nvPr/>
          </p:nvSpPr>
          <p:spPr>
            <a:xfrm>
              <a:off x="2195736" y="3933056"/>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Овал 27"/>
            <p:cNvSpPr/>
            <p:nvPr/>
          </p:nvSpPr>
          <p:spPr>
            <a:xfrm>
              <a:off x="5580112" y="3861048"/>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Овал 28"/>
            <p:cNvSpPr/>
            <p:nvPr/>
          </p:nvSpPr>
          <p:spPr>
            <a:xfrm>
              <a:off x="2267744" y="4509120"/>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Овал 29"/>
            <p:cNvSpPr/>
            <p:nvPr/>
          </p:nvSpPr>
          <p:spPr>
            <a:xfrm>
              <a:off x="2267744" y="5085184"/>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Овал 30"/>
            <p:cNvSpPr/>
            <p:nvPr/>
          </p:nvSpPr>
          <p:spPr>
            <a:xfrm>
              <a:off x="2267744" y="5589240"/>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Овал 31"/>
            <p:cNvSpPr/>
            <p:nvPr/>
          </p:nvSpPr>
          <p:spPr>
            <a:xfrm>
              <a:off x="2339752" y="6093296"/>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Овал 32"/>
            <p:cNvSpPr/>
            <p:nvPr/>
          </p:nvSpPr>
          <p:spPr>
            <a:xfrm>
              <a:off x="5580112" y="4509120"/>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Овал 33"/>
            <p:cNvSpPr/>
            <p:nvPr/>
          </p:nvSpPr>
          <p:spPr>
            <a:xfrm>
              <a:off x="5580112" y="5157192"/>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Овал 34"/>
            <p:cNvSpPr/>
            <p:nvPr/>
          </p:nvSpPr>
          <p:spPr>
            <a:xfrm>
              <a:off x="5652120" y="5661248"/>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Овал 35"/>
            <p:cNvSpPr/>
            <p:nvPr/>
          </p:nvSpPr>
          <p:spPr>
            <a:xfrm>
              <a:off x="5652120" y="6165304"/>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Прямая соединительная линия 37"/>
            <p:cNvCxnSpPr>
              <a:stCxn id="25" idx="5"/>
              <a:endCxn id="34" idx="2"/>
            </p:cNvCxnSpPr>
            <p:nvPr/>
          </p:nvCxnSpPr>
          <p:spPr>
            <a:xfrm>
              <a:off x="2545986" y="3664305"/>
              <a:ext cx="3034126" cy="167290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75656" y="3356992"/>
              <a:ext cx="288032" cy="369332"/>
            </a:xfrm>
            <a:prstGeom prst="rect">
              <a:avLst/>
            </a:prstGeom>
            <a:noFill/>
          </p:spPr>
          <p:txBody>
            <a:bodyPr wrap="square" rtlCol="0">
              <a:spAutoFit/>
            </a:bodyPr>
            <a:lstStyle/>
            <a:p>
              <a:r>
                <a:rPr lang="ru-RU" dirty="0"/>
                <a:t>1</a:t>
              </a:r>
              <a:endParaRPr lang="en-US" dirty="0"/>
            </a:p>
          </p:txBody>
        </p:sp>
        <p:sp>
          <p:nvSpPr>
            <p:cNvPr id="40" name="TextBox 39"/>
            <p:cNvSpPr txBox="1"/>
            <p:nvPr/>
          </p:nvSpPr>
          <p:spPr>
            <a:xfrm>
              <a:off x="6156176" y="3284984"/>
              <a:ext cx="288032" cy="369332"/>
            </a:xfrm>
            <a:prstGeom prst="rect">
              <a:avLst/>
            </a:prstGeom>
            <a:noFill/>
          </p:spPr>
          <p:txBody>
            <a:bodyPr wrap="square" rtlCol="0">
              <a:spAutoFit/>
            </a:bodyPr>
            <a:lstStyle/>
            <a:p>
              <a:r>
                <a:rPr lang="ru-RU" dirty="0"/>
                <a:t>1</a:t>
              </a:r>
              <a:endParaRPr lang="en-US" dirty="0"/>
            </a:p>
          </p:txBody>
        </p:sp>
        <p:sp>
          <p:nvSpPr>
            <p:cNvPr id="41" name="TextBox 40"/>
            <p:cNvSpPr txBox="1"/>
            <p:nvPr/>
          </p:nvSpPr>
          <p:spPr>
            <a:xfrm>
              <a:off x="1547664" y="4005064"/>
              <a:ext cx="288032" cy="369332"/>
            </a:xfrm>
            <a:prstGeom prst="rect">
              <a:avLst/>
            </a:prstGeom>
            <a:noFill/>
          </p:spPr>
          <p:txBody>
            <a:bodyPr wrap="square" rtlCol="0">
              <a:spAutoFit/>
            </a:bodyPr>
            <a:lstStyle/>
            <a:p>
              <a:r>
                <a:rPr lang="ru-RU" dirty="0"/>
                <a:t>2</a:t>
              </a:r>
              <a:endParaRPr lang="en-US" dirty="0"/>
            </a:p>
          </p:txBody>
        </p:sp>
        <p:sp>
          <p:nvSpPr>
            <p:cNvPr id="42" name="TextBox 41"/>
            <p:cNvSpPr txBox="1"/>
            <p:nvPr/>
          </p:nvSpPr>
          <p:spPr>
            <a:xfrm>
              <a:off x="1547664" y="4653136"/>
              <a:ext cx="288032" cy="369332"/>
            </a:xfrm>
            <a:prstGeom prst="rect">
              <a:avLst/>
            </a:prstGeom>
            <a:noFill/>
          </p:spPr>
          <p:txBody>
            <a:bodyPr wrap="square" rtlCol="0">
              <a:spAutoFit/>
            </a:bodyPr>
            <a:lstStyle/>
            <a:p>
              <a:r>
                <a:rPr lang="ru-RU" dirty="0"/>
                <a:t>3</a:t>
              </a:r>
              <a:endParaRPr lang="en-US" dirty="0"/>
            </a:p>
          </p:txBody>
        </p:sp>
        <p:sp>
          <p:nvSpPr>
            <p:cNvPr id="43" name="TextBox 42"/>
            <p:cNvSpPr txBox="1"/>
            <p:nvPr/>
          </p:nvSpPr>
          <p:spPr>
            <a:xfrm>
              <a:off x="1547664" y="5085184"/>
              <a:ext cx="288032" cy="369332"/>
            </a:xfrm>
            <a:prstGeom prst="rect">
              <a:avLst/>
            </a:prstGeom>
            <a:noFill/>
          </p:spPr>
          <p:txBody>
            <a:bodyPr wrap="square" rtlCol="0">
              <a:spAutoFit/>
            </a:bodyPr>
            <a:lstStyle/>
            <a:p>
              <a:r>
                <a:rPr lang="ru-RU" dirty="0"/>
                <a:t>4</a:t>
              </a:r>
              <a:endParaRPr lang="en-US" dirty="0"/>
            </a:p>
          </p:txBody>
        </p:sp>
        <p:sp>
          <p:nvSpPr>
            <p:cNvPr id="44" name="TextBox 43"/>
            <p:cNvSpPr txBox="1"/>
            <p:nvPr/>
          </p:nvSpPr>
          <p:spPr>
            <a:xfrm>
              <a:off x="1547664" y="5589240"/>
              <a:ext cx="288032" cy="369332"/>
            </a:xfrm>
            <a:prstGeom prst="rect">
              <a:avLst/>
            </a:prstGeom>
            <a:noFill/>
          </p:spPr>
          <p:txBody>
            <a:bodyPr wrap="square" rtlCol="0">
              <a:spAutoFit/>
            </a:bodyPr>
            <a:lstStyle/>
            <a:p>
              <a:r>
                <a:rPr lang="ru-RU" dirty="0"/>
                <a:t>5</a:t>
              </a:r>
              <a:endParaRPr lang="en-US" dirty="0"/>
            </a:p>
          </p:txBody>
        </p:sp>
        <p:sp>
          <p:nvSpPr>
            <p:cNvPr id="45" name="TextBox 44"/>
            <p:cNvSpPr txBox="1"/>
            <p:nvPr/>
          </p:nvSpPr>
          <p:spPr>
            <a:xfrm>
              <a:off x="1619672" y="6165304"/>
              <a:ext cx="288032" cy="369332"/>
            </a:xfrm>
            <a:prstGeom prst="rect">
              <a:avLst/>
            </a:prstGeom>
            <a:noFill/>
          </p:spPr>
          <p:txBody>
            <a:bodyPr wrap="square" rtlCol="0">
              <a:spAutoFit/>
            </a:bodyPr>
            <a:lstStyle/>
            <a:p>
              <a:r>
                <a:rPr lang="ru-RU" dirty="0"/>
                <a:t>6</a:t>
              </a:r>
              <a:endParaRPr lang="en-US" dirty="0"/>
            </a:p>
          </p:txBody>
        </p:sp>
        <p:sp>
          <p:nvSpPr>
            <p:cNvPr id="46" name="TextBox 45"/>
            <p:cNvSpPr txBox="1"/>
            <p:nvPr/>
          </p:nvSpPr>
          <p:spPr>
            <a:xfrm>
              <a:off x="6156176" y="3861048"/>
              <a:ext cx="288032" cy="369332"/>
            </a:xfrm>
            <a:prstGeom prst="rect">
              <a:avLst/>
            </a:prstGeom>
            <a:noFill/>
          </p:spPr>
          <p:txBody>
            <a:bodyPr wrap="square" rtlCol="0">
              <a:spAutoFit/>
            </a:bodyPr>
            <a:lstStyle/>
            <a:p>
              <a:r>
                <a:rPr lang="ru-RU" dirty="0"/>
                <a:t>2</a:t>
              </a:r>
              <a:endParaRPr lang="en-US" dirty="0"/>
            </a:p>
          </p:txBody>
        </p:sp>
        <p:sp>
          <p:nvSpPr>
            <p:cNvPr id="47" name="TextBox 46"/>
            <p:cNvSpPr txBox="1"/>
            <p:nvPr/>
          </p:nvSpPr>
          <p:spPr>
            <a:xfrm>
              <a:off x="6228184" y="4509120"/>
              <a:ext cx="288032" cy="369332"/>
            </a:xfrm>
            <a:prstGeom prst="rect">
              <a:avLst/>
            </a:prstGeom>
            <a:noFill/>
          </p:spPr>
          <p:txBody>
            <a:bodyPr wrap="square" rtlCol="0">
              <a:spAutoFit/>
            </a:bodyPr>
            <a:lstStyle/>
            <a:p>
              <a:r>
                <a:rPr lang="ru-RU" dirty="0"/>
                <a:t>3</a:t>
              </a:r>
              <a:endParaRPr lang="en-US" dirty="0"/>
            </a:p>
          </p:txBody>
        </p:sp>
        <p:sp>
          <p:nvSpPr>
            <p:cNvPr id="48" name="TextBox 47"/>
            <p:cNvSpPr txBox="1"/>
            <p:nvPr/>
          </p:nvSpPr>
          <p:spPr>
            <a:xfrm>
              <a:off x="6228184" y="5085184"/>
              <a:ext cx="288032" cy="369332"/>
            </a:xfrm>
            <a:prstGeom prst="rect">
              <a:avLst/>
            </a:prstGeom>
            <a:noFill/>
          </p:spPr>
          <p:txBody>
            <a:bodyPr wrap="square" rtlCol="0">
              <a:spAutoFit/>
            </a:bodyPr>
            <a:lstStyle/>
            <a:p>
              <a:r>
                <a:rPr lang="ru-RU" dirty="0"/>
                <a:t>4</a:t>
              </a:r>
              <a:endParaRPr lang="en-US" dirty="0"/>
            </a:p>
          </p:txBody>
        </p:sp>
        <p:sp>
          <p:nvSpPr>
            <p:cNvPr id="49" name="TextBox 48"/>
            <p:cNvSpPr txBox="1"/>
            <p:nvPr/>
          </p:nvSpPr>
          <p:spPr>
            <a:xfrm>
              <a:off x="6228184" y="5589240"/>
              <a:ext cx="288032" cy="369332"/>
            </a:xfrm>
            <a:prstGeom prst="rect">
              <a:avLst/>
            </a:prstGeom>
            <a:noFill/>
          </p:spPr>
          <p:txBody>
            <a:bodyPr wrap="square" rtlCol="0">
              <a:spAutoFit/>
            </a:bodyPr>
            <a:lstStyle/>
            <a:p>
              <a:r>
                <a:rPr lang="ru-RU" dirty="0"/>
                <a:t>5</a:t>
              </a:r>
              <a:endParaRPr lang="en-US" dirty="0"/>
            </a:p>
          </p:txBody>
        </p:sp>
        <p:sp>
          <p:nvSpPr>
            <p:cNvPr id="50" name="TextBox 49"/>
            <p:cNvSpPr txBox="1"/>
            <p:nvPr/>
          </p:nvSpPr>
          <p:spPr>
            <a:xfrm>
              <a:off x="6228184" y="6093296"/>
              <a:ext cx="288032" cy="369332"/>
            </a:xfrm>
            <a:prstGeom prst="rect">
              <a:avLst/>
            </a:prstGeom>
            <a:noFill/>
          </p:spPr>
          <p:txBody>
            <a:bodyPr wrap="square" rtlCol="0">
              <a:spAutoFit/>
            </a:bodyPr>
            <a:lstStyle/>
            <a:p>
              <a:r>
                <a:rPr lang="ru-RU" dirty="0"/>
                <a:t>6</a:t>
              </a:r>
              <a:endParaRPr lang="en-US" dirty="0"/>
            </a:p>
          </p:txBody>
        </p:sp>
        <p:cxnSp>
          <p:nvCxnSpPr>
            <p:cNvPr id="52" name="Прямая соединительная линия 51"/>
            <p:cNvCxnSpPr>
              <a:stCxn id="27" idx="6"/>
              <a:endCxn id="26" idx="3"/>
            </p:cNvCxnSpPr>
            <p:nvPr/>
          </p:nvCxnSpPr>
          <p:spPr>
            <a:xfrm flipV="1">
              <a:off x="2606080" y="3592297"/>
              <a:ext cx="2962118" cy="520779"/>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a:stCxn id="27" idx="6"/>
              <a:endCxn id="34" idx="2"/>
            </p:cNvCxnSpPr>
            <p:nvPr/>
          </p:nvCxnSpPr>
          <p:spPr>
            <a:xfrm>
              <a:off x="2606080" y="4113076"/>
              <a:ext cx="2974032" cy="122413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29" idx="6"/>
              <a:endCxn id="26" idx="4"/>
            </p:cNvCxnSpPr>
            <p:nvPr/>
          </p:nvCxnSpPr>
          <p:spPr>
            <a:xfrm flipV="1">
              <a:off x="2678088" y="3645024"/>
              <a:ext cx="3035188" cy="104411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29" idx="5"/>
              <a:endCxn id="34" idx="2"/>
            </p:cNvCxnSpPr>
            <p:nvPr/>
          </p:nvCxnSpPr>
          <p:spPr>
            <a:xfrm>
              <a:off x="2617994" y="4816433"/>
              <a:ext cx="2962118" cy="52077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29" idx="5"/>
              <a:endCxn id="36" idx="2"/>
            </p:cNvCxnSpPr>
            <p:nvPr/>
          </p:nvCxnSpPr>
          <p:spPr>
            <a:xfrm>
              <a:off x="2617994" y="4816433"/>
              <a:ext cx="3034126" cy="1528891"/>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30" idx="6"/>
              <a:endCxn id="28" idx="3"/>
            </p:cNvCxnSpPr>
            <p:nvPr/>
          </p:nvCxnSpPr>
          <p:spPr>
            <a:xfrm flipV="1">
              <a:off x="2678088" y="4168361"/>
              <a:ext cx="2962118" cy="1096843"/>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a:stCxn id="30" idx="6"/>
              <a:endCxn id="33" idx="2"/>
            </p:cNvCxnSpPr>
            <p:nvPr/>
          </p:nvCxnSpPr>
          <p:spPr>
            <a:xfrm flipV="1">
              <a:off x="2678088" y="4689140"/>
              <a:ext cx="2902024" cy="57606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p:cNvCxnSpPr>
              <a:stCxn id="30" idx="6"/>
              <a:endCxn id="34" idx="2"/>
            </p:cNvCxnSpPr>
            <p:nvPr/>
          </p:nvCxnSpPr>
          <p:spPr>
            <a:xfrm>
              <a:off x="2678088" y="5265204"/>
              <a:ext cx="2902024" cy="7200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73"/>
            <p:cNvCxnSpPr>
              <a:stCxn id="30" idx="6"/>
              <a:endCxn id="35" idx="2"/>
            </p:cNvCxnSpPr>
            <p:nvPr/>
          </p:nvCxnSpPr>
          <p:spPr>
            <a:xfrm>
              <a:off x="2678088" y="5265204"/>
              <a:ext cx="2974032" cy="57606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a:stCxn id="31" idx="6"/>
              <a:endCxn id="33" idx="3"/>
            </p:cNvCxnSpPr>
            <p:nvPr/>
          </p:nvCxnSpPr>
          <p:spPr>
            <a:xfrm flipV="1">
              <a:off x="2678088" y="4816433"/>
              <a:ext cx="2962118" cy="95282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a:stCxn id="31" idx="6"/>
              <a:endCxn id="34" idx="3"/>
            </p:cNvCxnSpPr>
            <p:nvPr/>
          </p:nvCxnSpPr>
          <p:spPr>
            <a:xfrm flipV="1">
              <a:off x="2678088" y="5464505"/>
              <a:ext cx="2962118" cy="304755"/>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a:stCxn id="31" idx="6"/>
              <a:endCxn id="36" idx="2"/>
            </p:cNvCxnSpPr>
            <p:nvPr/>
          </p:nvCxnSpPr>
          <p:spPr>
            <a:xfrm>
              <a:off x="2678088" y="5769260"/>
              <a:ext cx="2974032" cy="57606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32" idx="6"/>
              <a:endCxn id="34" idx="3"/>
            </p:cNvCxnSpPr>
            <p:nvPr/>
          </p:nvCxnSpPr>
          <p:spPr>
            <a:xfrm flipV="1">
              <a:off x="2750096" y="5464505"/>
              <a:ext cx="2890110" cy="80881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p:nvPr/>
          </p:nvCxnSpPr>
          <p:spPr>
            <a:xfrm flipV="1">
              <a:off x="2771800" y="5949280"/>
              <a:ext cx="2962118" cy="30475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538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68344" y="0"/>
            <a:ext cx="1018456" cy="346050"/>
          </a:xfrm>
        </p:spPr>
        <p:txBody>
          <a:bodyPr>
            <a:normAutofit/>
          </a:bodyPr>
          <a:lstStyle/>
          <a:p>
            <a:r>
              <a:rPr lang="ru-RU" sz="1200" dirty="0"/>
              <a:t>ИСО</a:t>
            </a:r>
            <a:endParaRPr lang="en-US" sz="1200" dirty="0"/>
          </a:p>
        </p:txBody>
      </p:sp>
      <p:sp>
        <p:nvSpPr>
          <p:cNvPr id="3" name="Содержимое 2"/>
          <p:cNvSpPr>
            <a:spLocks noGrp="1"/>
          </p:cNvSpPr>
          <p:nvPr>
            <p:ph idx="1"/>
          </p:nvPr>
        </p:nvSpPr>
        <p:spPr>
          <a:xfrm>
            <a:off x="457200" y="404664"/>
            <a:ext cx="8229600" cy="5721499"/>
          </a:xfrm>
        </p:spPr>
        <p:txBody>
          <a:bodyPr>
            <a:normAutofit/>
          </a:bodyPr>
          <a:lstStyle/>
          <a:p>
            <a:pPr>
              <a:buNone/>
            </a:pPr>
            <a:r>
              <a:rPr lang="ru-RU" sz="1600" dirty="0"/>
              <a:t>Количество рёбер в максимальном </a:t>
            </a:r>
            <a:r>
              <a:rPr lang="ru-RU" sz="1600" dirty="0" err="1"/>
              <a:t>паросочетании</a:t>
            </a:r>
            <a:r>
              <a:rPr lang="ru-RU" sz="1600" dirty="0"/>
              <a:t> равно 6, поэтому находим новую</a:t>
            </a:r>
          </a:p>
          <a:p>
            <a:pPr>
              <a:buNone/>
            </a:pPr>
            <a:r>
              <a:rPr lang="ru-RU" sz="1600" dirty="0"/>
              <a:t>подстановку </a:t>
            </a:r>
          </a:p>
          <a:p>
            <a:pPr>
              <a:buNone/>
            </a:pPr>
            <a:r>
              <a:rPr lang="ru-RU" sz="1600" dirty="0"/>
              <a:t>					.</a:t>
            </a:r>
          </a:p>
          <a:p>
            <a:pPr>
              <a:buNone/>
            </a:pPr>
            <a:r>
              <a:rPr lang="ru-RU" sz="1600" dirty="0"/>
              <a:t>Для этой подстановки имеем </a:t>
            </a:r>
            <a:r>
              <a:rPr lang="ru-RU" sz="1600" i="1" dirty="0"/>
              <a:t>F</a:t>
            </a:r>
            <a:r>
              <a:rPr lang="ru-RU" sz="1600" dirty="0"/>
              <a:t>(</a:t>
            </a:r>
            <a:r>
              <a:rPr lang="ru-RU" sz="1600" i="1" dirty="0"/>
              <a:t>P</a:t>
            </a:r>
            <a:r>
              <a:rPr lang="ru-RU" sz="1600" baseline="-25000" dirty="0"/>
              <a:t>1</a:t>
            </a:r>
            <a:r>
              <a:rPr lang="ru-RU" sz="1600" dirty="0"/>
              <a:t>) = 4. </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Двудольный граф имеет максимальное </a:t>
            </a:r>
            <a:r>
              <a:rPr lang="ru-RU" sz="1600" dirty="0" err="1"/>
              <a:t>паросочетание</a:t>
            </a:r>
            <a:r>
              <a:rPr lang="ru-RU" sz="1600" dirty="0"/>
              <a:t> с 4 ребрами. Следовательно</a:t>
            </a:r>
            <a:r>
              <a:rPr lang="en-US" sz="1600" dirty="0"/>
              <a:t>,</a:t>
            </a:r>
            <a:endParaRPr lang="ru-RU" sz="1600" dirty="0"/>
          </a:p>
          <a:p>
            <a:pPr>
              <a:buNone/>
            </a:pPr>
            <a:r>
              <a:rPr lang="ru-RU" sz="1600" dirty="0"/>
              <a:t>назначение </a:t>
            </a:r>
            <a:r>
              <a:rPr lang="en-US" sz="1600" i="1" dirty="0"/>
              <a:t>P</a:t>
            </a:r>
            <a:r>
              <a:rPr lang="ru-RU" sz="1600" baseline="-25000" dirty="0"/>
              <a:t>1 </a:t>
            </a:r>
            <a:r>
              <a:rPr lang="ru-RU" sz="1600" dirty="0"/>
              <a:t>оптимально.</a:t>
            </a:r>
            <a:endParaRPr lang="en-US" sz="1600" dirty="0"/>
          </a:p>
          <a:p>
            <a:pPr>
              <a:buNone/>
            </a:pPr>
            <a:endParaRPr lang="en-US" sz="1600" dirty="0"/>
          </a:p>
        </p:txBody>
      </p:sp>
      <p:graphicFrame>
        <p:nvGraphicFramePr>
          <p:cNvPr id="16386" name="Object 2"/>
          <p:cNvGraphicFramePr>
            <a:graphicFrameLocks noChangeAspect="1"/>
          </p:cNvGraphicFramePr>
          <p:nvPr/>
        </p:nvGraphicFramePr>
        <p:xfrm>
          <a:off x="2411413" y="765175"/>
          <a:ext cx="1727200" cy="493713"/>
        </p:xfrm>
        <a:graphic>
          <a:graphicData uri="http://schemas.openxmlformats.org/presentationml/2006/ole">
            <mc:AlternateContent xmlns:mc="http://schemas.openxmlformats.org/markup-compatibility/2006">
              <mc:Choice xmlns:v="urn:schemas-microsoft-com:vml" Requires="v">
                <p:oleObj name="Формула" r:id="rId2" imgW="1600200" imgH="457200" progId="Equation.3">
                  <p:embed/>
                </p:oleObj>
              </mc:Choice>
              <mc:Fallback>
                <p:oleObj name="Формула" r:id="rId2" imgW="1600200" imgH="457200" progId="Equation.3">
                  <p:embed/>
                  <p:pic>
                    <p:nvPicPr>
                      <p:cNvPr id="163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765175"/>
                        <a:ext cx="17272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Группа 4"/>
          <p:cNvGrpSpPr/>
          <p:nvPr/>
        </p:nvGrpSpPr>
        <p:grpSpPr>
          <a:xfrm>
            <a:off x="1619672" y="1700808"/>
            <a:ext cx="5040560" cy="3249652"/>
            <a:chOff x="1475656" y="3284984"/>
            <a:chExt cx="5040560" cy="3249652"/>
          </a:xfrm>
        </p:grpSpPr>
        <p:sp>
          <p:nvSpPr>
            <p:cNvPr id="6" name="Овал 5"/>
            <p:cNvSpPr/>
            <p:nvPr/>
          </p:nvSpPr>
          <p:spPr>
            <a:xfrm>
              <a:off x="2195736" y="3356992"/>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Овал 6"/>
            <p:cNvSpPr/>
            <p:nvPr/>
          </p:nvSpPr>
          <p:spPr>
            <a:xfrm>
              <a:off x="5508104" y="3284984"/>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Овал 7"/>
            <p:cNvSpPr/>
            <p:nvPr/>
          </p:nvSpPr>
          <p:spPr>
            <a:xfrm>
              <a:off x="2195736" y="3933056"/>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Овал 8"/>
            <p:cNvSpPr/>
            <p:nvPr/>
          </p:nvSpPr>
          <p:spPr>
            <a:xfrm>
              <a:off x="5580112" y="3861048"/>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Овал 9"/>
            <p:cNvSpPr/>
            <p:nvPr/>
          </p:nvSpPr>
          <p:spPr>
            <a:xfrm>
              <a:off x="2267744" y="4509120"/>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Овал 10"/>
            <p:cNvSpPr/>
            <p:nvPr/>
          </p:nvSpPr>
          <p:spPr>
            <a:xfrm>
              <a:off x="2267744" y="5085184"/>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Овал 11"/>
            <p:cNvSpPr/>
            <p:nvPr/>
          </p:nvSpPr>
          <p:spPr>
            <a:xfrm>
              <a:off x="2267744" y="5589240"/>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Овал 12"/>
            <p:cNvSpPr/>
            <p:nvPr/>
          </p:nvSpPr>
          <p:spPr>
            <a:xfrm>
              <a:off x="2339752" y="6093296"/>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Овал 13"/>
            <p:cNvSpPr/>
            <p:nvPr/>
          </p:nvSpPr>
          <p:spPr>
            <a:xfrm>
              <a:off x="5580112" y="4509120"/>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Овал 14"/>
            <p:cNvSpPr/>
            <p:nvPr/>
          </p:nvSpPr>
          <p:spPr>
            <a:xfrm>
              <a:off x="5580112" y="5157192"/>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Овал 15"/>
            <p:cNvSpPr/>
            <p:nvPr/>
          </p:nvSpPr>
          <p:spPr>
            <a:xfrm>
              <a:off x="5652120" y="5661248"/>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Овал 16"/>
            <p:cNvSpPr/>
            <p:nvPr/>
          </p:nvSpPr>
          <p:spPr>
            <a:xfrm>
              <a:off x="5652120" y="6165304"/>
              <a:ext cx="4103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6" idx="5"/>
              <a:endCxn id="15" idx="2"/>
            </p:cNvCxnSpPr>
            <p:nvPr/>
          </p:nvCxnSpPr>
          <p:spPr>
            <a:xfrm>
              <a:off x="2545986" y="3664305"/>
              <a:ext cx="3034126" cy="167290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75656" y="3356992"/>
              <a:ext cx="288032" cy="369332"/>
            </a:xfrm>
            <a:prstGeom prst="rect">
              <a:avLst/>
            </a:prstGeom>
            <a:noFill/>
          </p:spPr>
          <p:txBody>
            <a:bodyPr wrap="square" rtlCol="0">
              <a:spAutoFit/>
            </a:bodyPr>
            <a:lstStyle/>
            <a:p>
              <a:r>
                <a:rPr lang="ru-RU" dirty="0"/>
                <a:t>1</a:t>
              </a:r>
              <a:endParaRPr lang="en-US" dirty="0"/>
            </a:p>
          </p:txBody>
        </p:sp>
        <p:sp>
          <p:nvSpPr>
            <p:cNvPr id="20" name="TextBox 19"/>
            <p:cNvSpPr txBox="1"/>
            <p:nvPr/>
          </p:nvSpPr>
          <p:spPr>
            <a:xfrm>
              <a:off x="6156176" y="3284984"/>
              <a:ext cx="288032" cy="369332"/>
            </a:xfrm>
            <a:prstGeom prst="rect">
              <a:avLst/>
            </a:prstGeom>
            <a:noFill/>
          </p:spPr>
          <p:txBody>
            <a:bodyPr wrap="square" rtlCol="0">
              <a:spAutoFit/>
            </a:bodyPr>
            <a:lstStyle/>
            <a:p>
              <a:r>
                <a:rPr lang="ru-RU" dirty="0"/>
                <a:t>1</a:t>
              </a:r>
              <a:endParaRPr lang="en-US" dirty="0"/>
            </a:p>
          </p:txBody>
        </p:sp>
        <p:sp>
          <p:nvSpPr>
            <p:cNvPr id="21" name="TextBox 20"/>
            <p:cNvSpPr txBox="1"/>
            <p:nvPr/>
          </p:nvSpPr>
          <p:spPr>
            <a:xfrm>
              <a:off x="1547664" y="4005064"/>
              <a:ext cx="288032" cy="369332"/>
            </a:xfrm>
            <a:prstGeom prst="rect">
              <a:avLst/>
            </a:prstGeom>
            <a:noFill/>
          </p:spPr>
          <p:txBody>
            <a:bodyPr wrap="square" rtlCol="0">
              <a:spAutoFit/>
            </a:bodyPr>
            <a:lstStyle/>
            <a:p>
              <a:r>
                <a:rPr lang="ru-RU" dirty="0"/>
                <a:t>2</a:t>
              </a:r>
              <a:endParaRPr lang="en-US" dirty="0"/>
            </a:p>
          </p:txBody>
        </p:sp>
        <p:sp>
          <p:nvSpPr>
            <p:cNvPr id="22" name="TextBox 21"/>
            <p:cNvSpPr txBox="1"/>
            <p:nvPr/>
          </p:nvSpPr>
          <p:spPr>
            <a:xfrm>
              <a:off x="1547664" y="4653136"/>
              <a:ext cx="288032" cy="369332"/>
            </a:xfrm>
            <a:prstGeom prst="rect">
              <a:avLst/>
            </a:prstGeom>
            <a:noFill/>
          </p:spPr>
          <p:txBody>
            <a:bodyPr wrap="square" rtlCol="0">
              <a:spAutoFit/>
            </a:bodyPr>
            <a:lstStyle/>
            <a:p>
              <a:r>
                <a:rPr lang="ru-RU" dirty="0"/>
                <a:t>3</a:t>
              </a:r>
              <a:endParaRPr lang="en-US" dirty="0"/>
            </a:p>
          </p:txBody>
        </p:sp>
        <p:sp>
          <p:nvSpPr>
            <p:cNvPr id="23" name="TextBox 22"/>
            <p:cNvSpPr txBox="1"/>
            <p:nvPr/>
          </p:nvSpPr>
          <p:spPr>
            <a:xfrm>
              <a:off x="1547664" y="5085184"/>
              <a:ext cx="288032" cy="369332"/>
            </a:xfrm>
            <a:prstGeom prst="rect">
              <a:avLst/>
            </a:prstGeom>
            <a:noFill/>
          </p:spPr>
          <p:txBody>
            <a:bodyPr wrap="square" rtlCol="0">
              <a:spAutoFit/>
            </a:bodyPr>
            <a:lstStyle/>
            <a:p>
              <a:r>
                <a:rPr lang="ru-RU" dirty="0"/>
                <a:t>4</a:t>
              </a:r>
              <a:endParaRPr lang="en-US" dirty="0"/>
            </a:p>
          </p:txBody>
        </p:sp>
        <p:sp>
          <p:nvSpPr>
            <p:cNvPr id="24" name="TextBox 23"/>
            <p:cNvSpPr txBox="1"/>
            <p:nvPr/>
          </p:nvSpPr>
          <p:spPr>
            <a:xfrm>
              <a:off x="1547664" y="5589240"/>
              <a:ext cx="288032" cy="369332"/>
            </a:xfrm>
            <a:prstGeom prst="rect">
              <a:avLst/>
            </a:prstGeom>
            <a:noFill/>
          </p:spPr>
          <p:txBody>
            <a:bodyPr wrap="square" rtlCol="0">
              <a:spAutoFit/>
            </a:bodyPr>
            <a:lstStyle/>
            <a:p>
              <a:r>
                <a:rPr lang="ru-RU" dirty="0"/>
                <a:t>5</a:t>
              </a:r>
              <a:endParaRPr lang="en-US" dirty="0"/>
            </a:p>
          </p:txBody>
        </p:sp>
        <p:sp>
          <p:nvSpPr>
            <p:cNvPr id="25" name="TextBox 24"/>
            <p:cNvSpPr txBox="1"/>
            <p:nvPr/>
          </p:nvSpPr>
          <p:spPr>
            <a:xfrm>
              <a:off x="1619672" y="6165304"/>
              <a:ext cx="288032" cy="369332"/>
            </a:xfrm>
            <a:prstGeom prst="rect">
              <a:avLst/>
            </a:prstGeom>
            <a:noFill/>
          </p:spPr>
          <p:txBody>
            <a:bodyPr wrap="square" rtlCol="0">
              <a:spAutoFit/>
            </a:bodyPr>
            <a:lstStyle/>
            <a:p>
              <a:r>
                <a:rPr lang="ru-RU" dirty="0"/>
                <a:t>6</a:t>
              </a:r>
              <a:endParaRPr lang="en-US" dirty="0"/>
            </a:p>
          </p:txBody>
        </p:sp>
        <p:sp>
          <p:nvSpPr>
            <p:cNvPr id="26" name="TextBox 25"/>
            <p:cNvSpPr txBox="1"/>
            <p:nvPr/>
          </p:nvSpPr>
          <p:spPr>
            <a:xfrm>
              <a:off x="6156176" y="3861048"/>
              <a:ext cx="288032" cy="369332"/>
            </a:xfrm>
            <a:prstGeom prst="rect">
              <a:avLst/>
            </a:prstGeom>
            <a:noFill/>
          </p:spPr>
          <p:txBody>
            <a:bodyPr wrap="square" rtlCol="0">
              <a:spAutoFit/>
            </a:bodyPr>
            <a:lstStyle/>
            <a:p>
              <a:r>
                <a:rPr lang="ru-RU" dirty="0"/>
                <a:t>2</a:t>
              </a:r>
              <a:endParaRPr lang="en-US" dirty="0"/>
            </a:p>
          </p:txBody>
        </p:sp>
        <p:sp>
          <p:nvSpPr>
            <p:cNvPr id="27" name="TextBox 26"/>
            <p:cNvSpPr txBox="1"/>
            <p:nvPr/>
          </p:nvSpPr>
          <p:spPr>
            <a:xfrm>
              <a:off x="6228184" y="4509120"/>
              <a:ext cx="288032" cy="369332"/>
            </a:xfrm>
            <a:prstGeom prst="rect">
              <a:avLst/>
            </a:prstGeom>
            <a:noFill/>
          </p:spPr>
          <p:txBody>
            <a:bodyPr wrap="square" rtlCol="0">
              <a:spAutoFit/>
            </a:bodyPr>
            <a:lstStyle/>
            <a:p>
              <a:r>
                <a:rPr lang="ru-RU" dirty="0"/>
                <a:t>3</a:t>
              </a:r>
              <a:endParaRPr lang="en-US" dirty="0"/>
            </a:p>
          </p:txBody>
        </p:sp>
        <p:sp>
          <p:nvSpPr>
            <p:cNvPr id="28" name="TextBox 27"/>
            <p:cNvSpPr txBox="1"/>
            <p:nvPr/>
          </p:nvSpPr>
          <p:spPr>
            <a:xfrm>
              <a:off x="6228184" y="5085184"/>
              <a:ext cx="288032" cy="369332"/>
            </a:xfrm>
            <a:prstGeom prst="rect">
              <a:avLst/>
            </a:prstGeom>
            <a:noFill/>
          </p:spPr>
          <p:txBody>
            <a:bodyPr wrap="square" rtlCol="0">
              <a:spAutoFit/>
            </a:bodyPr>
            <a:lstStyle/>
            <a:p>
              <a:r>
                <a:rPr lang="ru-RU" dirty="0"/>
                <a:t>4</a:t>
              </a:r>
              <a:endParaRPr lang="en-US" dirty="0"/>
            </a:p>
          </p:txBody>
        </p:sp>
        <p:sp>
          <p:nvSpPr>
            <p:cNvPr id="29" name="TextBox 28"/>
            <p:cNvSpPr txBox="1"/>
            <p:nvPr/>
          </p:nvSpPr>
          <p:spPr>
            <a:xfrm>
              <a:off x="6228184" y="5589240"/>
              <a:ext cx="288032" cy="369332"/>
            </a:xfrm>
            <a:prstGeom prst="rect">
              <a:avLst/>
            </a:prstGeom>
            <a:noFill/>
          </p:spPr>
          <p:txBody>
            <a:bodyPr wrap="square" rtlCol="0">
              <a:spAutoFit/>
            </a:bodyPr>
            <a:lstStyle/>
            <a:p>
              <a:r>
                <a:rPr lang="ru-RU" dirty="0"/>
                <a:t>5</a:t>
              </a:r>
              <a:endParaRPr lang="en-US" dirty="0"/>
            </a:p>
          </p:txBody>
        </p:sp>
        <p:sp>
          <p:nvSpPr>
            <p:cNvPr id="30" name="TextBox 29"/>
            <p:cNvSpPr txBox="1"/>
            <p:nvPr/>
          </p:nvSpPr>
          <p:spPr>
            <a:xfrm>
              <a:off x="6228184" y="6093296"/>
              <a:ext cx="288032" cy="369332"/>
            </a:xfrm>
            <a:prstGeom prst="rect">
              <a:avLst/>
            </a:prstGeom>
            <a:noFill/>
          </p:spPr>
          <p:txBody>
            <a:bodyPr wrap="square" rtlCol="0">
              <a:spAutoFit/>
            </a:bodyPr>
            <a:lstStyle/>
            <a:p>
              <a:r>
                <a:rPr lang="ru-RU" dirty="0"/>
                <a:t>6</a:t>
              </a:r>
              <a:endParaRPr lang="en-US" dirty="0"/>
            </a:p>
          </p:txBody>
        </p:sp>
        <p:cxnSp>
          <p:nvCxnSpPr>
            <p:cNvPr id="32" name="Прямая соединительная линия 31"/>
            <p:cNvCxnSpPr>
              <a:stCxn id="8" idx="6"/>
              <a:endCxn id="15" idx="2"/>
            </p:cNvCxnSpPr>
            <p:nvPr/>
          </p:nvCxnSpPr>
          <p:spPr>
            <a:xfrm>
              <a:off x="2606080" y="4113076"/>
              <a:ext cx="2974032" cy="122413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a:stCxn id="10" idx="6"/>
              <a:endCxn id="7" idx="4"/>
            </p:cNvCxnSpPr>
            <p:nvPr/>
          </p:nvCxnSpPr>
          <p:spPr>
            <a:xfrm flipV="1">
              <a:off x="2678088" y="3645024"/>
              <a:ext cx="3035188" cy="104411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a:stCxn id="10" idx="5"/>
              <a:endCxn id="15" idx="2"/>
            </p:cNvCxnSpPr>
            <p:nvPr/>
          </p:nvCxnSpPr>
          <p:spPr>
            <a:xfrm>
              <a:off x="2617994" y="4816433"/>
              <a:ext cx="2962118" cy="52077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10" idx="5"/>
              <a:endCxn id="17" idx="2"/>
            </p:cNvCxnSpPr>
            <p:nvPr/>
          </p:nvCxnSpPr>
          <p:spPr>
            <a:xfrm>
              <a:off x="2617994" y="4816433"/>
              <a:ext cx="3034126" cy="1528891"/>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11" idx="6"/>
              <a:endCxn id="15" idx="2"/>
            </p:cNvCxnSpPr>
            <p:nvPr/>
          </p:nvCxnSpPr>
          <p:spPr>
            <a:xfrm>
              <a:off x="2678088" y="5265204"/>
              <a:ext cx="2902024" cy="7200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11" idx="6"/>
              <a:endCxn id="16" idx="2"/>
            </p:cNvCxnSpPr>
            <p:nvPr/>
          </p:nvCxnSpPr>
          <p:spPr>
            <a:xfrm>
              <a:off x="2678088" y="5265204"/>
              <a:ext cx="2974032" cy="57606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12" idx="6"/>
              <a:endCxn id="14" idx="3"/>
            </p:cNvCxnSpPr>
            <p:nvPr/>
          </p:nvCxnSpPr>
          <p:spPr>
            <a:xfrm flipV="1">
              <a:off x="2678088" y="4816433"/>
              <a:ext cx="2962118" cy="95282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2" idx="6"/>
              <a:endCxn id="15" idx="3"/>
            </p:cNvCxnSpPr>
            <p:nvPr/>
          </p:nvCxnSpPr>
          <p:spPr>
            <a:xfrm flipV="1">
              <a:off x="2678088" y="5464505"/>
              <a:ext cx="2962118" cy="304755"/>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12" idx="6"/>
              <a:endCxn id="17" idx="2"/>
            </p:cNvCxnSpPr>
            <p:nvPr/>
          </p:nvCxnSpPr>
          <p:spPr>
            <a:xfrm>
              <a:off x="2678088" y="5769260"/>
              <a:ext cx="2974032" cy="57606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a:stCxn id="13" idx="6"/>
              <a:endCxn id="15" idx="3"/>
            </p:cNvCxnSpPr>
            <p:nvPr/>
          </p:nvCxnSpPr>
          <p:spPr>
            <a:xfrm flipV="1">
              <a:off x="2750096" y="5464505"/>
              <a:ext cx="2890110" cy="80881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V="1">
              <a:off x="2771800" y="5949280"/>
              <a:ext cx="2962118" cy="30475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6" name="Прямая соединительная линия 45"/>
          <p:cNvCxnSpPr>
            <a:stCxn id="12" idx="6"/>
            <a:endCxn id="9" idx="3"/>
          </p:cNvCxnSpPr>
          <p:nvPr/>
        </p:nvCxnSpPr>
        <p:spPr>
          <a:xfrm flipV="1">
            <a:off x="2822104" y="2584185"/>
            <a:ext cx="2962118" cy="1600899"/>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84368" y="116632"/>
            <a:ext cx="802432" cy="216024"/>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332656"/>
            <a:ext cx="8229600" cy="5793507"/>
          </a:xfrm>
        </p:spPr>
        <p:txBody>
          <a:bodyPr>
            <a:normAutofit/>
          </a:bodyPr>
          <a:lstStyle/>
          <a:p>
            <a:pPr algn="just">
              <a:buNone/>
            </a:pPr>
            <a:r>
              <a:rPr lang="ru-RU" sz="1600" dirty="0"/>
              <a:t>	Для построения максимального </a:t>
            </a:r>
            <a:r>
              <a:rPr lang="ru-RU" sz="1600" dirty="0" err="1"/>
              <a:t>паросочетания</a:t>
            </a:r>
            <a:r>
              <a:rPr lang="ru-RU" sz="1600" dirty="0"/>
              <a:t> в двудольном графе можно</a:t>
            </a:r>
          </a:p>
          <a:p>
            <a:pPr algn="just">
              <a:buNone/>
            </a:pPr>
            <a:r>
              <a:rPr lang="ru-RU" sz="1600" dirty="0"/>
              <a:t>использовать  алгоритм </a:t>
            </a:r>
            <a:r>
              <a:rPr lang="ru-RU" sz="1600" dirty="0" err="1"/>
              <a:t>Форда-Фалкерсона</a:t>
            </a:r>
            <a:r>
              <a:rPr lang="ru-RU" sz="1600" dirty="0"/>
              <a:t> для сети, полученной из исходного двудольного</a:t>
            </a:r>
          </a:p>
          <a:p>
            <a:pPr algn="just">
              <a:buNone/>
            </a:pPr>
            <a:r>
              <a:rPr lang="ru-RU" sz="1600" dirty="0"/>
              <a:t>графа добавлением источника, связанного с каждой вершиной первой доли, и стока,</a:t>
            </a:r>
          </a:p>
          <a:p>
            <a:pPr algn="just">
              <a:buNone/>
            </a:pPr>
            <a:r>
              <a:rPr lang="ru-RU" sz="1600" dirty="0"/>
              <a:t>связанного с вершинами второй доли. Пропускные способности дуг полагаем равными</a:t>
            </a:r>
          </a:p>
          <a:p>
            <a:pPr algn="just">
              <a:buNone/>
            </a:pPr>
            <a:r>
              <a:rPr lang="ru-RU" sz="1600" dirty="0"/>
              <a:t>единице. Очевидно, что величина максимального потока в сети будет равна мощности</a:t>
            </a:r>
          </a:p>
          <a:p>
            <a:pPr algn="just">
              <a:buNone/>
            </a:pPr>
            <a:r>
              <a:rPr lang="ru-RU" sz="1600" dirty="0"/>
              <a:t>максимального </a:t>
            </a:r>
            <a:r>
              <a:rPr lang="ru-RU" sz="1600" dirty="0" err="1"/>
              <a:t>паросочетания</a:t>
            </a:r>
            <a:r>
              <a:rPr lang="ru-RU" sz="1600" dirty="0"/>
              <a:t> в исходном графе, причём насыщенные рёбра от вершин</a:t>
            </a:r>
          </a:p>
          <a:p>
            <a:pPr algn="just">
              <a:buNone/>
            </a:pPr>
            <a:r>
              <a:rPr lang="ru-RU" sz="1600" dirty="0"/>
              <a:t>первой доли к вершинам второй, дают рёбра этого </a:t>
            </a:r>
            <a:r>
              <a:rPr lang="ru-RU" sz="1600" dirty="0" err="1"/>
              <a:t>паросочетания</a:t>
            </a:r>
            <a:r>
              <a:rPr lang="ru-RU" sz="1600" dirty="0"/>
              <a:t>.</a:t>
            </a:r>
          </a:p>
          <a:p>
            <a:pPr algn="just">
              <a:buNone/>
            </a:pPr>
            <a:r>
              <a:rPr lang="ru-RU" sz="1600" dirty="0"/>
              <a:t>	Приведём </a:t>
            </a:r>
            <a:r>
              <a:rPr lang="ru-RU" sz="1600" b="1" dirty="0"/>
              <a:t>алгоритм </a:t>
            </a:r>
            <a:r>
              <a:rPr lang="ru-RU" sz="1600" b="1" dirty="0" err="1"/>
              <a:t>Кёнига-Эгервари</a:t>
            </a:r>
            <a:r>
              <a:rPr lang="ru-RU" sz="1600" dirty="0"/>
              <a:t>, построения максимального </a:t>
            </a:r>
            <a:r>
              <a:rPr lang="ru-RU" sz="1600" dirty="0" err="1"/>
              <a:t>паросочетания</a:t>
            </a:r>
            <a:r>
              <a:rPr lang="ru-RU" sz="1600" dirty="0"/>
              <a:t> в</a:t>
            </a:r>
          </a:p>
          <a:p>
            <a:pPr algn="just">
              <a:buNone/>
            </a:pPr>
            <a:r>
              <a:rPr lang="ru-RU" sz="1600" dirty="0"/>
              <a:t>двудольном графе. Пусть </a:t>
            </a:r>
            <a:r>
              <a:rPr lang="en-US" sz="1600" i="1" dirty="0"/>
              <a:t>G</a:t>
            </a:r>
            <a:r>
              <a:rPr lang="ru-RU" sz="1600" dirty="0"/>
              <a:t>=(</a:t>
            </a:r>
            <a:r>
              <a:rPr lang="en-US" sz="1600" i="1" dirty="0"/>
              <a:t>V</a:t>
            </a:r>
            <a:r>
              <a:rPr lang="ru-RU" sz="1600" baseline="-25000" dirty="0"/>
              <a:t>1</a:t>
            </a:r>
            <a:r>
              <a:rPr lang="en-US" sz="1600" dirty="0"/>
              <a:t>U</a:t>
            </a:r>
            <a:r>
              <a:rPr lang="en-US" sz="1600" i="1" dirty="0"/>
              <a:t>V</a:t>
            </a:r>
            <a:r>
              <a:rPr lang="ru-RU" sz="1600" baseline="-25000" dirty="0"/>
              <a:t>2</a:t>
            </a:r>
            <a:r>
              <a:rPr lang="ru-RU" sz="1600" dirty="0"/>
              <a:t> , </a:t>
            </a:r>
            <a:r>
              <a:rPr lang="en-US" sz="1600" i="1" dirty="0"/>
              <a:t>E</a:t>
            </a:r>
            <a:r>
              <a:rPr lang="ru-RU" sz="1600" dirty="0"/>
              <a:t>) двудольный граф с |</a:t>
            </a:r>
            <a:r>
              <a:rPr lang="en-US" sz="1600" i="1" dirty="0"/>
              <a:t>V</a:t>
            </a:r>
            <a:r>
              <a:rPr lang="ru-RU" sz="1600" baseline="-25000" dirty="0"/>
              <a:t>1</a:t>
            </a:r>
            <a:r>
              <a:rPr lang="ru-RU" sz="1600" dirty="0"/>
              <a:t>| = </a:t>
            </a:r>
            <a:r>
              <a:rPr lang="en-US" sz="1600" i="1" dirty="0"/>
              <a:t>n</a:t>
            </a:r>
            <a:r>
              <a:rPr lang="ru-RU" sz="1600" dirty="0"/>
              <a:t> , |</a:t>
            </a:r>
            <a:r>
              <a:rPr lang="en-US" sz="1600" i="1" dirty="0"/>
              <a:t>V</a:t>
            </a:r>
            <a:r>
              <a:rPr lang="ru-RU" sz="1600" baseline="-25000" dirty="0"/>
              <a:t>2</a:t>
            </a:r>
            <a:r>
              <a:rPr lang="ru-RU" sz="1600" dirty="0"/>
              <a:t>| = </a:t>
            </a:r>
            <a:r>
              <a:rPr lang="en-US" sz="1600" i="1" dirty="0"/>
              <a:t>m</a:t>
            </a:r>
            <a:r>
              <a:rPr lang="ru-RU" sz="1600" dirty="0"/>
              <a:t>. </a:t>
            </a:r>
            <a:endParaRPr lang="en-US" sz="1600" dirty="0"/>
          </a:p>
          <a:p>
            <a:pPr algn="just">
              <a:buNone/>
            </a:pPr>
            <a:r>
              <a:rPr lang="ru-RU" sz="1600" dirty="0"/>
              <a:t>	</a:t>
            </a:r>
            <a:r>
              <a:rPr lang="ru-RU" sz="1600" i="1" dirty="0"/>
              <a:t>Начальный шаг. </a:t>
            </a:r>
            <a:r>
              <a:rPr lang="ru-RU" sz="1600" dirty="0"/>
              <a:t>Строим таблицу размером </a:t>
            </a:r>
            <a:r>
              <a:rPr lang="en-US" sz="1600" i="1" dirty="0" err="1"/>
              <a:t>n</a:t>
            </a:r>
            <a:r>
              <a:rPr lang="en-US" sz="1600" dirty="0" err="1"/>
              <a:t>x</a:t>
            </a:r>
            <a:r>
              <a:rPr lang="en-US" sz="1600" i="1" dirty="0" err="1"/>
              <a:t>m</a:t>
            </a:r>
            <a:r>
              <a:rPr lang="en-US" sz="1600" i="1" dirty="0"/>
              <a:t> </a:t>
            </a:r>
            <a:r>
              <a:rPr lang="ru-RU" sz="1600" dirty="0"/>
              <a:t>, строки которой соответствуют</a:t>
            </a:r>
          </a:p>
          <a:p>
            <a:pPr algn="just">
              <a:buNone/>
            </a:pPr>
            <a:r>
              <a:rPr lang="ru-RU" sz="1600" dirty="0"/>
              <a:t>вершинам первой, а столбцы – вершинам второй долей. В клетку (</a:t>
            </a:r>
            <a:r>
              <a:rPr lang="en-US" sz="1600" i="1" dirty="0" err="1"/>
              <a:t>i</a:t>
            </a:r>
            <a:r>
              <a:rPr lang="ru-RU" sz="1600" dirty="0"/>
              <a:t> , </a:t>
            </a:r>
            <a:r>
              <a:rPr lang="en-US" sz="1600" i="1" dirty="0"/>
              <a:t>j</a:t>
            </a:r>
            <a:r>
              <a:rPr lang="ru-RU" sz="1600" dirty="0"/>
              <a:t> ) ставим символ * и</a:t>
            </a:r>
          </a:p>
          <a:p>
            <a:pPr algn="just">
              <a:buNone/>
            </a:pPr>
            <a:r>
              <a:rPr lang="ru-RU" sz="1600" dirty="0"/>
              <a:t>называем её недопустимой, если в графе нет ребра (</a:t>
            </a:r>
            <a:r>
              <a:rPr lang="en-US" sz="1600" i="1" dirty="0"/>
              <a:t>v</a:t>
            </a:r>
            <a:r>
              <a:rPr lang="en-US" sz="1600" i="1" baseline="-25000" dirty="0"/>
              <a:t>i</a:t>
            </a:r>
            <a:r>
              <a:rPr lang="en-US" sz="1600" i="1" dirty="0"/>
              <a:t> </a:t>
            </a:r>
            <a:r>
              <a:rPr lang="ru-RU" sz="1600" dirty="0"/>
              <a:t>, </a:t>
            </a:r>
            <a:r>
              <a:rPr lang="en-US" sz="1600" i="1" dirty="0" err="1"/>
              <a:t>u</a:t>
            </a:r>
            <a:r>
              <a:rPr lang="en-US" sz="1600" i="1" baseline="-25000" dirty="0" err="1"/>
              <a:t>j</a:t>
            </a:r>
            <a:r>
              <a:rPr lang="ru-RU" sz="1600" dirty="0"/>
              <a:t> ) для вершин </a:t>
            </a:r>
            <a:r>
              <a:rPr lang="en-US" sz="1600" i="1" dirty="0"/>
              <a:t>v</a:t>
            </a:r>
            <a:r>
              <a:rPr lang="en-US" sz="1600" i="1" baseline="-25000" dirty="0"/>
              <a:t>i</a:t>
            </a:r>
            <a:r>
              <a:rPr lang="en-US" sz="1600" dirty="0"/>
              <a:t> </a:t>
            </a:r>
            <a:r>
              <a:rPr lang="en-US" sz="1600" i="1" dirty="0"/>
              <a:t>V</a:t>
            </a:r>
            <a:r>
              <a:rPr lang="ru-RU" sz="1600" baseline="-25000" dirty="0"/>
              <a:t>1</a:t>
            </a:r>
            <a:r>
              <a:rPr lang="ru-RU" sz="1600" dirty="0"/>
              <a:t> , </a:t>
            </a:r>
            <a:r>
              <a:rPr lang="en-US" sz="1600" i="1" dirty="0" err="1"/>
              <a:t>u</a:t>
            </a:r>
            <a:r>
              <a:rPr lang="en-US" sz="1600" i="1" baseline="-25000" dirty="0" err="1"/>
              <a:t>j</a:t>
            </a:r>
            <a:r>
              <a:rPr lang="en-US" sz="1600" dirty="0"/>
              <a:t> </a:t>
            </a:r>
            <a:r>
              <a:rPr lang="en-US" sz="1600" i="1" dirty="0"/>
              <a:t>V</a:t>
            </a:r>
            <a:r>
              <a:rPr lang="ru-RU" sz="1600" baseline="-25000" dirty="0"/>
              <a:t>2</a:t>
            </a:r>
            <a:r>
              <a:rPr lang="ru-RU" sz="1600" dirty="0"/>
              <a:t> . Если </a:t>
            </a:r>
          </a:p>
          <a:p>
            <a:pPr algn="just">
              <a:buNone/>
            </a:pPr>
            <a:r>
              <a:rPr lang="ru-RU" sz="1600" dirty="0"/>
              <a:t>(</a:t>
            </a:r>
            <a:r>
              <a:rPr lang="en-US" sz="1600" i="1" dirty="0"/>
              <a:t>v</a:t>
            </a:r>
            <a:r>
              <a:rPr lang="en-US" sz="1600" i="1" baseline="-25000" dirty="0"/>
              <a:t>i</a:t>
            </a:r>
            <a:r>
              <a:rPr lang="en-US" sz="1600" i="1" dirty="0"/>
              <a:t> </a:t>
            </a:r>
            <a:r>
              <a:rPr lang="ru-RU" sz="1600" dirty="0"/>
              <a:t>,</a:t>
            </a:r>
            <a:r>
              <a:rPr lang="en-US" sz="1600" i="1" dirty="0" err="1"/>
              <a:t>u</a:t>
            </a:r>
            <a:r>
              <a:rPr lang="en-US" sz="1600" i="1" baseline="-25000" dirty="0" err="1"/>
              <a:t>j</a:t>
            </a:r>
            <a:r>
              <a:rPr lang="ru-RU" sz="1600" dirty="0"/>
              <a:t> ) </a:t>
            </a:r>
            <a:r>
              <a:rPr lang="en-US" sz="1600" i="1" dirty="0"/>
              <a:t>E</a:t>
            </a:r>
            <a:r>
              <a:rPr lang="ru-RU" sz="1600" dirty="0"/>
              <a:t> , то клетку оставляем свободной и называем допустимой. Множество допустимых</a:t>
            </a:r>
          </a:p>
          <a:p>
            <a:pPr algn="just">
              <a:buNone/>
            </a:pPr>
            <a:r>
              <a:rPr lang="ru-RU" sz="1600" dirty="0"/>
              <a:t>клеток называем независимым, если среди них нет двух, стоящих в одной строке или</a:t>
            </a:r>
          </a:p>
          <a:p>
            <a:pPr algn="just">
              <a:buNone/>
            </a:pPr>
            <a:r>
              <a:rPr lang="ru-RU" sz="1600" dirty="0"/>
              <a:t>одном столбце. Очевидно, что между множествами независимых допустимых клеток</a:t>
            </a:r>
          </a:p>
          <a:p>
            <a:pPr algn="just">
              <a:buNone/>
            </a:pPr>
            <a:r>
              <a:rPr lang="ru-RU" sz="1600" dirty="0"/>
              <a:t>построенной таблицы и </a:t>
            </a:r>
            <a:r>
              <a:rPr lang="ru-RU" sz="1600" dirty="0" err="1"/>
              <a:t>паросочетаниями</a:t>
            </a:r>
            <a:r>
              <a:rPr lang="ru-RU" sz="1600" dirty="0"/>
              <a:t> исходного двудольного графа существует</a:t>
            </a:r>
          </a:p>
          <a:p>
            <a:pPr algn="just">
              <a:buNone/>
            </a:pPr>
            <a:r>
              <a:rPr lang="ru-RU" sz="1600" dirty="0"/>
              <a:t>взаимно однозначное соответствие. И максимальным </a:t>
            </a:r>
            <a:r>
              <a:rPr lang="ru-RU" sz="1600" dirty="0" err="1"/>
              <a:t>паросочетаниям</a:t>
            </a:r>
            <a:r>
              <a:rPr lang="ru-RU" sz="1600" dirty="0"/>
              <a:t> будет</a:t>
            </a:r>
          </a:p>
          <a:p>
            <a:pPr algn="just">
              <a:buNone/>
            </a:pPr>
            <a:r>
              <a:rPr lang="ru-RU" sz="1600" dirty="0"/>
              <a:t>соответствовать множества независимых допустимых клеток с максимальным числом</a:t>
            </a:r>
          </a:p>
          <a:p>
            <a:pPr algn="just">
              <a:buNone/>
            </a:pPr>
            <a:r>
              <a:rPr lang="ru-RU" sz="1600" dirty="0"/>
              <a:t>клеток. </a:t>
            </a:r>
            <a:endParaRPr lang="en-US" sz="1600" dirty="0"/>
          </a:p>
          <a:p>
            <a:pPr algn="just">
              <a:buNone/>
            </a:pPr>
            <a:endParaRPr lang="en-US" sz="1600" dirty="0"/>
          </a:p>
          <a:p>
            <a:pPr>
              <a:buNone/>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40352" y="116632"/>
            <a:ext cx="946448"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404664"/>
            <a:ext cx="8229600" cy="6048672"/>
          </a:xfrm>
        </p:spPr>
        <p:txBody>
          <a:bodyPr>
            <a:normAutofit/>
          </a:bodyPr>
          <a:lstStyle/>
          <a:p>
            <a:pPr algn="just">
              <a:buNone/>
            </a:pPr>
            <a:r>
              <a:rPr lang="ru-RU" sz="1600" dirty="0"/>
              <a:t>	</a:t>
            </a:r>
            <a:r>
              <a:rPr lang="ru-RU" sz="1600" i="1" dirty="0"/>
              <a:t>Шаг 1</a:t>
            </a:r>
            <a:r>
              <a:rPr lang="ru-RU" sz="1600" dirty="0"/>
              <a:t>. Строим произвольное множество независимых допустимых клеток, помещая в</a:t>
            </a:r>
          </a:p>
          <a:p>
            <a:pPr algn="just">
              <a:buNone/>
            </a:pPr>
            <a:r>
              <a:rPr lang="ru-RU" sz="1600" dirty="0"/>
              <a:t>вошедшие в него клетки символ «1». Например, просмотром в порядке возрастания</a:t>
            </a:r>
          </a:p>
          <a:p>
            <a:pPr algn="just">
              <a:buNone/>
            </a:pPr>
            <a:r>
              <a:rPr lang="ru-RU" sz="1600" dirty="0"/>
              <a:t>номеров строк слева направо и фиксацией «1» в первой по ходу просмотра допустимой</a:t>
            </a:r>
          </a:p>
          <a:p>
            <a:pPr algn="just">
              <a:buNone/>
            </a:pPr>
            <a:r>
              <a:rPr lang="ru-RU" sz="1600" dirty="0"/>
              <a:t>клетке, которая является независимой по отношению к допустимым клеткам, отмеченных</a:t>
            </a:r>
          </a:p>
          <a:p>
            <a:pPr algn="just">
              <a:buNone/>
            </a:pPr>
            <a:r>
              <a:rPr lang="ru-RU" sz="1600" dirty="0"/>
              <a:t>ранее. </a:t>
            </a:r>
            <a:endParaRPr lang="en-US" sz="1600" dirty="0"/>
          </a:p>
          <a:p>
            <a:pPr algn="just">
              <a:buNone/>
            </a:pPr>
            <a:r>
              <a:rPr lang="ru-RU" sz="1600" dirty="0"/>
              <a:t>	Если окажется, что во всей таблице все клетки недопустимы, то это означает, что в графе</a:t>
            </a:r>
          </a:p>
          <a:p>
            <a:pPr algn="just">
              <a:buNone/>
            </a:pPr>
            <a:r>
              <a:rPr lang="ru-RU" sz="1600" dirty="0"/>
              <a:t>нет ребер. </a:t>
            </a:r>
            <a:endParaRPr lang="en-US" sz="1600" dirty="0"/>
          </a:p>
          <a:p>
            <a:pPr algn="just">
              <a:buNone/>
            </a:pPr>
            <a:r>
              <a:rPr lang="ru-RU" sz="1600" i="1" dirty="0"/>
              <a:t>	Шаг 2</a:t>
            </a:r>
            <a:r>
              <a:rPr lang="ru-RU" sz="1600" dirty="0"/>
              <a:t>. Находим в таблице строки без символа «1» и помечаем их символом «-» и</a:t>
            </a:r>
          </a:p>
          <a:p>
            <a:pPr algn="just">
              <a:buNone/>
            </a:pPr>
            <a:r>
              <a:rPr lang="ru-RU" sz="1600" dirty="0"/>
              <a:t>переходим к следующему шагу. Если в каждой строке таблицы окажется символ «1», то</a:t>
            </a:r>
          </a:p>
          <a:p>
            <a:pPr algn="just">
              <a:buNone/>
            </a:pPr>
            <a:r>
              <a:rPr lang="ru-RU" sz="1600" dirty="0"/>
              <a:t>рёбра соответствующего </a:t>
            </a:r>
            <a:r>
              <a:rPr lang="ru-RU" sz="1600" dirty="0" err="1"/>
              <a:t>паросочетания</a:t>
            </a:r>
            <a:r>
              <a:rPr lang="ru-RU" sz="1600" dirty="0"/>
              <a:t> составляют наибольшее </a:t>
            </a:r>
            <a:r>
              <a:rPr lang="ru-RU" sz="1600" dirty="0" err="1"/>
              <a:t>паросочетание</a:t>
            </a:r>
            <a:r>
              <a:rPr lang="ru-RU" sz="1600" dirty="0"/>
              <a:t>, и действия</a:t>
            </a:r>
          </a:p>
          <a:p>
            <a:pPr algn="just">
              <a:buNone/>
            </a:pPr>
            <a:r>
              <a:rPr lang="ru-RU" sz="1600" dirty="0"/>
              <a:t>окончены. </a:t>
            </a:r>
            <a:endParaRPr lang="en-US" sz="1600" dirty="0"/>
          </a:p>
          <a:p>
            <a:pPr algn="just">
              <a:buNone/>
            </a:pPr>
            <a:r>
              <a:rPr lang="ru-RU" sz="1600" dirty="0"/>
              <a:t>	</a:t>
            </a:r>
            <a:r>
              <a:rPr lang="ru-RU" sz="1600" i="1" dirty="0"/>
              <a:t>Шаг 3</a:t>
            </a:r>
            <a:r>
              <a:rPr lang="ru-RU" sz="1600" dirty="0"/>
              <a:t>. Просмотрим все получившие пометки строки в порядке возрастании их</a:t>
            </a:r>
          </a:p>
          <a:p>
            <a:pPr algn="just">
              <a:buNone/>
            </a:pPr>
            <a:r>
              <a:rPr lang="ru-RU" sz="1600" dirty="0"/>
              <a:t>номеров. Просмотр очередной строки состоит в следующем: в строке отыскиваются</a:t>
            </a:r>
          </a:p>
          <a:p>
            <a:pPr algn="just">
              <a:buNone/>
            </a:pPr>
            <a:r>
              <a:rPr lang="ru-RU" sz="1600" dirty="0"/>
              <a:t>допустимые клетки, и столбцы, в которых эти клетки расположены, помечаются меткой</a:t>
            </a:r>
          </a:p>
          <a:p>
            <a:pPr algn="just">
              <a:buNone/>
            </a:pPr>
            <a:r>
              <a:rPr lang="ru-RU" sz="1600" dirty="0"/>
              <a:t>(+</a:t>
            </a:r>
            <a:r>
              <a:rPr lang="en-US" sz="1600" i="1" dirty="0"/>
              <a:t>p</a:t>
            </a:r>
            <a:r>
              <a:rPr lang="ru-RU" sz="1600" dirty="0"/>
              <a:t>), где </a:t>
            </a:r>
            <a:r>
              <a:rPr lang="en-US" sz="1600" i="1" dirty="0"/>
              <a:t>p</a:t>
            </a:r>
            <a:r>
              <a:rPr lang="ru-RU" sz="1600" dirty="0"/>
              <a:t> - номером просматриваемой строки. При этом соблюдается принцип: если</a:t>
            </a:r>
          </a:p>
          <a:p>
            <a:pPr algn="just">
              <a:buNone/>
            </a:pPr>
            <a:r>
              <a:rPr lang="ru-RU" sz="1600" dirty="0"/>
              <a:t>пометка уже стоит, то на ее место вторая не ставится. </a:t>
            </a:r>
          </a:p>
          <a:p>
            <a:pPr algn="just">
              <a:buNone/>
            </a:pPr>
            <a:r>
              <a:rPr lang="ru-RU" sz="1600" dirty="0"/>
              <a:t>	Если в результате ни один из не имевших метку столбцов не будет помечен, то это</a:t>
            </a:r>
          </a:p>
          <a:p>
            <a:pPr algn="just">
              <a:buNone/>
            </a:pPr>
            <a:r>
              <a:rPr lang="ru-RU" sz="1600" dirty="0"/>
              <a:t>означает, что уже имеющееся </a:t>
            </a:r>
            <a:r>
              <a:rPr lang="ru-RU" sz="1600" dirty="0" err="1"/>
              <a:t>паросочетание</a:t>
            </a:r>
            <a:r>
              <a:rPr lang="ru-RU" sz="1600" dirty="0"/>
              <a:t> является искомым наибольшим и все</a:t>
            </a:r>
          </a:p>
          <a:p>
            <a:pPr algn="just">
              <a:buNone/>
            </a:pPr>
            <a:r>
              <a:rPr lang="ru-RU" sz="1600" dirty="0"/>
              <a:t>действия прекращаются. Если некоторые из непомеченных столбцов получат метки, то</a:t>
            </a:r>
          </a:p>
          <a:p>
            <a:pPr algn="just">
              <a:buNone/>
            </a:pPr>
            <a:r>
              <a:rPr lang="ru-RU" sz="1600" dirty="0"/>
              <a:t>переходим к следующему шагу.</a:t>
            </a:r>
            <a:endParaRPr lang="en-US" sz="1600" dirty="0"/>
          </a:p>
          <a:p>
            <a:pPr algn="just">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12360" y="188640"/>
            <a:ext cx="874440"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476672"/>
            <a:ext cx="8229600" cy="6120680"/>
          </a:xfrm>
        </p:spPr>
        <p:txBody>
          <a:bodyPr>
            <a:normAutofit lnSpcReduction="10000"/>
          </a:bodyPr>
          <a:lstStyle/>
          <a:p>
            <a:pPr algn="just">
              <a:buNone/>
            </a:pPr>
            <a:r>
              <a:rPr lang="ru-RU" sz="1600" dirty="0"/>
              <a:t>	</a:t>
            </a:r>
            <a:r>
              <a:rPr lang="ru-RU" sz="1600" i="1" dirty="0"/>
              <a:t>Шаг 4</a:t>
            </a:r>
            <a:r>
              <a:rPr lang="ru-RU" sz="1600" dirty="0"/>
              <a:t>. Просмотрим помеченные на шаге 3 столбцы в порядке возрастания их номеров.</a:t>
            </a:r>
          </a:p>
          <a:p>
            <a:pPr algn="just">
              <a:buNone/>
            </a:pPr>
            <a:r>
              <a:rPr lang="ru-RU" sz="1600" dirty="0"/>
              <a:t>Просмотр столбца состоит в следующем: в столбце отыскивается символ «1» и строка, в</a:t>
            </a:r>
          </a:p>
          <a:p>
            <a:pPr algn="just">
              <a:buNone/>
            </a:pPr>
            <a:r>
              <a:rPr lang="ru-RU" sz="1600" dirty="0"/>
              <a:t>которой он расположен, помечается меткой (-</a:t>
            </a:r>
            <a:r>
              <a:rPr lang="en-US" sz="1600" i="1" dirty="0"/>
              <a:t>h</a:t>
            </a:r>
            <a:r>
              <a:rPr lang="ru-RU" sz="1600" dirty="0"/>
              <a:t>), где </a:t>
            </a:r>
            <a:r>
              <a:rPr lang="en-US" sz="1600" i="1" dirty="0"/>
              <a:t>h</a:t>
            </a:r>
            <a:r>
              <a:rPr lang="ru-RU" sz="1600" dirty="0"/>
              <a:t> - номер просматриваемого столбца.</a:t>
            </a:r>
          </a:p>
          <a:p>
            <a:pPr algn="just">
              <a:buNone/>
            </a:pPr>
            <a:r>
              <a:rPr lang="ru-RU" sz="1600" dirty="0"/>
              <a:t>При этом соблюдается прежний принцип: если столбец уже помечен, то метка не</a:t>
            </a:r>
          </a:p>
          <a:p>
            <a:pPr algn="just">
              <a:buNone/>
            </a:pPr>
            <a:r>
              <a:rPr lang="ru-RU" sz="1600" dirty="0"/>
              <a:t>изменяется. </a:t>
            </a:r>
            <a:endParaRPr lang="en-US" sz="1600" dirty="0"/>
          </a:p>
          <a:p>
            <a:pPr algn="just">
              <a:buNone/>
            </a:pPr>
            <a:r>
              <a:rPr lang="ru-RU" sz="1600" dirty="0"/>
              <a:t>	Если возникает ситуация, когда в просматриваемом столбце нет символа «1», то</a:t>
            </a:r>
          </a:p>
          <a:p>
            <a:pPr algn="just">
              <a:buNone/>
            </a:pPr>
            <a:r>
              <a:rPr lang="ru-RU" sz="1600" dirty="0"/>
              <a:t>действия на данном шаге прерываются, и осуществляется переход к следующему шагу 5.  </a:t>
            </a:r>
            <a:endParaRPr lang="en-US" sz="1600" dirty="0"/>
          </a:p>
          <a:p>
            <a:pPr algn="just">
              <a:buNone/>
            </a:pPr>
            <a:r>
              <a:rPr lang="ru-RU" sz="1600" dirty="0"/>
              <a:t>	Если же в результате действий шага 4 будут просмотрены все помеченные столбцы и,</a:t>
            </a:r>
          </a:p>
          <a:p>
            <a:pPr algn="just">
              <a:buNone/>
            </a:pPr>
            <a:r>
              <a:rPr lang="ru-RU" sz="1600" dirty="0"/>
              <a:t>возникнет набор новых помеченных строк, то следует вернуться к Шагу 3. </a:t>
            </a:r>
            <a:endParaRPr lang="en-US" sz="1600" dirty="0"/>
          </a:p>
          <a:p>
            <a:pPr algn="just">
              <a:buNone/>
            </a:pPr>
            <a:r>
              <a:rPr lang="ru-RU" sz="1600" dirty="0"/>
              <a:t>	Наконец, если в результате действий шага 4  не возникнет новых помеченных строк, то</a:t>
            </a:r>
          </a:p>
          <a:p>
            <a:pPr algn="just">
              <a:buNone/>
            </a:pPr>
            <a:r>
              <a:rPr lang="ru-RU" sz="1600" dirty="0"/>
              <a:t>это означает, что имеющееся </a:t>
            </a:r>
            <a:r>
              <a:rPr lang="ru-RU" sz="1600" dirty="0" err="1"/>
              <a:t>паросочетание</a:t>
            </a:r>
            <a:r>
              <a:rPr lang="ru-RU" sz="1600" dirty="0"/>
              <a:t> является искомым.</a:t>
            </a:r>
          </a:p>
          <a:p>
            <a:pPr algn="just">
              <a:buNone/>
            </a:pPr>
            <a:r>
              <a:rPr lang="ru-RU" sz="1600" dirty="0"/>
              <a:t>	</a:t>
            </a:r>
            <a:r>
              <a:rPr lang="ru-RU" sz="1600" i="1" dirty="0"/>
              <a:t>Шаг 5</a:t>
            </a:r>
            <a:r>
              <a:rPr lang="ru-RU" sz="1600" dirty="0"/>
              <a:t>. Производим изменение множества независимых допустимых клеток в таблице.</a:t>
            </a:r>
          </a:p>
          <a:p>
            <a:pPr algn="just">
              <a:buNone/>
            </a:pPr>
            <a:r>
              <a:rPr lang="ru-RU" sz="1600" dirty="0"/>
              <a:t>Рассматриваем столбец, имеющий пометку и не содержащий символа «1». В нем ставим</a:t>
            </a:r>
          </a:p>
          <a:p>
            <a:pPr algn="just">
              <a:buNone/>
            </a:pPr>
            <a:r>
              <a:rPr lang="ru-RU" sz="1600" dirty="0"/>
              <a:t>символ «1» в строку, номером которой помечен этот столбец. Затем в этой строке ищем</a:t>
            </a:r>
          </a:p>
          <a:p>
            <a:pPr algn="just">
              <a:buNone/>
            </a:pPr>
            <a:r>
              <a:rPr lang="ru-RU" sz="1600" dirty="0"/>
              <a:t>«старый» символ «1» и перемещаем его по столбцу в строку, номер которой равен пометке</a:t>
            </a:r>
          </a:p>
          <a:p>
            <a:pPr algn="just">
              <a:buNone/>
            </a:pPr>
            <a:r>
              <a:rPr lang="ru-RU" sz="1600" dirty="0"/>
              <a:t>при этом столбце. Далее в строке, куда попал последний символ «1» ищем «старый»</a:t>
            </a:r>
          </a:p>
          <a:p>
            <a:pPr algn="just">
              <a:buNone/>
            </a:pPr>
            <a:r>
              <a:rPr lang="ru-RU" sz="1600" dirty="0"/>
              <a:t>символ «1» и с ним проделываем то же самое. В конце концов очередной перемещаемый</a:t>
            </a:r>
          </a:p>
          <a:p>
            <a:pPr algn="just">
              <a:buNone/>
            </a:pPr>
            <a:r>
              <a:rPr lang="ru-RU" sz="1600" dirty="0"/>
              <a:t>«старый» символ «1» окажется в строке, где больше символов «1» нет, то есть в строке,</a:t>
            </a:r>
          </a:p>
          <a:p>
            <a:pPr algn="just">
              <a:buNone/>
            </a:pPr>
            <a:r>
              <a:rPr lang="ru-RU" sz="1600" dirty="0"/>
              <a:t>помеченную символом «-». Возник новый набор независимых допустимых клеток, в</a:t>
            </a:r>
          </a:p>
          <a:p>
            <a:pPr algn="just">
              <a:buNone/>
            </a:pPr>
            <a:r>
              <a:rPr lang="ru-RU" sz="1600" dirty="0"/>
              <a:t>котором элементов на один больше, чем в прежнем. Все метки уничтожаются и</a:t>
            </a:r>
          </a:p>
          <a:p>
            <a:pPr algn="just">
              <a:buNone/>
            </a:pPr>
            <a:r>
              <a:rPr lang="ru-RU" sz="1600" dirty="0"/>
              <a:t>осуществляется переход на шаг 2.</a:t>
            </a:r>
            <a:endParaRPr lang="en-US" sz="1600" dirty="0"/>
          </a:p>
          <a:p>
            <a:pPr algn="just">
              <a:buNone/>
            </a:pP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52320" y="116632"/>
            <a:ext cx="1234480"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404664"/>
            <a:ext cx="8229600" cy="5721499"/>
          </a:xfrm>
        </p:spPr>
        <p:txBody>
          <a:bodyPr>
            <a:normAutofit/>
          </a:bodyPr>
          <a:lstStyle/>
          <a:p>
            <a:pPr>
              <a:buNone/>
            </a:pPr>
            <a:r>
              <a:rPr lang="ru-RU" sz="1600" b="1" dirty="0"/>
              <a:t>	Пример. </a:t>
            </a:r>
            <a:r>
              <a:rPr lang="ru-RU" sz="1600" dirty="0"/>
              <a:t>Найти максимальное </a:t>
            </a:r>
            <a:r>
              <a:rPr lang="ru-RU" sz="1600" dirty="0" err="1"/>
              <a:t>паросочетание</a:t>
            </a:r>
            <a:r>
              <a:rPr lang="ru-RU" sz="1600" dirty="0"/>
              <a:t> для следующего двудольного графа:</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	</a:t>
            </a:r>
            <a:endParaRPr lang="en-US" sz="1600" dirty="0"/>
          </a:p>
        </p:txBody>
      </p:sp>
      <p:grpSp>
        <p:nvGrpSpPr>
          <p:cNvPr id="102" name="Группа 101"/>
          <p:cNvGrpSpPr/>
          <p:nvPr/>
        </p:nvGrpSpPr>
        <p:grpSpPr>
          <a:xfrm>
            <a:off x="611560" y="767407"/>
            <a:ext cx="8424936" cy="2249290"/>
            <a:chOff x="611560" y="767407"/>
            <a:chExt cx="8424936" cy="2249290"/>
          </a:xfrm>
        </p:grpSpPr>
        <p:grpSp>
          <p:nvGrpSpPr>
            <p:cNvPr id="17411" name="Group 3"/>
            <p:cNvGrpSpPr>
              <a:grpSpLocks/>
            </p:cNvGrpSpPr>
            <p:nvPr/>
          </p:nvGrpSpPr>
          <p:grpSpPr bwMode="auto">
            <a:xfrm>
              <a:off x="950984" y="1103786"/>
              <a:ext cx="7653463" cy="1482072"/>
              <a:chOff x="2266" y="5043"/>
              <a:chExt cx="5940" cy="1273"/>
            </a:xfrm>
          </p:grpSpPr>
          <p:cxnSp>
            <p:nvCxnSpPr>
              <p:cNvPr id="17412" name="AutoShape 4"/>
              <p:cNvCxnSpPr>
                <a:cxnSpLocks noChangeShapeType="1"/>
                <a:stCxn id="31" idx="5"/>
                <a:endCxn id="37" idx="0"/>
              </p:cNvCxnSpPr>
              <p:nvPr/>
            </p:nvCxnSpPr>
            <p:spPr bwMode="auto">
              <a:xfrm>
                <a:off x="2266" y="5105"/>
                <a:ext cx="855" cy="1131"/>
              </a:xfrm>
              <a:prstGeom prst="straightConnector1">
                <a:avLst/>
              </a:prstGeom>
              <a:noFill/>
              <a:ln w="9525">
                <a:solidFill>
                  <a:srgbClr val="000000"/>
                </a:solidFill>
                <a:round/>
                <a:headEnd/>
                <a:tailEnd/>
              </a:ln>
            </p:spPr>
          </p:cxnSp>
          <p:cxnSp>
            <p:nvCxnSpPr>
              <p:cNvPr id="17413" name="AutoShape 5"/>
              <p:cNvCxnSpPr>
                <a:cxnSpLocks noChangeShapeType="1"/>
              </p:cNvCxnSpPr>
              <p:nvPr/>
            </p:nvCxnSpPr>
            <p:spPr bwMode="auto">
              <a:xfrm>
                <a:off x="2282" y="5061"/>
                <a:ext cx="3753" cy="1237"/>
              </a:xfrm>
              <a:prstGeom prst="straightConnector1">
                <a:avLst/>
              </a:prstGeom>
              <a:noFill/>
              <a:ln w="9525">
                <a:solidFill>
                  <a:srgbClr val="000000"/>
                </a:solidFill>
                <a:round/>
                <a:headEnd/>
                <a:tailEnd/>
              </a:ln>
            </p:spPr>
          </p:cxnSp>
          <p:cxnSp>
            <p:nvCxnSpPr>
              <p:cNvPr id="17414" name="AutoShape 6"/>
              <p:cNvCxnSpPr>
                <a:cxnSpLocks noChangeShapeType="1"/>
                <a:endCxn id="65" idx="1"/>
              </p:cNvCxnSpPr>
              <p:nvPr/>
            </p:nvCxnSpPr>
            <p:spPr bwMode="auto">
              <a:xfrm>
                <a:off x="2282" y="5061"/>
                <a:ext cx="5102" cy="1255"/>
              </a:xfrm>
              <a:prstGeom prst="straightConnector1">
                <a:avLst/>
              </a:prstGeom>
              <a:noFill/>
              <a:ln w="9525">
                <a:solidFill>
                  <a:srgbClr val="000000"/>
                </a:solidFill>
                <a:round/>
                <a:headEnd/>
                <a:tailEnd/>
              </a:ln>
            </p:spPr>
          </p:cxnSp>
          <p:cxnSp>
            <p:nvCxnSpPr>
              <p:cNvPr id="17415" name="AutoShape 7"/>
              <p:cNvCxnSpPr>
                <a:cxnSpLocks noChangeShapeType="1"/>
                <a:endCxn id="34" idx="7"/>
              </p:cNvCxnSpPr>
              <p:nvPr/>
            </p:nvCxnSpPr>
            <p:spPr bwMode="auto">
              <a:xfrm flipH="1">
                <a:off x="2322" y="5061"/>
                <a:ext cx="845" cy="1193"/>
              </a:xfrm>
              <a:prstGeom prst="straightConnector1">
                <a:avLst/>
              </a:prstGeom>
              <a:noFill/>
              <a:ln w="9525">
                <a:solidFill>
                  <a:srgbClr val="000000"/>
                </a:solidFill>
                <a:round/>
                <a:headEnd/>
                <a:tailEnd/>
              </a:ln>
            </p:spPr>
          </p:cxnSp>
          <p:cxnSp>
            <p:nvCxnSpPr>
              <p:cNvPr id="17416" name="AutoShape 8"/>
              <p:cNvCxnSpPr>
                <a:cxnSpLocks noChangeShapeType="1"/>
                <a:endCxn id="41" idx="1"/>
              </p:cNvCxnSpPr>
              <p:nvPr/>
            </p:nvCxnSpPr>
            <p:spPr bwMode="auto">
              <a:xfrm>
                <a:off x="3167" y="5061"/>
                <a:ext cx="696" cy="1193"/>
              </a:xfrm>
              <a:prstGeom prst="straightConnector1">
                <a:avLst/>
              </a:prstGeom>
              <a:noFill/>
              <a:ln w="9525">
                <a:solidFill>
                  <a:srgbClr val="000000"/>
                </a:solidFill>
                <a:round/>
                <a:headEnd/>
                <a:tailEnd/>
              </a:ln>
            </p:spPr>
          </p:cxnSp>
          <p:cxnSp>
            <p:nvCxnSpPr>
              <p:cNvPr id="17417" name="AutoShape 9"/>
              <p:cNvCxnSpPr>
                <a:cxnSpLocks noChangeShapeType="1"/>
                <a:stCxn id="39" idx="5"/>
                <a:endCxn id="65" idx="7"/>
              </p:cNvCxnSpPr>
              <p:nvPr/>
            </p:nvCxnSpPr>
            <p:spPr bwMode="auto">
              <a:xfrm>
                <a:off x="3942" y="5043"/>
                <a:ext cx="3521" cy="1273"/>
              </a:xfrm>
              <a:prstGeom prst="straightConnector1">
                <a:avLst/>
              </a:prstGeom>
              <a:noFill/>
              <a:ln w="9525">
                <a:solidFill>
                  <a:srgbClr val="000000"/>
                </a:solidFill>
                <a:round/>
                <a:headEnd/>
                <a:tailEnd/>
              </a:ln>
            </p:spPr>
          </p:cxnSp>
          <p:cxnSp>
            <p:nvCxnSpPr>
              <p:cNvPr id="17418" name="AutoShape 10"/>
              <p:cNvCxnSpPr>
                <a:cxnSpLocks noChangeShapeType="1"/>
              </p:cNvCxnSpPr>
              <p:nvPr/>
            </p:nvCxnSpPr>
            <p:spPr bwMode="auto">
              <a:xfrm flipH="1">
                <a:off x="3913" y="5061"/>
                <a:ext cx="682" cy="1166"/>
              </a:xfrm>
              <a:prstGeom prst="straightConnector1">
                <a:avLst/>
              </a:prstGeom>
              <a:noFill/>
              <a:ln w="9525">
                <a:solidFill>
                  <a:srgbClr val="000000"/>
                </a:solidFill>
                <a:round/>
                <a:headEnd/>
                <a:tailEnd/>
              </a:ln>
            </p:spPr>
          </p:cxnSp>
          <p:cxnSp>
            <p:nvCxnSpPr>
              <p:cNvPr id="17419" name="AutoShape 11"/>
              <p:cNvCxnSpPr>
                <a:cxnSpLocks noChangeShapeType="1"/>
                <a:stCxn id="43" idx="4"/>
              </p:cNvCxnSpPr>
              <p:nvPr/>
            </p:nvCxnSpPr>
            <p:spPr bwMode="auto">
              <a:xfrm>
                <a:off x="4573" y="5061"/>
                <a:ext cx="780" cy="1237"/>
              </a:xfrm>
              <a:prstGeom prst="straightConnector1">
                <a:avLst/>
              </a:prstGeom>
              <a:noFill/>
              <a:ln w="9525">
                <a:solidFill>
                  <a:srgbClr val="000000"/>
                </a:solidFill>
                <a:round/>
                <a:headEnd/>
                <a:tailEnd/>
              </a:ln>
            </p:spPr>
          </p:cxnSp>
          <p:cxnSp>
            <p:nvCxnSpPr>
              <p:cNvPr id="17420" name="AutoShape 12"/>
              <p:cNvCxnSpPr>
                <a:cxnSpLocks noChangeShapeType="1"/>
                <a:endCxn id="65" idx="0"/>
              </p:cNvCxnSpPr>
              <p:nvPr/>
            </p:nvCxnSpPr>
            <p:spPr bwMode="auto">
              <a:xfrm>
                <a:off x="4595" y="5061"/>
                <a:ext cx="2829" cy="1237"/>
              </a:xfrm>
              <a:prstGeom prst="straightConnector1">
                <a:avLst/>
              </a:prstGeom>
              <a:noFill/>
              <a:ln w="9525">
                <a:solidFill>
                  <a:srgbClr val="000000"/>
                </a:solidFill>
                <a:round/>
                <a:headEnd/>
                <a:tailEnd/>
              </a:ln>
            </p:spPr>
          </p:cxnSp>
          <p:cxnSp>
            <p:nvCxnSpPr>
              <p:cNvPr id="17421" name="AutoShape 13"/>
              <p:cNvCxnSpPr>
                <a:cxnSpLocks noChangeShapeType="1"/>
                <a:endCxn id="72" idx="0"/>
              </p:cNvCxnSpPr>
              <p:nvPr/>
            </p:nvCxnSpPr>
            <p:spPr bwMode="auto">
              <a:xfrm>
                <a:off x="4595" y="5061"/>
                <a:ext cx="3555" cy="1237"/>
              </a:xfrm>
              <a:prstGeom prst="straightConnector1">
                <a:avLst/>
              </a:prstGeom>
              <a:noFill/>
              <a:ln w="9525">
                <a:solidFill>
                  <a:srgbClr val="000000"/>
                </a:solidFill>
                <a:round/>
                <a:headEnd/>
                <a:tailEnd/>
              </a:ln>
            </p:spPr>
          </p:cxnSp>
          <p:cxnSp>
            <p:nvCxnSpPr>
              <p:cNvPr id="17422" name="AutoShape 14"/>
              <p:cNvCxnSpPr>
                <a:cxnSpLocks noChangeShapeType="1"/>
              </p:cNvCxnSpPr>
              <p:nvPr/>
            </p:nvCxnSpPr>
            <p:spPr bwMode="auto">
              <a:xfrm flipH="1">
                <a:off x="4595" y="5061"/>
                <a:ext cx="758" cy="1166"/>
              </a:xfrm>
              <a:prstGeom prst="straightConnector1">
                <a:avLst/>
              </a:prstGeom>
              <a:noFill/>
              <a:ln w="9525">
                <a:solidFill>
                  <a:srgbClr val="000000"/>
                </a:solidFill>
                <a:round/>
                <a:headEnd/>
                <a:tailEnd/>
              </a:ln>
            </p:spPr>
          </p:cxnSp>
          <p:cxnSp>
            <p:nvCxnSpPr>
              <p:cNvPr id="17423" name="AutoShape 15"/>
              <p:cNvCxnSpPr>
                <a:cxnSpLocks noChangeShapeType="1"/>
              </p:cNvCxnSpPr>
              <p:nvPr/>
            </p:nvCxnSpPr>
            <p:spPr bwMode="auto">
              <a:xfrm>
                <a:off x="5353" y="5061"/>
                <a:ext cx="682" cy="1237"/>
              </a:xfrm>
              <a:prstGeom prst="straightConnector1">
                <a:avLst/>
              </a:prstGeom>
              <a:noFill/>
              <a:ln w="9525">
                <a:solidFill>
                  <a:srgbClr val="000000"/>
                </a:solidFill>
                <a:round/>
                <a:headEnd/>
                <a:tailEnd/>
              </a:ln>
            </p:spPr>
          </p:cxnSp>
          <p:cxnSp>
            <p:nvCxnSpPr>
              <p:cNvPr id="17424" name="AutoShape 16"/>
              <p:cNvCxnSpPr>
                <a:cxnSpLocks noChangeShapeType="1"/>
                <a:endCxn id="65" idx="7"/>
              </p:cNvCxnSpPr>
              <p:nvPr/>
            </p:nvCxnSpPr>
            <p:spPr bwMode="auto">
              <a:xfrm>
                <a:off x="5353" y="5061"/>
                <a:ext cx="2110" cy="1255"/>
              </a:xfrm>
              <a:prstGeom prst="straightConnector1">
                <a:avLst/>
              </a:prstGeom>
              <a:noFill/>
              <a:ln w="9525">
                <a:solidFill>
                  <a:srgbClr val="000000"/>
                </a:solidFill>
                <a:round/>
                <a:headEnd/>
                <a:tailEnd/>
              </a:ln>
            </p:spPr>
          </p:cxnSp>
          <p:cxnSp>
            <p:nvCxnSpPr>
              <p:cNvPr id="17425" name="AutoShape 17"/>
              <p:cNvCxnSpPr>
                <a:cxnSpLocks noChangeShapeType="1"/>
                <a:stCxn id="49" idx="3"/>
              </p:cNvCxnSpPr>
              <p:nvPr/>
            </p:nvCxnSpPr>
            <p:spPr bwMode="auto">
              <a:xfrm flipH="1">
                <a:off x="3167" y="5043"/>
                <a:ext cx="2820" cy="1255"/>
              </a:xfrm>
              <a:prstGeom prst="straightConnector1">
                <a:avLst/>
              </a:prstGeom>
              <a:noFill/>
              <a:ln w="9525">
                <a:solidFill>
                  <a:srgbClr val="000000"/>
                </a:solidFill>
                <a:round/>
                <a:headEnd/>
                <a:tailEnd/>
              </a:ln>
            </p:spPr>
          </p:cxnSp>
          <p:cxnSp>
            <p:nvCxnSpPr>
              <p:cNvPr id="17426" name="AutoShape 18"/>
              <p:cNvCxnSpPr>
                <a:cxnSpLocks noChangeShapeType="1"/>
                <a:stCxn id="49" idx="4"/>
              </p:cNvCxnSpPr>
              <p:nvPr/>
            </p:nvCxnSpPr>
            <p:spPr bwMode="auto">
              <a:xfrm>
                <a:off x="6026" y="5061"/>
                <a:ext cx="9" cy="1237"/>
              </a:xfrm>
              <a:prstGeom prst="straightConnector1">
                <a:avLst/>
              </a:prstGeom>
              <a:noFill/>
              <a:ln w="9525">
                <a:solidFill>
                  <a:srgbClr val="000000"/>
                </a:solidFill>
                <a:round/>
                <a:headEnd/>
                <a:tailEnd/>
              </a:ln>
            </p:spPr>
          </p:cxnSp>
          <p:cxnSp>
            <p:nvCxnSpPr>
              <p:cNvPr id="17427" name="AutoShape 19"/>
              <p:cNvCxnSpPr>
                <a:cxnSpLocks noChangeShapeType="1"/>
                <a:stCxn id="49" idx="4"/>
                <a:endCxn id="65" idx="7"/>
              </p:cNvCxnSpPr>
              <p:nvPr/>
            </p:nvCxnSpPr>
            <p:spPr bwMode="auto">
              <a:xfrm>
                <a:off x="6026" y="5061"/>
                <a:ext cx="1437" cy="1255"/>
              </a:xfrm>
              <a:prstGeom prst="straightConnector1">
                <a:avLst/>
              </a:prstGeom>
              <a:noFill/>
              <a:ln w="9525">
                <a:solidFill>
                  <a:srgbClr val="000000"/>
                </a:solidFill>
                <a:round/>
                <a:headEnd/>
                <a:tailEnd/>
              </a:ln>
            </p:spPr>
          </p:cxnSp>
          <p:cxnSp>
            <p:nvCxnSpPr>
              <p:cNvPr id="17428" name="AutoShape 20"/>
              <p:cNvCxnSpPr>
                <a:cxnSpLocks noChangeShapeType="1"/>
                <a:stCxn id="53" idx="4"/>
              </p:cNvCxnSpPr>
              <p:nvPr/>
            </p:nvCxnSpPr>
            <p:spPr bwMode="auto">
              <a:xfrm flipH="1">
                <a:off x="3913" y="5061"/>
                <a:ext cx="2840" cy="1166"/>
              </a:xfrm>
              <a:prstGeom prst="straightConnector1">
                <a:avLst/>
              </a:prstGeom>
              <a:noFill/>
              <a:ln w="9525">
                <a:solidFill>
                  <a:srgbClr val="000000"/>
                </a:solidFill>
                <a:round/>
                <a:headEnd/>
                <a:tailEnd/>
              </a:ln>
            </p:spPr>
          </p:cxnSp>
          <p:cxnSp>
            <p:nvCxnSpPr>
              <p:cNvPr id="17429" name="AutoShape 21"/>
              <p:cNvCxnSpPr>
                <a:cxnSpLocks noChangeShapeType="1"/>
                <a:stCxn id="53" idx="4"/>
              </p:cNvCxnSpPr>
              <p:nvPr/>
            </p:nvCxnSpPr>
            <p:spPr bwMode="auto">
              <a:xfrm flipH="1">
                <a:off x="4595" y="5061"/>
                <a:ext cx="2158" cy="1166"/>
              </a:xfrm>
              <a:prstGeom prst="straightConnector1">
                <a:avLst/>
              </a:prstGeom>
              <a:noFill/>
              <a:ln w="9525">
                <a:solidFill>
                  <a:srgbClr val="000000"/>
                </a:solidFill>
                <a:round/>
                <a:headEnd/>
                <a:tailEnd/>
              </a:ln>
            </p:spPr>
          </p:cxnSp>
          <p:cxnSp>
            <p:nvCxnSpPr>
              <p:cNvPr id="17430" name="AutoShape 22"/>
              <p:cNvCxnSpPr>
                <a:cxnSpLocks noChangeShapeType="1"/>
                <a:stCxn id="53" idx="4"/>
                <a:endCxn id="58" idx="0"/>
              </p:cNvCxnSpPr>
              <p:nvPr/>
            </p:nvCxnSpPr>
            <p:spPr bwMode="auto">
              <a:xfrm>
                <a:off x="6753" y="5061"/>
                <a:ext cx="0" cy="1237"/>
              </a:xfrm>
              <a:prstGeom prst="straightConnector1">
                <a:avLst/>
              </a:prstGeom>
              <a:noFill/>
              <a:ln w="9525">
                <a:solidFill>
                  <a:srgbClr val="000000"/>
                </a:solidFill>
                <a:round/>
                <a:headEnd/>
                <a:tailEnd/>
              </a:ln>
            </p:spPr>
          </p:cxnSp>
          <p:cxnSp>
            <p:nvCxnSpPr>
              <p:cNvPr id="17431" name="AutoShape 23"/>
              <p:cNvCxnSpPr>
                <a:cxnSpLocks noChangeShapeType="1"/>
                <a:stCxn id="53" idx="5"/>
                <a:endCxn id="72" idx="7"/>
              </p:cNvCxnSpPr>
              <p:nvPr/>
            </p:nvCxnSpPr>
            <p:spPr bwMode="auto">
              <a:xfrm>
                <a:off x="6792" y="5043"/>
                <a:ext cx="1397" cy="1273"/>
              </a:xfrm>
              <a:prstGeom prst="straightConnector1">
                <a:avLst/>
              </a:prstGeom>
              <a:noFill/>
              <a:ln w="9525">
                <a:solidFill>
                  <a:srgbClr val="000000"/>
                </a:solidFill>
                <a:round/>
                <a:headEnd/>
                <a:tailEnd/>
              </a:ln>
            </p:spPr>
          </p:cxnSp>
          <p:cxnSp>
            <p:nvCxnSpPr>
              <p:cNvPr id="17432" name="AutoShape 24"/>
              <p:cNvCxnSpPr>
                <a:cxnSpLocks noChangeShapeType="1"/>
                <a:stCxn id="60" idx="3"/>
              </p:cNvCxnSpPr>
              <p:nvPr/>
            </p:nvCxnSpPr>
            <p:spPr bwMode="auto">
              <a:xfrm flipH="1">
                <a:off x="3167" y="5043"/>
                <a:ext cx="4273" cy="1255"/>
              </a:xfrm>
              <a:prstGeom prst="straightConnector1">
                <a:avLst/>
              </a:prstGeom>
              <a:noFill/>
              <a:ln w="9525">
                <a:solidFill>
                  <a:srgbClr val="000000"/>
                </a:solidFill>
                <a:round/>
                <a:headEnd/>
                <a:tailEnd/>
              </a:ln>
            </p:spPr>
          </p:cxnSp>
          <p:cxnSp>
            <p:nvCxnSpPr>
              <p:cNvPr id="17433" name="AutoShape 25"/>
              <p:cNvCxnSpPr>
                <a:cxnSpLocks noChangeShapeType="1"/>
                <a:stCxn id="62" idx="3"/>
              </p:cNvCxnSpPr>
              <p:nvPr/>
            </p:nvCxnSpPr>
            <p:spPr bwMode="auto">
              <a:xfrm flipH="1">
                <a:off x="2353" y="5043"/>
                <a:ext cx="5813" cy="1255"/>
              </a:xfrm>
              <a:prstGeom prst="straightConnector1">
                <a:avLst/>
              </a:prstGeom>
              <a:noFill/>
              <a:ln w="9525">
                <a:solidFill>
                  <a:srgbClr val="000000"/>
                </a:solidFill>
                <a:round/>
                <a:headEnd/>
                <a:tailEnd/>
              </a:ln>
            </p:spPr>
          </p:cxnSp>
          <p:cxnSp>
            <p:nvCxnSpPr>
              <p:cNvPr id="17434" name="AutoShape 26"/>
              <p:cNvCxnSpPr>
                <a:cxnSpLocks noChangeShapeType="1"/>
                <a:stCxn id="62" idx="4"/>
                <a:endCxn id="65" idx="7"/>
              </p:cNvCxnSpPr>
              <p:nvPr/>
            </p:nvCxnSpPr>
            <p:spPr bwMode="auto">
              <a:xfrm flipH="1">
                <a:off x="7463" y="5061"/>
                <a:ext cx="743" cy="1255"/>
              </a:xfrm>
              <a:prstGeom prst="straightConnector1">
                <a:avLst/>
              </a:prstGeom>
              <a:noFill/>
              <a:ln w="9525">
                <a:solidFill>
                  <a:srgbClr val="000000"/>
                </a:solidFill>
                <a:round/>
                <a:headEnd/>
                <a:tailEnd/>
              </a:ln>
            </p:spPr>
          </p:cxnSp>
        </p:grpSp>
        <p:sp>
          <p:nvSpPr>
            <p:cNvPr id="17435" name="Rectangle 27"/>
            <p:cNvSpPr>
              <a:spLocks noChangeArrowheads="1"/>
            </p:cNvSpPr>
            <p:nvPr/>
          </p:nvSpPr>
          <p:spPr bwMode="auto">
            <a:xfrm>
              <a:off x="611560" y="767407"/>
              <a:ext cx="80648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1 	</a:t>
              </a:r>
              <a:r>
                <a:rPr kumimoji="0" lang="ru-RU"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2</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3</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4</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5</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6</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7</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8</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v</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436" name="Rectangle 28"/>
            <p:cNvSpPr>
              <a:spLocks noChangeArrowheads="1"/>
            </p:cNvSpPr>
            <p:nvPr/>
          </p:nvSpPr>
          <p:spPr bwMode="auto">
            <a:xfrm>
              <a:off x="971600" y="2708920"/>
              <a:ext cx="80648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1</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2</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3</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4</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5</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6</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7</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8</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1" u="none" strike="noStrike" cap="none" normalizeH="0" baseline="0" dirty="0">
                  <a:ln>
                    <a:noFill/>
                  </a:ln>
                  <a:solidFill>
                    <a:schemeClr val="tx1"/>
                  </a:solidFill>
                  <a:effectLst/>
                  <a:latin typeface="Arial" pitchFamily="34" charset="0"/>
                  <a:ea typeface="Times New Roman" pitchFamily="18" charset="0"/>
                  <a:cs typeface="Arial" pitchFamily="34" charset="0"/>
                </a:rPr>
                <a:t>u</a:t>
              </a:r>
              <a:r>
                <a:rPr kumimoji="0" lang="en-US" sz="14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34" name="Овал 33"/>
          <p:cNvSpPr/>
          <p:nvPr/>
        </p:nvSpPr>
        <p:spPr>
          <a:xfrm>
            <a:off x="899592" y="249289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Овал 36"/>
          <p:cNvSpPr/>
          <p:nvPr/>
        </p:nvSpPr>
        <p:spPr>
          <a:xfrm>
            <a:off x="1979712" y="249289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Овал 38"/>
          <p:cNvSpPr/>
          <p:nvPr/>
        </p:nvSpPr>
        <p:spPr>
          <a:xfrm>
            <a:off x="2987824"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Овал 44"/>
          <p:cNvSpPr/>
          <p:nvPr/>
        </p:nvSpPr>
        <p:spPr>
          <a:xfrm>
            <a:off x="3851920" y="249289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Прямая соединительная линия 75"/>
          <p:cNvCxnSpPr>
            <a:stCxn id="34" idx="6"/>
            <a:endCxn id="49" idx="2"/>
          </p:cNvCxnSpPr>
          <p:nvPr/>
        </p:nvCxnSpPr>
        <p:spPr>
          <a:xfrm flipV="1">
            <a:off x="1043608" y="1052736"/>
            <a:ext cx="4680520" cy="1512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a:stCxn id="32" idx="4"/>
            <a:endCxn id="45" idx="1"/>
          </p:cNvCxnSpPr>
          <p:nvPr/>
        </p:nvCxnSpPr>
        <p:spPr>
          <a:xfrm>
            <a:off x="2123728" y="1124744"/>
            <a:ext cx="1749283" cy="138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37" idx="6"/>
            <a:endCxn id="43" idx="3"/>
          </p:cNvCxnSpPr>
          <p:nvPr/>
        </p:nvCxnSpPr>
        <p:spPr>
          <a:xfrm flipV="1">
            <a:off x="2123728" y="1103653"/>
            <a:ext cx="1749283" cy="1461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Прямая соединительная линия 87"/>
          <p:cNvCxnSpPr>
            <a:stCxn id="43" idx="5"/>
            <a:endCxn id="48" idx="0"/>
          </p:cNvCxnSpPr>
          <p:nvPr/>
        </p:nvCxnSpPr>
        <p:spPr>
          <a:xfrm>
            <a:off x="3974845" y="1103653"/>
            <a:ext cx="1821291" cy="1461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Прямая со стрелкой 91"/>
          <p:cNvCxnSpPr>
            <a:stCxn id="45" idx="5"/>
            <a:endCxn id="62" idx="4"/>
          </p:cNvCxnSpPr>
          <p:nvPr/>
        </p:nvCxnSpPr>
        <p:spPr>
          <a:xfrm flipV="1">
            <a:off x="3974845" y="1124744"/>
            <a:ext cx="4629603" cy="14910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Прямая соединительная линия 94"/>
          <p:cNvCxnSpPr>
            <a:stCxn id="48" idx="7"/>
            <a:endCxn id="53" idx="4"/>
          </p:cNvCxnSpPr>
          <p:nvPr/>
        </p:nvCxnSpPr>
        <p:spPr>
          <a:xfrm flipV="1">
            <a:off x="5847053" y="1124744"/>
            <a:ext cx="885187" cy="1461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a:stCxn id="48" idx="5"/>
            <a:endCxn id="60" idx="4"/>
          </p:cNvCxnSpPr>
          <p:nvPr/>
        </p:nvCxnSpPr>
        <p:spPr>
          <a:xfrm flipV="1">
            <a:off x="5847053" y="1124744"/>
            <a:ext cx="1821291" cy="15630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5" name="Группа 114"/>
          <p:cNvGrpSpPr/>
          <p:nvPr/>
        </p:nvGrpSpPr>
        <p:grpSpPr>
          <a:xfrm>
            <a:off x="827584" y="980728"/>
            <a:ext cx="7848872" cy="1728192"/>
            <a:chOff x="827584" y="980728"/>
            <a:chExt cx="7848872" cy="1728192"/>
          </a:xfrm>
        </p:grpSpPr>
        <p:sp>
          <p:nvSpPr>
            <p:cNvPr id="31" name="Овал 30"/>
            <p:cNvSpPr/>
            <p:nvPr/>
          </p:nvSpPr>
          <p:spPr>
            <a:xfrm>
              <a:off x="827584" y="10527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Овал 31"/>
            <p:cNvSpPr/>
            <p:nvPr/>
          </p:nvSpPr>
          <p:spPr>
            <a:xfrm>
              <a:off x="2051720"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Овал 40"/>
            <p:cNvSpPr/>
            <p:nvPr/>
          </p:nvSpPr>
          <p:spPr>
            <a:xfrm>
              <a:off x="2987824" y="249289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Овал 42"/>
            <p:cNvSpPr/>
            <p:nvPr/>
          </p:nvSpPr>
          <p:spPr>
            <a:xfrm>
              <a:off x="3851920"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Овал 45"/>
            <p:cNvSpPr/>
            <p:nvPr/>
          </p:nvSpPr>
          <p:spPr>
            <a:xfrm>
              <a:off x="4860032"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Овал 46"/>
            <p:cNvSpPr/>
            <p:nvPr/>
          </p:nvSpPr>
          <p:spPr>
            <a:xfrm>
              <a:off x="4860032"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Овал 47"/>
            <p:cNvSpPr/>
            <p:nvPr/>
          </p:nvSpPr>
          <p:spPr>
            <a:xfrm>
              <a:off x="5724128"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Овал 48"/>
            <p:cNvSpPr/>
            <p:nvPr/>
          </p:nvSpPr>
          <p:spPr>
            <a:xfrm>
              <a:off x="5724128"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Овал 52"/>
            <p:cNvSpPr/>
            <p:nvPr/>
          </p:nvSpPr>
          <p:spPr>
            <a:xfrm>
              <a:off x="6660232"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Овал 57"/>
            <p:cNvSpPr/>
            <p:nvPr/>
          </p:nvSpPr>
          <p:spPr>
            <a:xfrm>
              <a:off x="6660232"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Овал 59"/>
            <p:cNvSpPr/>
            <p:nvPr/>
          </p:nvSpPr>
          <p:spPr>
            <a:xfrm>
              <a:off x="7596336"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Овал 61"/>
            <p:cNvSpPr/>
            <p:nvPr/>
          </p:nvSpPr>
          <p:spPr>
            <a:xfrm>
              <a:off x="8532440" y="9807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Овал 64"/>
            <p:cNvSpPr/>
            <p:nvPr/>
          </p:nvSpPr>
          <p:spPr>
            <a:xfrm>
              <a:off x="7524328"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Овал 71"/>
            <p:cNvSpPr/>
            <p:nvPr/>
          </p:nvSpPr>
          <p:spPr>
            <a:xfrm>
              <a:off x="8460432"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Прямая соединительная линия 79"/>
            <p:cNvCxnSpPr>
              <a:stCxn id="37" idx="5"/>
              <a:endCxn id="39" idx="3"/>
            </p:cNvCxnSpPr>
            <p:nvPr/>
          </p:nvCxnSpPr>
          <p:spPr>
            <a:xfrm flipV="1">
              <a:off x="2102637" y="1103653"/>
              <a:ext cx="906278" cy="1512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a:stCxn id="39" idx="1"/>
              <a:endCxn id="45" idx="0"/>
            </p:cNvCxnSpPr>
            <p:nvPr/>
          </p:nvCxnSpPr>
          <p:spPr>
            <a:xfrm>
              <a:off x="3008915" y="1001819"/>
              <a:ext cx="915013" cy="1491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a:stCxn id="45" idx="2"/>
              <a:endCxn id="60" idx="5"/>
            </p:cNvCxnSpPr>
            <p:nvPr/>
          </p:nvCxnSpPr>
          <p:spPr>
            <a:xfrm flipV="1">
              <a:off x="3851920" y="1103653"/>
              <a:ext cx="3867341" cy="1461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a:stCxn id="53" idx="1"/>
              <a:endCxn id="34" idx="3"/>
            </p:cNvCxnSpPr>
            <p:nvPr/>
          </p:nvCxnSpPr>
          <p:spPr>
            <a:xfrm flipH="1">
              <a:off x="920683" y="1001819"/>
              <a:ext cx="5760640" cy="1614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40352" y="116632"/>
            <a:ext cx="946448" cy="274042"/>
          </a:xfrm>
        </p:spPr>
        <p:txBody>
          <a:bodyPr>
            <a:normAutofit fontScale="90000"/>
          </a:bodyPr>
          <a:lstStyle/>
          <a:p>
            <a:r>
              <a:rPr lang="ru-RU" sz="1200" dirty="0"/>
              <a:t>ИСО</a:t>
            </a:r>
            <a:endParaRPr lang="en-US" sz="1200" dirty="0"/>
          </a:p>
        </p:txBody>
      </p:sp>
      <p:graphicFrame>
        <p:nvGraphicFramePr>
          <p:cNvPr id="4" name="Содержимое 3"/>
          <p:cNvGraphicFramePr>
            <a:graphicFrameLocks noGrp="1"/>
          </p:cNvGraphicFramePr>
          <p:nvPr>
            <p:ph idx="1"/>
          </p:nvPr>
        </p:nvGraphicFramePr>
        <p:xfrm>
          <a:off x="683568" y="1124744"/>
          <a:ext cx="7128783" cy="5063520"/>
        </p:xfrm>
        <a:graphic>
          <a:graphicData uri="http://schemas.openxmlformats.org/drawingml/2006/table">
            <a:tbl>
              <a:tblPr/>
              <a:tblGrid>
                <a:gridCol w="393180">
                  <a:extLst>
                    <a:ext uri="{9D8B030D-6E8A-4147-A177-3AD203B41FA5}">
                      <a16:colId xmlns:a16="http://schemas.microsoft.com/office/drawing/2014/main" val="20000"/>
                    </a:ext>
                  </a:extLst>
                </a:gridCol>
                <a:gridCol w="586173">
                  <a:extLst>
                    <a:ext uri="{9D8B030D-6E8A-4147-A177-3AD203B41FA5}">
                      <a16:colId xmlns:a16="http://schemas.microsoft.com/office/drawing/2014/main" val="20001"/>
                    </a:ext>
                  </a:extLst>
                </a:gridCol>
                <a:gridCol w="683270">
                  <a:extLst>
                    <a:ext uri="{9D8B030D-6E8A-4147-A177-3AD203B41FA5}">
                      <a16:colId xmlns:a16="http://schemas.microsoft.com/office/drawing/2014/main" val="20002"/>
                    </a:ext>
                  </a:extLst>
                </a:gridCol>
                <a:gridCol w="683270">
                  <a:extLst>
                    <a:ext uri="{9D8B030D-6E8A-4147-A177-3AD203B41FA5}">
                      <a16:colId xmlns:a16="http://schemas.microsoft.com/office/drawing/2014/main" val="20003"/>
                    </a:ext>
                  </a:extLst>
                </a:gridCol>
                <a:gridCol w="683270">
                  <a:extLst>
                    <a:ext uri="{9D8B030D-6E8A-4147-A177-3AD203B41FA5}">
                      <a16:colId xmlns:a16="http://schemas.microsoft.com/office/drawing/2014/main" val="20004"/>
                    </a:ext>
                  </a:extLst>
                </a:gridCol>
                <a:gridCol w="683270">
                  <a:extLst>
                    <a:ext uri="{9D8B030D-6E8A-4147-A177-3AD203B41FA5}">
                      <a16:colId xmlns:a16="http://schemas.microsoft.com/office/drawing/2014/main" val="20005"/>
                    </a:ext>
                  </a:extLst>
                </a:gridCol>
                <a:gridCol w="683270">
                  <a:extLst>
                    <a:ext uri="{9D8B030D-6E8A-4147-A177-3AD203B41FA5}">
                      <a16:colId xmlns:a16="http://schemas.microsoft.com/office/drawing/2014/main" val="20006"/>
                    </a:ext>
                  </a:extLst>
                </a:gridCol>
                <a:gridCol w="683270">
                  <a:extLst>
                    <a:ext uri="{9D8B030D-6E8A-4147-A177-3AD203B41FA5}">
                      <a16:colId xmlns:a16="http://schemas.microsoft.com/office/drawing/2014/main" val="20007"/>
                    </a:ext>
                  </a:extLst>
                </a:gridCol>
                <a:gridCol w="683270">
                  <a:extLst>
                    <a:ext uri="{9D8B030D-6E8A-4147-A177-3AD203B41FA5}">
                      <a16:colId xmlns:a16="http://schemas.microsoft.com/office/drawing/2014/main" val="20008"/>
                    </a:ext>
                  </a:extLst>
                </a:gridCol>
                <a:gridCol w="683270">
                  <a:extLst>
                    <a:ext uri="{9D8B030D-6E8A-4147-A177-3AD203B41FA5}">
                      <a16:colId xmlns:a16="http://schemas.microsoft.com/office/drawing/2014/main" val="20009"/>
                    </a:ext>
                  </a:extLst>
                </a:gridCol>
                <a:gridCol w="683270">
                  <a:extLst>
                    <a:ext uri="{9D8B030D-6E8A-4147-A177-3AD203B41FA5}">
                      <a16:colId xmlns:a16="http://schemas.microsoft.com/office/drawing/2014/main" val="20010"/>
                    </a:ext>
                  </a:extLst>
                </a:gridCol>
              </a:tblGrid>
              <a:tr h="513460">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1</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2</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3</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4</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5</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6</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7</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8</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9</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5006">
                <a:tc>
                  <a:txBody>
                    <a:bodyPr/>
                    <a:lstStyle/>
                    <a:p>
                      <a:pPr>
                        <a:spcAft>
                          <a:spcPts val="0"/>
                        </a:spcAft>
                      </a:pPr>
                      <a:r>
                        <a:rPr lang="ru-RU" sz="1800" b="1" dirty="0">
                          <a:latin typeface="Times New Roman"/>
                          <a:ea typeface="Times New Roman"/>
                          <a:cs typeface="Times New Roman"/>
                        </a:rPr>
                        <a:t>1</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1"/>
                  </a:ext>
                </a:extLst>
              </a:tr>
              <a:tr h="455006">
                <a:tc>
                  <a:txBody>
                    <a:bodyPr/>
                    <a:lstStyle/>
                    <a:p>
                      <a:pPr>
                        <a:spcAft>
                          <a:spcPts val="0"/>
                        </a:spcAft>
                      </a:pPr>
                      <a:r>
                        <a:rPr lang="ru-RU" sz="1800" b="1" dirty="0">
                          <a:latin typeface="Times New Roman"/>
                          <a:ea typeface="Times New Roman"/>
                          <a:cs typeface="Times New Roman"/>
                        </a:rPr>
                        <a:t>2</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solidFill>
                            <a:srgbClr val="1F497D"/>
                          </a:solidFill>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2"/>
                  </a:ext>
                </a:extLst>
              </a:tr>
              <a:tr h="455006">
                <a:tc>
                  <a:txBody>
                    <a:bodyPr/>
                    <a:lstStyle/>
                    <a:p>
                      <a:pPr>
                        <a:spcAft>
                          <a:spcPts val="0"/>
                        </a:spcAft>
                      </a:pPr>
                      <a:r>
                        <a:rPr lang="ru-RU" sz="1800" b="1" dirty="0">
                          <a:latin typeface="Times New Roman"/>
                          <a:ea typeface="Times New Roman"/>
                          <a:cs typeface="Times New Roman"/>
                        </a:rPr>
                        <a:t>3</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3"/>
                  </a:ext>
                </a:extLst>
              </a:tr>
              <a:tr h="455006">
                <a:tc>
                  <a:txBody>
                    <a:bodyPr/>
                    <a:lstStyle/>
                    <a:p>
                      <a:pPr>
                        <a:spcAft>
                          <a:spcPts val="0"/>
                        </a:spcAft>
                      </a:pPr>
                      <a:r>
                        <a:rPr lang="ru-RU" sz="1800" b="1" dirty="0">
                          <a:latin typeface="Times New Roman"/>
                          <a:ea typeface="Times New Roman"/>
                          <a:cs typeface="Times New Roman"/>
                        </a:rPr>
                        <a:t>4</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rgbClr val="FF0000"/>
                          </a:solidFill>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5006">
                <a:tc>
                  <a:txBody>
                    <a:bodyPr/>
                    <a:lstStyle/>
                    <a:p>
                      <a:pPr>
                        <a:spcAft>
                          <a:spcPts val="0"/>
                        </a:spcAft>
                      </a:pPr>
                      <a:r>
                        <a:rPr lang="ru-RU" sz="1800" b="1" dirty="0">
                          <a:latin typeface="Times New Roman"/>
                          <a:ea typeface="Times New Roman"/>
                          <a:cs typeface="Times New Roman"/>
                        </a:rPr>
                        <a:t>5</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5"/>
                  </a:ext>
                </a:extLst>
              </a:tr>
              <a:tr h="455006">
                <a:tc>
                  <a:txBody>
                    <a:bodyPr/>
                    <a:lstStyle/>
                    <a:p>
                      <a:pPr>
                        <a:spcAft>
                          <a:spcPts val="0"/>
                        </a:spcAft>
                      </a:pPr>
                      <a:r>
                        <a:rPr lang="ru-RU" sz="1800" b="1" dirty="0">
                          <a:latin typeface="Times New Roman"/>
                          <a:ea typeface="Times New Roman"/>
                          <a:cs typeface="Times New Roman"/>
                        </a:rPr>
                        <a:t>6</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6"/>
                  </a:ext>
                </a:extLst>
              </a:tr>
              <a:tr h="455006">
                <a:tc>
                  <a:txBody>
                    <a:bodyPr/>
                    <a:lstStyle/>
                    <a:p>
                      <a:pPr>
                        <a:spcAft>
                          <a:spcPts val="0"/>
                        </a:spcAft>
                      </a:pPr>
                      <a:r>
                        <a:rPr lang="ru-RU" sz="1800" b="1" dirty="0">
                          <a:latin typeface="Times New Roman"/>
                          <a:ea typeface="Times New Roman"/>
                          <a:cs typeface="Times New Roman"/>
                        </a:rPr>
                        <a:t>7</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b="1" dirty="0">
                        <a:solidFill>
                          <a:srgbClr val="FF0000"/>
                        </a:solidFil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55006">
                <a:tc>
                  <a:txBody>
                    <a:bodyPr/>
                    <a:lstStyle/>
                    <a:p>
                      <a:pPr>
                        <a:spcAft>
                          <a:spcPts val="0"/>
                        </a:spcAft>
                      </a:pPr>
                      <a:r>
                        <a:rPr lang="ru-RU" sz="1800" b="1" dirty="0">
                          <a:latin typeface="Times New Roman"/>
                          <a:ea typeface="Times New Roman"/>
                          <a:cs typeface="Times New Roman"/>
                        </a:rPr>
                        <a:t>8</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r>
                        <a:rPr lang="ru-RU" b="1" dirty="0">
                          <a:solidFill>
                            <a:srgbClr val="FF0000"/>
                          </a:solidFill>
                        </a:rPr>
                        <a:t>_</a:t>
                      </a:r>
                      <a:endParaRPr lang="en-US" b="1" dirty="0">
                        <a:solidFill>
                          <a:srgbClr val="FF0000"/>
                        </a:solidFil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8"/>
                  </a:ext>
                </a:extLst>
              </a:tr>
              <a:tr h="455006">
                <a:tc>
                  <a:txBody>
                    <a:bodyPr/>
                    <a:lstStyle/>
                    <a:p>
                      <a:pPr>
                        <a:spcAft>
                          <a:spcPts val="0"/>
                        </a:spcAft>
                      </a:pPr>
                      <a:r>
                        <a:rPr lang="ru-RU" sz="1800" b="1" dirty="0">
                          <a:latin typeface="Times New Roman"/>
                          <a:ea typeface="Times New Roman"/>
                          <a:cs typeface="Times New Roman"/>
                        </a:rPr>
                        <a:t>9</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r>
                        <a:rPr lang="ru-RU" b="1" dirty="0">
                          <a:solidFill>
                            <a:srgbClr val="FF0000"/>
                          </a:solidFill>
                        </a:rPr>
                        <a:t>_</a:t>
                      </a:r>
                      <a:endParaRPr lang="en-US" b="1" dirty="0">
                        <a:solidFill>
                          <a:srgbClr val="FF0000"/>
                        </a:solidFil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9"/>
                  </a:ext>
                </a:extLst>
              </a:tr>
              <a:tr h="455006">
                <a:tc>
                  <a:txBody>
                    <a:bodyPr/>
                    <a:lstStyle/>
                    <a:p>
                      <a:pPr>
                        <a:spcAft>
                          <a:spcPts val="0"/>
                        </a:spcAft>
                      </a:pPr>
                      <a:endParaRPr lang="en-U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rgbClr val="FF0000"/>
                          </a:solidFill>
                          <a:latin typeface="Times New Roman"/>
                          <a:ea typeface="Times New Roman"/>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rgbClr val="FF0000"/>
                          </a:solidFill>
                          <a:latin typeface="Times New Roman"/>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rgbClr val="FF0000"/>
                          </a:solidFill>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solidFill>
                            <a:srgbClr val="FF0000"/>
                          </a:solidFill>
                          <a:latin typeface="Times New Roman"/>
                          <a:ea typeface="Times New Roman"/>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rgbClr val="FF0000"/>
                          </a:solidFill>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10"/>
                  </a:ext>
                </a:extLst>
              </a:tr>
            </a:tbl>
          </a:graphicData>
        </a:graphic>
      </p:graphicFrame>
      <p:sp>
        <p:nvSpPr>
          <p:cNvPr id="5" name="Прямоугольник 4"/>
          <p:cNvSpPr/>
          <p:nvPr/>
        </p:nvSpPr>
        <p:spPr>
          <a:xfrm>
            <a:off x="539552" y="404664"/>
            <a:ext cx="8280920" cy="646331"/>
          </a:xfrm>
          <a:prstGeom prst="rect">
            <a:avLst/>
          </a:prstGeom>
        </p:spPr>
        <p:txBody>
          <a:bodyPr wrap="square">
            <a:spAutoFit/>
          </a:bodyPr>
          <a:lstStyle/>
          <a:p>
            <a:pPr>
              <a:buNone/>
            </a:pPr>
            <a:r>
              <a:rPr lang="ru-RU" dirty="0"/>
              <a:t>Начальный и первый шаг. </a:t>
            </a:r>
            <a:r>
              <a:rPr lang="ru-RU" dirty="0" err="1"/>
              <a:t>Соответсвующая</a:t>
            </a:r>
            <a:r>
              <a:rPr lang="ru-RU" dirty="0"/>
              <a:t> таблица с первоначальным множеством независимых допустимых клеток имеет вид:</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84368" y="116632"/>
            <a:ext cx="802432"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332656"/>
            <a:ext cx="8229600" cy="6408712"/>
          </a:xfrm>
        </p:spPr>
        <p:txBody>
          <a:bodyPr>
            <a:normAutofit lnSpcReduction="10000"/>
          </a:bodyPr>
          <a:lstStyle/>
          <a:p>
            <a:pPr>
              <a:buNone/>
            </a:pPr>
            <a:r>
              <a:rPr lang="ru-RU" sz="1600" dirty="0"/>
              <a:t>Выполнение шага 5 увеличивает количество независимых допустимых клеток до 8.</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Алгоритм завершён.</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en-US" sz="1600" dirty="0"/>
          </a:p>
        </p:txBody>
      </p:sp>
      <p:graphicFrame>
        <p:nvGraphicFramePr>
          <p:cNvPr id="5" name="Таблица 4"/>
          <p:cNvGraphicFramePr>
            <a:graphicFrameLocks noGrp="1"/>
          </p:cNvGraphicFramePr>
          <p:nvPr/>
        </p:nvGraphicFramePr>
        <p:xfrm>
          <a:off x="755580" y="764703"/>
          <a:ext cx="7488827" cy="5400602"/>
        </p:xfrm>
        <a:graphic>
          <a:graphicData uri="http://schemas.openxmlformats.org/drawingml/2006/table">
            <a:tbl>
              <a:tblPr/>
              <a:tblGrid>
                <a:gridCol w="413037">
                  <a:extLst>
                    <a:ext uri="{9D8B030D-6E8A-4147-A177-3AD203B41FA5}">
                      <a16:colId xmlns:a16="http://schemas.microsoft.com/office/drawing/2014/main" val="20000"/>
                    </a:ext>
                  </a:extLst>
                </a:gridCol>
                <a:gridCol w="615779">
                  <a:extLst>
                    <a:ext uri="{9D8B030D-6E8A-4147-A177-3AD203B41FA5}">
                      <a16:colId xmlns:a16="http://schemas.microsoft.com/office/drawing/2014/main" val="20001"/>
                    </a:ext>
                  </a:extLst>
                </a:gridCol>
                <a:gridCol w="717779">
                  <a:extLst>
                    <a:ext uri="{9D8B030D-6E8A-4147-A177-3AD203B41FA5}">
                      <a16:colId xmlns:a16="http://schemas.microsoft.com/office/drawing/2014/main" val="20002"/>
                    </a:ext>
                  </a:extLst>
                </a:gridCol>
                <a:gridCol w="717779">
                  <a:extLst>
                    <a:ext uri="{9D8B030D-6E8A-4147-A177-3AD203B41FA5}">
                      <a16:colId xmlns:a16="http://schemas.microsoft.com/office/drawing/2014/main" val="20003"/>
                    </a:ext>
                  </a:extLst>
                </a:gridCol>
                <a:gridCol w="717779">
                  <a:extLst>
                    <a:ext uri="{9D8B030D-6E8A-4147-A177-3AD203B41FA5}">
                      <a16:colId xmlns:a16="http://schemas.microsoft.com/office/drawing/2014/main" val="20004"/>
                    </a:ext>
                  </a:extLst>
                </a:gridCol>
                <a:gridCol w="717779">
                  <a:extLst>
                    <a:ext uri="{9D8B030D-6E8A-4147-A177-3AD203B41FA5}">
                      <a16:colId xmlns:a16="http://schemas.microsoft.com/office/drawing/2014/main" val="20005"/>
                    </a:ext>
                  </a:extLst>
                </a:gridCol>
                <a:gridCol w="717779">
                  <a:extLst>
                    <a:ext uri="{9D8B030D-6E8A-4147-A177-3AD203B41FA5}">
                      <a16:colId xmlns:a16="http://schemas.microsoft.com/office/drawing/2014/main" val="20006"/>
                    </a:ext>
                  </a:extLst>
                </a:gridCol>
                <a:gridCol w="717779">
                  <a:extLst>
                    <a:ext uri="{9D8B030D-6E8A-4147-A177-3AD203B41FA5}">
                      <a16:colId xmlns:a16="http://schemas.microsoft.com/office/drawing/2014/main" val="20007"/>
                    </a:ext>
                  </a:extLst>
                </a:gridCol>
                <a:gridCol w="717779">
                  <a:extLst>
                    <a:ext uri="{9D8B030D-6E8A-4147-A177-3AD203B41FA5}">
                      <a16:colId xmlns:a16="http://schemas.microsoft.com/office/drawing/2014/main" val="20008"/>
                    </a:ext>
                  </a:extLst>
                </a:gridCol>
                <a:gridCol w="717779">
                  <a:extLst>
                    <a:ext uri="{9D8B030D-6E8A-4147-A177-3AD203B41FA5}">
                      <a16:colId xmlns:a16="http://schemas.microsoft.com/office/drawing/2014/main" val="20009"/>
                    </a:ext>
                  </a:extLst>
                </a:gridCol>
                <a:gridCol w="717779">
                  <a:extLst>
                    <a:ext uri="{9D8B030D-6E8A-4147-A177-3AD203B41FA5}">
                      <a16:colId xmlns:a16="http://schemas.microsoft.com/office/drawing/2014/main" val="20010"/>
                    </a:ext>
                  </a:extLst>
                </a:gridCol>
              </a:tblGrid>
              <a:tr h="547642">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1</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2</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3</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4</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5</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6</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7</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8</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9</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5296">
                <a:tc>
                  <a:txBody>
                    <a:bodyPr/>
                    <a:lstStyle/>
                    <a:p>
                      <a:pPr>
                        <a:spcAft>
                          <a:spcPts val="0"/>
                        </a:spcAft>
                      </a:pPr>
                      <a:r>
                        <a:rPr lang="ru-RU" sz="1800" b="1">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solidFill>
                            <a:srgbClr val="FF0000"/>
                          </a:solidFill>
                          <a:latin typeface="Times New Roman"/>
                          <a:ea typeface="Times New Roman"/>
                          <a:cs typeface="Times New Roman"/>
                        </a:rPr>
                        <a:t>-2</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5296">
                <a:tc>
                  <a:txBody>
                    <a:bodyPr/>
                    <a:lstStyle/>
                    <a:p>
                      <a:pPr>
                        <a:spcAft>
                          <a:spcPts val="0"/>
                        </a:spcAft>
                      </a:pPr>
                      <a:r>
                        <a:rPr lang="ru-RU" sz="1800" b="1">
                          <a:latin typeface="Times New Roman"/>
                          <a:ea typeface="Times New Roman"/>
                          <a:cs typeface="Times New Roman"/>
                        </a:rPr>
                        <a:t>2</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solidFill>
                          <a:srgbClr val="1F497D"/>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a:solidFill>
                            <a:srgbClr val="000000"/>
                          </a:solidFill>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5296">
                <a:tc>
                  <a:txBody>
                    <a:bodyPr/>
                    <a:lstStyle/>
                    <a:p>
                      <a:pPr>
                        <a:spcAft>
                          <a:spcPts val="0"/>
                        </a:spcAft>
                      </a:pPr>
                      <a:r>
                        <a:rPr lang="ru-RU" sz="1800" b="1">
                          <a:latin typeface="Times New Roman"/>
                          <a:ea typeface="Times New Roman"/>
                          <a:cs typeface="Times New Roman"/>
                        </a:rPr>
                        <a:t>3</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solidFill>
                            <a:srgbClr val="FF0000"/>
                          </a:solidFill>
                          <a:latin typeface="Times New Roman"/>
                          <a:ea typeface="Times New Roman"/>
                          <a:cs typeface="Times New Roman"/>
                        </a:rPr>
                        <a:t>-4</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5296">
                <a:tc>
                  <a:txBody>
                    <a:bodyPr/>
                    <a:lstStyle/>
                    <a:p>
                      <a:pPr>
                        <a:spcAft>
                          <a:spcPts val="0"/>
                        </a:spcAft>
                      </a:pPr>
                      <a:r>
                        <a:rPr lang="ru-RU" sz="1800" b="1">
                          <a:latin typeface="Times New Roman"/>
                          <a:ea typeface="Times New Roman"/>
                          <a:cs typeface="Times New Roman"/>
                        </a:rPr>
                        <a:t>4</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solidFill>
                          <a:srgbClr val="548DD4"/>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solidFill>
                            <a:srgbClr val="000000"/>
                          </a:solidFill>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5296">
                <a:tc>
                  <a:txBody>
                    <a:bodyPr/>
                    <a:lstStyle/>
                    <a:p>
                      <a:pPr>
                        <a:spcAft>
                          <a:spcPts val="0"/>
                        </a:spcAft>
                      </a:pPr>
                      <a:r>
                        <a:rPr lang="ru-RU" sz="1800" b="1">
                          <a:latin typeface="Times New Roman"/>
                          <a:ea typeface="Times New Roman"/>
                          <a:cs typeface="Times New Roman"/>
                        </a:rPr>
                        <a:t>5</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latin typeface="Times New Roman"/>
                          <a:ea typeface="Times New Roman"/>
                          <a:cs typeface="Times New Roman"/>
                        </a:rPr>
                        <a:t>*</a:t>
                      </a: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solidFill>
                            <a:srgbClr val="FF0000"/>
                          </a:solidFill>
                          <a:latin typeface="Times New Roman"/>
                          <a:ea typeface="Times New Roman"/>
                          <a:cs typeface="Times New Roman"/>
                        </a:rPr>
                        <a:t>-6</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5296">
                <a:tc>
                  <a:txBody>
                    <a:bodyPr/>
                    <a:lstStyle/>
                    <a:p>
                      <a:pPr>
                        <a:spcAft>
                          <a:spcPts val="0"/>
                        </a:spcAft>
                      </a:pPr>
                      <a:r>
                        <a:rPr lang="ru-RU" sz="1800" b="1">
                          <a:latin typeface="Times New Roman"/>
                          <a:ea typeface="Times New Roman"/>
                          <a:cs typeface="Times New Roman"/>
                        </a:rPr>
                        <a:t>6</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a:latin typeface="Times New Roman"/>
                          <a:ea typeface="Times New Roman"/>
                          <a:cs typeface="Times New Roman"/>
                        </a:rPr>
                        <a:t>*</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solidFill>
                            <a:srgbClr val="FF0000"/>
                          </a:solidFill>
                          <a:latin typeface="Times New Roman"/>
                          <a:ea typeface="Times New Roman"/>
                          <a:cs typeface="Times New Roman"/>
                        </a:rPr>
                        <a:t>-8</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85296">
                <a:tc>
                  <a:txBody>
                    <a:bodyPr/>
                    <a:lstStyle/>
                    <a:p>
                      <a:pPr>
                        <a:spcAft>
                          <a:spcPts val="0"/>
                        </a:spcAft>
                      </a:pPr>
                      <a:r>
                        <a:rPr lang="ru-RU" sz="1800" b="1">
                          <a:latin typeface="Times New Roman"/>
                          <a:ea typeface="Times New Roman"/>
                          <a:cs typeface="Times New Roman"/>
                        </a:rPr>
                        <a:t>7</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85296">
                <a:tc>
                  <a:txBody>
                    <a:bodyPr/>
                    <a:lstStyle/>
                    <a:p>
                      <a:pPr>
                        <a:spcAft>
                          <a:spcPts val="0"/>
                        </a:spcAft>
                      </a:pPr>
                      <a:r>
                        <a:rPr lang="ru-RU" sz="1800" b="1">
                          <a:latin typeface="Times New Roman"/>
                          <a:ea typeface="Times New Roman"/>
                          <a:cs typeface="Times New Roman"/>
                        </a:rPr>
                        <a:t>8</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dirty="0">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ru-RU" sz="1800" b="1" dirty="0">
                          <a:solidFill>
                            <a:srgbClr val="FF0000"/>
                          </a:solidFill>
                          <a:latin typeface="Times New Roman"/>
                          <a:ea typeface="Times New Roman"/>
                          <a:cs typeface="Times New Roman"/>
                        </a:rPr>
                        <a:t>_</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85296">
                <a:tc>
                  <a:txBody>
                    <a:bodyPr/>
                    <a:lstStyle/>
                    <a:p>
                      <a:pPr>
                        <a:spcAft>
                          <a:spcPts val="0"/>
                        </a:spcAft>
                      </a:pPr>
                      <a:r>
                        <a:rPr lang="ru-RU" sz="1800" b="1">
                          <a:latin typeface="Times New Roman"/>
                          <a:ea typeface="Times New Roman"/>
                          <a:cs typeface="Times New Roman"/>
                        </a:rPr>
                        <a:t>9</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solidFill>
                            <a:srgbClr val="000000"/>
                          </a:solidFill>
                          <a:latin typeface="Times New Roman"/>
                          <a:ea typeface="Times New Roman"/>
                          <a:cs typeface="Times New Roman"/>
                        </a:rPr>
                        <a:t>1</a:t>
                      </a: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latin typeface="Times New Roman"/>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spcAft>
                          <a:spcPts val="0"/>
                        </a:spcAft>
                      </a:pPr>
                      <a:endParaRPr lang="en-US"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85296">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solidFill>
                            <a:srgbClr val="FF0000"/>
                          </a:solidFill>
                          <a:latin typeface="Times New Roman"/>
                          <a:ea typeface="Times New Roman"/>
                          <a:cs typeface="Times New Roman"/>
                        </a:rPr>
                        <a:t>+8</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solidFill>
                            <a:srgbClr val="FF0000"/>
                          </a:solidFill>
                          <a:latin typeface="Times New Roman"/>
                          <a:ea typeface="Times New Roman"/>
                          <a:cs typeface="Times New Roman"/>
                        </a:rPr>
                        <a:t>+8</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solidFill>
                            <a:srgbClr val="FF0000"/>
                          </a:solidFill>
                          <a:latin typeface="Times New Roman"/>
                          <a:ea typeface="Times New Roman"/>
                          <a:cs typeface="Times New Roman"/>
                        </a:rPr>
                        <a:t>+8</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800" b="1" dirty="0">
                          <a:solidFill>
                            <a:srgbClr val="FF0000"/>
                          </a:solidFill>
                          <a:latin typeface="Times New Roman"/>
                          <a:ea typeface="Times New Roman"/>
                          <a:cs typeface="Times New Roman"/>
                        </a:rPr>
                        <a:t>+1</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US" sz="18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ru-RU"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2529" name="Rectangle 1"/>
          <p:cNvSpPr>
            <a:spLocks noChangeArrowheads="1"/>
          </p:cNvSpPr>
          <p:nvPr/>
        </p:nvSpPr>
        <p:spPr bwMode="auto">
          <a:xfrm>
            <a:off x="4255246" y="74711"/>
            <a:ext cx="633507"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6075"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812360" y="188640"/>
            <a:ext cx="859632" cy="290463"/>
          </a:xfrm>
        </p:spPr>
        <p:txBody>
          <a:bodyPr>
            <a:normAutofit/>
          </a:bodyPr>
          <a:lstStyle/>
          <a:p>
            <a:r>
              <a:rPr lang="ru-RU" sz="1200" dirty="0"/>
              <a:t>ИСО</a:t>
            </a:r>
            <a:endParaRPr lang="en-US" sz="1200" dirty="0"/>
          </a:p>
        </p:txBody>
      </p:sp>
      <p:sp>
        <p:nvSpPr>
          <p:cNvPr id="3" name="Подзаголовок 2"/>
          <p:cNvSpPr>
            <a:spLocks noGrp="1"/>
          </p:cNvSpPr>
          <p:nvPr>
            <p:ph type="subTitle" idx="1"/>
          </p:nvPr>
        </p:nvSpPr>
        <p:spPr>
          <a:xfrm>
            <a:off x="395536" y="476672"/>
            <a:ext cx="8496944" cy="6192688"/>
          </a:xfrm>
        </p:spPr>
        <p:txBody>
          <a:bodyPr>
            <a:normAutofit/>
          </a:bodyPr>
          <a:lstStyle/>
          <a:p>
            <a:pPr algn="just"/>
            <a:r>
              <a:rPr lang="ru-RU" sz="1600" b="1" dirty="0">
                <a:solidFill>
                  <a:schemeClr val="tx1"/>
                </a:solidFill>
              </a:rPr>
              <a:t>Начальный шаг</a:t>
            </a:r>
            <a:r>
              <a:rPr lang="ru-RU" sz="1600" b="1" i="1" dirty="0">
                <a:solidFill>
                  <a:schemeClr val="tx1"/>
                </a:solidFill>
              </a:rPr>
              <a:t>.</a:t>
            </a:r>
            <a:r>
              <a:rPr lang="ru-RU" sz="1600" b="1" dirty="0">
                <a:solidFill>
                  <a:schemeClr val="tx1"/>
                </a:solidFill>
              </a:rPr>
              <a:t> </a:t>
            </a:r>
            <a:r>
              <a:rPr lang="ru-RU" sz="1600" dirty="0">
                <a:solidFill>
                  <a:schemeClr val="tx1"/>
                </a:solidFill>
              </a:rPr>
              <a:t>Находим в каждом строке матрицы стоимостей  </a:t>
            </a:r>
            <a:r>
              <a:rPr lang="ru-RU" sz="1600" i="1" dirty="0">
                <a:solidFill>
                  <a:schemeClr val="tx1"/>
                </a:solidFill>
              </a:rPr>
              <a:t>С</a:t>
            </a:r>
            <a:r>
              <a:rPr lang="ru-RU" sz="1600" dirty="0">
                <a:solidFill>
                  <a:schemeClr val="tx1"/>
                </a:solidFill>
              </a:rPr>
              <a:t>   минимальный элемент  и вычитаем его из всех элементов этой строки. Затем находим минимальный элемент  в каждом столбце и вычитаем его из элементов данного столбца. Проделанные выше процедуры называются  </a:t>
            </a:r>
            <a:r>
              <a:rPr lang="ru-RU" sz="1600" i="1" dirty="0">
                <a:solidFill>
                  <a:schemeClr val="tx1"/>
                </a:solidFill>
              </a:rPr>
              <a:t>приведением матрицы</a:t>
            </a:r>
            <a:r>
              <a:rPr lang="ru-RU" sz="1600" dirty="0">
                <a:solidFill>
                  <a:schemeClr val="tx1"/>
                </a:solidFill>
              </a:rPr>
              <a:t>, а полученная матрица  </a:t>
            </a:r>
            <a:r>
              <a:rPr lang="ru-RU" sz="1600" i="1" dirty="0">
                <a:solidFill>
                  <a:schemeClr val="tx1"/>
                </a:solidFill>
              </a:rPr>
              <a:t>С</a:t>
            </a:r>
            <a:r>
              <a:rPr lang="en-US" sz="1600" i="1" dirty="0">
                <a:solidFill>
                  <a:schemeClr val="tx1"/>
                </a:solidFill>
              </a:rPr>
              <a:t>’</a:t>
            </a:r>
            <a:r>
              <a:rPr lang="ru-RU" sz="1600" dirty="0">
                <a:solidFill>
                  <a:schemeClr val="tx1"/>
                </a:solidFill>
              </a:rPr>
              <a:t>- </a:t>
            </a:r>
            <a:r>
              <a:rPr lang="ru-RU" sz="1600" i="1" dirty="0">
                <a:solidFill>
                  <a:schemeClr val="tx1"/>
                </a:solidFill>
              </a:rPr>
              <a:t>приведенной</a:t>
            </a:r>
            <a:r>
              <a:rPr lang="ru-RU" sz="1600" dirty="0">
                <a:solidFill>
                  <a:schemeClr val="tx1"/>
                </a:solidFill>
              </a:rPr>
              <a:t>.</a:t>
            </a:r>
            <a:endParaRPr lang="en-US" sz="1600" dirty="0">
              <a:solidFill>
                <a:schemeClr val="tx1"/>
              </a:solidFill>
            </a:endParaRPr>
          </a:p>
          <a:p>
            <a:pPr algn="just"/>
            <a:r>
              <a:rPr lang="ru-RU" sz="1600" dirty="0">
                <a:solidFill>
                  <a:schemeClr val="tx1"/>
                </a:solidFill>
              </a:rPr>
              <a:t>Легко показать, что решения задач для исходной и для приведенной матриц совпадают.</a:t>
            </a:r>
            <a:endParaRPr lang="en-US" sz="1600" dirty="0">
              <a:solidFill>
                <a:schemeClr val="tx1"/>
              </a:solidFill>
            </a:endParaRPr>
          </a:p>
          <a:p>
            <a:pPr algn="just"/>
            <a:r>
              <a:rPr lang="ru-RU" sz="1600" dirty="0">
                <a:solidFill>
                  <a:schemeClr val="tx1"/>
                </a:solidFill>
              </a:rPr>
              <a:t>Нулевые элементы приведенной матрицы называются </a:t>
            </a:r>
            <a:r>
              <a:rPr lang="ru-RU" sz="1600" i="1" dirty="0">
                <a:solidFill>
                  <a:schemeClr val="tx1"/>
                </a:solidFill>
              </a:rPr>
              <a:t>допустимыми</a:t>
            </a:r>
            <a:r>
              <a:rPr lang="ru-RU" sz="1600" dirty="0">
                <a:solidFill>
                  <a:schemeClr val="tx1"/>
                </a:solidFill>
              </a:rPr>
              <a:t>. Если бы можно было выбрать по одному нулевому элементу в каждом столбце и каждой строке, то это и было бы оптимальным назначением.</a:t>
            </a:r>
            <a:endParaRPr lang="en-US" sz="1600" dirty="0">
              <a:solidFill>
                <a:schemeClr val="tx1"/>
              </a:solidFill>
            </a:endParaRPr>
          </a:p>
          <a:p>
            <a:pPr algn="just"/>
            <a:r>
              <a:rPr lang="ru-RU" sz="1600" dirty="0">
                <a:solidFill>
                  <a:schemeClr val="tx1"/>
                </a:solidFill>
              </a:rPr>
              <a:t>Задачу выбора нулевых клеток можно решить с помощью алгоритма нахождения максимального потока.</a:t>
            </a:r>
          </a:p>
          <a:p>
            <a:pPr algn="just"/>
            <a:r>
              <a:rPr lang="ru-RU" sz="1600" b="1" dirty="0">
                <a:solidFill>
                  <a:schemeClr val="tx1"/>
                </a:solidFill>
              </a:rPr>
              <a:t>Шаг 1</a:t>
            </a:r>
            <a:r>
              <a:rPr lang="ru-RU" sz="1600" i="1" dirty="0">
                <a:solidFill>
                  <a:schemeClr val="tx1"/>
                </a:solidFill>
              </a:rPr>
              <a:t>.</a:t>
            </a:r>
            <a:r>
              <a:rPr lang="ru-RU" sz="1600" dirty="0">
                <a:solidFill>
                  <a:schemeClr val="tx1"/>
                </a:solidFill>
              </a:rPr>
              <a:t> Для приведенной матрицы строим сеть  с (2</a:t>
            </a:r>
            <a:r>
              <a:rPr lang="en-US" sz="1600" i="1" dirty="0">
                <a:solidFill>
                  <a:schemeClr val="tx1"/>
                </a:solidFill>
              </a:rPr>
              <a:t>n </a:t>
            </a:r>
            <a:r>
              <a:rPr lang="ru-RU" sz="1600" dirty="0">
                <a:solidFill>
                  <a:schemeClr val="tx1"/>
                </a:solidFill>
              </a:rPr>
              <a:t>+ 2)-мя вершинами: источником </a:t>
            </a:r>
            <a:r>
              <a:rPr lang="en-US" sz="1600" i="1" dirty="0">
                <a:solidFill>
                  <a:schemeClr val="tx1"/>
                </a:solidFill>
              </a:rPr>
              <a:t>s</a:t>
            </a:r>
            <a:r>
              <a:rPr lang="ru-RU" sz="1600" dirty="0">
                <a:solidFill>
                  <a:schemeClr val="tx1"/>
                </a:solidFill>
              </a:rPr>
              <a:t>, множеством вершин </a:t>
            </a:r>
            <a:r>
              <a:rPr lang="en-US" sz="1600" i="1" dirty="0">
                <a:solidFill>
                  <a:schemeClr val="tx1"/>
                </a:solidFill>
              </a:rPr>
              <a:t>S</a:t>
            </a:r>
            <a:r>
              <a:rPr lang="ru-RU" sz="1600" dirty="0">
                <a:solidFill>
                  <a:schemeClr val="tx1"/>
                </a:solidFill>
              </a:rPr>
              <a:t> = { </a:t>
            </a:r>
            <a:r>
              <a:rPr lang="en-US" sz="1600" i="1" dirty="0">
                <a:solidFill>
                  <a:schemeClr val="tx1"/>
                </a:solidFill>
              </a:rPr>
              <a:t>s</a:t>
            </a:r>
            <a:r>
              <a:rPr lang="ru-RU" sz="1600" baseline="-25000" dirty="0">
                <a:solidFill>
                  <a:schemeClr val="tx1"/>
                </a:solidFill>
              </a:rPr>
              <a:t>1</a:t>
            </a:r>
            <a:r>
              <a:rPr lang="ru-RU" sz="1600" dirty="0">
                <a:solidFill>
                  <a:schemeClr val="tx1"/>
                </a:solidFill>
              </a:rPr>
              <a:t> , … , </a:t>
            </a:r>
            <a:r>
              <a:rPr lang="en-US" sz="1600" i="1" dirty="0" err="1">
                <a:solidFill>
                  <a:schemeClr val="tx1"/>
                </a:solidFill>
              </a:rPr>
              <a:t>s</a:t>
            </a:r>
            <a:r>
              <a:rPr lang="en-US" sz="1600" i="1" baseline="-25000" dirty="0" err="1">
                <a:solidFill>
                  <a:schemeClr val="tx1"/>
                </a:solidFill>
              </a:rPr>
              <a:t>n</a:t>
            </a:r>
            <a:r>
              <a:rPr lang="en-US" sz="1600" dirty="0">
                <a:solidFill>
                  <a:schemeClr val="tx1"/>
                </a:solidFill>
              </a:rPr>
              <a:t> </a:t>
            </a:r>
            <a:r>
              <a:rPr lang="ru-RU" sz="1600" dirty="0">
                <a:solidFill>
                  <a:schemeClr val="tx1"/>
                </a:solidFill>
              </a:rPr>
              <a:t>},</a:t>
            </a:r>
            <a:r>
              <a:rPr lang="ru-RU" sz="1600" i="1" baseline="-25000" dirty="0">
                <a:solidFill>
                  <a:schemeClr val="tx1"/>
                </a:solidFill>
              </a:rPr>
              <a:t> </a:t>
            </a:r>
            <a:r>
              <a:rPr lang="ru-RU" sz="1600" dirty="0">
                <a:solidFill>
                  <a:schemeClr val="tx1"/>
                </a:solidFill>
              </a:rPr>
              <a:t> соответствующими строкам матрицы стоимостей, </a:t>
            </a:r>
            <a:r>
              <a:rPr lang="ru-RU" sz="1600" i="1" dirty="0">
                <a:solidFill>
                  <a:schemeClr val="tx1"/>
                </a:solidFill>
              </a:rPr>
              <a:t> </a:t>
            </a:r>
            <a:r>
              <a:rPr lang="ru-RU" sz="1600" dirty="0">
                <a:solidFill>
                  <a:schemeClr val="tx1"/>
                </a:solidFill>
              </a:rPr>
              <a:t>множеством</a:t>
            </a:r>
            <a:r>
              <a:rPr lang="ru-RU" sz="1600" i="1" dirty="0">
                <a:solidFill>
                  <a:schemeClr val="tx1"/>
                </a:solidFill>
              </a:rPr>
              <a:t> </a:t>
            </a:r>
            <a:r>
              <a:rPr lang="ru-RU" sz="1600" dirty="0">
                <a:solidFill>
                  <a:schemeClr val="tx1"/>
                </a:solidFill>
              </a:rPr>
              <a:t> вершин </a:t>
            </a:r>
            <a:r>
              <a:rPr lang="en-US" sz="1600" i="1" dirty="0">
                <a:solidFill>
                  <a:schemeClr val="tx1"/>
                </a:solidFill>
              </a:rPr>
              <a:t>T </a:t>
            </a:r>
            <a:r>
              <a:rPr lang="ru-RU" sz="1600" dirty="0">
                <a:solidFill>
                  <a:schemeClr val="tx1"/>
                </a:solidFill>
              </a:rPr>
              <a:t>= { </a:t>
            </a:r>
            <a:r>
              <a:rPr lang="en-US" sz="1600" i="1" dirty="0">
                <a:solidFill>
                  <a:schemeClr val="tx1"/>
                </a:solidFill>
              </a:rPr>
              <a:t>t</a:t>
            </a:r>
            <a:r>
              <a:rPr lang="ru-RU" sz="1600" baseline="-25000" dirty="0">
                <a:solidFill>
                  <a:schemeClr val="tx1"/>
                </a:solidFill>
              </a:rPr>
              <a:t>1 </a:t>
            </a:r>
            <a:r>
              <a:rPr lang="ru-RU" sz="1600" dirty="0">
                <a:solidFill>
                  <a:schemeClr val="tx1"/>
                </a:solidFill>
              </a:rPr>
              <a:t>, … ,</a:t>
            </a:r>
            <a:r>
              <a:rPr lang="ru-RU" sz="1600" i="1" dirty="0">
                <a:solidFill>
                  <a:schemeClr val="tx1"/>
                </a:solidFill>
              </a:rPr>
              <a:t> </a:t>
            </a:r>
            <a:r>
              <a:rPr lang="en-US" sz="1600" i="1" dirty="0" err="1">
                <a:solidFill>
                  <a:schemeClr val="tx1"/>
                </a:solidFill>
              </a:rPr>
              <a:t>t</a:t>
            </a:r>
            <a:r>
              <a:rPr lang="en-US" sz="1600" i="1" baseline="-25000" dirty="0" err="1">
                <a:solidFill>
                  <a:schemeClr val="tx1"/>
                </a:solidFill>
              </a:rPr>
              <a:t>n</a:t>
            </a:r>
            <a:r>
              <a:rPr lang="en-US" sz="1600" dirty="0">
                <a:solidFill>
                  <a:schemeClr val="tx1"/>
                </a:solidFill>
              </a:rPr>
              <a:t> </a:t>
            </a:r>
            <a:r>
              <a:rPr lang="ru-RU" sz="1600" dirty="0">
                <a:solidFill>
                  <a:schemeClr val="tx1"/>
                </a:solidFill>
              </a:rPr>
              <a:t>}, соответствующими столбцам матрицы стоимостей, и стоком </a:t>
            </a:r>
            <a:r>
              <a:rPr lang="en-US" sz="1600" i="1" dirty="0">
                <a:solidFill>
                  <a:schemeClr val="tx1"/>
                </a:solidFill>
              </a:rPr>
              <a:t>t</a:t>
            </a:r>
            <a:r>
              <a:rPr lang="ru-RU" sz="1600" dirty="0">
                <a:solidFill>
                  <a:schemeClr val="tx1"/>
                </a:solidFill>
              </a:rPr>
              <a:t> .</a:t>
            </a:r>
            <a:r>
              <a:rPr lang="ru-RU" sz="1600" i="1" dirty="0">
                <a:solidFill>
                  <a:schemeClr val="tx1"/>
                </a:solidFill>
              </a:rPr>
              <a:t>  </a:t>
            </a:r>
            <a:r>
              <a:rPr lang="ru-RU" sz="1600" dirty="0">
                <a:solidFill>
                  <a:schemeClr val="tx1"/>
                </a:solidFill>
              </a:rPr>
              <a:t>Источник </a:t>
            </a:r>
            <a:r>
              <a:rPr lang="en-US" sz="1600" i="1" dirty="0">
                <a:solidFill>
                  <a:schemeClr val="tx1"/>
                </a:solidFill>
              </a:rPr>
              <a:t>s</a:t>
            </a:r>
            <a:r>
              <a:rPr lang="en-US" sz="1600" dirty="0">
                <a:solidFill>
                  <a:schemeClr val="tx1"/>
                </a:solidFill>
              </a:rPr>
              <a:t> </a:t>
            </a:r>
            <a:r>
              <a:rPr lang="ru-RU" sz="1600" dirty="0">
                <a:solidFill>
                  <a:schemeClr val="tx1"/>
                </a:solidFill>
              </a:rPr>
              <a:t>соединяем дугой с каждой вершиной </a:t>
            </a:r>
            <a:r>
              <a:rPr lang="en-US" sz="1600" i="1" dirty="0" err="1">
                <a:solidFill>
                  <a:schemeClr val="tx1"/>
                </a:solidFill>
              </a:rPr>
              <a:t>s</a:t>
            </a:r>
            <a:r>
              <a:rPr lang="en-US" sz="1600" i="1" baseline="-25000" dirty="0" err="1">
                <a:solidFill>
                  <a:schemeClr val="tx1"/>
                </a:solidFill>
              </a:rPr>
              <a:t>i</a:t>
            </a:r>
            <a:r>
              <a:rPr lang="en-US" sz="1600" dirty="0">
                <a:solidFill>
                  <a:schemeClr val="tx1"/>
                </a:solidFill>
              </a:rPr>
              <a:t> </a:t>
            </a:r>
            <a:r>
              <a:rPr lang="ru-RU" sz="1600" dirty="0">
                <a:solidFill>
                  <a:schemeClr val="tx1"/>
                </a:solidFill>
              </a:rPr>
              <a:t>, каждую вершину </a:t>
            </a:r>
            <a:r>
              <a:rPr lang="en-US" sz="1600" i="1" dirty="0" err="1">
                <a:solidFill>
                  <a:schemeClr val="tx1"/>
                </a:solidFill>
              </a:rPr>
              <a:t>t</a:t>
            </a:r>
            <a:r>
              <a:rPr lang="en-US" sz="1600" i="1" baseline="-25000" dirty="0" err="1">
                <a:solidFill>
                  <a:schemeClr val="tx1"/>
                </a:solidFill>
              </a:rPr>
              <a:t>j</a:t>
            </a:r>
            <a:r>
              <a:rPr lang="en-US" sz="1600" i="1" dirty="0">
                <a:solidFill>
                  <a:schemeClr val="tx1"/>
                </a:solidFill>
              </a:rPr>
              <a:t> </a:t>
            </a:r>
            <a:r>
              <a:rPr lang="ru-RU" sz="1600" dirty="0">
                <a:solidFill>
                  <a:schemeClr val="tx1"/>
                </a:solidFill>
              </a:rPr>
              <a:t>соединяем дугой со стоком </a:t>
            </a:r>
            <a:r>
              <a:rPr lang="en-US" sz="1600" i="1" dirty="0">
                <a:solidFill>
                  <a:schemeClr val="tx1"/>
                </a:solidFill>
              </a:rPr>
              <a:t>t</a:t>
            </a:r>
            <a:r>
              <a:rPr lang="ru-RU" sz="1600" dirty="0">
                <a:solidFill>
                  <a:schemeClr val="tx1"/>
                </a:solidFill>
              </a:rPr>
              <a:t> . Добавляем дугу   (</a:t>
            </a:r>
            <a:r>
              <a:rPr lang="en-US" sz="1600" i="1" dirty="0" err="1">
                <a:solidFill>
                  <a:schemeClr val="tx1"/>
                </a:solidFill>
              </a:rPr>
              <a:t>s</a:t>
            </a:r>
            <a:r>
              <a:rPr lang="en-US" sz="1600" i="1" baseline="-25000" dirty="0" err="1">
                <a:solidFill>
                  <a:schemeClr val="tx1"/>
                </a:solidFill>
              </a:rPr>
              <a:t>i</a:t>
            </a:r>
            <a:r>
              <a:rPr lang="en-US" sz="1600" i="1" dirty="0">
                <a:solidFill>
                  <a:schemeClr val="tx1"/>
                </a:solidFill>
              </a:rPr>
              <a:t> </a:t>
            </a:r>
            <a:r>
              <a:rPr lang="ru-RU" sz="1600" dirty="0">
                <a:solidFill>
                  <a:schemeClr val="tx1"/>
                </a:solidFill>
              </a:rPr>
              <a:t>, </a:t>
            </a:r>
            <a:r>
              <a:rPr lang="en-US" sz="1600" i="1" dirty="0" err="1">
                <a:solidFill>
                  <a:schemeClr val="tx1"/>
                </a:solidFill>
              </a:rPr>
              <a:t>t</a:t>
            </a:r>
            <a:r>
              <a:rPr lang="en-US" sz="1600" i="1" baseline="-25000" dirty="0" err="1">
                <a:solidFill>
                  <a:schemeClr val="tx1"/>
                </a:solidFill>
              </a:rPr>
              <a:t>j</a:t>
            </a:r>
            <a:r>
              <a:rPr lang="en-US" sz="1600" i="1" dirty="0">
                <a:solidFill>
                  <a:schemeClr val="tx1"/>
                </a:solidFill>
              </a:rPr>
              <a:t> </a:t>
            </a:r>
            <a:r>
              <a:rPr lang="ru-RU" sz="1600" dirty="0">
                <a:solidFill>
                  <a:schemeClr val="tx1"/>
                </a:solidFill>
              </a:rPr>
              <a:t>) тогда и только тогда, когда 	               .  Пропускные способности всех дуг полагаем равными 1.</a:t>
            </a:r>
            <a:endParaRPr lang="en-US" sz="1600" dirty="0">
              <a:solidFill>
                <a:schemeClr val="tx1"/>
              </a:solidFill>
            </a:endParaRPr>
          </a:p>
          <a:p>
            <a:pPr algn="just"/>
            <a:r>
              <a:rPr lang="ru-RU" sz="1600" b="1" dirty="0">
                <a:solidFill>
                  <a:schemeClr val="tx1"/>
                </a:solidFill>
              </a:rPr>
              <a:t>Шаг 2</a:t>
            </a:r>
            <a:r>
              <a:rPr lang="ru-RU" sz="1600" i="1" dirty="0">
                <a:solidFill>
                  <a:schemeClr val="tx1"/>
                </a:solidFill>
              </a:rPr>
              <a:t>.</a:t>
            </a:r>
            <a:r>
              <a:rPr lang="ru-RU" sz="1600" dirty="0">
                <a:solidFill>
                  <a:schemeClr val="tx1"/>
                </a:solidFill>
              </a:rPr>
              <a:t> Находим максимальный поток в сети из</a:t>
            </a:r>
            <a:r>
              <a:rPr lang="ru-RU" sz="1600" i="1" dirty="0">
                <a:solidFill>
                  <a:schemeClr val="tx1"/>
                </a:solidFill>
              </a:rPr>
              <a:t> </a:t>
            </a:r>
            <a:r>
              <a:rPr lang="ru-RU" sz="1600" i="1" dirty="0" err="1">
                <a:solidFill>
                  <a:schemeClr val="tx1"/>
                </a:solidFill>
              </a:rPr>
              <a:t>s</a:t>
            </a:r>
            <a:r>
              <a:rPr lang="ru-RU" sz="1600" dirty="0">
                <a:solidFill>
                  <a:schemeClr val="tx1"/>
                </a:solidFill>
              </a:rPr>
              <a:t> в </a:t>
            </a:r>
            <a:r>
              <a:rPr lang="ru-RU" sz="1600" i="1" dirty="0" err="1">
                <a:solidFill>
                  <a:schemeClr val="tx1"/>
                </a:solidFill>
              </a:rPr>
              <a:t>t</a:t>
            </a:r>
            <a:r>
              <a:rPr lang="ru-RU" sz="1600" i="1" dirty="0">
                <a:solidFill>
                  <a:schemeClr val="tx1"/>
                </a:solidFill>
              </a:rPr>
              <a:t>.</a:t>
            </a:r>
            <a:r>
              <a:rPr lang="ru-RU" sz="1600" dirty="0">
                <a:solidFill>
                  <a:schemeClr val="tx1"/>
                </a:solidFill>
              </a:rPr>
              <a:t> Если величина найденного потока равна </a:t>
            </a:r>
            <a:r>
              <a:rPr lang="ru-RU" sz="1600" i="1" dirty="0" err="1">
                <a:solidFill>
                  <a:schemeClr val="tx1"/>
                </a:solidFill>
              </a:rPr>
              <a:t>n</a:t>
            </a:r>
            <a:r>
              <a:rPr lang="ru-RU" sz="1600" dirty="0">
                <a:solidFill>
                  <a:schemeClr val="tx1"/>
                </a:solidFill>
              </a:rPr>
              <a:t>, то решение задачи получено. В оптимальном назначении </a:t>
            </a:r>
            <a:r>
              <a:rPr lang="en-US" sz="1600" i="1" dirty="0" err="1">
                <a:solidFill>
                  <a:schemeClr val="tx1"/>
                </a:solidFill>
              </a:rPr>
              <a:t>x</a:t>
            </a:r>
            <a:r>
              <a:rPr lang="en-US" sz="1600" i="1" baseline="-25000" dirty="0" err="1">
                <a:solidFill>
                  <a:schemeClr val="tx1"/>
                </a:solidFill>
              </a:rPr>
              <a:t>ij</a:t>
            </a:r>
            <a:r>
              <a:rPr lang="en-US" sz="1600" i="1" dirty="0">
                <a:solidFill>
                  <a:schemeClr val="tx1"/>
                </a:solidFill>
              </a:rPr>
              <a:t> </a:t>
            </a:r>
            <a:r>
              <a:rPr lang="ru-RU" sz="1600" dirty="0">
                <a:solidFill>
                  <a:schemeClr val="tx1"/>
                </a:solidFill>
              </a:rPr>
              <a:t>= 1 тогда и только тогда, когда дуга (</a:t>
            </a:r>
            <a:r>
              <a:rPr lang="en-US" sz="1600" i="1" dirty="0" err="1">
                <a:solidFill>
                  <a:schemeClr val="tx1"/>
                </a:solidFill>
              </a:rPr>
              <a:t>s</a:t>
            </a:r>
            <a:r>
              <a:rPr lang="en-US" sz="1600" i="1" baseline="-25000" dirty="0" err="1">
                <a:solidFill>
                  <a:schemeClr val="tx1"/>
                </a:solidFill>
              </a:rPr>
              <a:t>i</a:t>
            </a:r>
            <a:r>
              <a:rPr lang="ru-RU" sz="1600" dirty="0">
                <a:solidFill>
                  <a:schemeClr val="tx1"/>
                </a:solidFill>
              </a:rPr>
              <a:t> , </a:t>
            </a:r>
            <a:r>
              <a:rPr lang="en-US" sz="1600" i="1" dirty="0" err="1">
                <a:solidFill>
                  <a:schemeClr val="tx1"/>
                </a:solidFill>
              </a:rPr>
              <a:t>t</a:t>
            </a:r>
            <a:r>
              <a:rPr lang="en-US" sz="1600" i="1" baseline="-25000" dirty="0" err="1">
                <a:solidFill>
                  <a:schemeClr val="tx1"/>
                </a:solidFill>
              </a:rPr>
              <a:t>j</a:t>
            </a:r>
            <a:r>
              <a:rPr lang="en-US" sz="1600" i="1" dirty="0">
                <a:solidFill>
                  <a:schemeClr val="tx1"/>
                </a:solidFill>
              </a:rPr>
              <a:t> </a:t>
            </a:r>
            <a:r>
              <a:rPr lang="ru-RU" sz="1600" dirty="0">
                <a:solidFill>
                  <a:schemeClr val="tx1"/>
                </a:solidFill>
              </a:rPr>
              <a:t>) существует и поток по ней равен 1.</a:t>
            </a:r>
            <a:r>
              <a:rPr lang="ru-RU" sz="1600" i="1" dirty="0">
                <a:solidFill>
                  <a:schemeClr val="tx1"/>
                </a:solidFill>
              </a:rPr>
              <a:t> </a:t>
            </a:r>
            <a:endParaRPr lang="en-US" sz="1600" i="1" dirty="0">
              <a:solidFill>
                <a:schemeClr val="tx1"/>
              </a:solidFill>
            </a:endParaRPr>
          </a:p>
          <a:p>
            <a:pPr algn="just"/>
            <a:r>
              <a:rPr lang="ru-RU" sz="1600" dirty="0">
                <a:solidFill>
                  <a:schemeClr val="tx1"/>
                </a:solidFill>
              </a:rPr>
              <a:t>Если максимальный поток меньше </a:t>
            </a:r>
            <a:r>
              <a:rPr lang="ru-RU" sz="1600" i="1" dirty="0" err="1">
                <a:solidFill>
                  <a:schemeClr val="tx1"/>
                </a:solidFill>
              </a:rPr>
              <a:t>n</a:t>
            </a:r>
            <a:r>
              <a:rPr lang="ru-RU" sz="1600" dirty="0">
                <a:solidFill>
                  <a:schemeClr val="tx1"/>
                </a:solidFill>
              </a:rPr>
              <a:t>, то переходим на шаг 3.</a:t>
            </a:r>
            <a:endParaRPr lang="en-US" sz="1600" dirty="0">
              <a:solidFill>
                <a:schemeClr val="tx1"/>
              </a:solidFill>
            </a:endParaRPr>
          </a:p>
          <a:p>
            <a:pPr algn="just"/>
            <a:r>
              <a:rPr lang="ru-RU" sz="1600" b="1" dirty="0">
                <a:solidFill>
                  <a:schemeClr val="tx1"/>
                </a:solidFill>
              </a:rPr>
              <a:t>Шаг 3</a:t>
            </a:r>
            <a:r>
              <a:rPr lang="ru-RU" sz="1600" i="1" dirty="0">
                <a:solidFill>
                  <a:schemeClr val="tx1"/>
                </a:solidFill>
              </a:rPr>
              <a:t>.</a:t>
            </a:r>
            <a:r>
              <a:rPr lang="ru-RU" sz="1600" dirty="0">
                <a:solidFill>
                  <a:schemeClr val="tx1"/>
                </a:solidFill>
              </a:rPr>
              <a:t> Необходимо преобразовать сеть, добавив какую-либо новую дугу (или дуги). Естественно, следует добавить такую дугу, которая увеличивала бы поток, а соответствующий ей элемент   </a:t>
            </a:r>
            <a:r>
              <a:rPr lang="en-US" sz="1600" dirty="0">
                <a:solidFill>
                  <a:schemeClr val="tx1"/>
                </a:solidFill>
              </a:rPr>
              <a:t>	</a:t>
            </a:r>
            <a:r>
              <a:rPr lang="ru-RU" sz="1600" dirty="0">
                <a:solidFill>
                  <a:schemeClr val="tx1"/>
                </a:solidFill>
              </a:rPr>
              <a:t> был бы наименьшей. </a:t>
            </a:r>
            <a:endParaRPr lang="en-US" sz="1600" dirty="0">
              <a:solidFill>
                <a:schemeClr val="tx1"/>
              </a:solidFill>
            </a:endParaRPr>
          </a:p>
          <a:p>
            <a:pPr algn="just"/>
            <a:endParaRPr lang="en-US" sz="1600" dirty="0">
              <a:solidFill>
                <a:schemeClr val="tx1"/>
              </a:solidFill>
            </a:endParaRPr>
          </a:p>
          <a:p>
            <a:pPr algn="just"/>
            <a:endParaRPr lang="en-US" sz="1600" dirty="0">
              <a:solidFill>
                <a:schemeClr val="tx1"/>
              </a:solidFill>
            </a:endParaRPr>
          </a:p>
          <a:p>
            <a:pPr algn="just"/>
            <a:endParaRPr lang="ru-RU" sz="1600" dirty="0">
              <a:solidFill>
                <a:schemeClr val="tx1"/>
              </a:solidFill>
            </a:endParaRPr>
          </a:p>
          <a:p>
            <a:pPr algn="just"/>
            <a:endParaRPr lang="en-US" sz="1600" dirty="0">
              <a:solidFill>
                <a:schemeClr val="tx1"/>
              </a:solidFill>
            </a:endParaRPr>
          </a:p>
          <a:p>
            <a:pPr algn="just"/>
            <a:endParaRPr lang="en-US" sz="1600" dirty="0">
              <a:solidFill>
                <a:schemeClr val="tx1"/>
              </a:solidFill>
            </a:endParaRPr>
          </a:p>
          <a:p>
            <a:pPr algn="just"/>
            <a:endParaRPr lang="ru-RU" sz="1600" dirty="0">
              <a:solidFill>
                <a:schemeClr val="tx1"/>
              </a:solidFill>
            </a:endParaRPr>
          </a:p>
          <a:p>
            <a:pPr algn="just"/>
            <a:endParaRPr lang="ru-RU" sz="1600" dirty="0">
              <a:solidFill>
                <a:schemeClr val="tx1"/>
              </a:solidFill>
            </a:endParaRPr>
          </a:p>
          <a:p>
            <a:pPr algn="just"/>
            <a:endParaRPr lang="en-US" sz="1600" dirty="0">
              <a:solidFill>
                <a:schemeClr val="tx1"/>
              </a:solidFill>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5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49" name="Object 13"/>
          <p:cNvGraphicFramePr>
            <a:graphicFrameLocks noChangeAspect="1"/>
          </p:cNvGraphicFramePr>
          <p:nvPr/>
        </p:nvGraphicFramePr>
        <p:xfrm>
          <a:off x="6732240" y="4077072"/>
          <a:ext cx="503708" cy="333375"/>
        </p:xfrm>
        <a:graphic>
          <a:graphicData uri="http://schemas.openxmlformats.org/presentationml/2006/ole">
            <mc:AlternateContent xmlns:mc="http://schemas.openxmlformats.org/markup-compatibility/2006">
              <mc:Choice xmlns:v="urn:schemas-microsoft-com:vml" Requires="v">
                <p:oleObj spid="_x0000_s14349" name="Формула" r:id="rId2" imgW="393529" imgH="253890" progId="Equation.3">
                  <p:embed/>
                </p:oleObj>
              </mc:Choice>
              <mc:Fallback>
                <p:oleObj name="Формула" r:id="rId2" imgW="393529" imgH="253890" progId="Equation.3">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4077072"/>
                        <a:ext cx="50370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51" name="Object 15"/>
          <p:cNvGraphicFramePr>
            <a:graphicFrameLocks noChangeAspect="1"/>
          </p:cNvGraphicFramePr>
          <p:nvPr/>
        </p:nvGraphicFramePr>
        <p:xfrm>
          <a:off x="1763688" y="6165304"/>
          <a:ext cx="266700" cy="330200"/>
        </p:xfrm>
        <a:graphic>
          <a:graphicData uri="http://schemas.openxmlformats.org/presentationml/2006/ole">
            <mc:AlternateContent xmlns:mc="http://schemas.openxmlformats.org/markup-compatibility/2006">
              <mc:Choice xmlns:v="urn:schemas-microsoft-com:vml" Requires="v">
                <p:oleObj spid="_x0000_s14351" name="Формула" r:id="rId4" imgW="215713" imgH="253780" progId="Equation.3">
                  <p:embed/>
                </p:oleObj>
              </mc:Choice>
              <mc:Fallback>
                <p:oleObj name="Формула" r:id="rId4" imgW="215713" imgH="25378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6165304"/>
                        <a:ext cx="2667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84368" y="274638"/>
            <a:ext cx="802432"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620688"/>
            <a:ext cx="8229600" cy="5505475"/>
          </a:xfrm>
        </p:spPr>
        <p:txBody>
          <a:bodyPr>
            <a:normAutofit/>
          </a:bodyPr>
          <a:lstStyle/>
          <a:p>
            <a:pPr algn="just">
              <a:buNone/>
            </a:pPr>
            <a:r>
              <a:rPr lang="ru-RU" sz="1600" dirty="0"/>
              <a:t>Пусть при нахождении максимального потока на последнем шаге алгоритма вершины</a:t>
            </a:r>
          </a:p>
          <a:p>
            <a:pPr algn="just">
              <a:buNone/>
            </a:pPr>
            <a:r>
              <a:rPr lang="ru-RU" sz="1600" dirty="0"/>
              <a:t>множества  	оказались </a:t>
            </a:r>
            <a:r>
              <a:rPr lang="ru-RU" sz="1600" i="1" dirty="0"/>
              <a:t>помеченными</a:t>
            </a:r>
            <a:r>
              <a:rPr lang="ru-RU" sz="1600" dirty="0"/>
              <a:t>, а вершины множества  	</a:t>
            </a:r>
          </a:p>
          <a:p>
            <a:pPr algn="just">
              <a:buNone/>
            </a:pPr>
            <a:r>
              <a:rPr lang="ru-RU" sz="1600" i="1" dirty="0"/>
              <a:t>непомеченными</a:t>
            </a:r>
            <a:r>
              <a:rPr lang="ru-RU" sz="1600" dirty="0"/>
              <a:t>. Пусть </a:t>
            </a:r>
            <a:r>
              <a:rPr lang="en-US" sz="1600" i="1" dirty="0"/>
              <a:t>S</a:t>
            </a:r>
            <a:r>
              <a:rPr lang="ru-RU" sz="1600" baseline="30000" dirty="0"/>
              <a:t>”  </a:t>
            </a:r>
            <a:r>
              <a:rPr lang="ru-RU" sz="1600" dirty="0"/>
              <a:t>( </a:t>
            </a:r>
            <a:r>
              <a:rPr lang="en-US" sz="1600" i="1" dirty="0"/>
              <a:t>T</a:t>
            </a:r>
            <a:r>
              <a:rPr lang="ru-RU" sz="1600" baseline="30000" dirty="0"/>
              <a:t>” </a:t>
            </a:r>
            <a:r>
              <a:rPr lang="ru-RU" sz="1600" dirty="0"/>
              <a:t>) номера вершин, входящих в </a:t>
            </a:r>
            <a:r>
              <a:rPr lang="en-US" sz="1600" i="1" dirty="0"/>
              <a:t>S</a:t>
            </a:r>
            <a:r>
              <a:rPr lang="ru-RU" sz="1600" baseline="30000" dirty="0"/>
              <a:t>’</a:t>
            </a:r>
            <a:r>
              <a:rPr lang="ru-RU" sz="1600" dirty="0"/>
              <a:t> ( </a:t>
            </a:r>
            <a:r>
              <a:rPr lang="en-US" sz="1600" i="1" dirty="0"/>
              <a:t>T</a:t>
            </a:r>
            <a:r>
              <a:rPr lang="ru-RU" sz="1600" baseline="30000" dirty="0"/>
              <a:t>’</a:t>
            </a:r>
            <a:r>
              <a:rPr lang="ru-RU" sz="1600" dirty="0"/>
              <a:t> ).</a:t>
            </a:r>
            <a:r>
              <a:rPr lang="ru-RU" sz="1600" i="1" dirty="0"/>
              <a:t> </a:t>
            </a:r>
            <a:r>
              <a:rPr lang="ru-RU" sz="1600" dirty="0"/>
              <a:t>Находим </a:t>
            </a:r>
          </a:p>
          <a:p>
            <a:pPr algn="just">
              <a:buNone/>
            </a:pPr>
            <a:r>
              <a:rPr lang="ru-RU" sz="1600" dirty="0"/>
              <a:t>				  .</a:t>
            </a:r>
          </a:p>
          <a:p>
            <a:pPr algn="just">
              <a:buNone/>
            </a:pPr>
            <a:endParaRPr lang="ru-RU" sz="1600" dirty="0"/>
          </a:p>
          <a:p>
            <a:pPr>
              <a:buNone/>
            </a:pPr>
            <a:r>
              <a:rPr lang="ru-RU" sz="1600" b="1" dirty="0"/>
              <a:t>Шаг 4</a:t>
            </a:r>
            <a:r>
              <a:rPr lang="ru-RU" sz="1600" b="1" i="1" dirty="0"/>
              <a:t>.</a:t>
            </a:r>
            <a:r>
              <a:rPr lang="ru-RU" sz="1600" dirty="0"/>
              <a:t> Вычитаем элемент  	из всех элементов в строках, соответствующих вершинам из</a:t>
            </a:r>
          </a:p>
          <a:p>
            <a:pPr>
              <a:buNone/>
            </a:pPr>
            <a:r>
              <a:rPr lang="ru-RU" sz="1600" i="1" dirty="0"/>
              <a:t>S'</a:t>
            </a:r>
            <a:r>
              <a:rPr lang="ru-RU" sz="1600" dirty="0"/>
              <a:t>  и добавляем к элементам столбцов  соответствующих вершинам из </a:t>
            </a:r>
            <a:r>
              <a:rPr lang="ru-RU" sz="1600" i="1" dirty="0"/>
              <a:t>T\T'</a:t>
            </a:r>
            <a:r>
              <a:rPr lang="ru-RU" sz="1600" dirty="0"/>
              <a:t>.</a:t>
            </a:r>
            <a:endParaRPr lang="en-US" sz="1600" dirty="0"/>
          </a:p>
          <a:p>
            <a:pPr>
              <a:buNone/>
            </a:pPr>
            <a:r>
              <a:rPr lang="ru-RU" sz="1600" b="1" dirty="0"/>
              <a:t>Шаг 5</a:t>
            </a:r>
            <a:r>
              <a:rPr lang="ru-RU" sz="1600" i="1" dirty="0"/>
              <a:t>.  </a:t>
            </a:r>
            <a:r>
              <a:rPr lang="ru-RU" sz="1600" dirty="0"/>
              <a:t>Переходим к шагу 1 с матрицей, полученной на шаге 4.</a:t>
            </a:r>
            <a:endParaRPr lang="en-US" sz="1600" dirty="0"/>
          </a:p>
          <a:p>
            <a:pPr>
              <a:buNone/>
            </a:pPr>
            <a:r>
              <a:rPr lang="ru-RU" sz="1600" dirty="0"/>
              <a:t>В результате работы алгоритма в матрице стоимостей на каждой итерации появляется хотя</a:t>
            </a:r>
          </a:p>
          <a:p>
            <a:pPr>
              <a:buNone/>
            </a:pPr>
            <a:r>
              <a:rPr lang="ru-RU" sz="1600" dirty="0"/>
              <a:t>бы один новый ноль (на месте элементов равных 	), т.е. в сети появляется хотя бы одна</a:t>
            </a:r>
          </a:p>
          <a:p>
            <a:pPr>
              <a:buNone/>
            </a:pPr>
            <a:r>
              <a:rPr lang="ru-RU" sz="1600" dirty="0"/>
              <a:t>новая дуга. </a:t>
            </a:r>
          </a:p>
          <a:p>
            <a:pPr>
              <a:buNone/>
            </a:pPr>
            <a:endParaRPr lang="en-US" sz="1600" dirty="0"/>
          </a:p>
          <a:p>
            <a:pPr algn="just">
              <a:buNone/>
            </a:pPr>
            <a:endParaRPr lang="en-US" sz="1600" dirty="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1" name="Object 1"/>
          <p:cNvGraphicFramePr>
            <a:graphicFrameLocks noChangeAspect="1"/>
          </p:cNvGraphicFramePr>
          <p:nvPr/>
        </p:nvGraphicFramePr>
        <p:xfrm>
          <a:off x="1691680" y="908720"/>
          <a:ext cx="622300" cy="255588"/>
        </p:xfrm>
        <a:graphic>
          <a:graphicData uri="http://schemas.openxmlformats.org/presentationml/2006/ole">
            <mc:AlternateContent xmlns:mc="http://schemas.openxmlformats.org/markup-compatibility/2006">
              <mc:Choice xmlns:v="urn:schemas-microsoft-com:vml" Requires="v">
                <p:oleObj spid="_x0000_s15361" name="Формула" r:id="rId2" imgW="444114" imgH="177646" progId="Equation.3">
                  <p:embed/>
                </p:oleObj>
              </mc:Choice>
              <mc:Fallback>
                <p:oleObj name="Формула" r:id="rId2" imgW="444114" imgH="177646"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908720"/>
                        <a:ext cx="622300"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3" name="Object 3"/>
          <p:cNvGraphicFramePr>
            <a:graphicFrameLocks noChangeAspect="1"/>
          </p:cNvGraphicFramePr>
          <p:nvPr/>
        </p:nvGraphicFramePr>
        <p:xfrm>
          <a:off x="6948264" y="980728"/>
          <a:ext cx="542925" cy="200025"/>
        </p:xfrm>
        <a:graphic>
          <a:graphicData uri="http://schemas.openxmlformats.org/presentationml/2006/ole">
            <mc:AlternateContent xmlns:mc="http://schemas.openxmlformats.org/markup-compatibility/2006">
              <mc:Choice xmlns:v="urn:schemas-microsoft-com:vml" Requires="v">
                <p:oleObj spid="_x0000_s15363" name="Формула" r:id="rId4" imgW="444114" imgH="164957" progId="Equation.3">
                  <p:embed/>
                </p:oleObj>
              </mc:Choice>
              <mc:Fallback>
                <p:oleObj name="Формула" r:id="rId4" imgW="444114" imgH="164957"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980728"/>
                        <a:ext cx="5429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5" name="Object 5"/>
          <p:cNvGraphicFramePr>
            <a:graphicFrameLocks noChangeAspect="1"/>
          </p:cNvGraphicFramePr>
          <p:nvPr/>
        </p:nvGraphicFramePr>
        <p:xfrm>
          <a:off x="1763713" y="1557338"/>
          <a:ext cx="1385887" cy="490537"/>
        </p:xfrm>
        <a:graphic>
          <a:graphicData uri="http://schemas.openxmlformats.org/presentationml/2006/ole">
            <mc:AlternateContent xmlns:mc="http://schemas.openxmlformats.org/markup-compatibility/2006">
              <mc:Choice xmlns:v="urn:schemas-microsoft-com:vml" Requires="v">
                <p:oleObj spid="_x0000_s15365" name="Формула" r:id="rId6" imgW="888614" imgH="317362" progId="Equation.3">
                  <p:embed/>
                </p:oleObj>
              </mc:Choice>
              <mc:Fallback>
                <p:oleObj name="Формула" r:id="rId6" imgW="888614" imgH="317362"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557338"/>
                        <a:ext cx="1385887"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7" name="Object 7"/>
          <p:cNvGraphicFramePr>
            <a:graphicFrameLocks noChangeAspect="1"/>
          </p:cNvGraphicFramePr>
          <p:nvPr/>
        </p:nvGraphicFramePr>
        <p:xfrm>
          <a:off x="2987824" y="2132856"/>
          <a:ext cx="152400" cy="200025"/>
        </p:xfrm>
        <a:graphic>
          <a:graphicData uri="http://schemas.openxmlformats.org/presentationml/2006/ole">
            <mc:AlternateContent xmlns:mc="http://schemas.openxmlformats.org/markup-compatibility/2006">
              <mc:Choice xmlns:v="urn:schemas-microsoft-com:vml" Requires="v">
                <p:oleObj spid="_x0000_s15367" name="Формула" r:id="rId8" imgW="126780" imgH="164814" progId="Equation.3">
                  <p:embed/>
                </p:oleObj>
              </mc:Choice>
              <mc:Fallback>
                <p:oleObj name="Формула" r:id="rId8" imgW="126780" imgH="164814"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2132856"/>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0" name="Object 10"/>
          <p:cNvGraphicFramePr>
            <a:graphicFrameLocks noChangeAspect="1"/>
          </p:cNvGraphicFramePr>
          <p:nvPr/>
        </p:nvGraphicFramePr>
        <p:xfrm>
          <a:off x="4932040" y="3284984"/>
          <a:ext cx="152400" cy="200025"/>
        </p:xfrm>
        <a:graphic>
          <a:graphicData uri="http://schemas.openxmlformats.org/presentationml/2006/ole">
            <mc:AlternateContent xmlns:mc="http://schemas.openxmlformats.org/markup-compatibility/2006">
              <mc:Choice xmlns:v="urn:schemas-microsoft-com:vml" Requires="v">
                <p:oleObj spid="_x0000_s15370" name="Формула" r:id="rId10" imgW="126780" imgH="164814" progId="Equation.3">
                  <p:embed/>
                </p:oleObj>
              </mc:Choice>
              <mc:Fallback>
                <p:oleObj name="Формула" r:id="rId10" imgW="126780" imgH="164814"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040" y="3284984"/>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12360" y="274638"/>
            <a:ext cx="874440"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476672"/>
            <a:ext cx="8229600" cy="6192688"/>
          </a:xfrm>
        </p:spPr>
        <p:txBody>
          <a:bodyPr>
            <a:normAutofit/>
          </a:bodyPr>
          <a:lstStyle/>
          <a:p>
            <a:pPr>
              <a:buNone/>
            </a:pPr>
            <a:r>
              <a:rPr lang="ru-RU" sz="1600" b="1" dirty="0"/>
              <a:t>Пример. </a:t>
            </a:r>
            <a:r>
              <a:rPr lang="ru-RU" sz="1600" dirty="0"/>
              <a:t>Решить задачу о назначении со следующей матрицей стоимостей:</a:t>
            </a:r>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Начальный шаг</a:t>
            </a:r>
            <a:r>
              <a:rPr lang="ru-RU" sz="1600" i="1" dirty="0"/>
              <a:t>.</a:t>
            </a:r>
            <a:r>
              <a:rPr lang="ru-RU" sz="1600" dirty="0"/>
              <a:t> Приводим матрицу </a:t>
            </a:r>
            <a:r>
              <a:rPr lang="ru-RU" sz="1600" i="1" dirty="0"/>
              <a:t>С</a:t>
            </a:r>
            <a:r>
              <a:rPr lang="ru-RU" sz="1600" dirty="0"/>
              <a:t> сначала по строкам, затем −  по столбцам.</a:t>
            </a:r>
          </a:p>
          <a:p>
            <a:pPr>
              <a:buNone/>
            </a:pPr>
            <a:r>
              <a:rPr lang="ru-RU" sz="1600" dirty="0"/>
              <a:t>Приведенная матрица  </a:t>
            </a:r>
            <a:r>
              <a:rPr lang="ru-RU" sz="1600" i="1" dirty="0"/>
              <a:t>C</a:t>
            </a:r>
            <a:r>
              <a:rPr lang="ru-RU" sz="1600" baseline="30000" dirty="0"/>
              <a:t>’</a:t>
            </a:r>
            <a:r>
              <a:rPr lang="ru-RU" sz="1600" dirty="0"/>
              <a:t> имеет вид</a:t>
            </a:r>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 Итерация</a:t>
            </a:r>
            <a:r>
              <a:rPr lang="ru-RU" sz="1600" i="1" dirty="0"/>
              <a:t> </a:t>
            </a:r>
            <a:r>
              <a:rPr lang="ru-RU" sz="1600" dirty="0"/>
              <a:t>1</a:t>
            </a:r>
            <a:r>
              <a:rPr lang="ru-RU" sz="1600" i="1" dirty="0"/>
              <a:t>. </a:t>
            </a:r>
            <a:r>
              <a:rPr lang="ru-RU" sz="1600" dirty="0"/>
              <a:t>Строим для приведенной матрицы </a:t>
            </a:r>
            <a:r>
              <a:rPr lang="ru-RU" sz="1600" i="1" dirty="0"/>
              <a:t>C</a:t>
            </a:r>
            <a:r>
              <a:rPr lang="ru-RU" sz="1600" baseline="30000" dirty="0"/>
              <a:t>’</a:t>
            </a:r>
            <a:r>
              <a:rPr lang="ru-RU" sz="1600" dirty="0"/>
              <a:t> сеть </a:t>
            </a:r>
            <a:endParaRPr lang="en-US" sz="1600" dirty="0"/>
          </a:p>
          <a:p>
            <a:pPr>
              <a:buNone/>
            </a:pPr>
            <a:r>
              <a:rPr lang="ru-RU" sz="1600" dirty="0"/>
              <a:t>                </a:t>
            </a:r>
            <a:endParaRPr lang="en-US" sz="1600" dirty="0"/>
          </a:p>
          <a:p>
            <a:pPr>
              <a:buNone/>
            </a:pPr>
            <a:endParaRPr lang="en-US" sz="1600"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5" name="Object 1"/>
          <p:cNvGraphicFramePr>
            <a:graphicFrameLocks noChangeAspect="1"/>
          </p:cNvGraphicFramePr>
          <p:nvPr/>
        </p:nvGraphicFramePr>
        <p:xfrm>
          <a:off x="1979712" y="908720"/>
          <a:ext cx="1238250" cy="990600"/>
        </p:xfrm>
        <a:graphic>
          <a:graphicData uri="http://schemas.openxmlformats.org/presentationml/2006/ole">
            <mc:AlternateContent xmlns:mc="http://schemas.openxmlformats.org/markup-compatibility/2006">
              <mc:Choice xmlns:v="urn:schemas-microsoft-com:vml" Requires="v">
                <p:oleObj spid="_x0000_s16385" name="Формула" r:id="rId2" imgW="1143000" imgH="914400" progId="Equation.3">
                  <p:embed/>
                </p:oleObj>
              </mc:Choice>
              <mc:Fallback>
                <p:oleObj name="Формула" r:id="rId2" imgW="1143000" imgH="9144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908720"/>
                        <a:ext cx="12382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7" name="Object 3"/>
          <p:cNvGraphicFramePr>
            <a:graphicFrameLocks noChangeAspect="1"/>
          </p:cNvGraphicFramePr>
          <p:nvPr/>
        </p:nvGraphicFramePr>
        <p:xfrm>
          <a:off x="2051720" y="2708920"/>
          <a:ext cx="1276350" cy="990600"/>
        </p:xfrm>
        <a:graphic>
          <a:graphicData uri="http://schemas.openxmlformats.org/presentationml/2006/ole">
            <mc:AlternateContent xmlns:mc="http://schemas.openxmlformats.org/markup-compatibility/2006">
              <mc:Choice xmlns:v="urn:schemas-microsoft-com:vml" Requires="v">
                <p:oleObj spid="_x0000_s16387" name="Формула" r:id="rId4" imgW="1181100" imgH="914400" progId="Equation.3">
                  <p:embed/>
                </p:oleObj>
              </mc:Choice>
              <mc:Fallback>
                <p:oleObj name="Формула" r:id="rId4" imgW="1181100" imgH="9144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2708920"/>
                        <a:ext cx="12763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40"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6389" name="Group 5"/>
          <p:cNvGrpSpPr>
            <a:grpSpLocks noChangeAspect="1"/>
          </p:cNvGrpSpPr>
          <p:nvPr/>
        </p:nvGrpSpPr>
        <p:grpSpPr bwMode="auto">
          <a:xfrm>
            <a:off x="1547664" y="4077072"/>
            <a:ext cx="4699000" cy="2498725"/>
            <a:chOff x="2111" y="2518"/>
            <a:chExt cx="7401" cy="3935"/>
          </a:xfrm>
        </p:grpSpPr>
        <p:sp>
          <p:nvSpPr>
            <p:cNvPr id="16439" name="AutoShape 55"/>
            <p:cNvSpPr>
              <a:spLocks noChangeAspect="1" noChangeArrowheads="1" noTextEdit="1"/>
            </p:cNvSpPr>
            <p:nvPr/>
          </p:nvSpPr>
          <p:spPr bwMode="auto">
            <a:xfrm>
              <a:off x="2111" y="2518"/>
              <a:ext cx="7401" cy="393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38" name="Text Box 54"/>
            <p:cNvSpPr txBox="1">
              <a:spLocks noChangeArrowheads="1"/>
            </p:cNvSpPr>
            <p:nvPr/>
          </p:nvSpPr>
          <p:spPr bwMode="auto">
            <a:xfrm>
              <a:off x="3448" y="2588"/>
              <a:ext cx="46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37" name="Text Box 53"/>
            <p:cNvSpPr txBox="1">
              <a:spLocks noChangeArrowheads="1"/>
            </p:cNvSpPr>
            <p:nvPr/>
          </p:nvSpPr>
          <p:spPr bwMode="auto">
            <a:xfrm>
              <a:off x="7074" y="6093"/>
              <a:ext cx="320"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36" name="Text Box 52"/>
            <p:cNvSpPr txBox="1">
              <a:spLocks noChangeArrowheads="1"/>
            </p:cNvSpPr>
            <p:nvPr/>
          </p:nvSpPr>
          <p:spPr bwMode="auto">
            <a:xfrm>
              <a:off x="4005" y="5774"/>
              <a:ext cx="320"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35" name="Text Box 51"/>
            <p:cNvSpPr txBox="1">
              <a:spLocks noChangeArrowheads="1"/>
            </p:cNvSpPr>
            <p:nvPr/>
          </p:nvSpPr>
          <p:spPr bwMode="auto">
            <a:xfrm>
              <a:off x="4013" y="4735"/>
              <a:ext cx="321"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34" name="Text Box 50"/>
            <p:cNvSpPr txBox="1">
              <a:spLocks noChangeArrowheads="1"/>
            </p:cNvSpPr>
            <p:nvPr/>
          </p:nvSpPr>
          <p:spPr bwMode="auto">
            <a:xfrm>
              <a:off x="6917" y="4476"/>
              <a:ext cx="47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33" name="Text Box 49"/>
            <p:cNvSpPr txBox="1">
              <a:spLocks noChangeArrowheads="1"/>
            </p:cNvSpPr>
            <p:nvPr/>
          </p:nvSpPr>
          <p:spPr bwMode="auto">
            <a:xfrm>
              <a:off x="6917" y="3410"/>
              <a:ext cx="521"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32" name="Text Box 48"/>
            <p:cNvSpPr txBox="1">
              <a:spLocks noChangeArrowheads="1"/>
            </p:cNvSpPr>
            <p:nvPr/>
          </p:nvSpPr>
          <p:spPr bwMode="auto">
            <a:xfrm>
              <a:off x="6917" y="2518"/>
              <a:ext cx="47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31" name="Text Box 47"/>
            <p:cNvSpPr txBox="1">
              <a:spLocks noChangeArrowheads="1"/>
            </p:cNvSpPr>
            <p:nvPr/>
          </p:nvSpPr>
          <p:spPr bwMode="auto">
            <a:xfrm>
              <a:off x="3807" y="3410"/>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r>
                <a:rPr kumimoji="0" lang="en-US" sz="10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2</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30" name="Text Box 46"/>
            <p:cNvSpPr txBox="1">
              <a:spLocks noChangeArrowheads="1"/>
            </p:cNvSpPr>
            <p:nvPr/>
          </p:nvSpPr>
          <p:spPr bwMode="auto">
            <a:xfrm>
              <a:off x="3714" y="2518"/>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r>
                <a:rPr kumimoji="0" lang="en-US" sz="10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29" name="Text Box 45"/>
            <p:cNvSpPr txBox="1">
              <a:spLocks noChangeArrowheads="1"/>
            </p:cNvSpPr>
            <p:nvPr/>
          </p:nvSpPr>
          <p:spPr bwMode="auto">
            <a:xfrm>
              <a:off x="7274" y="5345"/>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28" name="Text Box 44"/>
            <p:cNvSpPr txBox="1">
              <a:spLocks noChangeArrowheads="1"/>
            </p:cNvSpPr>
            <p:nvPr/>
          </p:nvSpPr>
          <p:spPr bwMode="auto">
            <a:xfrm>
              <a:off x="7438" y="4570"/>
              <a:ext cx="192"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27" name="Text Box 43"/>
            <p:cNvSpPr txBox="1">
              <a:spLocks noChangeArrowheads="1"/>
            </p:cNvSpPr>
            <p:nvPr/>
          </p:nvSpPr>
          <p:spPr bwMode="auto">
            <a:xfrm>
              <a:off x="7630" y="3852"/>
              <a:ext cx="191"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26" name="Text Box 42"/>
            <p:cNvSpPr txBox="1">
              <a:spLocks noChangeArrowheads="1"/>
            </p:cNvSpPr>
            <p:nvPr/>
          </p:nvSpPr>
          <p:spPr bwMode="auto">
            <a:xfrm>
              <a:off x="7821" y="3225"/>
              <a:ext cx="547"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25" name="Text Box 41"/>
            <p:cNvSpPr txBox="1">
              <a:spLocks noChangeArrowheads="1"/>
            </p:cNvSpPr>
            <p:nvPr/>
          </p:nvSpPr>
          <p:spPr bwMode="auto">
            <a:xfrm>
              <a:off x="6540" y="5609"/>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24" name="Text Box 40"/>
            <p:cNvSpPr txBox="1">
              <a:spLocks noChangeArrowheads="1"/>
            </p:cNvSpPr>
            <p:nvPr/>
          </p:nvSpPr>
          <p:spPr bwMode="auto">
            <a:xfrm>
              <a:off x="6917" y="5722"/>
              <a:ext cx="477"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23" name="Text Box 39"/>
            <p:cNvSpPr txBox="1">
              <a:spLocks noChangeArrowheads="1"/>
            </p:cNvSpPr>
            <p:nvPr/>
          </p:nvSpPr>
          <p:spPr bwMode="auto">
            <a:xfrm>
              <a:off x="3874" y="5564"/>
              <a:ext cx="480"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22" name="AutoShape 38"/>
            <p:cNvSpPr>
              <a:spLocks noChangeArrowheads="1"/>
            </p:cNvSpPr>
            <p:nvPr/>
          </p:nvSpPr>
          <p:spPr bwMode="auto">
            <a:xfrm>
              <a:off x="2297" y="4476"/>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21" name="AutoShape 37"/>
            <p:cNvSpPr>
              <a:spLocks noChangeArrowheads="1"/>
            </p:cNvSpPr>
            <p:nvPr/>
          </p:nvSpPr>
          <p:spPr bwMode="auto">
            <a:xfrm>
              <a:off x="3941" y="3957"/>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20" name="AutoShape 36"/>
            <p:cNvSpPr>
              <a:spLocks noChangeArrowheads="1"/>
            </p:cNvSpPr>
            <p:nvPr/>
          </p:nvSpPr>
          <p:spPr bwMode="auto">
            <a:xfrm>
              <a:off x="7047" y="3970"/>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19" name="AutoShape 35"/>
            <p:cNvSpPr>
              <a:spLocks noChangeArrowheads="1"/>
            </p:cNvSpPr>
            <p:nvPr/>
          </p:nvSpPr>
          <p:spPr bwMode="auto">
            <a:xfrm>
              <a:off x="3927" y="2822"/>
              <a:ext cx="111" cy="112"/>
            </a:xfrm>
            <a:prstGeom prst="flowChartConnector">
              <a:avLst/>
            </a:prstGeom>
            <a:solidFill>
              <a:srgbClr val="000000"/>
            </a:solidFill>
            <a:ln w="9525">
              <a:solidFill>
                <a:srgbClr val="000000"/>
              </a:solidFill>
              <a:round/>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18" name="AutoShape 34"/>
            <p:cNvSpPr>
              <a:spLocks noChangeArrowheads="1"/>
            </p:cNvSpPr>
            <p:nvPr/>
          </p:nvSpPr>
          <p:spPr bwMode="auto">
            <a:xfrm>
              <a:off x="3941" y="4998"/>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17" name="Text Box 33"/>
            <p:cNvSpPr txBox="1">
              <a:spLocks noChangeArrowheads="1"/>
            </p:cNvSpPr>
            <p:nvPr/>
          </p:nvSpPr>
          <p:spPr bwMode="auto">
            <a:xfrm>
              <a:off x="2112" y="3957"/>
              <a:ext cx="393" cy="425"/>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1" u="none" strike="noStrike" cap="none" normalizeH="0" baseline="0">
                  <a:ln>
                    <a:noFill/>
                  </a:ln>
                  <a:solidFill>
                    <a:schemeClr val="tx1"/>
                  </a:solidFill>
                  <a:effectLst/>
                  <a:latin typeface="Arial" pitchFamily="34" charset="0"/>
                  <a:ea typeface="Times New Roman" pitchFamily="18" charset="0"/>
                  <a:cs typeface="Arial" pitchFamily="34" charset="0"/>
                </a:rPr>
                <a:t>s</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16" name="Text Box 32"/>
            <p:cNvSpPr txBox="1">
              <a:spLocks noChangeArrowheads="1"/>
            </p:cNvSpPr>
            <p:nvPr/>
          </p:nvSpPr>
          <p:spPr bwMode="auto">
            <a:xfrm>
              <a:off x="8870" y="4132"/>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1" u="none" strike="noStrike" cap="none" normalizeH="0" baseline="0">
                  <a:ln>
                    <a:noFill/>
                  </a:ln>
                  <a:solidFill>
                    <a:schemeClr val="tx1"/>
                  </a:solidFill>
                  <a:effectLst/>
                  <a:latin typeface="Arial" pitchFamily="34" charset="0"/>
                  <a:ea typeface="Times New Roman" pitchFamily="18" charset="0"/>
                  <a:cs typeface="Arial" pitchFamily="34" charset="0"/>
                </a:rPr>
                <a:t>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15" name="Text Box 31"/>
            <p:cNvSpPr txBox="1">
              <a:spLocks noChangeArrowheads="1"/>
            </p:cNvSpPr>
            <p:nvPr/>
          </p:nvSpPr>
          <p:spPr bwMode="auto">
            <a:xfrm>
              <a:off x="2700" y="3410"/>
              <a:ext cx="547"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14" name="Text Box 30"/>
            <p:cNvSpPr txBox="1">
              <a:spLocks noChangeArrowheads="1"/>
            </p:cNvSpPr>
            <p:nvPr/>
          </p:nvSpPr>
          <p:spPr bwMode="auto">
            <a:xfrm>
              <a:off x="3807" y="4452"/>
              <a:ext cx="454" cy="39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3</a:t>
              </a:r>
              <a:r>
                <a:rPr kumimoji="0" lang="en-US"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 3 </a:t>
              </a:r>
              <a:r>
                <a:rPr kumimoji="0" lang="ru-RU"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3</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6413" name="Text Box 29"/>
            <p:cNvSpPr txBox="1">
              <a:spLocks noChangeArrowheads="1"/>
            </p:cNvSpPr>
            <p:nvPr/>
          </p:nvSpPr>
          <p:spPr bwMode="auto">
            <a:xfrm>
              <a:off x="5538" y="2947"/>
              <a:ext cx="235"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12" name="Text Box 28"/>
            <p:cNvSpPr txBox="1">
              <a:spLocks noChangeArrowheads="1"/>
            </p:cNvSpPr>
            <p:nvPr/>
          </p:nvSpPr>
          <p:spPr bwMode="auto">
            <a:xfrm>
              <a:off x="5537" y="4116"/>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411" name="AutoShape 27"/>
            <p:cNvSpPr>
              <a:spLocks noChangeArrowheads="1"/>
            </p:cNvSpPr>
            <p:nvPr/>
          </p:nvSpPr>
          <p:spPr bwMode="auto">
            <a:xfrm>
              <a:off x="8786" y="4475"/>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10" name="AutoShape 26"/>
            <p:cNvSpPr>
              <a:spLocks noChangeArrowheads="1"/>
            </p:cNvSpPr>
            <p:nvPr/>
          </p:nvSpPr>
          <p:spPr bwMode="auto">
            <a:xfrm>
              <a:off x="3941" y="6133"/>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9" name="AutoShape 25"/>
            <p:cNvSpPr>
              <a:spLocks noChangeArrowheads="1"/>
            </p:cNvSpPr>
            <p:nvPr/>
          </p:nvSpPr>
          <p:spPr bwMode="auto">
            <a:xfrm>
              <a:off x="7036" y="2822"/>
              <a:ext cx="111" cy="112"/>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8" name="AutoShape 24"/>
            <p:cNvSpPr>
              <a:spLocks noChangeArrowheads="1"/>
            </p:cNvSpPr>
            <p:nvPr/>
          </p:nvSpPr>
          <p:spPr bwMode="auto">
            <a:xfrm>
              <a:off x="7063" y="6133"/>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7" name="AutoShape 23"/>
            <p:cNvSpPr>
              <a:spLocks noChangeArrowheads="1"/>
            </p:cNvSpPr>
            <p:nvPr/>
          </p:nvSpPr>
          <p:spPr bwMode="auto">
            <a:xfrm>
              <a:off x="7047" y="5007"/>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6" name="AutoShape 22"/>
            <p:cNvSpPr>
              <a:spLocks noChangeShapeType="1"/>
            </p:cNvSpPr>
            <p:nvPr/>
          </p:nvSpPr>
          <p:spPr bwMode="auto">
            <a:xfrm flipV="1">
              <a:off x="4036" y="6189"/>
              <a:ext cx="3027" cy="3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405" name="AutoShape 21"/>
            <p:cNvSpPr>
              <a:spLocks noChangeShapeType="1"/>
            </p:cNvSpPr>
            <p:nvPr/>
          </p:nvSpPr>
          <p:spPr bwMode="auto">
            <a:xfrm flipV="1">
              <a:off x="7174" y="4570"/>
              <a:ext cx="1628" cy="16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404" name="AutoShape 20"/>
            <p:cNvSpPr>
              <a:spLocks noChangeShapeType="1"/>
            </p:cNvSpPr>
            <p:nvPr/>
          </p:nvSpPr>
          <p:spPr bwMode="auto">
            <a:xfrm flipV="1">
              <a:off x="7158" y="4531"/>
              <a:ext cx="1628"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403" name="AutoShape 19"/>
            <p:cNvSpPr>
              <a:spLocks noChangeShapeType="1"/>
            </p:cNvSpPr>
            <p:nvPr/>
          </p:nvSpPr>
          <p:spPr bwMode="auto">
            <a:xfrm>
              <a:off x="7103" y="4081"/>
              <a:ext cx="1699" cy="41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402" name="AutoShape 18"/>
            <p:cNvSpPr>
              <a:spLocks noChangeShapeType="1"/>
            </p:cNvSpPr>
            <p:nvPr/>
          </p:nvSpPr>
          <p:spPr bwMode="auto">
            <a:xfrm>
              <a:off x="7147" y="2878"/>
              <a:ext cx="1695" cy="159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401" name="AutoShape 17"/>
            <p:cNvSpPr>
              <a:spLocks noChangeShapeType="1"/>
            </p:cNvSpPr>
            <p:nvPr/>
          </p:nvSpPr>
          <p:spPr bwMode="auto">
            <a:xfrm>
              <a:off x="4052" y="4013"/>
              <a:ext cx="2995" cy="1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400" name="AutoShape 16"/>
            <p:cNvSpPr>
              <a:spLocks noChangeShapeType="1"/>
            </p:cNvSpPr>
            <p:nvPr/>
          </p:nvSpPr>
          <p:spPr bwMode="auto">
            <a:xfrm flipV="1">
              <a:off x="4052" y="2918"/>
              <a:ext cx="3000" cy="109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9" name="AutoShape 15"/>
            <p:cNvSpPr>
              <a:spLocks noChangeShapeType="1"/>
            </p:cNvSpPr>
            <p:nvPr/>
          </p:nvSpPr>
          <p:spPr bwMode="auto">
            <a:xfrm>
              <a:off x="4036" y="4052"/>
              <a:ext cx="3011" cy="101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8" name="AutoShape 14"/>
            <p:cNvSpPr>
              <a:spLocks noChangeShapeType="1"/>
            </p:cNvSpPr>
            <p:nvPr/>
          </p:nvSpPr>
          <p:spPr bwMode="auto">
            <a:xfrm>
              <a:off x="3957" y="5093"/>
              <a:ext cx="3122" cy="105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7" name="AutoShape 13"/>
            <p:cNvSpPr>
              <a:spLocks noChangeShapeType="1"/>
            </p:cNvSpPr>
            <p:nvPr/>
          </p:nvSpPr>
          <p:spPr bwMode="auto">
            <a:xfrm>
              <a:off x="2353" y="4587"/>
              <a:ext cx="1604" cy="156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6" name="Text Box 12"/>
            <p:cNvSpPr txBox="1">
              <a:spLocks noChangeArrowheads="1"/>
            </p:cNvSpPr>
            <p:nvPr/>
          </p:nvSpPr>
          <p:spPr bwMode="auto">
            <a:xfrm>
              <a:off x="2936" y="3852"/>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395" name="AutoShape 11"/>
            <p:cNvSpPr>
              <a:spLocks noChangeShapeType="1"/>
            </p:cNvSpPr>
            <p:nvPr/>
          </p:nvSpPr>
          <p:spPr bwMode="auto">
            <a:xfrm flipV="1">
              <a:off x="2392" y="2918"/>
              <a:ext cx="1551" cy="157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4" name="AutoShape 10"/>
            <p:cNvSpPr>
              <a:spLocks noChangeShapeType="1"/>
            </p:cNvSpPr>
            <p:nvPr/>
          </p:nvSpPr>
          <p:spPr bwMode="auto">
            <a:xfrm flipV="1">
              <a:off x="2408" y="4052"/>
              <a:ext cx="1549" cy="48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3" name="AutoShape 9"/>
            <p:cNvSpPr>
              <a:spLocks noChangeShapeType="1"/>
            </p:cNvSpPr>
            <p:nvPr/>
          </p:nvSpPr>
          <p:spPr bwMode="auto">
            <a:xfrm>
              <a:off x="2353" y="4587"/>
              <a:ext cx="1604" cy="42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2" name="Text Box 8"/>
            <p:cNvSpPr txBox="1">
              <a:spLocks noChangeArrowheads="1"/>
            </p:cNvSpPr>
            <p:nvPr/>
          </p:nvSpPr>
          <p:spPr bwMode="auto">
            <a:xfrm>
              <a:off x="5439" y="2518"/>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91" name="AutoShape 7"/>
            <p:cNvSpPr>
              <a:spLocks noChangeShapeType="1"/>
            </p:cNvSpPr>
            <p:nvPr/>
          </p:nvSpPr>
          <p:spPr bwMode="auto">
            <a:xfrm>
              <a:off x="3983" y="2822"/>
              <a:ext cx="3191" cy="336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390" name="AutoShape 6"/>
            <p:cNvSpPr>
              <a:spLocks noChangeShapeType="1"/>
            </p:cNvSpPr>
            <p:nvPr/>
          </p:nvSpPr>
          <p:spPr bwMode="auto">
            <a:xfrm>
              <a:off x="4036" y="4052"/>
              <a:ext cx="3122" cy="209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80312" y="274638"/>
            <a:ext cx="1306488"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476672"/>
            <a:ext cx="8229600" cy="5649491"/>
          </a:xfrm>
        </p:spPr>
        <p:txBody>
          <a:bodyPr>
            <a:normAutofit/>
          </a:bodyPr>
          <a:lstStyle/>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На последней итерации алгоритма </a:t>
            </a:r>
            <a:r>
              <a:rPr lang="ru-RU" sz="1600" dirty="0" err="1"/>
              <a:t>Форда-Фалкерсона</a:t>
            </a:r>
            <a:r>
              <a:rPr lang="ru-RU" sz="1600" dirty="0"/>
              <a:t> получим:</a:t>
            </a:r>
          </a:p>
          <a:p>
            <a:pPr>
              <a:buNone/>
            </a:pPr>
            <a:endParaRPr lang="ru-RU" sz="1600" dirty="0"/>
          </a:p>
          <a:p>
            <a:pPr>
              <a:buNone/>
            </a:pPr>
            <a:endParaRPr lang="ru-RU" sz="1600" dirty="0"/>
          </a:p>
          <a:p>
            <a:pPr>
              <a:buNone/>
            </a:pPr>
            <a:r>
              <a:rPr lang="ru-RU" sz="1600" dirty="0"/>
              <a:t> Значение максимального потока  </a:t>
            </a:r>
            <a:r>
              <a:rPr lang="ru-RU" sz="1600" i="1" dirty="0" err="1"/>
              <a:t>v</a:t>
            </a:r>
            <a:r>
              <a:rPr lang="ru-RU" sz="1600" dirty="0"/>
              <a:t> = 2. Это меньше 4, поэтому необходимо преобразовать</a:t>
            </a:r>
          </a:p>
          <a:p>
            <a:pPr>
              <a:buNone/>
            </a:pPr>
            <a:r>
              <a:rPr lang="ru-RU" sz="1600" dirty="0"/>
              <a:t>сеть. Имеем: </a:t>
            </a:r>
            <a:r>
              <a:rPr lang="en-US" sz="1600" i="1" dirty="0"/>
              <a:t>S</a:t>
            </a:r>
            <a:r>
              <a:rPr lang="en-US" sz="1600" dirty="0"/>
              <a:t> </a:t>
            </a:r>
            <a:r>
              <a:rPr lang="ru-RU" sz="1600" baseline="30000" dirty="0"/>
              <a:t>“</a:t>
            </a:r>
            <a:r>
              <a:rPr lang="ru-RU" sz="1600" dirty="0"/>
              <a:t> = {1, 3, 4}, </a:t>
            </a:r>
            <a:r>
              <a:rPr lang="en-US" sz="1600" i="1" dirty="0"/>
              <a:t>T</a:t>
            </a:r>
            <a:r>
              <a:rPr lang="en-US" sz="1600" dirty="0"/>
              <a:t> </a:t>
            </a:r>
            <a:r>
              <a:rPr lang="ru-RU" sz="1600" baseline="30000" dirty="0"/>
              <a:t>“</a:t>
            </a:r>
            <a:r>
              <a:rPr lang="ru-RU" sz="1600" dirty="0"/>
              <a:t>= {1, 2, 3}.  Находим  		= 1.</a:t>
            </a:r>
          </a:p>
          <a:p>
            <a:pPr>
              <a:buNone/>
            </a:pPr>
            <a:r>
              <a:rPr lang="ru-RU" sz="1600" dirty="0"/>
              <a:t>Преобразуем приведенную матрицу, вычитая элемент  из всех элементов в строках с</a:t>
            </a:r>
          </a:p>
          <a:p>
            <a:pPr>
              <a:buNone/>
            </a:pPr>
            <a:r>
              <a:rPr lang="ru-RU" sz="1600" dirty="0"/>
              <a:t>номерами из </a:t>
            </a:r>
            <a:r>
              <a:rPr lang="ru-RU" sz="1600" i="1" dirty="0"/>
              <a:t>S</a:t>
            </a:r>
            <a:r>
              <a:rPr lang="ru-RU" sz="1600" i="1" baseline="30000" dirty="0"/>
              <a:t>”</a:t>
            </a:r>
            <a:r>
              <a:rPr lang="ru-RU" sz="1600" dirty="0"/>
              <a:t> и добавляя к элементам столбцов  с номерами, не вошедшими в </a:t>
            </a:r>
            <a:r>
              <a:rPr lang="ru-RU" sz="1600" i="1" dirty="0"/>
              <a:t>T</a:t>
            </a:r>
            <a:r>
              <a:rPr lang="ru-RU" sz="1600" i="1" baseline="30000" dirty="0"/>
              <a:t>”</a:t>
            </a:r>
            <a:r>
              <a:rPr lang="ru-RU" sz="1600" dirty="0"/>
              <a:t>.</a:t>
            </a:r>
          </a:p>
          <a:p>
            <a:pPr>
              <a:buNone/>
            </a:pPr>
            <a:r>
              <a:rPr lang="ru-RU" sz="1600" dirty="0"/>
              <a:t>Матрица </a:t>
            </a:r>
            <a:r>
              <a:rPr lang="en-US" sz="1600" i="1" dirty="0"/>
              <a:t>C </a:t>
            </a:r>
            <a:r>
              <a:rPr lang="en-US" sz="1600" baseline="30000" dirty="0"/>
              <a:t>’ </a:t>
            </a:r>
            <a:r>
              <a:rPr lang="ru-RU" sz="1600" dirty="0"/>
              <a:t>примет вид</a:t>
            </a:r>
            <a:endParaRPr lang="en-US" sz="1600" dirty="0"/>
          </a:p>
          <a:p>
            <a:pPr>
              <a:buNone/>
            </a:pPr>
            <a:endParaRPr lang="en-US" sz="1600" dirty="0"/>
          </a:p>
        </p:txBody>
      </p:sp>
      <p:sp>
        <p:nvSpPr>
          <p:cNvPr id="17460" name="Rectangle 5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7409" name="Group 1"/>
          <p:cNvGrpSpPr>
            <a:grpSpLocks noChangeAspect="1"/>
          </p:cNvGrpSpPr>
          <p:nvPr/>
        </p:nvGrpSpPr>
        <p:grpSpPr bwMode="auto">
          <a:xfrm>
            <a:off x="1619672" y="764704"/>
            <a:ext cx="4699000" cy="2498725"/>
            <a:chOff x="2111" y="2518"/>
            <a:chExt cx="7401" cy="3935"/>
          </a:xfrm>
        </p:grpSpPr>
        <p:sp>
          <p:nvSpPr>
            <p:cNvPr id="17459" name="AutoShape 51"/>
            <p:cNvSpPr>
              <a:spLocks noChangeAspect="1" noChangeArrowheads="1" noTextEdit="1"/>
            </p:cNvSpPr>
            <p:nvPr/>
          </p:nvSpPr>
          <p:spPr bwMode="auto">
            <a:xfrm>
              <a:off x="2111" y="2518"/>
              <a:ext cx="7401" cy="393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58" name="Text Box 50"/>
            <p:cNvSpPr txBox="1">
              <a:spLocks noChangeArrowheads="1"/>
            </p:cNvSpPr>
            <p:nvPr/>
          </p:nvSpPr>
          <p:spPr bwMode="auto">
            <a:xfrm>
              <a:off x="3448" y="2588"/>
              <a:ext cx="46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57" name="Text Box 49"/>
            <p:cNvSpPr txBox="1">
              <a:spLocks noChangeArrowheads="1"/>
            </p:cNvSpPr>
            <p:nvPr/>
          </p:nvSpPr>
          <p:spPr bwMode="auto">
            <a:xfrm>
              <a:off x="7074" y="6093"/>
              <a:ext cx="320"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56" name="Text Box 48"/>
            <p:cNvSpPr txBox="1">
              <a:spLocks noChangeArrowheads="1"/>
            </p:cNvSpPr>
            <p:nvPr/>
          </p:nvSpPr>
          <p:spPr bwMode="auto">
            <a:xfrm>
              <a:off x="4005" y="5774"/>
              <a:ext cx="320"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55" name="Text Box 47"/>
            <p:cNvSpPr txBox="1">
              <a:spLocks noChangeArrowheads="1"/>
            </p:cNvSpPr>
            <p:nvPr/>
          </p:nvSpPr>
          <p:spPr bwMode="auto">
            <a:xfrm>
              <a:off x="4013" y="4735"/>
              <a:ext cx="321"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54" name="Text Box 46"/>
            <p:cNvSpPr txBox="1">
              <a:spLocks noChangeArrowheads="1"/>
            </p:cNvSpPr>
            <p:nvPr/>
          </p:nvSpPr>
          <p:spPr bwMode="auto">
            <a:xfrm>
              <a:off x="6917" y="4476"/>
              <a:ext cx="47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53" name="Text Box 45"/>
            <p:cNvSpPr txBox="1">
              <a:spLocks noChangeArrowheads="1"/>
            </p:cNvSpPr>
            <p:nvPr/>
          </p:nvSpPr>
          <p:spPr bwMode="auto">
            <a:xfrm>
              <a:off x="6917" y="3410"/>
              <a:ext cx="521"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52" name="Text Box 44"/>
            <p:cNvSpPr txBox="1">
              <a:spLocks noChangeArrowheads="1"/>
            </p:cNvSpPr>
            <p:nvPr/>
          </p:nvSpPr>
          <p:spPr bwMode="auto">
            <a:xfrm>
              <a:off x="6917" y="2518"/>
              <a:ext cx="47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51" name="Text Box 43"/>
            <p:cNvSpPr txBox="1">
              <a:spLocks noChangeArrowheads="1"/>
            </p:cNvSpPr>
            <p:nvPr/>
          </p:nvSpPr>
          <p:spPr bwMode="auto">
            <a:xfrm>
              <a:off x="3807" y="3410"/>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r>
                <a:rPr kumimoji="0" lang="en-US" sz="10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2</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50" name="Text Box 42"/>
            <p:cNvSpPr txBox="1">
              <a:spLocks noChangeArrowheads="1"/>
            </p:cNvSpPr>
            <p:nvPr/>
          </p:nvSpPr>
          <p:spPr bwMode="auto">
            <a:xfrm>
              <a:off x="3714" y="2518"/>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r>
                <a:rPr kumimoji="0" lang="en-US" sz="10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49" name="Text Box 41"/>
            <p:cNvSpPr txBox="1">
              <a:spLocks noChangeArrowheads="1"/>
            </p:cNvSpPr>
            <p:nvPr/>
          </p:nvSpPr>
          <p:spPr bwMode="auto">
            <a:xfrm>
              <a:off x="7274" y="5345"/>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48" name="Text Box 40"/>
            <p:cNvSpPr txBox="1">
              <a:spLocks noChangeArrowheads="1"/>
            </p:cNvSpPr>
            <p:nvPr/>
          </p:nvSpPr>
          <p:spPr bwMode="auto">
            <a:xfrm>
              <a:off x="7438" y="4570"/>
              <a:ext cx="192"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47" name="Text Box 39"/>
            <p:cNvSpPr txBox="1">
              <a:spLocks noChangeArrowheads="1"/>
            </p:cNvSpPr>
            <p:nvPr/>
          </p:nvSpPr>
          <p:spPr bwMode="auto">
            <a:xfrm>
              <a:off x="7630" y="3852"/>
              <a:ext cx="191"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46" name="Text Box 38"/>
            <p:cNvSpPr txBox="1">
              <a:spLocks noChangeArrowheads="1"/>
            </p:cNvSpPr>
            <p:nvPr/>
          </p:nvSpPr>
          <p:spPr bwMode="auto">
            <a:xfrm>
              <a:off x="7821" y="3225"/>
              <a:ext cx="547"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45" name="Text Box 37"/>
            <p:cNvSpPr txBox="1">
              <a:spLocks noChangeArrowheads="1"/>
            </p:cNvSpPr>
            <p:nvPr/>
          </p:nvSpPr>
          <p:spPr bwMode="auto">
            <a:xfrm>
              <a:off x="6540" y="5609"/>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44" name="Text Box 36"/>
            <p:cNvSpPr txBox="1">
              <a:spLocks noChangeArrowheads="1"/>
            </p:cNvSpPr>
            <p:nvPr/>
          </p:nvSpPr>
          <p:spPr bwMode="auto">
            <a:xfrm>
              <a:off x="6917" y="5722"/>
              <a:ext cx="477"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43" name="Text Box 35"/>
            <p:cNvSpPr txBox="1">
              <a:spLocks noChangeArrowheads="1"/>
            </p:cNvSpPr>
            <p:nvPr/>
          </p:nvSpPr>
          <p:spPr bwMode="auto">
            <a:xfrm>
              <a:off x="3874" y="5564"/>
              <a:ext cx="480"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42" name="AutoShape 34"/>
            <p:cNvSpPr>
              <a:spLocks noChangeArrowheads="1"/>
            </p:cNvSpPr>
            <p:nvPr/>
          </p:nvSpPr>
          <p:spPr bwMode="auto">
            <a:xfrm>
              <a:off x="2297" y="4476"/>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41" name="AutoShape 33"/>
            <p:cNvSpPr>
              <a:spLocks noChangeArrowheads="1"/>
            </p:cNvSpPr>
            <p:nvPr/>
          </p:nvSpPr>
          <p:spPr bwMode="auto">
            <a:xfrm>
              <a:off x="3941" y="3957"/>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40" name="AutoShape 32"/>
            <p:cNvSpPr>
              <a:spLocks noChangeArrowheads="1"/>
            </p:cNvSpPr>
            <p:nvPr/>
          </p:nvSpPr>
          <p:spPr bwMode="auto">
            <a:xfrm>
              <a:off x="7047" y="3970"/>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39" name="AutoShape 31"/>
            <p:cNvSpPr>
              <a:spLocks noChangeArrowheads="1"/>
            </p:cNvSpPr>
            <p:nvPr/>
          </p:nvSpPr>
          <p:spPr bwMode="auto">
            <a:xfrm>
              <a:off x="3927" y="2822"/>
              <a:ext cx="111" cy="112"/>
            </a:xfrm>
            <a:prstGeom prst="flowChartConnector">
              <a:avLst/>
            </a:prstGeom>
            <a:solidFill>
              <a:srgbClr val="000000"/>
            </a:solidFill>
            <a:ln w="9525">
              <a:solidFill>
                <a:srgbClr val="000000"/>
              </a:solidFill>
              <a:round/>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38" name="AutoShape 30"/>
            <p:cNvSpPr>
              <a:spLocks noChangeArrowheads="1"/>
            </p:cNvSpPr>
            <p:nvPr/>
          </p:nvSpPr>
          <p:spPr bwMode="auto">
            <a:xfrm>
              <a:off x="3941" y="4998"/>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37" name="Text Box 29"/>
            <p:cNvSpPr txBox="1">
              <a:spLocks noChangeArrowheads="1"/>
            </p:cNvSpPr>
            <p:nvPr/>
          </p:nvSpPr>
          <p:spPr bwMode="auto">
            <a:xfrm>
              <a:off x="2112" y="3957"/>
              <a:ext cx="393" cy="425"/>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1" u="none" strike="noStrike" cap="none" normalizeH="0" baseline="0">
                  <a:ln>
                    <a:noFill/>
                  </a:ln>
                  <a:solidFill>
                    <a:schemeClr val="tx1"/>
                  </a:solidFill>
                  <a:effectLst/>
                  <a:latin typeface="Arial" pitchFamily="34" charset="0"/>
                  <a:ea typeface="Times New Roman" pitchFamily="18" charset="0"/>
                  <a:cs typeface="Arial" pitchFamily="34" charset="0"/>
                </a:rPr>
                <a:t>s</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36" name="Text Box 28"/>
            <p:cNvSpPr txBox="1">
              <a:spLocks noChangeArrowheads="1"/>
            </p:cNvSpPr>
            <p:nvPr/>
          </p:nvSpPr>
          <p:spPr bwMode="auto">
            <a:xfrm>
              <a:off x="8870" y="4132"/>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1" u="none" strike="noStrike" cap="none" normalizeH="0" baseline="0">
                  <a:ln>
                    <a:noFill/>
                  </a:ln>
                  <a:solidFill>
                    <a:schemeClr val="tx1"/>
                  </a:solidFill>
                  <a:effectLst/>
                  <a:latin typeface="Arial" pitchFamily="34" charset="0"/>
                  <a:ea typeface="Times New Roman" pitchFamily="18" charset="0"/>
                  <a:cs typeface="Arial" pitchFamily="34" charset="0"/>
                </a:rPr>
                <a:t>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35" name="Text Box 27"/>
            <p:cNvSpPr txBox="1">
              <a:spLocks noChangeArrowheads="1"/>
            </p:cNvSpPr>
            <p:nvPr/>
          </p:nvSpPr>
          <p:spPr bwMode="auto">
            <a:xfrm>
              <a:off x="2700" y="3410"/>
              <a:ext cx="547" cy="35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34" name="Text Box 26"/>
            <p:cNvSpPr txBox="1">
              <a:spLocks noChangeArrowheads="1"/>
            </p:cNvSpPr>
            <p:nvPr/>
          </p:nvSpPr>
          <p:spPr bwMode="auto">
            <a:xfrm>
              <a:off x="3807" y="4452"/>
              <a:ext cx="454" cy="398"/>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000" b="0" i="0" u="none" strike="noStrike" cap="none" normalizeH="0" baseline="-30000">
                  <a:ln>
                    <a:noFill/>
                  </a:ln>
                  <a:solidFill>
                    <a:schemeClr val="tx1"/>
                  </a:solidFill>
                  <a:effectLst/>
                  <a:latin typeface="Arial" pitchFamily="34" charset="0"/>
                  <a:ea typeface="Times New Roman" pitchFamily="18" charset="0"/>
                  <a:cs typeface="Arial" pitchFamily="34" charset="0"/>
                </a:rPr>
                <a:t>3</a:t>
              </a:r>
              <a:r>
                <a:rPr kumimoji="0" lang="en-US" sz="1000" b="0" i="0" u="none" strike="noStrike" cap="none" normalizeH="0" baseline="0">
                  <a:ln>
                    <a:noFill/>
                  </a:ln>
                  <a:solidFill>
                    <a:schemeClr val="tx1"/>
                  </a:solidFill>
                  <a:effectLst/>
                  <a:latin typeface="Arial" pitchFamily="34" charset="0"/>
                  <a:ea typeface="Times New Roman" pitchFamily="18" charset="0"/>
                  <a:cs typeface="Arial" pitchFamily="34" charset="0"/>
                </a:rPr>
                <a:t> 3 </a:t>
              </a: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3</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33" name="Text Box 25"/>
            <p:cNvSpPr txBox="1">
              <a:spLocks noChangeArrowheads="1"/>
            </p:cNvSpPr>
            <p:nvPr/>
          </p:nvSpPr>
          <p:spPr bwMode="auto">
            <a:xfrm>
              <a:off x="5538" y="2947"/>
              <a:ext cx="235"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32" name="Text Box 24"/>
            <p:cNvSpPr txBox="1">
              <a:spLocks noChangeArrowheads="1"/>
            </p:cNvSpPr>
            <p:nvPr/>
          </p:nvSpPr>
          <p:spPr bwMode="auto">
            <a:xfrm>
              <a:off x="5537" y="4116"/>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31" name="AutoShape 23"/>
            <p:cNvSpPr>
              <a:spLocks noChangeArrowheads="1"/>
            </p:cNvSpPr>
            <p:nvPr/>
          </p:nvSpPr>
          <p:spPr bwMode="auto">
            <a:xfrm>
              <a:off x="8786" y="4475"/>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30" name="AutoShape 22"/>
            <p:cNvSpPr>
              <a:spLocks noChangeArrowheads="1"/>
            </p:cNvSpPr>
            <p:nvPr/>
          </p:nvSpPr>
          <p:spPr bwMode="auto">
            <a:xfrm>
              <a:off x="3941" y="6133"/>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29" name="AutoShape 21"/>
            <p:cNvSpPr>
              <a:spLocks noChangeArrowheads="1"/>
            </p:cNvSpPr>
            <p:nvPr/>
          </p:nvSpPr>
          <p:spPr bwMode="auto">
            <a:xfrm>
              <a:off x="7036" y="2822"/>
              <a:ext cx="111" cy="112"/>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28" name="AutoShape 20"/>
            <p:cNvSpPr>
              <a:spLocks noChangeArrowheads="1"/>
            </p:cNvSpPr>
            <p:nvPr/>
          </p:nvSpPr>
          <p:spPr bwMode="auto">
            <a:xfrm>
              <a:off x="7063" y="6133"/>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27" name="AutoShape 19"/>
            <p:cNvSpPr>
              <a:spLocks noChangeArrowheads="1"/>
            </p:cNvSpPr>
            <p:nvPr/>
          </p:nvSpPr>
          <p:spPr bwMode="auto">
            <a:xfrm>
              <a:off x="7047" y="5007"/>
              <a:ext cx="111" cy="111"/>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26" name="AutoShape 18"/>
            <p:cNvSpPr>
              <a:spLocks noChangeShapeType="1"/>
            </p:cNvSpPr>
            <p:nvPr/>
          </p:nvSpPr>
          <p:spPr bwMode="auto">
            <a:xfrm flipV="1">
              <a:off x="4036" y="6189"/>
              <a:ext cx="3027" cy="3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25" name="AutoShape 17"/>
            <p:cNvSpPr>
              <a:spLocks noChangeShapeType="1"/>
            </p:cNvSpPr>
            <p:nvPr/>
          </p:nvSpPr>
          <p:spPr bwMode="auto">
            <a:xfrm flipV="1">
              <a:off x="7174" y="4570"/>
              <a:ext cx="1628" cy="16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24" name="AutoShape 16"/>
            <p:cNvSpPr>
              <a:spLocks noChangeShapeType="1"/>
            </p:cNvSpPr>
            <p:nvPr/>
          </p:nvSpPr>
          <p:spPr bwMode="auto">
            <a:xfrm flipV="1">
              <a:off x="7158" y="4531"/>
              <a:ext cx="1628"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23" name="AutoShape 15"/>
            <p:cNvSpPr>
              <a:spLocks noChangeShapeType="1"/>
            </p:cNvSpPr>
            <p:nvPr/>
          </p:nvSpPr>
          <p:spPr bwMode="auto">
            <a:xfrm>
              <a:off x="7103" y="4081"/>
              <a:ext cx="1699" cy="41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22" name="AutoShape 14"/>
            <p:cNvSpPr>
              <a:spLocks noChangeShapeType="1"/>
            </p:cNvSpPr>
            <p:nvPr/>
          </p:nvSpPr>
          <p:spPr bwMode="auto">
            <a:xfrm>
              <a:off x="7147" y="2878"/>
              <a:ext cx="1695" cy="159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21" name="AutoShape 13"/>
            <p:cNvSpPr>
              <a:spLocks noChangeShapeType="1"/>
            </p:cNvSpPr>
            <p:nvPr/>
          </p:nvSpPr>
          <p:spPr bwMode="auto">
            <a:xfrm>
              <a:off x="4052" y="4013"/>
              <a:ext cx="2995" cy="1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20" name="AutoShape 12"/>
            <p:cNvSpPr>
              <a:spLocks noChangeShapeType="1"/>
            </p:cNvSpPr>
            <p:nvPr/>
          </p:nvSpPr>
          <p:spPr bwMode="auto">
            <a:xfrm flipV="1">
              <a:off x="4052" y="2918"/>
              <a:ext cx="3000" cy="109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9" name="AutoShape 11"/>
            <p:cNvSpPr>
              <a:spLocks noChangeShapeType="1"/>
            </p:cNvSpPr>
            <p:nvPr/>
          </p:nvSpPr>
          <p:spPr bwMode="auto">
            <a:xfrm>
              <a:off x="4036" y="4052"/>
              <a:ext cx="3011" cy="101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8" name="AutoShape 10"/>
            <p:cNvSpPr>
              <a:spLocks noChangeShapeType="1"/>
            </p:cNvSpPr>
            <p:nvPr/>
          </p:nvSpPr>
          <p:spPr bwMode="auto">
            <a:xfrm>
              <a:off x="3957" y="5093"/>
              <a:ext cx="3122" cy="105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7" name="AutoShape 9"/>
            <p:cNvSpPr>
              <a:spLocks noChangeShapeType="1"/>
            </p:cNvSpPr>
            <p:nvPr/>
          </p:nvSpPr>
          <p:spPr bwMode="auto">
            <a:xfrm>
              <a:off x="2353" y="4587"/>
              <a:ext cx="1604" cy="156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6" name="Text Box 8"/>
            <p:cNvSpPr txBox="1">
              <a:spLocks noChangeArrowheads="1"/>
            </p:cNvSpPr>
            <p:nvPr/>
          </p:nvSpPr>
          <p:spPr bwMode="auto">
            <a:xfrm>
              <a:off x="2936" y="3852"/>
              <a:ext cx="547"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415" name="AutoShape 7"/>
            <p:cNvSpPr>
              <a:spLocks noChangeShapeType="1"/>
            </p:cNvSpPr>
            <p:nvPr/>
          </p:nvSpPr>
          <p:spPr bwMode="auto">
            <a:xfrm flipV="1">
              <a:off x="2392" y="2918"/>
              <a:ext cx="1551" cy="157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4" name="AutoShape 6"/>
            <p:cNvSpPr>
              <a:spLocks noChangeShapeType="1"/>
            </p:cNvSpPr>
            <p:nvPr/>
          </p:nvSpPr>
          <p:spPr bwMode="auto">
            <a:xfrm flipV="1">
              <a:off x="2408" y="4052"/>
              <a:ext cx="1549" cy="48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3" name="AutoShape 5"/>
            <p:cNvSpPr>
              <a:spLocks noChangeShapeType="1"/>
            </p:cNvSpPr>
            <p:nvPr/>
          </p:nvSpPr>
          <p:spPr bwMode="auto">
            <a:xfrm>
              <a:off x="2353" y="4587"/>
              <a:ext cx="1604" cy="42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2" name="Text Box 4"/>
            <p:cNvSpPr txBox="1">
              <a:spLocks noChangeArrowheads="1"/>
            </p:cNvSpPr>
            <p:nvPr/>
          </p:nvSpPr>
          <p:spPr bwMode="auto">
            <a:xfrm>
              <a:off x="5439" y="2518"/>
              <a:ext cx="236" cy="359"/>
            </a:xfrm>
            <a:prstGeom prst="rect">
              <a:avLst/>
            </a:prstGeom>
            <a:solidFill>
              <a:srgbClr val="FFFFFF"/>
            </a:solidFill>
            <a:ln w="9525">
              <a:solidFill>
                <a:srgbClr val="FFFFFF"/>
              </a:solidFill>
              <a:miter lim="800000"/>
              <a:headEnd/>
              <a:tailEnd/>
            </a:ln>
          </p:spPr>
          <p:txBody>
            <a:bodyPr vert="horz" wrap="square" lIns="81382" tIns="40691" rIns="81382" bIns="4069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11" name="AutoShape 3"/>
            <p:cNvSpPr>
              <a:spLocks noChangeShapeType="1"/>
            </p:cNvSpPr>
            <p:nvPr/>
          </p:nvSpPr>
          <p:spPr bwMode="auto">
            <a:xfrm>
              <a:off x="3983" y="2822"/>
              <a:ext cx="3191" cy="336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410" name="AutoShape 2"/>
            <p:cNvSpPr>
              <a:spLocks noChangeShapeType="1"/>
            </p:cNvSpPr>
            <p:nvPr/>
          </p:nvSpPr>
          <p:spPr bwMode="auto">
            <a:xfrm>
              <a:off x="4036" y="4052"/>
              <a:ext cx="3122" cy="209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6" name="Таблица 55"/>
          <p:cNvGraphicFramePr>
            <a:graphicFrameLocks noGrp="1"/>
          </p:cNvGraphicFramePr>
          <p:nvPr/>
        </p:nvGraphicFramePr>
        <p:xfrm>
          <a:off x="1547664" y="3789040"/>
          <a:ext cx="5753100" cy="426720"/>
        </p:xfrm>
        <a:graphic>
          <a:graphicData uri="http://schemas.openxmlformats.org/drawingml/2006/table">
            <a:tbl>
              <a:tblPr/>
              <a:tblGrid>
                <a:gridCol w="514985">
                  <a:extLst>
                    <a:ext uri="{9D8B030D-6E8A-4147-A177-3AD203B41FA5}">
                      <a16:colId xmlns:a16="http://schemas.microsoft.com/office/drawing/2014/main" val="20000"/>
                    </a:ext>
                  </a:extLst>
                </a:gridCol>
                <a:gridCol w="544195">
                  <a:extLst>
                    <a:ext uri="{9D8B030D-6E8A-4147-A177-3AD203B41FA5}">
                      <a16:colId xmlns:a16="http://schemas.microsoft.com/office/drawing/2014/main" val="20001"/>
                    </a:ext>
                  </a:extLst>
                </a:gridCol>
                <a:gridCol w="449580">
                  <a:extLst>
                    <a:ext uri="{9D8B030D-6E8A-4147-A177-3AD203B41FA5}">
                      <a16:colId xmlns:a16="http://schemas.microsoft.com/office/drawing/2014/main" val="20002"/>
                    </a:ext>
                  </a:extLst>
                </a:gridCol>
                <a:gridCol w="601980">
                  <a:extLst>
                    <a:ext uri="{9D8B030D-6E8A-4147-A177-3AD203B41FA5}">
                      <a16:colId xmlns:a16="http://schemas.microsoft.com/office/drawing/2014/main" val="20003"/>
                    </a:ext>
                  </a:extLst>
                </a:gridCol>
                <a:gridCol w="532765">
                  <a:extLst>
                    <a:ext uri="{9D8B030D-6E8A-4147-A177-3AD203B41FA5}">
                      <a16:colId xmlns:a16="http://schemas.microsoft.com/office/drawing/2014/main" val="20004"/>
                    </a:ext>
                  </a:extLst>
                </a:gridCol>
                <a:gridCol w="395605">
                  <a:extLst>
                    <a:ext uri="{9D8B030D-6E8A-4147-A177-3AD203B41FA5}">
                      <a16:colId xmlns:a16="http://schemas.microsoft.com/office/drawing/2014/main" val="20005"/>
                    </a:ext>
                  </a:extLst>
                </a:gridCol>
                <a:gridCol w="54038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632460">
                  <a:extLst>
                    <a:ext uri="{9D8B030D-6E8A-4147-A177-3AD203B41FA5}">
                      <a16:colId xmlns:a16="http://schemas.microsoft.com/office/drawing/2014/main" val="20008"/>
                    </a:ext>
                  </a:extLst>
                </a:gridCol>
                <a:gridCol w="504190">
                  <a:extLst>
                    <a:ext uri="{9D8B030D-6E8A-4147-A177-3AD203B41FA5}">
                      <a16:colId xmlns:a16="http://schemas.microsoft.com/office/drawing/2014/main" val="20009"/>
                    </a:ext>
                  </a:extLst>
                </a:gridCol>
                <a:gridCol w="497205">
                  <a:extLst>
                    <a:ext uri="{9D8B030D-6E8A-4147-A177-3AD203B41FA5}">
                      <a16:colId xmlns:a16="http://schemas.microsoft.com/office/drawing/2014/main" val="20010"/>
                    </a:ext>
                  </a:extLst>
                </a:gridCol>
              </a:tblGrid>
              <a:tr h="0">
                <a:tc>
                  <a:txBody>
                    <a:bodyPr/>
                    <a:lstStyle/>
                    <a:p>
                      <a:pPr algn="ctr" fontAlgn="base" hangingPunct="0">
                        <a:spcAft>
                          <a:spcPts val="0"/>
                        </a:spcAft>
                      </a:pPr>
                      <a:r>
                        <a:rPr lang="en-US" sz="1400" i="1">
                          <a:latin typeface="Times New Roman"/>
                          <a:ea typeface="Times New Roman"/>
                          <a:cs typeface="Times New Roman"/>
                        </a:rPr>
                        <a:t>s</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2</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3</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2</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3</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v</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fontAlgn="base" hangingPunct="0">
                        <a:spcAft>
                          <a:spcPts val="0"/>
                        </a:spcAft>
                      </a:pPr>
                      <a:r>
                        <a:rPr lang="en-US" sz="1400">
                          <a:latin typeface="Times New Roman"/>
                          <a:ea typeface="Times New Roman"/>
                          <a:cs typeface="Times New Roman"/>
                        </a:rPr>
                        <a:t>(-,∞)</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a:latin typeface="Times New Roman"/>
                          <a:ea typeface="Times New Roman"/>
                          <a:cs typeface="Times New Roman"/>
                        </a:rPr>
                        <a:t>(</a:t>
                      </a:r>
                      <a:r>
                        <a:rPr lang="en-US" sz="1400" i="1">
                          <a:latin typeface="Times New Roman"/>
                          <a:ea typeface="Times New Roman"/>
                          <a:cs typeface="Times New Roman"/>
                        </a:rPr>
                        <a:t>t</a:t>
                      </a:r>
                      <a:r>
                        <a:rPr lang="en-US" sz="1400" baseline="-25000">
                          <a:latin typeface="Times New Roman"/>
                          <a:ea typeface="Times New Roman"/>
                          <a:cs typeface="Times New Roman"/>
                        </a:rPr>
                        <a:t>4</a:t>
                      </a:r>
                      <a:r>
                        <a:rPr lang="en-US" sz="1400" baseline="30000">
                          <a:latin typeface="Times New Roman"/>
                          <a:ea typeface="Times New Roman"/>
                          <a:cs typeface="Times New Roman"/>
                        </a:rPr>
                        <a:t>-</a:t>
                      </a:r>
                      <a:r>
                        <a:rPr lang="en-US" sz="14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en-US"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a:latin typeface="Times New Roman"/>
                          <a:ea typeface="Times New Roman"/>
                          <a:cs typeface="Times New Roman"/>
                        </a:rPr>
                        <a:t>(</a:t>
                      </a:r>
                      <a:r>
                        <a:rPr lang="en-US" sz="1400" i="1">
                          <a:latin typeface="Times New Roman"/>
                          <a:ea typeface="Times New Roman"/>
                          <a:cs typeface="Times New Roman"/>
                        </a:rPr>
                        <a:t>s</a:t>
                      </a:r>
                      <a:r>
                        <a:rPr lang="en-US" sz="1400" baseline="30000">
                          <a:latin typeface="Times New Roman"/>
                          <a:ea typeface="Times New Roman"/>
                          <a:cs typeface="Times New Roman"/>
                        </a:rPr>
                        <a:t>+</a:t>
                      </a:r>
                      <a:r>
                        <a:rPr lang="en-US" sz="1400">
                          <a:latin typeface="Times New Roman"/>
                          <a:ea typeface="Times New Roman"/>
                          <a:cs typeface="Times New Roman"/>
                        </a:rPr>
                        <a:t>,1) </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a:latin typeface="Times New Roman"/>
                          <a:ea typeface="Times New Roman"/>
                          <a:cs typeface="Times New Roman"/>
                        </a:rPr>
                        <a:t>(</a:t>
                      </a:r>
                      <a:r>
                        <a:rPr lang="en-US" sz="1400" i="1">
                          <a:latin typeface="Times New Roman"/>
                          <a:ea typeface="Times New Roman"/>
                          <a:cs typeface="Times New Roman"/>
                        </a:rPr>
                        <a:t>s</a:t>
                      </a:r>
                      <a:r>
                        <a:rPr lang="en-US" sz="1400" baseline="30000">
                          <a:latin typeface="Times New Roman"/>
                          <a:ea typeface="Times New Roman"/>
                          <a:cs typeface="Times New Roman"/>
                        </a:rPr>
                        <a:t>+</a:t>
                      </a:r>
                      <a:r>
                        <a:rPr lang="en-US" sz="14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a:latin typeface="Times New Roman"/>
                          <a:ea typeface="Times New Roman"/>
                          <a:cs typeface="Times New Roman"/>
                        </a:rPr>
                        <a:t>(</a:t>
                      </a:r>
                      <a:r>
                        <a:rPr lang="en-US" sz="1400" i="1">
                          <a:latin typeface="Times New Roman"/>
                          <a:ea typeface="Times New Roman"/>
                          <a:cs typeface="Times New Roman"/>
                        </a:rPr>
                        <a:t>s</a:t>
                      </a:r>
                      <a:r>
                        <a:rPr lang="en-US" sz="1400" baseline="-25000">
                          <a:latin typeface="Times New Roman"/>
                          <a:ea typeface="Times New Roman"/>
                          <a:cs typeface="Times New Roman"/>
                        </a:rPr>
                        <a:t>3</a:t>
                      </a:r>
                      <a:r>
                        <a:rPr lang="en-US" sz="1400" baseline="30000">
                          <a:latin typeface="Times New Roman"/>
                          <a:ea typeface="Times New Roman"/>
                          <a:cs typeface="Times New Roman"/>
                        </a:rPr>
                        <a:t>+</a:t>
                      </a:r>
                      <a:r>
                        <a:rPr lang="en-US" sz="14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dirty="0">
                          <a:latin typeface="Times New Roman"/>
                          <a:ea typeface="Times New Roman"/>
                          <a:cs typeface="Times New Roman"/>
                        </a:rPr>
                        <a:t>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48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86" name="Object 78"/>
          <p:cNvGraphicFramePr>
            <a:graphicFrameLocks noChangeAspect="1"/>
          </p:cNvGraphicFramePr>
          <p:nvPr/>
        </p:nvGraphicFramePr>
        <p:xfrm>
          <a:off x="5003800" y="4581525"/>
          <a:ext cx="1079500" cy="396875"/>
        </p:xfrm>
        <a:graphic>
          <a:graphicData uri="http://schemas.openxmlformats.org/presentationml/2006/ole">
            <mc:AlternateContent xmlns:mc="http://schemas.openxmlformats.org/markup-compatibility/2006">
              <mc:Choice xmlns:v="urn:schemas-microsoft-com:vml" Requires="v">
                <p:oleObj spid="_x0000_s17486" name="Формула" r:id="rId2" imgW="901309" imgH="304668" progId="Equation.3">
                  <p:embed/>
                </p:oleObj>
              </mc:Choice>
              <mc:Fallback>
                <p:oleObj name="Формула" r:id="rId2" imgW="901309" imgH="304668" progId="Equation.3">
                  <p:embed/>
                  <p:pic>
                    <p:nvPicPr>
                      <p:cNvPr id="0"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581525"/>
                        <a:ext cx="10795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80312" y="274638"/>
            <a:ext cx="1306488" cy="274042"/>
          </a:xfrm>
        </p:spPr>
        <p:txBody>
          <a:bodyPr>
            <a:noAutofit/>
          </a:bodyPr>
          <a:lstStyle/>
          <a:p>
            <a:r>
              <a:rPr lang="ru-RU" sz="1200" dirty="0"/>
              <a:t>ИСО</a:t>
            </a:r>
            <a:endParaRPr lang="en-US" sz="1200" dirty="0"/>
          </a:p>
        </p:txBody>
      </p:sp>
      <p:sp>
        <p:nvSpPr>
          <p:cNvPr id="3" name="Содержимое 2"/>
          <p:cNvSpPr>
            <a:spLocks noGrp="1"/>
          </p:cNvSpPr>
          <p:nvPr>
            <p:ph idx="1"/>
          </p:nvPr>
        </p:nvSpPr>
        <p:spPr>
          <a:xfrm>
            <a:off x="457200" y="404664"/>
            <a:ext cx="8229600" cy="5721499"/>
          </a:xfrm>
        </p:spPr>
        <p:txBody>
          <a:bodyPr>
            <a:normAutofit/>
          </a:bodyPr>
          <a:lstStyle/>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Итерация</a:t>
            </a:r>
            <a:r>
              <a:rPr lang="ru-RU" sz="1600" i="1" dirty="0"/>
              <a:t> </a:t>
            </a:r>
            <a:r>
              <a:rPr lang="ru-RU" sz="1600" dirty="0"/>
              <a:t>2</a:t>
            </a:r>
            <a:r>
              <a:rPr lang="ru-RU" sz="1600" i="1" dirty="0"/>
              <a:t>.</a:t>
            </a:r>
            <a:r>
              <a:rPr lang="ru-RU" sz="1600" dirty="0"/>
              <a:t> Получим следующую сеть:</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Находим максимальный поток в сети. На последней итерации алгоритма Форда</a:t>
            </a:r>
          </a:p>
          <a:p>
            <a:pPr>
              <a:buNone/>
            </a:pPr>
            <a:r>
              <a:rPr lang="ru-RU" sz="1600" dirty="0" err="1"/>
              <a:t>Фалкерсона</a:t>
            </a:r>
            <a:r>
              <a:rPr lang="ru-RU" sz="1600" dirty="0"/>
              <a:t> получим: </a:t>
            </a:r>
          </a:p>
          <a:p>
            <a:pPr>
              <a:buNone/>
            </a:pPr>
            <a:endParaRPr lang="en-US" sz="1600" dirty="0"/>
          </a:p>
          <a:p>
            <a:pPr>
              <a:buNone/>
            </a:pPr>
            <a:endParaRPr lang="en-US" sz="1600" dirty="0"/>
          </a:p>
          <a:p>
            <a:pPr>
              <a:buNone/>
            </a:pPr>
            <a:r>
              <a:rPr lang="ru-RU" sz="1600" dirty="0"/>
              <a:t> </a:t>
            </a:r>
            <a:endParaRPr lang="en-US" sz="1600" dirty="0"/>
          </a:p>
          <a:p>
            <a:pPr>
              <a:buNone/>
            </a:pPr>
            <a:endParaRPr lang="en-US" sz="160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3" name="Object 1"/>
          <p:cNvGraphicFramePr>
            <a:graphicFrameLocks noChangeAspect="1"/>
          </p:cNvGraphicFramePr>
          <p:nvPr/>
        </p:nvGraphicFramePr>
        <p:xfrm>
          <a:off x="1187624" y="548680"/>
          <a:ext cx="1257300" cy="990600"/>
        </p:xfrm>
        <a:graphic>
          <a:graphicData uri="http://schemas.openxmlformats.org/presentationml/2006/ole">
            <mc:AlternateContent xmlns:mc="http://schemas.openxmlformats.org/markup-compatibility/2006">
              <mc:Choice xmlns:v="urn:schemas-microsoft-com:vml" Requires="v">
                <p:oleObj spid="_x0000_s18433" name="Формула" r:id="rId2" imgW="1168400" imgH="914400" progId="Equation.3">
                  <p:embed/>
                </p:oleObj>
              </mc:Choice>
              <mc:Fallback>
                <p:oleObj name="Формула" r:id="rId2" imgW="1168400" imgH="9144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48680"/>
                        <a:ext cx="12573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8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8435" name="Group 3"/>
          <p:cNvGrpSpPr>
            <a:grpSpLocks noChangeAspect="1"/>
          </p:cNvGrpSpPr>
          <p:nvPr/>
        </p:nvGrpSpPr>
        <p:grpSpPr bwMode="auto">
          <a:xfrm>
            <a:off x="899592" y="1844824"/>
            <a:ext cx="4770438" cy="2643188"/>
            <a:chOff x="1819" y="2388"/>
            <a:chExt cx="7977" cy="4421"/>
          </a:xfrm>
        </p:grpSpPr>
        <p:sp>
          <p:nvSpPr>
            <p:cNvPr id="18488" name="AutoShape 56"/>
            <p:cNvSpPr>
              <a:spLocks noChangeAspect="1" noChangeArrowheads="1" noTextEdit="1"/>
            </p:cNvSpPr>
            <p:nvPr/>
          </p:nvSpPr>
          <p:spPr bwMode="auto">
            <a:xfrm>
              <a:off x="1819" y="2388"/>
              <a:ext cx="7977" cy="442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87" name="Text Box 55"/>
            <p:cNvSpPr txBox="1">
              <a:spLocks noChangeArrowheads="1"/>
            </p:cNvSpPr>
            <p:nvPr/>
          </p:nvSpPr>
          <p:spPr bwMode="auto">
            <a:xfrm>
              <a:off x="2799" y="5163"/>
              <a:ext cx="615" cy="402"/>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86" name="Text Box 54"/>
            <p:cNvSpPr txBox="1">
              <a:spLocks noChangeArrowheads="1"/>
            </p:cNvSpPr>
            <p:nvPr/>
          </p:nvSpPr>
          <p:spPr bwMode="auto">
            <a:xfrm>
              <a:off x="3320" y="2467"/>
              <a:ext cx="524"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85" name="Text Box 53"/>
            <p:cNvSpPr txBox="1">
              <a:spLocks noChangeArrowheads="1"/>
            </p:cNvSpPr>
            <p:nvPr/>
          </p:nvSpPr>
          <p:spPr bwMode="auto">
            <a:xfrm>
              <a:off x="7395" y="6406"/>
              <a:ext cx="360"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84" name="Text Box 52"/>
            <p:cNvSpPr txBox="1">
              <a:spLocks noChangeArrowheads="1"/>
            </p:cNvSpPr>
            <p:nvPr/>
          </p:nvSpPr>
          <p:spPr bwMode="auto">
            <a:xfrm>
              <a:off x="3946" y="6047"/>
              <a:ext cx="360"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83" name="Text Box 51"/>
            <p:cNvSpPr txBox="1">
              <a:spLocks noChangeArrowheads="1"/>
            </p:cNvSpPr>
            <p:nvPr/>
          </p:nvSpPr>
          <p:spPr bwMode="auto">
            <a:xfrm>
              <a:off x="3956" y="4879"/>
              <a:ext cx="360"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82" name="Text Box 50"/>
            <p:cNvSpPr txBox="1">
              <a:spLocks noChangeArrowheads="1"/>
            </p:cNvSpPr>
            <p:nvPr/>
          </p:nvSpPr>
          <p:spPr bwMode="auto">
            <a:xfrm>
              <a:off x="7219" y="4606"/>
              <a:ext cx="487" cy="44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3</a:t>
              </a: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3</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81" name="Text Box 49"/>
            <p:cNvSpPr txBox="1">
              <a:spLocks noChangeArrowheads="1"/>
            </p:cNvSpPr>
            <p:nvPr/>
          </p:nvSpPr>
          <p:spPr bwMode="auto">
            <a:xfrm>
              <a:off x="7219" y="3648"/>
              <a:ext cx="536"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2</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80" name="Text Box 48"/>
            <p:cNvSpPr txBox="1">
              <a:spLocks noChangeArrowheads="1"/>
            </p:cNvSpPr>
            <p:nvPr/>
          </p:nvSpPr>
          <p:spPr bwMode="auto">
            <a:xfrm>
              <a:off x="7219" y="2388"/>
              <a:ext cx="536" cy="402"/>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79" name="Text Box 47"/>
            <p:cNvSpPr txBox="1">
              <a:spLocks noChangeArrowheads="1"/>
            </p:cNvSpPr>
            <p:nvPr/>
          </p:nvSpPr>
          <p:spPr bwMode="auto">
            <a:xfrm>
              <a:off x="3724" y="3648"/>
              <a:ext cx="6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78" name="Text Box 46"/>
            <p:cNvSpPr txBox="1">
              <a:spLocks noChangeArrowheads="1"/>
            </p:cNvSpPr>
            <p:nvPr/>
          </p:nvSpPr>
          <p:spPr bwMode="auto">
            <a:xfrm>
              <a:off x="3619" y="2388"/>
              <a:ext cx="6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77" name="Text Box 45"/>
            <p:cNvSpPr txBox="1">
              <a:spLocks noChangeArrowheads="1"/>
            </p:cNvSpPr>
            <p:nvPr/>
          </p:nvSpPr>
          <p:spPr bwMode="auto">
            <a:xfrm>
              <a:off x="7620" y="5565"/>
              <a:ext cx="6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76" name="Text Box 44"/>
            <p:cNvSpPr txBox="1">
              <a:spLocks noChangeArrowheads="1"/>
            </p:cNvSpPr>
            <p:nvPr/>
          </p:nvSpPr>
          <p:spPr bwMode="auto">
            <a:xfrm>
              <a:off x="7805" y="4694"/>
              <a:ext cx="2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75" name="Text Box 43"/>
            <p:cNvSpPr txBox="1">
              <a:spLocks noChangeArrowheads="1"/>
            </p:cNvSpPr>
            <p:nvPr/>
          </p:nvSpPr>
          <p:spPr bwMode="auto">
            <a:xfrm>
              <a:off x="8020" y="3887"/>
              <a:ext cx="2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74" name="Text Box 42"/>
            <p:cNvSpPr txBox="1">
              <a:spLocks noChangeArrowheads="1"/>
            </p:cNvSpPr>
            <p:nvPr/>
          </p:nvSpPr>
          <p:spPr bwMode="auto">
            <a:xfrm>
              <a:off x="8235" y="3182"/>
              <a:ext cx="6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73" name="Text Box 41"/>
            <p:cNvSpPr txBox="1">
              <a:spLocks noChangeArrowheads="1"/>
            </p:cNvSpPr>
            <p:nvPr/>
          </p:nvSpPr>
          <p:spPr bwMode="auto">
            <a:xfrm>
              <a:off x="6795" y="5862"/>
              <a:ext cx="26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72" name="Text Box 40"/>
            <p:cNvSpPr txBox="1">
              <a:spLocks noChangeArrowheads="1"/>
            </p:cNvSpPr>
            <p:nvPr/>
          </p:nvSpPr>
          <p:spPr bwMode="auto">
            <a:xfrm>
              <a:off x="7219" y="5863"/>
              <a:ext cx="536" cy="402"/>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71" name="Text Box 39"/>
            <p:cNvSpPr txBox="1">
              <a:spLocks noChangeArrowheads="1"/>
            </p:cNvSpPr>
            <p:nvPr/>
          </p:nvSpPr>
          <p:spPr bwMode="auto">
            <a:xfrm>
              <a:off x="3701" y="5862"/>
              <a:ext cx="605" cy="402"/>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70" name="AutoShape 38"/>
            <p:cNvSpPr>
              <a:spLocks noChangeArrowheads="1"/>
            </p:cNvSpPr>
            <p:nvPr/>
          </p:nvSpPr>
          <p:spPr bwMode="auto">
            <a:xfrm>
              <a:off x="2027" y="4588"/>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69" name="AutoShape 37"/>
            <p:cNvSpPr>
              <a:spLocks noChangeArrowheads="1"/>
            </p:cNvSpPr>
            <p:nvPr/>
          </p:nvSpPr>
          <p:spPr bwMode="auto">
            <a:xfrm>
              <a:off x="3874" y="4005"/>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68" name="AutoShape 36"/>
            <p:cNvSpPr>
              <a:spLocks noChangeArrowheads="1"/>
            </p:cNvSpPr>
            <p:nvPr/>
          </p:nvSpPr>
          <p:spPr bwMode="auto">
            <a:xfrm>
              <a:off x="7365" y="4020"/>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67" name="AutoShape 35"/>
            <p:cNvSpPr>
              <a:spLocks noChangeArrowheads="1"/>
            </p:cNvSpPr>
            <p:nvPr/>
          </p:nvSpPr>
          <p:spPr bwMode="auto">
            <a:xfrm>
              <a:off x="3859" y="2730"/>
              <a:ext cx="125" cy="125"/>
            </a:xfrm>
            <a:prstGeom prst="flowChartConnector">
              <a:avLst/>
            </a:prstGeom>
            <a:solidFill>
              <a:srgbClr val="000000"/>
            </a:solidFill>
            <a:ln w="9525">
              <a:solidFill>
                <a:srgbClr val="000000"/>
              </a:solidFill>
              <a:round/>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66" name="AutoShape 34"/>
            <p:cNvSpPr>
              <a:spLocks noChangeArrowheads="1"/>
            </p:cNvSpPr>
            <p:nvPr/>
          </p:nvSpPr>
          <p:spPr bwMode="auto">
            <a:xfrm>
              <a:off x="3874" y="5175"/>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65" name="Text Box 33"/>
            <p:cNvSpPr txBox="1">
              <a:spLocks noChangeArrowheads="1"/>
            </p:cNvSpPr>
            <p:nvPr/>
          </p:nvSpPr>
          <p:spPr bwMode="auto">
            <a:xfrm>
              <a:off x="1819" y="4095"/>
              <a:ext cx="333" cy="405"/>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0" i="1" u="none" strike="noStrike" cap="none" normalizeH="0" baseline="0">
                  <a:ln>
                    <a:noFill/>
                  </a:ln>
                  <a:solidFill>
                    <a:schemeClr val="tx1"/>
                  </a:solidFill>
                  <a:effectLst/>
                  <a:latin typeface="Arial" pitchFamily="34" charset="0"/>
                  <a:ea typeface="Times New Roman" pitchFamily="18" charset="0"/>
                  <a:cs typeface="Arial" pitchFamily="34" charset="0"/>
                </a:rPr>
                <a:t>s</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64" name="Text Box 32"/>
            <p:cNvSpPr txBox="1">
              <a:spLocks noChangeArrowheads="1"/>
            </p:cNvSpPr>
            <p:nvPr/>
          </p:nvSpPr>
          <p:spPr bwMode="auto">
            <a:xfrm>
              <a:off x="9414" y="4202"/>
              <a:ext cx="26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0" i="0" u="none" strike="noStrike" cap="none" normalizeH="0" baseline="0">
                  <a:ln>
                    <a:noFill/>
                  </a:ln>
                  <a:solidFill>
                    <a:schemeClr val="tx1"/>
                  </a:solidFill>
                  <a:effectLst/>
                  <a:latin typeface="Arial" pitchFamily="34" charset="0"/>
                  <a:ea typeface="Times New Roman" pitchFamily="18" charset="0"/>
                  <a:cs typeface="Arial" pitchFamily="34" charset="0"/>
                </a:rPr>
                <a:t>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63" name="Text Box 31"/>
            <p:cNvSpPr txBox="1">
              <a:spLocks noChangeArrowheads="1"/>
            </p:cNvSpPr>
            <p:nvPr/>
          </p:nvSpPr>
          <p:spPr bwMode="auto">
            <a:xfrm>
              <a:off x="2480" y="3390"/>
              <a:ext cx="6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62" name="Text Box 30"/>
            <p:cNvSpPr txBox="1">
              <a:spLocks noChangeArrowheads="1"/>
            </p:cNvSpPr>
            <p:nvPr/>
          </p:nvSpPr>
          <p:spPr bwMode="auto">
            <a:xfrm>
              <a:off x="3701" y="4500"/>
              <a:ext cx="615" cy="50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61" name="Text Box 29"/>
            <p:cNvSpPr txBox="1">
              <a:spLocks noChangeArrowheads="1"/>
            </p:cNvSpPr>
            <p:nvPr/>
          </p:nvSpPr>
          <p:spPr bwMode="auto">
            <a:xfrm>
              <a:off x="5009" y="4790"/>
              <a:ext cx="26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60" name="Text Box 28"/>
            <p:cNvSpPr txBox="1">
              <a:spLocks noChangeArrowheads="1"/>
            </p:cNvSpPr>
            <p:nvPr/>
          </p:nvSpPr>
          <p:spPr bwMode="auto">
            <a:xfrm>
              <a:off x="8144" y="4651"/>
              <a:ext cx="26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59" name="Text Box 27"/>
            <p:cNvSpPr txBox="1">
              <a:spLocks noChangeArrowheads="1"/>
            </p:cNvSpPr>
            <p:nvPr/>
          </p:nvSpPr>
          <p:spPr bwMode="auto">
            <a:xfrm>
              <a:off x="6795" y="5360"/>
              <a:ext cx="264"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58" name="AutoShape 26"/>
            <p:cNvSpPr>
              <a:spLocks noChangeArrowheads="1"/>
            </p:cNvSpPr>
            <p:nvPr/>
          </p:nvSpPr>
          <p:spPr bwMode="auto">
            <a:xfrm>
              <a:off x="9319" y="4587"/>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57" name="AutoShape 25"/>
            <p:cNvSpPr>
              <a:spLocks noChangeArrowheads="1"/>
            </p:cNvSpPr>
            <p:nvPr/>
          </p:nvSpPr>
          <p:spPr bwMode="auto">
            <a:xfrm>
              <a:off x="3874" y="6450"/>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56" name="AutoShape 24"/>
            <p:cNvSpPr>
              <a:spLocks noChangeArrowheads="1"/>
            </p:cNvSpPr>
            <p:nvPr/>
          </p:nvSpPr>
          <p:spPr bwMode="auto">
            <a:xfrm>
              <a:off x="7353" y="2730"/>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55" name="AutoShape 23"/>
            <p:cNvSpPr>
              <a:spLocks noChangeArrowheads="1"/>
            </p:cNvSpPr>
            <p:nvPr/>
          </p:nvSpPr>
          <p:spPr bwMode="auto">
            <a:xfrm>
              <a:off x="7383" y="6450"/>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54" name="AutoShape 22"/>
            <p:cNvSpPr>
              <a:spLocks noChangeArrowheads="1"/>
            </p:cNvSpPr>
            <p:nvPr/>
          </p:nvSpPr>
          <p:spPr bwMode="auto">
            <a:xfrm>
              <a:off x="7365" y="5185"/>
              <a:ext cx="125" cy="125"/>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53" name="AutoShape 21"/>
            <p:cNvSpPr>
              <a:spLocks noChangeShapeType="1"/>
            </p:cNvSpPr>
            <p:nvPr/>
          </p:nvSpPr>
          <p:spPr bwMode="auto">
            <a:xfrm flipV="1">
              <a:off x="3981" y="6513"/>
              <a:ext cx="3402" cy="4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52" name="AutoShape 20"/>
            <p:cNvSpPr>
              <a:spLocks noChangeShapeType="1"/>
            </p:cNvSpPr>
            <p:nvPr/>
          </p:nvSpPr>
          <p:spPr bwMode="auto">
            <a:xfrm flipV="1">
              <a:off x="7508" y="4694"/>
              <a:ext cx="1829" cy="18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51" name="AutoShape 19"/>
            <p:cNvSpPr>
              <a:spLocks noChangeShapeType="1"/>
            </p:cNvSpPr>
            <p:nvPr/>
          </p:nvSpPr>
          <p:spPr bwMode="auto">
            <a:xfrm flipV="1">
              <a:off x="7490" y="4650"/>
              <a:ext cx="1829" cy="59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50" name="AutoShape 18"/>
            <p:cNvSpPr>
              <a:spLocks noChangeShapeType="1"/>
            </p:cNvSpPr>
            <p:nvPr/>
          </p:nvSpPr>
          <p:spPr bwMode="auto">
            <a:xfrm>
              <a:off x="7428" y="4145"/>
              <a:ext cx="1909" cy="46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9" name="AutoShape 17"/>
            <p:cNvSpPr>
              <a:spLocks noChangeShapeType="1"/>
            </p:cNvSpPr>
            <p:nvPr/>
          </p:nvSpPr>
          <p:spPr bwMode="auto">
            <a:xfrm>
              <a:off x="7478" y="2793"/>
              <a:ext cx="1904" cy="179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8" name="AutoShape 16"/>
            <p:cNvSpPr>
              <a:spLocks noChangeShapeType="1"/>
            </p:cNvSpPr>
            <p:nvPr/>
          </p:nvSpPr>
          <p:spPr bwMode="auto">
            <a:xfrm>
              <a:off x="4004" y="4080"/>
              <a:ext cx="3367" cy="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7" name="AutoShape 15"/>
            <p:cNvSpPr>
              <a:spLocks noChangeShapeType="1"/>
            </p:cNvSpPr>
            <p:nvPr/>
          </p:nvSpPr>
          <p:spPr bwMode="auto">
            <a:xfrm flipV="1">
              <a:off x="3999" y="2837"/>
              <a:ext cx="3372" cy="123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6" name="AutoShape 14"/>
            <p:cNvSpPr>
              <a:spLocks noChangeShapeType="1"/>
            </p:cNvSpPr>
            <p:nvPr/>
          </p:nvSpPr>
          <p:spPr bwMode="auto">
            <a:xfrm>
              <a:off x="3981" y="4112"/>
              <a:ext cx="3384" cy="113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5" name="AutoShape 13"/>
            <p:cNvSpPr>
              <a:spLocks noChangeShapeType="1"/>
            </p:cNvSpPr>
            <p:nvPr/>
          </p:nvSpPr>
          <p:spPr bwMode="auto">
            <a:xfrm>
              <a:off x="3892" y="5282"/>
              <a:ext cx="3509" cy="118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4" name="AutoShape 12"/>
            <p:cNvSpPr>
              <a:spLocks noChangeShapeType="1"/>
            </p:cNvSpPr>
            <p:nvPr/>
          </p:nvSpPr>
          <p:spPr bwMode="auto">
            <a:xfrm>
              <a:off x="2010" y="4682"/>
              <a:ext cx="1864" cy="183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3" name="Text Box 11"/>
            <p:cNvSpPr txBox="1">
              <a:spLocks noChangeArrowheads="1"/>
            </p:cNvSpPr>
            <p:nvPr/>
          </p:nvSpPr>
          <p:spPr bwMode="auto">
            <a:xfrm>
              <a:off x="2745" y="3887"/>
              <a:ext cx="61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442" name="AutoShape 10"/>
            <p:cNvSpPr>
              <a:spLocks noChangeShapeType="1"/>
            </p:cNvSpPr>
            <p:nvPr/>
          </p:nvSpPr>
          <p:spPr bwMode="auto">
            <a:xfrm flipV="1">
              <a:off x="2134" y="2837"/>
              <a:ext cx="1743" cy="176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1" name="AutoShape 9"/>
            <p:cNvSpPr>
              <a:spLocks noChangeShapeType="1"/>
            </p:cNvSpPr>
            <p:nvPr/>
          </p:nvSpPr>
          <p:spPr bwMode="auto">
            <a:xfrm flipV="1">
              <a:off x="2152" y="4112"/>
              <a:ext cx="1740" cy="53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0" name="AutoShape 8"/>
            <p:cNvSpPr>
              <a:spLocks noChangeShapeType="1"/>
            </p:cNvSpPr>
            <p:nvPr/>
          </p:nvSpPr>
          <p:spPr bwMode="auto">
            <a:xfrm>
              <a:off x="2090" y="4713"/>
              <a:ext cx="1802" cy="48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9" name="Text Box 7"/>
            <p:cNvSpPr txBox="1">
              <a:spLocks noChangeArrowheads="1"/>
            </p:cNvSpPr>
            <p:nvPr/>
          </p:nvSpPr>
          <p:spPr bwMode="auto">
            <a:xfrm>
              <a:off x="5558" y="2388"/>
              <a:ext cx="265"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38" name="AutoShape 6"/>
            <p:cNvSpPr>
              <a:spLocks noChangeShapeType="1"/>
            </p:cNvSpPr>
            <p:nvPr/>
          </p:nvSpPr>
          <p:spPr bwMode="auto">
            <a:xfrm>
              <a:off x="3922" y="2730"/>
              <a:ext cx="3586" cy="378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7" name="AutoShape 5"/>
            <p:cNvSpPr>
              <a:spLocks noChangeShapeType="1"/>
            </p:cNvSpPr>
            <p:nvPr/>
          </p:nvSpPr>
          <p:spPr bwMode="auto">
            <a:xfrm flipV="1">
              <a:off x="3981" y="2837"/>
              <a:ext cx="3479" cy="372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6" name="Text Box 4"/>
            <p:cNvSpPr txBox="1">
              <a:spLocks noChangeArrowheads="1"/>
            </p:cNvSpPr>
            <p:nvPr/>
          </p:nvSpPr>
          <p:spPr bwMode="auto">
            <a:xfrm>
              <a:off x="6457" y="4500"/>
              <a:ext cx="266" cy="40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graphicFrame>
        <p:nvGraphicFramePr>
          <p:cNvPr id="61" name="Таблица 60"/>
          <p:cNvGraphicFramePr>
            <a:graphicFrameLocks noGrp="1"/>
          </p:cNvGraphicFramePr>
          <p:nvPr/>
        </p:nvGraphicFramePr>
        <p:xfrm>
          <a:off x="1403648" y="5157192"/>
          <a:ext cx="5753100" cy="426720"/>
        </p:xfrm>
        <a:graphic>
          <a:graphicData uri="http://schemas.openxmlformats.org/drawingml/2006/table">
            <a:tbl>
              <a:tblPr/>
              <a:tblGrid>
                <a:gridCol w="514985">
                  <a:extLst>
                    <a:ext uri="{9D8B030D-6E8A-4147-A177-3AD203B41FA5}">
                      <a16:colId xmlns:a16="http://schemas.microsoft.com/office/drawing/2014/main" val="20000"/>
                    </a:ext>
                  </a:extLst>
                </a:gridCol>
                <a:gridCol w="544195">
                  <a:extLst>
                    <a:ext uri="{9D8B030D-6E8A-4147-A177-3AD203B41FA5}">
                      <a16:colId xmlns:a16="http://schemas.microsoft.com/office/drawing/2014/main" val="20001"/>
                    </a:ext>
                  </a:extLst>
                </a:gridCol>
                <a:gridCol w="449580">
                  <a:extLst>
                    <a:ext uri="{9D8B030D-6E8A-4147-A177-3AD203B41FA5}">
                      <a16:colId xmlns:a16="http://schemas.microsoft.com/office/drawing/2014/main" val="20002"/>
                    </a:ext>
                  </a:extLst>
                </a:gridCol>
                <a:gridCol w="601980">
                  <a:extLst>
                    <a:ext uri="{9D8B030D-6E8A-4147-A177-3AD203B41FA5}">
                      <a16:colId xmlns:a16="http://schemas.microsoft.com/office/drawing/2014/main" val="20003"/>
                    </a:ext>
                  </a:extLst>
                </a:gridCol>
                <a:gridCol w="532765">
                  <a:extLst>
                    <a:ext uri="{9D8B030D-6E8A-4147-A177-3AD203B41FA5}">
                      <a16:colId xmlns:a16="http://schemas.microsoft.com/office/drawing/2014/main" val="20004"/>
                    </a:ext>
                  </a:extLst>
                </a:gridCol>
                <a:gridCol w="395605">
                  <a:extLst>
                    <a:ext uri="{9D8B030D-6E8A-4147-A177-3AD203B41FA5}">
                      <a16:colId xmlns:a16="http://schemas.microsoft.com/office/drawing/2014/main" val="20005"/>
                    </a:ext>
                  </a:extLst>
                </a:gridCol>
                <a:gridCol w="54038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632460">
                  <a:extLst>
                    <a:ext uri="{9D8B030D-6E8A-4147-A177-3AD203B41FA5}">
                      <a16:colId xmlns:a16="http://schemas.microsoft.com/office/drawing/2014/main" val="20008"/>
                    </a:ext>
                  </a:extLst>
                </a:gridCol>
                <a:gridCol w="504190">
                  <a:extLst>
                    <a:ext uri="{9D8B030D-6E8A-4147-A177-3AD203B41FA5}">
                      <a16:colId xmlns:a16="http://schemas.microsoft.com/office/drawing/2014/main" val="20009"/>
                    </a:ext>
                  </a:extLst>
                </a:gridCol>
                <a:gridCol w="497205">
                  <a:extLst>
                    <a:ext uri="{9D8B030D-6E8A-4147-A177-3AD203B41FA5}">
                      <a16:colId xmlns:a16="http://schemas.microsoft.com/office/drawing/2014/main" val="20010"/>
                    </a:ext>
                  </a:extLst>
                </a:gridCol>
              </a:tblGrid>
              <a:tr h="0">
                <a:tc>
                  <a:txBody>
                    <a:bodyPr/>
                    <a:lstStyle/>
                    <a:p>
                      <a:pPr algn="ctr" fontAlgn="base" hangingPunct="0">
                        <a:spcAft>
                          <a:spcPts val="0"/>
                        </a:spcAft>
                      </a:pPr>
                      <a:r>
                        <a:rPr lang="en-US" sz="1400" i="1">
                          <a:latin typeface="Times New Roman"/>
                          <a:ea typeface="Times New Roman"/>
                          <a:cs typeface="Times New Roman"/>
                        </a:rPr>
                        <a:t>s</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2</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3</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i="1">
                          <a:latin typeface="Times New Roman"/>
                          <a:ea typeface="Times New Roman"/>
                          <a:cs typeface="Times New Roman"/>
                        </a:rPr>
                        <a:t>s</a:t>
                      </a:r>
                      <a:r>
                        <a:rPr lang="en-US" sz="1400" baseline="-25000">
                          <a:latin typeface="Times New Roman"/>
                          <a:ea typeface="Times New Roman"/>
                          <a:cs typeface="Times New Roman"/>
                        </a:rPr>
                        <a:t>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2</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3</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r>
                        <a:rPr lang="en-US" sz="1400" baseline="-25000">
                          <a:latin typeface="Times New Roman"/>
                          <a:ea typeface="Times New Roman"/>
                          <a:cs typeface="Times New Roman"/>
                        </a:rPr>
                        <a:t>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t</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i="1">
                          <a:latin typeface="Times New Roman"/>
                          <a:ea typeface="Times New Roman"/>
                          <a:cs typeface="Times New Roman"/>
                        </a:rPr>
                        <a:t>v</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fontAlgn="base" hangingPunct="0">
                        <a:spcAft>
                          <a:spcPts val="0"/>
                        </a:spcAft>
                      </a:pPr>
                      <a:r>
                        <a:rPr lang="en-US" sz="1400">
                          <a:latin typeface="Times New Roman"/>
                          <a:ea typeface="Times New Roman"/>
                          <a:cs typeface="Times New Roman"/>
                        </a:rPr>
                        <a:t>(-,∞)</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a:latin typeface="Times New Roman"/>
                          <a:ea typeface="Times New Roman"/>
                          <a:cs typeface="Times New Roman"/>
                        </a:rPr>
                        <a:t>(</a:t>
                      </a:r>
                      <a:r>
                        <a:rPr lang="en-US" sz="1400" i="1">
                          <a:latin typeface="Times New Roman"/>
                          <a:ea typeface="Times New Roman"/>
                          <a:cs typeface="Times New Roman"/>
                        </a:rPr>
                        <a:t>t</a:t>
                      </a:r>
                      <a:r>
                        <a:rPr lang="en-US" sz="1400" baseline="-25000">
                          <a:latin typeface="Times New Roman"/>
                          <a:ea typeface="Times New Roman"/>
                          <a:cs typeface="Times New Roman"/>
                        </a:rPr>
                        <a:t>4</a:t>
                      </a:r>
                      <a:r>
                        <a:rPr lang="en-US" sz="1400" baseline="30000">
                          <a:latin typeface="Times New Roman"/>
                          <a:ea typeface="Times New Roman"/>
                          <a:cs typeface="Times New Roman"/>
                        </a:rPr>
                        <a:t>-</a:t>
                      </a:r>
                      <a:r>
                        <a:rPr lang="en-US" sz="14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en-US"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a:latin typeface="Times New Roman"/>
                          <a:ea typeface="Times New Roman"/>
                          <a:cs typeface="Times New Roman"/>
                        </a:rPr>
                        <a:t>(</a:t>
                      </a:r>
                      <a:r>
                        <a:rPr lang="en-US" sz="1400" i="1">
                          <a:latin typeface="Times New Roman"/>
                          <a:ea typeface="Times New Roman"/>
                          <a:cs typeface="Times New Roman"/>
                        </a:rPr>
                        <a:t>s</a:t>
                      </a:r>
                      <a:r>
                        <a:rPr lang="en-US" sz="1400" baseline="30000">
                          <a:latin typeface="Times New Roman"/>
                          <a:ea typeface="Times New Roman"/>
                          <a:cs typeface="Times New Roman"/>
                        </a:rPr>
                        <a:t>+</a:t>
                      </a:r>
                      <a:r>
                        <a:rPr lang="en-US" sz="1400">
                          <a:latin typeface="Times New Roman"/>
                          <a:ea typeface="Times New Roman"/>
                          <a:cs typeface="Times New Roman"/>
                        </a:rPr>
                        <a:t>,1) </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a:latin typeface="Times New Roman"/>
                          <a:ea typeface="Times New Roman"/>
                          <a:cs typeface="Times New Roman"/>
                        </a:rPr>
                        <a:t>(</a:t>
                      </a:r>
                      <a:r>
                        <a:rPr lang="en-US" sz="1400" i="1">
                          <a:latin typeface="Times New Roman"/>
                          <a:ea typeface="Times New Roman"/>
                          <a:cs typeface="Times New Roman"/>
                        </a:rPr>
                        <a:t>s</a:t>
                      </a:r>
                      <a:r>
                        <a:rPr lang="en-US" sz="1400" baseline="-25000">
                          <a:latin typeface="Times New Roman"/>
                          <a:ea typeface="Times New Roman"/>
                          <a:cs typeface="Times New Roman"/>
                        </a:rPr>
                        <a:t>3</a:t>
                      </a:r>
                      <a:r>
                        <a:rPr lang="en-US" sz="1400" baseline="30000">
                          <a:latin typeface="Times New Roman"/>
                          <a:ea typeface="Times New Roman"/>
                          <a:cs typeface="Times New Roman"/>
                        </a:rPr>
                        <a:t>+</a:t>
                      </a:r>
                      <a:r>
                        <a:rPr lang="en-US" sz="1400">
                          <a:latin typeface="Times New Roman"/>
                          <a:ea typeface="Times New Roman"/>
                          <a:cs typeface="Times New Roman"/>
                        </a:rPr>
                        <a:t>,1)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en-US" sz="1400" dirty="0">
                          <a:latin typeface="Times New Roman"/>
                          <a:ea typeface="Times New Roman"/>
                          <a:cs typeface="Times New Roman"/>
                        </a:rPr>
                        <a:t>3</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52320" y="274638"/>
            <a:ext cx="1234480" cy="202034"/>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548680"/>
            <a:ext cx="8229600" cy="5577483"/>
          </a:xfrm>
        </p:spPr>
        <p:txBody>
          <a:bodyPr>
            <a:normAutofit/>
          </a:bodyPr>
          <a:lstStyle/>
          <a:p>
            <a:pPr>
              <a:buNone/>
            </a:pPr>
            <a:r>
              <a:rPr lang="ru-RU" sz="1600" dirty="0"/>
              <a:t>Имеем: </a:t>
            </a:r>
            <a:r>
              <a:rPr lang="ru-RU" sz="1600" i="1" dirty="0"/>
              <a:t>v</a:t>
            </a:r>
            <a:r>
              <a:rPr lang="ru-RU" sz="1600" dirty="0"/>
              <a:t>=3&lt;4, </a:t>
            </a:r>
            <a:r>
              <a:rPr lang="ru-RU" sz="1600" i="1" dirty="0"/>
              <a:t>S </a:t>
            </a:r>
            <a:r>
              <a:rPr lang="ru-RU" sz="1600" baseline="30000" dirty="0"/>
              <a:t>”</a:t>
            </a:r>
            <a:r>
              <a:rPr lang="ru-RU" sz="1600" dirty="0"/>
              <a:t> = {1,3}, </a:t>
            </a:r>
            <a:r>
              <a:rPr lang="ru-RU" sz="1600" i="1" dirty="0"/>
              <a:t>T</a:t>
            </a:r>
            <a:r>
              <a:rPr lang="ru-RU" sz="1600" dirty="0"/>
              <a:t> </a:t>
            </a:r>
            <a:r>
              <a:rPr lang="ru-RU" sz="1600" baseline="30000" dirty="0"/>
              <a:t>”</a:t>
            </a:r>
            <a:r>
              <a:rPr lang="ru-RU" sz="1600" dirty="0"/>
              <a:t>= {1,2,3}. Находим  </a:t>
            </a:r>
            <a:r>
              <a:rPr lang="ru-RU" sz="1600" baseline="-25000" dirty="0"/>
              <a:t> </a:t>
            </a:r>
            <a:r>
              <a:rPr lang="ru-RU" sz="1600" dirty="0"/>
              <a:t>= 1. После преобразования получим матрицу</a:t>
            </a:r>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Итерация 3. Строим сеть.</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 Максимальный поток в сети равен 4. Следовательно, решение</a:t>
            </a:r>
          </a:p>
          <a:p>
            <a:pPr>
              <a:buNone/>
            </a:pPr>
            <a:r>
              <a:rPr lang="ru-RU" sz="1600" dirty="0"/>
              <a:t>получено. На сети соответствующие дуги с единичным потоком выделены. Получаем</a:t>
            </a:r>
          </a:p>
          <a:p>
            <a:pPr>
              <a:buNone/>
            </a:pPr>
            <a:r>
              <a:rPr lang="ru-RU" sz="1600" dirty="0"/>
              <a:t>назначение: </a:t>
            </a:r>
            <a:r>
              <a:rPr lang="ru-RU" sz="1600" i="1" dirty="0"/>
              <a:t>x</a:t>
            </a:r>
            <a:r>
              <a:rPr lang="ru-RU" sz="1600" baseline="-25000" dirty="0"/>
              <a:t>12 </a:t>
            </a:r>
            <a:r>
              <a:rPr lang="ru-RU" sz="1600" dirty="0"/>
              <a:t>= 1,  </a:t>
            </a:r>
            <a:r>
              <a:rPr lang="ru-RU" sz="1600" i="1" dirty="0"/>
              <a:t>x</a:t>
            </a:r>
            <a:r>
              <a:rPr lang="ru-RU" sz="1600" baseline="-25000" dirty="0"/>
              <a:t>23</a:t>
            </a:r>
            <a:r>
              <a:rPr lang="ru-RU" sz="1600" dirty="0"/>
              <a:t> = 1,  </a:t>
            </a:r>
            <a:r>
              <a:rPr lang="ru-RU" sz="1600" i="1" dirty="0"/>
              <a:t>x</a:t>
            </a:r>
            <a:r>
              <a:rPr lang="ru-RU" sz="1600" baseline="-25000" dirty="0"/>
              <a:t>34</a:t>
            </a:r>
            <a:r>
              <a:rPr lang="ru-RU" sz="1600" dirty="0"/>
              <a:t> = 1,  </a:t>
            </a:r>
            <a:r>
              <a:rPr lang="ru-RU" sz="1600" i="1" dirty="0"/>
              <a:t>x</a:t>
            </a:r>
            <a:r>
              <a:rPr lang="ru-RU" sz="1600" baseline="-25000" dirty="0"/>
              <a:t>41 </a:t>
            </a:r>
            <a:r>
              <a:rPr lang="ru-RU" sz="1600" dirty="0"/>
              <a:t>= 1. Значение целевой функции равно 13. </a:t>
            </a:r>
            <a:endParaRPr lang="en-US" sz="1600"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1763688" y="908720"/>
          <a:ext cx="1257300" cy="990600"/>
        </p:xfrm>
        <a:graphic>
          <a:graphicData uri="http://schemas.openxmlformats.org/presentationml/2006/ole">
            <mc:AlternateContent xmlns:mc="http://schemas.openxmlformats.org/markup-compatibility/2006">
              <mc:Choice xmlns:v="urn:schemas-microsoft-com:vml" Requires="v">
                <p:oleObj spid="_x0000_s19457" name="Формула" r:id="rId2" imgW="1168400" imgH="914400" progId="Equation.3">
                  <p:embed/>
                </p:oleObj>
              </mc:Choice>
              <mc:Fallback>
                <p:oleObj name="Формула" r:id="rId2" imgW="1168400" imgH="9144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908720"/>
                        <a:ext cx="12573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18" name="Rectangle 6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9459" name="Group 3"/>
          <p:cNvGrpSpPr>
            <a:grpSpLocks noChangeAspect="1"/>
          </p:cNvGrpSpPr>
          <p:nvPr/>
        </p:nvGrpSpPr>
        <p:grpSpPr bwMode="auto">
          <a:xfrm>
            <a:off x="1403648" y="2276872"/>
            <a:ext cx="4830763" cy="2678113"/>
            <a:chOff x="1548" y="5094"/>
            <a:chExt cx="7608" cy="4217"/>
          </a:xfrm>
        </p:grpSpPr>
        <p:sp>
          <p:nvSpPr>
            <p:cNvPr id="19517" name="AutoShape 61"/>
            <p:cNvSpPr>
              <a:spLocks noChangeAspect="1" noChangeArrowheads="1" noTextEdit="1"/>
            </p:cNvSpPr>
            <p:nvPr/>
          </p:nvSpPr>
          <p:spPr bwMode="auto">
            <a:xfrm>
              <a:off x="1548" y="5094"/>
              <a:ext cx="7608" cy="4217"/>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516" name="Text Box 60"/>
            <p:cNvSpPr txBox="1">
              <a:spLocks noChangeArrowheads="1"/>
            </p:cNvSpPr>
            <p:nvPr/>
          </p:nvSpPr>
          <p:spPr bwMode="auto">
            <a:xfrm>
              <a:off x="7353" y="7192"/>
              <a:ext cx="587"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515" name="Text Box 59"/>
            <p:cNvSpPr txBox="1">
              <a:spLocks noChangeArrowheads="1"/>
            </p:cNvSpPr>
            <p:nvPr/>
          </p:nvSpPr>
          <p:spPr bwMode="auto">
            <a:xfrm>
              <a:off x="7209" y="6524"/>
              <a:ext cx="587"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514" name="Text Box 58"/>
            <p:cNvSpPr txBox="1">
              <a:spLocks noChangeArrowheads="1"/>
            </p:cNvSpPr>
            <p:nvPr/>
          </p:nvSpPr>
          <p:spPr bwMode="auto">
            <a:xfrm>
              <a:off x="2633" y="7874"/>
              <a:ext cx="587"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513" name="Text Box 57"/>
            <p:cNvSpPr txBox="1">
              <a:spLocks noChangeArrowheads="1"/>
            </p:cNvSpPr>
            <p:nvPr/>
          </p:nvSpPr>
          <p:spPr bwMode="auto">
            <a:xfrm>
              <a:off x="2553" y="6569"/>
              <a:ext cx="587"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512" name="Text Box 56"/>
            <p:cNvSpPr txBox="1">
              <a:spLocks noChangeArrowheads="1"/>
            </p:cNvSpPr>
            <p:nvPr/>
          </p:nvSpPr>
          <p:spPr bwMode="auto">
            <a:xfrm>
              <a:off x="2980" y="5169"/>
              <a:ext cx="499"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11" name="Text Box 55"/>
            <p:cNvSpPr txBox="1">
              <a:spLocks noChangeArrowheads="1"/>
            </p:cNvSpPr>
            <p:nvPr/>
          </p:nvSpPr>
          <p:spPr bwMode="auto">
            <a:xfrm>
              <a:off x="6866" y="8927"/>
              <a:ext cx="343"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10" name="Text Box 54"/>
            <p:cNvSpPr txBox="1">
              <a:spLocks noChangeArrowheads="1"/>
            </p:cNvSpPr>
            <p:nvPr/>
          </p:nvSpPr>
          <p:spPr bwMode="auto">
            <a:xfrm>
              <a:off x="3577" y="8584"/>
              <a:ext cx="343"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9" name="Text Box 53"/>
            <p:cNvSpPr txBox="1">
              <a:spLocks noChangeArrowheads="1"/>
            </p:cNvSpPr>
            <p:nvPr/>
          </p:nvSpPr>
          <p:spPr bwMode="auto">
            <a:xfrm>
              <a:off x="6698" y="7326"/>
              <a:ext cx="559"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8" name="Text Box 52"/>
            <p:cNvSpPr txBox="1">
              <a:spLocks noChangeArrowheads="1"/>
            </p:cNvSpPr>
            <p:nvPr/>
          </p:nvSpPr>
          <p:spPr bwMode="auto">
            <a:xfrm>
              <a:off x="6698" y="6296"/>
              <a:ext cx="668"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7" name="Text Box 51"/>
            <p:cNvSpPr txBox="1">
              <a:spLocks noChangeArrowheads="1"/>
            </p:cNvSpPr>
            <p:nvPr/>
          </p:nvSpPr>
          <p:spPr bwMode="auto">
            <a:xfrm>
              <a:off x="6698" y="5094"/>
              <a:ext cx="502"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6" name="Text Box 50"/>
            <p:cNvSpPr txBox="1">
              <a:spLocks noChangeArrowheads="1"/>
            </p:cNvSpPr>
            <p:nvPr/>
          </p:nvSpPr>
          <p:spPr bwMode="auto">
            <a:xfrm>
              <a:off x="3365" y="6296"/>
              <a:ext cx="586"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5" name="Text Box 49"/>
            <p:cNvSpPr txBox="1">
              <a:spLocks noChangeArrowheads="1"/>
            </p:cNvSpPr>
            <p:nvPr/>
          </p:nvSpPr>
          <p:spPr bwMode="auto">
            <a:xfrm>
              <a:off x="3265" y="5094"/>
              <a:ext cx="586"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4" name="Text Box 48"/>
            <p:cNvSpPr txBox="1">
              <a:spLocks noChangeArrowheads="1"/>
            </p:cNvSpPr>
            <p:nvPr/>
          </p:nvSpPr>
          <p:spPr bwMode="auto">
            <a:xfrm>
              <a:off x="7081" y="8124"/>
              <a:ext cx="586"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503" name="Text Box 47"/>
            <p:cNvSpPr txBox="1">
              <a:spLocks noChangeArrowheads="1"/>
            </p:cNvSpPr>
            <p:nvPr/>
          </p:nvSpPr>
          <p:spPr bwMode="auto">
            <a:xfrm>
              <a:off x="7257" y="7294"/>
              <a:ext cx="205"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2" name="Text Box 46"/>
            <p:cNvSpPr txBox="1">
              <a:spLocks noChangeArrowheads="1"/>
            </p:cNvSpPr>
            <p:nvPr/>
          </p:nvSpPr>
          <p:spPr bwMode="auto">
            <a:xfrm>
              <a:off x="7462" y="6524"/>
              <a:ext cx="205"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01" name="Text Box 45"/>
            <p:cNvSpPr txBox="1">
              <a:spLocks noChangeArrowheads="1"/>
            </p:cNvSpPr>
            <p:nvPr/>
          </p:nvSpPr>
          <p:spPr bwMode="auto">
            <a:xfrm>
              <a:off x="7667" y="5851"/>
              <a:ext cx="587"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500" name="Text Box 44"/>
            <p:cNvSpPr txBox="1">
              <a:spLocks noChangeArrowheads="1"/>
            </p:cNvSpPr>
            <p:nvPr/>
          </p:nvSpPr>
          <p:spPr bwMode="auto">
            <a:xfrm>
              <a:off x="6294" y="8408"/>
              <a:ext cx="253"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99" name="Text Box 43"/>
            <p:cNvSpPr txBox="1">
              <a:spLocks noChangeArrowheads="1"/>
            </p:cNvSpPr>
            <p:nvPr/>
          </p:nvSpPr>
          <p:spPr bwMode="auto">
            <a:xfrm>
              <a:off x="6698" y="8528"/>
              <a:ext cx="628"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t</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98" name="Text Box 42"/>
            <p:cNvSpPr txBox="1">
              <a:spLocks noChangeArrowheads="1"/>
            </p:cNvSpPr>
            <p:nvPr/>
          </p:nvSpPr>
          <p:spPr bwMode="auto">
            <a:xfrm>
              <a:off x="3436" y="8528"/>
              <a:ext cx="515"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97" name="AutoShape 41"/>
            <p:cNvSpPr>
              <a:spLocks noChangeArrowheads="1"/>
            </p:cNvSpPr>
            <p:nvPr/>
          </p:nvSpPr>
          <p:spPr bwMode="auto">
            <a:xfrm>
              <a:off x="1746" y="7192"/>
              <a:ext cx="120" cy="120"/>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6" name="AutoShape 40"/>
            <p:cNvSpPr>
              <a:spLocks noChangeArrowheads="1"/>
            </p:cNvSpPr>
            <p:nvPr/>
          </p:nvSpPr>
          <p:spPr bwMode="auto">
            <a:xfrm>
              <a:off x="3508" y="6636"/>
              <a:ext cx="119" cy="120"/>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5" name="AutoShape 39"/>
            <p:cNvSpPr>
              <a:spLocks noChangeArrowheads="1"/>
            </p:cNvSpPr>
            <p:nvPr/>
          </p:nvSpPr>
          <p:spPr bwMode="auto">
            <a:xfrm>
              <a:off x="6837" y="6651"/>
              <a:ext cx="120" cy="119"/>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4" name="AutoShape 38"/>
            <p:cNvSpPr>
              <a:spLocks noChangeArrowheads="1"/>
            </p:cNvSpPr>
            <p:nvPr/>
          </p:nvSpPr>
          <p:spPr bwMode="auto">
            <a:xfrm>
              <a:off x="3494" y="5420"/>
              <a:ext cx="119" cy="119"/>
            </a:xfrm>
            <a:prstGeom prst="flowChartConnector">
              <a:avLst/>
            </a:prstGeom>
            <a:solidFill>
              <a:srgbClr val="000000"/>
            </a:solidFill>
            <a:ln w="9525">
              <a:solidFill>
                <a:srgbClr val="000000"/>
              </a:solidFill>
              <a:round/>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93" name="AutoShape 37"/>
            <p:cNvSpPr>
              <a:spLocks noChangeArrowheads="1"/>
            </p:cNvSpPr>
            <p:nvPr/>
          </p:nvSpPr>
          <p:spPr bwMode="auto">
            <a:xfrm>
              <a:off x="3508" y="7752"/>
              <a:ext cx="119" cy="120"/>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2" name="Text Box 36"/>
            <p:cNvSpPr txBox="1">
              <a:spLocks noChangeArrowheads="1"/>
            </p:cNvSpPr>
            <p:nvPr/>
          </p:nvSpPr>
          <p:spPr bwMode="auto">
            <a:xfrm>
              <a:off x="1548" y="6722"/>
              <a:ext cx="318" cy="387"/>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0" i="1" u="none" strike="noStrike" cap="none" normalizeH="0" baseline="0">
                  <a:ln>
                    <a:noFill/>
                  </a:ln>
                  <a:solidFill>
                    <a:schemeClr val="tx1"/>
                  </a:solidFill>
                  <a:effectLst/>
                  <a:latin typeface="Arial" pitchFamily="34" charset="0"/>
                  <a:ea typeface="Times New Roman" pitchFamily="18" charset="0"/>
                  <a:cs typeface="Arial" pitchFamily="34" charset="0"/>
                </a:rPr>
                <a:t>s</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491" name="Text Box 35"/>
            <p:cNvSpPr txBox="1">
              <a:spLocks noChangeArrowheads="1"/>
            </p:cNvSpPr>
            <p:nvPr/>
          </p:nvSpPr>
          <p:spPr bwMode="auto">
            <a:xfrm>
              <a:off x="8792" y="6824"/>
              <a:ext cx="252"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0" i="1" u="none" strike="noStrike" cap="none" normalizeH="0" baseline="0">
                  <a:ln>
                    <a:noFill/>
                  </a:ln>
                  <a:solidFill>
                    <a:schemeClr val="tx1"/>
                  </a:solidFill>
                  <a:effectLst/>
                  <a:latin typeface="Arial" pitchFamily="34" charset="0"/>
                  <a:ea typeface="Times New Roman" pitchFamily="18" charset="0"/>
                  <a:cs typeface="Arial" pitchFamily="34" charset="0"/>
                </a:rPr>
                <a:t>t</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490" name="Text Box 34"/>
            <p:cNvSpPr txBox="1">
              <a:spLocks noChangeArrowheads="1"/>
            </p:cNvSpPr>
            <p:nvPr/>
          </p:nvSpPr>
          <p:spPr bwMode="auto">
            <a:xfrm>
              <a:off x="2178" y="6050"/>
              <a:ext cx="587"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489" name="Text Box 33"/>
            <p:cNvSpPr txBox="1">
              <a:spLocks noChangeArrowheads="1"/>
            </p:cNvSpPr>
            <p:nvPr/>
          </p:nvSpPr>
          <p:spPr bwMode="auto">
            <a:xfrm>
              <a:off x="3363" y="7210"/>
              <a:ext cx="659" cy="428"/>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chemeClr val="tx1"/>
                  </a:solidFill>
                  <a:effectLst/>
                  <a:latin typeface="Arial" pitchFamily="34" charset="0"/>
                  <a:ea typeface="Times New Roman" pitchFamily="18" charset="0"/>
                  <a:cs typeface="Arial" pitchFamily="34" charset="0"/>
                </a:rPr>
                <a:t>s</a:t>
              </a:r>
              <a:r>
                <a:rPr kumimoji="0" lang="en-US" sz="1100" b="0" i="0" u="none" strike="noStrike" cap="none" normalizeH="0" baseline="-30000">
                  <a:ln>
                    <a:noFill/>
                  </a:ln>
                  <a:solidFill>
                    <a:schemeClr val="tx1"/>
                  </a:solidFill>
                  <a:effectLst/>
                  <a:latin typeface="Arial" pitchFamily="34" charset="0"/>
                  <a:ea typeface="Times New Roman" pitchFamily="18" charset="0"/>
                  <a:cs typeface="Arial" pitchFamily="34" charset="0"/>
                </a:rPr>
                <a:t>3</a:t>
              </a: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8" name="Text Box 32"/>
            <p:cNvSpPr txBox="1">
              <a:spLocks noChangeArrowheads="1"/>
            </p:cNvSpPr>
            <p:nvPr/>
          </p:nvSpPr>
          <p:spPr bwMode="auto">
            <a:xfrm>
              <a:off x="4608" y="5454"/>
              <a:ext cx="253"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487" name="Text Box 31"/>
            <p:cNvSpPr txBox="1">
              <a:spLocks noChangeArrowheads="1"/>
            </p:cNvSpPr>
            <p:nvPr/>
          </p:nvSpPr>
          <p:spPr bwMode="auto">
            <a:xfrm>
              <a:off x="3901" y="8124"/>
              <a:ext cx="253"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486" name="Text Box 30"/>
            <p:cNvSpPr txBox="1">
              <a:spLocks noChangeArrowheads="1"/>
            </p:cNvSpPr>
            <p:nvPr/>
          </p:nvSpPr>
          <p:spPr bwMode="auto">
            <a:xfrm>
              <a:off x="4248" y="6714"/>
              <a:ext cx="501" cy="360"/>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485" name="AutoShape 29"/>
            <p:cNvSpPr>
              <a:spLocks noChangeArrowheads="1"/>
            </p:cNvSpPr>
            <p:nvPr/>
          </p:nvSpPr>
          <p:spPr bwMode="auto">
            <a:xfrm>
              <a:off x="8701" y="7192"/>
              <a:ext cx="119" cy="119"/>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84" name="AutoShape 28"/>
            <p:cNvSpPr>
              <a:spLocks noChangeArrowheads="1"/>
            </p:cNvSpPr>
            <p:nvPr/>
          </p:nvSpPr>
          <p:spPr bwMode="auto">
            <a:xfrm>
              <a:off x="3508" y="8969"/>
              <a:ext cx="119" cy="119"/>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83" name="AutoShape 27"/>
            <p:cNvSpPr>
              <a:spLocks noChangeArrowheads="1"/>
            </p:cNvSpPr>
            <p:nvPr/>
          </p:nvSpPr>
          <p:spPr bwMode="auto">
            <a:xfrm>
              <a:off x="6826" y="5420"/>
              <a:ext cx="119" cy="119"/>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82" name="AutoShape 26"/>
            <p:cNvSpPr>
              <a:spLocks noChangeArrowheads="1"/>
            </p:cNvSpPr>
            <p:nvPr/>
          </p:nvSpPr>
          <p:spPr bwMode="auto">
            <a:xfrm>
              <a:off x="6855" y="8969"/>
              <a:ext cx="119" cy="119"/>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81" name="AutoShape 25"/>
            <p:cNvSpPr>
              <a:spLocks noChangeArrowheads="1"/>
            </p:cNvSpPr>
            <p:nvPr/>
          </p:nvSpPr>
          <p:spPr bwMode="auto">
            <a:xfrm>
              <a:off x="6837" y="7762"/>
              <a:ext cx="120" cy="119"/>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80" name="AutoShape 24"/>
            <p:cNvSpPr>
              <a:spLocks noChangeShapeType="1"/>
            </p:cNvSpPr>
            <p:nvPr/>
          </p:nvSpPr>
          <p:spPr bwMode="auto">
            <a:xfrm flipV="1">
              <a:off x="6974" y="7294"/>
              <a:ext cx="1744" cy="173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9" name="AutoShape 23"/>
            <p:cNvSpPr>
              <a:spLocks noChangeShapeType="1"/>
            </p:cNvSpPr>
            <p:nvPr/>
          </p:nvSpPr>
          <p:spPr bwMode="auto">
            <a:xfrm flipV="1">
              <a:off x="6957" y="7252"/>
              <a:ext cx="1744" cy="57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8" name="AutoShape 22"/>
            <p:cNvSpPr>
              <a:spLocks noChangeShapeType="1"/>
            </p:cNvSpPr>
            <p:nvPr/>
          </p:nvSpPr>
          <p:spPr bwMode="auto">
            <a:xfrm>
              <a:off x="6897" y="6770"/>
              <a:ext cx="1821" cy="43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7" name="AutoShape 21"/>
            <p:cNvSpPr>
              <a:spLocks noChangeShapeType="1"/>
            </p:cNvSpPr>
            <p:nvPr/>
          </p:nvSpPr>
          <p:spPr bwMode="auto">
            <a:xfrm>
              <a:off x="6945" y="5480"/>
              <a:ext cx="1816" cy="171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6" name="AutoShape 20"/>
            <p:cNvSpPr>
              <a:spLocks noChangeShapeType="1"/>
            </p:cNvSpPr>
            <p:nvPr/>
          </p:nvSpPr>
          <p:spPr bwMode="auto">
            <a:xfrm>
              <a:off x="3627" y="6696"/>
              <a:ext cx="3210" cy="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5" name="AutoShape 19"/>
            <p:cNvSpPr>
              <a:spLocks noChangeShapeType="1"/>
            </p:cNvSpPr>
            <p:nvPr/>
          </p:nvSpPr>
          <p:spPr bwMode="auto">
            <a:xfrm flipV="1">
              <a:off x="3627" y="5522"/>
              <a:ext cx="3216" cy="117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4" name="AutoShape 18"/>
            <p:cNvSpPr>
              <a:spLocks noChangeShapeType="1"/>
            </p:cNvSpPr>
            <p:nvPr/>
          </p:nvSpPr>
          <p:spPr bwMode="auto">
            <a:xfrm>
              <a:off x="3610" y="6738"/>
              <a:ext cx="3227" cy="1084"/>
            </a:xfrm>
            <a:prstGeom prst="straightConnector1">
              <a:avLst/>
            </a:prstGeom>
            <a:noFill/>
            <a:ln w="19050">
              <a:solidFill>
                <a:srgbClr val="17365D"/>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3" name="AutoShape 17"/>
            <p:cNvSpPr>
              <a:spLocks noChangeShapeType="1"/>
            </p:cNvSpPr>
            <p:nvPr/>
          </p:nvSpPr>
          <p:spPr bwMode="auto">
            <a:xfrm>
              <a:off x="3528" y="7794"/>
              <a:ext cx="3347" cy="1132"/>
            </a:xfrm>
            <a:prstGeom prst="straightConnector1">
              <a:avLst/>
            </a:prstGeom>
            <a:noFill/>
            <a:ln w="19050">
              <a:solidFill>
                <a:srgbClr val="17365D"/>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2" name="AutoShape 16"/>
            <p:cNvSpPr>
              <a:spLocks noChangeShapeType="1"/>
            </p:cNvSpPr>
            <p:nvPr/>
          </p:nvSpPr>
          <p:spPr bwMode="auto">
            <a:xfrm>
              <a:off x="1806" y="7312"/>
              <a:ext cx="1719" cy="167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71" name="Text Box 15"/>
            <p:cNvSpPr txBox="1">
              <a:spLocks noChangeArrowheads="1"/>
            </p:cNvSpPr>
            <p:nvPr/>
          </p:nvSpPr>
          <p:spPr bwMode="auto">
            <a:xfrm>
              <a:off x="2461" y="7165"/>
              <a:ext cx="587"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470" name="AutoShape 14"/>
            <p:cNvSpPr>
              <a:spLocks noChangeShapeType="1"/>
            </p:cNvSpPr>
            <p:nvPr/>
          </p:nvSpPr>
          <p:spPr bwMode="auto">
            <a:xfrm flipV="1">
              <a:off x="1848" y="5522"/>
              <a:ext cx="1663" cy="16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9" name="AutoShape 13"/>
            <p:cNvSpPr>
              <a:spLocks noChangeShapeType="1"/>
            </p:cNvSpPr>
            <p:nvPr/>
          </p:nvSpPr>
          <p:spPr bwMode="auto">
            <a:xfrm flipV="1">
              <a:off x="1866" y="6738"/>
              <a:ext cx="1659" cy="5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8" name="AutoShape 12"/>
            <p:cNvSpPr>
              <a:spLocks noChangeShapeType="1"/>
            </p:cNvSpPr>
            <p:nvPr/>
          </p:nvSpPr>
          <p:spPr bwMode="auto">
            <a:xfrm>
              <a:off x="1806" y="7312"/>
              <a:ext cx="1719" cy="45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7" name="Text Box 11"/>
            <p:cNvSpPr txBox="1">
              <a:spLocks noChangeArrowheads="1"/>
            </p:cNvSpPr>
            <p:nvPr/>
          </p:nvSpPr>
          <p:spPr bwMode="auto">
            <a:xfrm>
              <a:off x="5114" y="5094"/>
              <a:ext cx="253" cy="384"/>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66" name="AutoShape 10"/>
            <p:cNvSpPr>
              <a:spLocks noChangeShapeType="1"/>
            </p:cNvSpPr>
            <p:nvPr/>
          </p:nvSpPr>
          <p:spPr bwMode="auto">
            <a:xfrm>
              <a:off x="3554" y="5420"/>
              <a:ext cx="3420" cy="360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5" name="AutoShape 9"/>
            <p:cNvSpPr>
              <a:spLocks noChangeShapeType="1"/>
            </p:cNvSpPr>
            <p:nvPr/>
          </p:nvSpPr>
          <p:spPr bwMode="auto">
            <a:xfrm>
              <a:off x="3554" y="5420"/>
              <a:ext cx="3301" cy="1333"/>
            </a:xfrm>
            <a:prstGeom prst="straightConnector1">
              <a:avLst/>
            </a:prstGeom>
            <a:noFill/>
            <a:ln w="19050">
              <a:solidFill>
                <a:srgbClr val="17365D"/>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4" name="AutoShape 8"/>
            <p:cNvSpPr>
              <a:spLocks noChangeShapeType="1"/>
            </p:cNvSpPr>
            <p:nvPr/>
          </p:nvSpPr>
          <p:spPr bwMode="auto">
            <a:xfrm>
              <a:off x="3511" y="5437"/>
              <a:ext cx="3344" cy="234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3" name="AutoShape 7"/>
            <p:cNvSpPr>
              <a:spLocks noChangeShapeType="1"/>
            </p:cNvSpPr>
            <p:nvPr/>
          </p:nvSpPr>
          <p:spPr bwMode="auto">
            <a:xfrm flipV="1">
              <a:off x="3584" y="5549"/>
              <a:ext cx="3259" cy="227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2" name="AutoShape 6"/>
            <p:cNvSpPr>
              <a:spLocks noChangeShapeType="1"/>
            </p:cNvSpPr>
            <p:nvPr/>
          </p:nvSpPr>
          <p:spPr bwMode="auto">
            <a:xfrm>
              <a:off x="3610" y="7854"/>
              <a:ext cx="3245" cy="1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1" name="AutoShape 5"/>
            <p:cNvSpPr>
              <a:spLocks noChangeShapeType="1"/>
            </p:cNvSpPr>
            <p:nvPr/>
          </p:nvSpPr>
          <p:spPr bwMode="auto">
            <a:xfrm flipV="1">
              <a:off x="3627" y="5539"/>
              <a:ext cx="3259" cy="3490"/>
            </a:xfrm>
            <a:prstGeom prst="straightConnector1">
              <a:avLst/>
            </a:prstGeom>
            <a:noFill/>
            <a:ln w="19050">
              <a:solidFill>
                <a:srgbClr val="17365D"/>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460" name="Text Box 4"/>
            <p:cNvSpPr txBox="1">
              <a:spLocks noChangeArrowheads="1"/>
            </p:cNvSpPr>
            <p:nvPr/>
          </p:nvSpPr>
          <p:spPr bwMode="auto">
            <a:xfrm>
              <a:off x="5050" y="8541"/>
              <a:ext cx="586" cy="385"/>
            </a:xfrm>
            <a:prstGeom prst="rect">
              <a:avLst/>
            </a:prstGeom>
            <a:solidFill>
              <a:srgbClr val="FFFFFF"/>
            </a:solidFill>
            <a:ln w="9525">
              <a:solidFill>
                <a:srgbClr val="FFFFFF"/>
              </a:solidFill>
              <a:miter lim="800000"/>
              <a:headEnd/>
              <a:tailEnd/>
            </a:ln>
          </p:spPr>
          <p:txBody>
            <a:bodyPr vert="horz" wrap="square" lIns="86868" tIns="43434" rIns="86868" bIns="4343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Arial" pitchFamily="34" charset="0"/>
                  <a:ea typeface="Times New Roman" pitchFamily="18" charset="0"/>
                  <a:cs typeface="Arial" pitchFamily="34" charset="0"/>
                </a:rPr>
                <a:t>1</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80312" y="274638"/>
            <a:ext cx="1306488"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548680"/>
            <a:ext cx="8229600" cy="5577483"/>
          </a:xfrm>
        </p:spPr>
        <p:txBody>
          <a:bodyPr>
            <a:normAutofit/>
          </a:bodyPr>
          <a:lstStyle/>
          <a:p>
            <a:pPr>
              <a:buNone/>
            </a:pPr>
            <a:r>
              <a:rPr lang="ru-RU" sz="1600" b="1" dirty="0"/>
              <a:t>Примечания</a:t>
            </a:r>
            <a:r>
              <a:rPr lang="ru-RU" sz="1600" dirty="0"/>
              <a:t>. 1. Можно рассматривать  задачу о назначениях, в которой количество</a:t>
            </a:r>
          </a:p>
          <a:p>
            <a:pPr>
              <a:buNone/>
            </a:pPr>
            <a:r>
              <a:rPr lang="ru-RU" sz="1600" dirty="0"/>
              <a:t>исполнителей больше числа работ. В этом случае матрицу дополняют нулями до</a:t>
            </a:r>
          </a:p>
          <a:p>
            <a:pPr>
              <a:buNone/>
            </a:pPr>
            <a:r>
              <a:rPr lang="ru-RU" sz="1600" dirty="0"/>
              <a:t>квадратной матрицы и решают задачу обычным методом.</a:t>
            </a:r>
            <a:endParaRPr lang="en-US" sz="1600" dirty="0"/>
          </a:p>
          <a:p>
            <a:pPr>
              <a:buNone/>
            </a:pPr>
            <a:r>
              <a:rPr lang="ru-RU" sz="1600" dirty="0"/>
              <a:t>2. В некоторых случаях задачу о назначении необходимо  решать на максимум.  Тогда</a:t>
            </a:r>
          </a:p>
          <a:p>
            <a:pPr>
              <a:buNone/>
            </a:pPr>
            <a:r>
              <a:rPr lang="ru-RU" sz="1600" dirty="0"/>
              <a:t>поступают следующим образом: находят 			; переходят к матрице с</a:t>
            </a:r>
          </a:p>
          <a:p>
            <a:pPr>
              <a:buNone/>
            </a:pPr>
            <a:r>
              <a:rPr lang="ru-RU" sz="1600" dirty="0"/>
              <a:t>элементами  </a:t>
            </a:r>
            <a:r>
              <a:rPr lang="ru-RU" sz="1600" baseline="-25000" dirty="0"/>
              <a:t> 		</a:t>
            </a:r>
            <a:r>
              <a:rPr lang="ru-RU" sz="1600" dirty="0"/>
              <a:t> </a:t>
            </a:r>
            <a:r>
              <a:rPr lang="ru-RU" sz="1600"/>
              <a:t>; решают для </a:t>
            </a:r>
            <a:r>
              <a:rPr lang="ru-RU" sz="1600" dirty="0"/>
              <a:t>этой матрицы </a:t>
            </a:r>
            <a:r>
              <a:rPr lang="ru-RU" sz="1600"/>
              <a:t>задачу минимизации.</a:t>
            </a:r>
            <a:endParaRPr lang="en-US" sz="1600" dirty="0"/>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1" name="Object 1"/>
          <p:cNvGraphicFramePr>
            <a:graphicFrameLocks noChangeAspect="1"/>
          </p:cNvGraphicFramePr>
          <p:nvPr/>
        </p:nvGraphicFramePr>
        <p:xfrm>
          <a:off x="4572000" y="1772816"/>
          <a:ext cx="871537" cy="388937"/>
        </p:xfrm>
        <a:graphic>
          <a:graphicData uri="http://schemas.openxmlformats.org/presentationml/2006/ole">
            <mc:AlternateContent xmlns:mc="http://schemas.openxmlformats.org/markup-compatibility/2006">
              <mc:Choice xmlns:v="urn:schemas-microsoft-com:vml" Requires="v">
                <p:oleObj spid="_x0000_s20481" name="Формула" r:id="rId2" imgW="787400" imgH="292100" progId="Equation.3">
                  <p:embed/>
                </p:oleObj>
              </mc:Choice>
              <mc:Fallback>
                <p:oleObj name="Формула" r:id="rId2" imgW="787400" imgH="2921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72816"/>
                        <a:ext cx="87153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3" name="Object 3"/>
          <p:cNvGraphicFramePr>
            <a:graphicFrameLocks noChangeAspect="1"/>
          </p:cNvGraphicFramePr>
          <p:nvPr/>
        </p:nvGraphicFramePr>
        <p:xfrm>
          <a:off x="1979712" y="1988840"/>
          <a:ext cx="723900" cy="352425"/>
        </p:xfrm>
        <a:graphic>
          <a:graphicData uri="http://schemas.openxmlformats.org/presentationml/2006/ole">
            <mc:AlternateContent xmlns:mc="http://schemas.openxmlformats.org/markup-compatibility/2006">
              <mc:Choice xmlns:v="urn:schemas-microsoft-com:vml" Requires="v">
                <p:oleObj spid="_x0000_s20483" name="Формула" r:id="rId4" imgW="799753" imgH="253890" progId="Equation.3">
                  <p:embed/>
                </p:oleObj>
              </mc:Choice>
              <mc:Fallback>
                <p:oleObj name="Формула" r:id="rId4" imgW="799753" imgH="25389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988840"/>
                        <a:ext cx="7239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452320" y="116632"/>
            <a:ext cx="1221904" cy="362471"/>
          </a:xfrm>
        </p:spPr>
        <p:txBody>
          <a:bodyPr>
            <a:normAutofit/>
          </a:bodyPr>
          <a:lstStyle/>
          <a:p>
            <a:r>
              <a:rPr lang="ru-RU" sz="1200" dirty="0"/>
              <a:t>ИСО</a:t>
            </a:r>
            <a:endParaRPr lang="en-US" sz="1200" dirty="0"/>
          </a:p>
        </p:txBody>
      </p:sp>
      <p:sp>
        <p:nvSpPr>
          <p:cNvPr id="3" name="Подзаголовок 2"/>
          <p:cNvSpPr>
            <a:spLocks noGrp="1"/>
          </p:cNvSpPr>
          <p:nvPr>
            <p:ph type="subTitle" idx="1"/>
          </p:nvPr>
        </p:nvSpPr>
        <p:spPr>
          <a:xfrm>
            <a:off x="323528" y="476672"/>
            <a:ext cx="8568952" cy="6192688"/>
          </a:xfrm>
        </p:spPr>
        <p:txBody>
          <a:bodyPr>
            <a:normAutofit/>
          </a:bodyPr>
          <a:lstStyle/>
          <a:p>
            <a:pPr algn="just"/>
            <a:r>
              <a:rPr lang="ru-RU" sz="1600" b="1" dirty="0">
                <a:solidFill>
                  <a:schemeClr val="tx1"/>
                </a:solidFill>
              </a:rPr>
              <a:t>Задача о назначениях на узкие места</a:t>
            </a:r>
            <a:endParaRPr lang="en-US" sz="1600" dirty="0">
              <a:solidFill>
                <a:schemeClr val="tx1"/>
              </a:solidFill>
            </a:endParaRPr>
          </a:p>
          <a:p>
            <a:pPr algn="just"/>
            <a:r>
              <a:rPr lang="ru-RU" sz="1600" dirty="0">
                <a:solidFill>
                  <a:schemeClr val="tx1"/>
                </a:solidFill>
              </a:rPr>
              <a:t>	Имеется </a:t>
            </a:r>
            <a:r>
              <a:rPr lang="ru-RU" sz="1600" i="1" dirty="0" err="1">
                <a:solidFill>
                  <a:schemeClr val="tx1"/>
                </a:solidFill>
              </a:rPr>
              <a:t>n</a:t>
            </a:r>
            <a:r>
              <a:rPr lang="ru-RU" sz="1600" dirty="0">
                <a:solidFill>
                  <a:schemeClr val="tx1"/>
                </a:solidFill>
              </a:rPr>
              <a:t> лиц и </a:t>
            </a:r>
            <a:r>
              <a:rPr lang="ru-RU" sz="1600" i="1" dirty="0" err="1">
                <a:solidFill>
                  <a:schemeClr val="tx1"/>
                </a:solidFill>
              </a:rPr>
              <a:t>n</a:t>
            </a:r>
            <a:r>
              <a:rPr lang="ru-RU" sz="1600" dirty="0">
                <a:solidFill>
                  <a:schemeClr val="tx1"/>
                </a:solidFill>
              </a:rPr>
              <a:t> работ. Заданы эффективности  исполнения каждым лицом каждой работы. Каждый исполнитель должен назначаться на выполнение только одной работы и все работы должны быть выполнены. Требуется найти такое назначение исполнителей на работы, при котором наименьшая эффективность выполнения работ максимальна.</a:t>
            </a:r>
            <a:endParaRPr lang="en-US" sz="1600" dirty="0">
              <a:solidFill>
                <a:schemeClr val="tx1"/>
              </a:solidFill>
            </a:endParaRPr>
          </a:p>
          <a:p>
            <a:pPr algn="just"/>
            <a:r>
              <a:rPr lang="ru-RU" sz="1600" dirty="0">
                <a:solidFill>
                  <a:schemeClr val="tx1"/>
                </a:solidFill>
              </a:rPr>
              <a:t>	Если, например, на конвейере имеется </a:t>
            </a:r>
            <a:r>
              <a:rPr lang="ru-RU" sz="1600" i="1" dirty="0" err="1">
                <a:solidFill>
                  <a:schemeClr val="tx1"/>
                </a:solidFill>
              </a:rPr>
              <a:t>n</a:t>
            </a:r>
            <a:r>
              <a:rPr lang="ru-RU" sz="1600" dirty="0">
                <a:solidFill>
                  <a:schemeClr val="tx1"/>
                </a:solidFill>
              </a:rPr>
              <a:t> рабочих мест и </a:t>
            </a:r>
            <a:r>
              <a:rPr lang="en-US" sz="1600" i="1" dirty="0">
                <a:solidFill>
                  <a:schemeClr val="tx1"/>
                </a:solidFill>
              </a:rPr>
              <a:t>n</a:t>
            </a:r>
            <a:r>
              <a:rPr lang="en-US" sz="1600" dirty="0">
                <a:solidFill>
                  <a:schemeClr val="tx1"/>
                </a:solidFill>
              </a:rPr>
              <a:t> </a:t>
            </a:r>
            <a:r>
              <a:rPr lang="ru-RU" sz="1600" dirty="0">
                <a:solidFill>
                  <a:schemeClr val="tx1"/>
                </a:solidFill>
              </a:rPr>
              <a:t>работников, каждый из которых может выполнять любую работу за некоторое заданное время, то для достижения максимальной скорости движения конвейера надо распределить работников на конвейере так, чтобы минимальное из времён выполнения работ было максимально.</a:t>
            </a:r>
            <a:endParaRPr lang="en-US" sz="1600" dirty="0">
              <a:solidFill>
                <a:schemeClr val="tx1"/>
              </a:solidFill>
            </a:endParaRPr>
          </a:p>
          <a:p>
            <a:pPr algn="just"/>
            <a:r>
              <a:rPr lang="ru-RU" sz="1600" dirty="0">
                <a:solidFill>
                  <a:schemeClr val="tx1"/>
                </a:solidFill>
              </a:rPr>
              <a:t>	То назначение исполнителя на работу, на котором реализуется минимальная эффективность, называют </a:t>
            </a:r>
            <a:r>
              <a:rPr lang="ru-RU" sz="1600" i="1" dirty="0">
                <a:solidFill>
                  <a:schemeClr val="tx1"/>
                </a:solidFill>
              </a:rPr>
              <a:t>узким местом в назначении.</a:t>
            </a:r>
          </a:p>
          <a:p>
            <a:pPr algn="just"/>
            <a:r>
              <a:rPr lang="ru-RU" sz="1600" dirty="0">
                <a:solidFill>
                  <a:schemeClr val="tx1"/>
                </a:solidFill>
              </a:rPr>
              <a:t>	Нетрудно видеть, что каждое назначение задается взаимно однозначным отображением множества {1,2,…,</a:t>
            </a:r>
            <a:r>
              <a:rPr lang="ru-RU" sz="1600" dirty="0" err="1">
                <a:solidFill>
                  <a:schemeClr val="tx1"/>
                </a:solidFill>
              </a:rPr>
              <a:t>n</a:t>
            </a:r>
            <a:r>
              <a:rPr lang="ru-RU" sz="1600" dirty="0">
                <a:solidFill>
                  <a:schemeClr val="tx1"/>
                </a:solidFill>
              </a:rPr>
              <a:t>} на себя, т.е. образует подстановку</a:t>
            </a:r>
            <a:endParaRPr lang="en-US" sz="1600" dirty="0">
              <a:solidFill>
                <a:schemeClr val="tx1"/>
              </a:solidFill>
            </a:endParaRPr>
          </a:p>
          <a:p>
            <a:pPr algn="just"/>
            <a:r>
              <a:rPr lang="ru-RU" sz="1600" dirty="0">
                <a:solidFill>
                  <a:schemeClr val="tx1"/>
                </a:solidFill>
              </a:rPr>
              <a:t>                    </a:t>
            </a:r>
          </a:p>
          <a:p>
            <a:pPr algn="just"/>
            <a:r>
              <a:rPr lang="en-US" sz="1600" dirty="0">
                <a:solidFill>
                  <a:schemeClr val="tx1"/>
                </a:solidFill>
              </a:rPr>
              <a:t>					,</a:t>
            </a:r>
            <a:endParaRPr lang="ru-RU" sz="1600" dirty="0">
              <a:solidFill>
                <a:schemeClr val="tx1"/>
              </a:solidFill>
            </a:endParaRPr>
          </a:p>
          <a:p>
            <a:pPr algn="just"/>
            <a:r>
              <a:rPr lang="ru-RU" sz="1600" dirty="0">
                <a:solidFill>
                  <a:schemeClr val="tx1"/>
                </a:solidFill>
              </a:rPr>
              <a:t>где </a:t>
            </a:r>
            <a:r>
              <a:rPr lang="en-US" sz="1600" i="1" dirty="0">
                <a:solidFill>
                  <a:schemeClr val="tx1"/>
                </a:solidFill>
              </a:rPr>
              <a:t>p</a:t>
            </a:r>
            <a:r>
              <a:rPr lang="en-US" sz="1600" dirty="0">
                <a:solidFill>
                  <a:schemeClr val="tx1"/>
                </a:solidFill>
              </a:rPr>
              <a:t>(</a:t>
            </a:r>
            <a:r>
              <a:rPr lang="en-US" sz="1600" i="1" dirty="0" err="1">
                <a:solidFill>
                  <a:schemeClr val="tx1"/>
                </a:solidFill>
              </a:rPr>
              <a:t>i</a:t>
            </a:r>
            <a:r>
              <a:rPr lang="en-US" sz="1600" dirty="0">
                <a:solidFill>
                  <a:schemeClr val="tx1"/>
                </a:solidFill>
              </a:rPr>
              <a:t>)</a:t>
            </a:r>
            <a:r>
              <a:rPr lang="ru-RU" sz="1600" dirty="0">
                <a:solidFill>
                  <a:schemeClr val="tx1"/>
                </a:solidFill>
              </a:rPr>
              <a:t>   указывает номер назначаемой </a:t>
            </a:r>
            <a:r>
              <a:rPr lang="en-US" sz="1600" i="1" dirty="0" err="1">
                <a:solidFill>
                  <a:schemeClr val="tx1"/>
                </a:solidFill>
              </a:rPr>
              <a:t>i</a:t>
            </a:r>
            <a:r>
              <a:rPr lang="ru-RU" sz="1600" dirty="0">
                <a:solidFill>
                  <a:schemeClr val="tx1"/>
                </a:solidFill>
              </a:rPr>
              <a:t>-</a:t>
            </a:r>
            <a:r>
              <a:rPr lang="ru-RU" sz="1600" dirty="0" err="1">
                <a:solidFill>
                  <a:schemeClr val="tx1"/>
                </a:solidFill>
              </a:rPr>
              <a:t>ому</a:t>
            </a:r>
            <a:r>
              <a:rPr lang="ru-RU" sz="1600" dirty="0">
                <a:solidFill>
                  <a:schemeClr val="tx1"/>
                </a:solidFill>
              </a:rPr>
              <a:t> исполнителю работы. Количество всевозможных назначений работников на работы равно </a:t>
            </a:r>
            <a:r>
              <a:rPr lang="ru-RU" sz="1600" i="1" dirty="0" err="1">
                <a:solidFill>
                  <a:schemeClr val="tx1"/>
                </a:solidFill>
              </a:rPr>
              <a:t>n</a:t>
            </a:r>
            <a:r>
              <a:rPr lang="ru-RU" sz="1600" dirty="0">
                <a:solidFill>
                  <a:schemeClr val="tx1"/>
                </a:solidFill>
              </a:rPr>
              <a:t>!</a:t>
            </a:r>
            <a:endParaRPr lang="en-US" sz="1600" dirty="0">
              <a:solidFill>
                <a:schemeClr val="tx1"/>
              </a:solidFill>
            </a:endParaRPr>
          </a:p>
          <a:p>
            <a:pPr algn="just"/>
            <a:endParaRPr lang="en-US" sz="1600" dirty="0">
              <a:solidFill>
                <a:schemeClr val="tx1"/>
              </a:solidFill>
            </a:endParaRPr>
          </a:p>
          <a:p>
            <a:endParaRPr lang="en-US" sz="16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2268538" y="4005263"/>
          <a:ext cx="2084387" cy="530225"/>
        </p:xfrm>
        <a:graphic>
          <a:graphicData uri="http://schemas.openxmlformats.org/presentationml/2006/ole">
            <mc:AlternateContent xmlns:mc="http://schemas.openxmlformats.org/markup-compatibility/2006">
              <mc:Choice xmlns:v="urn:schemas-microsoft-com:vml" Requires="v">
                <p:oleObj name="Формула" r:id="rId2" imgW="1803400" imgH="457200" progId="Equation.3">
                  <p:embed/>
                </p:oleObj>
              </mc:Choice>
              <mc:Fallback>
                <p:oleObj name="Формула" r:id="rId2" imgW="1803400" imgH="457200" progId="Equation.3">
                  <p:embed/>
                  <p:pic>
                    <p:nvPicPr>
                      <p:cNvPr id="102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4005263"/>
                        <a:ext cx="208438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2603</Words>
  <Application>Microsoft Office PowerPoint</Application>
  <PresentationFormat>On-screen Show (4:3)</PresentationFormat>
  <Paragraphs>628</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4" baseType="lpstr">
      <vt:lpstr>Arial</vt:lpstr>
      <vt:lpstr>Calibri</vt:lpstr>
      <vt:lpstr>Times New Roman</vt:lpstr>
      <vt:lpstr>Тема Office</vt:lpstr>
      <vt:lpstr>Формула</vt:lpstr>
      <vt:lpstr>Equation.3</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ИСО</dc:title>
  <dc:creator>Alexander</dc:creator>
  <cp:lastModifiedBy>Лариса Раевская</cp:lastModifiedBy>
  <cp:revision>6</cp:revision>
  <dcterms:created xsi:type="dcterms:W3CDTF">2020-04-17T11:27:59Z</dcterms:created>
  <dcterms:modified xsi:type="dcterms:W3CDTF">2021-04-13T09:56:15Z</dcterms:modified>
</cp:coreProperties>
</file>