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718" autoAdjust="0"/>
  </p:normalViewPr>
  <p:slideViewPr>
    <p:cSldViewPr>
      <p:cViewPr varScale="1">
        <p:scale>
          <a:sx n="82" d="100"/>
          <a:sy n="82" d="100"/>
        </p:scale>
        <p:origin x="8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D25-D88A-4820-AEE5-2187D725552E}" type="datetimeFigureOut">
              <a:rPr lang="ru-RU" smtClean="0"/>
              <a:pPr/>
              <a:t>19.04.2021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212-A60A-4AE8-94B4-0EF43CA60F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D25-D88A-4820-AEE5-2187D725552E}" type="datetimeFigureOut">
              <a:rPr lang="ru-RU" smtClean="0"/>
              <a:pPr/>
              <a:t>19.04.2021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212-A60A-4AE8-94B4-0EF43CA60F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D25-D88A-4820-AEE5-2187D725552E}" type="datetimeFigureOut">
              <a:rPr lang="ru-RU" smtClean="0"/>
              <a:pPr/>
              <a:t>19.04.2021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212-A60A-4AE8-94B4-0EF43CA60F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D25-D88A-4820-AEE5-2187D725552E}" type="datetimeFigureOut">
              <a:rPr lang="ru-RU" smtClean="0"/>
              <a:pPr/>
              <a:t>19.04.2021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212-A60A-4AE8-94B4-0EF43CA60F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D25-D88A-4820-AEE5-2187D725552E}" type="datetimeFigureOut">
              <a:rPr lang="ru-RU" smtClean="0"/>
              <a:pPr/>
              <a:t>19.04.2021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212-A60A-4AE8-94B4-0EF43CA60F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D25-D88A-4820-AEE5-2187D725552E}" type="datetimeFigureOut">
              <a:rPr lang="ru-RU" smtClean="0"/>
              <a:pPr/>
              <a:t>19.04.2021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212-A60A-4AE8-94B4-0EF43CA60F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D25-D88A-4820-AEE5-2187D725552E}" type="datetimeFigureOut">
              <a:rPr lang="ru-RU" smtClean="0"/>
              <a:pPr/>
              <a:t>19.04.2021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212-A60A-4AE8-94B4-0EF43CA60F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D25-D88A-4820-AEE5-2187D725552E}" type="datetimeFigureOut">
              <a:rPr lang="ru-RU" smtClean="0"/>
              <a:pPr/>
              <a:t>19.04.2021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212-A60A-4AE8-94B4-0EF43CA60F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D25-D88A-4820-AEE5-2187D725552E}" type="datetimeFigureOut">
              <a:rPr lang="ru-RU" smtClean="0"/>
              <a:pPr/>
              <a:t>19.04.2021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212-A60A-4AE8-94B4-0EF43CA60F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D25-D88A-4820-AEE5-2187D725552E}" type="datetimeFigureOut">
              <a:rPr lang="ru-RU" smtClean="0"/>
              <a:pPr/>
              <a:t>19.04.2021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212-A60A-4AE8-94B4-0EF43CA60F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D25-D88A-4820-AEE5-2187D725552E}" type="datetimeFigureOut">
              <a:rPr lang="ru-RU" smtClean="0"/>
              <a:pPr/>
              <a:t>19.04.2021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2212-A60A-4AE8-94B4-0EF43CA60F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CD25-D88A-4820-AEE5-2187D725552E}" type="datetimeFigureOut">
              <a:rPr lang="ru-RU" smtClean="0"/>
              <a:pPr/>
              <a:t>19.04.2021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02212-A60A-4AE8-94B4-0EF43CA60F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6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227005"/>
          </a:xfrm>
        </p:spPr>
        <p:txBody>
          <a:bodyPr>
            <a:normAutofit fontScale="90000"/>
          </a:bodyPr>
          <a:lstStyle/>
          <a:p>
            <a:r>
              <a:rPr lang="ru-RU" sz="1600" b="1" dirty="0"/>
              <a:t>Задача коммивояжёра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500042"/>
            <a:ext cx="8429684" cy="6072230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Имеется </a:t>
            </a:r>
            <a:r>
              <a:rPr lang="ru-RU" sz="1600" i="1" dirty="0" err="1">
                <a:solidFill>
                  <a:schemeClr val="tx1"/>
                </a:solidFill>
              </a:rPr>
              <a:t>n</a:t>
            </a:r>
            <a:r>
              <a:rPr lang="ru-RU" sz="1600" dirty="0">
                <a:solidFill>
                  <a:schemeClr val="tx1"/>
                </a:solidFill>
              </a:rPr>
              <a:t> городов, между которыми существует определённая сеть дорог. Коммивояжер, выходя из некоторого города, должен обойти все остальные города, побывав в каждом из них по одному разу, и вернуться  в  исходный город. При этом пройденное коммивояжёром расстояние должно быть минимально. Расстояния между городами задаются матрицей </a:t>
            </a:r>
          </a:p>
          <a:p>
            <a:pPr algn="just"/>
            <a:r>
              <a:rPr lang="en-US" sz="1600" i="1" dirty="0">
                <a:solidFill>
                  <a:schemeClr val="tx1"/>
                </a:solidFill>
              </a:rPr>
              <a:t>C</a:t>
            </a:r>
            <a:r>
              <a:rPr lang="ru-RU" sz="1600" dirty="0">
                <a:solidFill>
                  <a:schemeClr val="tx1"/>
                </a:solidFill>
              </a:rPr>
              <a:t> = | </a:t>
            </a:r>
            <a:r>
              <a:rPr lang="en-US" sz="1600" i="1" dirty="0" err="1">
                <a:solidFill>
                  <a:schemeClr val="tx1"/>
                </a:solidFill>
              </a:rPr>
              <a:t>c</a:t>
            </a:r>
            <a:r>
              <a:rPr lang="en-US" sz="1600" i="1" baseline="-25000" dirty="0" err="1">
                <a:solidFill>
                  <a:schemeClr val="tx1"/>
                </a:solidFill>
              </a:rPr>
              <a:t>ij</a:t>
            </a:r>
            <a:r>
              <a:rPr lang="ru-RU" sz="1600" dirty="0">
                <a:solidFill>
                  <a:schemeClr val="tx1"/>
                </a:solidFill>
              </a:rPr>
              <a:t> |</a:t>
            </a:r>
            <a:r>
              <a:rPr lang="en-US" sz="1600" i="1" baseline="-25000" dirty="0" err="1">
                <a:solidFill>
                  <a:schemeClr val="tx1"/>
                </a:solidFill>
              </a:rPr>
              <a:t>n</a:t>
            </a:r>
            <a:r>
              <a:rPr lang="en-US" sz="1600" baseline="-25000" dirty="0" err="1">
                <a:solidFill>
                  <a:schemeClr val="tx1"/>
                </a:solidFill>
              </a:rPr>
              <a:t>x</a:t>
            </a:r>
            <a:r>
              <a:rPr lang="en-US" sz="1600" i="1" baseline="-25000" dirty="0" err="1">
                <a:solidFill>
                  <a:schemeClr val="tx1"/>
                </a:solidFill>
              </a:rPr>
              <a:t>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, у которой элемент </a:t>
            </a:r>
            <a:r>
              <a:rPr lang="en-US" sz="1600" i="1" dirty="0" err="1">
                <a:solidFill>
                  <a:schemeClr val="tx1"/>
                </a:solidFill>
              </a:rPr>
              <a:t>c</a:t>
            </a:r>
            <a:r>
              <a:rPr lang="en-US" sz="1600" i="1" baseline="-25000" dirty="0" err="1">
                <a:solidFill>
                  <a:schemeClr val="tx1"/>
                </a:solidFill>
              </a:rPr>
              <a:t>ij</a:t>
            </a:r>
            <a:r>
              <a:rPr lang="ru-RU" sz="1600" dirty="0">
                <a:solidFill>
                  <a:schemeClr val="tx1"/>
                </a:solidFill>
              </a:rPr>
              <a:t> ≥ 0 равен длине дороги, непосредственно соединяющей </a:t>
            </a:r>
            <a:r>
              <a:rPr lang="en-US" sz="1600" i="1" dirty="0" err="1">
                <a:solidFill>
                  <a:schemeClr val="tx1"/>
                </a:solidFill>
              </a:rPr>
              <a:t>i</a:t>
            </a:r>
            <a:r>
              <a:rPr lang="ru-RU" sz="1600" dirty="0">
                <a:solidFill>
                  <a:schemeClr val="tx1"/>
                </a:solidFill>
              </a:rPr>
              <a:t>-</a:t>
            </a:r>
            <a:r>
              <a:rPr lang="ru-RU" sz="1600" dirty="0" err="1">
                <a:solidFill>
                  <a:schemeClr val="tx1"/>
                </a:solidFill>
              </a:rPr>
              <a:t>ый</a:t>
            </a:r>
            <a:r>
              <a:rPr lang="ru-RU" sz="1600" dirty="0">
                <a:solidFill>
                  <a:schemeClr val="tx1"/>
                </a:solidFill>
              </a:rPr>
              <a:t> и </a:t>
            </a:r>
            <a:r>
              <a:rPr lang="en-US" sz="1600" i="1" dirty="0">
                <a:solidFill>
                  <a:schemeClr val="tx1"/>
                </a:solidFill>
              </a:rPr>
              <a:t>j</a:t>
            </a:r>
            <a:r>
              <a:rPr lang="ru-RU" sz="1600" dirty="0">
                <a:solidFill>
                  <a:schemeClr val="tx1"/>
                </a:solidFill>
              </a:rPr>
              <a:t>-</a:t>
            </a:r>
            <a:r>
              <a:rPr lang="ru-RU" sz="1600" dirty="0" err="1">
                <a:solidFill>
                  <a:schemeClr val="tx1"/>
                </a:solidFill>
              </a:rPr>
              <a:t>ый</a:t>
            </a:r>
            <a:r>
              <a:rPr lang="ru-RU" sz="1600" dirty="0">
                <a:solidFill>
                  <a:schemeClr val="tx1"/>
                </a:solidFill>
              </a:rPr>
              <a:t> города, и равен ∞ при отсутствии дороги, связывающей непосредственно </a:t>
            </a:r>
            <a:r>
              <a:rPr lang="en-US" sz="1600" i="1" dirty="0" err="1">
                <a:solidFill>
                  <a:schemeClr val="tx1"/>
                </a:solidFill>
              </a:rPr>
              <a:t>i</a:t>
            </a:r>
            <a:r>
              <a:rPr lang="ru-RU" sz="1600" dirty="0">
                <a:solidFill>
                  <a:schemeClr val="tx1"/>
                </a:solidFill>
              </a:rPr>
              <a:t>-</a:t>
            </a:r>
            <a:r>
              <a:rPr lang="ru-RU" sz="1600" dirty="0" err="1">
                <a:solidFill>
                  <a:schemeClr val="tx1"/>
                </a:solidFill>
              </a:rPr>
              <a:t>ый</a:t>
            </a:r>
            <a:r>
              <a:rPr lang="ru-RU" sz="1600" dirty="0">
                <a:solidFill>
                  <a:schemeClr val="tx1"/>
                </a:solidFill>
              </a:rPr>
              <a:t> и </a:t>
            </a:r>
            <a:r>
              <a:rPr lang="en-US" sz="1600" i="1" dirty="0">
                <a:solidFill>
                  <a:schemeClr val="tx1"/>
                </a:solidFill>
              </a:rPr>
              <a:t>j</a:t>
            </a:r>
            <a:r>
              <a:rPr lang="ru-RU" sz="1600" dirty="0">
                <a:solidFill>
                  <a:schemeClr val="tx1"/>
                </a:solidFill>
              </a:rPr>
              <a:t>-</a:t>
            </a:r>
            <a:r>
              <a:rPr lang="ru-RU" sz="1600" dirty="0" err="1">
                <a:solidFill>
                  <a:schemeClr val="tx1"/>
                </a:solidFill>
              </a:rPr>
              <a:t>ый</a:t>
            </a:r>
            <a:r>
              <a:rPr lang="ru-RU" sz="1600" dirty="0">
                <a:solidFill>
                  <a:schemeClr val="tx1"/>
                </a:solidFill>
              </a:rPr>
              <a:t> города. Кроме этого </a:t>
            </a:r>
            <a:r>
              <a:rPr lang="en-US" sz="1600" dirty="0" err="1">
                <a:solidFill>
                  <a:schemeClr val="tx1"/>
                </a:solidFill>
              </a:rPr>
              <a:t>c</a:t>
            </a:r>
            <a:r>
              <a:rPr lang="en-US" sz="1600" i="1" baseline="-25000" dirty="0" err="1">
                <a:solidFill>
                  <a:schemeClr val="tx1"/>
                </a:solidFill>
              </a:rPr>
              <a:t>ii</a:t>
            </a:r>
            <a:r>
              <a:rPr lang="ru-RU" sz="1600" dirty="0">
                <a:solidFill>
                  <a:schemeClr val="tx1"/>
                </a:solidFill>
              </a:rPr>
              <a:t> = ∞,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для запрещения коммивояжёру возвращаться сразу же в город.</a:t>
            </a:r>
          </a:p>
          <a:p>
            <a:pPr algn="just"/>
            <a:endParaRPr lang="ru-RU" sz="8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Для графа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 = (</a:t>
            </a:r>
            <a:r>
              <a:rPr lang="en-US" sz="1600" i="1" dirty="0">
                <a:solidFill>
                  <a:schemeClr val="tx1"/>
                </a:solidFill>
              </a:rPr>
              <a:t>V</a:t>
            </a:r>
            <a:r>
              <a:rPr lang="ru-RU" sz="1600" dirty="0">
                <a:solidFill>
                  <a:schemeClr val="tx1"/>
                </a:solidFill>
              </a:rPr>
              <a:t>, 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 )  гамильтоновым называется цикл, содержащий все вершины графа. Если построить граф, вершины которого соответствуют городам, а дуги (рёбра) непосредственно связывающим города дорогам, то приписав дугам длины, совпадающие с длинами дорог, мы получим задачу нахождения гамильтонова цикла минимальной длины. Введём для дуг графа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 рассмотрение переменные 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Тогда задачу коммивояжёра можно сформулировать в виде задачи линейного булевого программирования: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857500" y="3857625"/>
          <a:ext cx="32035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2" imgW="2590560" imgH="457200" progId="Equation.3">
                  <p:embed/>
                </p:oleObj>
              </mc:Choice>
              <mc:Fallback>
                <p:oleObj name="Equation" r:id="rId2" imgW="259056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857625"/>
                        <a:ext cx="320357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928926" y="4786322"/>
          <a:ext cx="29400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2666880" imgH="1054080" progId="Equation.3">
                  <p:embed/>
                </p:oleObj>
              </mc:Choice>
              <mc:Fallback>
                <p:oleObj name="Equation" r:id="rId4" imgW="2666880" imgH="1054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4786322"/>
                        <a:ext cx="294005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669B-7FE9-41D3-A34C-189A0DE3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76672"/>
            <a:ext cx="8784976" cy="60799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дереве поиска висячие вершины соответсвуют подмножествам Ω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Ω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Ω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Минимальную нижнюю границу имеет множество Ω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Поэтому в матрице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вычисляем штрафы для нулевых элементов: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 ,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 ,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θ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 ,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θ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 ,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θ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51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 . В результате сравнения мы получили два одинаковых максимальных штрафа равных 1. </a:t>
            </a:r>
          </a:p>
          <a:p>
            <a:pPr marL="0" indent="0" algn="just">
              <a:buNone/>
            </a:pPr>
            <a:r>
              <a:rPr lang="ru-RU" altLang="ru-BY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Возьмём </a:t>
            </a:r>
            <a:r>
              <a:rPr lang="ru-RU" altLang="ru-BY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ru-RU" altLang="ru-BY" sz="1600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ru-RU" altLang="ru-BY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 . Разбиваем множество Ω</a:t>
            </a:r>
            <a:r>
              <a:rPr lang="ru-RU" altLang="ru-BY" sz="1600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ru-RU" altLang="ru-BY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два подмножества Ω</a:t>
            </a:r>
            <a:r>
              <a:rPr lang="ru-RU" altLang="ru-BY" sz="1600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221 </a:t>
            </a:r>
            <a:r>
              <a:rPr lang="ru-RU" altLang="ru-BY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“не включающие дугу (1</a:t>
            </a:r>
            <a:r>
              <a:rPr lang="ru-RU" altLang="ru-BY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altLang="ru-BY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3)” и Ω</a:t>
            </a:r>
            <a:r>
              <a:rPr lang="ru-RU" altLang="ru-BY" sz="1600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222</a:t>
            </a:r>
            <a:r>
              <a:rPr lang="ru-RU" altLang="ru-BY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“включающие дугу (1</a:t>
            </a:r>
            <a:r>
              <a:rPr lang="ru-RU" altLang="ru-BY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altLang="ru-BY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3)”. Для подмножества Ω</a:t>
            </a:r>
            <a:r>
              <a:rPr lang="ru-RU" altLang="ru-BY" sz="1600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221 </a:t>
            </a:r>
            <a:r>
              <a:rPr lang="ru-RU" altLang="ru-BY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нижняя граница </a:t>
            </a:r>
            <a:r>
              <a:rPr lang="ru-RU" altLang="ko-KR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ru-RU" altLang="ko-KR" sz="1600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221</a:t>
            </a:r>
            <a:r>
              <a:rPr lang="ru-RU" altLang="ko-KR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13 . Матрицу расстояний </a:t>
            </a:r>
            <a:r>
              <a:rPr lang="en-US" altLang="ko-KR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ko-KR" sz="16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altLang="ko-KR" sz="1600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221</a:t>
            </a:r>
            <a:r>
              <a:rPr lang="ru-RU" altLang="ko-KR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получим из матрицы </a:t>
            </a:r>
            <a:r>
              <a:rPr lang="en-US" altLang="ko-KR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ko-KR" sz="16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altLang="ko-KR" sz="1600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ru-RU" altLang="ko-KR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положив </a:t>
            </a:r>
            <a:r>
              <a:rPr lang="en-US" altLang="ko-KR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ko-KR" sz="16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altLang="ko-KR" sz="1600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ru-RU" altLang="ko-KR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  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проведя процедуру приведения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BY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altLang="ko-KR" sz="18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ru-RU" altLang="ko-KR" sz="2400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подмножества Ω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222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матрицу расстояний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222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получаем из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удаляя первую строку и третий столбец, затем для запрещения образования цикла 1-&gt;3-&gt;2-&gt;1 , </a:t>
            </a:r>
            <a:r>
              <a:rPr lang="ru-RU" altLang="ru-BY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полагаем </a:t>
            </a:r>
            <a:r>
              <a:rPr lang="en-US" altLang="ru-BY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BY" sz="16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altLang="ru-BY" sz="1600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ru-RU" altLang="ru-BY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     , полученный результат приводим.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Сумма приводящих констант равна 0, следовательно, </a:t>
            </a:r>
          </a:p>
          <a:p>
            <a:pPr marL="0" indent="0" algn="just">
              <a:buNone/>
            </a:pP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γ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222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12.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altLang="ko-KR" sz="18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дереве поиска висячие вершины соответсвуют подмножествам Ω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Ω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Ω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221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Ω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222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Минимальную нижнюю границу имеет множество Ω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222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Соответсвующая матрица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222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имеет размерность 2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Следовательно, решение найдено. </a:t>
            </a:r>
            <a:endParaRPr lang="ru-BY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altLang="ko-KR" sz="18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altLang="ko-KR" sz="18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altLang="ko-KR" sz="18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BY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BACC38-1583-4302-83EF-09A6790A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244327"/>
          </a:xfrm>
        </p:spPr>
        <p:txBody>
          <a:bodyPr>
            <a:normAutofit fontScale="90000"/>
          </a:bodyPr>
          <a:lstStyle/>
          <a:p>
            <a:r>
              <a:rPr lang="ru-RU" sz="1200" b="1" dirty="0"/>
              <a:t>Задача коммивояжёра                                                            Алгоритм Литтла</a:t>
            </a:r>
            <a:endParaRPr lang="ru-BY" sz="12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077DB1C-0CF0-42EA-9457-964CC6AA58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087863"/>
              </p:ext>
            </p:extLst>
          </p:nvPr>
        </p:nvGraphicFramePr>
        <p:xfrm>
          <a:off x="6588224" y="2060848"/>
          <a:ext cx="224408" cy="202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2202" imgH="126835" progId="Equation.3">
                  <p:embed/>
                </p:oleObj>
              </mc:Choice>
              <mc:Fallback>
                <p:oleObj r:id="rId2" imgW="152202" imgH="12683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060848"/>
                        <a:ext cx="224408" cy="2021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7B1B0B-AC56-43CB-B909-4803C733E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75092"/>
              </p:ext>
            </p:extLst>
          </p:nvPr>
        </p:nvGraphicFramePr>
        <p:xfrm>
          <a:off x="2987824" y="2492896"/>
          <a:ext cx="2088232" cy="102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33773832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58210079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00339684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16099240"/>
                    </a:ext>
                  </a:extLst>
                </a:gridCol>
              </a:tblGrid>
              <a:tr h="25710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3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4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984440"/>
                  </a:ext>
                </a:extLst>
              </a:tr>
              <a:tr h="257108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832142"/>
                  </a:ext>
                </a:extLst>
              </a:tr>
              <a:tr h="257108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950199"/>
                  </a:ext>
                </a:extLst>
              </a:tr>
              <a:tr h="257108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5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370184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AA365F-32D6-48D6-B4A1-2D43862923CA}"/>
              </a:ext>
            </a:extLst>
          </p:cNvPr>
          <p:cNvCxnSpPr/>
          <p:nvPr/>
        </p:nvCxnSpPr>
        <p:spPr>
          <a:xfrm>
            <a:off x="3491880" y="285293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A82913-046F-4D15-9180-FEF298EB47B0}"/>
              </a:ext>
            </a:extLst>
          </p:cNvPr>
          <p:cNvCxnSpPr>
            <a:cxnSpLocks/>
          </p:cNvCxnSpPr>
          <p:nvPr/>
        </p:nvCxnSpPr>
        <p:spPr>
          <a:xfrm>
            <a:off x="5076056" y="2852936"/>
            <a:ext cx="0" cy="66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75AD362F-B146-46C3-AB32-92EA2C9A8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087149"/>
              </p:ext>
            </p:extLst>
          </p:nvPr>
        </p:nvGraphicFramePr>
        <p:xfrm>
          <a:off x="8388424" y="3861048"/>
          <a:ext cx="216024" cy="20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2202" imgH="126835" progId="Equation.3">
                  <p:embed/>
                </p:oleObj>
              </mc:Choice>
              <mc:Fallback>
                <p:oleObj r:id="rId4" imgW="152202" imgH="1268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424" y="3861048"/>
                        <a:ext cx="216024" cy="2021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5">
            <a:extLst>
              <a:ext uri="{FF2B5EF4-FFF2-40B4-BE49-F238E27FC236}">
                <a16:creationId xmlns:a16="http://schemas.microsoft.com/office/drawing/2014/main" id="{2FE73486-CDB2-48A9-BAA4-E660993C7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713"/>
            <a:ext cx="2343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B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9CE6011-24FC-4809-AAAF-43F0AE826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08061"/>
              </p:ext>
            </p:extLst>
          </p:nvPr>
        </p:nvGraphicFramePr>
        <p:xfrm>
          <a:off x="3491880" y="4393195"/>
          <a:ext cx="1224135" cy="645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101388451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485538022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1457311930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968778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12429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5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599101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FBD324-E330-4C09-998F-7C4C1A5F9EC6}"/>
              </a:ext>
            </a:extLst>
          </p:cNvPr>
          <p:cNvCxnSpPr/>
          <p:nvPr/>
        </p:nvCxnSpPr>
        <p:spPr>
          <a:xfrm>
            <a:off x="3923928" y="494116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E32B27-5C8F-410C-8822-A590240027C0}"/>
              </a:ext>
            </a:extLst>
          </p:cNvPr>
          <p:cNvCxnSpPr/>
          <p:nvPr/>
        </p:nvCxnSpPr>
        <p:spPr>
          <a:xfrm>
            <a:off x="4716015" y="4941168"/>
            <a:ext cx="0" cy="382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9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669B-7FE9-41D3-A34C-189A0DE3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76672"/>
            <a:ext cx="8784976" cy="60799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Переходим к постоению гамильтонового цикла. Включаем в гамильтонов цикл дуги (2,4), (5,1),  как соответствующие нулевым элементам матрицы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222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16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Затем, двигаясь по дереву поиска к корню, включаем дуги (1,3), (3,2), 4,5).  Дерево поиска приведено на рисунке </a:t>
            </a:r>
            <a:endParaRPr lang="ru-BY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altLang="ko-KR" sz="18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ru-RU" altLang="ko-KR" sz="2400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altLang="ko-KR" sz="18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altLang="ko-KR" sz="18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BY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BACC38-1583-4302-83EF-09A6790A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244327"/>
          </a:xfrm>
        </p:spPr>
        <p:txBody>
          <a:bodyPr>
            <a:normAutofit fontScale="90000"/>
          </a:bodyPr>
          <a:lstStyle/>
          <a:p>
            <a:r>
              <a:rPr lang="ru-RU" sz="1200" b="1" dirty="0"/>
              <a:t>Задача коммивояжёра                                                            Алгоритм Литтла</a:t>
            </a:r>
            <a:endParaRPr lang="ru-BY" sz="1200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2FE73486-CDB2-48A9-BAA4-E660993C7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713"/>
            <a:ext cx="2343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B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65503C0-3401-4C8E-B9D2-042E4F381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4784"/>
            <a:ext cx="741682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3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227005"/>
          </a:xfrm>
        </p:spPr>
        <p:txBody>
          <a:bodyPr>
            <a:normAutofit fontScale="90000"/>
          </a:bodyPr>
          <a:lstStyle/>
          <a:p>
            <a:r>
              <a:rPr lang="ru-RU" sz="1400" b="1" dirty="0"/>
              <a:t>Задача коммивояжёра                                                            Общая схема метода ветвей и границ</a:t>
            </a:r>
            <a:endParaRPr lang="ru-RU" sz="1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500042"/>
            <a:ext cx="8429684" cy="6072230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Метод ветвей и границ - общий метод для нахождения решений задач дискретной и комбинаторной оптимизации. Метод является алгоритмом перебора с отсевом подмножеств допустимых решений, не содержащих оптимальных решений. Опишем идею метода на примере поиска минимума функции </a:t>
            </a:r>
            <a:r>
              <a:rPr lang="ru-RU" sz="1600" i="1" dirty="0" err="1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 err="1">
                <a:solidFill>
                  <a:schemeClr val="tx1"/>
                </a:solidFill>
              </a:rPr>
              <a:t>x</a:t>
            </a:r>
            <a:r>
              <a:rPr lang="ru-RU" sz="1600" dirty="0">
                <a:solidFill>
                  <a:schemeClr val="tx1"/>
                </a:solidFill>
              </a:rPr>
              <a:t>) на конечном множестве допустимых значений Ω. Метод ветвей и границ основан на трёх процедурах: </a:t>
            </a:r>
            <a:r>
              <a:rPr lang="ru-RU" sz="1600" i="1" dirty="0">
                <a:solidFill>
                  <a:schemeClr val="tx1"/>
                </a:solidFill>
              </a:rPr>
              <a:t>ветвление</a:t>
            </a:r>
            <a:r>
              <a:rPr lang="ru-RU" sz="1600" dirty="0">
                <a:solidFill>
                  <a:schemeClr val="tx1"/>
                </a:solidFill>
              </a:rPr>
              <a:t>, </a:t>
            </a:r>
            <a:r>
              <a:rPr lang="ru-RU" sz="1600" i="1" dirty="0">
                <a:solidFill>
                  <a:schemeClr val="tx1"/>
                </a:solidFill>
              </a:rPr>
              <a:t>нахождение оценок</a:t>
            </a:r>
            <a:r>
              <a:rPr lang="ru-RU" sz="1600" dirty="0">
                <a:solidFill>
                  <a:schemeClr val="tx1"/>
                </a:solidFill>
              </a:rPr>
              <a:t> (границ), </a:t>
            </a:r>
            <a:r>
              <a:rPr lang="ru-RU" sz="1600" i="1" dirty="0">
                <a:solidFill>
                  <a:schemeClr val="tx1"/>
                </a:solidFill>
              </a:rPr>
              <a:t>отсев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i="1" dirty="0">
                <a:solidFill>
                  <a:schemeClr val="tx1"/>
                </a:solidFill>
              </a:rPr>
              <a:t>вариантов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sz="1600" i="1" dirty="0">
                <a:solidFill>
                  <a:schemeClr val="tx1"/>
                </a:solidFill>
              </a:rPr>
              <a:t>Ветвление</a:t>
            </a:r>
            <a:r>
              <a:rPr lang="ru-RU" sz="1600" dirty="0">
                <a:solidFill>
                  <a:schemeClr val="tx1"/>
                </a:solidFill>
              </a:rPr>
              <a:t> состоит в разбиении по некоторому правилу </a:t>
            </a:r>
            <a:r>
              <a:rPr lang="en-US" sz="1600" i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множества допустимых решений на подмножества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                                                                </a:t>
            </a:r>
          </a:p>
          <a:p>
            <a:pPr algn="just"/>
            <a:r>
              <a:rPr lang="ru-RU" sz="1600" i="1" dirty="0">
                <a:solidFill>
                  <a:schemeClr val="tx1"/>
                </a:solidFill>
              </a:rPr>
              <a:t>Процедура нахождения оценок </a:t>
            </a:r>
            <a:r>
              <a:rPr lang="ru-RU" sz="1600" dirty="0">
                <a:solidFill>
                  <a:schemeClr val="tx1"/>
                </a:solidFill>
              </a:rPr>
              <a:t>заключается в поиске по некоторому правилу </a:t>
            </a:r>
            <a:r>
              <a:rPr lang="en-US" sz="1600" i="1" dirty="0">
                <a:solidFill>
                  <a:schemeClr val="tx1"/>
                </a:solidFill>
              </a:rPr>
              <a:t>B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нижних  границ для минимальных значений функции </a:t>
            </a:r>
            <a:r>
              <a:rPr lang="ru-RU" sz="1600" i="1" dirty="0" err="1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 err="1">
                <a:solidFill>
                  <a:schemeClr val="tx1"/>
                </a:solidFill>
              </a:rPr>
              <a:t>x</a:t>
            </a:r>
            <a:r>
              <a:rPr lang="ru-RU" sz="1600" dirty="0">
                <a:solidFill>
                  <a:schemeClr val="tx1"/>
                </a:solidFill>
              </a:rPr>
              <a:t>) на                           Пусть полученные нижние границы                             . Очевидно,                         . 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Из полученных подмножеств                                 выбираем подмножество Ω</a:t>
            </a:r>
            <a:r>
              <a:rPr lang="en-US" sz="1600" i="1" baseline="-25000" dirty="0">
                <a:solidFill>
                  <a:schemeClr val="tx1"/>
                </a:solidFill>
              </a:rPr>
              <a:t>m</a:t>
            </a:r>
            <a:r>
              <a:rPr lang="ru-RU" sz="1600" dirty="0">
                <a:solidFill>
                  <a:schemeClr val="tx1"/>
                </a:solidFill>
              </a:rPr>
              <a:t>, у которого 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                      По правилу </a:t>
            </a:r>
            <a:r>
              <a:rPr lang="en-US" sz="1600" i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разбиваем  Ω</a:t>
            </a:r>
            <a:r>
              <a:rPr lang="en-US" sz="1600" i="1" baseline="-25000" dirty="0">
                <a:solidFill>
                  <a:schemeClr val="tx1"/>
                </a:solidFill>
              </a:rPr>
              <a:t>m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на подмножества 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и вычисляем по правилу </a:t>
            </a:r>
            <a:r>
              <a:rPr lang="en-US" sz="1600" i="1" dirty="0">
                <a:solidFill>
                  <a:schemeClr val="tx1"/>
                </a:solidFill>
              </a:rPr>
              <a:t>B</a:t>
            </a:r>
            <a:r>
              <a:rPr lang="ru-RU" sz="1600" dirty="0">
                <a:solidFill>
                  <a:schemeClr val="tx1"/>
                </a:solidFill>
              </a:rPr>
              <a:t> нижние границы для минимальных значений функции </a:t>
            </a:r>
            <a:r>
              <a:rPr lang="ru-RU" sz="1600" i="1" dirty="0" err="1">
                <a:solidFill>
                  <a:schemeClr val="tx1"/>
                </a:solidFill>
              </a:rPr>
              <a:t>f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i="1" dirty="0" err="1">
                <a:solidFill>
                  <a:schemeClr val="tx1"/>
                </a:solidFill>
              </a:rPr>
              <a:t>x</a:t>
            </a:r>
            <a:r>
              <a:rPr lang="ru-RU" sz="1600" dirty="0">
                <a:solidFill>
                  <a:schemeClr val="tx1"/>
                </a:solidFill>
              </a:rPr>
              <a:t>) на  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                           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643188" y="2428875"/>
          <a:ext cx="32067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2" imgW="2489040" imgH="368280" progId="Equation.3">
                  <p:embed/>
                </p:oleObj>
              </mc:Choice>
              <mc:Fallback>
                <p:oleObj name="Equation" r:id="rId2" imgW="248904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428875"/>
                        <a:ext cx="320675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628" y="3071810"/>
          <a:ext cx="114776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888840" imgH="253800" progId="Equation.3">
                  <p:embed/>
                </p:oleObj>
              </mc:Choice>
              <mc:Fallback>
                <p:oleObj name="Equation" r:id="rId4" imgW="88884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3071810"/>
                        <a:ext cx="1147762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373188" y="3357563"/>
          <a:ext cx="11493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6" imgW="888840" imgH="253800" progId="Equation.3">
                  <p:embed/>
                </p:oleObj>
              </mc:Choice>
              <mc:Fallback>
                <p:oleObj name="Equation" r:id="rId6" imgW="88884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357563"/>
                        <a:ext cx="1149350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3571868" y="3357562"/>
          <a:ext cx="10652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8" imgW="825480" imgH="253800" progId="Equation.3">
                  <p:embed/>
                </p:oleObj>
              </mc:Choice>
              <mc:Fallback>
                <p:oleObj name="Equation" r:id="rId8" imgW="825480" imgH="253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357562"/>
                        <a:ext cx="106521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3428992" y="3643314"/>
          <a:ext cx="9175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0" imgW="711000" imgH="253800" progId="Equation.3">
                  <p:embed/>
                </p:oleObj>
              </mc:Choice>
              <mc:Fallback>
                <p:oleObj name="Equation" r:id="rId10" imgW="711000" imgH="25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3643314"/>
                        <a:ext cx="917575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22275" y="3929063"/>
          <a:ext cx="9318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2" imgW="749160" imgH="291960" progId="Equation.3">
                  <p:embed/>
                </p:oleObj>
              </mc:Choice>
              <mc:Fallback>
                <p:oleObj name="Equation" r:id="rId12" imgW="749160" imgH="2919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3929063"/>
                        <a:ext cx="931863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2786050" y="4143380"/>
          <a:ext cx="37623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4" imgW="2920680" imgH="380880" progId="Equation.3">
                  <p:embed/>
                </p:oleObj>
              </mc:Choice>
              <mc:Fallback>
                <p:oleObj name="Equation" r:id="rId14" imgW="292068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143380"/>
                        <a:ext cx="3762375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363538" y="4778375"/>
          <a:ext cx="10477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16" imgW="812520" imgH="266400" progId="Equation.3">
                  <p:embed/>
                </p:oleObj>
              </mc:Choice>
              <mc:Fallback>
                <p:oleObj name="Equation" r:id="rId16" imgW="812520" imgH="26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4778375"/>
                        <a:ext cx="104775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227005"/>
          </a:xfrm>
        </p:spPr>
        <p:txBody>
          <a:bodyPr>
            <a:normAutofit fontScale="90000"/>
          </a:bodyPr>
          <a:lstStyle/>
          <a:p>
            <a:r>
              <a:rPr lang="ru-RU" sz="1400" b="1" dirty="0"/>
              <a:t>Задача коммивояжёра                                                            Общая схема метода ветвей и границ</a:t>
            </a:r>
            <a:endParaRPr lang="ru-RU" sz="1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500042"/>
            <a:ext cx="8429684" cy="6072230"/>
          </a:xfrm>
        </p:spPr>
        <p:txBody>
          <a:bodyPr>
            <a:normAutofit/>
          </a:bodyPr>
          <a:lstStyle/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500430" y="571480"/>
            <a:ext cx="714380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14" idx="4"/>
            <a:endCxn id="19" idx="7"/>
          </p:cNvCxnSpPr>
          <p:nvPr/>
        </p:nvCxnSpPr>
        <p:spPr>
          <a:xfrm rot="5400000">
            <a:off x="2763332" y="561018"/>
            <a:ext cx="512323" cy="167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4" idx="4"/>
            <a:endCxn id="20" idx="0"/>
          </p:cNvCxnSpPr>
          <p:nvPr/>
        </p:nvCxnSpPr>
        <p:spPr>
          <a:xfrm rot="16200000" flipH="1">
            <a:off x="3750463" y="1250141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571604" y="1571612"/>
            <a:ext cx="714380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3786182" y="1643050"/>
            <a:ext cx="714380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14" idx="4"/>
            <a:endCxn id="23" idx="1"/>
          </p:cNvCxnSpPr>
          <p:nvPr/>
        </p:nvCxnSpPr>
        <p:spPr>
          <a:xfrm rot="16200000" flipH="1">
            <a:off x="4653900" y="346703"/>
            <a:ext cx="655199" cy="2247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6000760" y="1714488"/>
            <a:ext cx="714380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20" idx="4"/>
          </p:cNvCxnSpPr>
          <p:nvPr/>
        </p:nvCxnSpPr>
        <p:spPr>
          <a:xfrm rot="5400000">
            <a:off x="2964645" y="1893083"/>
            <a:ext cx="85725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0" idx="4"/>
          </p:cNvCxnSpPr>
          <p:nvPr/>
        </p:nvCxnSpPr>
        <p:spPr>
          <a:xfrm rot="5400000">
            <a:off x="3714744" y="264318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4"/>
          </p:cNvCxnSpPr>
          <p:nvPr/>
        </p:nvCxnSpPr>
        <p:spPr>
          <a:xfrm rot="16200000" flipH="1">
            <a:off x="4536281" y="1821645"/>
            <a:ext cx="857256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000232" y="2928934"/>
            <a:ext cx="714380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3714744" y="3071810"/>
            <a:ext cx="714380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643570" y="3000372"/>
            <a:ext cx="714380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2500298" y="4786322"/>
            <a:ext cx="714380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214810" y="4786322"/>
            <a:ext cx="714380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5929322" y="4786322"/>
            <a:ext cx="714380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36" idx="4"/>
            <a:endCxn id="38" idx="0"/>
          </p:cNvCxnSpPr>
          <p:nvPr/>
        </p:nvCxnSpPr>
        <p:spPr>
          <a:xfrm rot="5400000">
            <a:off x="2893207" y="3607595"/>
            <a:ext cx="1143008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6" idx="4"/>
            <a:endCxn id="39" idx="0"/>
          </p:cNvCxnSpPr>
          <p:nvPr/>
        </p:nvCxnSpPr>
        <p:spPr>
          <a:xfrm rot="16200000" flipH="1">
            <a:off x="3750463" y="3964785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6" idx="4"/>
            <a:endCxn id="40" idx="1"/>
          </p:cNvCxnSpPr>
          <p:nvPr/>
        </p:nvCxnSpPr>
        <p:spPr>
          <a:xfrm rot="16200000" flipH="1">
            <a:off x="4439586" y="3275661"/>
            <a:ext cx="1226703" cy="1962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14744" y="7143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Ω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714480" y="164305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Ω</a:t>
            </a:r>
            <a:r>
              <a:rPr lang="ru-RU" sz="1000" dirty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3929058" y="171448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Ω</a:t>
            </a:r>
            <a:r>
              <a:rPr lang="en-US" sz="1000" dirty="0"/>
              <a:t>m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143636" y="17859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Ω</a:t>
            </a:r>
            <a:r>
              <a:rPr lang="en-US" sz="1000" dirty="0"/>
              <a:t>k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 flipH="1">
            <a:off x="2643174" y="1714488"/>
            <a:ext cx="56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4929190" y="178592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071670" y="307181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Ω</a:t>
            </a:r>
            <a:r>
              <a:rPr lang="en-US" sz="1000" dirty="0"/>
              <a:t>m1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3786182" y="314324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Ω</a:t>
            </a:r>
            <a:r>
              <a:rPr lang="en-US" sz="1000" dirty="0"/>
              <a:t>mp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5715008" y="314324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Ω</a:t>
            </a:r>
            <a:r>
              <a:rPr lang="en-US" sz="1000" dirty="0" err="1"/>
              <a:t>mk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2928926" y="321468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429124" y="7143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γ</a:t>
            </a:r>
            <a:endParaRPr lang="ru-RU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4714876" y="321468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2571736" y="492919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Ω</a:t>
            </a:r>
            <a:r>
              <a:rPr lang="en-US" sz="1000" dirty="0"/>
              <a:t>mp1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4357686" y="485776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Ω</a:t>
            </a:r>
            <a:r>
              <a:rPr lang="en-US" sz="1000" dirty="0"/>
              <a:t>mph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6072198" y="492919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Ω</a:t>
            </a:r>
            <a:r>
              <a:rPr lang="en-US" sz="1000" dirty="0" err="1"/>
              <a:t>mpk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357554" y="492919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5143504" y="492919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714348" y="17144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γ</a:t>
            </a:r>
            <a:r>
              <a:rPr lang="en-US" sz="1000" i="1" dirty="0"/>
              <a:t>1</a:t>
            </a:r>
            <a:endParaRPr lang="ru-RU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3286116" y="17144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γ</a:t>
            </a:r>
            <a:r>
              <a:rPr lang="en-US" sz="1000" i="1" dirty="0"/>
              <a:t>m</a:t>
            </a:r>
            <a:endParaRPr lang="ru-RU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6929454" y="17859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γ</a:t>
            </a:r>
            <a:r>
              <a:rPr lang="en-US" sz="1000" i="1" dirty="0"/>
              <a:t>k</a:t>
            </a:r>
            <a:endParaRPr lang="ru-RU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1214414" y="300037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γ</a:t>
            </a:r>
            <a:r>
              <a:rPr lang="en-US" sz="1000" i="1" dirty="0"/>
              <a:t>m1</a:t>
            </a:r>
            <a:endParaRPr lang="ru-RU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43240" y="300037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γ</a:t>
            </a:r>
            <a:r>
              <a:rPr lang="en-US" sz="1000" i="1" dirty="0"/>
              <a:t>mp</a:t>
            </a:r>
            <a:endParaRPr lang="ru-RU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6500826" y="307181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γ</a:t>
            </a:r>
            <a:r>
              <a:rPr lang="en-US" sz="1000" i="1" dirty="0" err="1"/>
              <a:t>mk</a:t>
            </a:r>
            <a:endParaRPr lang="ru-RU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1357290" y="48577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γ</a:t>
            </a:r>
            <a:r>
              <a:rPr lang="en-US" sz="1000" i="1" dirty="0"/>
              <a:t>mp1</a:t>
            </a:r>
            <a:endParaRPr lang="ru-RU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3571868" y="47863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γ</a:t>
            </a:r>
            <a:r>
              <a:rPr lang="en-US" sz="1000" i="1" dirty="0"/>
              <a:t>mph</a:t>
            </a:r>
            <a:endParaRPr lang="ru-RU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86578" y="48577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γ</a:t>
            </a:r>
            <a:r>
              <a:rPr lang="en-US" sz="1000" i="1" dirty="0" err="1"/>
              <a:t>mpk</a:t>
            </a:r>
            <a:endParaRPr lang="ru-RU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227005"/>
          </a:xfrm>
        </p:spPr>
        <p:txBody>
          <a:bodyPr>
            <a:normAutofit fontScale="90000"/>
          </a:bodyPr>
          <a:lstStyle/>
          <a:p>
            <a:r>
              <a:rPr lang="ru-RU" sz="1400" b="1" dirty="0"/>
              <a:t>Задача коммивояжёра                                                            Алгоритм </a:t>
            </a:r>
            <a:r>
              <a:rPr lang="ru-RU" sz="1400" b="1" dirty="0" err="1"/>
              <a:t>Литтла</a:t>
            </a:r>
            <a:endParaRPr lang="ru-RU" sz="1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500042"/>
            <a:ext cx="8429684" cy="6072230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Алгоритм </a:t>
            </a:r>
            <a:r>
              <a:rPr lang="ru-RU" sz="1600" dirty="0" err="1">
                <a:solidFill>
                  <a:schemeClr val="tx1"/>
                </a:solidFill>
              </a:rPr>
              <a:t>Литтла</a:t>
            </a:r>
            <a:r>
              <a:rPr lang="ru-RU" sz="1600" dirty="0">
                <a:solidFill>
                  <a:schemeClr val="tx1"/>
                </a:solidFill>
              </a:rPr>
              <a:t> является реализацией метода ветвей и границ для задачи коммивояжёра. Правило ветвления состоит в разбиении множества рассматриваемых гамильтоновых циклов на два подмножества, одно из которых состоит из циклов, содержащих выбранную дугу 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, а другое из циклов, не содержащих этой дуги. Дуга 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 выбирается среди дуг минимальной длины по условию, что запрет на использование этой дуги должен приводить к максимальному увеличению длины гамильтонова цикла.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Правило вычисления нижних границ основано на процедуре приведения матриц расстояний, соответствующих вновь полученным висячим вершинам дерева поиска. 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Опишем алгоритм </a:t>
            </a:r>
            <a:r>
              <a:rPr lang="ru-RU" sz="1600" dirty="0" err="1">
                <a:solidFill>
                  <a:schemeClr val="tx1"/>
                </a:solidFill>
              </a:rPr>
              <a:t>Литтла</a:t>
            </a:r>
            <a:r>
              <a:rPr lang="ru-RU" sz="16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ru-RU" sz="1600" i="1" dirty="0">
                <a:solidFill>
                  <a:schemeClr val="tx1"/>
                </a:solidFill>
              </a:rPr>
              <a:t>Шаг </a:t>
            </a:r>
            <a:r>
              <a:rPr lang="ru-RU" sz="1600" dirty="0">
                <a:solidFill>
                  <a:schemeClr val="tx1"/>
                </a:solidFill>
              </a:rPr>
              <a:t>1</a:t>
            </a:r>
            <a:r>
              <a:rPr lang="ru-RU" sz="1600" i="1" dirty="0">
                <a:solidFill>
                  <a:schemeClr val="tx1"/>
                </a:solidFill>
              </a:rPr>
              <a:t>.</a:t>
            </a:r>
            <a:r>
              <a:rPr lang="ru-RU" sz="1600" dirty="0">
                <a:solidFill>
                  <a:schemeClr val="tx1"/>
                </a:solidFill>
              </a:rPr>
              <a:t> Приведение матрицы расстояний. Находим в каждой </a:t>
            </a:r>
            <a:r>
              <a:rPr lang="en-US" sz="1600" i="1" dirty="0" err="1">
                <a:solidFill>
                  <a:schemeClr val="tx1"/>
                </a:solidFill>
              </a:rPr>
              <a:t>i</a:t>
            </a:r>
            <a:r>
              <a:rPr lang="ru-RU" sz="1600" dirty="0">
                <a:solidFill>
                  <a:schemeClr val="tx1"/>
                </a:solidFill>
              </a:rPr>
              <a:t>-ой строке матрицы  минимальный элемент </a:t>
            </a:r>
            <a:r>
              <a:rPr lang="ru-RU" sz="1600" i="1" dirty="0" err="1">
                <a:solidFill>
                  <a:schemeClr val="tx1"/>
                </a:solidFill>
              </a:rPr>
              <a:t>α</a:t>
            </a:r>
            <a:r>
              <a:rPr lang="en-US" sz="1600" i="1" baseline="-25000" dirty="0" err="1">
                <a:solidFill>
                  <a:schemeClr val="tx1"/>
                </a:solidFill>
              </a:rPr>
              <a:t>i</a:t>
            </a:r>
            <a:r>
              <a:rPr lang="ru-RU" sz="1600" dirty="0">
                <a:solidFill>
                  <a:schemeClr val="tx1"/>
                </a:solidFill>
              </a:rPr>
              <a:t> и вычитаем его из всех элементов этой строки. В полученной матрице в каждом </a:t>
            </a:r>
            <a:r>
              <a:rPr lang="en-US" sz="1600" i="1" dirty="0">
                <a:solidFill>
                  <a:schemeClr val="tx1"/>
                </a:solidFill>
              </a:rPr>
              <a:t>j</a:t>
            </a:r>
            <a:r>
              <a:rPr lang="ru-RU" sz="1600" dirty="0">
                <a:solidFill>
                  <a:schemeClr val="tx1"/>
                </a:solidFill>
              </a:rPr>
              <a:t>-</a:t>
            </a:r>
            <a:r>
              <a:rPr lang="ru-RU" sz="1600" dirty="0" err="1">
                <a:solidFill>
                  <a:schemeClr val="tx1"/>
                </a:solidFill>
              </a:rPr>
              <a:t>ом</a:t>
            </a:r>
            <a:r>
              <a:rPr lang="ru-RU" sz="1600" dirty="0">
                <a:solidFill>
                  <a:schemeClr val="tx1"/>
                </a:solidFill>
              </a:rPr>
              <a:t> столбце находим минимальный элемент </a:t>
            </a:r>
            <a:r>
              <a:rPr lang="el-GR" sz="1600" dirty="0">
                <a:solidFill>
                  <a:schemeClr val="tx1"/>
                </a:solidFill>
              </a:rPr>
              <a:t>β</a:t>
            </a:r>
            <a:r>
              <a:rPr lang="en-US" sz="1600" i="1" baseline="-25000" dirty="0">
                <a:solidFill>
                  <a:schemeClr val="tx1"/>
                </a:solidFill>
              </a:rPr>
              <a:t>j</a:t>
            </a:r>
            <a:r>
              <a:rPr lang="ru-RU" sz="1600" dirty="0">
                <a:solidFill>
                  <a:schemeClr val="tx1"/>
                </a:solidFill>
              </a:rPr>
              <a:t> и вычитаем его из всех элементов данного столбца. После проделанных операций получим матрицу </a:t>
            </a:r>
            <a:r>
              <a:rPr lang="en-US" sz="1600" i="1" dirty="0">
                <a:solidFill>
                  <a:schemeClr val="tx1"/>
                </a:solidFill>
              </a:rPr>
              <a:t>C</a:t>
            </a:r>
            <a:r>
              <a:rPr lang="en-US" sz="1600" dirty="0">
                <a:solidFill>
                  <a:schemeClr val="tx1"/>
                </a:solidFill>
              </a:rPr>
              <a:t>’</a:t>
            </a:r>
            <a:r>
              <a:rPr lang="ru-RU" sz="1600" dirty="0">
                <a:solidFill>
                  <a:schemeClr val="tx1"/>
                </a:solidFill>
              </a:rPr>
              <a:t>, каждая строка и каждый столбец которой содержит, по крайней мере, один нуль.</a:t>
            </a:r>
          </a:p>
          <a:p>
            <a:pPr algn="just"/>
            <a:r>
              <a:rPr lang="ru-RU" sz="1600" i="1" dirty="0">
                <a:solidFill>
                  <a:schemeClr val="tx1"/>
                </a:solidFill>
              </a:rPr>
              <a:t>Шаг</a:t>
            </a:r>
            <a:r>
              <a:rPr lang="ru-RU" sz="1600" dirty="0">
                <a:solidFill>
                  <a:schemeClr val="tx1"/>
                </a:solidFill>
              </a:rPr>
              <a:t> 2</a:t>
            </a:r>
            <a:r>
              <a:rPr lang="ru-RU" sz="1600" i="1" dirty="0">
                <a:solidFill>
                  <a:schemeClr val="tx1"/>
                </a:solidFill>
              </a:rPr>
              <a:t>.</a:t>
            </a:r>
            <a:r>
              <a:rPr lang="ru-RU" sz="1600" dirty="0">
                <a:solidFill>
                  <a:schemeClr val="tx1"/>
                </a:solidFill>
              </a:rPr>
              <a:t> Вычисляем сумму приводящих констант                                      .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Очевидно, что </a:t>
            </a:r>
            <a:r>
              <a:rPr lang="ru-RU" sz="1600" i="1" dirty="0" err="1">
                <a:solidFill>
                  <a:schemeClr val="tx1"/>
                </a:solidFill>
              </a:rPr>
              <a:t>γ</a:t>
            </a:r>
            <a:r>
              <a:rPr lang="ru-RU" sz="1600" dirty="0" err="1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является нижней границей для всего множества решений , которое берется в качестве корня дерева поиска и текущего множества решений.</a:t>
            </a:r>
          </a:p>
          <a:p>
            <a:pPr algn="just"/>
            <a:r>
              <a:rPr lang="ru-RU" sz="1600" i="1" dirty="0">
                <a:solidFill>
                  <a:schemeClr val="tx1"/>
                </a:solidFill>
              </a:rPr>
              <a:t>Шаг</a:t>
            </a:r>
            <a:r>
              <a:rPr lang="ru-RU" sz="1600" dirty="0">
                <a:solidFill>
                  <a:schemeClr val="tx1"/>
                </a:solidFill>
              </a:rPr>
              <a:t> 3</a:t>
            </a:r>
            <a:r>
              <a:rPr lang="ru-RU" sz="1600" i="1" dirty="0">
                <a:solidFill>
                  <a:schemeClr val="tx1"/>
                </a:solidFill>
              </a:rPr>
              <a:t>.</a:t>
            </a:r>
            <a:r>
              <a:rPr lang="ru-RU" sz="1600" dirty="0">
                <a:solidFill>
                  <a:schemeClr val="tx1"/>
                </a:solidFill>
              </a:rPr>
              <a:t> Для каждого нулевого элемента </a:t>
            </a:r>
            <a:r>
              <a:rPr lang="en-US" sz="1600" i="1" dirty="0">
                <a:solidFill>
                  <a:schemeClr val="tx1"/>
                </a:solidFill>
              </a:rPr>
              <a:t>c</a:t>
            </a:r>
            <a:r>
              <a:rPr lang="ru-RU" sz="1600" i="1" baseline="30000" dirty="0">
                <a:solidFill>
                  <a:schemeClr val="tx1"/>
                </a:solidFill>
              </a:rPr>
              <a:t>’</a:t>
            </a:r>
            <a:r>
              <a:rPr lang="en-US" sz="1600" i="1" baseline="-25000" dirty="0" err="1">
                <a:solidFill>
                  <a:schemeClr val="tx1"/>
                </a:solidFill>
              </a:rPr>
              <a:t>ij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= 0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матрицы </a:t>
            </a:r>
            <a:r>
              <a:rPr lang="en-US" sz="1600" i="1" dirty="0">
                <a:solidFill>
                  <a:schemeClr val="tx1"/>
                </a:solidFill>
              </a:rPr>
              <a:t>C</a:t>
            </a:r>
            <a:r>
              <a:rPr lang="en-US" sz="1600" dirty="0">
                <a:solidFill>
                  <a:schemeClr val="tx1"/>
                </a:solidFill>
              </a:rPr>
              <a:t>’</a:t>
            </a:r>
            <a:r>
              <a:rPr lang="ru-RU" sz="1600" dirty="0">
                <a:solidFill>
                  <a:schemeClr val="tx1"/>
                </a:solidFill>
              </a:rPr>
              <a:t> находим штраф за неиспользование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tx1"/>
                </a:solidFill>
              </a:rPr>
              <a:t>                                  		(</a:t>
            </a:r>
            <a:r>
              <a:rPr lang="ru-RU" sz="1600" dirty="0">
                <a:solidFill>
                  <a:schemeClr val="tx1"/>
                </a:solidFill>
              </a:rPr>
              <a:t>сумма минимальных элементов в строке и столбце, на пересечении которых стоит нуль, без учёта самого нулевого элемента).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                           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786313" y="4000500"/>
          <a:ext cx="11699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2" imgW="1079280" imgH="444240" progId="Equation.3">
                  <p:embed/>
                </p:oleObj>
              </mc:Choice>
              <mc:Fallback>
                <p:oleObj name="Equation" r:id="rId2" imgW="1079280" imgH="4442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4000500"/>
                        <a:ext cx="11699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71472" y="5072074"/>
          <a:ext cx="14112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1257120" imgH="304560" progId="Equation.3">
                  <p:embed/>
                </p:oleObj>
              </mc:Choice>
              <mc:Fallback>
                <p:oleObj name="Equation" r:id="rId4" imgW="1257120" imgH="3045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5072074"/>
                        <a:ext cx="1411288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227005"/>
          </a:xfrm>
        </p:spPr>
        <p:txBody>
          <a:bodyPr>
            <a:normAutofit fontScale="90000"/>
          </a:bodyPr>
          <a:lstStyle/>
          <a:p>
            <a:r>
              <a:rPr lang="ru-RU" sz="1400" b="1" dirty="0"/>
              <a:t>Задача коммивояжёра                                                            Алгоритм </a:t>
            </a:r>
            <a:r>
              <a:rPr lang="ru-RU" sz="1400" b="1" dirty="0" err="1"/>
              <a:t>Литтла</a:t>
            </a:r>
            <a:endParaRPr lang="ru-RU" sz="1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500042"/>
            <a:ext cx="8429684" cy="607223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1700" i="1" dirty="0">
                <a:solidFill>
                  <a:schemeClr val="tx1"/>
                </a:solidFill>
              </a:rPr>
              <a:t>Шаг</a:t>
            </a:r>
            <a:r>
              <a:rPr lang="ru-RU" sz="1700" dirty="0">
                <a:solidFill>
                  <a:schemeClr val="tx1"/>
                </a:solidFill>
              </a:rPr>
              <a:t> 4</a:t>
            </a:r>
            <a:r>
              <a:rPr lang="ru-RU" sz="1700" i="1" dirty="0">
                <a:solidFill>
                  <a:schemeClr val="tx1"/>
                </a:solidFill>
              </a:rPr>
              <a:t>. </a:t>
            </a:r>
            <a:r>
              <a:rPr lang="ru-RU" sz="1700" dirty="0">
                <a:solidFill>
                  <a:schemeClr val="tx1"/>
                </a:solidFill>
              </a:rPr>
              <a:t>Выбираем нулевой элемент с максимальным штрафом</a:t>
            </a:r>
            <a:endParaRPr lang="en-US" sz="1700" dirty="0">
              <a:solidFill>
                <a:schemeClr val="tx1"/>
              </a:solidFill>
            </a:endParaRPr>
          </a:p>
          <a:p>
            <a:pPr algn="just"/>
            <a:r>
              <a:rPr lang="ru-RU" sz="1700" dirty="0">
                <a:solidFill>
                  <a:schemeClr val="tx1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					</a:t>
            </a:r>
            <a:r>
              <a:rPr lang="ru-RU" sz="1700" dirty="0">
                <a:solidFill>
                  <a:schemeClr val="tx1"/>
                </a:solidFill>
              </a:rPr>
              <a:t>. </a:t>
            </a:r>
            <a:endParaRPr lang="en-US" sz="1700" dirty="0">
              <a:solidFill>
                <a:schemeClr val="tx1"/>
              </a:solidFill>
            </a:endParaRPr>
          </a:p>
          <a:p>
            <a:pPr algn="just"/>
            <a:r>
              <a:rPr lang="ru-RU" sz="1700" dirty="0">
                <a:solidFill>
                  <a:schemeClr val="tx1"/>
                </a:solidFill>
              </a:rPr>
              <a:t>Разбиваем текущее множество всех гамильтоновых циклов  на два  подмножества: Ω</a:t>
            </a:r>
            <a:r>
              <a:rPr lang="ru-RU" sz="1700" baseline="-25000" dirty="0">
                <a:solidFill>
                  <a:schemeClr val="tx1"/>
                </a:solidFill>
              </a:rPr>
              <a:t>1 </a:t>
            </a:r>
            <a:r>
              <a:rPr lang="ru-RU" sz="1700" dirty="0">
                <a:solidFill>
                  <a:schemeClr val="tx1"/>
                </a:solidFill>
              </a:rPr>
              <a:t>- “не включающие дугу (</a:t>
            </a:r>
            <a:r>
              <a:rPr lang="ru-RU" sz="1700" i="1" dirty="0" err="1">
                <a:solidFill>
                  <a:schemeClr val="tx1"/>
                </a:solidFill>
              </a:rPr>
              <a:t>i,j</a:t>
            </a:r>
            <a:r>
              <a:rPr lang="ru-RU" sz="1700" dirty="0">
                <a:solidFill>
                  <a:schemeClr val="tx1"/>
                </a:solidFill>
              </a:rPr>
              <a:t>)” и Ω</a:t>
            </a:r>
            <a:r>
              <a:rPr lang="ru-RU" sz="1700" baseline="-25000" dirty="0">
                <a:solidFill>
                  <a:schemeClr val="tx1"/>
                </a:solidFill>
              </a:rPr>
              <a:t>2</a:t>
            </a:r>
            <a:r>
              <a:rPr lang="ru-RU" sz="1700" dirty="0">
                <a:solidFill>
                  <a:schemeClr val="tx1"/>
                </a:solidFill>
              </a:rPr>
              <a:t> – “включающие дугу (</a:t>
            </a:r>
            <a:r>
              <a:rPr lang="ru-RU" sz="1700" i="1" dirty="0" err="1">
                <a:solidFill>
                  <a:schemeClr val="tx1"/>
                </a:solidFill>
              </a:rPr>
              <a:t>i,j</a:t>
            </a:r>
            <a:r>
              <a:rPr lang="ru-RU" sz="1700" dirty="0">
                <a:solidFill>
                  <a:schemeClr val="tx1"/>
                </a:solidFill>
              </a:rPr>
              <a:t>)”. Присоединяем </a:t>
            </a:r>
            <a:r>
              <a:rPr lang="ru-RU" sz="1700" dirty="0" err="1">
                <a:solidFill>
                  <a:schemeClr val="tx1"/>
                </a:solidFill>
              </a:rPr>
              <a:t>соответсвующие</a:t>
            </a:r>
            <a:r>
              <a:rPr lang="ru-RU" sz="1700" dirty="0">
                <a:solidFill>
                  <a:schemeClr val="tx1"/>
                </a:solidFill>
              </a:rPr>
              <a:t> вершины к дереву поиска.</a:t>
            </a:r>
          </a:p>
          <a:p>
            <a:pPr algn="just"/>
            <a:r>
              <a:rPr lang="ru-RU" sz="1700" i="1" dirty="0">
                <a:solidFill>
                  <a:schemeClr val="tx1"/>
                </a:solidFill>
              </a:rPr>
              <a:t>Шаг</a:t>
            </a:r>
            <a:r>
              <a:rPr lang="ru-RU" sz="1700" dirty="0">
                <a:solidFill>
                  <a:schemeClr val="tx1"/>
                </a:solidFill>
              </a:rPr>
              <a:t> 5</a:t>
            </a:r>
            <a:r>
              <a:rPr lang="ru-RU" sz="1700" i="1" dirty="0">
                <a:solidFill>
                  <a:schemeClr val="tx1"/>
                </a:solidFill>
              </a:rPr>
              <a:t>.</a:t>
            </a:r>
            <a:r>
              <a:rPr lang="ru-RU" sz="1700" dirty="0">
                <a:solidFill>
                  <a:schemeClr val="tx1"/>
                </a:solidFill>
              </a:rPr>
              <a:t> Вычисляем нижнюю границу </a:t>
            </a:r>
            <a:r>
              <a:rPr lang="ru-RU" sz="1700" i="1" dirty="0">
                <a:solidFill>
                  <a:schemeClr val="tx1"/>
                </a:solidFill>
              </a:rPr>
              <a:t>γ</a:t>
            </a:r>
            <a:r>
              <a:rPr lang="ru-RU" sz="1700" baseline="-25000" dirty="0">
                <a:solidFill>
                  <a:schemeClr val="tx1"/>
                </a:solidFill>
              </a:rPr>
              <a:t>1 </a:t>
            </a:r>
            <a:r>
              <a:rPr lang="ru-RU" sz="1700" dirty="0">
                <a:solidFill>
                  <a:schemeClr val="tx1"/>
                </a:solidFill>
              </a:rPr>
              <a:t>= </a:t>
            </a:r>
            <a:r>
              <a:rPr lang="en-US" sz="1700" i="1" dirty="0">
                <a:solidFill>
                  <a:schemeClr val="tx1"/>
                </a:solidFill>
              </a:rPr>
              <a:t>γ </a:t>
            </a:r>
            <a:r>
              <a:rPr lang="ru-RU" sz="1700" dirty="0">
                <a:solidFill>
                  <a:schemeClr val="tx1"/>
                </a:solidFill>
              </a:rPr>
              <a:t>+ </a:t>
            </a:r>
            <a:r>
              <a:rPr lang="el-GR" sz="1700" dirty="0">
                <a:solidFill>
                  <a:schemeClr val="tx1"/>
                </a:solidFill>
              </a:rPr>
              <a:t>θ</a:t>
            </a:r>
            <a:r>
              <a:rPr lang="en-US" sz="1700" i="1" baseline="-25000" dirty="0" err="1">
                <a:solidFill>
                  <a:schemeClr val="tx1"/>
                </a:solidFill>
              </a:rPr>
              <a:t>ij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для гамильтоновых циклов подмножества Ω</a:t>
            </a:r>
            <a:r>
              <a:rPr lang="ru-RU" sz="1700" baseline="-25000" dirty="0">
                <a:solidFill>
                  <a:schemeClr val="tx1"/>
                </a:solidFill>
              </a:rPr>
              <a:t>1</a:t>
            </a:r>
            <a:r>
              <a:rPr lang="ru-RU" sz="1700" dirty="0">
                <a:solidFill>
                  <a:schemeClr val="tx1"/>
                </a:solidFill>
              </a:rPr>
              <a:t>.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Строим </a:t>
            </a:r>
            <a:r>
              <a:rPr lang="ru-RU" sz="1700" dirty="0" err="1">
                <a:solidFill>
                  <a:schemeClr val="tx1"/>
                </a:solidFill>
              </a:rPr>
              <a:t>соответсвующую</a:t>
            </a:r>
            <a:r>
              <a:rPr lang="ru-RU" sz="1700" dirty="0">
                <a:solidFill>
                  <a:schemeClr val="tx1"/>
                </a:solidFill>
              </a:rPr>
              <a:t> Ω</a:t>
            </a:r>
            <a:r>
              <a:rPr lang="ru-RU" sz="1700" baseline="-25000" dirty="0">
                <a:solidFill>
                  <a:schemeClr val="tx1"/>
                </a:solidFill>
              </a:rPr>
              <a:t>1 </a:t>
            </a:r>
            <a:r>
              <a:rPr lang="ru-RU" sz="1700" dirty="0">
                <a:solidFill>
                  <a:schemeClr val="tx1"/>
                </a:solidFill>
              </a:rPr>
              <a:t>матрицу расстояний </a:t>
            </a:r>
            <a:r>
              <a:rPr lang="en-US" sz="1700" i="1" dirty="0">
                <a:solidFill>
                  <a:schemeClr val="tx1"/>
                </a:solidFill>
              </a:rPr>
              <a:t>C</a:t>
            </a:r>
            <a:r>
              <a:rPr lang="ru-RU" sz="1700" i="1" baseline="30000" dirty="0">
                <a:solidFill>
                  <a:schemeClr val="tx1"/>
                </a:solidFill>
              </a:rPr>
              <a:t>’</a:t>
            </a:r>
            <a:r>
              <a:rPr lang="ru-RU" sz="1700" baseline="-25000" dirty="0">
                <a:solidFill>
                  <a:schemeClr val="tx1"/>
                </a:solidFill>
              </a:rPr>
              <a:t>1</a:t>
            </a:r>
            <a:r>
              <a:rPr lang="ru-RU" sz="1700" dirty="0">
                <a:solidFill>
                  <a:schemeClr val="tx1"/>
                </a:solidFill>
              </a:rPr>
              <a:t>. Для этого значение элемента </a:t>
            </a:r>
            <a:r>
              <a:rPr lang="en-US" sz="1700" i="1" dirty="0">
                <a:solidFill>
                  <a:schemeClr val="tx1"/>
                </a:solidFill>
              </a:rPr>
              <a:t>c</a:t>
            </a:r>
            <a:r>
              <a:rPr lang="ru-RU" sz="1700" i="1" baseline="30000" dirty="0">
                <a:solidFill>
                  <a:schemeClr val="tx1"/>
                </a:solidFill>
              </a:rPr>
              <a:t>’</a:t>
            </a:r>
            <a:r>
              <a:rPr lang="en-US" sz="1700" i="1" baseline="-25000" dirty="0" err="1">
                <a:solidFill>
                  <a:schemeClr val="tx1"/>
                </a:solidFill>
              </a:rPr>
              <a:t>ij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заменяем на ∞ и приводим полученную матрицу (</a:t>
            </a:r>
            <a:r>
              <a:rPr lang="ru-RU" sz="1700" dirty="0" err="1">
                <a:solidFill>
                  <a:schemeClr val="tx1"/>
                </a:solidFill>
              </a:rPr>
              <a:t>неприведенными</a:t>
            </a:r>
            <a:r>
              <a:rPr lang="ru-RU" sz="1700" dirty="0">
                <a:solidFill>
                  <a:schemeClr val="tx1"/>
                </a:solidFill>
              </a:rPr>
              <a:t> могут быть только </a:t>
            </a:r>
            <a:r>
              <a:rPr lang="en-US" sz="1700" i="1" dirty="0" err="1">
                <a:solidFill>
                  <a:schemeClr val="tx1"/>
                </a:solidFill>
              </a:rPr>
              <a:t>i</a:t>
            </a:r>
            <a:r>
              <a:rPr lang="ru-RU" sz="1700" dirty="0">
                <a:solidFill>
                  <a:schemeClr val="tx1"/>
                </a:solidFill>
              </a:rPr>
              <a:t>-</a:t>
            </a:r>
            <a:r>
              <a:rPr lang="ru-RU" sz="1700" dirty="0" err="1">
                <a:solidFill>
                  <a:schemeClr val="tx1"/>
                </a:solidFill>
              </a:rPr>
              <a:t>ая</a:t>
            </a:r>
            <a:r>
              <a:rPr lang="ru-RU" sz="1700" dirty="0">
                <a:solidFill>
                  <a:schemeClr val="tx1"/>
                </a:solidFill>
              </a:rPr>
              <a:t> строка и </a:t>
            </a:r>
            <a:r>
              <a:rPr lang="en-US" sz="1700" i="1" dirty="0">
                <a:solidFill>
                  <a:schemeClr val="tx1"/>
                </a:solidFill>
              </a:rPr>
              <a:t>j</a:t>
            </a:r>
            <a:r>
              <a:rPr lang="ru-RU" sz="1700" dirty="0">
                <a:solidFill>
                  <a:schemeClr val="tx1"/>
                </a:solidFill>
              </a:rPr>
              <a:t>-</a:t>
            </a:r>
            <a:r>
              <a:rPr lang="ru-RU" sz="1700" dirty="0" err="1">
                <a:solidFill>
                  <a:schemeClr val="tx1"/>
                </a:solidFill>
              </a:rPr>
              <a:t>ый</a:t>
            </a:r>
            <a:r>
              <a:rPr lang="ru-RU" sz="1700" dirty="0">
                <a:solidFill>
                  <a:schemeClr val="tx1"/>
                </a:solidFill>
              </a:rPr>
              <a:t> столбец, поэтому сумма приводящих констант равна </a:t>
            </a:r>
            <a:r>
              <a:rPr lang="ru-RU" sz="1700" dirty="0" err="1">
                <a:solidFill>
                  <a:schemeClr val="tx1"/>
                </a:solidFill>
              </a:rPr>
              <a:t>θ</a:t>
            </a:r>
            <a:r>
              <a:rPr lang="en-US" sz="1700" i="1" baseline="-25000" dirty="0" err="1">
                <a:solidFill>
                  <a:schemeClr val="tx1"/>
                </a:solidFill>
              </a:rPr>
              <a:t>ij</a:t>
            </a:r>
            <a:r>
              <a:rPr lang="ru-RU" sz="1700" dirty="0">
                <a:solidFill>
                  <a:schemeClr val="tx1"/>
                </a:solidFill>
              </a:rPr>
              <a:t>) .</a:t>
            </a:r>
          </a:p>
          <a:p>
            <a:pPr algn="just"/>
            <a:r>
              <a:rPr lang="ru-RU" sz="1700" i="1" dirty="0">
                <a:solidFill>
                  <a:schemeClr val="tx1"/>
                </a:solidFill>
              </a:rPr>
              <a:t>Шаг </a:t>
            </a:r>
            <a:r>
              <a:rPr lang="ru-RU" sz="1700" dirty="0">
                <a:solidFill>
                  <a:schemeClr val="tx1"/>
                </a:solidFill>
              </a:rPr>
              <a:t>6. Вычисляем нижнюю границу для гамильтоновых циклов подмножества  Ω</a:t>
            </a:r>
            <a:r>
              <a:rPr lang="ru-RU" sz="1700" baseline="-25000" dirty="0">
                <a:solidFill>
                  <a:schemeClr val="tx1"/>
                </a:solidFill>
              </a:rPr>
              <a:t>2</a:t>
            </a:r>
            <a:r>
              <a:rPr lang="ru-RU" sz="1700" dirty="0">
                <a:solidFill>
                  <a:schemeClr val="tx1"/>
                </a:solidFill>
              </a:rPr>
              <a:t>. Для этого удаляем из матрицы  </a:t>
            </a:r>
            <a:r>
              <a:rPr lang="ru-RU" sz="1700" i="1" dirty="0" err="1">
                <a:solidFill>
                  <a:schemeClr val="tx1"/>
                </a:solidFill>
              </a:rPr>
              <a:t>i-</a:t>
            </a:r>
            <a:r>
              <a:rPr lang="ru-RU" sz="1700" dirty="0" err="1">
                <a:solidFill>
                  <a:schemeClr val="tx1"/>
                </a:solidFill>
              </a:rPr>
              <a:t>ю</a:t>
            </a:r>
            <a:r>
              <a:rPr lang="ru-RU" sz="1700" dirty="0">
                <a:solidFill>
                  <a:schemeClr val="tx1"/>
                </a:solidFill>
              </a:rPr>
              <a:t> строку и </a:t>
            </a:r>
            <a:r>
              <a:rPr lang="ru-RU" sz="1700" i="1" dirty="0" err="1">
                <a:solidFill>
                  <a:schemeClr val="tx1"/>
                </a:solidFill>
              </a:rPr>
              <a:t>j-</a:t>
            </a:r>
            <a:r>
              <a:rPr lang="ru-RU" sz="1700" dirty="0" err="1">
                <a:solidFill>
                  <a:schemeClr val="tx1"/>
                </a:solidFill>
              </a:rPr>
              <a:t>й</a:t>
            </a:r>
            <a:r>
              <a:rPr lang="ru-RU" sz="1700" dirty="0">
                <a:solidFill>
                  <a:schemeClr val="tx1"/>
                </a:solidFill>
              </a:rPr>
              <a:t> столбец, сохраняя исходную нумерацию для оставшихся строк и столбцов,  и заменяем на </a:t>
            </a:r>
            <a:r>
              <a:rPr lang="en-US" sz="1700" dirty="0">
                <a:solidFill>
                  <a:schemeClr val="tx1"/>
                </a:solidFill>
              </a:rPr>
              <a:t> ∞</a:t>
            </a:r>
            <a:r>
              <a:rPr lang="ru-RU" sz="1700" dirty="0">
                <a:solidFill>
                  <a:schemeClr val="tx1"/>
                </a:solidFill>
              </a:rPr>
              <a:t> значение элементов, соответствующих дугам, использование каждой из которых с уже включёнными в гамильтонов цикл дугами, приводит к образованию цикла с числом дуг меньше </a:t>
            </a:r>
            <a:r>
              <a:rPr lang="ru-RU" sz="1700" i="1" dirty="0" err="1">
                <a:solidFill>
                  <a:schemeClr val="tx1"/>
                </a:solidFill>
              </a:rPr>
              <a:t>n</a:t>
            </a:r>
            <a:r>
              <a:rPr lang="ru-RU" sz="1700" dirty="0">
                <a:solidFill>
                  <a:schemeClr val="tx1"/>
                </a:solidFill>
              </a:rPr>
              <a:t>. Приводим полученную матрицу, обозначаем её </a:t>
            </a:r>
            <a:r>
              <a:rPr lang="en-US" sz="1700" i="1" dirty="0">
                <a:solidFill>
                  <a:schemeClr val="tx1"/>
                </a:solidFill>
              </a:rPr>
              <a:t>C</a:t>
            </a:r>
            <a:r>
              <a:rPr lang="ru-RU" sz="1700" i="1" baseline="30000" dirty="0">
                <a:solidFill>
                  <a:schemeClr val="tx1"/>
                </a:solidFill>
              </a:rPr>
              <a:t>’</a:t>
            </a:r>
            <a:r>
              <a:rPr lang="ru-RU" sz="1700" baseline="-25000" dirty="0">
                <a:solidFill>
                  <a:schemeClr val="tx1"/>
                </a:solidFill>
              </a:rPr>
              <a:t>2</a:t>
            </a:r>
            <a:r>
              <a:rPr lang="ru-RU" sz="1700" dirty="0">
                <a:solidFill>
                  <a:schemeClr val="tx1"/>
                </a:solidFill>
              </a:rPr>
              <a:t> и добавляем сумму приводящих констант к нижней границе</a:t>
            </a:r>
            <a:r>
              <a:rPr lang="ru-RU" sz="1700" i="1" dirty="0">
                <a:solidFill>
                  <a:schemeClr val="tx1"/>
                </a:solidFill>
              </a:rPr>
              <a:t> </a:t>
            </a:r>
            <a:r>
              <a:rPr lang="en-US" sz="1700" i="1" dirty="0">
                <a:solidFill>
                  <a:schemeClr val="tx1"/>
                </a:solidFill>
              </a:rPr>
              <a:t>γ</a:t>
            </a:r>
            <a:r>
              <a:rPr lang="ru-RU" sz="1700" dirty="0">
                <a:solidFill>
                  <a:schemeClr val="tx1"/>
                </a:solidFill>
              </a:rPr>
              <a:t> множества решений . Получаем нижнюю границу </a:t>
            </a:r>
            <a:r>
              <a:rPr lang="en-US" sz="1700" i="1" dirty="0">
                <a:solidFill>
                  <a:schemeClr val="tx1"/>
                </a:solidFill>
              </a:rPr>
              <a:t>γ</a:t>
            </a:r>
            <a:r>
              <a:rPr lang="ru-RU" sz="1700" baseline="-25000" dirty="0">
                <a:solidFill>
                  <a:schemeClr val="tx1"/>
                </a:solidFill>
              </a:rPr>
              <a:t>2</a:t>
            </a:r>
            <a:r>
              <a:rPr lang="ru-RU" sz="1700" dirty="0">
                <a:solidFill>
                  <a:schemeClr val="tx1"/>
                </a:solidFill>
              </a:rPr>
              <a:t> .</a:t>
            </a:r>
          </a:p>
          <a:p>
            <a:pPr algn="just"/>
            <a:r>
              <a:rPr lang="ru-RU" sz="1700" i="1" dirty="0">
                <a:solidFill>
                  <a:schemeClr val="tx1"/>
                </a:solidFill>
              </a:rPr>
              <a:t>Шаг </a:t>
            </a:r>
            <a:r>
              <a:rPr lang="ru-RU" sz="1700" dirty="0">
                <a:solidFill>
                  <a:schemeClr val="tx1"/>
                </a:solidFill>
              </a:rPr>
              <a:t>7</a:t>
            </a:r>
            <a:r>
              <a:rPr lang="ru-RU" sz="1700" i="1" dirty="0">
                <a:solidFill>
                  <a:schemeClr val="tx1"/>
                </a:solidFill>
              </a:rPr>
              <a:t>.</a:t>
            </a:r>
            <a:r>
              <a:rPr lang="ru-RU" sz="1700" dirty="0">
                <a:solidFill>
                  <a:schemeClr val="tx1"/>
                </a:solidFill>
              </a:rPr>
              <a:t> Если в результате шага 6 получаем матрицу </a:t>
            </a:r>
            <a:r>
              <a:rPr lang="en-US" sz="1700" i="1" dirty="0">
                <a:solidFill>
                  <a:schemeClr val="tx1"/>
                </a:solidFill>
              </a:rPr>
              <a:t>C</a:t>
            </a:r>
            <a:r>
              <a:rPr lang="ru-RU" sz="1700" i="1" baseline="30000" dirty="0">
                <a:solidFill>
                  <a:schemeClr val="tx1"/>
                </a:solidFill>
              </a:rPr>
              <a:t>’</a:t>
            </a:r>
            <a:r>
              <a:rPr lang="ru-RU" sz="1700" i="1" baseline="-25000" dirty="0">
                <a:solidFill>
                  <a:schemeClr val="tx1"/>
                </a:solidFill>
              </a:rPr>
              <a:t>2</a:t>
            </a:r>
            <a:r>
              <a:rPr lang="ru-RU" sz="1700" dirty="0">
                <a:solidFill>
                  <a:schemeClr val="tx1"/>
                </a:solidFill>
              </a:rPr>
              <a:t> порядка два  и её нижняя граница не превышает границ висячих вершин дерева поиска, то процесс заканчивается, решение найдено, переходим к шагу 11. В противном случае переходим к шагу 8.</a:t>
            </a:r>
          </a:p>
          <a:p>
            <a:pPr algn="just"/>
            <a:endParaRPr lang="ru-RU" sz="900" dirty="0">
              <a:solidFill>
                <a:schemeClr val="tx1"/>
              </a:solidFill>
            </a:endParaRPr>
          </a:p>
          <a:p>
            <a:pPr algn="just"/>
            <a:r>
              <a:rPr lang="ru-RU" sz="1700" i="1" dirty="0">
                <a:solidFill>
                  <a:schemeClr val="tx1"/>
                </a:solidFill>
              </a:rPr>
              <a:t>Шаг</a:t>
            </a:r>
            <a:r>
              <a:rPr lang="ru-RU" sz="1700" dirty="0">
                <a:solidFill>
                  <a:schemeClr val="tx1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8</a:t>
            </a:r>
            <a:r>
              <a:rPr lang="ru-RU" sz="1700" i="1" dirty="0">
                <a:solidFill>
                  <a:schemeClr val="tx1"/>
                </a:solidFill>
              </a:rPr>
              <a:t>.</a:t>
            </a:r>
            <a:r>
              <a:rPr lang="ru-RU" sz="1700" dirty="0">
                <a:solidFill>
                  <a:schemeClr val="tx1"/>
                </a:solidFill>
              </a:rPr>
              <a:t> Среди висячих вершин построенного дерева поиска выбираем вершину с наименьшей границей (если таких вершин несколько, выбираем любую из них).</a:t>
            </a:r>
          </a:p>
          <a:p>
            <a:pPr algn="just"/>
            <a:endParaRPr lang="ru-RU" sz="900" dirty="0">
              <a:solidFill>
                <a:schemeClr val="tx1"/>
              </a:solidFill>
            </a:endParaRPr>
          </a:p>
          <a:p>
            <a:pPr algn="just"/>
            <a:r>
              <a:rPr lang="ru-RU" sz="1700" i="1" dirty="0">
                <a:solidFill>
                  <a:schemeClr val="tx1"/>
                </a:solidFill>
              </a:rPr>
              <a:t>Шаг</a:t>
            </a:r>
            <a:r>
              <a:rPr lang="ru-RU" sz="1700" dirty="0">
                <a:solidFill>
                  <a:schemeClr val="tx1"/>
                </a:solidFill>
              </a:rPr>
              <a:t> 9. Если выбранная на шаге 8 вершина соответствует свойству “включающие дугу (</a:t>
            </a:r>
            <a:r>
              <a:rPr lang="ru-RU" sz="1700" i="1" dirty="0" err="1">
                <a:solidFill>
                  <a:schemeClr val="tx1"/>
                </a:solidFill>
              </a:rPr>
              <a:t>i,j</a:t>
            </a:r>
            <a:r>
              <a:rPr lang="ru-RU" sz="1700" dirty="0">
                <a:solidFill>
                  <a:schemeClr val="tx1"/>
                </a:solidFill>
              </a:rPr>
              <a:t>)”, то соответствующую ей матрицу расстояний </a:t>
            </a:r>
            <a:r>
              <a:rPr lang="en-US" sz="1700" i="1" dirty="0">
                <a:solidFill>
                  <a:schemeClr val="tx1"/>
                </a:solidFill>
              </a:rPr>
              <a:t>C</a:t>
            </a:r>
            <a:r>
              <a:rPr lang="ru-RU" sz="1700" i="1" baseline="30000" dirty="0">
                <a:solidFill>
                  <a:schemeClr val="tx1"/>
                </a:solidFill>
              </a:rPr>
              <a:t>’</a:t>
            </a:r>
            <a:r>
              <a:rPr lang="ru-RU" sz="1700" baseline="-25000" dirty="0">
                <a:solidFill>
                  <a:schemeClr val="tx1"/>
                </a:solidFill>
              </a:rPr>
              <a:t>2</a:t>
            </a:r>
            <a:r>
              <a:rPr lang="ru-RU" sz="1700" dirty="0">
                <a:solidFill>
                  <a:schemeClr val="tx1"/>
                </a:solidFill>
              </a:rPr>
              <a:t>, полученную на шаге 6, берём за </a:t>
            </a:r>
            <a:r>
              <a:rPr lang="ru-RU" sz="1700" i="1" dirty="0">
                <a:solidFill>
                  <a:schemeClr val="tx1"/>
                </a:solidFill>
              </a:rPr>
              <a:t>С</a:t>
            </a:r>
            <a:r>
              <a:rPr lang="ru-RU" sz="1700" baseline="30000" dirty="0">
                <a:solidFill>
                  <a:schemeClr val="tx1"/>
                </a:solidFill>
              </a:rPr>
              <a:t>’ </a:t>
            </a:r>
            <a:r>
              <a:rPr lang="ru-RU" sz="1700" dirty="0">
                <a:solidFill>
                  <a:schemeClr val="tx1"/>
                </a:solidFill>
              </a:rPr>
              <a:t>и переходим к  шагу 3. В противном случае переходим к шагу 10.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                           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786182" y="785794"/>
          <a:ext cx="8985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2" imgW="799920" imgH="304560" progId="Equation.3">
                  <p:embed/>
                </p:oleObj>
              </mc:Choice>
              <mc:Fallback>
                <p:oleObj name="Equation" r:id="rId2" imgW="79992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785794"/>
                        <a:ext cx="898525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227005"/>
          </a:xfrm>
        </p:spPr>
        <p:txBody>
          <a:bodyPr>
            <a:normAutofit fontScale="90000"/>
          </a:bodyPr>
          <a:lstStyle/>
          <a:p>
            <a:r>
              <a:rPr lang="ru-RU" sz="1400" b="1" dirty="0"/>
              <a:t>Задача коммивояжёра                                                            Алгоритм </a:t>
            </a:r>
            <a:r>
              <a:rPr lang="ru-RU" sz="1400" b="1" dirty="0" err="1"/>
              <a:t>Литтла</a:t>
            </a:r>
            <a:endParaRPr lang="ru-RU" sz="1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500042"/>
            <a:ext cx="8429684" cy="6072230"/>
          </a:xfrm>
        </p:spPr>
        <p:txBody>
          <a:bodyPr>
            <a:normAutofit/>
          </a:bodyPr>
          <a:lstStyle/>
          <a:p>
            <a:pPr algn="just"/>
            <a:r>
              <a:rPr lang="ru-RU" sz="900" dirty="0"/>
              <a:t> </a:t>
            </a:r>
            <a:r>
              <a:rPr lang="ru-RU" sz="1600" i="1" dirty="0">
                <a:solidFill>
                  <a:schemeClr val="tx1"/>
                </a:solidFill>
              </a:rPr>
              <a:t>Шаг</a:t>
            </a:r>
            <a:r>
              <a:rPr lang="ru-RU" sz="1600" dirty="0">
                <a:solidFill>
                  <a:schemeClr val="tx1"/>
                </a:solidFill>
              </a:rPr>
              <a:t> 10</a:t>
            </a:r>
            <a:r>
              <a:rPr lang="ru-RU" sz="1600" i="1" dirty="0">
                <a:solidFill>
                  <a:schemeClr val="tx1"/>
                </a:solidFill>
              </a:rPr>
              <a:t>.</a:t>
            </a:r>
            <a:r>
              <a:rPr lang="ru-RU" sz="1600" dirty="0">
                <a:solidFill>
                  <a:schemeClr val="tx1"/>
                </a:solidFill>
              </a:rPr>
              <a:t> Выбранная на шаге 8 вершина соответствует свойству “не включающие дугу (</a:t>
            </a:r>
            <a:r>
              <a:rPr lang="ru-RU" sz="1600" i="1" dirty="0" err="1">
                <a:solidFill>
                  <a:schemeClr val="tx1"/>
                </a:solidFill>
              </a:rPr>
              <a:t>i,j</a:t>
            </a:r>
            <a:r>
              <a:rPr lang="ru-RU" sz="1600" dirty="0">
                <a:solidFill>
                  <a:schemeClr val="tx1"/>
                </a:solidFill>
              </a:rPr>
              <a:t>)”). Соответствующую ей матрицу расстояний </a:t>
            </a:r>
            <a:r>
              <a:rPr lang="en-US" sz="1600" i="1" dirty="0">
                <a:solidFill>
                  <a:schemeClr val="tx1"/>
                </a:solidFill>
              </a:rPr>
              <a:t>C</a:t>
            </a:r>
            <a:r>
              <a:rPr lang="ru-RU" sz="1600" i="1" baseline="30000" dirty="0">
                <a:solidFill>
                  <a:schemeClr val="tx1"/>
                </a:solidFill>
              </a:rPr>
              <a:t>’</a:t>
            </a:r>
            <a:r>
              <a:rPr lang="ru-RU" sz="1600" baseline="-25000" dirty="0">
                <a:solidFill>
                  <a:schemeClr val="tx1"/>
                </a:solidFill>
              </a:rPr>
              <a:t>1</a:t>
            </a:r>
            <a:r>
              <a:rPr lang="ru-RU" sz="1600" dirty="0">
                <a:solidFill>
                  <a:schemeClr val="tx1"/>
                </a:solidFill>
              </a:rPr>
              <a:t>, полученную на шаге 5, берём за </a:t>
            </a:r>
            <a:r>
              <a:rPr lang="ru-RU" sz="1600" i="1" dirty="0">
                <a:solidFill>
                  <a:schemeClr val="tx1"/>
                </a:solidFill>
              </a:rPr>
              <a:t>С</a:t>
            </a:r>
            <a:r>
              <a:rPr lang="ru-RU" sz="1600" baseline="30000" dirty="0">
                <a:solidFill>
                  <a:schemeClr val="tx1"/>
                </a:solidFill>
              </a:rPr>
              <a:t>’ </a:t>
            </a:r>
            <a:r>
              <a:rPr lang="ru-RU" sz="1600" dirty="0">
                <a:solidFill>
                  <a:schemeClr val="tx1"/>
                </a:solidFill>
              </a:rPr>
              <a:t>и переходим к  шагу 3.</a:t>
            </a:r>
          </a:p>
          <a:p>
            <a:pPr algn="just"/>
            <a:r>
              <a:rPr lang="ru-RU" sz="1600" i="1" dirty="0">
                <a:solidFill>
                  <a:schemeClr val="tx1"/>
                </a:solidFill>
              </a:rPr>
              <a:t>Шаг</a:t>
            </a:r>
            <a:r>
              <a:rPr lang="ru-RU" sz="1600" dirty="0">
                <a:solidFill>
                  <a:schemeClr val="tx1"/>
                </a:solidFill>
              </a:rPr>
              <a:t> 1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ru-RU" sz="1600" dirty="0">
                <a:solidFill>
                  <a:schemeClr val="tx1"/>
                </a:solidFill>
              </a:rPr>
              <a:t>. Строим гамильтонов цикл минимальной длины. Для этого включаем в гамильтонов цикл дуги соответствующие нулевым элементам 2</a:t>
            </a:r>
            <a:r>
              <a:rPr lang="en-US" sz="1600" dirty="0">
                <a:solidFill>
                  <a:schemeClr val="tx1"/>
                </a:solidFill>
              </a:rPr>
              <a:t>x</a:t>
            </a:r>
            <a:r>
              <a:rPr lang="ru-RU" sz="1600" dirty="0">
                <a:solidFill>
                  <a:schemeClr val="tx1"/>
                </a:solidFill>
              </a:rPr>
              <a:t>2-матрицы расстояний </a:t>
            </a:r>
            <a:r>
              <a:rPr lang="en-US" sz="1600" i="1" dirty="0">
                <a:solidFill>
                  <a:schemeClr val="tx1"/>
                </a:solidFill>
              </a:rPr>
              <a:t>C</a:t>
            </a:r>
            <a:r>
              <a:rPr lang="ru-RU" sz="1600" i="1" baseline="30000" dirty="0">
                <a:solidFill>
                  <a:schemeClr val="tx1"/>
                </a:solidFill>
              </a:rPr>
              <a:t>’</a:t>
            </a:r>
            <a:r>
              <a:rPr lang="ru-RU" sz="1600" baseline="-25000" dirty="0">
                <a:solidFill>
                  <a:schemeClr val="tx1"/>
                </a:solidFill>
              </a:rPr>
              <a:t>2 </a:t>
            </a:r>
            <a:r>
              <a:rPr lang="ru-RU" sz="1600" dirty="0">
                <a:solidFill>
                  <a:schemeClr val="tx1"/>
                </a:solidFill>
              </a:rPr>
              <a:t>, полученной на шаге 7. Далее двигаемся от висячей вершины к корню дерева поиска по единственному обратному пути. При прохождении обратной дуги дерева поиска, соответствующей переходу от множества решений к его подмножеству по свойству “ включающие дугу (</a:t>
            </a:r>
            <a:r>
              <a:rPr lang="ru-RU" sz="1600" i="1" dirty="0" err="1">
                <a:solidFill>
                  <a:schemeClr val="tx1"/>
                </a:solidFill>
              </a:rPr>
              <a:t>i,j</a:t>
            </a:r>
            <a:r>
              <a:rPr lang="ru-RU" sz="1600" dirty="0">
                <a:solidFill>
                  <a:schemeClr val="tx1"/>
                </a:solidFill>
              </a:rPr>
              <a:t>)”, </a:t>
            </a:r>
            <a:r>
              <a:rPr lang="ru-RU" sz="1600" dirty="0" err="1">
                <a:solidFill>
                  <a:schemeClr val="tx1"/>
                </a:solidFill>
              </a:rPr>
              <a:t>дугу</a:t>
            </a:r>
            <a:r>
              <a:rPr lang="ru-RU" sz="1600" dirty="0">
                <a:solidFill>
                  <a:schemeClr val="tx1"/>
                </a:solidFill>
              </a:rPr>
              <a:t> (</a:t>
            </a:r>
            <a:r>
              <a:rPr lang="ru-RU" sz="1600" i="1" dirty="0" err="1">
                <a:solidFill>
                  <a:schemeClr val="tx1"/>
                </a:solidFill>
              </a:rPr>
              <a:t>i,j</a:t>
            </a:r>
            <a:r>
              <a:rPr lang="ru-RU" sz="1600" dirty="0">
                <a:solidFill>
                  <a:schemeClr val="tx1"/>
                </a:solidFill>
              </a:rPr>
              <a:t>) включаем в гамильтонов цикл.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Пример</a:t>
            </a:r>
            <a:r>
              <a:rPr lang="ru-RU" sz="1600" dirty="0">
                <a:solidFill>
                  <a:schemeClr val="tx1"/>
                </a:solidFill>
              </a:rPr>
              <a:t>. Решить задачу коммивояжёра со следующей матрицей расстояний </a:t>
            </a:r>
            <a:r>
              <a:rPr lang="en-US" sz="1600" i="1" dirty="0">
                <a:solidFill>
                  <a:schemeClr val="tx1"/>
                </a:solidFill>
              </a:rPr>
              <a:t>C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                           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00166" y="3240086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∞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 rot="5400000">
            <a:off x="214282" y="4143380"/>
            <a:ext cx="1857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5400000">
            <a:off x="5893603" y="4179099"/>
            <a:ext cx="1928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227005"/>
          </a:xfrm>
        </p:spPr>
        <p:txBody>
          <a:bodyPr>
            <a:normAutofit fontScale="90000"/>
          </a:bodyPr>
          <a:lstStyle/>
          <a:p>
            <a:r>
              <a:rPr lang="ru-RU" sz="1400" b="1" dirty="0"/>
              <a:t>Задача коммивояжёра                                                            Алгоритм </a:t>
            </a:r>
            <a:r>
              <a:rPr lang="ru-RU" sz="1400" b="1" dirty="0" err="1"/>
              <a:t>Литтла</a:t>
            </a:r>
            <a:endParaRPr lang="ru-RU" sz="1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500042"/>
            <a:ext cx="8429684" cy="6072230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</a:rPr>
              <a:t>Приводим матрицу по строкам: </a:t>
            </a:r>
            <a:r>
              <a:rPr lang="el-GR" sz="1600" i="1" dirty="0">
                <a:solidFill>
                  <a:schemeClr val="tx1"/>
                </a:solidFill>
              </a:rPr>
              <a:t>α</a:t>
            </a:r>
            <a:r>
              <a:rPr lang="ru-RU" sz="800" dirty="0">
                <a:solidFill>
                  <a:schemeClr val="tx1"/>
                </a:solidFill>
              </a:rPr>
              <a:t>1</a:t>
            </a:r>
            <a:r>
              <a:rPr lang="ru-RU" sz="1600" dirty="0">
                <a:solidFill>
                  <a:schemeClr val="tx1"/>
                </a:solidFill>
              </a:rPr>
              <a:t>=2, </a:t>
            </a:r>
            <a:r>
              <a:rPr lang="el-GR" sz="1600" i="1" dirty="0">
                <a:solidFill>
                  <a:schemeClr val="tx1"/>
                </a:solidFill>
              </a:rPr>
              <a:t>α</a:t>
            </a:r>
            <a:r>
              <a:rPr lang="ru-RU" sz="800" dirty="0">
                <a:solidFill>
                  <a:schemeClr val="tx1"/>
                </a:solidFill>
              </a:rPr>
              <a:t>2</a:t>
            </a:r>
            <a:r>
              <a:rPr lang="ru-RU" sz="1600" dirty="0">
                <a:solidFill>
                  <a:schemeClr val="tx1"/>
                </a:solidFill>
              </a:rPr>
              <a:t>=3, </a:t>
            </a:r>
            <a:r>
              <a:rPr lang="el-GR" sz="1600" i="1" dirty="0">
                <a:solidFill>
                  <a:schemeClr val="tx1"/>
                </a:solidFill>
              </a:rPr>
              <a:t>α</a:t>
            </a:r>
            <a:r>
              <a:rPr lang="ru-RU" sz="800" dirty="0">
                <a:solidFill>
                  <a:schemeClr val="tx1"/>
                </a:solidFill>
              </a:rPr>
              <a:t>3</a:t>
            </a:r>
            <a:r>
              <a:rPr lang="ru-RU" sz="1600" dirty="0">
                <a:solidFill>
                  <a:schemeClr val="tx1"/>
                </a:solidFill>
              </a:rPr>
              <a:t>=2, </a:t>
            </a:r>
            <a:r>
              <a:rPr lang="el-GR" sz="1600" i="1" dirty="0">
                <a:solidFill>
                  <a:schemeClr val="tx1"/>
                </a:solidFill>
              </a:rPr>
              <a:t>α</a:t>
            </a:r>
            <a:r>
              <a:rPr lang="ru-RU" sz="800" dirty="0">
                <a:solidFill>
                  <a:schemeClr val="tx1"/>
                </a:solidFill>
              </a:rPr>
              <a:t>4</a:t>
            </a:r>
            <a:r>
              <a:rPr lang="ru-RU" sz="1600" dirty="0">
                <a:solidFill>
                  <a:schemeClr val="tx1"/>
                </a:solidFill>
              </a:rPr>
              <a:t>=2,</a:t>
            </a:r>
            <a:r>
              <a:rPr lang="el-GR" sz="1600" i="1" dirty="0">
                <a:solidFill>
                  <a:schemeClr val="tx1"/>
                </a:solidFill>
              </a:rPr>
              <a:t> α</a:t>
            </a:r>
            <a:r>
              <a:rPr lang="ru-RU" sz="800" dirty="0">
                <a:solidFill>
                  <a:schemeClr val="tx1"/>
                </a:solidFill>
              </a:rPr>
              <a:t>5</a:t>
            </a:r>
            <a:r>
              <a:rPr lang="ru-RU" sz="1600" dirty="0">
                <a:solidFill>
                  <a:schemeClr val="tx1"/>
                </a:solidFill>
              </a:rPr>
              <a:t>=1.                             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Приводим матрицу по столбцам: </a:t>
            </a:r>
            <a:r>
              <a:rPr lang="el-GR" sz="1600" dirty="0">
                <a:solidFill>
                  <a:schemeClr val="tx1"/>
                </a:solidFill>
              </a:rPr>
              <a:t>β</a:t>
            </a:r>
            <a:r>
              <a:rPr lang="ru-RU" sz="800" dirty="0">
                <a:solidFill>
                  <a:schemeClr val="tx1"/>
                </a:solidFill>
              </a:rPr>
              <a:t>1</a:t>
            </a:r>
            <a:r>
              <a:rPr lang="ru-RU" sz="1600" dirty="0">
                <a:solidFill>
                  <a:schemeClr val="tx1"/>
                </a:solidFill>
              </a:rPr>
              <a:t>=0, </a:t>
            </a:r>
            <a:r>
              <a:rPr lang="el-GR" sz="1600" dirty="0">
                <a:solidFill>
                  <a:schemeClr val="tx1"/>
                </a:solidFill>
              </a:rPr>
              <a:t>β</a:t>
            </a:r>
            <a:r>
              <a:rPr lang="ru-RU" sz="800" dirty="0">
                <a:solidFill>
                  <a:schemeClr val="tx1"/>
                </a:solidFill>
              </a:rPr>
              <a:t>2</a:t>
            </a:r>
            <a:r>
              <a:rPr lang="ru-RU" sz="1600" dirty="0">
                <a:solidFill>
                  <a:schemeClr val="tx1"/>
                </a:solidFill>
              </a:rPr>
              <a:t>=0, </a:t>
            </a:r>
            <a:r>
              <a:rPr lang="el-GR" sz="1600" dirty="0">
                <a:solidFill>
                  <a:schemeClr val="tx1"/>
                </a:solidFill>
              </a:rPr>
              <a:t>β</a:t>
            </a:r>
            <a:r>
              <a:rPr lang="ru-RU" sz="800" dirty="0">
                <a:solidFill>
                  <a:schemeClr val="tx1"/>
                </a:solidFill>
              </a:rPr>
              <a:t>3</a:t>
            </a:r>
            <a:r>
              <a:rPr lang="ru-RU" sz="1600" dirty="0">
                <a:solidFill>
                  <a:schemeClr val="tx1"/>
                </a:solidFill>
              </a:rPr>
              <a:t>=0, </a:t>
            </a:r>
            <a:r>
              <a:rPr lang="el-GR" sz="1600" dirty="0">
                <a:solidFill>
                  <a:schemeClr val="tx1"/>
                </a:solidFill>
              </a:rPr>
              <a:t>β</a:t>
            </a:r>
            <a:r>
              <a:rPr lang="ru-RU" sz="800" dirty="0">
                <a:solidFill>
                  <a:schemeClr val="tx1"/>
                </a:solidFill>
              </a:rPr>
              <a:t>4</a:t>
            </a:r>
            <a:r>
              <a:rPr lang="ru-RU" sz="1600" dirty="0">
                <a:solidFill>
                  <a:schemeClr val="tx1"/>
                </a:solidFill>
              </a:rPr>
              <a:t>=1, </a:t>
            </a:r>
            <a:r>
              <a:rPr lang="el-GR" sz="1600" dirty="0">
                <a:solidFill>
                  <a:schemeClr val="tx1"/>
                </a:solidFill>
              </a:rPr>
              <a:t>β</a:t>
            </a:r>
            <a:r>
              <a:rPr lang="ru-RU" sz="800" dirty="0">
                <a:solidFill>
                  <a:schemeClr val="tx1"/>
                </a:solidFill>
              </a:rPr>
              <a:t>5</a:t>
            </a:r>
            <a:r>
              <a:rPr lang="ru-RU" sz="1600" dirty="0">
                <a:solidFill>
                  <a:schemeClr val="tx1"/>
                </a:solidFill>
              </a:rPr>
              <a:t>=0.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Текущая нижняя граница </a:t>
            </a:r>
            <a:r>
              <a:rPr lang="ru-RU" sz="1600" i="1" dirty="0" err="1">
                <a:solidFill>
                  <a:schemeClr val="tx1"/>
                </a:solidFill>
              </a:rPr>
              <a:t>γ </a:t>
            </a:r>
            <a:r>
              <a:rPr lang="ru-RU" sz="1600" i="1" dirty="0">
                <a:solidFill>
                  <a:schemeClr val="tx1"/>
                </a:solidFill>
              </a:rPr>
              <a:t>= </a:t>
            </a:r>
            <a:r>
              <a:rPr lang="ru-RU" sz="1600" dirty="0">
                <a:solidFill>
                  <a:schemeClr val="tx1"/>
                </a:solidFill>
              </a:rPr>
              <a:t>11 .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Находим штрафы для нулевых элементов: θ</a:t>
            </a:r>
            <a:r>
              <a:rPr lang="ru-RU" sz="1600" baseline="-25000" dirty="0">
                <a:solidFill>
                  <a:schemeClr val="tx1"/>
                </a:solidFill>
              </a:rPr>
              <a:t>13</a:t>
            </a:r>
            <a:r>
              <a:rPr lang="ru-RU" sz="1600" dirty="0">
                <a:solidFill>
                  <a:schemeClr val="tx1"/>
                </a:solidFill>
              </a:rPr>
              <a:t> = 1 , θ</a:t>
            </a:r>
            <a:r>
              <a:rPr lang="ru-RU" sz="1600" baseline="-25000" dirty="0">
                <a:solidFill>
                  <a:schemeClr val="tx1"/>
                </a:solidFill>
              </a:rPr>
              <a:t>21</a:t>
            </a:r>
            <a:r>
              <a:rPr lang="ru-RU" sz="1600" dirty="0">
                <a:solidFill>
                  <a:schemeClr val="tx1"/>
                </a:solidFill>
              </a:rPr>
              <a:t> = 0 , θ</a:t>
            </a:r>
            <a:r>
              <a:rPr lang="ru-RU" sz="1600" baseline="-25000" dirty="0">
                <a:solidFill>
                  <a:schemeClr val="tx1"/>
                </a:solidFill>
              </a:rPr>
              <a:t>23</a:t>
            </a:r>
            <a:r>
              <a:rPr lang="ru-RU" sz="1600" dirty="0">
                <a:solidFill>
                  <a:schemeClr val="tx1"/>
                </a:solidFill>
              </a:rPr>
              <a:t> = 0 ,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θ</a:t>
            </a:r>
            <a:r>
              <a:rPr lang="ru-RU" sz="1600" baseline="-25000" dirty="0">
                <a:solidFill>
                  <a:schemeClr val="tx1"/>
                </a:solidFill>
              </a:rPr>
              <a:t>32</a:t>
            </a:r>
            <a:r>
              <a:rPr lang="ru-RU" sz="1600" dirty="0">
                <a:solidFill>
                  <a:schemeClr val="tx1"/>
                </a:solidFill>
              </a:rPr>
              <a:t> = 3 , θ</a:t>
            </a:r>
            <a:r>
              <a:rPr lang="ru-RU" sz="1600" baseline="-25000" dirty="0">
                <a:solidFill>
                  <a:schemeClr val="tx1"/>
                </a:solidFill>
              </a:rPr>
              <a:t>34</a:t>
            </a:r>
            <a:r>
              <a:rPr lang="ru-RU" sz="1600" dirty="0">
                <a:solidFill>
                  <a:schemeClr val="tx1"/>
                </a:solidFill>
              </a:rPr>
              <a:t> = 1 , θ</a:t>
            </a:r>
            <a:r>
              <a:rPr lang="ru-RU" sz="1600" baseline="-25000" dirty="0">
                <a:solidFill>
                  <a:schemeClr val="tx1"/>
                </a:solidFill>
              </a:rPr>
              <a:t>45</a:t>
            </a:r>
            <a:r>
              <a:rPr lang="ru-RU" sz="1600" dirty="0">
                <a:solidFill>
                  <a:schemeClr val="tx1"/>
                </a:solidFill>
              </a:rPr>
              <a:t> = 4 , 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θ</a:t>
            </a:r>
            <a:r>
              <a:rPr lang="ru-RU" sz="1600" baseline="-25000" dirty="0">
                <a:solidFill>
                  <a:schemeClr val="tx1"/>
                </a:solidFill>
              </a:rPr>
              <a:t>51</a:t>
            </a:r>
            <a:r>
              <a:rPr lang="ru-RU" sz="1600" dirty="0">
                <a:solidFill>
                  <a:schemeClr val="tx1"/>
                </a:solidFill>
              </a:rPr>
              <a:t> = 1 . Максимальный штраф θ</a:t>
            </a:r>
            <a:r>
              <a:rPr lang="ru-RU" sz="1600" baseline="-25000" dirty="0">
                <a:solidFill>
                  <a:schemeClr val="tx1"/>
                </a:solidFill>
              </a:rPr>
              <a:t>45</a:t>
            </a:r>
            <a:r>
              <a:rPr lang="ru-RU" sz="1600" dirty="0">
                <a:solidFill>
                  <a:schemeClr val="tx1"/>
                </a:solidFill>
              </a:rPr>
              <a:t> = 4 . 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00100" y="1000108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∞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 rot="5400000">
            <a:off x="-71470" y="1928802"/>
            <a:ext cx="1857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5400000">
            <a:off x="5393537" y="1964521"/>
            <a:ext cx="1928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000100" y="3500438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02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∞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 rot="5400000">
            <a:off x="-32" y="4500570"/>
            <a:ext cx="1857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5429256" y="4500570"/>
            <a:ext cx="1857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D8E9-19BB-410F-A5EB-952670EF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026"/>
          </a:xfrm>
        </p:spPr>
        <p:txBody>
          <a:bodyPr>
            <a:normAutofit fontScale="90000"/>
          </a:bodyPr>
          <a:lstStyle/>
          <a:p>
            <a:r>
              <a:rPr lang="ru-RU" sz="1200" b="1" dirty="0"/>
              <a:t>Задача коммивояжёра                                                            Алгоритм Литтла</a:t>
            </a:r>
            <a:endParaRPr lang="ru-BY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2086-5C34-4020-9DAF-776FB6F77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597807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ru-RU" altLang="ru-BY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Разбиваем множество всех гамильтоновых циклов на два подмножества Ω</a:t>
            </a:r>
            <a:r>
              <a:rPr kumimoji="0" lang="ru-RU" altLang="ru-BY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</a:t>
            </a:r>
            <a:r>
              <a:rPr kumimoji="0" lang="ru-RU" altLang="ru-BY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 “не включающие дугу (4</a:t>
            </a:r>
            <a:r>
              <a:rPr kumimoji="0" lang="ru-RU" altLang="ru-BY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kumimoji="0" lang="ru-RU" altLang="ru-BY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5)” и Ω</a:t>
            </a:r>
            <a:r>
              <a:rPr kumimoji="0" lang="ru-RU" altLang="ru-BY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ru-RU" altLang="ru-BY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 “включающие дугу (4</a:t>
            </a:r>
            <a:r>
              <a:rPr kumimoji="0" lang="ru-RU" altLang="ru-BY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kumimoji="0" lang="ru-RU" altLang="ru-BY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5)”. Для первого подмножества нижняя граница  </a:t>
            </a:r>
            <a:r>
              <a:rPr kumimoji="0" lang="ru-RU" altLang="ko-K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γ</a:t>
            </a:r>
            <a:r>
              <a:rPr kumimoji="0" lang="ru-RU" altLang="ko-K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</a:t>
            </a:r>
            <a:r>
              <a:rPr kumimoji="0" lang="ru-RU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15, а соответствующую матрицу расстояний </a:t>
            </a:r>
            <a:r>
              <a:rPr kumimoji="0" lang="en-US" altLang="ko-K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kumimoji="0" lang="ru-RU" altLang="ko-KR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’</a:t>
            </a:r>
            <a:r>
              <a:rPr kumimoji="0" lang="ru-RU" altLang="ko-K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kumimoji="0" lang="ru-RU" altLang="ko-KR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получим из матрицы </a:t>
            </a:r>
            <a:r>
              <a:rPr kumimoji="0" lang="en-US" altLang="ko-K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kumimoji="0" lang="ru-RU" altLang="ko-KR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’</a:t>
            </a:r>
            <a:r>
              <a:rPr kumimoji="0" lang="ru-RU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, положив </a:t>
            </a:r>
            <a:r>
              <a:rPr kumimoji="0" lang="en-US" altLang="ru-BY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kumimoji="0" lang="ru-RU" altLang="ru-BY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’</a:t>
            </a:r>
            <a:r>
              <a:rPr kumimoji="0" lang="ru-RU" altLang="ru-BY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45</a:t>
            </a:r>
            <a:r>
              <a:rPr kumimoji="0" lang="ru-RU" altLang="ru-BY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     и приведя результат.</a:t>
            </a:r>
          </a:p>
          <a:p>
            <a:pPr marL="0" indent="0">
              <a:buNone/>
            </a:pPr>
            <a:endParaRPr lang="ru-RU" altLang="ru-BY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altLang="ru-BY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altLang="ru-BY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ru-RU" altLang="ru-BY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Для второго подмножества матрица расстояний </a:t>
            </a:r>
            <a:r>
              <a:rPr kumimoji="0" lang="en-US" altLang="ru-BY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kumimoji="0" lang="ru-RU" altLang="ru-BY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’</a:t>
            </a:r>
            <a:r>
              <a:rPr kumimoji="0" lang="ru-RU" altLang="ru-BY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ru-RU" altLang="ru-BY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получается из </a:t>
            </a:r>
            <a:r>
              <a:rPr kumimoji="0" lang="en-US" altLang="ru-BY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kumimoji="0" lang="ru-RU" altLang="ru-BY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’</a:t>
            </a:r>
            <a:r>
              <a:rPr kumimoji="0" lang="ru-RU" altLang="ru-BY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удалением 4-ой строки и пятого столбца, причём для запрещения образования цикла 4-&gt;5-&gt;4 , полагаем  </a:t>
            </a:r>
            <a:r>
              <a:rPr kumimoji="0" lang="en-US" altLang="ru-BY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kumimoji="0" lang="ru-RU" altLang="ru-BY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’</a:t>
            </a:r>
            <a:r>
              <a:rPr kumimoji="0" lang="ru-RU" altLang="ru-BY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54 </a:t>
            </a:r>
            <a:r>
              <a:rPr kumimoji="0" lang="ru-RU" altLang="ru-BY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      , полученный результат приводим. </a:t>
            </a:r>
          </a:p>
          <a:p>
            <a:pPr marL="0" indent="0">
              <a:buNone/>
            </a:pPr>
            <a:endParaRPr lang="ru-RU" altLang="ru-BY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altLang="ru-BY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altLang="ru-BY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Сумма приводящих констант равна 0, следовательно, 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γ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11 . 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BY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ru-RU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BY" sz="1600" dirty="0"/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1E17F7BD-FCEE-46D6-B5BA-C77980B6A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117391"/>
              </p:ext>
            </p:extLst>
          </p:nvPr>
        </p:nvGraphicFramePr>
        <p:xfrm>
          <a:off x="3131840" y="1412776"/>
          <a:ext cx="576064" cy="194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2202" imgH="126835" progId="Equation.3">
                  <p:embed/>
                </p:oleObj>
              </mc:Choice>
              <mc:Fallback>
                <p:oleObj r:id="rId2" imgW="152202" imgH="126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12776"/>
                        <a:ext cx="576064" cy="194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D30313B-5BE4-4567-954E-E2A28E941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56325"/>
              </p:ext>
            </p:extLst>
          </p:nvPr>
        </p:nvGraphicFramePr>
        <p:xfrm>
          <a:off x="2843808" y="1800165"/>
          <a:ext cx="3600401" cy="1628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986">
                  <a:extLst>
                    <a:ext uri="{9D8B030D-6E8A-4147-A177-3AD203B41FA5}">
                      <a16:colId xmlns:a16="http://schemas.microsoft.com/office/drawing/2014/main" val="2448665929"/>
                    </a:ext>
                  </a:extLst>
                </a:gridCol>
                <a:gridCol w="730986">
                  <a:extLst>
                    <a:ext uri="{9D8B030D-6E8A-4147-A177-3AD203B41FA5}">
                      <a16:colId xmlns:a16="http://schemas.microsoft.com/office/drawing/2014/main" val="3539075849"/>
                    </a:ext>
                  </a:extLst>
                </a:gridCol>
                <a:gridCol w="730986">
                  <a:extLst>
                    <a:ext uri="{9D8B030D-6E8A-4147-A177-3AD203B41FA5}">
                      <a16:colId xmlns:a16="http://schemas.microsoft.com/office/drawing/2014/main" val="1157419300"/>
                    </a:ext>
                  </a:extLst>
                </a:gridCol>
                <a:gridCol w="730986">
                  <a:extLst>
                    <a:ext uri="{9D8B030D-6E8A-4147-A177-3AD203B41FA5}">
                      <a16:colId xmlns:a16="http://schemas.microsoft.com/office/drawing/2014/main" val="2648512325"/>
                    </a:ext>
                  </a:extLst>
                </a:gridCol>
                <a:gridCol w="676457">
                  <a:extLst>
                    <a:ext uri="{9D8B030D-6E8A-4147-A177-3AD203B41FA5}">
                      <a16:colId xmlns:a16="http://schemas.microsoft.com/office/drawing/2014/main" val="1460873759"/>
                    </a:ext>
                  </a:extLst>
                </a:gridCol>
              </a:tblGrid>
              <a:tr h="32576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5676"/>
                  </a:ext>
                </a:extLst>
              </a:tr>
              <a:tr h="325767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1054"/>
                  </a:ext>
                </a:extLst>
              </a:tr>
              <a:tr h="325767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559263"/>
                  </a:ext>
                </a:extLst>
              </a:tr>
              <a:tr h="325767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4029"/>
                  </a:ext>
                </a:extLst>
              </a:tr>
              <a:tr h="325767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3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5715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202D17-C6B9-4255-BE5E-F00EB17F0F15}"/>
              </a:ext>
            </a:extLst>
          </p:cNvPr>
          <p:cNvCxnSpPr/>
          <p:nvPr/>
        </p:nvCxnSpPr>
        <p:spPr>
          <a:xfrm>
            <a:off x="2843808" y="1916832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B66121-8AC7-40E2-8207-2AA8781A1797}"/>
              </a:ext>
            </a:extLst>
          </p:cNvPr>
          <p:cNvCxnSpPr/>
          <p:nvPr/>
        </p:nvCxnSpPr>
        <p:spPr>
          <a:xfrm>
            <a:off x="6444209" y="1916832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2B20A3CB-4CDD-4E4A-A97A-FD25B5F60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027431"/>
              </p:ext>
            </p:extLst>
          </p:nvPr>
        </p:nvGraphicFramePr>
        <p:xfrm>
          <a:off x="2051720" y="3933056"/>
          <a:ext cx="576064" cy="194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2202" imgH="126835" progId="Equation.3">
                  <p:embed/>
                </p:oleObj>
              </mc:Choice>
              <mc:Fallback>
                <p:oleObj r:id="rId4" imgW="152202" imgH="126835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1E17F7BD-FCEE-46D6-B5BA-C77980B6A7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933056"/>
                        <a:ext cx="576064" cy="194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550A9133-C2E3-4388-AB7C-E3FDE808C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10138"/>
              </p:ext>
            </p:extLst>
          </p:nvPr>
        </p:nvGraphicFramePr>
        <p:xfrm>
          <a:off x="2843808" y="4310816"/>
          <a:ext cx="3744410" cy="1677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882">
                  <a:extLst>
                    <a:ext uri="{9D8B030D-6E8A-4147-A177-3AD203B41FA5}">
                      <a16:colId xmlns:a16="http://schemas.microsoft.com/office/drawing/2014/main" val="2274697249"/>
                    </a:ext>
                  </a:extLst>
                </a:gridCol>
                <a:gridCol w="748882">
                  <a:extLst>
                    <a:ext uri="{9D8B030D-6E8A-4147-A177-3AD203B41FA5}">
                      <a16:colId xmlns:a16="http://schemas.microsoft.com/office/drawing/2014/main" val="866352189"/>
                    </a:ext>
                  </a:extLst>
                </a:gridCol>
                <a:gridCol w="748882">
                  <a:extLst>
                    <a:ext uri="{9D8B030D-6E8A-4147-A177-3AD203B41FA5}">
                      <a16:colId xmlns:a16="http://schemas.microsoft.com/office/drawing/2014/main" val="2218890339"/>
                    </a:ext>
                  </a:extLst>
                </a:gridCol>
                <a:gridCol w="748882">
                  <a:extLst>
                    <a:ext uri="{9D8B030D-6E8A-4147-A177-3AD203B41FA5}">
                      <a16:colId xmlns:a16="http://schemas.microsoft.com/office/drawing/2014/main" val="2289906781"/>
                    </a:ext>
                  </a:extLst>
                </a:gridCol>
                <a:gridCol w="748882">
                  <a:extLst>
                    <a:ext uri="{9D8B030D-6E8A-4147-A177-3AD203B41FA5}">
                      <a16:colId xmlns:a16="http://schemas.microsoft.com/office/drawing/2014/main" val="3349324779"/>
                    </a:ext>
                  </a:extLst>
                </a:gridCol>
              </a:tblGrid>
              <a:tr h="33559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4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838825"/>
                  </a:ext>
                </a:extLst>
              </a:tr>
              <a:tr h="335593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131877"/>
                  </a:ext>
                </a:extLst>
              </a:tr>
              <a:tr h="335593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981273"/>
                  </a:ext>
                </a:extLst>
              </a:tr>
              <a:tr h="335593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3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100434"/>
                  </a:ext>
                </a:extLst>
              </a:tr>
              <a:tr h="335593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5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3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24270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CD51BD-688B-45CD-85E8-32A434E3E043}"/>
              </a:ext>
            </a:extLst>
          </p:cNvPr>
          <p:cNvCxnSpPr/>
          <p:nvPr/>
        </p:nvCxnSpPr>
        <p:spPr>
          <a:xfrm>
            <a:off x="3707904" y="4725144"/>
            <a:ext cx="0" cy="126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87C10C-6E26-48B2-8C02-7977D728CC35}"/>
              </a:ext>
            </a:extLst>
          </p:cNvPr>
          <p:cNvCxnSpPr/>
          <p:nvPr/>
        </p:nvCxnSpPr>
        <p:spPr>
          <a:xfrm>
            <a:off x="6444209" y="4725144"/>
            <a:ext cx="0" cy="1190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05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669B-7FE9-41D3-A34C-189A0DE3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617681"/>
            <a:ext cx="8229600" cy="60799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Минимальную нижнюю границу имеет множество Ω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Поэтому в матрице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вычисляем штрафы для нулевых элементов: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 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 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23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 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3 , </a:t>
            </a:r>
          </a:p>
          <a:p>
            <a:pPr marL="0" indent="0" algn="just">
              <a:buNone/>
            </a:pP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34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 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51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 . Максимальный штраф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3 . Разбиваем множество Ω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два подмножества Ω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“не включающие дугу (3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2)” и Ω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“включающие дугу (3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2)”. Для подмножества Ω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 </a:t>
            </a:r>
            <a:r>
              <a:rPr lang="ru-RU" altLang="ru-BY" sz="1600" dirty="0">
                <a:latin typeface="Arial" panose="020B0604020202020204" pitchFamily="34" charset="0"/>
                <a:ea typeface="Times New Roman" panose="02020603050405020304" pitchFamily="18" charset="0"/>
              </a:rPr>
              <a:t>нижняя граница </a:t>
            </a:r>
            <a:r>
              <a:rPr lang="ru-RU" altLang="ko-KR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γ</a:t>
            </a:r>
            <a:r>
              <a:rPr lang="ru-RU" altLang="ko-KR" sz="1600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21</a:t>
            </a:r>
            <a:r>
              <a:rPr lang="ru-RU" altLang="ko-KR" sz="1600" dirty="0">
                <a:latin typeface="Arial" panose="020B0604020202020204" pitchFamily="34" charset="0"/>
                <a:ea typeface="Times New Roman" panose="02020603050405020304" pitchFamily="18" charset="0"/>
              </a:rPr>
              <a:t> = 14 . Матрицу расстояний </a:t>
            </a:r>
            <a:r>
              <a:rPr lang="en-US" altLang="ko-KR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ru-RU" altLang="ko-KR" sz="16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’</a:t>
            </a:r>
            <a:r>
              <a:rPr lang="ru-RU" altLang="ko-KR" sz="1600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21</a:t>
            </a:r>
            <a:r>
              <a:rPr lang="ru-RU" altLang="ko-KR" sz="1600" dirty="0">
                <a:latin typeface="Arial" panose="020B0604020202020204" pitchFamily="34" charset="0"/>
                <a:ea typeface="Times New Roman" panose="02020603050405020304" pitchFamily="18" charset="0"/>
              </a:rPr>
              <a:t> получим из матрицы </a:t>
            </a:r>
            <a:r>
              <a:rPr lang="en-US" altLang="ko-KR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ru-RU" altLang="ko-KR" sz="16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’</a:t>
            </a:r>
            <a:r>
              <a:rPr lang="ru-RU" altLang="ko-KR" sz="1600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ru-RU" altLang="ko-KR" sz="1600" dirty="0">
                <a:latin typeface="Arial" panose="020B0604020202020204" pitchFamily="34" charset="0"/>
                <a:ea typeface="Times New Roman" panose="02020603050405020304" pitchFamily="18" charset="0"/>
              </a:rPr>
              <a:t> , положив </a:t>
            </a:r>
            <a:r>
              <a:rPr lang="en-US" altLang="ko-KR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ru-RU" altLang="ko-KR" sz="16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’</a:t>
            </a:r>
            <a:r>
              <a:rPr lang="ru-RU" altLang="ko-KR" sz="1600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32</a:t>
            </a:r>
            <a:r>
              <a:rPr lang="ru-RU" altLang="ko-KR" sz="1600" dirty="0">
                <a:latin typeface="Arial" panose="020B0604020202020204" pitchFamily="34" charset="0"/>
                <a:ea typeface="Times New Roman" panose="02020603050405020304" pitchFamily="18" charset="0"/>
              </a:rPr>
              <a:t> =     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проведя процедуру приведения.</a:t>
            </a:r>
          </a:p>
          <a:p>
            <a:pPr marL="0" indent="0" algn="just">
              <a:buNone/>
            </a:pPr>
            <a:endParaRPr lang="ru-RU" altLang="ko-KR" sz="18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altLang="ko-KR" sz="18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altLang="ko-KR" sz="18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altLang="ko-KR" sz="18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altLang="ko-KR" sz="18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altLang="ru-BY" sz="1600" dirty="0">
                <a:latin typeface="Arial" panose="020B0604020202020204" pitchFamily="34" charset="0"/>
                <a:ea typeface="Times New Roman" panose="02020603050405020304" pitchFamily="18" charset="0"/>
              </a:rPr>
              <a:t>Для подмножества Ω</a:t>
            </a:r>
            <a:r>
              <a:rPr lang="ru-RU" altLang="ru-BY" sz="1600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22</a:t>
            </a:r>
            <a:r>
              <a:rPr lang="ru-RU" altLang="ru-BY" sz="1600" dirty="0">
                <a:latin typeface="Arial" panose="020B0604020202020204" pitchFamily="34" charset="0"/>
                <a:ea typeface="Times New Roman" panose="02020603050405020304" pitchFamily="18" charset="0"/>
              </a:rPr>
              <a:t> матрицу расстояний </a:t>
            </a:r>
            <a:r>
              <a:rPr lang="en-US" altLang="ru-BY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ru-RU" altLang="ru-BY" sz="16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’</a:t>
            </a:r>
            <a:r>
              <a:rPr lang="ru-RU" altLang="ru-BY" sz="1600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22</a:t>
            </a:r>
            <a:r>
              <a:rPr lang="ru-RU" altLang="ru-BY" sz="1600" dirty="0">
                <a:latin typeface="Arial" panose="020B0604020202020204" pitchFamily="34" charset="0"/>
                <a:ea typeface="Times New Roman" panose="02020603050405020304" pitchFamily="18" charset="0"/>
              </a:rPr>
              <a:t> получаем из </a:t>
            </a:r>
            <a:r>
              <a:rPr lang="en-US" altLang="ru-BY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ru-RU" altLang="ru-BY" sz="16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’</a:t>
            </a:r>
            <a:r>
              <a:rPr lang="ru-RU" altLang="ru-BY" sz="1600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ru-RU" altLang="ru-BY" sz="1600" dirty="0">
                <a:latin typeface="Arial" panose="020B0604020202020204" pitchFamily="34" charset="0"/>
                <a:ea typeface="Times New Roman" panose="02020603050405020304" pitchFamily="18" charset="0"/>
              </a:rPr>
              <a:t> , удаляя третью строку и второй столбец, затем для запрещения образования цикла 3-&gt;2-&gt;3 , полагаем </a:t>
            </a:r>
            <a:r>
              <a:rPr lang="en-US" altLang="ru-BY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ru-RU" altLang="ru-BY" sz="16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’</a:t>
            </a:r>
            <a:r>
              <a:rPr lang="ru-RU" altLang="ru-BY" sz="1600" baseline="-30000" dirty="0">
                <a:latin typeface="Arial" panose="020B0604020202020204" pitchFamily="34" charset="0"/>
                <a:ea typeface="Times New Roman" panose="02020603050405020304" pitchFamily="18" charset="0"/>
              </a:rPr>
              <a:t>23</a:t>
            </a:r>
            <a:r>
              <a:rPr lang="ru-RU" altLang="ru-BY" sz="1600" dirty="0">
                <a:latin typeface="Arial" panose="020B0604020202020204" pitchFamily="34" charset="0"/>
                <a:ea typeface="Times New Roman" panose="02020603050405020304" pitchFamily="18" charset="0"/>
              </a:rPr>
              <a:t>=      , полученный результат приводим.</a:t>
            </a:r>
          </a:p>
          <a:p>
            <a:pPr marL="0" indent="0" algn="just">
              <a:buNone/>
            </a:pPr>
            <a:endParaRPr lang="ru-RU" altLang="ru-BY" sz="1600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ru-RU" altLang="ru-BY" sz="1600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ru-RU" altLang="ru-BY" sz="1600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ru-RU" altLang="ru-BY" sz="1600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Сумма приводящих констант равна 1, следовательно,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γ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12 .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altLang="ru-BY" sz="2000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ru-BY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BACC38-1583-4302-83EF-09A6790A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244327"/>
          </a:xfrm>
        </p:spPr>
        <p:txBody>
          <a:bodyPr>
            <a:normAutofit fontScale="90000"/>
          </a:bodyPr>
          <a:lstStyle/>
          <a:p>
            <a:r>
              <a:rPr lang="ru-RU" sz="1200" b="1" dirty="0"/>
              <a:t>Задача коммивояжёра                                                            Алгоритм Литтла</a:t>
            </a:r>
            <a:endParaRPr lang="ru-BY" sz="1200" dirty="0"/>
          </a:p>
        </p:txBody>
      </p:sp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68961B62-25C7-442F-A3C8-624FB4F7AE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653376"/>
              </p:ext>
            </p:extLst>
          </p:nvPr>
        </p:nvGraphicFramePr>
        <p:xfrm>
          <a:off x="3491880" y="2132856"/>
          <a:ext cx="288032" cy="20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2202" imgH="126835" progId="Equation.3">
                  <p:embed/>
                </p:oleObj>
              </mc:Choice>
              <mc:Fallback>
                <p:oleObj r:id="rId2" imgW="152202" imgH="126835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132856"/>
                        <a:ext cx="288032" cy="2021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4703B416-FD4F-4A9E-8A2F-A71E2B145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05209"/>
              </p:ext>
            </p:extLst>
          </p:nvPr>
        </p:nvGraphicFramePr>
        <p:xfrm>
          <a:off x="2848481" y="2437712"/>
          <a:ext cx="2659610" cy="1584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922">
                  <a:extLst>
                    <a:ext uri="{9D8B030D-6E8A-4147-A177-3AD203B41FA5}">
                      <a16:colId xmlns:a16="http://schemas.microsoft.com/office/drawing/2014/main" val="943786411"/>
                    </a:ext>
                  </a:extLst>
                </a:gridCol>
                <a:gridCol w="531922">
                  <a:extLst>
                    <a:ext uri="{9D8B030D-6E8A-4147-A177-3AD203B41FA5}">
                      <a16:colId xmlns:a16="http://schemas.microsoft.com/office/drawing/2014/main" val="181323232"/>
                    </a:ext>
                  </a:extLst>
                </a:gridCol>
                <a:gridCol w="531922">
                  <a:extLst>
                    <a:ext uri="{9D8B030D-6E8A-4147-A177-3AD203B41FA5}">
                      <a16:colId xmlns:a16="http://schemas.microsoft.com/office/drawing/2014/main" val="2918590489"/>
                    </a:ext>
                  </a:extLst>
                </a:gridCol>
                <a:gridCol w="531922">
                  <a:extLst>
                    <a:ext uri="{9D8B030D-6E8A-4147-A177-3AD203B41FA5}">
                      <a16:colId xmlns:a16="http://schemas.microsoft.com/office/drawing/2014/main" val="1216863892"/>
                    </a:ext>
                  </a:extLst>
                </a:gridCol>
                <a:gridCol w="531922">
                  <a:extLst>
                    <a:ext uri="{9D8B030D-6E8A-4147-A177-3AD203B41FA5}">
                      <a16:colId xmlns:a16="http://schemas.microsoft.com/office/drawing/2014/main" val="879446513"/>
                    </a:ext>
                  </a:extLst>
                </a:gridCol>
              </a:tblGrid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BY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BY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BY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BY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BY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02096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BY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BY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BY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BY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977714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BY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BY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BY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BY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6233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BY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BY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BY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59062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BY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BY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BY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BY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77539"/>
                  </a:ext>
                </a:extLst>
              </a:tr>
            </a:tbl>
          </a:graphicData>
        </a:graphic>
      </p:graphicFrame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2AE6EA2-541D-4E6B-A8ED-98A895B2001C}"/>
              </a:ext>
            </a:extLst>
          </p:cNvPr>
          <p:cNvCxnSpPr/>
          <p:nvPr/>
        </p:nvCxnSpPr>
        <p:spPr>
          <a:xfrm>
            <a:off x="3347864" y="2996952"/>
            <a:ext cx="0" cy="122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8BEA14-7386-4ECF-BA27-858B35747FC0}"/>
              </a:ext>
            </a:extLst>
          </p:cNvPr>
          <p:cNvCxnSpPr>
            <a:cxnSpLocks/>
          </p:cNvCxnSpPr>
          <p:nvPr/>
        </p:nvCxnSpPr>
        <p:spPr>
          <a:xfrm>
            <a:off x="5508106" y="2996952"/>
            <a:ext cx="0" cy="122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135EF32C-A8F2-4F4E-8E32-D4C287A1B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183175"/>
              </p:ext>
            </p:extLst>
          </p:nvPr>
        </p:nvGraphicFramePr>
        <p:xfrm>
          <a:off x="1979712" y="4581128"/>
          <a:ext cx="224408" cy="202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2202" imgH="126835" progId="Equation.3">
                  <p:embed/>
                </p:oleObj>
              </mc:Choice>
              <mc:Fallback>
                <p:oleObj r:id="rId4" imgW="152202" imgH="126835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581128"/>
                        <a:ext cx="224408" cy="202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B2CB78E4-2DFA-49C4-8C33-C77D66321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90734"/>
              </p:ext>
            </p:extLst>
          </p:nvPr>
        </p:nvGraphicFramePr>
        <p:xfrm>
          <a:off x="3312772" y="4783362"/>
          <a:ext cx="2160228" cy="1295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57">
                  <a:extLst>
                    <a:ext uri="{9D8B030D-6E8A-4147-A177-3AD203B41FA5}">
                      <a16:colId xmlns:a16="http://schemas.microsoft.com/office/drawing/2014/main" val="864382170"/>
                    </a:ext>
                  </a:extLst>
                </a:gridCol>
                <a:gridCol w="540057">
                  <a:extLst>
                    <a:ext uri="{9D8B030D-6E8A-4147-A177-3AD203B41FA5}">
                      <a16:colId xmlns:a16="http://schemas.microsoft.com/office/drawing/2014/main" val="227925720"/>
                    </a:ext>
                  </a:extLst>
                </a:gridCol>
                <a:gridCol w="540057">
                  <a:extLst>
                    <a:ext uri="{9D8B030D-6E8A-4147-A177-3AD203B41FA5}">
                      <a16:colId xmlns:a16="http://schemas.microsoft.com/office/drawing/2014/main" val="3643835521"/>
                    </a:ext>
                  </a:extLst>
                </a:gridCol>
                <a:gridCol w="540057">
                  <a:extLst>
                    <a:ext uri="{9D8B030D-6E8A-4147-A177-3AD203B41FA5}">
                      <a16:colId xmlns:a16="http://schemas.microsoft.com/office/drawing/2014/main" val="1550524834"/>
                    </a:ext>
                  </a:extLst>
                </a:gridCol>
              </a:tblGrid>
              <a:tr h="3770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3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4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6990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7489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156459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5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sym typeface="Symbol" panose="05050102010706020507" pitchFamily="18" charset="2"/>
                        </a:rPr>
                        <a:t>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262542"/>
                  </a:ext>
                </a:extLst>
              </a:tr>
            </a:tbl>
          </a:graphicData>
        </a:graphic>
      </p:graphicFrame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4538712-3EF8-41B9-8DF2-4CE52560FB1F}"/>
              </a:ext>
            </a:extLst>
          </p:cNvPr>
          <p:cNvCxnSpPr>
            <a:cxnSpLocks/>
          </p:cNvCxnSpPr>
          <p:nvPr/>
        </p:nvCxnSpPr>
        <p:spPr>
          <a:xfrm>
            <a:off x="3784983" y="5157192"/>
            <a:ext cx="1" cy="789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B33FE20-0BF5-4339-BA39-12EFF40CFC02}"/>
              </a:ext>
            </a:extLst>
          </p:cNvPr>
          <p:cNvCxnSpPr/>
          <p:nvPr/>
        </p:nvCxnSpPr>
        <p:spPr>
          <a:xfrm>
            <a:off x="5508091" y="5241388"/>
            <a:ext cx="0" cy="789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555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1943</Words>
  <Application>Microsoft Office PowerPoint</Application>
  <PresentationFormat>On-screen Show (4:3)</PresentationFormat>
  <Paragraphs>345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Тема Office</vt:lpstr>
      <vt:lpstr>Equation</vt:lpstr>
      <vt:lpstr>Equation.3</vt:lpstr>
      <vt:lpstr>Задача коммивояжёра</vt:lpstr>
      <vt:lpstr>Задача коммивояжёра                                                            Общая схема метода ветвей и границ</vt:lpstr>
      <vt:lpstr>Задача коммивояжёра                                                            Общая схема метода ветвей и границ</vt:lpstr>
      <vt:lpstr>Задача коммивояжёра                                                            Алгоритм Литтла</vt:lpstr>
      <vt:lpstr>Задача коммивояжёра                                                            Алгоритм Литтла</vt:lpstr>
      <vt:lpstr>Задача коммивояжёра                                                            Алгоритм Литтла</vt:lpstr>
      <vt:lpstr>Задача коммивояжёра                                                            Алгоритм Литтла</vt:lpstr>
      <vt:lpstr>Задача коммивояжёра                                                            Алгоритм Литтла</vt:lpstr>
      <vt:lpstr>Задача коммивояжёра                                                            Алгоритм Литтла</vt:lpstr>
      <vt:lpstr>Задача коммивояжёра                                                            Алгоритм Литтла</vt:lpstr>
      <vt:lpstr>Задача коммивояжёра                                                            Алгоритм Литтла</vt:lpstr>
    </vt:vector>
  </TitlesOfParts>
  <Company>Home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коммивояжёра</dc:title>
  <dc:creator>Isachenko</dc:creator>
  <cp:lastModifiedBy>Лариса Раевская</cp:lastModifiedBy>
  <cp:revision>31</cp:revision>
  <dcterms:created xsi:type="dcterms:W3CDTF">2011-11-21T05:07:41Z</dcterms:created>
  <dcterms:modified xsi:type="dcterms:W3CDTF">2021-04-19T07:34:27Z</dcterms:modified>
</cp:coreProperties>
</file>