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a:t>Образец заголовка</a:t>
            </a:r>
            <a:endParaRPr lang="en-US"/>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a:p>
        </p:txBody>
      </p:sp>
      <p:sp>
        <p:nvSpPr>
          <p:cNvPr id="4" name="Дата 3"/>
          <p:cNvSpPr>
            <a:spLocks noGrp="1"/>
          </p:cNvSpPr>
          <p:nvPr>
            <p:ph type="dt" sz="half" idx="10"/>
          </p:nvPr>
        </p:nvSpPr>
        <p:spPr/>
        <p:txBody>
          <a:bodyPr/>
          <a:lstStyle/>
          <a:p>
            <a:fld id="{38F36A8C-6A35-4C3B-8CF3-C9C59A9D7195}" type="datetimeFigureOut">
              <a:rPr lang="en-US" smtClean="0"/>
              <a:pPr/>
              <a:t>4/20/2021</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C9959FFC-A6DB-49D5-99D0-8757773AEB8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p:cNvSpPr>
            <a:spLocks noGrp="1"/>
          </p:cNvSpPr>
          <p:nvPr>
            <p:ph type="dt" sz="half" idx="10"/>
          </p:nvPr>
        </p:nvSpPr>
        <p:spPr/>
        <p:txBody>
          <a:bodyPr/>
          <a:lstStyle/>
          <a:p>
            <a:fld id="{38F36A8C-6A35-4C3B-8CF3-C9C59A9D7195}" type="datetimeFigureOut">
              <a:rPr lang="en-US" smtClean="0"/>
              <a:pPr/>
              <a:t>4/20/2021</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C9959FFC-A6DB-49D5-99D0-8757773AEB8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a:t>Образец заголовка</a:t>
            </a:r>
            <a:endParaRPr lang="en-US"/>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p:cNvSpPr>
            <a:spLocks noGrp="1"/>
          </p:cNvSpPr>
          <p:nvPr>
            <p:ph type="dt" sz="half" idx="10"/>
          </p:nvPr>
        </p:nvSpPr>
        <p:spPr/>
        <p:txBody>
          <a:bodyPr/>
          <a:lstStyle/>
          <a:p>
            <a:fld id="{38F36A8C-6A35-4C3B-8CF3-C9C59A9D7195}" type="datetimeFigureOut">
              <a:rPr lang="en-US" smtClean="0"/>
              <a:pPr/>
              <a:t>4/20/2021</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C9959FFC-A6DB-49D5-99D0-8757773AEB8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p:cNvSpPr>
            <a:spLocks noGrp="1"/>
          </p:cNvSpPr>
          <p:nvPr>
            <p:ph type="dt" sz="half" idx="10"/>
          </p:nvPr>
        </p:nvSpPr>
        <p:spPr/>
        <p:txBody>
          <a:bodyPr/>
          <a:lstStyle/>
          <a:p>
            <a:fld id="{38F36A8C-6A35-4C3B-8CF3-C9C59A9D7195}" type="datetimeFigureOut">
              <a:rPr lang="en-US" smtClean="0"/>
              <a:pPr/>
              <a:t>4/20/2021</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C9959FFC-A6DB-49D5-99D0-8757773AEB8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endParaRPr lang="en-US"/>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38F36A8C-6A35-4C3B-8CF3-C9C59A9D7195}" type="datetimeFigureOut">
              <a:rPr lang="en-US" smtClean="0"/>
              <a:pPr/>
              <a:t>4/20/2021</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C9959FFC-A6DB-49D5-99D0-8757773AEB8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Дата 4"/>
          <p:cNvSpPr>
            <a:spLocks noGrp="1"/>
          </p:cNvSpPr>
          <p:nvPr>
            <p:ph type="dt" sz="half" idx="10"/>
          </p:nvPr>
        </p:nvSpPr>
        <p:spPr/>
        <p:txBody>
          <a:bodyPr/>
          <a:lstStyle/>
          <a:p>
            <a:fld id="{38F36A8C-6A35-4C3B-8CF3-C9C59A9D7195}" type="datetimeFigureOut">
              <a:rPr lang="en-US" smtClean="0"/>
              <a:pPr/>
              <a:t>4/20/2021</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C9959FFC-A6DB-49D5-99D0-8757773AEB8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a:t>Образец заголовка</a:t>
            </a:r>
            <a:endParaRPr lang="en-US"/>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7" name="Дата 6"/>
          <p:cNvSpPr>
            <a:spLocks noGrp="1"/>
          </p:cNvSpPr>
          <p:nvPr>
            <p:ph type="dt" sz="half" idx="10"/>
          </p:nvPr>
        </p:nvSpPr>
        <p:spPr/>
        <p:txBody>
          <a:bodyPr/>
          <a:lstStyle/>
          <a:p>
            <a:fld id="{38F36A8C-6A35-4C3B-8CF3-C9C59A9D7195}" type="datetimeFigureOut">
              <a:rPr lang="en-US" smtClean="0"/>
              <a:pPr/>
              <a:t>4/20/2021</a:t>
            </a:fld>
            <a:endParaRPr lang="en-US"/>
          </a:p>
        </p:txBody>
      </p:sp>
      <p:sp>
        <p:nvSpPr>
          <p:cNvPr id="8" name="Нижний колонтитул 7"/>
          <p:cNvSpPr>
            <a:spLocks noGrp="1"/>
          </p:cNvSpPr>
          <p:nvPr>
            <p:ph type="ftr" sz="quarter" idx="11"/>
          </p:nvPr>
        </p:nvSpPr>
        <p:spPr/>
        <p:txBody>
          <a:bodyPr/>
          <a:lstStyle/>
          <a:p>
            <a:endParaRPr lang="en-US"/>
          </a:p>
        </p:txBody>
      </p:sp>
      <p:sp>
        <p:nvSpPr>
          <p:cNvPr id="9" name="Номер слайда 8"/>
          <p:cNvSpPr>
            <a:spLocks noGrp="1"/>
          </p:cNvSpPr>
          <p:nvPr>
            <p:ph type="sldNum" sz="quarter" idx="12"/>
          </p:nvPr>
        </p:nvSpPr>
        <p:spPr/>
        <p:txBody>
          <a:bodyPr/>
          <a:lstStyle/>
          <a:p>
            <a:fld id="{C9959FFC-A6DB-49D5-99D0-8757773AEB8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Дата 2"/>
          <p:cNvSpPr>
            <a:spLocks noGrp="1"/>
          </p:cNvSpPr>
          <p:nvPr>
            <p:ph type="dt" sz="half" idx="10"/>
          </p:nvPr>
        </p:nvSpPr>
        <p:spPr/>
        <p:txBody>
          <a:bodyPr/>
          <a:lstStyle/>
          <a:p>
            <a:fld id="{38F36A8C-6A35-4C3B-8CF3-C9C59A9D7195}" type="datetimeFigureOut">
              <a:rPr lang="en-US" smtClean="0"/>
              <a:pPr/>
              <a:t>4/20/2021</a:t>
            </a:fld>
            <a:endParaRPr lang="en-US"/>
          </a:p>
        </p:txBody>
      </p:sp>
      <p:sp>
        <p:nvSpPr>
          <p:cNvPr id="4" name="Нижний колонтитул 3"/>
          <p:cNvSpPr>
            <a:spLocks noGrp="1"/>
          </p:cNvSpPr>
          <p:nvPr>
            <p:ph type="ftr" sz="quarter" idx="11"/>
          </p:nvPr>
        </p:nvSpPr>
        <p:spPr/>
        <p:txBody>
          <a:bodyPr/>
          <a:lstStyle/>
          <a:p>
            <a:endParaRPr lang="en-US"/>
          </a:p>
        </p:txBody>
      </p:sp>
      <p:sp>
        <p:nvSpPr>
          <p:cNvPr id="5" name="Номер слайда 4"/>
          <p:cNvSpPr>
            <a:spLocks noGrp="1"/>
          </p:cNvSpPr>
          <p:nvPr>
            <p:ph type="sldNum" sz="quarter" idx="12"/>
          </p:nvPr>
        </p:nvSpPr>
        <p:spPr/>
        <p:txBody>
          <a:bodyPr/>
          <a:lstStyle/>
          <a:p>
            <a:fld id="{C9959FFC-A6DB-49D5-99D0-8757773AEB8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38F36A8C-6A35-4C3B-8CF3-C9C59A9D7195}" type="datetimeFigureOut">
              <a:rPr lang="en-US" smtClean="0"/>
              <a:pPr/>
              <a:t>4/20/2021</a:t>
            </a:fld>
            <a:endParaRPr lang="en-US"/>
          </a:p>
        </p:txBody>
      </p:sp>
      <p:sp>
        <p:nvSpPr>
          <p:cNvPr id="3" name="Нижний колонтитул 2"/>
          <p:cNvSpPr>
            <a:spLocks noGrp="1"/>
          </p:cNvSpPr>
          <p:nvPr>
            <p:ph type="ftr" sz="quarter" idx="11"/>
          </p:nvPr>
        </p:nvSpPr>
        <p:spPr/>
        <p:txBody>
          <a:bodyPr/>
          <a:lstStyle/>
          <a:p>
            <a:endParaRPr lang="en-US"/>
          </a:p>
        </p:txBody>
      </p:sp>
      <p:sp>
        <p:nvSpPr>
          <p:cNvPr id="4" name="Номер слайда 3"/>
          <p:cNvSpPr>
            <a:spLocks noGrp="1"/>
          </p:cNvSpPr>
          <p:nvPr>
            <p:ph type="sldNum" sz="quarter" idx="12"/>
          </p:nvPr>
        </p:nvSpPr>
        <p:spPr/>
        <p:txBody>
          <a:bodyPr/>
          <a:lstStyle/>
          <a:p>
            <a:fld id="{C9959FFC-A6DB-49D5-99D0-8757773AEB8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endParaRPr lang="en-US"/>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38F36A8C-6A35-4C3B-8CF3-C9C59A9D7195}" type="datetimeFigureOut">
              <a:rPr lang="en-US" smtClean="0"/>
              <a:pPr/>
              <a:t>4/20/2021</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C9959FFC-A6DB-49D5-99D0-8757773AEB8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endParaRPr lang="en-US"/>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38F36A8C-6A35-4C3B-8CF3-C9C59A9D7195}" type="datetimeFigureOut">
              <a:rPr lang="en-US" smtClean="0"/>
              <a:pPr/>
              <a:t>4/20/2021</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C9959FFC-A6DB-49D5-99D0-8757773AEB8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a:t>Образец заголовка</a:t>
            </a:r>
            <a:endParaRPr lang="en-US"/>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F36A8C-6A35-4C3B-8CF3-C9C59A9D7195}" type="datetimeFigureOut">
              <a:rPr lang="en-US" smtClean="0"/>
              <a:pPr/>
              <a:t>4/20/2021</a:t>
            </a:fld>
            <a:endParaRPr lang="en-US"/>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959FFC-A6DB-49D5-99D0-8757773AEB8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image" Target="../media/image5.wmf"/><Relationship Id="rId7" Type="http://schemas.openxmlformats.org/officeDocument/2006/relationships/image" Target="../media/image7.wmf"/><Relationship Id="rId2" Type="http://schemas.openxmlformats.org/officeDocument/2006/relationships/oleObject" Target="../embeddings/oleObject5.bin"/><Relationship Id="rId1" Type="http://schemas.openxmlformats.org/officeDocument/2006/relationships/slideLayout" Target="../slideLayouts/slideLayout2.xml"/><Relationship Id="rId6" Type="http://schemas.openxmlformats.org/officeDocument/2006/relationships/oleObject" Target="../embeddings/oleObject7.bin"/><Relationship Id="rId11" Type="http://schemas.openxmlformats.org/officeDocument/2006/relationships/image" Target="../media/image9.wmf"/><Relationship Id="rId5" Type="http://schemas.openxmlformats.org/officeDocument/2006/relationships/image" Target="../media/image6.wmf"/><Relationship Id="rId10" Type="http://schemas.openxmlformats.org/officeDocument/2006/relationships/oleObject" Target="../embeddings/oleObject9.bin"/><Relationship Id="rId4" Type="http://schemas.openxmlformats.org/officeDocument/2006/relationships/oleObject" Target="../embeddings/oleObject6.bin"/><Relationship Id="rId9" Type="http://schemas.openxmlformats.org/officeDocument/2006/relationships/image" Target="../media/image8.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wmf"/><Relationship Id="rId7"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5" Type="http://schemas.openxmlformats.org/officeDocument/2006/relationships/image" Target="../media/image2.wmf"/><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7596336" y="116632"/>
            <a:ext cx="933872" cy="290463"/>
          </a:xfrm>
        </p:spPr>
        <p:txBody>
          <a:bodyPr>
            <a:normAutofit/>
          </a:bodyPr>
          <a:lstStyle/>
          <a:p>
            <a:r>
              <a:rPr lang="ru-RU" sz="1200" dirty="0"/>
              <a:t>ИСО</a:t>
            </a:r>
            <a:endParaRPr lang="en-US" sz="1200" dirty="0"/>
          </a:p>
        </p:txBody>
      </p:sp>
      <p:sp>
        <p:nvSpPr>
          <p:cNvPr id="3" name="Подзаголовок 2"/>
          <p:cNvSpPr>
            <a:spLocks noGrp="1"/>
          </p:cNvSpPr>
          <p:nvPr>
            <p:ph type="subTitle" idx="1"/>
          </p:nvPr>
        </p:nvSpPr>
        <p:spPr>
          <a:xfrm>
            <a:off x="323528" y="404664"/>
            <a:ext cx="8424936" cy="6336704"/>
          </a:xfrm>
        </p:spPr>
        <p:txBody>
          <a:bodyPr>
            <a:normAutofit/>
          </a:bodyPr>
          <a:lstStyle/>
          <a:p>
            <a:pPr algn="just"/>
            <a:r>
              <a:rPr lang="ru-RU" sz="1600" dirty="0"/>
              <a:t>	</a:t>
            </a:r>
            <a:endParaRPr lang="en-US" sz="1600" dirty="0"/>
          </a:p>
        </p:txBody>
      </p:sp>
      <p:sp>
        <p:nvSpPr>
          <p:cNvPr id="4" name="Прямоугольник 3"/>
          <p:cNvSpPr/>
          <p:nvPr/>
        </p:nvSpPr>
        <p:spPr>
          <a:xfrm>
            <a:off x="323528" y="404664"/>
            <a:ext cx="8424936" cy="6186309"/>
          </a:xfrm>
          <a:prstGeom prst="rect">
            <a:avLst/>
          </a:prstGeom>
        </p:spPr>
        <p:txBody>
          <a:bodyPr wrap="square">
            <a:spAutoFit/>
          </a:bodyPr>
          <a:lstStyle/>
          <a:p>
            <a:r>
              <a:rPr lang="ru-RU" b="1" dirty="0"/>
              <a:t>МЕТОДЫ УПРАВЛЕНИЯ ПРОЕКТАМИ</a:t>
            </a:r>
          </a:p>
          <a:p>
            <a:pPr algn="just"/>
            <a:r>
              <a:rPr lang="ru-RU" dirty="0"/>
              <a:t> 	Под проектом  будем понимать комплекс взаимосвязанных работ, подлежащий выполнению. Для проекта выделяются ресурсы, количество каждого из которых задано.  Работа может характеризоваться несколькими параметрами, например, временем своего выполнения,  интенсивностью потребления каждого из ресурсов в единицу времени, дополнительными затратами, зависящими от времени выполнения. Параметры, значения которых определены точно, называют детерминированными, заданные функциями распределения - вероятностными или стохастическими.  Управление проектом связано с определением времени выполнения всего комплекса работ, определением сроков начала и завершения каждой из работ с учётом заданной технологической последовательности их выполнения, определением резервов времени для работ, осуществлением оптимального распределения ресурсов.  Для поиска указанных характеристик используются методы сетевого планирования и управления, основой которых является математическая модель в виде сетевого графика. </a:t>
            </a:r>
          </a:p>
          <a:p>
            <a:endParaRPr lang="ru-RU" dirty="0"/>
          </a:p>
          <a:p>
            <a:endParaRPr lang="ru-RU" dirty="0"/>
          </a:p>
          <a:p>
            <a:endParaRPr lang="ru-RU" dirty="0"/>
          </a:p>
          <a:p>
            <a:endParaRPr lang="ru-RU" dirty="0"/>
          </a:p>
          <a:p>
            <a:endParaRPr lang="ru-RU" dirty="0"/>
          </a:p>
          <a:p>
            <a:endParaRPr lang="ru-RU" dirty="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668344" y="274638"/>
            <a:ext cx="1018456" cy="346050"/>
          </a:xfrm>
        </p:spPr>
        <p:txBody>
          <a:bodyPr>
            <a:normAutofit/>
          </a:bodyPr>
          <a:lstStyle/>
          <a:p>
            <a:r>
              <a:rPr lang="ru-RU" sz="1200" dirty="0"/>
              <a:t>ИСО</a:t>
            </a:r>
            <a:endParaRPr lang="en-US" sz="1200" dirty="0"/>
          </a:p>
        </p:txBody>
      </p:sp>
      <p:sp>
        <p:nvSpPr>
          <p:cNvPr id="3" name="Содержимое 2"/>
          <p:cNvSpPr>
            <a:spLocks noGrp="1"/>
          </p:cNvSpPr>
          <p:nvPr>
            <p:ph idx="1"/>
          </p:nvPr>
        </p:nvSpPr>
        <p:spPr>
          <a:xfrm>
            <a:off x="457200" y="548680"/>
            <a:ext cx="8229600" cy="5577483"/>
          </a:xfrm>
        </p:spPr>
        <p:txBody>
          <a:bodyPr>
            <a:normAutofit lnSpcReduction="10000"/>
          </a:bodyPr>
          <a:lstStyle/>
          <a:p>
            <a:pPr>
              <a:buNone/>
            </a:pPr>
            <a:endParaRPr lang="ru-RU" sz="1600" dirty="0"/>
          </a:p>
          <a:p>
            <a:pPr>
              <a:buNone/>
            </a:pPr>
            <a:endParaRPr lang="ru-RU" sz="1600" dirty="0"/>
          </a:p>
          <a:p>
            <a:pPr>
              <a:buNone/>
            </a:pPr>
            <a:endParaRPr lang="ru-RU" sz="1600" dirty="0"/>
          </a:p>
          <a:p>
            <a:pPr>
              <a:buNone/>
            </a:pPr>
            <a:endParaRPr lang="ru-RU" sz="1600" dirty="0"/>
          </a:p>
          <a:p>
            <a:pPr>
              <a:buNone/>
            </a:pPr>
            <a:endParaRPr lang="ru-RU" sz="1600" dirty="0"/>
          </a:p>
          <a:p>
            <a:pPr>
              <a:buNone/>
            </a:pPr>
            <a:endParaRPr lang="ru-RU" sz="1600" dirty="0"/>
          </a:p>
          <a:p>
            <a:pPr>
              <a:buNone/>
            </a:pPr>
            <a:endParaRPr lang="ru-RU" sz="1600" dirty="0"/>
          </a:p>
          <a:p>
            <a:pPr>
              <a:buNone/>
            </a:pPr>
            <a:endParaRPr lang="ru-RU" sz="1600" dirty="0"/>
          </a:p>
          <a:p>
            <a:pPr>
              <a:buNone/>
            </a:pPr>
            <a:endParaRPr lang="ru-RU" sz="1600" dirty="0"/>
          </a:p>
          <a:p>
            <a:pPr>
              <a:buNone/>
            </a:pPr>
            <a:endParaRPr lang="ru-RU" sz="1600" dirty="0"/>
          </a:p>
          <a:p>
            <a:pPr>
              <a:buNone/>
            </a:pPr>
            <a:endParaRPr lang="ru-RU" sz="1600" dirty="0"/>
          </a:p>
          <a:p>
            <a:pPr>
              <a:buNone/>
            </a:pPr>
            <a:r>
              <a:rPr lang="ru-RU" sz="1600" dirty="0"/>
              <a:t>	Работа </a:t>
            </a:r>
            <a:r>
              <a:rPr lang="en-US" sz="1600" i="1" dirty="0"/>
              <a:t>X </a:t>
            </a:r>
            <a:r>
              <a:rPr lang="ru-RU" sz="1600" dirty="0"/>
              <a:t>является фиктивной и введена для отражения того факта, что работе </a:t>
            </a:r>
            <a:r>
              <a:rPr lang="en-US" sz="1600" i="1" dirty="0"/>
              <a:t>G</a:t>
            </a:r>
            <a:endParaRPr lang="ru-RU" sz="1600" dirty="0"/>
          </a:p>
          <a:p>
            <a:pPr>
              <a:buNone/>
            </a:pPr>
            <a:r>
              <a:rPr lang="ru-RU" sz="1600" dirty="0"/>
              <a:t>непосредственно предшествуют работы </a:t>
            </a:r>
            <a:r>
              <a:rPr lang="en-US" sz="1600" i="1" dirty="0"/>
              <a:t>B</a:t>
            </a:r>
            <a:r>
              <a:rPr lang="ru-RU" sz="1600" dirty="0"/>
              <a:t>, </a:t>
            </a:r>
            <a:r>
              <a:rPr lang="en-US" sz="1600" i="1" dirty="0"/>
              <a:t>C</a:t>
            </a:r>
            <a:r>
              <a:rPr lang="ru-RU" sz="1600" dirty="0"/>
              <a:t> , а работе </a:t>
            </a:r>
            <a:r>
              <a:rPr lang="en-US" sz="1600" i="1" dirty="0"/>
              <a:t>E</a:t>
            </a:r>
            <a:r>
              <a:rPr lang="ru-RU" sz="1600" dirty="0"/>
              <a:t> только работа </a:t>
            </a:r>
            <a:r>
              <a:rPr lang="en-US" sz="1600" i="1" dirty="0"/>
              <a:t>B</a:t>
            </a:r>
            <a:r>
              <a:rPr lang="ru-RU" sz="1600" dirty="0"/>
              <a:t> . Нумерация</a:t>
            </a:r>
          </a:p>
          <a:p>
            <a:pPr>
              <a:buNone/>
            </a:pPr>
            <a:r>
              <a:rPr lang="ru-RU" sz="1600" dirty="0"/>
              <a:t>вершин является правильной. Вершина нулевого ранга имеет номер 0, вершины первого</a:t>
            </a:r>
          </a:p>
          <a:p>
            <a:pPr>
              <a:buNone/>
            </a:pPr>
            <a:r>
              <a:rPr lang="ru-RU" sz="1600" dirty="0"/>
              <a:t>ранга - номера 1 и 2, вершины второго ранга - номера 3,4, вершина третьего ранга – номер</a:t>
            </a:r>
          </a:p>
          <a:p>
            <a:pPr>
              <a:buNone/>
            </a:pPr>
            <a:r>
              <a:rPr lang="ru-RU" sz="1600" dirty="0"/>
              <a:t>5. </a:t>
            </a:r>
            <a:endParaRPr lang="en-US" sz="1600" dirty="0"/>
          </a:p>
          <a:p>
            <a:pPr>
              <a:buNone/>
            </a:pPr>
            <a:r>
              <a:rPr lang="ru-RU" sz="1600" dirty="0"/>
              <a:t>	Ранние сроки наступления событий равны: </a:t>
            </a:r>
            <a:r>
              <a:rPr lang="en-US" sz="1600" i="1" dirty="0"/>
              <a:t>T</a:t>
            </a:r>
            <a:r>
              <a:rPr lang="ru-RU" sz="1600" baseline="-25000" dirty="0"/>
              <a:t>0</a:t>
            </a:r>
            <a:r>
              <a:rPr lang="en-US" sz="1600" i="1" baseline="30000" dirty="0"/>
              <a:t>p</a:t>
            </a:r>
            <a:r>
              <a:rPr lang="ru-RU" sz="1600" dirty="0"/>
              <a:t> = 0 , </a:t>
            </a:r>
            <a:r>
              <a:rPr lang="en-US" sz="1600" i="1" dirty="0"/>
              <a:t>T</a:t>
            </a:r>
            <a:r>
              <a:rPr lang="ru-RU" sz="1600" baseline="-25000" dirty="0"/>
              <a:t>1</a:t>
            </a:r>
            <a:r>
              <a:rPr lang="en-US" sz="1600" i="1" baseline="30000" dirty="0"/>
              <a:t>p</a:t>
            </a:r>
            <a:r>
              <a:rPr lang="ru-RU" sz="1600" dirty="0"/>
              <a:t> = </a:t>
            </a:r>
            <a:r>
              <a:rPr lang="en-US" sz="1600" i="1" dirty="0"/>
              <a:t>T</a:t>
            </a:r>
            <a:r>
              <a:rPr lang="ru-RU" sz="1600" baseline="-25000" dirty="0"/>
              <a:t>0</a:t>
            </a:r>
            <a:r>
              <a:rPr lang="en-US" sz="1600" i="1" baseline="30000" dirty="0"/>
              <a:t>p</a:t>
            </a:r>
            <a:r>
              <a:rPr lang="ru-RU" sz="1600" dirty="0"/>
              <a:t> + </a:t>
            </a:r>
            <a:r>
              <a:rPr lang="en-US" sz="1600" i="1" dirty="0"/>
              <a:t>t</a:t>
            </a:r>
            <a:r>
              <a:rPr lang="ru-RU" sz="1600" baseline="-25000" dirty="0"/>
              <a:t>01</a:t>
            </a:r>
            <a:r>
              <a:rPr lang="ru-RU" sz="1600" dirty="0"/>
              <a:t> = 0 + 5 = 5 , </a:t>
            </a:r>
          </a:p>
          <a:p>
            <a:pPr>
              <a:buNone/>
            </a:pPr>
            <a:r>
              <a:rPr lang="en-US" sz="1600" i="1" dirty="0"/>
              <a:t>T</a:t>
            </a:r>
            <a:r>
              <a:rPr lang="ru-RU" sz="1600" baseline="-25000" dirty="0"/>
              <a:t>2</a:t>
            </a:r>
            <a:r>
              <a:rPr lang="en-US" sz="1600" i="1" baseline="30000" dirty="0"/>
              <a:t>p</a:t>
            </a:r>
            <a:r>
              <a:rPr lang="ru-RU" sz="1600" dirty="0"/>
              <a:t> = </a:t>
            </a:r>
            <a:r>
              <a:rPr lang="en-US" sz="1600" i="1" dirty="0"/>
              <a:t>T</a:t>
            </a:r>
            <a:r>
              <a:rPr lang="ru-RU" sz="1600" baseline="-25000" dirty="0"/>
              <a:t>0</a:t>
            </a:r>
            <a:r>
              <a:rPr lang="en-US" sz="1600" i="1" baseline="30000" dirty="0"/>
              <a:t>p</a:t>
            </a:r>
            <a:r>
              <a:rPr lang="ru-RU" sz="1600" dirty="0"/>
              <a:t> + </a:t>
            </a:r>
            <a:r>
              <a:rPr lang="en-US" sz="1600" i="1" dirty="0"/>
              <a:t>t</a:t>
            </a:r>
            <a:r>
              <a:rPr lang="ru-RU" sz="1600" baseline="-25000" dirty="0"/>
              <a:t>02</a:t>
            </a:r>
            <a:r>
              <a:rPr lang="ru-RU" sz="1600" dirty="0"/>
              <a:t> = 0 + 3 = 3 , </a:t>
            </a:r>
            <a:r>
              <a:rPr lang="en-US" sz="1600" i="1" dirty="0"/>
              <a:t>T</a:t>
            </a:r>
            <a:r>
              <a:rPr lang="ru-RU" sz="1600" baseline="-25000" dirty="0"/>
              <a:t>3</a:t>
            </a:r>
            <a:r>
              <a:rPr lang="en-US" sz="1600" i="1" baseline="30000" dirty="0"/>
              <a:t>p</a:t>
            </a:r>
            <a:r>
              <a:rPr lang="ru-RU" sz="1600" dirty="0"/>
              <a:t> = </a:t>
            </a:r>
            <a:r>
              <a:rPr lang="en-US" sz="1600" dirty="0"/>
              <a:t>max</a:t>
            </a:r>
            <a:r>
              <a:rPr lang="ru-RU" sz="1600" dirty="0"/>
              <a:t> [</a:t>
            </a:r>
            <a:r>
              <a:rPr lang="en-US" sz="1600" i="1" dirty="0"/>
              <a:t>T</a:t>
            </a:r>
            <a:r>
              <a:rPr lang="ru-RU" sz="1600" baseline="-25000" dirty="0"/>
              <a:t>0</a:t>
            </a:r>
            <a:r>
              <a:rPr lang="en-US" sz="1600" i="1" baseline="30000" dirty="0"/>
              <a:t>p</a:t>
            </a:r>
            <a:r>
              <a:rPr lang="ru-RU" sz="1600" dirty="0"/>
              <a:t> + </a:t>
            </a:r>
            <a:r>
              <a:rPr lang="en-US" sz="1600" i="1" dirty="0"/>
              <a:t>t</a:t>
            </a:r>
            <a:r>
              <a:rPr lang="ru-RU" sz="1600" baseline="-25000" dirty="0"/>
              <a:t>03</a:t>
            </a:r>
            <a:r>
              <a:rPr lang="ru-RU" sz="1600" dirty="0"/>
              <a:t> , </a:t>
            </a:r>
            <a:r>
              <a:rPr lang="en-US" sz="1600" i="1" dirty="0"/>
              <a:t>T</a:t>
            </a:r>
            <a:r>
              <a:rPr lang="ru-RU" sz="1600" baseline="-25000" dirty="0"/>
              <a:t>2</a:t>
            </a:r>
            <a:r>
              <a:rPr lang="en-US" sz="1600" i="1" baseline="30000" dirty="0"/>
              <a:t>p</a:t>
            </a:r>
            <a:r>
              <a:rPr lang="ru-RU" sz="1600" dirty="0"/>
              <a:t> + </a:t>
            </a:r>
            <a:r>
              <a:rPr lang="en-US" sz="1600" i="1" dirty="0"/>
              <a:t>t</a:t>
            </a:r>
            <a:r>
              <a:rPr lang="ru-RU" sz="1600" baseline="-25000" dirty="0"/>
              <a:t>23</a:t>
            </a:r>
            <a:r>
              <a:rPr lang="ru-RU" sz="1600" dirty="0"/>
              <a:t> ] =</a:t>
            </a:r>
            <a:r>
              <a:rPr lang="en-US" sz="1600" dirty="0"/>
              <a:t>max</a:t>
            </a:r>
            <a:r>
              <a:rPr lang="ru-RU" sz="1600" dirty="0"/>
              <a:t> [10 , 3 ] = 10 , </a:t>
            </a:r>
          </a:p>
          <a:p>
            <a:pPr>
              <a:buNone/>
            </a:pPr>
            <a:r>
              <a:rPr lang="en-US" sz="1600" i="1" dirty="0"/>
              <a:t>T</a:t>
            </a:r>
            <a:r>
              <a:rPr lang="ru-RU" sz="1600" baseline="-25000" dirty="0"/>
              <a:t>4</a:t>
            </a:r>
            <a:r>
              <a:rPr lang="en-US" sz="1600" i="1" baseline="30000" dirty="0"/>
              <a:t>p</a:t>
            </a:r>
            <a:r>
              <a:rPr lang="ru-RU" sz="1600" dirty="0"/>
              <a:t> = </a:t>
            </a:r>
            <a:r>
              <a:rPr lang="en-US" sz="1600" dirty="0"/>
              <a:t>max</a:t>
            </a:r>
            <a:r>
              <a:rPr lang="ru-RU" sz="1600" dirty="0"/>
              <a:t> [</a:t>
            </a:r>
            <a:r>
              <a:rPr lang="en-US" sz="1600" i="1" dirty="0"/>
              <a:t>T</a:t>
            </a:r>
            <a:r>
              <a:rPr lang="ru-RU" sz="1600" baseline="-25000" dirty="0"/>
              <a:t>1</a:t>
            </a:r>
            <a:r>
              <a:rPr lang="en-US" sz="1600" i="1" baseline="30000" dirty="0"/>
              <a:t>p</a:t>
            </a:r>
            <a:r>
              <a:rPr lang="ru-RU" sz="1600" dirty="0"/>
              <a:t> + </a:t>
            </a:r>
            <a:r>
              <a:rPr lang="en-US" sz="1600" i="1" dirty="0"/>
              <a:t>t</a:t>
            </a:r>
            <a:r>
              <a:rPr lang="ru-RU" sz="1600" baseline="-25000" dirty="0"/>
              <a:t>14</a:t>
            </a:r>
            <a:r>
              <a:rPr lang="ru-RU" sz="1600" dirty="0"/>
              <a:t> , </a:t>
            </a:r>
            <a:r>
              <a:rPr lang="en-US" sz="1600" i="1" dirty="0"/>
              <a:t>T</a:t>
            </a:r>
            <a:r>
              <a:rPr lang="ru-RU" sz="1600" baseline="-25000" dirty="0"/>
              <a:t>2</a:t>
            </a:r>
            <a:r>
              <a:rPr lang="en-US" sz="1600" i="1" baseline="30000" dirty="0"/>
              <a:t>p</a:t>
            </a:r>
            <a:r>
              <a:rPr lang="ru-RU" sz="1600" dirty="0"/>
              <a:t> + </a:t>
            </a:r>
            <a:r>
              <a:rPr lang="en-US" sz="1600" i="1" dirty="0"/>
              <a:t>t</a:t>
            </a:r>
            <a:r>
              <a:rPr lang="ru-RU" sz="1600" baseline="-25000" dirty="0"/>
              <a:t>24</a:t>
            </a:r>
            <a:r>
              <a:rPr lang="ru-RU" sz="1600" dirty="0"/>
              <a:t> ] =</a:t>
            </a:r>
            <a:r>
              <a:rPr lang="en-US" sz="1600" dirty="0"/>
              <a:t>max</a:t>
            </a:r>
            <a:r>
              <a:rPr lang="ru-RU" sz="1600" dirty="0"/>
              <a:t> [12 , 13 ] = 13 , </a:t>
            </a:r>
          </a:p>
          <a:p>
            <a:pPr>
              <a:buNone/>
            </a:pPr>
            <a:r>
              <a:rPr lang="en-US" sz="1600" i="1" dirty="0"/>
              <a:t>T</a:t>
            </a:r>
            <a:r>
              <a:rPr lang="ru-RU" sz="1600" baseline="-25000" dirty="0"/>
              <a:t>5</a:t>
            </a:r>
            <a:r>
              <a:rPr lang="en-US" sz="1600" i="1" baseline="30000" dirty="0"/>
              <a:t>p</a:t>
            </a:r>
            <a:r>
              <a:rPr lang="ru-RU" sz="1600" dirty="0"/>
              <a:t> = </a:t>
            </a:r>
            <a:r>
              <a:rPr lang="en-US" sz="1600" dirty="0"/>
              <a:t>max</a:t>
            </a:r>
            <a:r>
              <a:rPr lang="ru-RU" sz="1600" dirty="0"/>
              <a:t> [</a:t>
            </a:r>
            <a:r>
              <a:rPr lang="en-US" sz="1600" i="1" dirty="0"/>
              <a:t>T</a:t>
            </a:r>
            <a:r>
              <a:rPr lang="ru-RU" sz="1600" baseline="-25000" dirty="0"/>
              <a:t>3</a:t>
            </a:r>
            <a:r>
              <a:rPr lang="en-US" sz="1600" i="1" baseline="30000" dirty="0"/>
              <a:t>p</a:t>
            </a:r>
            <a:r>
              <a:rPr lang="ru-RU" sz="1600" dirty="0"/>
              <a:t> + </a:t>
            </a:r>
            <a:r>
              <a:rPr lang="en-US" sz="1600" i="1" dirty="0"/>
              <a:t>t</a:t>
            </a:r>
            <a:r>
              <a:rPr lang="ru-RU" sz="1600" baseline="-25000" dirty="0"/>
              <a:t>35</a:t>
            </a:r>
            <a:r>
              <a:rPr lang="ru-RU" sz="1600" dirty="0"/>
              <a:t> , </a:t>
            </a:r>
            <a:r>
              <a:rPr lang="en-US" sz="1600" i="1" dirty="0"/>
              <a:t>T</a:t>
            </a:r>
            <a:r>
              <a:rPr lang="ru-RU" sz="1600" baseline="-25000" dirty="0"/>
              <a:t>4</a:t>
            </a:r>
            <a:r>
              <a:rPr lang="en-US" sz="1600" i="1" baseline="30000" dirty="0"/>
              <a:t>p</a:t>
            </a:r>
            <a:r>
              <a:rPr lang="ru-RU" sz="1600" dirty="0"/>
              <a:t> + </a:t>
            </a:r>
            <a:r>
              <a:rPr lang="en-US" sz="1600" i="1" dirty="0"/>
              <a:t>t</a:t>
            </a:r>
            <a:r>
              <a:rPr lang="ru-RU" sz="1600" baseline="-25000" dirty="0"/>
              <a:t>45</a:t>
            </a:r>
            <a:r>
              <a:rPr lang="ru-RU" sz="1600" dirty="0"/>
              <a:t> ] =</a:t>
            </a:r>
            <a:r>
              <a:rPr lang="en-US" sz="1600" dirty="0"/>
              <a:t>max</a:t>
            </a:r>
            <a:r>
              <a:rPr lang="ru-RU" sz="1600" dirty="0"/>
              <a:t> [19 , 18 ] = 19 . Критическое время </a:t>
            </a:r>
            <a:r>
              <a:rPr lang="en-US" sz="1600" i="1" dirty="0"/>
              <a:t>T</a:t>
            </a:r>
            <a:r>
              <a:rPr lang="ru-RU" sz="1600" i="1" baseline="-25000" dirty="0" err="1"/>
              <a:t>кр</a:t>
            </a:r>
            <a:r>
              <a:rPr lang="ru-RU" sz="1600" dirty="0"/>
              <a:t> = 19 .</a:t>
            </a:r>
            <a:endParaRPr lang="en-US" sz="1600" dirty="0"/>
          </a:p>
          <a:p>
            <a:pPr>
              <a:buNone/>
            </a:pPr>
            <a:endParaRPr lang="en-US" sz="1600" dirty="0"/>
          </a:p>
        </p:txBody>
      </p:sp>
      <p:grpSp>
        <p:nvGrpSpPr>
          <p:cNvPr id="22530" name="Group 2"/>
          <p:cNvGrpSpPr>
            <a:grpSpLocks/>
          </p:cNvGrpSpPr>
          <p:nvPr/>
        </p:nvGrpSpPr>
        <p:grpSpPr bwMode="auto">
          <a:xfrm>
            <a:off x="1700212" y="836713"/>
            <a:ext cx="5320059" cy="2592288"/>
            <a:chOff x="2040" y="1994"/>
            <a:chExt cx="6390" cy="3315"/>
          </a:xfrm>
        </p:grpSpPr>
        <p:sp>
          <p:nvSpPr>
            <p:cNvPr id="22531" name="Oval 3"/>
            <p:cNvSpPr>
              <a:spLocks noChangeArrowheads="1"/>
            </p:cNvSpPr>
            <p:nvPr/>
          </p:nvSpPr>
          <p:spPr bwMode="auto">
            <a:xfrm>
              <a:off x="2040" y="3269"/>
              <a:ext cx="660" cy="63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cxnSp>
          <p:nvCxnSpPr>
            <p:cNvPr id="22532" name="AutoShape 4"/>
            <p:cNvCxnSpPr>
              <a:cxnSpLocks noChangeShapeType="1"/>
            </p:cNvCxnSpPr>
            <p:nvPr/>
          </p:nvCxnSpPr>
          <p:spPr bwMode="auto">
            <a:xfrm flipV="1">
              <a:off x="2490" y="2399"/>
              <a:ext cx="1890" cy="870"/>
            </a:xfrm>
            <a:prstGeom prst="straightConnector1">
              <a:avLst/>
            </a:prstGeom>
            <a:noFill/>
            <a:ln w="9525">
              <a:solidFill>
                <a:srgbClr val="000000"/>
              </a:solidFill>
              <a:round/>
              <a:headEnd/>
              <a:tailEnd type="triangle" w="med" len="med"/>
            </a:ln>
          </p:spPr>
        </p:cxnSp>
        <p:sp>
          <p:nvSpPr>
            <p:cNvPr id="22533" name="Oval 5"/>
            <p:cNvSpPr>
              <a:spLocks noChangeArrowheads="1"/>
            </p:cNvSpPr>
            <p:nvPr/>
          </p:nvSpPr>
          <p:spPr bwMode="auto">
            <a:xfrm>
              <a:off x="4305" y="1994"/>
              <a:ext cx="720" cy="66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534" name="Oval 6"/>
            <p:cNvSpPr>
              <a:spLocks noChangeArrowheads="1"/>
            </p:cNvSpPr>
            <p:nvPr/>
          </p:nvSpPr>
          <p:spPr bwMode="auto">
            <a:xfrm>
              <a:off x="4380" y="3029"/>
              <a:ext cx="765" cy="69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cxnSp>
          <p:nvCxnSpPr>
            <p:cNvPr id="22535" name="AutoShape 7"/>
            <p:cNvCxnSpPr>
              <a:cxnSpLocks noChangeShapeType="1"/>
            </p:cNvCxnSpPr>
            <p:nvPr/>
          </p:nvCxnSpPr>
          <p:spPr bwMode="auto">
            <a:xfrm flipV="1">
              <a:off x="2700" y="3479"/>
              <a:ext cx="1680" cy="30"/>
            </a:xfrm>
            <a:prstGeom prst="straightConnector1">
              <a:avLst/>
            </a:prstGeom>
            <a:noFill/>
            <a:ln w="9525">
              <a:solidFill>
                <a:srgbClr val="000000"/>
              </a:solidFill>
              <a:round/>
              <a:headEnd/>
              <a:tailEnd type="triangle" w="med" len="med"/>
            </a:ln>
          </p:spPr>
        </p:cxnSp>
        <p:sp>
          <p:nvSpPr>
            <p:cNvPr id="22536" name="Oval 8"/>
            <p:cNvSpPr>
              <a:spLocks noChangeArrowheads="1"/>
            </p:cNvSpPr>
            <p:nvPr/>
          </p:nvSpPr>
          <p:spPr bwMode="auto">
            <a:xfrm>
              <a:off x="4590" y="4634"/>
              <a:ext cx="705" cy="67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cxnSp>
          <p:nvCxnSpPr>
            <p:cNvPr id="22537" name="AutoShape 9"/>
            <p:cNvCxnSpPr>
              <a:cxnSpLocks noChangeShapeType="1"/>
            </p:cNvCxnSpPr>
            <p:nvPr/>
          </p:nvCxnSpPr>
          <p:spPr bwMode="auto">
            <a:xfrm>
              <a:off x="2580" y="3719"/>
              <a:ext cx="2010" cy="1260"/>
            </a:xfrm>
            <a:prstGeom prst="straightConnector1">
              <a:avLst/>
            </a:prstGeom>
            <a:noFill/>
            <a:ln w="9525">
              <a:solidFill>
                <a:srgbClr val="000000"/>
              </a:solidFill>
              <a:round/>
              <a:headEnd/>
              <a:tailEnd type="triangle" w="med" len="med"/>
            </a:ln>
          </p:spPr>
        </p:cxnSp>
        <p:sp>
          <p:nvSpPr>
            <p:cNvPr id="22538" name="Oval 10"/>
            <p:cNvSpPr>
              <a:spLocks noChangeArrowheads="1"/>
            </p:cNvSpPr>
            <p:nvPr/>
          </p:nvSpPr>
          <p:spPr bwMode="auto">
            <a:xfrm>
              <a:off x="6270" y="2564"/>
              <a:ext cx="645" cy="70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539" name="Oval 11"/>
            <p:cNvSpPr>
              <a:spLocks noChangeArrowheads="1"/>
            </p:cNvSpPr>
            <p:nvPr/>
          </p:nvSpPr>
          <p:spPr bwMode="auto">
            <a:xfrm>
              <a:off x="7770" y="3479"/>
              <a:ext cx="660" cy="63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cxnSp>
          <p:nvCxnSpPr>
            <p:cNvPr id="22540" name="AutoShape 12"/>
            <p:cNvCxnSpPr>
              <a:cxnSpLocks noChangeShapeType="1"/>
            </p:cNvCxnSpPr>
            <p:nvPr/>
          </p:nvCxnSpPr>
          <p:spPr bwMode="auto">
            <a:xfrm>
              <a:off x="5025" y="2474"/>
              <a:ext cx="1245" cy="360"/>
            </a:xfrm>
            <a:prstGeom prst="straightConnector1">
              <a:avLst/>
            </a:prstGeom>
            <a:noFill/>
            <a:ln w="9525">
              <a:solidFill>
                <a:srgbClr val="000000"/>
              </a:solidFill>
              <a:round/>
              <a:headEnd/>
              <a:tailEnd type="triangle" w="med" len="med"/>
            </a:ln>
          </p:spPr>
        </p:cxnSp>
        <p:cxnSp>
          <p:nvCxnSpPr>
            <p:cNvPr id="22541" name="AutoShape 13"/>
            <p:cNvCxnSpPr>
              <a:cxnSpLocks noChangeShapeType="1"/>
            </p:cNvCxnSpPr>
            <p:nvPr/>
          </p:nvCxnSpPr>
          <p:spPr bwMode="auto">
            <a:xfrm flipV="1">
              <a:off x="5145" y="3029"/>
              <a:ext cx="1125" cy="330"/>
            </a:xfrm>
            <a:prstGeom prst="straightConnector1">
              <a:avLst/>
            </a:prstGeom>
            <a:noFill/>
            <a:ln w="9525">
              <a:solidFill>
                <a:srgbClr val="000000"/>
              </a:solidFill>
              <a:round/>
              <a:headEnd/>
              <a:tailEnd type="triangle" w="med" len="med"/>
            </a:ln>
          </p:spPr>
        </p:cxnSp>
        <p:cxnSp>
          <p:nvCxnSpPr>
            <p:cNvPr id="22542" name="AutoShape 14"/>
            <p:cNvCxnSpPr>
              <a:cxnSpLocks noChangeShapeType="1"/>
            </p:cNvCxnSpPr>
            <p:nvPr/>
          </p:nvCxnSpPr>
          <p:spPr bwMode="auto">
            <a:xfrm>
              <a:off x="6915" y="3029"/>
              <a:ext cx="1020" cy="480"/>
            </a:xfrm>
            <a:prstGeom prst="straightConnector1">
              <a:avLst/>
            </a:prstGeom>
            <a:noFill/>
            <a:ln w="9525">
              <a:solidFill>
                <a:srgbClr val="000000"/>
              </a:solidFill>
              <a:round/>
              <a:headEnd/>
              <a:tailEnd type="triangle" w="med" len="med"/>
            </a:ln>
          </p:spPr>
        </p:cxnSp>
        <p:cxnSp>
          <p:nvCxnSpPr>
            <p:cNvPr id="22543" name="AutoShape 15"/>
            <p:cNvCxnSpPr>
              <a:cxnSpLocks noChangeShapeType="1"/>
            </p:cNvCxnSpPr>
            <p:nvPr/>
          </p:nvCxnSpPr>
          <p:spPr bwMode="auto">
            <a:xfrm flipV="1">
              <a:off x="5295" y="3824"/>
              <a:ext cx="2475" cy="1155"/>
            </a:xfrm>
            <a:prstGeom prst="straightConnector1">
              <a:avLst/>
            </a:prstGeom>
            <a:noFill/>
            <a:ln w="9525">
              <a:solidFill>
                <a:srgbClr val="000000"/>
              </a:solidFill>
              <a:round/>
              <a:headEnd/>
              <a:tailEnd type="triangle" w="med" len="med"/>
            </a:ln>
          </p:spPr>
        </p:cxnSp>
        <p:cxnSp>
          <p:nvCxnSpPr>
            <p:cNvPr id="22544" name="AutoShape 16"/>
            <p:cNvCxnSpPr>
              <a:cxnSpLocks noChangeShapeType="1"/>
            </p:cNvCxnSpPr>
            <p:nvPr/>
          </p:nvCxnSpPr>
          <p:spPr bwMode="auto">
            <a:xfrm>
              <a:off x="4770" y="3719"/>
              <a:ext cx="90" cy="915"/>
            </a:xfrm>
            <a:prstGeom prst="straightConnector1">
              <a:avLst/>
            </a:prstGeom>
            <a:noFill/>
            <a:ln w="9525">
              <a:solidFill>
                <a:srgbClr val="000000"/>
              </a:solidFill>
              <a:prstDash val="dash"/>
              <a:round/>
              <a:headEnd/>
              <a:tailEnd type="triangle" w="med" len="med"/>
            </a:ln>
          </p:spPr>
        </p:cxnSp>
        <p:sp>
          <p:nvSpPr>
            <p:cNvPr id="22545" name="Text Box 17"/>
            <p:cNvSpPr txBox="1">
              <a:spLocks noChangeArrowheads="1"/>
            </p:cNvSpPr>
            <p:nvPr/>
          </p:nvSpPr>
          <p:spPr bwMode="auto">
            <a:xfrm>
              <a:off x="2160" y="3359"/>
              <a:ext cx="330" cy="465"/>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Times New Roman" pitchFamily="18" charset="0"/>
                  <a:cs typeface="Arial" pitchFamily="34" charset="0"/>
                </a:rPr>
                <a:t>0</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2546" name="Text Box 18"/>
            <p:cNvSpPr txBox="1">
              <a:spLocks noChangeArrowheads="1"/>
            </p:cNvSpPr>
            <p:nvPr/>
          </p:nvSpPr>
          <p:spPr bwMode="auto">
            <a:xfrm>
              <a:off x="4515" y="2099"/>
              <a:ext cx="255" cy="465"/>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1</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2547" name="Text Box 19"/>
            <p:cNvSpPr txBox="1">
              <a:spLocks noChangeArrowheads="1"/>
            </p:cNvSpPr>
            <p:nvPr/>
          </p:nvSpPr>
          <p:spPr bwMode="auto">
            <a:xfrm>
              <a:off x="4605" y="3149"/>
              <a:ext cx="255" cy="465"/>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2</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2548" name="Text Box 20"/>
            <p:cNvSpPr txBox="1">
              <a:spLocks noChangeArrowheads="1"/>
            </p:cNvSpPr>
            <p:nvPr/>
          </p:nvSpPr>
          <p:spPr bwMode="auto">
            <a:xfrm>
              <a:off x="4770" y="4709"/>
              <a:ext cx="255" cy="465"/>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3</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2549" name="Text Box 21"/>
            <p:cNvSpPr txBox="1">
              <a:spLocks noChangeArrowheads="1"/>
            </p:cNvSpPr>
            <p:nvPr/>
          </p:nvSpPr>
          <p:spPr bwMode="auto">
            <a:xfrm>
              <a:off x="6465" y="2654"/>
              <a:ext cx="255" cy="465"/>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4</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2550" name="Text Box 22"/>
            <p:cNvSpPr txBox="1">
              <a:spLocks noChangeArrowheads="1"/>
            </p:cNvSpPr>
            <p:nvPr/>
          </p:nvSpPr>
          <p:spPr bwMode="auto">
            <a:xfrm>
              <a:off x="7935" y="3509"/>
              <a:ext cx="255" cy="465"/>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5</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2551" name="Text Box 23"/>
            <p:cNvSpPr txBox="1">
              <a:spLocks noChangeArrowheads="1"/>
            </p:cNvSpPr>
            <p:nvPr/>
          </p:nvSpPr>
          <p:spPr bwMode="auto">
            <a:xfrm>
              <a:off x="2490" y="2369"/>
              <a:ext cx="870" cy="375"/>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5 (</a:t>
              </a:r>
              <a:r>
                <a:rPr kumimoji="0" lang="en-US" sz="1100" b="0" i="1" u="none" strike="noStrike" cap="none" normalizeH="0" baseline="0">
                  <a:ln>
                    <a:noFill/>
                  </a:ln>
                  <a:solidFill>
                    <a:schemeClr val="tx1"/>
                  </a:solidFill>
                  <a:effectLst/>
                  <a:latin typeface="Calibri" pitchFamily="34" charset="0"/>
                  <a:cs typeface="Arial" pitchFamily="34" charset="0"/>
                </a:rPr>
                <a:t>A</a:t>
              </a:r>
              <a:r>
                <a:rPr kumimoji="0" lang="en-US" sz="1100" b="0" i="0" u="none" strike="noStrike" cap="none" normalizeH="0" baseline="0">
                  <a:ln>
                    <a:noFill/>
                  </a:ln>
                  <a:solidFill>
                    <a:schemeClr val="tx1"/>
                  </a:solidFill>
                  <a:effectLst/>
                  <a:latin typeface="Calibri" pitchFamily="34" charset="0"/>
                  <a:cs typeface="Arial" pitchFamily="34" charset="0"/>
                </a:rPr>
                <a:t>)</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2552" name="Text Box 24"/>
            <p:cNvSpPr txBox="1">
              <a:spLocks noChangeArrowheads="1"/>
            </p:cNvSpPr>
            <p:nvPr/>
          </p:nvSpPr>
          <p:spPr bwMode="auto">
            <a:xfrm>
              <a:off x="3188" y="3029"/>
              <a:ext cx="870" cy="375"/>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3 (</a:t>
              </a:r>
              <a:r>
                <a:rPr kumimoji="0" lang="en-US" sz="1100" b="0" i="1" u="none" strike="noStrike" cap="none" normalizeH="0" baseline="0">
                  <a:ln>
                    <a:noFill/>
                  </a:ln>
                  <a:solidFill>
                    <a:schemeClr val="tx1"/>
                  </a:solidFill>
                  <a:effectLst/>
                  <a:latin typeface="Calibri" pitchFamily="34" charset="0"/>
                  <a:cs typeface="Arial" pitchFamily="34" charset="0"/>
                </a:rPr>
                <a:t>B</a:t>
              </a:r>
              <a:r>
                <a:rPr kumimoji="0" lang="en-US" sz="1100" b="0" i="0" u="none" strike="noStrike" cap="none" normalizeH="0" baseline="0">
                  <a:ln>
                    <a:noFill/>
                  </a:ln>
                  <a:solidFill>
                    <a:schemeClr val="tx1"/>
                  </a:solidFill>
                  <a:effectLst/>
                  <a:latin typeface="Calibri" pitchFamily="34" charset="0"/>
                  <a:cs typeface="Arial" pitchFamily="34" charset="0"/>
                </a:rPr>
                <a:t>)</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2553" name="Text Box 25"/>
            <p:cNvSpPr txBox="1">
              <a:spLocks noChangeArrowheads="1"/>
            </p:cNvSpPr>
            <p:nvPr/>
          </p:nvSpPr>
          <p:spPr bwMode="auto">
            <a:xfrm>
              <a:off x="5295" y="2099"/>
              <a:ext cx="870" cy="375"/>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7 (</a:t>
              </a:r>
              <a:r>
                <a:rPr kumimoji="0" lang="en-US" sz="1100" b="0" i="1" u="none" strike="noStrike" cap="none" normalizeH="0" baseline="0">
                  <a:ln>
                    <a:noFill/>
                  </a:ln>
                  <a:solidFill>
                    <a:schemeClr val="tx1"/>
                  </a:solidFill>
                  <a:effectLst/>
                  <a:latin typeface="Calibri" pitchFamily="34" charset="0"/>
                  <a:cs typeface="Arial" pitchFamily="34" charset="0"/>
                </a:rPr>
                <a:t>D</a:t>
              </a:r>
              <a:r>
                <a:rPr kumimoji="0" lang="en-US" sz="1100" b="0" i="0" u="none" strike="noStrike" cap="none" normalizeH="0" baseline="0">
                  <a:ln>
                    <a:noFill/>
                  </a:ln>
                  <a:solidFill>
                    <a:schemeClr val="tx1"/>
                  </a:solidFill>
                  <a:effectLst/>
                  <a:latin typeface="Calibri" pitchFamily="34" charset="0"/>
                  <a:cs typeface="Arial" pitchFamily="34" charset="0"/>
                </a:rPr>
                <a:t>)</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2554" name="Text Box 26"/>
            <p:cNvSpPr txBox="1">
              <a:spLocks noChangeArrowheads="1"/>
            </p:cNvSpPr>
            <p:nvPr/>
          </p:nvSpPr>
          <p:spPr bwMode="auto">
            <a:xfrm>
              <a:off x="5400" y="3344"/>
              <a:ext cx="1140" cy="375"/>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10 (</a:t>
              </a:r>
              <a:r>
                <a:rPr kumimoji="0" lang="en-US" sz="1100" b="0" i="1" u="none" strike="noStrike" cap="none" normalizeH="0" baseline="0">
                  <a:ln>
                    <a:noFill/>
                  </a:ln>
                  <a:solidFill>
                    <a:schemeClr val="tx1"/>
                  </a:solidFill>
                  <a:effectLst/>
                  <a:latin typeface="Calibri" pitchFamily="34" charset="0"/>
                  <a:cs typeface="Arial" pitchFamily="34" charset="0"/>
                </a:rPr>
                <a:t>E</a:t>
              </a:r>
              <a:r>
                <a:rPr kumimoji="0" lang="en-US" sz="1100" b="0" i="0" u="none" strike="noStrike" cap="none" normalizeH="0" baseline="0">
                  <a:ln>
                    <a:noFill/>
                  </a:ln>
                  <a:solidFill>
                    <a:schemeClr val="tx1"/>
                  </a:solidFill>
                  <a:effectLst/>
                  <a:latin typeface="Calibri" pitchFamily="34" charset="0"/>
                  <a:cs typeface="Arial" pitchFamily="34" charset="0"/>
                </a:rPr>
                <a:t>)</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2555" name="Text Box 27"/>
            <p:cNvSpPr txBox="1">
              <a:spLocks noChangeArrowheads="1"/>
            </p:cNvSpPr>
            <p:nvPr/>
          </p:nvSpPr>
          <p:spPr bwMode="auto">
            <a:xfrm>
              <a:off x="2490" y="4409"/>
              <a:ext cx="1080" cy="375"/>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10 (</a:t>
              </a:r>
              <a:r>
                <a:rPr kumimoji="0" lang="en-US" sz="1100" b="0" i="1" u="none" strike="noStrike" cap="none" normalizeH="0" baseline="0">
                  <a:ln>
                    <a:noFill/>
                  </a:ln>
                  <a:solidFill>
                    <a:schemeClr val="tx1"/>
                  </a:solidFill>
                  <a:effectLst/>
                  <a:latin typeface="Calibri" pitchFamily="34" charset="0"/>
                  <a:cs typeface="Arial" pitchFamily="34" charset="0"/>
                </a:rPr>
                <a:t>C</a:t>
              </a:r>
              <a:r>
                <a:rPr kumimoji="0" lang="en-US" sz="1100" b="0" i="0" u="none" strike="noStrike" cap="none" normalizeH="0" baseline="0">
                  <a:ln>
                    <a:noFill/>
                  </a:ln>
                  <a:solidFill>
                    <a:schemeClr val="tx1"/>
                  </a:solidFill>
                  <a:effectLst/>
                  <a:latin typeface="Calibri" pitchFamily="34" charset="0"/>
                  <a:cs typeface="Arial" pitchFamily="34" charset="0"/>
                </a:rPr>
                <a:t>)</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2556" name="Text Box 28"/>
            <p:cNvSpPr txBox="1">
              <a:spLocks noChangeArrowheads="1"/>
            </p:cNvSpPr>
            <p:nvPr/>
          </p:nvSpPr>
          <p:spPr bwMode="auto">
            <a:xfrm>
              <a:off x="3818" y="3899"/>
              <a:ext cx="870" cy="375"/>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Times New Roman" pitchFamily="18" charset="0"/>
                  <a:cs typeface="Arial" pitchFamily="34" charset="0"/>
                </a:rPr>
                <a:t>0</a:t>
              </a:r>
              <a:r>
                <a:rPr kumimoji="0" lang="en-US" sz="1100" b="0" i="0" u="none" strike="noStrike" cap="none" normalizeH="0" baseline="0">
                  <a:ln>
                    <a:noFill/>
                  </a:ln>
                  <a:solidFill>
                    <a:schemeClr val="tx1"/>
                  </a:solidFill>
                  <a:effectLst/>
                  <a:latin typeface="Calibri" pitchFamily="34" charset="0"/>
                  <a:cs typeface="Arial" pitchFamily="34" charset="0"/>
                </a:rPr>
                <a:t> (</a:t>
              </a:r>
              <a:r>
                <a:rPr kumimoji="0" lang="en-US" sz="1100" b="0" i="1" u="none" strike="noStrike" cap="none" normalizeH="0" baseline="0">
                  <a:ln>
                    <a:noFill/>
                  </a:ln>
                  <a:solidFill>
                    <a:schemeClr val="tx1"/>
                  </a:solidFill>
                  <a:effectLst/>
                  <a:latin typeface="Calibri" pitchFamily="34" charset="0"/>
                  <a:cs typeface="Arial" pitchFamily="34" charset="0"/>
                </a:rPr>
                <a:t>X</a:t>
              </a:r>
              <a:r>
                <a:rPr kumimoji="0" lang="en-US" sz="1100" b="0" i="0" u="none" strike="noStrike" cap="none" normalizeH="0" baseline="0">
                  <a:ln>
                    <a:noFill/>
                  </a:ln>
                  <a:solidFill>
                    <a:schemeClr val="tx1"/>
                  </a:solidFill>
                  <a:effectLst/>
                  <a:latin typeface="Calibri" pitchFamily="34" charset="0"/>
                  <a:cs typeface="Arial" pitchFamily="34" charset="0"/>
                </a:rPr>
                <a:t>)</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2557" name="Text Box 29"/>
            <p:cNvSpPr txBox="1">
              <a:spLocks noChangeArrowheads="1"/>
            </p:cNvSpPr>
            <p:nvPr/>
          </p:nvSpPr>
          <p:spPr bwMode="auto">
            <a:xfrm>
              <a:off x="6465" y="4499"/>
              <a:ext cx="870" cy="375"/>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9 (</a:t>
              </a:r>
              <a:r>
                <a:rPr kumimoji="0" lang="en-US" sz="1100" b="0" i="1" u="none" strike="noStrike" cap="none" normalizeH="0" baseline="0">
                  <a:ln>
                    <a:noFill/>
                  </a:ln>
                  <a:solidFill>
                    <a:schemeClr val="tx1"/>
                  </a:solidFill>
                  <a:effectLst/>
                  <a:latin typeface="Calibri" pitchFamily="34" charset="0"/>
                  <a:cs typeface="Arial" pitchFamily="34" charset="0"/>
                </a:rPr>
                <a:t>G</a:t>
              </a:r>
              <a:r>
                <a:rPr kumimoji="0" lang="en-US" sz="1100" b="0" i="0" u="none" strike="noStrike" cap="none" normalizeH="0" baseline="0">
                  <a:ln>
                    <a:noFill/>
                  </a:ln>
                  <a:solidFill>
                    <a:schemeClr val="tx1"/>
                  </a:solidFill>
                  <a:effectLst/>
                  <a:latin typeface="Calibri" pitchFamily="34" charset="0"/>
                  <a:cs typeface="Arial" pitchFamily="34" charset="0"/>
                </a:rPr>
                <a:t>)</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2558" name="Text Box 30"/>
            <p:cNvSpPr txBox="1">
              <a:spLocks noChangeArrowheads="1"/>
            </p:cNvSpPr>
            <p:nvPr/>
          </p:nvSpPr>
          <p:spPr bwMode="auto">
            <a:xfrm>
              <a:off x="7320" y="2744"/>
              <a:ext cx="870" cy="375"/>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5 (</a:t>
              </a:r>
              <a:r>
                <a:rPr kumimoji="0" lang="en-US" sz="1100" b="0" i="1" u="none" strike="noStrike" cap="none" normalizeH="0" baseline="0">
                  <a:ln>
                    <a:noFill/>
                  </a:ln>
                  <a:solidFill>
                    <a:schemeClr val="tx1"/>
                  </a:solidFill>
                  <a:effectLst/>
                  <a:latin typeface="Calibri" pitchFamily="34" charset="0"/>
                  <a:cs typeface="Arial" pitchFamily="34" charset="0"/>
                </a:rPr>
                <a:t>F</a:t>
              </a:r>
              <a:r>
                <a:rPr kumimoji="0" lang="en-US" sz="1100" b="0" i="0" u="none" strike="noStrike" cap="none" normalizeH="0" baseline="0">
                  <a:ln>
                    <a:noFill/>
                  </a:ln>
                  <a:solidFill>
                    <a:schemeClr val="tx1"/>
                  </a:solidFill>
                  <a:effectLst/>
                  <a:latin typeface="Calibri" pitchFamily="34" charset="0"/>
                  <a:cs typeface="Arial" pitchFamily="34" charset="0"/>
                </a:rPr>
                <a:t>)</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740352" y="274638"/>
            <a:ext cx="946448" cy="346050"/>
          </a:xfrm>
        </p:spPr>
        <p:txBody>
          <a:bodyPr>
            <a:normAutofit/>
          </a:bodyPr>
          <a:lstStyle/>
          <a:p>
            <a:r>
              <a:rPr lang="ru-RU" sz="1200" dirty="0"/>
              <a:t>ИСО</a:t>
            </a:r>
            <a:endParaRPr lang="en-US" sz="1200" dirty="0"/>
          </a:p>
        </p:txBody>
      </p:sp>
      <p:sp>
        <p:nvSpPr>
          <p:cNvPr id="3" name="Содержимое 2"/>
          <p:cNvSpPr>
            <a:spLocks noGrp="1"/>
          </p:cNvSpPr>
          <p:nvPr>
            <p:ph idx="1"/>
          </p:nvPr>
        </p:nvSpPr>
        <p:spPr>
          <a:xfrm>
            <a:off x="457200" y="548680"/>
            <a:ext cx="8229600" cy="5577483"/>
          </a:xfrm>
        </p:spPr>
        <p:txBody>
          <a:bodyPr>
            <a:normAutofit lnSpcReduction="10000"/>
          </a:bodyPr>
          <a:lstStyle/>
          <a:p>
            <a:pPr>
              <a:buNone/>
            </a:pPr>
            <a:r>
              <a:rPr lang="ru-RU" sz="1600" dirty="0"/>
              <a:t>	Поздние сроки наступления событий: </a:t>
            </a:r>
            <a:r>
              <a:rPr lang="en-US" sz="1600" i="1" dirty="0"/>
              <a:t>T</a:t>
            </a:r>
            <a:r>
              <a:rPr lang="ru-RU" sz="1600" baseline="-25000" dirty="0"/>
              <a:t>5</a:t>
            </a:r>
            <a:r>
              <a:rPr lang="en-US" sz="1600" i="1" baseline="30000" dirty="0"/>
              <a:t>n</a:t>
            </a:r>
            <a:r>
              <a:rPr lang="ru-RU" sz="1600" dirty="0"/>
              <a:t> = </a:t>
            </a:r>
            <a:r>
              <a:rPr lang="en-US" sz="1600" i="1" dirty="0"/>
              <a:t>T</a:t>
            </a:r>
            <a:r>
              <a:rPr lang="ru-RU" sz="1600" baseline="-25000" dirty="0"/>
              <a:t>5</a:t>
            </a:r>
            <a:r>
              <a:rPr lang="en-US" sz="1600" i="1" baseline="30000" dirty="0"/>
              <a:t>p</a:t>
            </a:r>
            <a:r>
              <a:rPr lang="ru-RU" sz="1600" dirty="0"/>
              <a:t> = 19 , </a:t>
            </a:r>
            <a:r>
              <a:rPr lang="en-US" sz="1600" i="1" dirty="0"/>
              <a:t>T</a:t>
            </a:r>
            <a:r>
              <a:rPr lang="ru-RU" sz="1600" baseline="-25000" dirty="0"/>
              <a:t>4</a:t>
            </a:r>
            <a:r>
              <a:rPr lang="en-US" sz="1600" i="1" baseline="30000" dirty="0"/>
              <a:t>n</a:t>
            </a:r>
            <a:r>
              <a:rPr lang="ru-RU" sz="1600" dirty="0"/>
              <a:t> = </a:t>
            </a:r>
            <a:r>
              <a:rPr lang="en-US" sz="1600" i="1" dirty="0"/>
              <a:t>T</a:t>
            </a:r>
            <a:r>
              <a:rPr lang="ru-RU" sz="1600" baseline="-25000" dirty="0"/>
              <a:t>5</a:t>
            </a:r>
            <a:r>
              <a:rPr lang="en-US" sz="1600" i="1" baseline="30000" dirty="0"/>
              <a:t>n</a:t>
            </a:r>
            <a:r>
              <a:rPr lang="ru-RU" sz="1600" dirty="0"/>
              <a:t> - </a:t>
            </a:r>
            <a:r>
              <a:rPr lang="en-US" sz="1600" i="1" dirty="0"/>
              <a:t>t</a:t>
            </a:r>
            <a:r>
              <a:rPr lang="ru-RU" sz="1600" baseline="-25000" dirty="0"/>
              <a:t>45</a:t>
            </a:r>
            <a:r>
              <a:rPr lang="ru-RU" sz="1600" dirty="0"/>
              <a:t> = 19 – 5 = 14 , </a:t>
            </a:r>
          </a:p>
          <a:p>
            <a:pPr>
              <a:buNone/>
            </a:pPr>
            <a:r>
              <a:rPr lang="en-US" sz="1600" i="1" dirty="0"/>
              <a:t>T</a:t>
            </a:r>
            <a:r>
              <a:rPr lang="ru-RU" sz="1600" baseline="-25000" dirty="0"/>
              <a:t>3</a:t>
            </a:r>
            <a:r>
              <a:rPr lang="en-US" sz="1600" i="1" baseline="30000" dirty="0"/>
              <a:t>n</a:t>
            </a:r>
            <a:r>
              <a:rPr lang="ru-RU" sz="1600" dirty="0"/>
              <a:t> = </a:t>
            </a:r>
            <a:r>
              <a:rPr lang="en-US" sz="1600" i="1" dirty="0"/>
              <a:t>T</a:t>
            </a:r>
            <a:r>
              <a:rPr lang="ru-RU" sz="1600" baseline="-25000" dirty="0"/>
              <a:t>5</a:t>
            </a:r>
            <a:r>
              <a:rPr lang="en-US" sz="1600" i="1" baseline="30000" dirty="0"/>
              <a:t>n</a:t>
            </a:r>
            <a:r>
              <a:rPr lang="en-US" sz="1600" dirty="0"/>
              <a:t> </a:t>
            </a:r>
            <a:r>
              <a:rPr lang="ru-RU" sz="1600" dirty="0"/>
              <a:t>–</a:t>
            </a:r>
            <a:r>
              <a:rPr lang="en-US" sz="1600" i="1" dirty="0"/>
              <a:t>t</a:t>
            </a:r>
            <a:r>
              <a:rPr lang="ru-RU" sz="1600" baseline="-25000" dirty="0"/>
              <a:t>35</a:t>
            </a:r>
            <a:r>
              <a:rPr lang="ru-RU" sz="1600" dirty="0"/>
              <a:t> = 19 -9 =10 , </a:t>
            </a:r>
            <a:r>
              <a:rPr lang="en-US" sz="1600" i="1" dirty="0"/>
              <a:t>T</a:t>
            </a:r>
            <a:r>
              <a:rPr lang="ru-RU" sz="1600" baseline="-25000" dirty="0"/>
              <a:t>2</a:t>
            </a:r>
            <a:r>
              <a:rPr lang="en-US" sz="1600" i="1" baseline="30000" dirty="0"/>
              <a:t>n</a:t>
            </a:r>
            <a:r>
              <a:rPr lang="ru-RU" sz="1600" dirty="0"/>
              <a:t> = </a:t>
            </a:r>
            <a:r>
              <a:rPr lang="en-US" sz="1600" dirty="0"/>
              <a:t>min</a:t>
            </a:r>
            <a:r>
              <a:rPr lang="ru-RU" sz="1600" dirty="0"/>
              <a:t> [ </a:t>
            </a:r>
            <a:r>
              <a:rPr lang="en-US" sz="1600" i="1" dirty="0"/>
              <a:t>T</a:t>
            </a:r>
            <a:r>
              <a:rPr lang="ru-RU" sz="1600" baseline="-25000" dirty="0"/>
              <a:t>4</a:t>
            </a:r>
            <a:r>
              <a:rPr lang="en-US" sz="1600" i="1" baseline="30000" dirty="0"/>
              <a:t>n</a:t>
            </a:r>
            <a:r>
              <a:rPr lang="en-US" sz="1600" dirty="0"/>
              <a:t> </a:t>
            </a:r>
            <a:r>
              <a:rPr lang="ru-RU" sz="1600" dirty="0"/>
              <a:t>– </a:t>
            </a:r>
            <a:r>
              <a:rPr lang="en-US" sz="1600" i="1" dirty="0"/>
              <a:t>t</a:t>
            </a:r>
            <a:r>
              <a:rPr lang="ru-RU" sz="1600" baseline="-25000" dirty="0"/>
              <a:t>24</a:t>
            </a:r>
            <a:r>
              <a:rPr lang="ru-RU" sz="1600" dirty="0"/>
              <a:t> , </a:t>
            </a:r>
            <a:r>
              <a:rPr lang="en-US" sz="1600" i="1" dirty="0"/>
              <a:t>T</a:t>
            </a:r>
            <a:r>
              <a:rPr lang="ru-RU" sz="1600" baseline="-25000" dirty="0"/>
              <a:t>3</a:t>
            </a:r>
            <a:r>
              <a:rPr lang="en-US" sz="1600" i="1" baseline="30000" dirty="0"/>
              <a:t>n</a:t>
            </a:r>
            <a:r>
              <a:rPr lang="ru-RU" sz="1600" dirty="0"/>
              <a:t> - </a:t>
            </a:r>
            <a:r>
              <a:rPr lang="en-US" sz="1600" i="1" dirty="0"/>
              <a:t>t</a:t>
            </a:r>
            <a:r>
              <a:rPr lang="ru-RU" sz="1600" baseline="-25000" dirty="0"/>
              <a:t>23</a:t>
            </a:r>
            <a:r>
              <a:rPr lang="ru-RU" sz="1600" dirty="0"/>
              <a:t> ] = </a:t>
            </a:r>
            <a:r>
              <a:rPr lang="en-US" sz="1600" dirty="0"/>
              <a:t>min</a:t>
            </a:r>
            <a:r>
              <a:rPr lang="ru-RU" sz="1600" dirty="0"/>
              <a:t>[4 , 10 ] = 4 , </a:t>
            </a:r>
          </a:p>
          <a:p>
            <a:pPr>
              <a:buNone/>
            </a:pPr>
            <a:r>
              <a:rPr lang="en-US" sz="1600" i="1" dirty="0"/>
              <a:t>T</a:t>
            </a:r>
            <a:r>
              <a:rPr lang="ru-RU" sz="1600" baseline="-25000" dirty="0"/>
              <a:t>1</a:t>
            </a:r>
            <a:r>
              <a:rPr lang="en-US" sz="1600" i="1" baseline="30000" dirty="0"/>
              <a:t>n</a:t>
            </a:r>
            <a:r>
              <a:rPr lang="ru-RU" sz="1600" dirty="0"/>
              <a:t> = </a:t>
            </a:r>
            <a:r>
              <a:rPr lang="en-US" sz="1600" i="1" dirty="0"/>
              <a:t>T</a:t>
            </a:r>
            <a:r>
              <a:rPr lang="ru-RU" sz="1600" baseline="-25000" dirty="0"/>
              <a:t>4</a:t>
            </a:r>
            <a:r>
              <a:rPr lang="en-US" sz="1600" i="1" baseline="30000" dirty="0"/>
              <a:t>n</a:t>
            </a:r>
            <a:r>
              <a:rPr lang="ru-RU" sz="1600" dirty="0"/>
              <a:t> - </a:t>
            </a:r>
            <a:r>
              <a:rPr lang="en-US" sz="1600" i="1" dirty="0"/>
              <a:t>t</a:t>
            </a:r>
            <a:r>
              <a:rPr lang="ru-RU" sz="1600" baseline="-25000" dirty="0"/>
              <a:t>14</a:t>
            </a:r>
            <a:r>
              <a:rPr lang="ru-RU" sz="1600" dirty="0"/>
              <a:t> = 14 – 7 = 7 , </a:t>
            </a:r>
            <a:r>
              <a:rPr lang="en-US" sz="1600" i="1" dirty="0"/>
              <a:t>T</a:t>
            </a:r>
            <a:r>
              <a:rPr lang="ru-RU" sz="1600" baseline="-25000" dirty="0"/>
              <a:t>0</a:t>
            </a:r>
            <a:r>
              <a:rPr lang="en-US" sz="1600" i="1" baseline="30000" dirty="0"/>
              <a:t>n</a:t>
            </a:r>
            <a:r>
              <a:rPr lang="ru-RU" sz="1600" dirty="0"/>
              <a:t> = </a:t>
            </a:r>
            <a:r>
              <a:rPr lang="en-US" sz="1600" dirty="0"/>
              <a:t>min</a:t>
            </a:r>
            <a:r>
              <a:rPr lang="ru-RU" sz="1600" dirty="0"/>
              <a:t> [ </a:t>
            </a:r>
            <a:r>
              <a:rPr lang="en-US" sz="1600" i="1" dirty="0"/>
              <a:t>T</a:t>
            </a:r>
            <a:r>
              <a:rPr lang="ru-RU" sz="1600" baseline="-25000" dirty="0"/>
              <a:t>3</a:t>
            </a:r>
            <a:r>
              <a:rPr lang="en-US" sz="1600" i="1" baseline="30000" dirty="0"/>
              <a:t>n</a:t>
            </a:r>
            <a:r>
              <a:rPr lang="en-US" sz="1600" dirty="0"/>
              <a:t> </a:t>
            </a:r>
            <a:r>
              <a:rPr lang="ru-RU" sz="1600" dirty="0"/>
              <a:t>– </a:t>
            </a:r>
            <a:r>
              <a:rPr lang="en-US" sz="1600" i="1" dirty="0"/>
              <a:t>t</a:t>
            </a:r>
            <a:r>
              <a:rPr lang="ru-RU" sz="1600" baseline="-25000" dirty="0"/>
              <a:t>03</a:t>
            </a:r>
            <a:r>
              <a:rPr lang="ru-RU" sz="1600" dirty="0"/>
              <a:t> , </a:t>
            </a:r>
            <a:r>
              <a:rPr lang="en-US" sz="1600" i="1" dirty="0"/>
              <a:t>T</a:t>
            </a:r>
            <a:r>
              <a:rPr lang="ru-RU" sz="1600" baseline="-25000" dirty="0"/>
              <a:t>2</a:t>
            </a:r>
            <a:r>
              <a:rPr lang="en-US" sz="1600" i="1" baseline="30000" dirty="0"/>
              <a:t>n</a:t>
            </a:r>
            <a:r>
              <a:rPr lang="en-US" sz="1600" dirty="0"/>
              <a:t> </a:t>
            </a:r>
            <a:r>
              <a:rPr lang="ru-RU" sz="1600" dirty="0"/>
              <a:t>– </a:t>
            </a:r>
            <a:r>
              <a:rPr lang="en-US" sz="1600" i="1" dirty="0"/>
              <a:t>t</a:t>
            </a:r>
            <a:r>
              <a:rPr lang="ru-RU" sz="1600" baseline="-25000" dirty="0"/>
              <a:t>02</a:t>
            </a:r>
            <a:r>
              <a:rPr lang="ru-RU" sz="1600" dirty="0"/>
              <a:t> , </a:t>
            </a:r>
            <a:r>
              <a:rPr lang="en-US" sz="1600" i="1" dirty="0"/>
              <a:t>T</a:t>
            </a:r>
            <a:r>
              <a:rPr lang="ru-RU" sz="1600" baseline="-25000" dirty="0"/>
              <a:t>1</a:t>
            </a:r>
            <a:r>
              <a:rPr lang="en-US" sz="1600" i="1" baseline="30000" dirty="0"/>
              <a:t>n</a:t>
            </a:r>
            <a:r>
              <a:rPr lang="ru-RU" sz="1600" dirty="0"/>
              <a:t> - </a:t>
            </a:r>
            <a:r>
              <a:rPr lang="en-US" sz="1600" i="1" dirty="0"/>
              <a:t>t</a:t>
            </a:r>
            <a:r>
              <a:rPr lang="ru-RU" sz="1600" baseline="-25000" dirty="0"/>
              <a:t>01</a:t>
            </a:r>
            <a:r>
              <a:rPr lang="ru-RU" sz="1600" dirty="0"/>
              <a:t> ] = </a:t>
            </a:r>
            <a:r>
              <a:rPr lang="en-US" sz="1600" dirty="0"/>
              <a:t>min</a:t>
            </a:r>
            <a:r>
              <a:rPr lang="ru-RU" sz="1600" dirty="0"/>
              <a:t> [ 0 , 0 , 0 ] .</a:t>
            </a:r>
            <a:endParaRPr lang="en-US" sz="1600" dirty="0"/>
          </a:p>
          <a:p>
            <a:pPr>
              <a:buNone/>
            </a:pPr>
            <a:r>
              <a:rPr lang="ru-RU" sz="1600" dirty="0"/>
              <a:t>	Резервы времени для событий: </a:t>
            </a:r>
            <a:r>
              <a:rPr lang="en-US" sz="1600" i="1" dirty="0"/>
              <a:t>R</a:t>
            </a:r>
            <a:r>
              <a:rPr lang="ru-RU" sz="1600" baseline="-25000" dirty="0"/>
              <a:t>0</a:t>
            </a:r>
            <a:r>
              <a:rPr lang="ru-RU" sz="1600" dirty="0"/>
              <a:t> = </a:t>
            </a:r>
            <a:r>
              <a:rPr lang="en-US" sz="1600" i="1" dirty="0"/>
              <a:t>R</a:t>
            </a:r>
            <a:r>
              <a:rPr lang="ru-RU" sz="1600" baseline="-25000" dirty="0"/>
              <a:t>0</a:t>
            </a:r>
            <a:r>
              <a:rPr lang="en-US" sz="1600" i="1" baseline="30000" dirty="0"/>
              <a:t>n</a:t>
            </a:r>
            <a:r>
              <a:rPr lang="en-US" sz="1600" dirty="0"/>
              <a:t> </a:t>
            </a:r>
            <a:r>
              <a:rPr lang="ru-RU" sz="1600" dirty="0"/>
              <a:t>– </a:t>
            </a:r>
            <a:r>
              <a:rPr lang="en-US" sz="1600" i="1" dirty="0"/>
              <a:t>R</a:t>
            </a:r>
            <a:r>
              <a:rPr lang="ru-RU" sz="1600" baseline="-25000" dirty="0"/>
              <a:t>0</a:t>
            </a:r>
            <a:r>
              <a:rPr lang="en-US" sz="1600" i="1" baseline="30000" dirty="0"/>
              <a:t>p</a:t>
            </a:r>
            <a:r>
              <a:rPr lang="ru-RU" sz="1600" dirty="0"/>
              <a:t> = 0 – 0 = 0 , </a:t>
            </a:r>
            <a:r>
              <a:rPr lang="en-US" sz="1600" i="1" dirty="0"/>
              <a:t>R</a:t>
            </a:r>
            <a:r>
              <a:rPr lang="ru-RU" sz="1600" baseline="-25000" dirty="0"/>
              <a:t>1</a:t>
            </a:r>
            <a:r>
              <a:rPr lang="ru-RU" sz="1600" dirty="0"/>
              <a:t> = </a:t>
            </a:r>
            <a:r>
              <a:rPr lang="en-US" sz="1600" i="1" dirty="0"/>
              <a:t>R</a:t>
            </a:r>
            <a:r>
              <a:rPr lang="ru-RU" sz="1600" baseline="-25000" dirty="0"/>
              <a:t>1</a:t>
            </a:r>
            <a:r>
              <a:rPr lang="en-US" sz="1600" i="1" baseline="30000" dirty="0"/>
              <a:t>n</a:t>
            </a:r>
            <a:r>
              <a:rPr lang="en-US" sz="1600" dirty="0"/>
              <a:t> </a:t>
            </a:r>
            <a:r>
              <a:rPr lang="ru-RU" sz="1600" dirty="0"/>
              <a:t>– </a:t>
            </a:r>
            <a:r>
              <a:rPr lang="en-US" sz="1600" i="1" dirty="0"/>
              <a:t>R</a:t>
            </a:r>
            <a:r>
              <a:rPr lang="ru-RU" sz="1600" baseline="-25000" dirty="0"/>
              <a:t>1</a:t>
            </a:r>
            <a:r>
              <a:rPr lang="en-US" sz="1600" i="1" baseline="30000" dirty="0"/>
              <a:t>p</a:t>
            </a:r>
            <a:r>
              <a:rPr lang="ru-RU" sz="1600" dirty="0"/>
              <a:t> = 7 – 5 = 2 , </a:t>
            </a:r>
          </a:p>
          <a:p>
            <a:pPr>
              <a:buNone/>
            </a:pPr>
            <a:r>
              <a:rPr lang="en-US" sz="1600" i="1" dirty="0"/>
              <a:t>R</a:t>
            </a:r>
            <a:r>
              <a:rPr lang="ru-RU" sz="1600" baseline="-25000" dirty="0"/>
              <a:t>2</a:t>
            </a:r>
            <a:r>
              <a:rPr lang="ru-RU" sz="1600" dirty="0"/>
              <a:t> = </a:t>
            </a:r>
            <a:r>
              <a:rPr lang="en-US" sz="1600" i="1" dirty="0"/>
              <a:t>R</a:t>
            </a:r>
            <a:r>
              <a:rPr lang="ru-RU" sz="1600" baseline="-25000" dirty="0"/>
              <a:t>2</a:t>
            </a:r>
            <a:r>
              <a:rPr lang="en-US" sz="1600" baseline="30000" dirty="0"/>
              <a:t>n</a:t>
            </a:r>
            <a:r>
              <a:rPr lang="ru-RU" sz="1600" dirty="0"/>
              <a:t>– </a:t>
            </a:r>
            <a:r>
              <a:rPr lang="en-US" sz="1600" i="1" dirty="0"/>
              <a:t>R</a:t>
            </a:r>
            <a:r>
              <a:rPr lang="ru-RU" sz="1600" baseline="-25000" dirty="0"/>
              <a:t>2</a:t>
            </a:r>
            <a:r>
              <a:rPr lang="en-US" sz="1600" i="1" baseline="30000" dirty="0"/>
              <a:t>p</a:t>
            </a:r>
            <a:r>
              <a:rPr lang="ru-RU" sz="1600" dirty="0"/>
              <a:t> = 4 – 3 = 1 , </a:t>
            </a:r>
            <a:r>
              <a:rPr lang="en-US" sz="1600" i="1" dirty="0"/>
              <a:t>R</a:t>
            </a:r>
            <a:r>
              <a:rPr lang="ru-RU" sz="1600" baseline="-25000" dirty="0"/>
              <a:t>3</a:t>
            </a:r>
            <a:r>
              <a:rPr lang="ru-RU" sz="1600" dirty="0"/>
              <a:t> = </a:t>
            </a:r>
            <a:r>
              <a:rPr lang="en-US" sz="1600" i="1" dirty="0"/>
              <a:t>R</a:t>
            </a:r>
            <a:r>
              <a:rPr lang="ru-RU" sz="1600" baseline="-25000" dirty="0"/>
              <a:t>3</a:t>
            </a:r>
            <a:r>
              <a:rPr lang="en-US" sz="1600" i="1" baseline="30000" dirty="0"/>
              <a:t>n</a:t>
            </a:r>
            <a:r>
              <a:rPr lang="en-US" sz="1600" dirty="0"/>
              <a:t> </a:t>
            </a:r>
            <a:r>
              <a:rPr lang="ru-RU" sz="1600" dirty="0"/>
              <a:t>– </a:t>
            </a:r>
            <a:r>
              <a:rPr lang="en-US" sz="1600" i="1" dirty="0"/>
              <a:t>R</a:t>
            </a:r>
            <a:r>
              <a:rPr lang="ru-RU" sz="1600" baseline="-25000" dirty="0"/>
              <a:t>3</a:t>
            </a:r>
            <a:r>
              <a:rPr lang="en-US" sz="1600" i="1" baseline="30000" dirty="0"/>
              <a:t>p</a:t>
            </a:r>
            <a:r>
              <a:rPr lang="ru-RU" sz="1600" dirty="0"/>
              <a:t> = 10 – 10 = 0 , </a:t>
            </a:r>
            <a:r>
              <a:rPr lang="en-US" sz="1600" i="1" dirty="0"/>
              <a:t>R</a:t>
            </a:r>
            <a:r>
              <a:rPr lang="ru-RU" sz="1600" baseline="-25000" dirty="0"/>
              <a:t>4</a:t>
            </a:r>
            <a:r>
              <a:rPr lang="ru-RU" sz="1600" dirty="0"/>
              <a:t> = </a:t>
            </a:r>
            <a:r>
              <a:rPr lang="en-US" sz="1600" i="1" dirty="0"/>
              <a:t>R</a:t>
            </a:r>
            <a:r>
              <a:rPr lang="ru-RU" sz="1600" baseline="-25000" dirty="0"/>
              <a:t>4</a:t>
            </a:r>
            <a:r>
              <a:rPr lang="en-US" sz="1600" i="1" baseline="30000" dirty="0"/>
              <a:t>n</a:t>
            </a:r>
            <a:r>
              <a:rPr lang="en-US" sz="1600" dirty="0"/>
              <a:t> </a:t>
            </a:r>
            <a:r>
              <a:rPr lang="ru-RU" sz="1600" dirty="0"/>
              <a:t>– </a:t>
            </a:r>
            <a:r>
              <a:rPr lang="en-US" sz="1600" i="1" dirty="0"/>
              <a:t>R</a:t>
            </a:r>
            <a:r>
              <a:rPr lang="ru-RU" sz="1600" baseline="-25000" dirty="0"/>
              <a:t>4</a:t>
            </a:r>
            <a:r>
              <a:rPr lang="en-US" sz="1600" i="1" baseline="30000" dirty="0"/>
              <a:t>p</a:t>
            </a:r>
            <a:r>
              <a:rPr lang="ru-RU" sz="1600" dirty="0"/>
              <a:t> = 14 – 13 = 1 , </a:t>
            </a:r>
          </a:p>
          <a:p>
            <a:pPr>
              <a:buNone/>
            </a:pPr>
            <a:r>
              <a:rPr lang="en-US" sz="1600" i="1" dirty="0"/>
              <a:t>R</a:t>
            </a:r>
            <a:r>
              <a:rPr lang="ru-RU" sz="1600" baseline="-25000" dirty="0"/>
              <a:t>5</a:t>
            </a:r>
            <a:r>
              <a:rPr lang="ru-RU" sz="1600" dirty="0"/>
              <a:t> = </a:t>
            </a:r>
            <a:r>
              <a:rPr lang="en-US" sz="1600" i="1" dirty="0"/>
              <a:t>R</a:t>
            </a:r>
            <a:r>
              <a:rPr lang="ru-RU" sz="1600" baseline="-25000" dirty="0"/>
              <a:t>5</a:t>
            </a:r>
            <a:r>
              <a:rPr lang="en-US" sz="1600" i="1" baseline="30000" dirty="0"/>
              <a:t>n</a:t>
            </a:r>
            <a:r>
              <a:rPr lang="en-US" sz="1600" dirty="0"/>
              <a:t> </a:t>
            </a:r>
            <a:r>
              <a:rPr lang="ru-RU" sz="1600" dirty="0"/>
              <a:t>– </a:t>
            </a:r>
            <a:r>
              <a:rPr lang="en-US" sz="1600" i="1" dirty="0"/>
              <a:t>R</a:t>
            </a:r>
            <a:r>
              <a:rPr lang="ru-RU" sz="1600" baseline="-25000" dirty="0"/>
              <a:t>5</a:t>
            </a:r>
            <a:r>
              <a:rPr lang="en-US" sz="1600" i="1" baseline="30000" dirty="0"/>
              <a:t>p</a:t>
            </a:r>
            <a:r>
              <a:rPr lang="ru-RU" sz="1600" dirty="0"/>
              <a:t> = 19 – 19 = 0 . </a:t>
            </a:r>
          </a:p>
          <a:p>
            <a:pPr>
              <a:buNone/>
            </a:pPr>
            <a:r>
              <a:rPr lang="ru-RU" sz="1600" dirty="0"/>
              <a:t>События, входящие в критический путь, имеют резервы равные нулю. Следовательно,</a:t>
            </a:r>
          </a:p>
          <a:p>
            <a:pPr>
              <a:buNone/>
            </a:pPr>
            <a:r>
              <a:rPr lang="ru-RU" sz="1600" dirty="0"/>
              <a:t>критический путь состоит из дуг (0,3) , (3,5) .</a:t>
            </a:r>
            <a:endParaRPr lang="en-US" sz="1600" dirty="0"/>
          </a:p>
          <a:p>
            <a:pPr>
              <a:buNone/>
            </a:pPr>
            <a:r>
              <a:rPr lang="ru-RU" sz="1600" dirty="0"/>
              <a:t>	Ранние сроки начала и завершения работ: </a:t>
            </a:r>
            <a:r>
              <a:rPr lang="en-US" sz="1600" i="1" dirty="0"/>
              <a:t>T</a:t>
            </a:r>
            <a:r>
              <a:rPr lang="ru-RU" sz="1600" i="1" baseline="-25000" dirty="0" err="1"/>
              <a:t>н</a:t>
            </a:r>
            <a:r>
              <a:rPr lang="ru-RU" sz="1600" i="1" baseline="30000" dirty="0" err="1"/>
              <a:t>р</a:t>
            </a:r>
            <a:r>
              <a:rPr lang="ru-RU" sz="1600" dirty="0"/>
              <a:t>(0,1) = 0 , </a:t>
            </a:r>
            <a:r>
              <a:rPr lang="en-US" sz="1600" i="1" dirty="0"/>
              <a:t>T</a:t>
            </a:r>
            <a:r>
              <a:rPr lang="ru-RU" sz="1600" i="1" baseline="-25000" dirty="0" err="1"/>
              <a:t>з</a:t>
            </a:r>
            <a:r>
              <a:rPr lang="ru-RU" sz="1600" i="1" baseline="30000" dirty="0" err="1"/>
              <a:t>р</a:t>
            </a:r>
            <a:r>
              <a:rPr lang="ru-RU" sz="1600" dirty="0"/>
              <a:t>(0,1) = </a:t>
            </a:r>
            <a:r>
              <a:rPr lang="en-US" sz="1600" i="1" dirty="0"/>
              <a:t>T</a:t>
            </a:r>
            <a:r>
              <a:rPr lang="ru-RU" sz="1600" baseline="-25000" dirty="0"/>
              <a:t>0</a:t>
            </a:r>
            <a:r>
              <a:rPr lang="en-US" sz="1600" i="1" baseline="30000" dirty="0"/>
              <a:t>p</a:t>
            </a:r>
            <a:r>
              <a:rPr lang="ru-RU" sz="1600" dirty="0"/>
              <a:t> + </a:t>
            </a:r>
            <a:r>
              <a:rPr lang="en-US" sz="1600" i="1" dirty="0"/>
              <a:t>t</a:t>
            </a:r>
            <a:r>
              <a:rPr lang="ru-RU" sz="1600" baseline="-25000" dirty="0"/>
              <a:t>01</a:t>
            </a:r>
            <a:r>
              <a:rPr lang="ru-RU" sz="1600" dirty="0"/>
              <a:t> = 0 + 5 =5 ,</a:t>
            </a:r>
          </a:p>
          <a:p>
            <a:pPr>
              <a:buNone/>
            </a:pPr>
            <a:r>
              <a:rPr lang="en-US" sz="1600" i="1" dirty="0"/>
              <a:t>T</a:t>
            </a:r>
            <a:r>
              <a:rPr lang="ru-RU" sz="1600" i="1" baseline="-25000" dirty="0" err="1"/>
              <a:t>н</a:t>
            </a:r>
            <a:r>
              <a:rPr lang="ru-RU" sz="1600" i="1" baseline="30000" dirty="0" err="1"/>
              <a:t>р</a:t>
            </a:r>
            <a:r>
              <a:rPr lang="ru-RU" sz="1600" dirty="0"/>
              <a:t>(0,2) = 0 , </a:t>
            </a:r>
            <a:r>
              <a:rPr lang="en-US" sz="1600" i="1" dirty="0"/>
              <a:t>T</a:t>
            </a:r>
            <a:r>
              <a:rPr lang="ru-RU" sz="1600" i="1" baseline="-25000" dirty="0" err="1"/>
              <a:t>з</a:t>
            </a:r>
            <a:r>
              <a:rPr lang="ru-RU" sz="1600" i="1" baseline="30000" dirty="0" err="1"/>
              <a:t>р</a:t>
            </a:r>
            <a:r>
              <a:rPr lang="ru-RU" sz="1600" dirty="0"/>
              <a:t>(0,2) = </a:t>
            </a:r>
            <a:r>
              <a:rPr lang="en-US" sz="1600" i="1" dirty="0"/>
              <a:t>T</a:t>
            </a:r>
            <a:r>
              <a:rPr lang="ru-RU" sz="1600" baseline="-25000" dirty="0"/>
              <a:t>0</a:t>
            </a:r>
            <a:r>
              <a:rPr lang="en-US" sz="1600" i="1" baseline="30000" dirty="0"/>
              <a:t>p</a:t>
            </a:r>
            <a:r>
              <a:rPr lang="ru-RU" sz="1600" dirty="0"/>
              <a:t> + </a:t>
            </a:r>
            <a:r>
              <a:rPr lang="en-US" sz="1600" i="1" dirty="0"/>
              <a:t>t</a:t>
            </a:r>
            <a:r>
              <a:rPr lang="ru-RU" sz="1600" baseline="-25000" dirty="0"/>
              <a:t>02</a:t>
            </a:r>
            <a:r>
              <a:rPr lang="ru-RU" sz="1600" dirty="0"/>
              <a:t> = 0 + 3 =3 , </a:t>
            </a:r>
            <a:r>
              <a:rPr lang="en-US" sz="1600" i="1" dirty="0"/>
              <a:t>T</a:t>
            </a:r>
            <a:r>
              <a:rPr lang="ru-RU" sz="1600" i="1" baseline="-25000" dirty="0" err="1"/>
              <a:t>н</a:t>
            </a:r>
            <a:r>
              <a:rPr lang="ru-RU" sz="1600" i="1" baseline="30000" dirty="0" err="1"/>
              <a:t>р</a:t>
            </a:r>
            <a:r>
              <a:rPr lang="ru-RU" sz="1600" dirty="0"/>
              <a:t>(0,3) = 0 </a:t>
            </a:r>
            <a:r>
              <a:rPr lang="en-US" sz="1600" i="1" dirty="0"/>
              <a:t>T</a:t>
            </a:r>
            <a:r>
              <a:rPr lang="ru-RU" sz="1600" i="1" baseline="-25000" dirty="0" err="1"/>
              <a:t>з</a:t>
            </a:r>
            <a:r>
              <a:rPr lang="ru-RU" sz="1600" i="1" baseline="30000" dirty="0" err="1"/>
              <a:t>р</a:t>
            </a:r>
            <a:r>
              <a:rPr lang="ru-RU" sz="1600" dirty="0"/>
              <a:t>(0,3) = </a:t>
            </a:r>
            <a:r>
              <a:rPr lang="en-US" sz="1600" i="1" dirty="0"/>
              <a:t>T</a:t>
            </a:r>
            <a:r>
              <a:rPr lang="ru-RU" sz="1600" baseline="-25000" dirty="0"/>
              <a:t>0</a:t>
            </a:r>
            <a:r>
              <a:rPr lang="en-US" sz="1600" i="1" baseline="30000" dirty="0"/>
              <a:t>p</a:t>
            </a:r>
            <a:r>
              <a:rPr lang="ru-RU" sz="1600" dirty="0"/>
              <a:t> + </a:t>
            </a:r>
            <a:r>
              <a:rPr lang="en-US" sz="1600" i="1" dirty="0"/>
              <a:t>t</a:t>
            </a:r>
            <a:r>
              <a:rPr lang="ru-RU" sz="1600" baseline="-25000" dirty="0"/>
              <a:t>03</a:t>
            </a:r>
            <a:r>
              <a:rPr lang="ru-RU" sz="1600" dirty="0"/>
              <a:t> = 0 + 10 =10 , </a:t>
            </a:r>
          </a:p>
          <a:p>
            <a:pPr>
              <a:buNone/>
            </a:pPr>
            <a:r>
              <a:rPr lang="en-US" sz="1600" i="1" dirty="0"/>
              <a:t>T</a:t>
            </a:r>
            <a:r>
              <a:rPr lang="ru-RU" sz="1600" i="1" baseline="-25000" dirty="0" err="1"/>
              <a:t>н</a:t>
            </a:r>
            <a:r>
              <a:rPr lang="ru-RU" sz="1600" i="1" baseline="30000" dirty="0" err="1"/>
              <a:t>р</a:t>
            </a:r>
            <a:r>
              <a:rPr lang="ru-RU" sz="1600" dirty="0"/>
              <a:t>(1,4) = </a:t>
            </a:r>
            <a:r>
              <a:rPr lang="en-US" sz="1600" i="1" dirty="0"/>
              <a:t>T</a:t>
            </a:r>
            <a:r>
              <a:rPr lang="ru-RU" sz="1600" baseline="-25000" dirty="0"/>
              <a:t>1</a:t>
            </a:r>
            <a:r>
              <a:rPr lang="en-US" sz="1600" i="1" baseline="30000" dirty="0"/>
              <a:t>p</a:t>
            </a:r>
            <a:r>
              <a:rPr lang="ru-RU" sz="1600" dirty="0"/>
              <a:t> = 5 , </a:t>
            </a:r>
            <a:r>
              <a:rPr lang="en-US" sz="1600" i="1" dirty="0"/>
              <a:t>T</a:t>
            </a:r>
            <a:r>
              <a:rPr lang="ru-RU" sz="1600" i="1" baseline="-25000" dirty="0" err="1"/>
              <a:t>з</a:t>
            </a:r>
            <a:r>
              <a:rPr lang="ru-RU" sz="1600" i="1" baseline="30000" dirty="0" err="1"/>
              <a:t>р</a:t>
            </a:r>
            <a:r>
              <a:rPr lang="ru-RU" sz="1600" dirty="0"/>
              <a:t>(1,4) = </a:t>
            </a:r>
            <a:r>
              <a:rPr lang="en-US" sz="1600" i="1" dirty="0"/>
              <a:t>T</a:t>
            </a:r>
            <a:r>
              <a:rPr lang="ru-RU" sz="1600" baseline="-25000" dirty="0"/>
              <a:t>1</a:t>
            </a:r>
            <a:r>
              <a:rPr lang="en-US" sz="1600" i="1" baseline="30000" dirty="0"/>
              <a:t>p</a:t>
            </a:r>
            <a:r>
              <a:rPr lang="ru-RU" sz="1600" dirty="0"/>
              <a:t> + </a:t>
            </a:r>
            <a:r>
              <a:rPr lang="en-US" sz="1600" i="1" dirty="0"/>
              <a:t>t</a:t>
            </a:r>
            <a:r>
              <a:rPr lang="ru-RU" sz="1600" baseline="-25000" dirty="0"/>
              <a:t>14</a:t>
            </a:r>
            <a:r>
              <a:rPr lang="ru-RU" sz="1600" dirty="0"/>
              <a:t> = 5 + 7 =7 , </a:t>
            </a:r>
            <a:r>
              <a:rPr lang="en-US" sz="1600" i="1" dirty="0"/>
              <a:t>T</a:t>
            </a:r>
            <a:r>
              <a:rPr lang="ru-RU" sz="1600" i="1" baseline="-25000" dirty="0" err="1"/>
              <a:t>н</a:t>
            </a:r>
            <a:r>
              <a:rPr lang="ru-RU" sz="1600" i="1" baseline="30000" dirty="0" err="1"/>
              <a:t>р</a:t>
            </a:r>
            <a:r>
              <a:rPr lang="ru-RU" sz="1600" dirty="0"/>
              <a:t>(2,3) = </a:t>
            </a:r>
            <a:r>
              <a:rPr lang="en-US" sz="1600" i="1" dirty="0"/>
              <a:t>T</a:t>
            </a:r>
            <a:r>
              <a:rPr lang="ru-RU" sz="1600" baseline="-25000" dirty="0"/>
              <a:t>2</a:t>
            </a:r>
            <a:r>
              <a:rPr lang="en-US" sz="1600" i="1" baseline="30000" dirty="0"/>
              <a:t>p</a:t>
            </a:r>
            <a:r>
              <a:rPr lang="ru-RU" sz="1600" dirty="0"/>
              <a:t> = 3 , </a:t>
            </a:r>
            <a:r>
              <a:rPr lang="en-US" sz="1600" i="1" dirty="0"/>
              <a:t>T</a:t>
            </a:r>
            <a:r>
              <a:rPr lang="ru-RU" sz="1600" i="1" baseline="-25000" dirty="0" err="1"/>
              <a:t>з</a:t>
            </a:r>
            <a:r>
              <a:rPr lang="ru-RU" sz="1600" i="1" baseline="30000" dirty="0" err="1"/>
              <a:t>р</a:t>
            </a:r>
            <a:r>
              <a:rPr lang="ru-RU" sz="1600" dirty="0"/>
              <a:t>(2,3) = </a:t>
            </a:r>
            <a:r>
              <a:rPr lang="en-US" sz="1600" i="1" dirty="0"/>
              <a:t>T</a:t>
            </a:r>
            <a:r>
              <a:rPr lang="ru-RU" sz="1600" baseline="-25000" dirty="0"/>
              <a:t>2</a:t>
            </a:r>
            <a:r>
              <a:rPr lang="en-US" sz="1600" i="1" baseline="30000" dirty="0"/>
              <a:t>p</a:t>
            </a:r>
            <a:r>
              <a:rPr lang="ru-RU" sz="1600" dirty="0"/>
              <a:t> + </a:t>
            </a:r>
            <a:r>
              <a:rPr lang="en-US" sz="1600" i="1" dirty="0"/>
              <a:t>t</a:t>
            </a:r>
            <a:r>
              <a:rPr lang="ru-RU" sz="1600" baseline="-25000" dirty="0"/>
              <a:t>23</a:t>
            </a:r>
            <a:r>
              <a:rPr lang="ru-RU" sz="1600" dirty="0"/>
              <a:t> = 3 + 0 = 3 ,</a:t>
            </a:r>
          </a:p>
          <a:p>
            <a:pPr>
              <a:buNone/>
            </a:pPr>
            <a:r>
              <a:rPr lang="en-US" sz="1600" i="1" dirty="0"/>
              <a:t>T</a:t>
            </a:r>
            <a:r>
              <a:rPr lang="ru-RU" sz="1600" i="1" baseline="-25000" dirty="0" err="1"/>
              <a:t>н</a:t>
            </a:r>
            <a:r>
              <a:rPr lang="ru-RU" sz="1600" i="1" baseline="30000" dirty="0" err="1"/>
              <a:t>р</a:t>
            </a:r>
            <a:r>
              <a:rPr lang="ru-RU" sz="1600" dirty="0"/>
              <a:t>(2,4) = </a:t>
            </a:r>
            <a:r>
              <a:rPr lang="en-US" sz="1600" i="1" dirty="0"/>
              <a:t>T</a:t>
            </a:r>
            <a:r>
              <a:rPr lang="ru-RU" sz="1600" baseline="-25000" dirty="0"/>
              <a:t>2</a:t>
            </a:r>
            <a:r>
              <a:rPr lang="en-US" sz="1600" i="1" baseline="30000" dirty="0"/>
              <a:t>p</a:t>
            </a:r>
            <a:r>
              <a:rPr lang="ru-RU" sz="1600" dirty="0"/>
              <a:t> = 3 , </a:t>
            </a:r>
            <a:r>
              <a:rPr lang="en-US" sz="1600" i="1" dirty="0"/>
              <a:t>T</a:t>
            </a:r>
            <a:r>
              <a:rPr lang="ru-RU" sz="1600" i="1" baseline="-25000" dirty="0" err="1"/>
              <a:t>з</a:t>
            </a:r>
            <a:r>
              <a:rPr lang="ru-RU" sz="1600" i="1" baseline="30000" dirty="0" err="1"/>
              <a:t>р</a:t>
            </a:r>
            <a:r>
              <a:rPr lang="ru-RU" sz="1600" dirty="0"/>
              <a:t>(2,4) = </a:t>
            </a:r>
            <a:r>
              <a:rPr lang="en-US" sz="1600" i="1" dirty="0"/>
              <a:t>T</a:t>
            </a:r>
            <a:r>
              <a:rPr lang="ru-RU" sz="1600" baseline="-25000" dirty="0"/>
              <a:t>2</a:t>
            </a:r>
            <a:r>
              <a:rPr lang="en-US" sz="1600" i="1" baseline="30000" dirty="0"/>
              <a:t>p</a:t>
            </a:r>
            <a:r>
              <a:rPr lang="ru-RU" sz="1600" dirty="0"/>
              <a:t> + </a:t>
            </a:r>
            <a:r>
              <a:rPr lang="en-US" sz="1600" i="1" dirty="0"/>
              <a:t>t</a:t>
            </a:r>
            <a:r>
              <a:rPr lang="ru-RU" sz="1600" baseline="-25000" dirty="0"/>
              <a:t>24</a:t>
            </a:r>
            <a:r>
              <a:rPr lang="ru-RU" sz="1600" dirty="0"/>
              <a:t> = 3 + 10 = 13 , </a:t>
            </a:r>
            <a:r>
              <a:rPr lang="en-US" sz="1600" i="1" dirty="0"/>
              <a:t>T</a:t>
            </a:r>
            <a:r>
              <a:rPr lang="ru-RU" sz="1600" i="1" baseline="-25000" dirty="0" err="1"/>
              <a:t>н</a:t>
            </a:r>
            <a:r>
              <a:rPr lang="ru-RU" sz="1600" i="1" baseline="30000" dirty="0" err="1"/>
              <a:t>р</a:t>
            </a:r>
            <a:r>
              <a:rPr lang="ru-RU" sz="1600" dirty="0"/>
              <a:t>(3,5) = </a:t>
            </a:r>
            <a:r>
              <a:rPr lang="en-US" sz="1600" i="1" dirty="0"/>
              <a:t>T</a:t>
            </a:r>
            <a:r>
              <a:rPr lang="ru-RU" sz="1600" baseline="-25000" dirty="0"/>
              <a:t>3</a:t>
            </a:r>
            <a:r>
              <a:rPr lang="en-US" sz="1600" i="1" baseline="30000" dirty="0"/>
              <a:t>p</a:t>
            </a:r>
            <a:r>
              <a:rPr lang="ru-RU" sz="1600" dirty="0"/>
              <a:t> = 10 , </a:t>
            </a:r>
          </a:p>
          <a:p>
            <a:pPr>
              <a:buNone/>
            </a:pPr>
            <a:r>
              <a:rPr lang="en-US" sz="1600" i="1" dirty="0"/>
              <a:t>T</a:t>
            </a:r>
            <a:r>
              <a:rPr lang="ru-RU" sz="1600" i="1" baseline="-25000" dirty="0" err="1"/>
              <a:t>з</a:t>
            </a:r>
            <a:r>
              <a:rPr lang="ru-RU" sz="1600" i="1" baseline="30000" dirty="0" err="1"/>
              <a:t>р</a:t>
            </a:r>
            <a:r>
              <a:rPr lang="ru-RU" sz="1600" dirty="0"/>
              <a:t>(3,5) = </a:t>
            </a:r>
            <a:r>
              <a:rPr lang="en-US" sz="1600" i="1" dirty="0"/>
              <a:t>T</a:t>
            </a:r>
            <a:r>
              <a:rPr lang="ru-RU" sz="1600" baseline="-25000" dirty="0"/>
              <a:t>3</a:t>
            </a:r>
            <a:r>
              <a:rPr lang="en-US" sz="1600" i="1" baseline="30000" dirty="0"/>
              <a:t>p</a:t>
            </a:r>
            <a:r>
              <a:rPr lang="ru-RU" sz="1600" dirty="0"/>
              <a:t> + </a:t>
            </a:r>
            <a:r>
              <a:rPr lang="en-US" sz="1600" i="1" dirty="0"/>
              <a:t>t</a:t>
            </a:r>
            <a:r>
              <a:rPr lang="ru-RU" sz="1600" baseline="-25000" dirty="0"/>
              <a:t>35</a:t>
            </a:r>
            <a:r>
              <a:rPr lang="ru-RU" sz="1600" dirty="0"/>
              <a:t> = 10 + 9 = 19 , </a:t>
            </a:r>
            <a:r>
              <a:rPr lang="en-US" sz="1600" i="1" dirty="0"/>
              <a:t>T</a:t>
            </a:r>
            <a:r>
              <a:rPr lang="ru-RU" sz="1600" i="1" baseline="-25000" dirty="0" err="1"/>
              <a:t>н</a:t>
            </a:r>
            <a:r>
              <a:rPr lang="ru-RU" sz="1600" i="1" baseline="30000" dirty="0" err="1"/>
              <a:t>р</a:t>
            </a:r>
            <a:r>
              <a:rPr lang="ru-RU" sz="1600" dirty="0"/>
              <a:t>(4,5) = </a:t>
            </a:r>
            <a:r>
              <a:rPr lang="en-US" sz="1600" i="1" dirty="0"/>
              <a:t>T</a:t>
            </a:r>
            <a:r>
              <a:rPr lang="ru-RU" sz="1600" baseline="-25000" dirty="0"/>
              <a:t>4</a:t>
            </a:r>
            <a:r>
              <a:rPr lang="en-US" sz="1600" i="1" baseline="30000" dirty="0"/>
              <a:t>p</a:t>
            </a:r>
            <a:r>
              <a:rPr lang="ru-RU" sz="1600" dirty="0"/>
              <a:t> = 13 , </a:t>
            </a:r>
            <a:r>
              <a:rPr lang="en-US" sz="1600" i="1" dirty="0"/>
              <a:t>T</a:t>
            </a:r>
            <a:r>
              <a:rPr lang="ru-RU" sz="1600" i="1" baseline="-25000" dirty="0" err="1"/>
              <a:t>з</a:t>
            </a:r>
            <a:r>
              <a:rPr lang="ru-RU" sz="1600" i="1" baseline="30000" dirty="0" err="1"/>
              <a:t>р</a:t>
            </a:r>
            <a:r>
              <a:rPr lang="ru-RU" sz="1600" dirty="0"/>
              <a:t>(4,5) = </a:t>
            </a:r>
            <a:r>
              <a:rPr lang="en-US" sz="1600" i="1" dirty="0"/>
              <a:t>T</a:t>
            </a:r>
            <a:r>
              <a:rPr lang="ru-RU" sz="1600" baseline="-25000" dirty="0"/>
              <a:t>4</a:t>
            </a:r>
            <a:r>
              <a:rPr lang="en-US" sz="1600" i="1" baseline="30000" dirty="0"/>
              <a:t>p</a:t>
            </a:r>
            <a:r>
              <a:rPr lang="ru-RU" sz="1600" dirty="0"/>
              <a:t> + </a:t>
            </a:r>
            <a:r>
              <a:rPr lang="en-US" sz="1600" i="1" dirty="0"/>
              <a:t>t</a:t>
            </a:r>
            <a:r>
              <a:rPr lang="ru-RU" sz="1600" baseline="-25000" dirty="0"/>
              <a:t>35</a:t>
            </a:r>
            <a:r>
              <a:rPr lang="ru-RU" sz="1600" dirty="0"/>
              <a:t> = 13 + 5 = 18 .</a:t>
            </a:r>
          </a:p>
          <a:p>
            <a:pPr>
              <a:buNone/>
            </a:pPr>
            <a:r>
              <a:rPr lang="ru-RU" sz="1600" dirty="0"/>
              <a:t>	Поздние сроки завершения и начала работ: </a:t>
            </a:r>
            <a:r>
              <a:rPr lang="en-US" sz="1600" i="1" dirty="0"/>
              <a:t>T</a:t>
            </a:r>
            <a:r>
              <a:rPr lang="ru-RU" sz="1600" i="1" baseline="-25000" dirty="0" err="1"/>
              <a:t>з</a:t>
            </a:r>
            <a:r>
              <a:rPr lang="ru-RU" sz="1600" i="1" baseline="30000" dirty="0" err="1"/>
              <a:t>п</a:t>
            </a:r>
            <a:r>
              <a:rPr lang="ru-RU" sz="1600" dirty="0"/>
              <a:t>(4,5) = </a:t>
            </a:r>
            <a:r>
              <a:rPr lang="en-US" sz="1600" i="1" dirty="0"/>
              <a:t>T</a:t>
            </a:r>
            <a:r>
              <a:rPr lang="ru-RU" sz="1600" baseline="-25000" dirty="0"/>
              <a:t>5</a:t>
            </a:r>
            <a:r>
              <a:rPr lang="en-US" sz="1600" i="1" baseline="30000" dirty="0"/>
              <a:t>n</a:t>
            </a:r>
            <a:r>
              <a:rPr lang="ru-RU" sz="1600" dirty="0"/>
              <a:t> = 19 , </a:t>
            </a:r>
          </a:p>
          <a:p>
            <a:pPr>
              <a:buNone/>
            </a:pPr>
            <a:r>
              <a:rPr lang="en-US" sz="1600" i="1" dirty="0"/>
              <a:t>T</a:t>
            </a:r>
            <a:r>
              <a:rPr lang="ru-RU" sz="1600" i="1" baseline="-25000" dirty="0" err="1"/>
              <a:t>н</a:t>
            </a:r>
            <a:r>
              <a:rPr lang="ru-RU" sz="1600" i="1" baseline="30000" dirty="0" err="1"/>
              <a:t>п</a:t>
            </a:r>
            <a:r>
              <a:rPr lang="ru-RU" sz="1600" dirty="0"/>
              <a:t>(4,5) = </a:t>
            </a:r>
            <a:r>
              <a:rPr lang="en-US" sz="1600" i="1" dirty="0"/>
              <a:t>T</a:t>
            </a:r>
            <a:r>
              <a:rPr lang="ru-RU" sz="1600" i="1" baseline="-25000" dirty="0" err="1"/>
              <a:t>з</a:t>
            </a:r>
            <a:r>
              <a:rPr lang="ru-RU" sz="1600" i="1" baseline="30000" dirty="0" err="1"/>
              <a:t>п</a:t>
            </a:r>
            <a:r>
              <a:rPr lang="ru-RU" sz="1600" dirty="0"/>
              <a:t>(4,5) – </a:t>
            </a:r>
            <a:r>
              <a:rPr lang="en-US" sz="1600" i="1" dirty="0"/>
              <a:t>t</a:t>
            </a:r>
            <a:r>
              <a:rPr lang="ru-RU" sz="1600" baseline="-25000" dirty="0"/>
              <a:t>45</a:t>
            </a:r>
            <a:r>
              <a:rPr lang="ru-RU" sz="1600" baseline="30000" dirty="0"/>
              <a:t> </a:t>
            </a:r>
            <a:r>
              <a:rPr lang="ru-RU" sz="1600" dirty="0"/>
              <a:t>= 19 – 5 = 15 , </a:t>
            </a:r>
            <a:r>
              <a:rPr lang="en-US" sz="1600" i="1" dirty="0"/>
              <a:t>T</a:t>
            </a:r>
            <a:r>
              <a:rPr lang="ru-RU" sz="1600" i="1" baseline="-25000" dirty="0" err="1"/>
              <a:t>з</a:t>
            </a:r>
            <a:r>
              <a:rPr lang="ru-RU" sz="1600" i="1" baseline="30000" dirty="0" err="1"/>
              <a:t>п</a:t>
            </a:r>
            <a:r>
              <a:rPr lang="ru-RU" sz="1600" dirty="0"/>
              <a:t>(3,5) = </a:t>
            </a:r>
            <a:r>
              <a:rPr lang="en-US" sz="1600" i="1" dirty="0"/>
              <a:t>T</a:t>
            </a:r>
            <a:r>
              <a:rPr lang="ru-RU" sz="1600" baseline="-25000" dirty="0"/>
              <a:t>5</a:t>
            </a:r>
            <a:r>
              <a:rPr lang="en-US" sz="1600" i="1" baseline="30000" dirty="0"/>
              <a:t>n</a:t>
            </a:r>
            <a:r>
              <a:rPr lang="ru-RU" sz="1600" dirty="0"/>
              <a:t> = 19 , </a:t>
            </a:r>
            <a:r>
              <a:rPr lang="en-US" sz="1600" i="1" dirty="0"/>
              <a:t>T</a:t>
            </a:r>
            <a:r>
              <a:rPr lang="ru-RU" sz="1600" i="1" baseline="-25000" dirty="0" err="1"/>
              <a:t>н</a:t>
            </a:r>
            <a:r>
              <a:rPr lang="ru-RU" sz="1600" i="1" baseline="30000" dirty="0" err="1"/>
              <a:t>п</a:t>
            </a:r>
            <a:r>
              <a:rPr lang="ru-RU" sz="1600" dirty="0"/>
              <a:t>(3,5) = </a:t>
            </a:r>
            <a:r>
              <a:rPr lang="en-US" sz="1600" i="1" dirty="0"/>
              <a:t>T</a:t>
            </a:r>
            <a:r>
              <a:rPr lang="ru-RU" sz="1600" i="1" baseline="-25000" dirty="0" err="1"/>
              <a:t>з</a:t>
            </a:r>
            <a:r>
              <a:rPr lang="ru-RU" sz="1600" i="1" baseline="30000" dirty="0" err="1"/>
              <a:t>п</a:t>
            </a:r>
            <a:r>
              <a:rPr lang="ru-RU" sz="1600" dirty="0"/>
              <a:t>(3,5) – - </a:t>
            </a:r>
            <a:r>
              <a:rPr lang="en-US" sz="1600" i="1" dirty="0"/>
              <a:t>t</a:t>
            </a:r>
            <a:r>
              <a:rPr lang="ru-RU" sz="1600" baseline="-25000" dirty="0"/>
              <a:t>35</a:t>
            </a:r>
            <a:r>
              <a:rPr lang="ru-RU" sz="1600" baseline="30000" dirty="0"/>
              <a:t> </a:t>
            </a:r>
            <a:r>
              <a:rPr lang="ru-RU" sz="1600" dirty="0"/>
              <a:t>= 19 – 9 = 10 ,</a:t>
            </a:r>
          </a:p>
          <a:p>
            <a:pPr>
              <a:buNone/>
            </a:pPr>
            <a:r>
              <a:rPr lang="en-US" sz="1600" i="1" dirty="0"/>
              <a:t>T</a:t>
            </a:r>
            <a:r>
              <a:rPr lang="ru-RU" sz="1600" i="1" baseline="-25000" dirty="0" err="1"/>
              <a:t>з</a:t>
            </a:r>
            <a:r>
              <a:rPr lang="ru-RU" sz="1600" i="1" baseline="30000" dirty="0" err="1"/>
              <a:t>п</a:t>
            </a:r>
            <a:r>
              <a:rPr lang="ru-RU" sz="1600" dirty="0"/>
              <a:t>(2,4) = </a:t>
            </a:r>
            <a:r>
              <a:rPr lang="en-US" sz="1600" i="1" dirty="0"/>
              <a:t>T</a:t>
            </a:r>
            <a:r>
              <a:rPr lang="ru-RU" sz="1600" baseline="-25000" dirty="0"/>
              <a:t>4</a:t>
            </a:r>
            <a:r>
              <a:rPr lang="en-US" sz="1600" i="1" baseline="30000" dirty="0"/>
              <a:t>n</a:t>
            </a:r>
            <a:r>
              <a:rPr lang="ru-RU" sz="1600" dirty="0"/>
              <a:t> = 14 , </a:t>
            </a:r>
            <a:r>
              <a:rPr lang="en-US" sz="1600" i="1" dirty="0"/>
              <a:t>T</a:t>
            </a:r>
            <a:r>
              <a:rPr lang="ru-RU" sz="1600" i="1" baseline="-25000" dirty="0" err="1"/>
              <a:t>н</a:t>
            </a:r>
            <a:r>
              <a:rPr lang="ru-RU" sz="1600" i="1" baseline="30000" dirty="0" err="1"/>
              <a:t>п</a:t>
            </a:r>
            <a:r>
              <a:rPr lang="ru-RU" sz="1600" dirty="0"/>
              <a:t>(2,4) = </a:t>
            </a:r>
            <a:r>
              <a:rPr lang="en-US" sz="1600" i="1" dirty="0"/>
              <a:t>T</a:t>
            </a:r>
            <a:r>
              <a:rPr lang="ru-RU" sz="1600" i="1" baseline="-25000" dirty="0" err="1"/>
              <a:t>з</a:t>
            </a:r>
            <a:r>
              <a:rPr lang="ru-RU" sz="1600" i="1" baseline="30000" dirty="0" err="1"/>
              <a:t>п</a:t>
            </a:r>
            <a:r>
              <a:rPr lang="ru-RU" sz="1600" dirty="0"/>
              <a:t>(2,4) – </a:t>
            </a:r>
            <a:r>
              <a:rPr lang="en-US" sz="1600" i="1" dirty="0"/>
              <a:t>t</a:t>
            </a:r>
            <a:r>
              <a:rPr lang="ru-RU" sz="1600" baseline="-25000" dirty="0"/>
              <a:t>24</a:t>
            </a:r>
            <a:r>
              <a:rPr lang="ru-RU" sz="1600" baseline="30000" dirty="0"/>
              <a:t> </a:t>
            </a:r>
            <a:r>
              <a:rPr lang="ru-RU" sz="1600" dirty="0"/>
              <a:t>= 14 – 10 = 4 , </a:t>
            </a:r>
            <a:r>
              <a:rPr lang="en-US" sz="1600" i="1" dirty="0"/>
              <a:t>T</a:t>
            </a:r>
            <a:r>
              <a:rPr lang="ru-RU" sz="1600" i="1" baseline="-25000" dirty="0" err="1"/>
              <a:t>з</a:t>
            </a:r>
            <a:r>
              <a:rPr lang="ru-RU" sz="1600" i="1" baseline="30000" dirty="0" err="1"/>
              <a:t>п</a:t>
            </a:r>
            <a:r>
              <a:rPr lang="ru-RU" sz="1600" dirty="0"/>
              <a:t>(1,4) = </a:t>
            </a:r>
            <a:r>
              <a:rPr lang="en-US" sz="1600" i="1" dirty="0"/>
              <a:t>T</a:t>
            </a:r>
            <a:r>
              <a:rPr lang="ru-RU" sz="1600" baseline="-25000" dirty="0"/>
              <a:t>4</a:t>
            </a:r>
            <a:r>
              <a:rPr lang="en-US" sz="1600" i="1" baseline="30000" dirty="0"/>
              <a:t>n</a:t>
            </a:r>
            <a:r>
              <a:rPr lang="ru-RU" sz="1600" dirty="0"/>
              <a:t> = 14 , </a:t>
            </a:r>
          </a:p>
          <a:p>
            <a:pPr>
              <a:buNone/>
            </a:pPr>
            <a:r>
              <a:rPr lang="en-US" sz="1600" i="1" dirty="0"/>
              <a:t>T</a:t>
            </a:r>
            <a:r>
              <a:rPr lang="ru-RU" sz="1600" i="1" baseline="-25000" dirty="0" err="1"/>
              <a:t>н</a:t>
            </a:r>
            <a:r>
              <a:rPr lang="ru-RU" sz="1600" i="1" baseline="30000" dirty="0" err="1"/>
              <a:t>п</a:t>
            </a:r>
            <a:r>
              <a:rPr lang="ru-RU" sz="1600" dirty="0"/>
              <a:t>(1,4) = </a:t>
            </a:r>
            <a:r>
              <a:rPr lang="en-US" sz="1600" i="1" dirty="0"/>
              <a:t>T</a:t>
            </a:r>
            <a:r>
              <a:rPr lang="ru-RU" sz="1600" i="1" baseline="-25000" dirty="0" err="1"/>
              <a:t>з</a:t>
            </a:r>
            <a:r>
              <a:rPr lang="ru-RU" sz="1600" i="1" baseline="30000" dirty="0" err="1"/>
              <a:t>п</a:t>
            </a:r>
            <a:r>
              <a:rPr lang="ru-RU" sz="1600" dirty="0"/>
              <a:t>(1,4) – </a:t>
            </a:r>
            <a:r>
              <a:rPr lang="en-US" sz="1600" i="1" dirty="0"/>
              <a:t>t</a:t>
            </a:r>
            <a:r>
              <a:rPr lang="ru-RU" sz="1600" baseline="-25000" dirty="0"/>
              <a:t>14</a:t>
            </a:r>
            <a:r>
              <a:rPr lang="ru-RU" sz="1600" baseline="30000" dirty="0"/>
              <a:t> </a:t>
            </a:r>
            <a:r>
              <a:rPr lang="ru-RU" sz="1600" dirty="0"/>
              <a:t>= 14 – 5 = 9 , </a:t>
            </a:r>
            <a:r>
              <a:rPr lang="en-US" sz="1600" i="1" dirty="0"/>
              <a:t>T</a:t>
            </a:r>
            <a:r>
              <a:rPr lang="ru-RU" sz="1600" i="1" baseline="-25000" dirty="0" err="1"/>
              <a:t>з</a:t>
            </a:r>
            <a:r>
              <a:rPr lang="ru-RU" sz="1600" i="1" baseline="30000" dirty="0" err="1"/>
              <a:t>п</a:t>
            </a:r>
            <a:r>
              <a:rPr lang="ru-RU" sz="1600" dirty="0"/>
              <a:t>(2,3) = </a:t>
            </a:r>
            <a:r>
              <a:rPr lang="en-US" sz="1600" i="1" dirty="0"/>
              <a:t>T</a:t>
            </a:r>
            <a:r>
              <a:rPr lang="ru-RU" sz="1600" baseline="-25000" dirty="0"/>
              <a:t>3</a:t>
            </a:r>
            <a:r>
              <a:rPr lang="en-US" sz="1600" i="1" baseline="30000" dirty="0"/>
              <a:t>n</a:t>
            </a:r>
            <a:r>
              <a:rPr lang="ru-RU" sz="1600" dirty="0"/>
              <a:t> = 10 , </a:t>
            </a:r>
            <a:r>
              <a:rPr lang="en-US" sz="1600" i="1" dirty="0"/>
              <a:t>T</a:t>
            </a:r>
            <a:r>
              <a:rPr lang="ru-RU" sz="1600" i="1" baseline="-25000" dirty="0" err="1"/>
              <a:t>н</a:t>
            </a:r>
            <a:r>
              <a:rPr lang="ru-RU" sz="1600" i="1" baseline="30000" dirty="0" err="1"/>
              <a:t>п</a:t>
            </a:r>
            <a:r>
              <a:rPr lang="ru-RU" sz="1600" dirty="0"/>
              <a:t>(2,3) = </a:t>
            </a:r>
            <a:r>
              <a:rPr lang="en-US" sz="1600" i="1" dirty="0"/>
              <a:t>T</a:t>
            </a:r>
            <a:r>
              <a:rPr lang="ru-RU" sz="1600" i="1" baseline="-25000" dirty="0" err="1"/>
              <a:t>з</a:t>
            </a:r>
            <a:r>
              <a:rPr lang="ru-RU" sz="1600" i="1" baseline="30000" dirty="0" err="1"/>
              <a:t>п</a:t>
            </a:r>
            <a:r>
              <a:rPr lang="ru-RU" sz="1600" dirty="0"/>
              <a:t>(2,3) – </a:t>
            </a:r>
            <a:r>
              <a:rPr lang="en-US" sz="1600" i="1" dirty="0"/>
              <a:t>t</a:t>
            </a:r>
            <a:r>
              <a:rPr lang="ru-RU" sz="1600" baseline="-25000" dirty="0"/>
              <a:t>23</a:t>
            </a:r>
            <a:r>
              <a:rPr lang="ru-RU" sz="1600" baseline="30000" dirty="0"/>
              <a:t> </a:t>
            </a:r>
            <a:r>
              <a:rPr lang="ru-RU" sz="1600" dirty="0"/>
              <a:t>= 10 – 0 = 10 ,</a:t>
            </a:r>
          </a:p>
          <a:p>
            <a:pPr>
              <a:buNone/>
            </a:pPr>
            <a:r>
              <a:rPr lang="en-US" sz="1600" i="1" dirty="0"/>
              <a:t>T</a:t>
            </a:r>
            <a:r>
              <a:rPr lang="ru-RU" sz="1600" i="1" baseline="-25000" dirty="0" err="1"/>
              <a:t>з</a:t>
            </a:r>
            <a:r>
              <a:rPr lang="ru-RU" sz="1600" i="1" baseline="30000" dirty="0" err="1"/>
              <a:t>п</a:t>
            </a:r>
            <a:r>
              <a:rPr lang="ru-RU" sz="1600" dirty="0"/>
              <a:t>(0,3) = </a:t>
            </a:r>
            <a:r>
              <a:rPr lang="en-US" sz="1600" i="1" dirty="0"/>
              <a:t>T</a:t>
            </a:r>
            <a:r>
              <a:rPr lang="ru-RU" sz="1600" baseline="-25000" dirty="0"/>
              <a:t>3</a:t>
            </a:r>
            <a:r>
              <a:rPr lang="en-US" sz="1600" i="1" baseline="30000" dirty="0"/>
              <a:t>n</a:t>
            </a:r>
            <a:r>
              <a:rPr lang="ru-RU" sz="1600" dirty="0"/>
              <a:t> = 10 , </a:t>
            </a:r>
            <a:r>
              <a:rPr lang="en-US" sz="1600" i="1" dirty="0"/>
              <a:t>T</a:t>
            </a:r>
            <a:r>
              <a:rPr lang="ru-RU" sz="1600" i="1" baseline="-25000" dirty="0" err="1"/>
              <a:t>н</a:t>
            </a:r>
            <a:r>
              <a:rPr lang="ru-RU" sz="1600" i="1" baseline="30000" dirty="0" err="1"/>
              <a:t>п</a:t>
            </a:r>
            <a:r>
              <a:rPr lang="ru-RU" sz="1600" dirty="0"/>
              <a:t>(0,3) = </a:t>
            </a:r>
            <a:r>
              <a:rPr lang="en-US" sz="1600" i="1" dirty="0"/>
              <a:t>T</a:t>
            </a:r>
            <a:r>
              <a:rPr lang="ru-RU" sz="1600" i="1" baseline="-25000" dirty="0" err="1"/>
              <a:t>з</a:t>
            </a:r>
            <a:r>
              <a:rPr lang="ru-RU" sz="1600" i="1" baseline="30000" dirty="0" err="1"/>
              <a:t>п</a:t>
            </a:r>
            <a:r>
              <a:rPr lang="ru-RU" sz="1600" dirty="0"/>
              <a:t>(0,3) – </a:t>
            </a:r>
            <a:r>
              <a:rPr lang="en-US" sz="1600" i="1" dirty="0"/>
              <a:t>t</a:t>
            </a:r>
            <a:r>
              <a:rPr lang="ru-RU" sz="1600" baseline="-25000" dirty="0"/>
              <a:t>03</a:t>
            </a:r>
            <a:r>
              <a:rPr lang="ru-RU" sz="1600" baseline="30000" dirty="0"/>
              <a:t> </a:t>
            </a:r>
            <a:r>
              <a:rPr lang="ru-RU" sz="1600" dirty="0"/>
              <a:t>= 10 – 10 = 0 , </a:t>
            </a:r>
            <a:r>
              <a:rPr lang="en-US" sz="1600" i="1" dirty="0"/>
              <a:t>T</a:t>
            </a:r>
            <a:r>
              <a:rPr lang="ru-RU" sz="1600" i="1" baseline="-25000" dirty="0" err="1"/>
              <a:t>з</a:t>
            </a:r>
            <a:r>
              <a:rPr lang="ru-RU" sz="1600" i="1" baseline="30000" dirty="0" err="1"/>
              <a:t>п</a:t>
            </a:r>
            <a:r>
              <a:rPr lang="ru-RU" sz="1600" dirty="0"/>
              <a:t>(0,2) = </a:t>
            </a:r>
            <a:r>
              <a:rPr lang="en-US" sz="1600" i="1" dirty="0"/>
              <a:t>T</a:t>
            </a:r>
            <a:r>
              <a:rPr lang="ru-RU" sz="1600" baseline="-25000" dirty="0"/>
              <a:t>2</a:t>
            </a:r>
            <a:r>
              <a:rPr lang="en-US" sz="1600" i="1" baseline="30000" dirty="0"/>
              <a:t>n</a:t>
            </a:r>
            <a:r>
              <a:rPr lang="ru-RU" sz="1600" dirty="0"/>
              <a:t> = 4 , </a:t>
            </a:r>
          </a:p>
          <a:p>
            <a:pPr>
              <a:buNone/>
            </a:pPr>
            <a:r>
              <a:rPr lang="en-US" sz="1600" i="1" dirty="0"/>
              <a:t>T</a:t>
            </a:r>
            <a:r>
              <a:rPr lang="ru-RU" sz="1600" i="1" baseline="-25000" dirty="0" err="1"/>
              <a:t>н</a:t>
            </a:r>
            <a:r>
              <a:rPr lang="ru-RU" sz="1600" i="1" baseline="30000" dirty="0" err="1"/>
              <a:t>п</a:t>
            </a:r>
            <a:r>
              <a:rPr lang="ru-RU" sz="1600" dirty="0"/>
              <a:t>(0,2) = </a:t>
            </a:r>
            <a:r>
              <a:rPr lang="en-US" sz="1600" i="1" dirty="0"/>
              <a:t>T</a:t>
            </a:r>
            <a:r>
              <a:rPr lang="ru-RU" sz="1600" i="1" baseline="-25000" dirty="0" err="1"/>
              <a:t>з</a:t>
            </a:r>
            <a:r>
              <a:rPr lang="ru-RU" sz="1600" i="1" baseline="30000" dirty="0" err="1"/>
              <a:t>п</a:t>
            </a:r>
            <a:r>
              <a:rPr lang="ru-RU" sz="1600" dirty="0"/>
              <a:t>(0,2) – </a:t>
            </a:r>
            <a:r>
              <a:rPr lang="en-US" sz="1600" i="1" dirty="0"/>
              <a:t>t</a:t>
            </a:r>
            <a:r>
              <a:rPr lang="ru-RU" sz="1600" baseline="-25000" dirty="0"/>
              <a:t>02</a:t>
            </a:r>
            <a:r>
              <a:rPr lang="ru-RU" sz="1600" baseline="30000" dirty="0"/>
              <a:t> </a:t>
            </a:r>
            <a:r>
              <a:rPr lang="ru-RU" sz="1600" dirty="0"/>
              <a:t>= 4 – 3 = 1 , </a:t>
            </a:r>
            <a:r>
              <a:rPr lang="en-US" sz="1600" i="1" dirty="0"/>
              <a:t>T</a:t>
            </a:r>
            <a:r>
              <a:rPr lang="ru-RU" sz="1600" i="1" baseline="-25000" dirty="0" err="1"/>
              <a:t>з</a:t>
            </a:r>
            <a:r>
              <a:rPr lang="ru-RU" sz="1600" i="1" baseline="30000" dirty="0" err="1"/>
              <a:t>п</a:t>
            </a:r>
            <a:r>
              <a:rPr lang="ru-RU" sz="1600" dirty="0"/>
              <a:t>(0,1) = </a:t>
            </a:r>
            <a:r>
              <a:rPr lang="en-US" sz="1600" i="1" dirty="0"/>
              <a:t>T</a:t>
            </a:r>
            <a:r>
              <a:rPr lang="ru-RU" sz="1600" baseline="-25000" dirty="0"/>
              <a:t>1</a:t>
            </a:r>
            <a:r>
              <a:rPr lang="en-US" sz="1600" i="1" baseline="30000" dirty="0"/>
              <a:t>n</a:t>
            </a:r>
            <a:r>
              <a:rPr lang="ru-RU" sz="1600" dirty="0"/>
              <a:t> = 7 , </a:t>
            </a:r>
            <a:r>
              <a:rPr lang="en-US" sz="1600" i="1" dirty="0"/>
              <a:t>T</a:t>
            </a:r>
            <a:r>
              <a:rPr lang="ru-RU" sz="1600" i="1" baseline="-25000" dirty="0" err="1"/>
              <a:t>н</a:t>
            </a:r>
            <a:r>
              <a:rPr lang="ru-RU" sz="1600" i="1" baseline="30000" dirty="0" err="1"/>
              <a:t>п</a:t>
            </a:r>
            <a:r>
              <a:rPr lang="ru-RU" sz="1600" dirty="0"/>
              <a:t>(0,1) = </a:t>
            </a:r>
            <a:r>
              <a:rPr lang="en-US" sz="1600" i="1" dirty="0"/>
              <a:t>T</a:t>
            </a:r>
            <a:r>
              <a:rPr lang="ru-RU" sz="1600" i="1" baseline="-25000" dirty="0" err="1"/>
              <a:t>з</a:t>
            </a:r>
            <a:r>
              <a:rPr lang="ru-RU" sz="1600" i="1" baseline="30000" dirty="0" err="1"/>
              <a:t>п</a:t>
            </a:r>
            <a:r>
              <a:rPr lang="ru-RU" sz="1600" dirty="0"/>
              <a:t>(0,1) – </a:t>
            </a:r>
            <a:r>
              <a:rPr lang="en-US" sz="1600" i="1" dirty="0"/>
              <a:t>t</a:t>
            </a:r>
            <a:r>
              <a:rPr lang="ru-RU" sz="1600" baseline="-25000" dirty="0"/>
              <a:t>01</a:t>
            </a:r>
            <a:r>
              <a:rPr lang="ru-RU" sz="1600" baseline="30000" dirty="0"/>
              <a:t> </a:t>
            </a:r>
            <a:r>
              <a:rPr lang="ru-RU" sz="1600" dirty="0"/>
              <a:t>= 7 – 5 = 2 .</a:t>
            </a:r>
            <a:endParaRPr lang="en-US" sz="1600" dirty="0"/>
          </a:p>
          <a:p>
            <a:pPr>
              <a:buNone/>
            </a:pPr>
            <a:endParaRPr lang="en-US" sz="1600" dirty="0"/>
          </a:p>
          <a:p>
            <a:pPr>
              <a:buNone/>
            </a:pPr>
            <a:endParaRPr lang="en-US" sz="1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596336" y="274638"/>
            <a:ext cx="1090464" cy="274042"/>
          </a:xfrm>
        </p:spPr>
        <p:txBody>
          <a:bodyPr>
            <a:normAutofit fontScale="90000"/>
          </a:bodyPr>
          <a:lstStyle/>
          <a:p>
            <a:r>
              <a:rPr lang="ru-RU" sz="1200" dirty="0"/>
              <a:t>ИСО</a:t>
            </a:r>
            <a:endParaRPr lang="en-US" sz="1200" dirty="0"/>
          </a:p>
        </p:txBody>
      </p:sp>
      <p:sp>
        <p:nvSpPr>
          <p:cNvPr id="3" name="Содержимое 2"/>
          <p:cNvSpPr>
            <a:spLocks noGrp="1"/>
          </p:cNvSpPr>
          <p:nvPr>
            <p:ph idx="1"/>
          </p:nvPr>
        </p:nvSpPr>
        <p:spPr>
          <a:xfrm>
            <a:off x="457200" y="548680"/>
            <a:ext cx="8229600" cy="5577483"/>
          </a:xfrm>
        </p:spPr>
        <p:txBody>
          <a:bodyPr>
            <a:normAutofit fontScale="92500" lnSpcReduction="20000"/>
          </a:bodyPr>
          <a:lstStyle/>
          <a:p>
            <a:pPr>
              <a:buNone/>
            </a:pPr>
            <a:r>
              <a:rPr lang="ru-RU" sz="1600" dirty="0"/>
              <a:t>	Суммарные резервы времени для работ: </a:t>
            </a:r>
            <a:r>
              <a:rPr lang="en-US" sz="1600" i="1" dirty="0" err="1"/>
              <a:t>R</a:t>
            </a:r>
            <a:r>
              <a:rPr lang="en-US" sz="1600" i="1" baseline="-25000" dirty="0" err="1"/>
              <a:t>c</a:t>
            </a:r>
            <a:r>
              <a:rPr lang="ru-RU" sz="1600" dirty="0"/>
              <a:t>(0,1) = </a:t>
            </a:r>
            <a:r>
              <a:rPr lang="en-US" sz="1600" i="1" dirty="0"/>
              <a:t>T</a:t>
            </a:r>
            <a:r>
              <a:rPr lang="ru-RU" sz="1600" baseline="-25000" dirty="0"/>
              <a:t>1</a:t>
            </a:r>
            <a:r>
              <a:rPr lang="en-US" sz="1600" i="1" baseline="30000" dirty="0"/>
              <a:t>n</a:t>
            </a:r>
            <a:r>
              <a:rPr lang="ru-RU" sz="1600" dirty="0"/>
              <a:t> –</a:t>
            </a:r>
            <a:r>
              <a:rPr lang="ru-RU" sz="1600" i="1" dirty="0"/>
              <a:t> </a:t>
            </a:r>
            <a:r>
              <a:rPr lang="en-US" sz="1600" i="1" dirty="0"/>
              <a:t>T</a:t>
            </a:r>
            <a:r>
              <a:rPr lang="ru-RU" sz="1600" baseline="-25000" dirty="0"/>
              <a:t>0</a:t>
            </a:r>
            <a:r>
              <a:rPr lang="en-US" sz="1600" i="1" baseline="30000" dirty="0"/>
              <a:t>p</a:t>
            </a:r>
            <a:r>
              <a:rPr lang="ru-RU" sz="1600" dirty="0"/>
              <a:t> – </a:t>
            </a:r>
            <a:r>
              <a:rPr lang="en-US" sz="1600" i="1" dirty="0"/>
              <a:t>t</a:t>
            </a:r>
            <a:r>
              <a:rPr lang="ru-RU" sz="1600" baseline="-25000" dirty="0"/>
              <a:t>01</a:t>
            </a:r>
            <a:r>
              <a:rPr lang="ru-RU" sz="1600" dirty="0"/>
              <a:t> = 7 – 0 - 5 = 2 , </a:t>
            </a:r>
          </a:p>
          <a:p>
            <a:pPr>
              <a:buNone/>
            </a:pPr>
            <a:r>
              <a:rPr lang="en-US" sz="1600" i="1" dirty="0" err="1"/>
              <a:t>R</a:t>
            </a:r>
            <a:r>
              <a:rPr lang="en-US" sz="1600" i="1" baseline="-25000" dirty="0" err="1"/>
              <a:t>c</a:t>
            </a:r>
            <a:r>
              <a:rPr lang="ru-RU" sz="1600" dirty="0"/>
              <a:t>(0,2) = </a:t>
            </a:r>
            <a:r>
              <a:rPr lang="en-US" sz="1600" i="1" dirty="0"/>
              <a:t>T</a:t>
            </a:r>
            <a:r>
              <a:rPr lang="ru-RU" sz="1600" baseline="-25000" dirty="0"/>
              <a:t>2</a:t>
            </a:r>
            <a:r>
              <a:rPr lang="en-US" sz="1600" i="1" baseline="30000" dirty="0"/>
              <a:t>n</a:t>
            </a:r>
            <a:r>
              <a:rPr lang="ru-RU" sz="1600" dirty="0"/>
              <a:t> –</a:t>
            </a:r>
            <a:r>
              <a:rPr lang="ru-RU" sz="1600" i="1" dirty="0"/>
              <a:t> </a:t>
            </a:r>
            <a:r>
              <a:rPr lang="en-US" sz="1600" i="1" dirty="0"/>
              <a:t>T</a:t>
            </a:r>
            <a:r>
              <a:rPr lang="ru-RU" sz="1600" baseline="-25000" dirty="0"/>
              <a:t>0</a:t>
            </a:r>
            <a:r>
              <a:rPr lang="en-US" sz="1600" i="1" baseline="30000" dirty="0"/>
              <a:t>p</a:t>
            </a:r>
            <a:r>
              <a:rPr lang="ru-RU" sz="1600" dirty="0"/>
              <a:t> – </a:t>
            </a:r>
            <a:r>
              <a:rPr lang="en-US" sz="1600" i="1" dirty="0"/>
              <a:t>t</a:t>
            </a:r>
            <a:r>
              <a:rPr lang="ru-RU" sz="1600" baseline="-25000" dirty="0"/>
              <a:t>02</a:t>
            </a:r>
            <a:r>
              <a:rPr lang="ru-RU" sz="1600" dirty="0"/>
              <a:t> = 4 – 0 - 3 = 1 , </a:t>
            </a:r>
            <a:r>
              <a:rPr lang="en-US" sz="1600" i="1" dirty="0" err="1"/>
              <a:t>R</a:t>
            </a:r>
            <a:r>
              <a:rPr lang="en-US" sz="1600" i="1" baseline="-25000" dirty="0" err="1"/>
              <a:t>c</a:t>
            </a:r>
            <a:r>
              <a:rPr lang="ru-RU" sz="1600" dirty="0"/>
              <a:t>(0,3) = </a:t>
            </a:r>
            <a:r>
              <a:rPr lang="en-US" sz="1600" i="1" dirty="0"/>
              <a:t>T</a:t>
            </a:r>
            <a:r>
              <a:rPr lang="ru-RU" sz="1600" baseline="-25000" dirty="0"/>
              <a:t>3</a:t>
            </a:r>
            <a:r>
              <a:rPr lang="en-US" sz="1600" i="1" baseline="30000" dirty="0"/>
              <a:t>n</a:t>
            </a:r>
            <a:r>
              <a:rPr lang="ru-RU" sz="1600" dirty="0"/>
              <a:t> –</a:t>
            </a:r>
            <a:r>
              <a:rPr lang="ru-RU" sz="1600" i="1" dirty="0"/>
              <a:t> </a:t>
            </a:r>
            <a:r>
              <a:rPr lang="en-US" sz="1600" i="1" dirty="0"/>
              <a:t>T</a:t>
            </a:r>
            <a:r>
              <a:rPr lang="ru-RU" sz="1600" baseline="-25000" dirty="0"/>
              <a:t>0</a:t>
            </a:r>
            <a:r>
              <a:rPr lang="en-US" sz="1600" i="1" baseline="30000" dirty="0"/>
              <a:t>p</a:t>
            </a:r>
            <a:r>
              <a:rPr lang="ru-RU" sz="1600" dirty="0"/>
              <a:t> – </a:t>
            </a:r>
            <a:r>
              <a:rPr lang="en-US" sz="1600" i="1" dirty="0"/>
              <a:t>t</a:t>
            </a:r>
            <a:r>
              <a:rPr lang="ru-RU" sz="1600" baseline="-25000" dirty="0"/>
              <a:t>03</a:t>
            </a:r>
            <a:r>
              <a:rPr lang="ru-RU" sz="1600" dirty="0"/>
              <a:t> = 10 – 0 - 10 = 0 , </a:t>
            </a:r>
          </a:p>
          <a:p>
            <a:pPr>
              <a:buNone/>
            </a:pPr>
            <a:r>
              <a:rPr lang="en-US" sz="1600" i="1" dirty="0" err="1"/>
              <a:t>R</a:t>
            </a:r>
            <a:r>
              <a:rPr lang="en-US" sz="1600" i="1" baseline="-25000" dirty="0" err="1"/>
              <a:t>c</a:t>
            </a:r>
            <a:r>
              <a:rPr lang="ru-RU" sz="1600" dirty="0"/>
              <a:t>(1,4) = </a:t>
            </a:r>
            <a:r>
              <a:rPr lang="en-US" sz="1600" i="1" dirty="0"/>
              <a:t>T</a:t>
            </a:r>
            <a:r>
              <a:rPr lang="ru-RU" sz="1600" baseline="-25000" dirty="0"/>
              <a:t>4</a:t>
            </a:r>
            <a:r>
              <a:rPr lang="en-US" sz="1600" i="1" baseline="30000" dirty="0"/>
              <a:t>n</a:t>
            </a:r>
            <a:r>
              <a:rPr lang="ru-RU" sz="1600" dirty="0"/>
              <a:t> –</a:t>
            </a:r>
            <a:r>
              <a:rPr lang="ru-RU" sz="1600" i="1" dirty="0"/>
              <a:t> </a:t>
            </a:r>
            <a:r>
              <a:rPr lang="en-US" sz="1600" i="1" dirty="0"/>
              <a:t>T</a:t>
            </a:r>
            <a:r>
              <a:rPr lang="ru-RU" sz="1600" baseline="-25000" dirty="0"/>
              <a:t>1</a:t>
            </a:r>
            <a:r>
              <a:rPr lang="en-US" sz="1600" i="1" baseline="30000" dirty="0"/>
              <a:t>p</a:t>
            </a:r>
            <a:r>
              <a:rPr lang="ru-RU" sz="1600" dirty="0"/>
              <a:t> – </a:t>
            </a:r>
            <a:r>
              <a:rPr lang="en-US" sz="1600" i="1" dirty="0"/>
              <a:t>t</a:t>
            </a:r>
            <a:r>
              <a:rPr lang="ru-RU" sz="1600" baseline="-25000" dirty="0"/>
              <a:t>14</a:t>
            </a:r>
            <a:r>
              <a:rPr lang="ru-RU" sz="1600" dirty="0"/>
              <a:t> = 14 – 5 - 7 = 2 , </a:t>
            </a:r>
            <a:r>
              <a:rPr lang="en-US" sz="1600" i="1" dirty="0" err="1"/>
              <a:t>R</a:t>
            </a:r>
            <a:r>
              <a:rPr lang="en-US" sz="1600" i="1" baseline="-25000" dirty="0" err="1"/>
              <a:t>c</a:t>
            </a:r>
            <a:r>
              <a:rPr lang="ru-RU" sz="1600" dirty="0"/>
              <a:t>(2,3) = </a:t>
            </a:r>
            <a:r>
              <a:rPr lang="en-US" sz="1600" i="1" dirty="0"/>
              <a:t>T</a:t>
            </a:r>
            <a:r>
              <a:rPr lang="ru-RU" sz="1600" baseline="-25000" dirty="0"/>
              <a:t>3</a:t>
            </a:r>
            <a:r>
              <a:rPr lang="en-US" sz="1600" i="1" baseline="30000" dirty="0"/>
              <a:t>n</a:t>
            </a:r>
            <a:r>
              <a:rPr lang="ru-RU" sz="1600" dirty="0"/>
              <a:t> –</a:t>
            </a:r>
            <a:r>
              <a:rPr lang="ru-RU" sz="1600" i="1" dirty="0"/>
              <a:t> </a:t>
            </a:r>
            <a:r>
              <a:rPr lang="en-US" sz="1600" i="1" dirty="0"/>
              <a:t>T</a:t>
            </a:r>
            <a:r>
              <a:rPr lang="ru-RU" sz="1600" baseline="-25000" dirty="0"/>
              <a:t>2</a:t>
            </a:r>
            <a:r>
              <a:rPr lang="en-US" sz="1600" i="1" baseline="30000" dirty="0"/>
              <a:t>p</a:t>
            </a:r>
            <a:r>
              <a:rPr lang="ru-RU" sz="1600" dirty="0"/>
              <a:t> – </a:t>
            </a:r>
            <a:r>
              <a:rPr lang="en-US" sz="1600" i="1" dirty="0"/>
              <a:t>t</a:t>
            </a:r>
            <a:r>
              <a:rPr lang="ru-RU" sz="1600" baseline="-25000" dirty="0"/>
              <a:t>23</a:t>
            </a:r>
            <a:r>
              <a:rPr lang="ru-RU" sz="1600" dirty="0"/>
              <a:t> = 10 – 3 - 0 = 7 , </a:t>
            </a:r>
          </a:p>
          <a:p>
            <a:pPr>
              <a:buNone/>
            </a:pPr>
            <a:r>
              <a:rPr lang="en-US" sz="1600" i="1" dirty="0" err="1"/>
              <a:t>R</a:t>
            </a:r>
            <a:r>
              <a:rPr lang="en-US" sz="1600" i="1" baseline="-25000" dirty="0" err="1"/>
              <a:t>c</a:t>
            </a:r>
            <a:r>
              <a:rPr lang="ru-RU" sz="1600" dirty="0"/>
              <a:t>(2,4) = </a:t>
            </a:r>
            <a:r>
              <a:rPr lang="en-US" sz="1600" i="1" dirty="0"/>
              <a:t>T</a:t>
            </a:r>
            <a:r>
              <a:rPr lang="ru-RU" sz="1600" baseline="-25000" dirty="0"/>
              <a:t>4</a:t>
            </a:r>
            <a:r>
              <a:rPr lang="en-US" sz="1600" i="1" baseline="30000" dirty="0"/>
              <a:t>n</a:t>
            </a:r>
            <a:r>
              <a:rPr lang="ru-RU" sz="1600" dirty="0"/>
              <a:t> –</a:t>
            </a:r>
            <a:r>
              <a:rPr lang="ru-RU" sz="1600" i="1" dirty="0"/>
              <a:t> </a:t>
            </a:r>
            <a:r>
              <a:rPr lang="en-US" sz="1600" i="1" dirty="0"/>
              <a:t>T</a:t>
            </a:r>
            <a:r>
              <a:rPr lang="ru-RU" sz="1600" baseline="-25000" dirty="0"/>
              <a:t>2</a:t>
            </a:r>
            <a:r>
              <a:rPr lang="en-US" sz="1600" i="1" baseline="30000" dirty="0"/>
              <a:t>p</a:t>
            </a:r>
            <a:r>
              <a:rPr lang="ru-RU" sz="1600" dirty="0"/>
              <a:t> – </a:t>
            </a:r>
            <a:r>
              <a:rPr lang="en-US" sz="1600" i="1" dirty="0"/>
              <a:t>t</a:t>
            </a:r>
            <a:r>
              <a:rPr lang="ru-RU" sz="1600" baseline="-25000" dirty="0"/>
              <a:t>24</a:t>
            </a:r>
            <a:r>
              <a:rPr lang="ru-RU" sz="1600" dirty="0"/>
              <a:t> = 14 – 3 - 10 = 1 ,</a:t>
            </a:r>
            <a:r>
              <a:rPr lang="ru-RU" sz="1600" i="1" dirty="0"/>
              <a:t> </a:t>
            </a:r>
            <a:r>
              <a:rPr lang="en-US" sz="1600" i="1" dirty="0" err="1"/>
              <a:t>R</a:t>
            </a:r>
            <a:r>
              <a:rPr lang="en-US" sz="1600" i="1" baseline="-25000" dirty="0" err="1"/>
              <a:t>c</a:t>
            </a:r>
            <a:r>
              <a:rPr lang="ru-RU" sz="1600" dirty="0"/>
              <a:t>(3,5) = </a:t>
            </a:r>
            <a:r>
              <a:rPr lang="en-US" sz="1600" i="1" dirty="0"/>
              <a:t>T</a:t>
            </a:r>
            <a:r>
              <a:rPr lang="ru-RU" sz="1600" baseline="-25000" dirty="0"/>
              <a:t>5</a:t>
            </a:r>
            <a:r>
              <a:rPr lang="en-US" sz="1600" i="1" baseline="30000" dirty="0"/>
              <a:t>n</a:t>
            </a:r>
            <a:r>
              <a:rPr lang="ru-RU" sz="1600" dirty="0"/>
              <a:t> –</a:t>
            </a:r>
            <a:r>
              <a:rPr lang="ru-RU" sz="1600" i="1" dirty="0"/>
              <a:t> </a:t>
            </a:r>
            <a:r>
              <a:rPr lang="en-US" sz="1600" i="1" dirty="0"/>
              <a:t>T</a:t>
            </a:r>
            <a:r>
              <a:rPr lang="ru-RU" sz="1600" baseline="-25000" dirty="0"/>
              <a:t>3</a:t>
            </a:r>
            <a:r>
              <a:rPr lang="en-US" sz="1600" i="1" baseline="30000" dirty="0"/>
              <a:t>p</a:t>
            </a:r>
            <a:r>
              <a:rPr lang="ru-RU" sz="1600" dirty="0"/>
              <a:t> – </a:t>
            </a:r>
            <a:r>
              <a:rPr lang="en-US" sz="1600" i="1" dirty="0"/>
              <a:t>t</a:t>
            </a:r>
            <a:r>
              <a:rPr lang="ru-RU" sz="1600" baseline="-25000" dirty="0"/>
              <a:t>35</a:t>
            </a:r>
            <a:r>
              <a:rPr lang="ru-RU" sz="1600" dirty="0"/>
              <a:t> = 19 – 10 - 9 = 0 , </a:t>
            </a:r>
          </a:p>
          <a:p>
            <a:pPr>
              <a:buNone/>
            </a:pPr>
            <a:r>
              <a:rPr lang="en-US" sz="1600" i="1" dirty="0" err="1"/>
              <a:t>R</a:t>
            </a:r>
            <a:r>
              <a:rPr lang="en-US" sz="1600" i="1" baseline="-25000" dirty="0" err="1"/>
              <a:t>c</a:t>
            </a:r>
            <a:r>
              <a:rPr lang="ru-RU" sz="1600" dirty="0"/>
              <a:t>(4,5) = </a:t>
            </a:r>
            <a:r>
              <a:rPr lang="en-US" sz="1600" i="1" dirty="0"/>
              <a:t>T</a:t>
            </a:r>
            <a:r>
              <a:rPr lang="ru-RU" sz="1600" baseline="-25000" dirty="0"/>
              <a:t>5</a:t>
            </a:r>
            <a:r>
              <a:rPr lang="en-US" sz="1600" i="1" baseline="30000" dirty="0"/>
              <a:t>n</a:t>
            </a:r>
            <a:r>
              <a:rPr lang="ru-RU" sz="1600" dirty="0"/>
              <a:t> –</a:t>
            </a:r>
            <a:r>
              <a:rPr lang="ru-RU" sz="1600" i="1" dirty="0"/>
              <a:t> </a:t>
            </a:r>
            <a:r>
              <a:rPr lang="en-US" sz="1600" i="1" dirty="0"/>
              <a:t>T</a:t>
            </a:r>
            <a:r>
              <a:rPr lang="ru-RU" sz="1600" baseline="-25000" dirty="0"/>
              <a:t>4</a:t>
            </a:r>
            <a:r>
              <a:rPr lang="en-US" sz="1600" i="1" baseline="30000" dirty="0"/>
              <a:t>p</a:t>
            </a:r>
            <a:r>
              <a:rPr lang="ru-RU" sz="1600" dirty="0"/>
              <a:t> – </a:t>
            </a:r>
            <a:r>
              <a:rPr lang="en-US" sz="1600" i="1" dirty="0"/>
              <a:t>t</a:t>
            </a:r>
            <a:r>
              <a:rPr lang="ru-RU" sz="1600" baseline="-25000" dirty="0"/>
              <a:t>45</a:t>
            </a:r>
            <a:r>
              <a:rPr lang="ru-RU" sz="1600" dirty="0"/>
              <a:t> = 19 – 13 - 5 = 1 .</a:t>
            </a:r>
            <a:endParaRPr lang="en-US" sz="1600" dirty="0"/>
          </a:p>
          <a:p>
            <a:pPr>
              <a:buNone/>
            </a:pPr>
            <a:r>
              <a:rPr lang="ru-RU" sz="1600" dirty="0"/>
              <a:t>	Свободный резерв времени для работ: </a:t>
            </a:r>
            <a:r>
              <a:rPr lang="en-US" sz="1600" i="1" dirty="0" err="1"/>
              <a:t>R</a:t>
            </a:r>
            <a:r>
              <a:rPr lang="en-US" sz="1600" i="1" baseline="-25000" dirty="0" err="1"/>
              <a:t>c</a:t>
            </a:r>
            <a:r>
              <a:rPr lang="ru-RU" sz="1600" i="1" baseline="-25000" dirty="0"/>
              <a:t>в</a:t>
            </a:r>
            <a:r>
              <a:rPr lang="ru-RU" sz="1600" dirty="0"/>
              <a:t>(0,1) = </a:t>
            </a:r>
            <a:r>
              <a:rPr lang="en-US" sz="1600" i="1" dirty="0"/>
              <a:t>T</a:t>
            </a:r>
            <a:r>
              <a:rPr lang="ru-RU" sz="1600" baseline="-25000" dirty="0"/>
              <a:t>1</a:t>
            </a:r>
            <a:r>
              <a:rPr lang="en-US" sz="1600" i="1" baseline="30000" dirty="0"/>
              <a:t>p</a:t>
            </a:r>
            <a:r>
              <a:rPr lang="ru-RU" sz="1600" dirty="0"/>
              <a:t> –</a:t>
            </a:r>
            <a:r>
              <a:rPr lang="ru-RU" sz="1600" i="1" dirty="0"/>
              <a:t> </a:t>
            </a:r>
            <a:r>
              <a:rPr lang="en-US" sz="1600" i="1" dirty="0"/>
              <a:t>T</a:t>
            </a:r>
            <a:r>
              <a:rPr lang="ru-RU" sz="1600" baseline="-25000" dirty="0"/>
              <a:t>0</a:t>
            </a:r>
            <a:r>
              <a:rPr lang="en-US" sz="1600" i="1" baseline="30000" dirty="0"/>
              <a:t>p</a:t>
            </a:r>
            <a:r>
              <a:rPr lang="ru-RU" sz="1600" dirty="0"/>
              <a:t> – </a:t>
            </a:r>
            <a:r>
              <a:rPr lang="en-US" sz="1600" i="1" dirty="0"/>
              <a:t>t</a:t>
            </a:r>
            <a:r>
              <a:rPr lang="ru-RU" sz="1600" baseline="-25000" dirty="0"/>
              <a:t>01</a:t>
            </a:r>
            <a:r>
              <a:rPr lang="ru-RU" sz="1600" dirty="0"/>
              <a:t> = 5 – 0 - 5 = 0 , </a:t>
            </a:r>
          </a:p>
          <a:p>
            <a:pPr>
              <a:buNone/>
            </a:pPr>
            <a:r>
              <a:rPr lang="en-US" sz="1600" i="1" dirty="0" err="1"/>
              <a:t>R</a:t>
            </a:r>
            <a:r>
              <a:rPr lang="en-US" sz="1600" i="1" baseline="-25000" dirty="0" err="1"/>
              <a:t>c</a:t>
            </a:r>
            <a:r>
              <a:rPr lang="ru-RU" sz="1600" i="1" baseline="-25000" dirty="0"/>
              <a:t>в</a:t>
            </a:r>
            <a:r>
              <a:rPr lang="ru-RU" sz="1600" dirty="0"/>
              <a:t>(0,2) = </a:t>
            </a:r>
            <a:r>
              <a:rPr lang="en-US" sz="1600" i="1" dirty="0"/>
              <a:t>T</a:t>
            </a:r>
            <a:r>
              <a:rPr lang="ru-RU" sz="1600" baseline="-25000" dirty="0"/>
              <a:t>2</a:t>
            </a:r>
            <a:r>
              <a:rPr lang="en-US" sz="1600" i="1" baseline="30000" dirty="0"/>
              <a:t>p</a:t>
            </a:r>
            <a:r>
              <a:rPr lang="ru-RU" sz="1600" dirty="0"/>
              <a:t> –</a:t>
            </a:r>
            <a:r>
              <a:rPr lang="ru-RU" sz="1600" i="1" dirty="0"/>
              <a:t> </a:t>
            </a:r>
            <a:r>
              <a:rPr lang="en-US" sz="1600" i="1" dirty="0"/>
              <a:t>T</a:t>
            </a:r>
            <a:r>
              <a:rPr lang="ru-RU" sz="1600" baseline="-25000" dirty="0"/>
              <a:t>0</a:t>
            </a:r>
            <a:r>
              <a:rPr lang="en-US" sz="1600" i="1" baseline="30000" dirty="0"/>
              <a:t>p</a:t>
            </a:r>
            <a:r>
              <a:rPr lang="ru-RU" sz="1600" dirty="0"/>
              <a:t> – </a:t>
            </a:r>
            <a:r>
              <a:rPr lang="en-US" sz="1600" i="1" dirty="0"/>
              <a:t>t</a:t>
            </a:r>
            <a:r>
              <a:rPr lang="ru-RU" sz="1600" baseline="-25000" dirty="0"/>
              <a:t>02</a:t>
            </a:r>
            <a:r>
              <a:rPr lang="ru-RU" sz="1600" dirty="0"/>
              <a:t> = 3 – 0 - 3 = 0 , </a:t>
            </a:r>
            <a:r>
              <a:rPr lang="en-US" sz="1600" i="1" dirty="0" err="1"/>
              <a:t>R</a:t>
            </a:r>
            <a:r>
              <a:rPr lang="en-US" sz="1600" i="1" baseline="-25000" dirty="0" err="1"/>
              <a:t>c</a:t>
            </a:r>
            <a:r>
              <a:rPr lang="ru-RU" sz="1600" i="1" baseline="-25000" dirty="0"/>
              <a:t>в</a:t>
            </a:r>
            <a:r>
              <a:rPr lang="ru-RU" sz="1600" dirty="0"/>
              <a:t>(0,3) = </a:t>
            </a:r>
            <a:r>
              <a:rPr lang="en-US" sz="1600" i="1" dirty="0"/>
              <a:t>T</a:t>
            </a:r>
            <a:r>
              <a:rPr lang="ru-RU" sz="1600" baseline="-25000" dirty="0"/>
              <a:t>3</a:t>
            </a:r>
            <a:r>
              <a:rPr lang="en-US" sz="1600" i="1" baseline="30000" dirty="0"/>
              <a:t>p</a:t>
            </a:r>
            <a:r>
              <a:rPr lang="ru-RU" sz="1600" dirty="0"/>
              <a:t> –</a:t>
            </a:r>
            <a:r>
              <a:rPr lang="ru-RU" sz="1600" i="1" dirty="0"/>
              <a:t> </a:t>
            </a:r>
            <a:r>
              <a:rPr lang="en-US" sz="1600" i="1" dirty="0"/>
              <a:t>T</a:t>
            </a:r>
            <a:r>
              <a:rPr lang="ru-RU" sz="1600" baseline="-25000" dirty="0"/>
              <a:t>0</a:t>
            </a:r>
            <a:r>
              <a:rPr lang="en-US" sz="1600" i="1" baseline="30000" dirty="0"/>
              <a:t>p</a:t>
            </a:r>
            <a:r>
              <a:rPr lang="ru-RU" sz="1600" dirty="0"/>
              <a:t> – </a:t>
            </a:r>
            <a:r>
              <a:rPr lang="en-US" sz="1600" i="1" dirty="0"/>
              <a:t>t</a:t>
            </a:r>
            <a:r>
              <a:rPr lang="ru-RU" sz="1600" baseline="-25000" dirty="0"/>
              <a:t>03</a:t>
            </a:r>
            <a:r>
              <a:rPr lang="ru-RU" sz="1600" dirty="0"/>
              <a:t> = 10 – 0 - 10 = 0 , </a:t>
            </a:r>
          </a:p>
          <a:p>
            <a:pPr>
              <a:buNone/>
            </a:pPr>
            <a:r>
              <a:rPr lang="en-US" sz="1600" i="1" dirty="0" err="1"/>
              <a:t>R</a:t>
            </a:r>
            <a:r>
              <a:rPr lang="en-US" sz="1600" i="1" baseline="-25000" dirty="0" err="1"/>
              <a:t>c</a:t>
            </a:r>
            <a:r>
              <a:rPr lang="ru-RU" sz="1600" i="1" baseline="-25000" dirty="0"/>
              <a:t>в</a:t>
            </a:r>
            <a:r>
              <a:rPr lang="ru-RU" sz="1600" dirty="0"/>
              <a:t>(1,4) = </a:t>
            </a:r>
            <a:r>
              <a:rPr lang="en-US" sz="1600" i="1" dirty="0"/>
              <a:t>T</a:t>
            </a:r>
            <a:r>
              <a:rPr lang="ru-RU" sz="1600" baseline="-25000" dirty="0"/>
              <a:t>4</a:t>
            </a:r>
            <a:r>
              <a:rPr lang="en-US" sz="1600" i="1" baseline="30000" dirty="0"/>
              <a:t>p</a:t>
            </a:r>
            <a:r>
              <a:rPr lang="ru-RU" sz="1600" dirty="0"/>
              <a:t> –</a:t>
            </a:r>
            <a:r>
              <a:rPr lang="ru-RU" sz="1600" i="1" dirty="0"/>
              <a:t> </a:t>
            </a:r>
            <a:r>
              <a:rPr lang="en-US" sz="1600" i="1" dirty="0"/>
              <a:t>T</a:t>
            </a:r>
            <a:r>
              <a:rPr lang="ru-RU" sz="1600" baseline="-25000" dirty="0"/>
              <a:t>1</a:t>
            </a:r>
            <a:r>
              <a:rPr lang="en-US" sz="1600" i="1" baseline="30000" dirty="0"/>
              <a:t>p</a:t>
            </a:r>
            <a:r>
              <a:rPr lang="ru-RU" sz="1600" dirty="0"/>
              <a:t> – </a:t>
            </a:r>
            <a:r>
              <a:rPr lang="en-US" sz="1600" i="1" dirty="0"/>
              <a:t>t</a:t>
            </a:r>
            <a:r>
              <a:rPr lang="ru-RU" sz="1600" baseline="-25000" dirty="0"/>
              <a:t>14</a:t>
            </a:r>
            <a:r>
              <a:rPr lang="ru-RU" sz="1600" dirty="0"/>
              <a:t> = 13 – 5 - 7 = 1 , </a:t>
            </a:r>
            <a:r>
              <a:rPr lang="en-US" sz="1600" i="1" dirty="0" err="1"/>
              <a:t>R</a:t>
            </a:r>
            <a:r>
              <a:rPr lang="en-US" sz="1600" i="1" baseline="-25000" dirty="0" err="1"/>
              <a:t>c</a:t>
            </a:r>
            <a:r>
              <a:rPr lang="ru-RU" sz="1600" i="1" baseline="-25000" dirty="0"/>
              <a:t>в</a:t>
            </a:r>
            <a:r>
              <a:rPr lang="ru-RU" sz="1600" dirty="0"/>
              <a:t>(2,3) = </a:t>
            </a:r>
            <a:r>
              <a:rPr lang="en-US" sz="1600" i="1" dirty="0"/>
              <a:t>T</a:t>
            </a:r>
            <a:r>
              <a:rPr lang="ru-RU" sz="1600" baseline="-25000" dirty="0"/>
              <a:t>3</a:t>
            </a:r>
            <a:r>
              <a:rPr lang="en-US" sz="1600" i="1" baseline="30000" dirty="0"/>
              <a:t>p</a:t>
            </a:r>
            <a:r>
              <a:rPr lang="ru-RU" sz="1600" dirty="0"/>
              <a:t> –</a:t>
            </a:r>
            <a:r>
              <a:rPr lang="ru-RU" sz="1600" i="1" dirty="0"/>
              <a:t> </a:t>
            </a:r>
            <a:r>
              <a:rPr lang="en-US" sz="1600" i="1" dirty="0"/>
              <a:t>T</a:t>
            </a:r>
            <a:r>
              <a:rPr lang="ru-RU" sz="1600" baseline="-25000" dirty="0"/>
              <a:t>2</a:t>
            </a:r>
            <a:r>
              <a:rPr lang="en-US" sz="1600" i="1" baseline="30000" dirty="0"/>
              <a:t>p</a:t>
            </a:r>
            <a:r>
              <a:rPr lang="ru-RU" sz="1600" dirty="0"/>
              <a:t> – </a:t>
            </a:r>
            <a:r>
              <a:rPr lang="en-US" sz="1600" i="1" dirty="0"/>
              <a:t>t</a:t>
            </a:r>
            <a:r>
              <a:rPr lang="ru-RU" sz="1600" baseline="-25000" dirty="0"/>
              <a:t>23</a:t>
            </a:r>
            <a:r>
              <a:rPr lang="ru-RU" sz="1600" dirty="0"/>
              <a:t> = 10 – 3 - 0 = 7 , </a:t>
            </a:r>
          </a:p>
          <a:p>
            <a:pPr>
              <a:buNone/>
            </a:pPr>
            <a:r>
              <a:rPr lang="en-US" sz="1600" i="1" dirty="0" err="1"/>
              <a:t>R</a:t>
            </a:r>
            <a:r>
              <a:rPr lang="en-US" sz="1600" i="1" baseline="-25000" dirty="0" err="1"/>
              <a:t>c</a:t>
            </a:r>
            <a:r>
              <a:rPr lang="ru-RU" sz="1600" i="1" baseline="-25000" dirty="0"/>
              <a:t>в</a:t>
            </a:r>
            <a:r>
              <a:rPr lang="ru-RU" sz="1600" dirty="0"/>
              <a:t>(2,4) = </a:t>
            </a:r>
            <a:r>
              <a:rPr lang="en-US" sz="1600" i="1" dirty="0"/>
              <a:t>T</a:t>
            </a:r>
            <a:r>
              <a:rPr lang="ru-RU" sz="1600" baseline="-25000" dirty="0"/>
              <a:t>4</a:t>
            </a:r>
            <a:r>
              <a:rPr lang="en-US" sz="1600" i="1" baseline="30000" dirty="0"/>
              <a:t>p</a:t>
            </a:r>
            <a:r>
              <a:rPr lang="ru-RU" sz="1600" dirty="0"/>
              <a:t> –</a:t>
            </a:r>
            <a:r>
              <a:rPr lang="ru-RU" sz="1600" i="1" dirty="0"/>
              <a:t> </a:t>
            </a:r>
            <a:r>
              <a:rPr lang="en-US" sz="1600" i="1" dirty="0"/>
              <a:t>T</a:t>
            </a:r>
            <a:r>
              <a:rPr lang="ru-RU" sz="1600" baseline="-25000" dirty="0"/>
              <a:t>2</a:t>
            </a:r>
            <a:r>
              <a:rPr lang="en-US" sz="1600" i="1" baseline="30000" dirty="0"/>
              <a:t>p</a:t>
            </a:r>
            <a:r>
              <a:rPr lang="ru-RU" sz="1600" dirty="0"/>
              <a:t> – </a:t>
            </a:r>
            <a:r>
              <a:rPr lang="en-US" sz="1600" i="1" dirty="0"/>
              <a:t>t</a:t>
            </a:r>
            <a:r>
              <a:rPr lang="ru-RU" sz="1600" baseline="-25000" dirty="0"/>
              <a:t>24</a:t>
            </a:r>
            <a:r>
              <a:rPr lang="ru-RU" sz="1600" dirty="0"/>
              <a:t> = 13 – 3 - 10 = 0 ,</a:t>
            </a:r>
            <a:r>
              <a:rPr lang="ru-RU" sz="1600" i="1" dirty="0"/>
              <a:t> </a:t>
            </a:r>
            <a:r>
              <a:rPr lang="en-US" sz="1600" i="1" dirty="0" err="1"/>
              <a:t>R</a:t>
            </a:r>
            <a:r>
              <a:rPr lang="en-US" sz="1600" i="1" baseline="-25000" dirty="0" err="1"/>
              <a:t>c</a:t>
            </a:r>
            <a:r>
              <a:rPr lang="ru-RU" sz="1600" i="1" baseline="-25000" dirty="0"/>
              <a:t>в</a:t>
            </a:r>
            <a:r>
              <a:rPr lang="ru-RU" sz="1600" dirty="0"/>
              <a:t>(3,5) = </a:t>
            </a:r>
            <a:r>
              <a:rPr lang="en-US" sz="1600" i="1" dirty="0"/>
              <a:t>T</a:t>
            </a:r>
            <a:r>
              <a:rPr lang="ru-RU" sz="1600" baseline="-25000" dirty="0"/>
              <a:t>5</a:t>
            </a:r>
            <a:r>
              <a:rPr lang="en-US" sz="1600" i="1" baseline="30000" dirty="0"/>
              <a:t>p</a:t>
            </a:r>
            <a:r>
              <a:rPr lang="ru-RU" sz="1600" dirty="0"/>
              <a:t> –</a:t>
            </a:r>
            <a:r>
              <a:rPr lang="ru-RU" sz="1600" i="1" dirty="0"/>
              <a:t> </a:t>
            </a:r>
            <a:r>
              <a:rPr lang="en-US" sz="1600" i="1" dirty="0"/>
              <a:t>T</a:t>
            </a:r>
            <a:r>
              <a:rPr lang="ru-RU" sz="1600" baseline="-25000" dirty="0"/>
              <a:t>3</a:t>
            </a:r>
            <a:r>
              <a:rPr lang="en-US" sz="1600" i="1" baseline="30000" dirty="0"/>
              <a:t>p</a:t>
            </a:r>
            <a:r>
              <a:rPr lang="ru-RU" sz="1600" dirty="0"/>
              <a:t> – </a:t>
            </a:r>
            <a:r>
              <a:rPr lang="en-US" sz="1600" i="1" dirty="0"/>
              <a:t>t</a:t>
            </a:r>
            <a:r>
              <a:rPr lang="ru-RU" sz="1600" baseline="-25000" dirty="0"/>
              <a:t>35</a:t>
            </a:r>
            <a:r>
              <a:rPr lang="ru-RU" sz="1600" dirty="0"/>
              <a:t> = 19 – 10 - 9 = 0 , </a:t>
            </a:r>
          </a:p>
          <a:p>
            <a:pPr>
              <a:buNone/>
            </a:pPr>
            <a:r>
              <a:rPr lang="en-US" sz="1600" i="1" dirty="0" err="1"/>
              <a:t>R</a:t>
            </a:r>
            <a:r>
              <a:rPr lang="en-US" sz="1600" i="1" baseline="-25000" dirty="0" err="1"/>
              <a:t>c</a:t>
            </a:r>
            <a:r>
              <a:rPr lang="ru-RU" sz="1600" i="1" baseline="-25000" dirty="0"/>
              <a:t>в</a:t>
            </a:r>
            <a:r>
              <a:rPr lang="ru-RU" sz="1600" dirty="0"/>
              <a:t>(4,5) = </a:t>
            </a:r>
            <a:r>
              <a:rPr lang="en-US" sz="1600" i="1" dirty="0"/>
              <a:t>T</a:t>
            </a:r>
            <a:r>
              <a:rPr lang="ru-RU" sz="1600" baseline="-25000" dirty="0"/>
              <a:t>5</a:t>
            </a:r>
            <a:r>
              <a:rPr lang="en-US" sz="1600" i="1" baseline="30000" dirty="0"/>
              <a:t>p</a:t>
            </a:r>
            <a:r>
              <a:rPr lang="ru-RU" sz="1600" dirty="0"/>
              <a:t> –</a:t>
            </a:r>
            <a:r>
              <a:rPr lang="ru-RU" sz="1600" i="1" dirty="0"/>
              <a:t> </a:t>
            </a:r>
            <a:r>
              <a:rPr lang="en-US" sz="1600" i="1" dirty="0"/>
              <a:t>T</a:t>
            </a:r>
            <a:r>
              <a:rPr lang="ru-RU" sz="1600" baseline="-25000" dirty="0"/>
              <a:t>4</a:t>
            </a:r>
            <a:r>
              <a:rPr lang="en-US" sz="1600" i="1" baseline="30000" dirty="0"/>
              <a:t>p</a:t>
            </a:r>
            <a:r>
              <a:rPr lang="ru-RU" sz="1600" dirty="0"/>
              <a:t> – </a:t>
            </a:r>
            <a:r>
              <a:rPr lang="en-US" sz="1600" i="1" dirty="0"/>
              <a:t>t</a:t>
            </a:r>
            <a:r>
              <a:rPr lang="ru-RU" sz="1600" baseline="-25000" dirty="0"/>
              <a:t>45</a:t>
            </a:r>
            <a:r>
              <a:rPr lang="ru-RU" sz="1600" dirty="0"/>
              <a:t> = 19 – 13 - 5 = 1 .</a:t>
            </a:r>
            <a:endParaRPr lang="en-US" sz="1600" dirty="0"/>
          </a:p>
          <a:p>
            <a:pPr>
              <a:buNone/>
            </a:pPr>
            <a:r>
              <a:rPr lang="ru-RU" sz="1600" dirty="0"/>
              <a:t>	Независимый резерв времени для работ: </a:t>
            </a:r>
          </a:p>
          <a:p>
            <a:pPr>
              <a:buNone/>
            </a:pPr>
            <a:r>
              <a:rPr lang="en-US" sz="1600" i="1" dirty="0"/>
              <a:t>R</a:t>
            </a:r>
            <a:r>
              <a:rPr lang="ru-RU" sz="1600" i="1" baseline="-25000" dirty="0" err="1"/>
              <a:t>н</a:t>
            </a:r>
            <a:r>
              <a:rPr lang="ru-RU" sz="1600" dirty="0"/>
              <a:t>(0,1) = </a:t>
            </a:r>
            <a:r>
              <a:rPr lang="en-US" sz="1600" dirty="0"/>
              <a:t>max</a:t>
            </a:r>
            <a:r>
              <a:rPr lang="ru-RU" sz="1600" dirty="0"/>
              <a:t> [ 0 , </a:t>
            </a:r>
            <a:r>
              <a:rPr lang="en-US" sz="1600" i="1" dirty="0"/>
              <a:t>T</a:t>
            </a:r>
            <a:r>
              <a:rPr lang="ru-RU" sz="1600" baseline="-25000" dirty="0"/>
              <a:t>1</a:t>
            </a:r>
            <a:r>
              <a:rPr lang="en-US" sz="1600" i="1" baseline="30000" dirty="0"/>
              <a:t>p</a:t>
            </a:r>
            <a:r>
              <a:rPr lang="ru-RU" sz="1600" dirty="0"/>
              <a:t> –</a:t>
            </a:r>
            <a:r>
              <a:rPr lang="ru-RU" sz="1600" i="1" dirty="0"/>
              <a:t> </a:t>
            </a:r>
            <a:r>
              <a:rPr lang="en-US" sz="1600" i="1" dirty="0"/>
              <a:t>T</a:t>
            </a:r>
            <a:r>
              <a:rPr lang="ru-RU" sz="1600" baseline="-25000" dirty="0"/>
              <a:t>0</a:t>
            </a:r>
            <a:r>
              <a:rPr lang="en-US" sz="1600" i="1" baseline="30000" dirty="0"/>
              <a:t>n</a:t>
            </a:r>
            <a:r>
              <a:rPr lang="ru-RU" sz="1600" dirty="0"/>
              <a:t> – </a:t>
            </a:r>
            <a:r>
              <a:rPr lang="en-US" sz="1600" i="1" dirty="0"/>
              <a:t>t</a:t>
            </a:r>
            <a:r>
              <a:rPr lang="ru-RU" sz="1600" baseline="-25000" dirty="0"/>
              <a:t>01</a:t>
            </a:r>
            <a:r>
              <a:rPr lang="ru-RU" sz="1600" dirty="0"/>
              <a:t> ] = </a:t>
            </a:r>
            <a:r>
              <a:rPr lang="en-US" sz="1600" dirty="0"/>
              <a:t>max</a:t>
            </a:r>
            <a:r>
              <a:rPr lang="ru-RU" sz="1600" dirty="0"/>
              <a:t> [ 0 , 5 – 0 - 5 ] = 0 , </a:t>
            </a:r>
          </a:p>
          <a:p>
            <a:pPr>
              <a:buNone/>
            </a:pPr>
            <a:r>
              <a:rPr lang="en-US" sz="1600" i="1" dirty="0"/>
              <a:t>R</a:t>
            </a:r>
            <a:r>
              <a:rPr lang="ru-RU" sz="1600" i="1" baseline="-25000" dirty="0" err="1"/>
              <a:t>н</a:t>
            </a:r>
            <a:r>
              <a:rPr lang="ru-RU" sz="1600" dirty="0"/>
              <a:t>(0,2) = </a:t>
            </a:r>
            <a:r>
              <a:rPr lang="en-US" sz="1600" dirty="0"/>
              <a:t>max</a:t>
            </a:r>
            <a:r>
              <a:rPr lang="ru-RU" sz="1600" dirty="0"/>
              <a:t> [ 0 , </a:t>
            </a:r>
            <a:r>
              <a:rPr lang="en-US" sz="1600" i="1" dirty="0"/>
              <a:t>T</a:t>
            </a:r>
            <a:r>
              <a:rPr lang="ru-RU" sz="1600" baseline="-25000" dirty="0"/>
              <a:t>2</a:t>
            </a:r>
            <a:r>
              <a:rPr lang="en-US" sz="1600" i="1" baseline="30000" dirty="0"/>
              <a:t>p</a:t>
            </a:r>
            <a:r>
              <a:rPr lang="ru-RU" sz="1600" dirty="0"/>
              <a:t> –</a:t>
            </a:r>
            <a:r>
              <a:rPr lang="ru-RU" sz="1600" i="1" dirty="0"/>
              <a:t> </a:t>
            </a:r>
            <a:r>
              <a:rPr lang="en-US" sz="1600" i="1" dirty="0"/>
              <a:t>T</a:t>
            </a:r>
            <a:r>
              <a:rPr lang="ru-RU" sz="1600" baseline="-25000" dirty="0"/>
              <a:t>0</a:t>
            </a:r>
            <a:r>
              <a:rPr lang="en-US" sz="1600" i="1" baseline="30000" dirty="0"/>
              <a:t>n</a:t>
            </a:r>
            <a:r>
              <a:rPr lang="ru-RU" sz="1600" dirty="0"/>
              <a:t> – </a:t>
            </a:r>
            <a:r>
              <a:rPr lang="en-US" sz="1600" i="1" dirty="0"/>
              <a:t>t</a:t>
            </a:r>
            <a:r>
              <a:rPr lang="ru-RU" sz="1600" baseline="-25000" dirty="0"/>
              <a:t>02</a:t>
            </a:r>
            <a:r>
              <a:rPr lang="ru-RU" sz="1600" dirty="0"/>
              <a:t> ] = </a:t>
            </a:r>
            <a:r>
              <a:rPr lang="en-US" sz="1600" dirty="0"/>
              <a:t>max</a:t>
            </a:r>
            <a:r>
              <a:rPr lang="ru-RU" sz="1600" dirty="0"/>
              <a:t> [ 0 , 3 – 0 - 3 ] = 0 , </a:t>
            </a:r>
          </a:p>
          <a:p>
            <a:pPr>
              <a:buNone/>
            </a:pPr>
            <a:r>
              <a:rPr lang="en-US" sz="1600" i="1" dirty="0"/>
              <a:t>R</a:t>
            </a:r>
            <a:r>
              <a:rPr lang="ru-RU" sz="1600" i="1" baseline="-25000" dirty="0" err="1"/>
              <a:t>н</a:t>
            </a:r>
            <a:r>
              <a:rPr lang="ru-RU" sz="1600" dirty="0"/>
              <a:t>(0,3) = </a:t>
            </a:r>
            <a:r>
              <a:rPr lang="en-US" sz="1600" dirty="0"/>
              <a:t>max</a:t>
            </a:r>
            <a:r>
              <a:rPr lang="ru-RU" sz="1600" dirty="0"/>
              <a:t> [ 0 , </a:t>
            </a:r>
            <a:r>
              <a:rPr lang="en-US" sz="1600" i="1" dirty="0"/>
              <a:t>T</a:t>
            </a:r>
            <a:r>
              <a:rPr lang="ru-RU" sz="1600" baseline="-25000" dirty="0"/>
              <a:t>3</a:t>
            </a:r>
            <a:r>
              <a:rPr lang="en-US" sz="1600" i="1" baseline="30000" dirty="0"/>
              <a:t>p</a:t>
            </a:r>
            <a:r>
              <a:rPr lang="ru-RU" sz="1600" dirty="0"/>
              <a:t> –</a:t>
            </a:r>
            <a:r>
              <a:rPr lang="ru-RU" sz="1600" i="1" dirty="0"/>
              <a:t> </a:t>
            </a:r>
            <a:r>
              <a:rPr lang="en-US" sz="1600" i="1" dirty="0"/>
              <a:t>T</a:t>
            </a:r>
            <a:r>
              <a:rPr lang="ru-RU" sz="1600" baseline="-25000" dirty="0"/>
              <a:t>0</a:t>
            </a:r>
            <a:r>
              <a:rPr lang="en-US" sz="1600" i="1" baseline="30000" dirty="0"/>
              <a:t>n</a:t>
            </a:r>
            <a:r>
              <a:rPr lang="ru-RU" sz="1600" dirty="0"/>
              <a:t> – </a:t>
            </a:r>
            <a:r>
              <a:rPr lang="en-US" sz="1600" i="1" dirty="0"/>
              <a:t>t</a:t>
            </a:r>
            <a:r>
              <a:rPr lang="ru-RU" sz="1600" baseline="-25000" dirty="0"/>
              <a:t>03</a:t>
            </a:r>
            <a:r>
              <a:rPr lang="ru-RU" sz="1600" dirty="0"/>
              <a:t> ] = </a:t>
            </a:r>
            <a:r>
              <a:rPr lang="en-US" sz="1600" dirty="0"/>
              <a:t>max</a:t>
            </a:r>
            <a:r>
              <a:rPr lang="ru-RU" sz="1600" dirty="0"/>
              <a:t> [ 0 , 10 – 0 - 10 ] = 0, </a:t>
            </a:r>
          </a:p>
          <a:p>
            <a:pPr>
              <a:buNone/>
            </a:pPr>
            <a:r>
              <a:rPr lang="en-US" sz="1600" i="1" dirty="0"/>
              <a:t>R</a:t>
            </a:r>
            <a:r>
              <a:rPr lang="ru-RU" sz="1600" i="1" baseline="-25000" dirty="0" err="1"/>
              <a:t>н</a:t>
            </a:r>
            <a:r>
              <a:rPr lang="ru-RU" sz="1600" dirty="0"/>
              <a:t>(1,4) = </a:t>
            </a:r>
            <a:r>
              <a:rPr lang="en-US" sz="1600" dirty="0"/>
              <a:t>max</a:t>
            </a:r>
            <a:r>
              <a:rPr lang="ru-RU" sz="1600" dirty="0"/>
              <a:t> [ 0 , </a:t>
            </a:r>
            <a:r>
              <a:rPr lang="en-US" sz="1600" i="1" dirty="0"/>
              <a:t>T</a:t>
            </a:r>
            <a:r>
              <a:rPr lang="ru-RU" sz="1600" baseline="-25000" dirty="0"/>
              <a:t>4</a:t>
            </a:r>
            <a:r>
              <a:rPr lang="en-US" sz="1600" i="1" baseline="30000" dirty="0"/>
              <a:t>p</a:t>
            </a:r>
            <a:r>
              <a:rPr lang="ru-RU" sz="1600" dirty="0"/>
              <a:t> –</a:t>
            </a:r>
            <a:r>
              <a:rPr lang="ru-RU" sz="1600" i="1" dirty="0"/>
              <a:t> </a:t>
            </a:r>
            <a:r>
              <a:rPr lang="en-US" sz="1600" i="1" dirty="0"/>
              <a:t>T</a:t>
            </a:r>
            <a:r>
              <a:rPr lang="ru-RU" sz="1600" baseline="-25000" dirty="0"/>
              <a:t>1</a:t>
            </a:r>
            <a:r>
              <a:rPr lang="en-US" sz="1600" i="1" baseline="30000" dirty="0"/>
              <a:t>n</a:t>
            </a:r>
            <a:r>
              <a:rPr lang="ru-RU" sz="1600" dirty="0"/>
              <a:t>– </a:t>
            </a:r>
            <a:r>
              <a:rPr lang="en-US" sz="1600" i="1" dirty="0"/>
              <a:t>t</a:t>
            </a:r>
            <a:r>
              <a:rPr lang="ru-RU" sz="1600" baseline="-25000" dirty="0"/>
              <a:t>14</a:t>
            </a:r>
            <a:r>
              <a:rPr lang="ru-RU" sz="1600" dirty="0"/>
              <a:t> ] = </a:t>
            </a:r>
            <a:r>
              <a:rPr lang="en-US" sz="1600" dirty="0"/>
              <a:t>max</a:t>
            </a:r>
            <a:r>
              <a:rPr lang="ru-RU" sz="1600" dirty="0"/>
              <a:t> [ 0 , 13 – 7 - 7 ] = 0 , </a:t>
            </a:r>
          </a:p>
          <a:p>
            <a:pPr>
              <a:buNone/>
            </a:pPr>
            <a:r>
              <a:rPr lang="en-US" sz="1600" i="1" dirty="0"/>
              <a:t>R</a:t>
            </a:r>
            <a:r>
              <a:rPr lang="ru-RU" sz="1600" i="1" baseline="-25000" dirty="0" err="1"/>
              <a:t>н</a:t>
            </a:r>
            <a:r>
              <a:rPr lang="ru-RU" sz="1600" dirty="0"/>
              <a:t>(2,3) = </a:t>
            </a:r>
            <a:r>
              <a:rPr lang="en-US" sz="1600" dirty="0"/>
              <a:t>max</a:t>
            </a:r>
            <a:r>
              <a:rPr lang="ru-RU" sz="1600" dirty="0"/>
              <a:t> [0 , </a:t>
            </a:r>
            <a:r>
              <a:rPr lang="en-US" sz="1600" i="1" dirty="0"/>
              <a:t>T</a:t>
            </a:r>
            <a:r>
              <a:rPr lang="ru-RU" sz="1600" baseline="-25000" dirty="0"/>
              <a:t>3</a:t>
            </a:r>
            <a:r>
              <a:rPr lang="en-US" sz="1600" i="1" baseline="30000" dirty="0"/>
              <a:t>p</a:t>
            </a:r>
            <a:r>
              <a:rPr lang="ru-RU" sz="1600" dirty="0"/>
              <a:t> –</a:t>
            </a:r>
            <a:r>
              <a:rPr lang="ru-RU" sz="1600" i="1" dirty="0"/>
              <a:t> </a:t>
            </a:r>
            <a:r>
              <a:rPr lang="en-US" sz="1600" i="1" dirty="0"/>
              <a:t>T</a:t>
            </a:r>
            <a:r>
              <a:rPr lang="ru-RU" sz="1600" baseline="-25000" dirty="0"/>
              <a:t>2</a:t>
            </a:r>
            <a:r>
              <a:rPr lang="en-US" sz="1600" i="1" baseline="30000" dirty="0"/>
              <a:t>n</a:t>
            </a:r>
            <a:r>
              <a:rPr lang="ru-RU" sz="1600" dirty="0"/>
              <a:t> – </a:t>
            </a:r>
            <a:r>
              <a:rPr lang="en-US" sz="1600" i="1" dirty="0"/>
              <a:t>t</a:t>
            </a:r>
            <a:r>
              <a:rPr lang="ru-RU" sz="1600" baseline="-25000" dirty="0"/>
              <a:t>23</a:t>
            </a:r>
            <a:r>
              <a:rPr lang="ru-RU" sz="1600" dirty="0"/>
              <a:t> ] = </a:t>
            </a:r>
            <a:r>
              <a:rPr lang="en-US" sz="1600" dirty="0"/>
              <a:t>max</a:t>
            </a:r>
            <a:r>
              <a:rPr lang="ru-RU" sz="1600" dirty="0"/>
              <a:t> [ 0 , 10 – 4 - 0 ] = 6 , </a:t>
            </a:r>
          </a:p>
          <a:p>
            <a:pPr>
              <a:buNone/>
            </a:pPr>
            <a:r>
              <a:rPr lang="en-US" sz="1600" i="1" dirty="0"/>
              <a:t>R</a:t>
            </a:r>
            <a:r>
              <a:rPr lang="ru-RU" sz="1600" i="1" baseline="-25000" dirty="0" err="1"/>
              <a:t>н</a:t>
            </a:r>
            <a:r>
              <a:rPr lang="ru-RU" sz="1600" dirty="0"/>
              <a:t>(2,4) = </a:t>
            </a:r>
            <a:r>
              <a:rPr lang="en-US" sz="1600" dirty="0"/>
              <a:t>max</a:t>
            </a:r>
            <a:r>
              <a:rPr lang="ru-RU" sz="1600" dirty="0"/>
              <a:t> [ 0 , </a:t>
            </a:r>
            <a:r>
              <a:rPr lang="en-US" sz="1600" i="1" dirty="0"/>
              <a:t>T</a:t>
            </a:r>
            <a:r>
              <a:rPr lang="ru-RU" sz="1600" baseline="-25000" dirty="0"/>
              <a:t>4</a:t>
            </a:r>
            <a:r>
              <a:rPr lang="en-US" sz="1600" i="1" baseline="30000" dirty="0"/>
              <a:t>p</a:t>
            </a:r>
            <a:r>
              <a:rPr lang="ru-RU" sz="1600" dirty="0"/>
              <a:t> –</a:t>
            </a:r>
            <a:r>
              <a:rPr lang="ru-RU" sz="1600" i="1" dirty="0"/>
              <a:t> </a:t>
            </a:r>
            <a:r>
              <a:rPr lang="en-US" sz="1600" i="1" dirty="0"/>
              <a:t>T</a:t>
            </a:r>
            <a:r>
              <a:rPr lang="ru-RU" sz="1600" baseline="-25000" dirty="0"/>
              <a:t>2</a:t>
            </a:r>
            <a:r>
              <a:rPr lang="en-US" sz="1600" i="1" baseline="30000" dirty="0"/>
              <a:t>n</a:t>
            </a:r>
            <a:r>
              <a:rPr lang="ru-RU" sz="1600" dirty="0"/>
              <a:t> – </a:t>
            </a:r>
            <a:r>
              <a:rPr lang="en-US" sz="1600" i="1" dirty="0"/>
              <a:t>t</a:t>
            </a:r>
            <a:r>
              <a:rPr lang="ru-RU" sz="1600" baseline="-25000" dirty="0"/>
              <a:t>24</a:t>
            </a:r>
            <a:r>
              <a:rPr lang="ru-RU" sz="1600" dirty="0"/>
              <a:t> ] = </a:t>
            </a:r>
            <a:r>
              <a:rPr lang="en-US" sz="1600" dirty="0"/>
              <a:t>max</a:t>
            </a:r>
            <a:r>
              <a:rPr lang="ru-RU" sz="1600" dirty="0"/>
              <a:t> [ 0 , 13 – 4 - 10 ] = 0 ,</a:t>
            </a:r>
            <a:r>
              <a:rPr lang="ru-RU" sz="1600" i="1" dirty="0"/>
              <a:t> </a:t>
            </a:r>
          </a:p>
          <a:p>
            <a:pPr>
              <a:buNone/>
            </a:pPr>
            <a:r>
              <a:rPr lang="en-US" sz="1600" i="1" dirty="0"/>
              <a:t>R</a:t>
            </a:r>
            <a:r>
              <a:rPr lang="ru-RU" sz="1600" i="1" baseline="-25000" dirty="0" err="1"/>
              <a:t>н</a:t>
            </a:r>
            <a:r>
              <a:rPr lang="ru-RU" sz="1600" dirty="0"/>
              <a:t>(3,5) = </a:t>
            </a:r>
            <a:r>
              <a:rPr lang="en-US" sz="1600" dirty="0"/>
              <a:t>max</a:t>
            </a:r>
            <a:r>
              <a:rPr lang="ru-RU" sz="1600" dirty="0"/>
              <a:t> [ 0 , </a:t>
            </a:r>
            <a:r>
              <a:rPr lang="en-US" sz="1600" i="1" dirty="0"/>
              <a:t>T</a:t>
            </a:r>
            <a:r>
              <a:rPr lang="ru-RU" sz="1600" baseline="-25000" dirty="0"/>
              <a:t>5</a:t>
            </a:r>
            <a:r>
              <a:rPr lang="en-US" sz="1600" i="1" baseline="30000" dirty="0"/>
              <a:t>p</a:t>
            </a:r>
            <a:r>
              <a:rPr lang="ru-RU" sz="1600" dirty="0"/>
              <a:t> –</a:t>
            </a:r>
            <a:r>
              <a:rPr lang="ru-RU" sz="1600" i="1" dirty="0"/>
              <a:t> </a:t>
            </a:r>
            <a:r>
              <a:rPr lang="en-US" sz="1600" i="1" dirty="0"/>
              <a:t>T</a:t>
            </a:r>
            <a:r>
              <a:rPr lang="ru-RU" sz="1600" baseline="-25000" dirty="0"/>
              <a:t>3</a:t>
            </a:r>
            <a:r>
              <a:rPr lang="en-US" sz="1600" i="1" baseline="30000" dirty="0"/>
              <a:t>n</a:t>
            </a:r>
            <a:r>
              <a:rPr lang="ru-RU" sz="1600" dirty="0"/>
              <a:t> – </a:t>
            </a:r>
            <a:r>
              <a:rPr lang="en-US" sz="1600" i="1" dirty="0"/>
              <a:t>t</a:t>
            </a:r>
            <a:r>
              <a:rPr lang="ru-RU" sz="1600" baseline="-25000" dirty="0"/>
              <a:t>35</a:t>
            </a:r>
            <a:r>
              <a:rPr lang="ru-RU" sz="1600" dirty="0"/>
              <a:t> ] = </a:t>
            </a:r>
            <a:r>
              <a:rPr lang="en-US" sz="1600" dirty="0"/>
              <a:t>max</a:t>
            </a:r>
            <a:r>
              <a:rPr lang="ru-RU" sz="1600" dirty="0"/>
              <a:t> [0, 19 – 10 - 9 ]= 0 , </a:t>
            </a:r>
          </a:p>
          <a:p>
            <a:pPr>
              <a:buNone/>
            </a:pPr>
            <a:r>
              <a:rPr lang="en-US" sz="1600" i="1" dirty="0"/>
              <a:t>R</a:t>
            </a:r>
            <a:r>
              <a:rPr lang="ru-RU" sz="1600" i="1" baseline="-25000" dirty="0" err="1"/>
              <a:t>н</a:t>
            </a:r>
            <a:r>
              <a:rPr lang="ru-RU" sz="1600" dirty="0"/>
              <a:t>(4,5) = </a:t>
            </a:r>
            <a:r>
              <a:rPr lang="en-US" sz="1600" dirty="0"/>
              <a:t>max</a:t>
            </a:r>
            <a:r>
              <a:rPr lang="ru-RU" sz="1600" dirty="0"/>
              <a:t> [ 0 , </a:t>
            </a:r>
            <a:r>
              <a:rPr lang="en-US" sz="1600" i="1" dirty="0"/>
              <a:t>T</a:t>
            </a:r>
            <a:r>
              <a:rPr lang="ru-RU" sz="1600" baseline="-25000" dirty="0"/>
              <a:t>5</a:t>
            </a:r>
            <a:r>
              <a:rPr lang="en-US" sz="1600" i="1" baseline="30000" dirty="0"/>
              <a:t>p</a:t>
            </a:r>
            <a:r>
              <a:rPr lang="ru-RU" sz="1600" dirty="0"/>
              <a:t> –</a:t>
            </a:r>
            <a:r>
              <a:rPr lang="ru-RU" sz="1600" i="1" dirty="0"/>
              <a:t> </a:t>
            </a:r>
            <a:r>
              <a:rPr lang="en-US" sz="1600" i="1" dirty="0"/>
              <a:t>T</a:t>
            </a:r>
            <a:r>
              <a:rPr lang="ru-RU" sz="1600" baseline="-25000" dirty="0"/>
              <a:t>4</a:t>
            </a:r>
            <a:r>
              <a:rPr lang="en-US" sz="1600" i="1" baseline="30000" dirty="0"/>
              <a:t>n</a:t>
            </a:r>
            <a:r>
              <a:rPr lang="ru-RU" sz="1600" dirty="0"/>
              <a:t> – </a:t>
            </a:r>
            <a:r>
              <a:rPr lang="en-US" sz="1600" i="1" dirty="0"/>
              <a:t>t</a:t>
            </a:r>
            <a:r>
              <a:rPr lang="ru-RU" sz="1600" baseline="-25000" dirty="0"/>
              <a:t>45</a:t>
            </a:r>
            <a:r>
              <a:rPr lang="ru-RU" sz="1600" dirty="0"/>
              <a:t> ] = </a:t>
            </a:r>
            <a:r>
              <a:rPr lang="en-US" sz="1600" dirty="0"/>
              <a:t>max</a:t>
            </a:r>
            <a:r>
              <a:rPr lang="ru-RU" sz="1600" dirty="0"/>
              <a:t> [ 0 , 19 – 14 - 5 ] = 0 .</a:t>
            </a:r>
            <a:endParaRPr lang="en-US" sz="1600" dirty="0"/>
          </a:p>
          <a:p>
            <a:pPr>
              <a:buNone/>
            </a:pPr>
            <a:r>
              <a:rPr lang="ru-RU" sz="1600" dirty="0"/>
              <a:t>	Гарантированный резерв времени для работ: </a:t>
            </a:r>
            <a:r>
              <a:rPr lang="en-US" sz="1600" i="1" dirty="0"/>
              <a:t>R</a:t>
            </a:r>
            <a:r>
              <a:rPr lang="ru-RU" sz="1600" i="1" baseline="-25000" dirty="0"/>
              <a:t>г</a:t>
            </a:r>
            <a:r>
              <a:rPr lang="ru-RU" sz="1600" dirty="0"/>
              <a:t>(0,1) = </a:t>
            </a:r>
            <a:r>
              <a:rPr lang="en-US" sz="1600" i="1" dirty="0"/>
              <a:t>T</a:t>
            </a:r>
            <a:r>
              <a:rPr lang="ru-RU" sz="1600" baseline="-25000" dirty="0"/>
              <a:t>1</a:t>
            </a:r>
            <a:r>
              <a:rPr lang="en-US" sz="1600" i="1" baseline="30000" dirty="0"/>
              <a:t>n</a:t>
            </a:r>
            <a:r>
              <a:rPr lang="ru-RU" sz="1600" dirty="0"/>
              <a:t> –</a:t>
            </a:r>
            <a:r>
              <a:rPr lang="ru-RU" sz="1600" i="1" dirty="0"/>
              <a:t> </a:t>
            </a:r>
            <a:r>
              <a:rPr lang="en-US" sz="1600" i="1" dirty="0"/>
              <a:t>T</a:t>
            </a:r>
            <a:r>
              <a:rPr lang="ru-RU" sz="1600" baseline="-25000" dirty="0"/>
              <a:t>0</a:t>
            </a:r>
            <a:r>
              <a:rPr lang="en-US" sz="1600" i="1" baseline="30000" dirty="0"/>
              <a:t>n</a:t>
            </a:r>
            <a:r>
              <a:rPr lang="ru-RU" sz="1600" dirty="0"/>
              <a:t> – </a:t>
            </a:r>
            <a:r>
              <a:rPr lang="en-US" sz="1600" i="1" dirty="0"/>
              <a:t>t</a:t>
            </a:r>
            <a:r>
              <a:rPr lang="ru-RU" sz="1600" baseline="-25000" dirty="0"/>
              <a:t>01</a:t>
            </a:r>
            <a:r>
              <a:rPr lang="ru-RU" sz="1600" dirty="0"/>
              <a:t> = 7 – 0 - 5 = 2 , </a:t>
            </a:r>
          </a:p>
          <a:p>
            <a:pPr>
              <a:buNone/>
            </a:pPr>
            <a:r>
              <a:rPr lang="en-US" sz="1600" i="1" dirty="0"/>
              <a:t>R</a:t>
            </a:r>
            <a:r>
              <a:rPr lang="ru-RU" sz="1600" i="1" baseline="-25000" dirty="0"/>
              <a:t>г</a:t>
            </a:r>
            <a:r>
              <a:rPr lang="ru-RU" sz="1600" dirty="0"/>
              <a:t>(0,2) = </a:t>
            </a:r>
            <a:r>
              <a:rPr lang="en-US" sz="1600" i="1" dirty="0"/>
              <a:t>T</a:t>
            </a:r>
            <a:r>
              <a:rPr lang="ru-RU" sz="1600" baseline="-25000" dirty="0"/>
              <a:t>2</a:t>
            </a:r>
            <a:r>
              <a:rPr lang="en-US" sz="1600" i="1" baseline="30000" dirty="0"/>
              <a:t>n</a:t>
            </a:r>
            <a:r>
              <a:rPr lang="ru-RU" sz="1600" dirty="0"/>
              <a:t> –</a:t>
            </a:r>
            <a:r>
              <a:rPr lang="ru-RU" sz="1600" i="1" dirty="0"/>
              <a:t> </a:t>
            </a:r>
            <a:r>
              <a:rPr lang="en-US" sz="1600" i="1" dirty="0"/>
              <a:t>T</a:t>
            </a:r>
            <a:r>
              <a:rPr lang="ru-RU" sz="1600" baseline="-25000" dirty="0"/>
              <a:t>0</a:t>
            </a:r>
            <a:r>
              <a:rPr lang="en-US" sz="1600" i="1" baseline="30000" dirty="0"/>
              <a:t>n</a:t>
            </a:r>
            <a:r>
              <a:rPr lang="ru-RU" sz="1600" dirty="0"/>
              <a:t> – </a:t>
            </a:r>
            <a:r>
              <a:rPr lang="en-US" sz="1600" i="1" dirty="0"/>
              <a:t>t</a:t>
            </a:r>
            <a:r>
              <a:rPr lang="ru-RU" sz="1600" baseline="-25000" dirty="0"/>
              <a:t>02</a:t>
            </a:r>
            <a:r>
              <a:rPr lang="ru-RU" sz="1600" dirty="0"/>
              <a:t> = 4 – 0 - 3 = 1 , </a:t>
            </a:r>
            <a:r>
              <a:rPr lang="en-US" sz="1600" i="1" dirty="0"/>
              <a:t>R</a:t>
            </a:r>
            <a:r>
              <a:rPr lang="ru-RU" sz="1600" i="1" baseline="-25000" dirty="0"/>
              <a:t>г</a:t>
            </a:r>
            <a:r>
              <a:rPr lang="ru-RU" sz="1600" dirty="0"/>
              <a:t>(0,3) = </a:t>
            </a:r>
            <a:r>
              <a:rPr lang="en-US" sz="1600" i="1" dirty="0"/>
              <a:t>T</a:t>
            </a:r>
            <a:r>
              <a:rPr lang="ru-RU" sz="1600" baseline="-25000" dirty="0"/>
              <a:t>3</a:t>
            </a:r>
            <a:r>
              <a:rPr lang="en-US" sz="1600" i="1" baseline="30000" dirty="0"/>
              <a:t>n</a:t>
            </a:r>
            <a:r>
              <a:rPr lang="ru-RU" sz="1600" dirty="0"/>
              <a:t> –</a:t>
            </a:r>
            <a:r>
              <a:rPr lang="ru-RU" sz="1600" i="1" dirty="0"/>
              <a:t> </a:t>
            </a:r>
            <a:r>
              <a:rPr lang="en-US" sz="1600" i="1" dirty="0"/>
              <a:t>T</a:t>
            </a:r>
            <a:r>
              <a:rPr lang="ru-RU" sz="1600" baseline="-25000" dirty="0"/>
              <a:t>0</a:t>
            </a:r>
            <a:r>
              <a:rPr lang="en-US" sz="1600" i="1" baseline="30000" dirty="0"/>
              <a:t>n</a:t>
            </a:r>
            <a:r>
              <a:rPr lang="ru-RU" sz="1600" dirty="0"/>
              <a:t> – </a:t>
            </a:r>
            <a:r>
              <a:rPr lang="en-US" sz="1600" i="1" dirty="0"/>
              <a:t>t</a:t>
            </a:r>
            <a:r>
              <a:rPr lang="ru-RU" sz="1600" baseline="-25000" dirty="0"/>
              <a:t>03</a:t>
            </a:r>
            <a:r>
              <a:rPr lang="ru-RU" sz="1600" dirty="0"/>
              <a:t> = 10 – 0 - 10 = 0, </a:t>
            </a:r>
          </a:p>
          <a:p>
            <a:pPr>
              <a:buNone/>
            </a:pPr>
            <a:r>
              <a:rPr lang="en-US" sz="1600" i="1" dirty="0"/>
              <a:t>R</a:t>
            </a:r>
            <a:r>
              <a:rPr lang="ru-RU" sz="1600" i="1" baseline="-25000" dirty="0"/>
              <a:t>г</a:t>
            </a:r>
            <a:r>
              <a:rPr lang="ru-RU" sz="1600" dirty="0"/>
              <a:t>(1,4) = </a:t>
            </a:r>
            <a:r>
              <a:rPr lang="en-US" sz="1600" i="1" dirty="0"/>
              <a:t>T</a:t>
            </a:r>
            <a:r>
              <a:rPr lang="ru-RU" sz="1600" baseline="-25000" dirty="0"/>
              <a:t>4</a:t>
            </a:r>
            <a:r>
              <a:rPr lang="en-US" sz="1600" i="1" baseline="30000" dirty="0"/>
              <a:t>n</a:t>
            </a:r>
            <a:r>
              <a:rPr lang="ru-RU" sz="1600" dirty="0"/>
              <a:t>–</a:t>
            </a:r>
            <a:r>
              <a:rPr lang="ru-RU" sz="1600" i="1" dirty="0"/>
              <a:t> </a:t>
            </a:r>
            <a:r>
              <a:rPr lang="en-US" sz="1600" i="1" dirty="0"/>
              <a:t>T</a:t>
            </a:r>
            <a:r>
              <a:rPr lang="ru-RU" sz="1600" baseline="-25000" dirty="0"/>
              <a:t>1</a:t>
            </a:r>
            <a:r>
              <a:rPr lang="en-US" sz="1600" i="1" baseline="30000" dirty="0"/>
              <a:t>n</a:t>
            </a:r>
            <a:r>
              <a:rPr lang="ru-RU" sz="1600" dirty="0"/>
              <a:t>– </a:t>
            </a:r>
            <a:r>
              <a:rPr lang="en-US" sz="1600" i="1" dirty="0"/>
              <a:t>t</a:t>
            </a:r>
            <a:r>
              <a:rPr lang="ru-RU" sz="1600" baseline="-25000" dirty="0"/>
              <a:t>14</a:t>
            </a:r>
            <a:r>
              <a:rPr lang="ru-RU" sz="1600" dirty="0"/>
              <a:t> = 14 – 7 - 7 = 0 , </a:t>
            </a:r>
            <a:r>
              <a:rPr lang="en-US" sz="1600" i="1" dirty="0"/>
              <a:t>R</a:t>
            </a:r>
            <a:r>
              <a:rPr lang="ru-RU" sz="1600" i="1" baseline="-25000" dirty="0"/>
              <a:t>г</a:t>
            </a:r>
            <a:r>
              <a:rPr lang="ru-RU" sz="1600" dirty="0"/>
              <a:t>(2,3) = </a:t>
            </a:r>
            <a:r>
              <a:rPr lang="en-US" sz="1600" i="1" dirty="0"/>
              <a:t>T</a:t>
            </a:r>
            <a:r>
              <a:rPr lang="ru-RU" sz="1600" baseline="-25000" dirty="0"/>
              <a:t>3</a:t>
            </a:r>
            <a:r>
              <a:rPr lang="en-US" sz="1600" i="1" baseline="30000" dirty="0"/>
              <a:t>n</a:t>
            </a:r>
            <a:r>
              <a:rPr lang="ru-RU" sz="1600" dirty="0"/>
              <a:t> –</a:t>
            </a:r>
            <a:r>
              <a:rPr lang="ru-RU" sz="1600" i="1" dirty="0"/>
              <a:t> </a:t>
            </a:r>
            <a:r>
              <a:rPr lang="en-US" sz="1600" i="1" dirty="0"/>
              <a:t>T</a:t>
            </a:r>
            <a:r>
              <a:rPr lang="ru-RU" sz="1600" baseline="-25000" dirty="0"/>
              <a:t>2</a:t>
            </a:r>
            <a:r>
              <a:rPr lang="en-US" sz="1600" i="1" baseline="30000" dirty="0"/>
              <a:t>n</a:t>
            </a:r>
            <a:r>
              <a:rPr lang="ru-RU" sz="1600" dirty="0"/>
              <a:t> – </a:t>
            </a:r>
            <a:r>
              <a:rPr lang="en-US" sz="1600" i="1" dirty="0"/>
              <a:t>t</a:t>
            </a:r>
            <a:r>
              <a:rPr lang="ru-RU" sz="1600" baseline="-25000" dirty="0"/>
              <a:t>23</a:t>
            </a:r>
            <a:r>
              <a:rPr lang="ru-RU" sz="1600" dirty="0"/>
              <a:t> = 10 – 4 - 0 = 6 , </a:t>
            </a:r>
          </a:p>
          <a:p>
            <a:pPr>
              <a:buNone/>
            </a:pPr>
            <a:r>
              <a:rPr lang="en-US" sz="1600" i="1" dirty="0"/>
              <a:t>R</a:t>
            </a:r>
            <a:r>
              <a:rPr lang="ru-RU" sz="1600" i="1" baseline="-25000" dirty="0"/>
              <a:t>г</a:t>
            </a:r>
            <a:r>
              <a:rPr lang="ru-RU" sz="1600" dirty="0"/>
              <a:t>(2,4) = </a:t>
            </a:r>
            <a:r>
              <a:rPr lang="en-US" sz="1600" i="1" dirty="0"/>
              <a:t>T</a:t>
            </a:r>
            <a:r>
              <a:rPr lang="ru-RU" sz="1600" baseline="-25000" dirty="0"/>
              <a:t>4</a:t>
            </a:r>
            <a:r>
              <a:rPr lang="en-US" sz="1600" i="1" baseline="30000" dirty="0"/>
              <a:t>n</a:t>
            </a:r>
            <a:r>
              <a:rPr lang="ru-RU" sz="1600" dirty="0"/>
              <a:t> –</a:t>
            </a:r>
            <a:r>
              <a:rPr lang="ru-RU" sz="1600" i="1" dirty="0"/>
              <a:t> </a:t>
            </a:r>
            <a:r>
              <a:rPr lang="en-US" sz="1600" i="1" dirty="0"/>
              <a:t>T</a:t>
            </a:r>
            <a:r>
              <a:rPr lang="ru-RU" sz="1600" baseline="-25000" dirty="0"/>
              <a:t>2</a:t>
            </a:r>
            <a:r>
              <a:rPr lang="en-US" sz="1600" i="1" baseline="30000" dirty="0"/>
              <a:t>n</a:t>
            </a:r>
            <a:r>
              <a:rPr lang="ru-RU" sz="1600" dirty="0"/>
              <a:t> – </a:t>
            </a:r>
            <a:r>
              <a:rPr lang="en-US" sz="1600" i="1" dirty="0"/>
              <a:t>t</a:t>
            </a:r>
            <a:r>
              <a:rPr lang="ru-RU" sz="1600" baseline="-25000" dirty="0"/>
              <a:t>24</a:t>
            </a:r>
            <a:r>
              <a:rPr lang="ru-RU" sz="1600" dirty="0"/>
              <a:t> = 14 – 4 - 10 = 0 ,</a:t>
            </a:r>
            <a:r>
              <a:rPr lang="ru-RU" sz="1600" i="1" dirty="0"/>
              <a:t> </a:t>
            </a:r>
            <a:r>
              <a:rPr lang="en-US" sz="1600" i="1" dirty="0"/>
              <a:t>R</a:t>
            </a:r>
            <a:r>
              <a:rPr lang="ru-RU" sz="1600" i="1" baseline="-25000" dirty="0"/>
              <a:t>г</a:t>
            </a:r>
            <a:r>
              <a:rPr lang="ru-RU" sz="1600" dirty="0"/>
              <a:t>(3,5) = </a:t>
            </a:r>
            <a:r>
              <a:rPr lang="en-US" sz="1600" i="1" dirty="0"/>
              <a:t>T</a:t>
            </a:r>
            <a:r>
              <a:rPr lang="ru-RU" sz="1600" baseline="-25000" dirty="0"/>
              <a:t>5</a:t>
            </a:r>
            <a:r>
              <a:rPr lang="en-US" sz="1600" i="1" baseline="30000" dirty="0"/>
              <a:t>n</a:t>
            </a:r>
            <a:r>
              <a:rPr lang="ru-RU" sz="1600" dirty="0"/>
              <a:t> –</a:t>
            </a:r>
            <a:r>
              <a:rPr lang="ru-RU" sz="1600" i="1" dirty="0"/>
              <a:t> </a:t>
            </a:r>
            <a:r>
              <a:rPr lang="en-US" sz="1600" i="1" dirty="0"/>
              <a:t>T</a:t>
            </a:r>
            <a:r>
              <a:rPr lang="ru-RU" sz="1600" baseline="-25000" dirty="0"/>
              <a:t>3</a:t>
            </a:r>
            <a:r>
              <a:rPr lang="en-US" sz="1600" i="1" baseline="30000" dirty="0"/>
              <a:t>n</a:t>
            </a:r>
            <a:r>
              <a:rPr lang="ru-RU" sz="1600" dirty="0"/>
              <a:t> – </a:t>
            </a:r>
            <a:r>
              <a:rPr lang="en-US" sz="1600" i="1" dirty="0"/>
              <a:t>t</a:t>
            </a:r>
            <a:r>
              <a:rPr lang="ru-RU" sz="1600" baseline="-25000" dirty="0"/>
              <a:t>35</a:t>
            </a:r>
            <a:r>
              <a:rPr lang="ru-RU" sz="1600" dirty="0"/>
              <a:t> = 19 – 10 - 9 = 0 </a:t>
            </a:r>
            <a:r>
              <a:rPr lang="ru-RU" sz="1600"/>
              <a:t>, </a:t>
            </a:r>
          </a:p>
          <a:p>
            <a:pPr>
              <a:buNone/>
            </a:pPr>
            <a:r>
              <a:rPr lang="en-US" sz="1600" i="1"/>
              <a:t>R</a:t>
            </a:r>
            <a:r>
              <a:rPr lang="ru-RU" sz="1600" i="1" baseline="-25000" dirty="0"/>
              <a:t>г</a:t>
            </a:r>
            <a:r>
              <a:rPr lang="ru-RU" sz="1600" dirty="0"/>
              <a:t>(4,5) = </a:t>
            </a:r>
            <a:r>
              <a:rPr lang="en-US" sz="1600" i="1" dirty="0"/>
              <a:t>T</a:t>
            </a:r>
            <a:r>
              <a:rPr lang="ru-RU" sz="1600" baseline="-25000" dirty="0"/>
              <a:t>5</a:t>
            </a:r>
            <a:r>
              <a:rPr lang="en-US" sz="1600" i="1" baseline="30000" dirty="0"/>
              <a:t>n</a:t>
            </a:r>
            <a:r>
              <a:rPr lang="en-US" sz="1600" i="1" dirty="0"/>
              <a:t> </a:t>
            </a:r>
            <a:r>
              <a:rPr lang="ru-RU" sz="1600" dirty="0"/>
              <a:t>–</a:t>
            </a:r>
            <a:r>
              <a:rPr lang="ru-RU" sz="1600" i="1" dirty="0"/>
              <a:t> </a:t>
            </a:r>
            <a:r>
              <a:rPr lang="en-US" sz="1600" i="1" dirty="0"/>
              <a:t>T</a:t>
            </a:r>
            <a:r>
              <a:rPr lang="ru-RU" sz="1600" baseline="-25000" dirty="0"/>
              <a:t>4</a:t>
            </a:r>
            <a:r>
              <a:rPr lang="en-US" sz="1600" i="1" baseline="30000" dirty="0"/>
              <a:t>n</a:t>
            </a:r>
            <a:r>
              <a:rPr lang="ru-RU" sz="1600" dirty="0"/>
              <a:t> – </a:t>
            </a:r>
            <a:r>
              <a:rPr lang="en-US" sz="1600" i="1" dirty="0"/>
              <a:t>t</a:t>
            </a:r>
            <a:r>
              <a:rPr lang="ru-RU" sz="1600" baseline="-25000" dirty="0"/>
              <a:t>45</a:t>
            </a:r>
            <a:r>
              <a:rPr lang="ru-RU" sz="1600" dirty="0"/>
              <a:t> = 19 – 14 - 5 = 0 .</a:t>
            </a:r>
            <a:endParaRPr lang="en-US" sz="1600" dirty="0"/>
          </a:p>
          <a:p>
            <a:pPr>
              <a:buNone/>
            </a:pPr>
            <a:endParaRPr lang="en-US" sz="16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596336" y="0"/>
            <a:ext cx="1090464" cy="274042"/>
          </a:xfrm>
        </p:spPr>
        <p:txBody>
          <a:bodyPr>
            <a:normAutofit fontScale="90000"/>
          </a:bodyPr>
          <a:lstStyle/>
          <a:p>
            <a:r>
              <a:rPr lang="ru-RU" sz="1200" dirty="0"/>
              <a:t>ИСО</a:t>
            </a:r>
            <a:endParaRPr lang="en-US" sz="1200" dirty="0"/>
          </a:p>
        </p:txBody>
      </p:sp>
      <p:sp>
        <p:nvSpPr>
          <p:cNvPr id="3" name="Содержимое 2"/>
          <p:cNvSpPr>
            <a:spLocks noGrp="1"/>
          </p:cNvSpPr>
          <p:nvPr>
            <p:ph idx="1"/>
          </p:nvPr>
        </p:nvSpPr>
        <p:spPr>
          <a:xfrm>
            <a:off x="457200" y="188640"/>
            <a:ext cx="8229600" cy="6552728"/>
          </a:xfrm>
        </p:spPr>
        <p:txBody>
          <a:bodyPr>
            <a:normAutofit/>
          </a:bodyPr>
          <a:lstStyle/>
          <a:p>
            <a:pPr>
              <a:buNone/>
            </a:pPr>
            <a:r>
              <a:rPr lang="ru-RU" sz="1600" dirty="0"/>
              <a:t>	Рассмотрим теперь случай сетевого графика, построенного по принципу «вершина –</a:t>
            </a:r>
          </a:p>
          <a:p>
            <a:pPr>
              <a:buNone/>
            </a:pPr>
            <a:r>
              <a:rPr lang="ru-RU" sz="1600" dirty="0"/>
              <a:t>работа». В качестве временных параметров вычисляются ранние и поздние сроки начала и</a:t>
            </a:r>
          </a:p>
          <a:p>
            <a:pPr>
              <a:buNone/>
            </a:pPr>
            <a:r>
              <a:rPr lang="ru-RU" sz="1600" dirty="0"/>
              <a:t>завершения работ, суммарный, свободный, независимый и гарантированный резервы</a:t>
            </a:r>
          </a:p>
          <a:p>
            <a:pPr>
              <a:buNone/>
            </a:pPr>
            <a:r>
              <a:rPr lang="ru-RU" sz="1600" dirty="0"/>
              <a:t>времени.</a:t>
            </a:r>
          </a:p>
          <a:p>
            <a:pPr>
              <a:buNone/>
            </a:pPr>
            <a:r>
              <a:rPr lang="ru-RU" sz="1600" dirty="0"/>
              <a:t>	Для раннего срока </a:t>
            </a:r>
            <a:r>
              <a:rPr lang="en-US" sz="1600" i="1" dirty="0"/>
              <a:t>T</a:t>
            </a:r>
            <a:r>
              <a:rPr lang="ru-RU" sz="1600" i="1" baseline="-25000" dirty="0" err="1"/>
              <a:t>н</a:t>
            </a:r>
            <a:r>
              <a:rPr lang="en-US" sz="1600" i="1" baseline="30000" dirty="0"/>
              <a:t>p</a:t>
            </a:r>
            <a:r>
              <a:rPr lang="ru-RU" sz="1600" dirty="0"/>
              <a:t>(</a:t>
            </a:r>
            <a:r>
              <a:rPr lang="en-US" sz="1600" i="1" dirty="0" err="1"/>
              <a:t>i</a:t>
            </a:r>
            <a:r>
              <a:rPr lang="ru-RU" sz="1600" dirty="0"/>
              <a:t>)  начала </a:t>
            </a:r>
            <a:r>
              <a:rPr lang="en-US" sz="1600" i="1" dirty="0" err="1"/>
              <a:t>i</a:t>
            </a:r>
            <a:r>
              <a:rPr lang="ru-RU" sz="1600" dirty="0"/>
              <a:t>-ой работы используется формула</a:t>
            </a:r>
          </a:p>
          <a:p>
            <a:pPr>
              <a:buNone/>
            </a:pPr>
            <a:endParaRPr lang="ru-RU" sz="1600" dirty="0"/>
          </a:p>
          <a:p>
            <a:pPr>
              <a:buNone/>
            </a:pPr>
            <a:endParaRPr lang="ru-RU" sz="1600" dirty="0"/>
          </a:p>
          <a:p>
            <a:pPr>
              <a:buNone/>
            </a:pPr>
            <a:r>
              <a:rPr lang="ru-RU" sz="1600" dirty="0"/>
              <a:t>Здесь </a:t>
            </a:r>
            <a:r>
              <a:rPr lang="en-US" sz="1600" i="1" dirty="0" err="1"/>
              <a:t>t</a:t>
            </a:r>
            <a:r>
              <a:rPr lang="en-US" sz="1600" i="1" baseline="-25000" dirty="0" err="1"/>
              <a:t>j</a:t>
            </a:r>
            <a:r>
              <a:rPr lang="ru-RU" sz="1600" dirty="0"/>
              <a:t> – время выполнения </a:t>
            </a:r>
            <a:r>
              <a:rPr lang="en-US" sz="1600" i="1" dirty="0"/>
              <a:t>j</a:t>
            </a:r>
            <a:r>
              <a:rPr lang="ru-RU" sz="1600" dirty="0"/>
              <a:t>-ой работы.</a:t>
            </a:r>
            <a:endParaRPr lang="en-US" sz="1600" dirty="0"/>
          </a:p>
          <a:p>
            <a:pPr>
              <a:buNone/>
            </a:pPr>
            <a:r>
              <a:rPr lang="ru-RU" sz="1600" dirty="0"/>
              <a:t>	Ранний срок завершения работы </a:t>
            </a:r>
            <a:r>
              <a:rPr lang="en-US" sz="1600" i="1" dirty="0"/>
              <a:t>T</a:t>
            </a:r>
            <a:r>
              <a:rPr lang="ru-RU" sz="1600" i="1" baseline="-25000" dirty="0" err="1"/>
              <a:t>з</a:t>
            </a:r>
            <a:r>
              <a:rPr lang="en-US" sz="1600" i="1" baseline="30000" dirty="0"/>
              <a:t>p</a:t>
            </a:r>
            <a:r>
              <a:rPr lang="ru-RU" sz="1600" dirty="0"/>
              <a:t>(</a:t>
            </a:r>
            <a:r>
              <a:rPr lang="en-US" sz="1600" i="1" dirty="0" err="1"/>
              <a:t>i</a:t>
            </a:r>
            <a:r>
              <a:rPr lang="ru-RU" sz="1600" dirty="0"/>
              <a:t>) = </a:t>
            </a:r>
            <a:r>
              <a:rPr lang="en-US" sz="1600" i="1" dirty="0"/>
              <a:t>T</a:t>
            </a:r>
            <a:r>
              <a:rPr lang="ru-RU" sz="1600" i="1" baseline="-25000" dirty="0" err="1"/>
              <a:t>н</a:t>
            </a:r>
            <a:r>
              <a:rPr lang="en-US" sz="1600" i="1" baseline="30000" dirty="0"/>
              <a:t>p</a:t>
            </a:r>
            <a:r>
              <a:rPr lang="ru-RU" sz="1600" dirty="0"/>
              <a:t>(</a:t>
            </a:r>
            <a:r>
              <a:rPr lang="en-US" sz="1600" i="1" dirty="0" err="1"/>
              <a:t>i</a:t>
            </a:r>
            <a:r>
              <a:rPr lang="ru-RU" sz="1600" dirty="0"/>
              <a:t>) + </a:t>
            </a:r>
            <a:r>
              <a:rPr lang="en-US" sz="1600" i="1" dirty="0" err="1"/>
              <a:t>t</a:t>
            </a:r>
            <a:r>
              <a:rPr lang="en-US" sz="1600" i="1" baseline="-25000" dirty="0" err="1"/>
              <a:t>i</a:t>
            </a:r>
            <a:r>
              <a:rPr lang="ru-RU" sz="1600" dirty="0"/>
              <a:t> .</a:t>
            </a:r>
            <a:endParaRPr lang="en-US" sz="1600" dirty="0"/>
          </a:p>
          <a:p>
            <a:pPr>
              <a:buNone/>
            </a:pPr>
            <a:r>
              <a:rPr lang="ru-RU" sz="1600" dirty="0"/>
              <a:t>	Поздний срок завершения работы вычисляется по формуле</a:t>
            </a:r>
          </a:p>
          <a:p>
            <a:pPr>
              <a:buNone/>
            </a:pPr>
            <a:endParaRPr lang="en-US" sz="1600" dirty="0"/>
          </a:p>
          <a:p>
            <a:endParaRPr lang="ru-RU" sz="1600" dirty="0"/>
          </a:p>
          <a:p>
            <a:pPr>
              <a:buNone/>
            </a:pPr>
            <a:r>
              <a:rPr lang="ru-RU" sz="1600" dirty="0"/>
              <a:t>Поздний срок начала работы </a:t>
            </a:r>
            <a:r>
              <a:rPr lang="en-US" sz="1600" i="1" dirty="0"/>
              <a:t>T</a:t>
            </a:r>
            <a:r>
              <a:rPr lang="ru-RU" sz="1600" i="1" baseline="-25000" dirty="0" err="1"/>
              <a:t>н</a:t>
            </a:r>
            <a:r>
              <a:rPr lang="en-US" sz="1600" i="1" baseline="30000" dirty="0"/>
              <a:t>n</a:t>
            </a:r>
            <a:r>
              <a:rPr lang="ru-RU" sz="1600" dirty="0"/>
              <a:t>(</a:t>
            </a:r>
            <a:r>
              <a:rPr lang="en-US" sz="1600" i="1" dirty="0" err="1"/>
              <a:t>i</a:t>
            </a:r>
            <a:r>
              <a:rPr lang="ru-RU" sz="1600" dirty="0"/>
              <a:t>) = </a:t>
            </a:r>
            <a:r>
              <a:rPr lang="en-US" sz="1600" i="1" dirty="0"/>
              <a:t>T</a:t>
            </a:r>
            <a:r>
              <a:rPr lang="ru-RU" sz="1600" i="1" baseline="-25000" dirty="0" err="1"/>
              <a:t>з</a:t>
            </a:r>
            <a:r>
              <a:rPr lang="en-US" sz="1600" i="1" baseline="30000" dirty="0"/>
              <a:t>n</a:t>
            </a:r>
            <a:r>
              <a:rPr lang="ru-RU" sz="1600" dirty="0"/>
              <a:t>(</a:t>
            </a:r>
            <a:r>
              <a:rPr lang="en-US" sz="1600" i="1" dirty="0" err="1"/>
              <a:t>i</a:t>
            </a:r>
            <a:r>
              <a:rPr lang="ru-RU" sz="1600" dirty="0"/>
              <a:t>) - </a:t>
            </a:r>
            <a:r>
              <a:rPr lang="en-US" sz="1600" i="1" dirty="0" err="1"/>
              <a:t>t</a:t>
            </a:r>
            <a:r>
              <a:rPr lang="en-US" sz="1600" i="1" baseline="-25000" dirty="0" err="1"/>
              <a:t>i</a:t>
            </a:r>
            <a:r>
              <a:rPr lang="en-US" sz="1600" i="1" baseline="-25000" dirty="0"/>
              <a:t> </a:t>
            </a:r>
            <a:r>
              <a:rPr lang="ru-RU" sz="1600" dirty="0"/>
              <a:t>.</a:t>
            </a:r>
            <a:endParaRPr lang="en-US" sz="1600" dirty="0"/>
          </a:p>
          <a:p>
            <a:pPr>
              <a:buNone/>
            </a:pPr>
            <a:r>
              <a:rPr lang="ru-RU" sz="1600" dirty="0"/>
              <a:t>	Суммарный резерв времени </a:t>
            </a:r>
            <a:r>
              <a:rPr lang="en-US" sz="1600" i="1" dirty="0" err="1"/>
              <a:t>i</a:t>
            </a:r>
            <a:r>
              <a:rPr lang="ru-RU" sz="1600" dirty="0"/>
              <a:t>-ой работы: </a:t>
            </a:r>
            <a:r>
              <a:rPr lang="en-US" sz="1600" i="1" dirty="0" err="1"/>
              <a:t>R</a:t>
            </a:r>
            <a:r>
              <a:rPr lang="en-US" sz="1600" i="1" baseline="-25000" dirty="0" err="1"/>
              <a:t>c</a:t>
            </a:r>
            <a:r>
              <a:rPr lang="ru-RU" sz="1600" dirty="0"/>
              <a:t>(</a:t>
            </a:r>
            <a:r>
              <a:rPr lang="en-US" sz="1600" i="1" dirty="0" err="1"/>
              <a:t>i</a:t>
            </a:r>
            <a:r>
              <a:rPr lang="ru-RU" sz="1600" dirty="0"/>
              <a:t>) = </a:t>
            </a:r>
            <a:r>
              <a:rPr lang="en-US" sz="1600" i="1" dirty="0"/>
              <a:t>T</a:t>
            </a:r>
            <a:r>
              <a:rPr lang="ru-RU" sz="1600" i="1" baseline="-25000" dirty="0" err="1"/>
              <a:t>н</a:t>
            </a:r>
            <a:r>
              <a:rPr lang="en-US" sz="1600" i="1" baseline="30000" dirty="0"/>
              <a:t>n</a:t>
            </a:r>
            <a:r>
              <a:rPr lang="ru-RU" sz="1600" dirty="0"/>
              <a:t>(</a:t>
            </a:r>
            <a:r>
              <a:rPr lang="en-US" sz="1600" i="1" dirty="0" err="1"/>
              <a:t>i</a:t>
            </a:r>
            <a:r>
              <a:rPr lang="ru-RU" sz="1600" dirty="0"/>
              <a:t>) - </a:t>
            </a:r>
            <a:r>
              <a:rPr lang="en-US" sz="1600" i="1" dirty="0"/>
              <a:t>T</a:t>
            </a:r>
            <a:r>
              <a:rPr lang="ru-RU" sz="1600" i="1" baseline="-25000" dirty="0" err="1"/>
              <a:t>н</a:t>
            </a:r>
            <a:r>
              <a:rPr lang="en-US" sz="1600" i="1" baseline="30000" dirty="0"/>
              <a:t>p</a:t>
            </a:r>
            <a:r>
              <a:rPr lang="ru-RU" sz="1600" dirty="0"/>
              <a:t>(</a:t>
            </a:r>
            <a:r>
              <a:rPr lang="en-US" sz="1600" i="1" dirty="0" err="1"/>
              <a:t>i</a:t>
            </a:r>
            <a:r>
              <a:rPr lang="ru-RU" sz="1600" dirty="0"/>
              <a:t>) = </a:t>
            </a:r>
            <a:r>
              <a:rPr lang="en-US" sz="1600" i="1" dirty="0"/>
              <a:t>T</a:t>
            </a:r>
            <a:r>
              <a:rPr lang="ru-RU" sz="1600" i="1" baseline="-25000" dirty="0" err="1"/>
              <a:t>з</a:t>
            </a:r>
            <a:r>
              <a:rPr lang="en-US" sz="1600" i="1" baseline="30000" dirty="0"/>
              <a:t>n</a:t>
            </a:r>
            <a:r>
              <a:rPr lang="ru-RU" sz="1600" dirty="0"/>
              <a:t>(</a:t>
            </a:r>
            <a:r>
              <a:rPr lang="en-US" sz="1600" i="1" dirty="0" err="1"/>
              <a:t>i</a:t>
            </a:r>
            <a:r>
              <a:rPr lang="ru-RU" sz="1600" dirty="0"/>
              <a:t>) - </a:t>
            </a:r>
            <a:r>
              <a:rPr lang="en-US" sz="1600" i="1" dirty="0"/>
              <a:t>T</a:t>
            </a:r>
            <a:r>
              <a:rPr lang="ru-RU" sz="1600" i="1" baseline="-25000" dirty="0" err="1"/>
              <a:t>з</a:t>
            </a:r>
            <a:r>
              <a:rPr lang="en-US" sz="1600" i="1" baseline="30000" dirty="0"/>
              <a:t>p</a:t>
            </a:r>
            <a:r>
              <a:rPr lang="ru-RU" sz="1600" dirty="0"/>
              <a:t>(</a:t>
            </a:r>
            <a:r>
              <a:rPr lang="en-US" sz="1600" i="1" dirty="0" err="1"/>
              <a:t>i</a:t>
            </a:r>
            <a:r>
              <a:rPr lang="ru-RU" sz="1600" dirty="0"/>
              <a:t>) . </a:t>
            </a:r>
          </a:p>
          <a:p>
            <a:pPr>
              <a:buNone/>
            </a:pPr>
            <a:r>
              <a:rPr lang="ru-RU" sz="1600" dirty="0"/>
              <a:t>Свободный резерв времени </a:t>
            </a:r>
          </a:p>
          <a:p>
            <a:pPr>
              <a:buNone/>
            </a:pPr>
            <a:r>
              <a:rPr lang="ru-RU" sz="1600" dirty="0"/>
              <a:t>						.</a:t>
            </a:r>
          </a:p>
          <a:p>
            <a:pPr>
              <a:buNone/>
            </a:pPr>
            <a:r>
              <a:rPr lang="ru-RU" sz="1600" dirty="0"/>
              <a:t> Независимый резерв времени . </a:t>
            </a:r>
          </a:p>
          <a:p>
            <a:pPr>
              <a:buNone/>
            </a:pPr>
            <a:endParaRPr lang="ru-RU" sz="1600" dirty="0"/>
          </a:p>
          <a:p>
            <a:pPr>
              <a:buNone/>
            </a:pPr>
            <a:r>
              <a:rPr lang="ru-RU" sz="1600" dirty="0"/>
              <a:t>Гарантированный резерв времени .</a:t>
            </a:r>
            <a:endParaRPr lang="en-US" sz="1600" dirty="0"/>
          </a:p>
          <a:p>
            <a:pPr>
              <a:buNone/>
            </a:pPr>
            <a:endParaRPr lang="en-US" sz="1600" dirty="0"/>
          </a:p>
        </p:txBody>
      </p:sp>
      <p:sp>
        <p:nvSpPr>
          <p:cNvPr id="194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9457" name="Object 1"/>
          <p:cNvGraphicFramePr>
            <a:graphicFrameLocks noChangeAspect="1"/>
          </p:cNvGraphicFramePr>
          <p:nvPr/>
        </p:nvGraphicFramePr>
        <p:xfrm>
          <a:off x="2483768" y="1628800"/>
          <a:ext cx="2495550" cy="685800"/>
        </p:xfrm>
        <a:graphic>
          <a:graphicData uri="http://schemas.openxmlformats.org/presentationml/2006/ole">
            <mc:AlternateContent xmlns:mc="http://schemas.openxmlformats.org/markup-compatibility/2006">
              <mc:Choice xmlns:v="urn:schemas-microsoft-com:vml" Requires="v">
                <p:oleObj spid="_x0000_s19457" name="Формула" r:id="rId2" imgW="2108200" imgH="584200" progId="Equation.3">
                  <p:embed/>
                </p:oleObj>
              </mc:Choice>
              <mc:Fallback>
                <p:oleObj name="Формула" r:id="rId2" imgW="2108200" imgH="584200" progId="Equation.3">
                  <p:embed/>
                  <p:pic>
                    <p:nvPicPr>
                      <p:cNvPr id="0"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768" y="1628800"/>
                        <a:ext cx="249555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46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9459" name="Object 3"/>
          <p:cNvGraphicFramePr>
            <a:graphicFrameLocks noChangeAspect="1"/>
          </p:cNvGraphicFramePr>
          <p:nvPr/>
        </p:nvGraphicFramePr>
        <p:xfrm>
          <a:off x="2483768" y="3068960"/>
          <a:ext cx="2705100" cy="714375"/>
        </p:xfrm>
        <a:graphic>
          <a:graphicData uri="http://schemas.openxmlformats.org/presentationml/2006/ole">
            <mc:AlternateContent xmlns:mc="http://schemas.openxmlformats.org/markup-compatibility/2006">
              <mc:Choice xmlns:v="urn:schemas-microsoft-com:vml" Requires="v">
                <p:oleObj spid="_x0000_s19459" name="Формула" r:id="rId4" imgW="2286000" imgH="609600" progId="Equation.3">
                  <p:embed/>
                </p:oleObj>
              </mc:Choice>
              <mc:Fallback>
                <p:oleObj name="Формула" r:id="rId4" imgW="2286000" imgH="609600"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3768" y="3068960"/>
                        <a:ext cx="2705100"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46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9461" name="Object 5"/>
          <p:cNvGraphicFramePr>
            <a:graphicFrameLocks noChangeAspect="1"/>
          </p:cNvGraphicFramePr>
          <p:nvPr/>
        </p:nvGraphicFramePr>
        <p:xfrm>
          <a:off x="2915816" y="4509120"/>
          <a:ext cx="2200275" cy="419100"/>
        </p:xfrm>
        <a:graphic>
          <a:graphicData uri="http://schemas.openxmlformats.org/presentationml/2006/ole">
            <mc:AlternateContent xmlns:mc="http://schemas.openxmlformats.org/markup-compatibility/2006">
              <mc:Choice xmlns:v="urn:schemas-microsoft-com:vml" Requires="v">
                <p:oleObj spid="_x0000_s19461" name="Формула" r:id="rId6" imgW="1828800" imgH="355600" progId="Equation.3">
                  <p:embed/>
                </p:oleObj>
              </mc:Choice>
              <mc:Fallback>
                <p:oleObj name="Формула" r:id="rId6" imgW="1828800" imgH="355600" progId="Equation.3">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15816" y="4509120"/>
                        <a:ext cx="2200275"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46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9463" name="Object 7"/>
          <p:cNvGraphicFramePr>
            <a:graphicFrameLocks noChangeAspect="1"/>
          </p:cNvGraphicFramePr>
          <p:nvPr/>
        </p:nvGraphicFramePr>
        <p:xfrm>
          <a:off x="2915816" y="5085184"/>
          <a:ext cx="3629025" cy="381000"/>
        </p:xfrm>
        <a:graphic>
          <a:graphicData uri="http://schemas.openxmlformats.org/presentationml/2006/ole">
            <mc:AlternateContent xmlns:mc="http://schemas.openxmlformats.org/markup-compatibility/2006">
              <mc:Choice xmlns:v="urn:schemas-microsoft-com:vml" Requires="v">
                <p:oleObj spid="_x0000_s19463" name="Формула" r:id="rId8" imgW="2959100" imgH="317500" progId="Equation.3">
                  <p:embed/>
                </p:oleObj>
              </mc:Choice>
              <mc:Fallback>
                <p:oleObj name="Формула" r:id="rId8" imgW="2959100" imgH="317500" progId="Equation.3">
                  <p:embed/>
                  <p:pic>
                    <p:nvPicPr>
                      <p:cNvPr id="0"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15816" y="5085184"/>
                        <a:ext cx="362902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466"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9465" name="Object 9"/>
          <p:cNvGraphicFramePr>
            <a:graphicFrameLocks noChangeAspect="1"/>
          </p:cNvGraphicFramePr>
          <p:nvPr/>
        </p:nvGraphicFramePr>
        <p:xfrm>
          <a:off x="3059832" y="5877272"/>
          <a:ext cx="2438400" cy="381000"/>
        </p:xfrm>
        <a:graphic>
          <a:graphicData uri="http://schemas.openxmlformats.org/presentationml/2006/ole">
            <mc:AlternateContent xmlns:mc="http://schemas.openxmlformats.org/markup-compatibility/2006">
              <mc:Choice xmlns:v="urn:schemas-microsoft-com:vml" Requires="v">
                <p:oleObj spid="_x0000_s19465" name="Формула" r:id="rId10" imgW="1993035" imgH="317362" progId="Equation.3">
                  <p:embed/>
                </p:oleObj>
              </mc:Choice>
              <mc:Fallback>
                <p:oleObj name="Формула" r:id="rId10" imgW="1993035" imgH="317362" progId="Equation.3">
                  <p:embed/>
                  <p:pic>
                    <p:nvPicPr>
                      <p:cNvPr id="0" name="Picture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59832" y="5877272"/>
                        <a:ext cx="24384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64" name="Oval 40"/>
          <p:cNvSpPr>
            <a:spLocks noChangeArrowheads="1"/>
          </p:cNvSpPr>
          <p:nvPr/>
        </p:nvSpPr>
        <p:spPr bwMode="auto">
          <a:xfrm>
            <a:off x="1331640" y="1556792"/>
            <a:ext cx="314325" cy="352425"/>
          </a:xfrm>
          <a:prstGeom prst="ellipse">
            <a:avLst/>
          </a:prstGeom>
          <a:solidFill>
            <a:srgbClr val="FFFFFF"/>
          </a:solid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Заголовок 1"/>
          <p:cNvSpPr>
            <a:spLocks noGrp="1"/>
          </p:cNvSpPr>
          <p:nvPr>
            <p:ph type="title"/>
          </p:nvPr>
        </p:nvSpPr>
        <p:spPr>
          <a:xfrm>
            <a:off x="7596336" y="0"/>
            <a:ext cx="1090464" cy="274042"/>
          </a:xfrm>
        </p:spPr>
        <p:txBody>
          <a:bodyPr>
            <a:normAutofit fontScale="90000"/>
          </a:bodyPr>
          <a:lstStyle/>
          <a:p>
            <a:r>
              <a:rPr lang="ru-RU" sz="1200" dirty="0"/>
              <a:t>ИСО</a:t>
            </a:r>
            <a:endParaRPr lang="en-US" sz="1200" dirty="0"/>
          </a:p>
        </p:txBody>
      </p:sp>
      <p:sp>
        <p:nvSpPr>
          <p:cNvPr id="3" name="Содержимое 2"/>
          <p:cNvSpPr>
            <a:spLocks noGrp="1"/>
          </p:cNvSpPr>
          <p:nvPr>
            <p:ph idx="1"/>
          </p:nvPr>
        </p:nvSpPr>
        <p:spPr>
          <a:xfrm>
            <a:off x="457200" y="260648"/>
            <a:ext cx="8229600" cy="5865515"/>
          </a:xfrm>
        </p:spPr>
        <p:txBody>
          <a:bodyPr>
            <a:normAutofit/>
          </a:bodyPr>
          <a:lstStyle/>
          <a:p>
            <a:pPr>
              <a:buNone/>
            </a:pPr>
            <a:r>
              <a:rPr lang="ru-RU" sz="1600" dirty="0"/>
              <a:t>Рассмотрим вариант сетевого графика, построенного по принципу «работа – вершина» для</a:t>
            </a:r>
          </a:p>
          <a:p>
            <a:pPr>
              <a:buNone/>
            </a:pPr>
            <a:r>
              <a:rPr lang="ru-RU" sz="1600" dirty="0"/>
              <a:t>примера.</a:t>
            </a:r>
          </a:p>
          <a:p>
            <a:pPr>
              <a:buNone/>
            </a:pPr>
            <a:endParaRPr lang="ru-RU" sz="1600" dirty="0"/>
          </a:p>
          <a:p>
            <a:pPr>
              <a:buNone/>
            </a:pPr>
            <a:endParaRPr lang="ru-RU" sz="1600" dirty="0"/>
          </a:p>
          <a:p>
            <a:pPr>
              <a:buNone/>
            </a:pPr>
            <a:endParaRPr lang="ru-RU" sz="1600" dirty="0"/>
          </a:p>
          <a:p>
            <a:pPr>
              <a:buNone/>
            </a:pPr>
            <a:endParaRPr lang="ru-RU" sz="1600" dirty="0"/>
          </a:p>
          <a:p>
            <a:pPr>
              <a:buNone/>
            </a:pPr>
            <a:endParaRPr lang="ru-RU" sz="1600" dirty="0"/>
          </a:p>
          <a:p>
            <a:pPr>
              <a:buNone/>
            </a:pPr>
            <a:endParaRPr lang="ru-RU" sz="1600" dirty="0"/>
          </a:p>
          <a:p>
            <a:pPr>
              <a:buNone/>
            </a:pPr>
            <a:endParaRPr lang="ru-RU" sz="1600" dirty="0"/>
          </a:p>
          <a:p>
            <a:pPr>
              <a:buNone/>
            </a:pPr>
            <a:endParaRPr lang="ru-RU" sz="1600" dirty="0"/>
          </a:p>
          <a:p>
            <a:pPr>
              <a:buNone/>
            </a:pPr>
            <a:r>
              <a:rPr lang="ru-RU" sz="1600" dirty="0"/>
              <a:t>	Ранние сроки начала работ: </a:t>
            </a:r>
            <a:r>
              <a:rPr lang="en-US" sz="1600" i="1" dirty="0"/>
              <a:t>T</a:t>
            </a:r>
            <a:r>
              <a:rPr lang="ru-RU" sz="1600" i="1" baseline="-25000" dirty="0" err="1"/>
              <a:t>н</a:t>
            </a:r>
            <a:r>
              <a:rPr lang="en-US" sz="1600" i="1" baseline="30000" dirty="0"/>
              <a:t>p</a:t>
            </a:r>
            <a:r>
              <a:rPr lang="ru-RU" sz="1600" dirty="0"/>
              <a:t>(0) =0 , </a:t>
            </a:r>
            <a:r>
              <a:rPr lang="en-US" sz="1600" i="1" dirty="0"/>
              <a:t>T</a:t>
            </a:r>
            <a:r>
              <a:rPr lang="ru-RU" sz="1600" i="1" baseline="-25000" dirty="0" err="1"/>
              <a:t>н</a:t>
            </a:r>
            <a:r>
              <a:rPr lang="en-US" sz="1600" i="1" baseline="30000" dirty="0"/>
              <a:t>p</a:t>
            </a:r>
            <a:r>
              <a:rPr lang="ru-RU" sz="1600" dirty="0"/>
              <a:t>(1) = </a:t>
            </a:r>
            <a:r>
              <a:rPr lang="en-US" sz="1600" i="1" dirty="0"/>
              <a:t>T</a:t>
            </a:r>
            <a:r>
              <a:rPr lang="ru-RU" sz="1600" i="1" baseline="-25000" dirty="0" err="1"/>
              <a:t>н</a:t>
            </a:r>
            <a:r>
              <a:rPr lang="en-US" sz="1600" i="1" baseline="30000" dirty="0"/>
              <a:t>p</a:t>
            </a:r>
            <a:r>
              <a:rPr lang="ru-RU" sz="1600" dirty="0"/>
              <a:t>(2) = </a:t>
            </a:r>
            <a:r>
              <a:rPr lang="en-US" sz="1600" i="1" dirty="0"/>
              <a:t>T</a:t>
            </a:r>
            <a:r>
              <a:rPr lang="ru-RU" sz="1600" i="1" baseline="-25000" dirty="0" err="1"/>
              <a:t>н</a:t>
            </a:r>
            <a:r>
              <a:rPr lang="en-US" sz="1600" i="1" baseline="30000" dirty="0"/>
              <a:t>p</a:t>
            </a:r>
            <a:r>
              <a:rPr lang="ru-RU" sz="1600" dirty="0"/>
              <a:t>(3) = </a:t>
            </a:r>
            <a:r>
              <a:rPr lang="en-US" sz="1600" i="1" dirty="0"/>
              <a:t>T</a:t>
            </a:r>
            <a:r>
              <a:rPr lang="ru-RU" sz="1600" i="1" baseline="-25000" dirty="0" err="1"/>
              <a:t>н</a:t>
            </a:r>
            <a:r>
              <a:rPr lang="en-US" sz="1600" i="1" baseline="30000" dirty="0"/>
              <a:t>p</a:t>
            </a:r>
            <a:r>
              <a:rPr lang="ru-RU" sz="1600" dirty="0"/>
              <a:t>(0) + </a:t>
            </a:r>
            <a:r>
              <a:rPr lang="en-US" sz="1600" i="1" dirty="0"/>
              <a:t>t</a:t>
            </a:r>
            <a:r>
              <a:rPr lang="ru-RU" sz="1600" baseline="-25000" dirty="0"/>
              <a:t>0</a:t>
            </a:r>
            <a:r>
              <a:rPr lang="ru-RU" sz="1600" dirty="0"/>
              <a:t> = 0 +0 =0 , </a:t>
            </a:r>
          </a:p>
          <a:p>
            <a:pPr>
              <a:buNone/>
            </a:pPr>
            <a:r>
              <a:rPr lang="en-US" sz="1600" i="1" dirty="0"/>
              <a:t>T</a:t>
            </a:r>
            <a:r>
              <a:rPr lang="ru-RU" sz="1600" i="1" baseline="-25000" dirty="0" err="1"/>
              <a:t>н</a:t>
            </a:r>
            <a:r>
              <a:rPr lang="en-US" sz="1600" i="1" baseline="30000" dirty="0"/>
              <a:t>p</a:t>
            </a:r>
            <a:r>
              <a:rPr lang="ru-RU" sz="1600" dirty="0"/>
              <a:t>(4) =  </a:t>
            </a:r>
            <a:r>
              <a:rPr lang="en-US" sz="1600" i="1" dirty="0"/>
              <a:t>T</a:t>
            </a:r>
            <a:r>
              <a:rPr lang="ru-RU" sz="1600" i="1" baseline="-25000" dirty="0" err="1"/>
              <a:t>н</a:t>
            </a:r>
            <a:r>
              <a:rPr lang="en-US" sz="1600" i="1" baseline="30000" dirty="0"/>
              <a:t>p</a:t>
            </a:r>
            <a:r>
              <a:rPr lang="ru-RU" sz="1600" dirty="0"/>
              <a:t>(1) + </a:t>
            </a:r>
            <a:r>
              <a:rPr lang="en-US" sz="1600" i="1" dirty="0"/>
              <a:t>t</a:t>
            </a:r>
            <a:r>
              <a:rPr lang="ru-RU" sz="1600" baseline="-25000" dirty="0"/>
              <a:t>1</a:t>
            </a:r>
            <a:r>
              <a:rPr lang="ru-RU" sz="1600" dirty="0"/>
              <a:t> = 0 +5 =5 , </a:t>
            </a:r>
            <a:r>
              <a:rPr lang="en-US" sz="1600" i="1" dirty="0"/>
              <a:t>T</a:t>
            </a:r>
            <a:r>
              <a:rPr lang="ru-RU" sz="1600" i="1" baseline="-25000" dirty="0" err="1"/>
              <a:t>н</a:t>
            </a:r>
            <a:r>
              <a:rPr lang="en-US" sz="1600" i="1" baseline="30000" dirty="0"/>
              <a:t>p</a:t>
            </a:r>
            <a:r>
              <a:rPr lang="ru-RU" sz="1600" dirty="0"/>
              <a:t>(5) = </a:t>
            </a:r>
            <a:r>
              <a:rPr lang="en-US" sz="1600" i="1" dirty="0"/>
              <a:t>T</a:t>
            </a:r>
            <a:r>
              <a:rPr lang="ru-RU" sz="1600" i="1" baseline="-25000" dirty="0" err="1"/>
              <a:t>н</a:t>
            </a:r>
            <a:r>
              <a:rPr lang="en-US" sz="1600" i="1" baseline="30000" dirty="0"/>
              <a:t>p</a:t>
            </a:r>
            <a:r>
              <a:rPr lang="ru-RU" sz="1600" dirty="0"/>
              <a:t>(2) + </a:t>
            </a:r>
            <a:r>
              <a:rPr lang="en-US" sz="1600" i="1" dirty="0"/>
              <a:t>t</a:t>
            </a:r>
            <a:r>
              <a:rPr lang="ru-RU" sz="1600" baseline="-25000" dirty="0"/>
              <a:t>2</a:t>
            </a:r>
            <a:r>
              <a:rPr lang="ru-RU" sz="1600" dirty="0"/>
              <a:t> = 0 +3 =3 ,</a:t>
            </a:r>
          </a:p>
          <a:p>
            <a:pPr>
              <a:buNone/>
            </a:pPr>
            <a:r>
              <a:rPr lang="ru-RU" sz="1600" dirty="0"/>
              <a:t> </a:t>
            </a:r>
            <a:r>
              <a:rPr lang="en-US" sz="1600" i="1" dirty="0"/>
              <a:t>T</a:t>
            </a:r>
            <a:r>
              <a:rPr lang="ru-RU" sz="1600" i="1" baseline="-25000" dirty="0" err="1"/>
              <a:t>н</a:t>
            </a:r>
            <a:r>
              <a:rPr lang="en-US" sz="1600" i="1" baseline="30000" dirty="0"/>
              <a:t>p</a:t>
            </a:r>
            <a:r>
              <a:rPr lang="ru-RU" sz="1600" dirty="0"/>
              <a:t>(6) = </a:t>
            </a:r>
            <a:r>
              <a:rPr lang="en-US" sz="1600" dirty="0"/>
              <a:t>max</a:t>
            </a:r>
            <a:r>
              <a:rPr lang="ru-RU" sz="1600" dirty="0"/>
              <a:t> [ </a:t>
            </a:r>
            <a:r>
              <a:rPr lang="en-US" sz="1600" i="1" dirty="0"/>
              <a:t>T</a:t>
            </a:r>
            <a:r>
              <a:rPr lang="ru-RU" sz="1600" i="1" baseline="-25000" dirty="0" err="1"/>
              <a:t>н</a:t>
            </a:r>
            <a:r>
              <a:rPr lang="en-US" sz="1600" i="1" baseline="30000" dirty="0"/>
              <a:t>p</a:t>
            </a:r>
            <a:r>
              <a:rPr lang="ru-RU" sz="1600" dirty="0"/>
              <a:t>(2) + </a:t>
            </a:r>
            <a:r>
              <a:rPr lang="en-US" sz="1600" i="1" dirty="0"/>
              <a:t>t</a:t>
            </a:r>
            <a:r>
              <a:rPr lang="ru-RU" sz="1600" baseline="-25000" dirty="0"/>
              <a:t>2</a:t>
            </a:r>
            <a:r>
              <a:rPr lang="ru-RU" sz="1600" dirty="0"/>
              <a:t> , </a:t>
            </a:r>
            <a:r>
              <a:rPr lang="en-US" sz="1600" i="1" dirty="0"/>
              <a:t>T</a:t>
            </a:r>
            <a:r>
              <a:rPr lang="ru-RU" sz="1600" i="1" baseline="-25000" dirty="0" err="1"/>
              <a:t>н</a:t>
            </a:r>
            <a:r>
              <a:rPr lang="en-US" sz="1600" i="1" baseline="30000" dirty="0"/>
              <a:t>p</a:t>
            </a:r>
            <a:r>
              <a:rPr lang="ru-RU" sz="1600" dirty="0"/>
              <a:t>(3) + </a:t>
            </a:r>
            <a:r>
              <a:rPr lang="en-US" sz="1600" i="1" dirty="0"/>
              <a:t>t</a:t>
            </a:r>
            <a:r>
              <a:rPr lang="ru-RU" sz="1600" baseline="-25000" dirty="0"/>
              <a:t>3</a:t>
            </a:r>
            <a:r>
              <a:rPr lang="ru-RU" sz="1600" dirty="0"/>
              <a:t> ] = </a:t>
            </a:r>
            <a:r>
              <a:rPr lang="en-US" sz="1600" dirty="0"/>
              <a:t>max</a:t>
            </a:r>
            <a:r>
              <a:rPr lang="ru-RU" sz="1600" dirty="0"/>
              <a:t> [ 0 + 3 , 0 + 10 ] = 10 , </a:t>
            </a:r>
          </a:p>
          <a:p>
            <a:pPr>
              <a:buNone/>
            </a:pPr>
            <a:r>
              <a:rPr lang="en-US" sz="1600" i="1" dirty="0"/>
              <a:t>T</a:t>
            </a:r>
            <a:r>
              <a:rPr lang="ru-RU" sz="1600" i="1" baseline="-25000" dirty="0" err="1"/>
              <a:t>н</a:t>
            </a:r>
            <a:r>
              <a:rPr lang="en-US" sz="1600" i="1" baseline="30000" dirty="0"/>
              <a:t>p</a:t>
            </a:r>
            <a:r>
              <a:rPr lang="ru-RU" sz="1600" dirty="0"/>
              <a:t>(7) = </a:t>
            </a:r>
            <a:r>
              <a:rPr lang="en-US" sz="1600" dirty="0"/>
              <a:t>max</a:t>
            </a:r>
            <a:r>
              <a:rPr lang="ru-RU" sz="1600" dirty="0"/>
              <a:t> [ </a:t>
            </a:r>
            <a:r>
              <a:rPr lang="en-US" sz="1600" i="1" dirty="0"/>
              <a:t>T</a:t>
            </a:r>
            <a:r>
              <a:rPr lang="ru-RU" sz="1600" i="1" baseline="-25000" dirty="0" err="1"/>
              <a:t>н</a:t>
            </a:r>
            <a:r>
              <a:rPr lang="en-US" sz="1600" i="1" baseline="30000" dirty="0"/>
              <a:t>p</a:t>
            </a:r>
            <a:r>
              <a:rPr lang="ru-RU" sz="1600" dirty="0"/>
              <a:t>(4) + </a:t>
            </a:r>
            <a:r>
              <a:rPr lang="en-US" sz="1600" i="1" dirty="0"/>
              <a:t>t</a:t>
            </a:r>
            <a:r>
              <a:rPr lang="ru-RU" sz="1600" baseline="-25000" dirty="0"/>
              <a:t>4</a:t>
            </a:r>
            <a:r>
              <a:rPr lang="ru-RU" sz="1600" dirty="0"/>
              <a:t> , </a:t>
            </a:r>
            <a:r>
              <a:rPr lang="en-US" sz="1600" i="1" dirty="0"/>
              <a:t>T</a:t>
            </a:r>
            <a:r>
              <a:rPr lang="ru-RU" sz="1600" i="1" baseline="-25000" dirty="0" err="1"/>
              <a:t>н</a:t>
            </a:r>
            <a:r>
              <a:rPr lang="en-US" sz="1600" i="1" baseline="30000" dirty="0"/>
              <a:t>p</a:t>
            </a:r>
            <a:r>
              <a:rPr lang="ru-RU" sz="1600" dirty="0"/>
              <a:t>(5) + </a:t>
            </a:r>
            <a:r>
              <a:rPr lang="en-US" sz="1600" i="1" dirty="0"/>
              <a:t>t</a:t>
            </a:r>
            <a:r>
              <a:rPr lang="ru-RU" sz="1600" baseline="-25000" dirty="0"/>
              <a:t>5</a:t>
            </a:r>
            <a:r>
              <a:rPr lang="ru-RU" sz="1600" dirty="0"/>
              <a:t> ] = </a:t>
            </a:r>
            <a:r>
              <a:rPr lang="en-US" sz="1600" dirty="0"/>
              <a:t>max</a:t>
            </a:r>
            <a:r>
              <a:rPr lang="ru-RU" sz="1600" dirty="0"/>
              <a:t> [ 5 + 7 , 3 + 10 ] = 13 , </a:t>
            </a:r>
          </a:p>
          <a:p>
            <a:pPr>
              <a:buNone/>
            </a:pPr>
            <a:r>
              <a:rPr lang="en-US" sz="1600" i="1" dirty="0"/>
              <a:t>T</a:t>
            </a:r>
            <a:r>
              <a:rPr lang="ru-RU" sz="1600" i="1" baseline="-25000" dirty="0" err="1"/>
              <a:t>н</a:t>
            </a:r>
            <a:r>
              <a:rPr lang="en-US" sz="1600" i="1" baseline="30000" dirty="0"/>
              <a:t>p</a:t>
            </a:r>
            <a:r>
              <a:rPr lang="ru-RU" sz="1600" dirty="0"/>
              <a:t>(8) = </a:t>
            </a:r>
            <a:r>
              <a:rPr lang="en-US" sz="1600" dirty="0"/>
              <a:t>max</a:t>
            </a:r>
            <a:r>
              <a:rPr lang="ru-RU" sz="1600" dirty="0"/>
              <a:t> [ </a:t>
            </a:r>
            <a:r>
              <a:rPr lang="en-US" sz="1600" i="1" dirty="0"/>
              <a:t>T</a:t>
            </a:r>
            <a:r>
              <a:rPr lang="ru-RU" sz="1600" i="1" baseline="-25000" dirty="0" err="1"/>
              <a:t>н</a:t>
            </a:r>
            <a:r>
              <a:rPr lang="en-US" sz="1600" i="1" baseline="30000" dirty="0"/>
              <a:t>p</a:t>
            </a:r>
            <a:r>
              <a:rPr lang="ru-RU" sz="1600" dirty="0"/>
              <a:t>(6) + </a:t>
            </a:r>
            <a:r>
              <a:rPr lang="en-US" sz="1600" i="1" dirty="0"/>
              <a:t>t</a:t>
            </a:r>
            <a:r>
              <a:rPr lang="ru-RU" sz="1600" baseline="-25000" dirty="0"/>
              <a:t>6</a:t>
            </a:r>
            <a:r>
              <a:rPr lang="ru-RU" sz="1600" dirty="0"/>
              <a:t> , </a:t>
            </a:r>
            <a:r>
              <a:rPr lang="en-US" sz="1600" i="1" dirty="0"/>
              <a:t>T</a:t>
            </a:r>
            <a:r>
              <a:rPr lang="ru-RU" sz="1600" i="1" baseline="-25000" dirty="0" err="1"/>
              <a:t>н</a:t>
            </a:r>
            <a:r>
              <a:rPr lang="en-US" sz="1600" i="1" baseline="30000" dirty="0"/>
              <a:t>p</a:t>
            </a:r>
            <a:r>
              <a:rPr lang="ru-RU" sz="1600" dirty="0"/>
              <a:t>(7) + </a:t>
            </a:r>
            <a:r>
              <a:rPr lang="en-US" sz="1600" i="1" dirty="0"/>
              <a:t>t</a:t>
            </a:r>
            <a:r>
              <a:rPr lang="ru-RU" sz="1600" baseline="-25000" dirty="0"/>
              <a:t>7</a:t>
            </a:r>
            <a:r>
              <a:rPr lang="ru-RU" sz="1600" dirty="0"/>
              <a:t> ] = </a:t>
            </a:r>
            <a:r>
              <a:rPr lang="en-US" sz="1600" dirty="0"/>
              <a:t>max</a:t>
            </a:r>
            <a:r>
              <a:rPr lang="ru-RU" sz="1600" dirty="0"/>
              <a:t> [ 10 + 9 , 13 + 5 ] = 19 .</a:t>
            </a:r>
            <a:endParaRPr lang="en-US" sz="1600" dirty="0"/>
          </a:p>
          <a:p>
            <a:pPr>
              <a:buNone/>
            </a:pPr>
            <a:r>
              <a:rPr lang="ru-RU" sz="1600" dirty="0"/>
              <a:t>	Ранние сроки завершения работ: </a:t>
            </a:r>
            <a:r>
              <a:rPr lang="en-US" sz="1600" i="1" dirty="0"/>
              <a:t>T</a:t>
            </a:r>
            <a:r>
              <a:rPr lang="ru-RU" sz="1600" i="1" baseline="-25000" dirty="0" err="1"/>
              <a:t>з</a:t>
            </a:r>
            <a:r>
              <a:rPr lang="en-US" sz="1600" i="1" baseline="30000" dirty="0"/>
              <a:t>p</a:t>
            </a:r>
            <a:r>
              <a:rPr lang="ru-RU" sz="1600" dirty="0"/>
              <a:t>(0) =0 , </a:t>
            </a:r>
            <a:r>
              <a:rPr lang="en-US" sz="1600" i="1" dirty="0"/>
              <a:t>T</a:t>
            </a:r>
            <a:r>
              <a:rPr lang="ru-RU" sz="1600" i="1" baseline="-25000" dirty="0" err="1"/>
              <a:t>з</a:t>
            </a:r>
            <a:r>
              <a:rPr lang="en-US" sz="1600" i="1" baseline="30000" dirty="0"/>
              <a:t>p</a:t>
            </a:r>
            <a:r>
              <a:rPr lang="ru-RU" sz="1600" dirty="0"/>
              <a:t>(1) = </a:t>
            </a:r>
            <a:r>
              <a:rPr lang="en-US" sz="1600" i="1" dirty="0"/>
              <a:t>T</a:t>
            </a:r>
            <a:r>
              <a:rPr lang="ru-RU" sz="1600" i="1" baseline="-25000" dirty="0" err="1"/>
              <a:t>н</a:t>
            </a:r>
            <a:r>
              <a:rPr lang="en-US" sz="1600" i="1" baseline="30000" dirty="0"/>
              <a:t>p</a:t>
            </a:r>
            <a:r>
              <a:rPr lang="ru-RU" sz="1600" dirty="0"/>
              <a:t>(1) + </a:t>
            </a:r>
            <a:r>
              <a:rPr lang="en-US" sz="1600" i="1" dirty="0"/>
              <a:t>t</a:t>
            </a:r>
            <a:r>
              <a:rPr lang="ru-RU" sz="1600" baseline="-25000" dirty="0"/>
              <a:t>1</a:t>
            </a:r>
            <a:r>
              <a:rPr lang="ru-RU" sz="1600" dirty="0"/>
              <a:t> = 0 + 5 = 5 , </a:t>
            </a:r>
          </a:p>
          <a:p>
            <a:pPr>
              <a:buNone/>
            </a:pPr>
            <a:r>
              <a:rPr lang="en-US" sz="1600" i="1" dirty="0"/>
              <a:t>T</a:t>
            </a:r>
            <a:r>
              <a:rPr lang="ru-RU" sz="1600" i="1" baseline="-25000" dirty="0" err="1"/>
              <a:t>з</a:t>
            </a:r>
            <a:r>
              <a:rPr lang="en-US" sz="1600" i="1" baseline="30000" dirty="0"/>
              <a:t>p</a:t>
            </a:r>
            <a:r>
              <a:rPr lang="ru-RU" sz="1600" dirty="0"/>
              <a:t>(2) = </a:t>
            </a:r>
            <a:r>
              <a:rPr lang="en-US" sz="1600" i="1" dirty="0"/>
              <a:t>T</a:t>
            </a:r>
            <a:r>
              <a:rPr lang="ru-RU" sz="1600" i="1" baseline="-25000" dirty="0" err="1"/>
              <a:t>н</a:t>
            </a:r>
            <a:r>
              <a:rPr lang="en-US" sz="1600" i="1" baseline="30000" dirty="0"/>
              <a:t>p</a:t>
            </a:r>
            <a:r>
              <a:rPr lang="ru-RU" sz="1600" dirty="0"/>
              <a:t>(2) + </a:t>
            </a:r>
            <a:r>
              <a:rPr lang="en-US" sz="1600" i="1" dirty="0"/>
              <a:t>t</a:t>
            </a:r>
            <a:r>
              <a:rPr lang="ru-RU" sz="1600" baseline="-25000" dirty="0"/>
              <a:t>2</a:t>
            </a:r>
            <a:r>
              <a:rPr lang="ru-RU" sz="1600" dirty="0"/>
              <a:t> = 0 + 3 = 3 , </a:t>
            </a:r>
            <a:r>
              <a:rPr lang="en-US" sz="1600" i="1" dirty="0"/>
              <a:t>T</a:t>
            </a:r>
            <a:r>
              <a:rPr lang="ru-RU" sz="1600" i="1" baseline="-25000" dirty="0" err="1"/>
              <a:t>з</a:t>
            </a:r>
            <a:r>
              <a:rPr lang="en-US" sz="1600" i="1" baseline="30000" dirty="0"/>
              <a:t>p</a:t>
            </a:r>
            <a:r>
              <a:rPr lang="ru-RU" sz="1600" dirty="0"/>
              <a:t>(3) = </a:t>
            </a:r>
            <a:r>
              <a:rPr lang="en-US" sz="1600" i="1" dirty="0"/>
              <a:t>T</a:t>
            </a:r>
            <a:r>
              <a:rPr lang="ru-RU" sz="1600" i="1" baseline="-25000" dirty="0" err="1"/>
              <a:t>н</a:t>
            </a:r>
            <a:r>
              <a:rPr lang="en-US" sz="1600" i="1" baseline="30000" dirty="0"/>
              <a:t>p</a:t>
            </a:r>
            <a:r>
              <a:rPr lang="ru-RU" sz="1600" dirty="0"/>
              <a:t>(3) + </a:t>
            </a:r>
            <a:r>
              <a:rPr lang="en-US" sz="1600" i="1" dirty="0"/>
              <a:t>t</a:t>
            </a:r>
            <a:r>
              <a:rPr lang="ru-RU" sz="1600" baseline="-25000" dirty="0"/>
              <a:t>3</a:t>
            </a:r>
            <a:r>
              <a:rPr lang="ru-RU" sz="1600" dirty="0"/>
              <a:t> = 0 + 10 = 10 , </a:t>
            </a:r>
            <a:r>
              <a:rPr lang="en-US" sz="1600" i="1" dirty="0"/>
              <a:t>T</a:t>
            </a:r>
            <a:r>
              <a:rPr lang="ru-RU" sz="1600" i="1" baseline="-25000" dirty="0" err="1"/>
              <a:t>з</a:t>
            </a:r>
            <a:r>
              <a:rPr lang="en-US" sz="1600" i="1" baseline="30000" dirty="0"/>
              <a:t>p</a:t>
            </a:r>
            <a:r>
              <a:rPr lang="ru-RU" sz="1600" dirty="0"/>
              <a:t>(4) = </a:t>
            </a:r>
            <a:r>
              <a:rPr lang="en-US" sz="1600" i="1" dirty="0"/>
              <a:t>T</a:t>
            </a:r>
            <a:r>
              <a:rPr lang="ru-RU" sz="1600" i="1" baseline="-25000" dirty="0" err="1"/>
              <a:t>н</a:t>
            </a:r>
            <a:r>
              <a:rPr lang="en-US" sz="1600" i="1" baseline="30000" dirty="0"/>
              <a:t>p</a:t>
            </a:r>
            <a:r>
              <a:rPr lang="ru-RU" sz="1600" dirty="0"/>
              <a:t>(4) + </a:t>
            </a:r>
            <a:r>
              <a:rPr lang="en-US" sz="1600" i="1" dirty="0"/>
              <a:t>t</a:t>
            </a:r>
            <a:r>
              <a:rPr lang="ru-RU" sz="1600" baseline="-25000" dirty="0"/>
              <a:t>4</a:t>
            </a:r>
            <a:r>
              <a:rPr lang="ru-RU" sz="1600" dirty="0"/>
              <a:t> = 5 + 7 = 17 ,</a:t>
            </a:r>
          </a:p>
          <a:p>
            <a:pPr>
              <a:buNone/>
            </a:pPr>
            <a:r>
              <a:rPr lang="en-US" sz="1600" i="1" dirty="0"/>
              <a:t>T</a:t>
            </a:r>
            <a:r>
              <a:rPr lang="ru-RU" sz="1600" i="1" baseline="-25000" dirty="0" err="1"/>
              <a:t>з</a:t>
            </a:r>
            <a:r>
              <a:rPr lang="en-US" sz="1600" i="1" baseline="30000" dirty="0"/>
              <a:t>p</a:t>
            </a:r>
            <a:r>
              <a:rPr lang="ru-RU" sz="1600" dirty="0"/>
              <a:t>(5) = </a:t>
            </a:r>
            <a:r>
              <a:rPr lang="en-US" sz="1600" i="1" dirty="0"/>
              <a:t>T</a:t>
            </a:r>
            <a:r>
              <a:rPr lang="ru-RU" sz="1600" i="1" baseline="-25000" dirty="0" err="1"/>
              <a:t>н</a:t>
            </a:r>
            <a:r>
              <a:rPr lang="en-US" sz="1600" i="1" baseline="30000" dirty="0"/>
              <a:t>p</a:t>
            </a:r>
            <a:r>
              <a:rPr lang="ru-RU" sz="1600" dirty="0"/>
              <a:t>(5) + </a:t>
            </a:r>
            <a:r>
              <a:rPr lang="en-US" sz="1600" i="1" dirty="0"/>
              <a:t>t</a:t>
            </a:r>
            <a:r>
              <a:rPr lang="ru-RU" sz="1600" baseline="-25000" dirty="0"/>
              <a:t>5</a:t>
            </a:r>
            <a:r>
              <a:rPr lang="ru-RU" sz="1600" dirty="0"/>
              <a:t> = 3 + 10 = 13 , </a:t>
            </a:r>
            <a:r>
              <a:rPr lang="en-US" sz="1600" i="1" dirty="0"/>
              <a:t>T</a:t>
            </a:r>
            <a:r>
              <a:rPr lang="ru-RU" sz="1600" i="1" baseline="-25000" dirty="0" err="1"/>
              <a:t>з</a:t>
            </a:r>
            <a:r>
              <a:rPr lang="en-US" sz="1600" i="1" baseline="30000" dirty="0"/>
              <a:t>p</a:t>
            </a:r>
            <a:r>
              <a:rPr lang="ru-RU" sz="1600" dirty="0"/>
              <a:t>(6) = </a:t>
            </a:r>
            <a:r>
              <a:rPr lang="en-US" sz="1600" i="1" dirty="0"/>
              <a:t>T</a:t>
            </a:r>
            <a:r>
              <a:rPr lang="ru-RU" sz="1600" i="1" baseline="-25000" dirty="0" err="1"/>
              <a:t>н</a:t>
            </a:r>
            <a:r>
              <a:rPr lang="en-US" sz="1600" i="1" baseline="30000" dirty="0"/>
              <a:t>p</a:t>
            </a:r>
            <a:r>
              <a:rPr lang="ru-RU" sz="1600" dirty="0"/>
              <a:t>(6) + </a:t>
            </a:r>
            <a:r>
              <a:rPr lang="en-US" sz="1600" i="1" dirty="0"/>
              <a:t>t</a:t>
            </a:r>
            <a:r>
              <a:rPr lang="ru-RU" sz="1600" baseline="-25000" dirty="0"/>
              <a:t>6</a:t>
            </a:r>
            <a:r>
              <a:rPr lang="ru-RU" sz="1600" dirty="0"/>
              <a:t> = 10 + 9 = 19 , </a:t>
            </a:r>
            <a:r>
              <a:rPr lang="en-US" sz="1600" i="1" dirty="0"/>
              <a:t>T</a:t>
            </a:r>
            <a:r>
              <a:rPr lang="ru-RU" sz="1600" i="1" baseline="-25000" dirty="0" err="1"/>
              <a:t>з</a:t>
            </a:r>
            <a:r>
              <a:rPr lang="en-US" sz="1600" i="1" baseline="30000" dirty="0"/>
              <a:t>p</a:t>
            </a:r>
            <a:r>
              <a:rPr lang="ru-RU" sz="1600" dirty="0"/>
              <a:t>(7) = </a:t>
            </a:r>
            <a:r>
              <a:rPr lang="en-US" sz="1600" i="1" dirty="0"/>
              <a:t>T</a:t>
            </a:r>
            <a:r>
              <a:rPr lang="ru-RU" sz="1600" i="1" baseline="-25000" dirty="0" err="1"/>
              <a:t>н</a:t>
            </a:r>
            <a:r>
              <a:rPr lang="en-US" sz="1600" i="1" baseline="30000" dirty="0"/>
              <a:t>p</a:t>
            </a:r>
            <a:r>
              <a:rPr lang="ru-RU" sz="1600" dirty="0"/>
              <a:t>(7) + </a:t>
            </a:r>
            <a:r>
              <a:rPr lang="en-US" sz="1600" i="1" dirty="0"/>
              <a:t>t</a:t>
            </a:r>
            <a:r>
              <a:rPr lang="ru-RU" sz="1600" baseline="-25000" dirty="0"/>
              <a:t>7</a:t>
            </a:r>
            <a:r>
              <a:rPr lang="ru-RU" sz="1600" dirty="0"/>
              <a:t> = 13 + 5 = 18 ,</a:t>
            </a:r>
          </a:p>
          <a:p>
            <a:pPr>
              <a:buNone/>
            </a:pPr>
            <a:r>
              <a:rPr lang="en-US" sz="1600" i="1" dirty="0"/>
              <a:t>T</a:t>
            </a:r>
            <a:r>
              <a:rPr lang="ru-RU" sz="1600" i="1" baseline="-25000" dirty="0" err="1"/>
              <a:t>з</a:t>
            </a:r>
            <a:r>
              <a:rPr lang="en-US" sz="1600" i="1" baseline="30000" dirty="0"/>
              <a:t>p</a:t>
            </a:r>
            <a:r>
              <a:rPr lang="ru-RU" sz="1600" dirty="0"/>
              <a:t>(8) = </a:t>
            </a:r>
            <a:r>
              <a:rPr lang="en-US" sz="1600" i="1" dirty="0"/>
              <a:t>T</a:t>
            </a:r>
            <a:r>
              <a:rPr lang="ru-RU" sz="1600" i="1" baseline="-25000" dirty="0" err="1"/>
              <a:t>н</a:t>
            </a:r>
            <a:r>
              <a:rPr lang="en-US" sz="1600" i="1" baseline="30000" dirty="0"/>
              <a:t>p</a:t>
            </a:r>
            <a:r>
              <a:rPr lang="ru-RU" sz="1600" dirty="0"/>
              <a:t>(8) + </a:t>
            </a:r>
            <a:r>
              <a:rPr lang="en-US" sz="1600" i="1" dirty="0"/>
              <a:t>t</a:t>
            </a:r>
            <a:r>
              <a:rPr lang="ru-RU" sz="1600" baseline="-25000" dirty="0"/>
              <a:t>8</a:t>
            </a:r>
            <a:r>
              <a:rPr lang="ru-RU" sz="1600" dirty="0"/>
              <a:t> = 19 + 0 = 19 . Критическое время равно </a:t>
            </a:r>
            <a:r>
              <a:rPr lang="en-US" sz="1600" i="1" dirty="0"/>
              <a:t>T</a:t>
            </a:r>
            <a:r>
              <a:rPr lang="ru-RU" sz="1600" i="1" baseline="-25000" dirty="0" err="1"/>
              <a:t>з</a:t>
            </a:r>
            <a:r>
              <a:rPr lang="en-US" sz="1600" i="1" baseline="30000" dirty="0"/>
              <a:t>p</a:t>
            </a:r>
            <a:r>
              <a:rPr lang="ru-RU" sz="1600" dirty="0"/>
              <a:t>(8) = 19 .</a:t>
            </a:r>
            <a:endParaRPr lang="en-US" sz="1600" dirty="0"/>
          </a:p>
        </p:txBody>
      </p:sp>
      <p:grpSp>
        <p:nvGrpSpPr>
          <p:cNvPr id="26626" name="Group 2"/>
          <p:cNvGrpSpPr>
            <a:grpSpLocks/>
          </p:cNvGrpSpPr>
          <p:nvPr/>
        </p:nvGrpSpPr>
        <p:grpSpPr bwMode="auto">
          <a:xfrm>
            <a:off x="1331640" y="692696"/>
            <a:ext cx="5904656" cy="2299742"/>
            <a:chOff x="2055" y="11222"/>
            <a:chExt cx="6915" cy="3150"/>
          </a:xfrm>
        </p:grpSpPr>
        <p:sp>
          <p:nvSpPr>
            <p:cNvPr id="26627" name="Text Box 3"/>
            <p:cNvSpPr txBox="1">
              <a:spLocks noChangeArrowheads="1"/>
            </p:cNvSpPr>
            <p:nvPr/>
          </p:nvSpPr>
          <p:spPr bwMode="auto">
            <a:xfrm>
              <a:off x="2055" y="12482"/>
              <a:ext cx="180" cy="36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Times New Roman" pitchFamily="18" charset="0"/>
                  <a:cs typeface="Arial" pitchFamily="34" charset="0"/>
                </a:rPr>
                <a:t>0</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6628" name="Oval 4"/>
            <p:cNvSpPr>
              <a:spLocks noChangeArrowheads="1"/>
            </p:cNvSpPr>
            <p:nvPr/>
          </p:nvSpPr>
          <p:spPr bwMode="auto">
            <a:xfrm>
              <a:off x="3840" y="11417"/>
              <a:ext cx="495" cy="55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629" name="Text Box 5"/>
            <p:cNvSpPr txBox="1">
              <a:spLocks noChangeArrowheads="1"/>
            </p:cNvSpPr>
            <p:nvPr/>
          </p:nvSpPr>
          <p:spPr bwMode="auto">
            <a:xfrm>
              <a:off x="3990" y="11507"/>
              <a:ext cx="180" cy="36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1</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6630" name="Oval 6"/>
            <p:cNvSpPr>
              <a:spLocks noChangeArrowheads="1"/>
            </p:cNvSpPr>
            <p:nvPr/>
          </p:nvSpPr>
          <p:spPr bwMode="auto">
            <a:xfrm>
              <a:off x="3765" y="12482"/>
              <a:ext cx="495" cy="55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631" name="Text Box 7"/>
            <p:cNvSpPr txBox="1">
              <a:spLocks noChangeArrowheads="1"/>
            </p:cNvSpPr>
            <p:nvPr/>
          </p:nvSpPr>
          <p:spPr bwMode="auto">
            <a:xfrm>
              <a:off x="3915" y="12572"/>
              <a:ext cx="180" cy="36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2</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6632" name="Oval 8"/>
            <p:cNvSpPr>
              <a:spLocks noChangeArrowheads="1"/>
            </p:cNvSpPr>
            <p:nvPr/>
          </p:nvSpPr>
          <p:spPr bwMode="auto">
            <a:xfrm>
              <a:off x="3765" y="13817"/>
              <a:ext cx="495" cy="55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633" name="Text Box 9"/>
            <p:cNvSpPr txBox="1">
              <a:spLocks noChangeArrowheads="1"/>
            </p:cNvSpPr>
            <p:nvPr/>
          </p:nvSpPr>
          <p:spPr bwMode="auto">
            <a:xfrm>
              <a:off x="3915" y="13892"/>
              <a:ext cx="180" cy="36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3</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6634" name="Oval 10"/>
            <p:cNvSpPr>
              <a:spLocks noChangeArrowheads="1"/>
            </p:cNvSpPr>
            <p:nvPr/>
          </p:nvSpPr>
          <p:spPr bwMode="auto">
            <a:xfrm>
              <a:off x="5655" y="11417"/>
              <a:ext cx="495" cy="55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635" name="Oval 11"/>
            <p:cNvSpPr>
              <a:spLocks noChangeArrowheads="1"/>
            </p:cNvSpPr>
            <p:nvPr/>
          </p:nvSpPr>
          <p:spPr bwMode="auto">
            <a:xfrm>
              <a:off x="5580" y="12482"/>
              <a:ext cx="495" cy="55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636" name="Oval 12"/>
            <p:cNvSpPr>
              <a:spLocks noChangeArrowheads="1"/>
            </p:cNvSpPr>
            <p:nvPr/>
          </p:nvSpPr>
          <p:spPr bwMode="auto">
            <a:xfrm>
              <a:off x="5580" y="13817"/>
              <a:ext cx="495" cy="55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637" name="Oval 13"/>
            <p:cNvSpPr>
              <a:spLocks noChangeArrowheads="1"/>
            </p:cNvSpPr>
            <p:nvPr/>
          </p:nvSpPr>
          <p:spPr bwMode="auto">
            <a:xfrm>
              <a:off x="7230" y="11822"/>
              <a:ext cx="495" cy="55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638" name="Oval 14"/>
            <p:cNvSpPr>
              <a:spLocks noChangeArrowheads="1"/>
            </p:cNvSpPr>
            <p:nvPr/>
          </p:nvSpPr>
          <p:spPr bwMode="auto">
            <a:xfrm>
              <a:off x="8475" y="12722"/>
              <a:ext cx="495" cy="555"/>
            </a:xfrm>
            <a:prstGeom prst="ellipse">
              <a:avLst/>
            </a:prstGeom>
            <a:solidFill>
              <a:srgbClr val="FFFFFF"/>
            </a:solid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en-US"/>
            </a:p>
          </p:txBody>
        </p:sp>
        <p:sp>
          <p:nvSpPr>
            <p:cNvPr id="26639" name="Text Box 15"/>
            <p:cNvSpPr txBox="1">
              <a:spLocks noChangeArrowheads="1"/>
            </p:cNvSpPr>
            <p:nvPr/>
          </p:nvSpPr>
          <p:spPr bwMode="auto">
            <a:xfrm>
              <a:off x="5805" y="11507"/>
              <a:ext cx="180" cy="36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4</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6640" name="Text Box 16"/>
            <p:cNvSpPr txBox="1">
              <a:spLocks noChangeArrowheads="1"/>
            </p:cNvSpPr>
            <p:nvPr/>
          </p:nvSpPr>
          <p:spPr bwMode="auto">
            <a:xfrm>
              <a:off x="5730" y="12572"/>
              <a:ext cx="180" cy="36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5</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6641" name="Text Box 17"/>
            <p:cNvSpPr txBox="1">
              <a:spLocks noChangeArrowheads="1"/>
            </p:cNvSpPr>
            <p:nvPr/>
          </p:nvSpPr>
          <p:spPr bwMode="auto">
            <a:xfrm>
              <a:off x="5730" y="13892"/>
              <a:ext cx="180" cy="36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6</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6642" name="Text Box 18"/>
            <p:cNvSpPr txBox="1">
              <a:spLocks noChangeArrowheads="1"/>
            </p:cNvSpPr>
            <p:nvPr/>
          </p:nvSpPr>
          <p:spPr bwMode="auto">
            <a:xfrm>
              <a:off x="7305" y="11942"/>
              <a:ext cx="180" cy="36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7</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6643" name="Text Box 19"/>
            <p:cNvSpPr txBox="1">
              <a:spLocks noChangeArrowheads="1"/>
            </p:cNvSpPr>
            <p:nvPr/>
          </p:nvSpPr>
          <p:spPr bwMode="auto">
            <a:xfrm>
              <a:off x="8580" y="12842"/>
              <a:ext cx="180" cy="36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8</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cxnSp>
          <p:nvCxnSpPr>
            <p:cNvPr id="26644" name="AutoShape 20"/>
            <p:cNvCxnSpPr>
              <a:cxnSpLocks noChangeShapeType="1"/>
            </p:cNvCxnSpPr>
            <p:nvPr/>
          </p:nvCxnSpPr>
          <p:spPr bwMode="auto">
            <a:xfrm flipV="1">
              <a:off x="2445" y="11822"/>
              <a:ext cx="1395" cy="660"/>
            </a:xfrm>
            <a:prstGeom prst="straightConnector1">
              <a:avLst/>
            </a:prstGeom>
            <a:noFill/>
            <a:ln w="9525">
              <a:solidFill>
                <a:srgbClr val="000000"/>
              </a:solidFill>
              <a:round/>
              <a:headEnd/>
              <a:tailEnd type="triangle" w="med" len="med"/>
            </a:ln>
          </p:spPr>
        </p:cxnSp>
        <p:cxnSp>
          <p:nvCxnSpPr>
            <p:cNvPr id="26645" name="AutoShape 21"/>
            <p:cNvCxnSpPr>
              <a:cxnSpLocks noChangeShapeType="1"/>
            </p:cNvCxnSpPr>
            <p:nvPr/>
          </p:nvCxnSpPr>
          <p:spPr bwMode="auto">
            <a:xfrm>
              <a:off x="2445" y="12722"/>
              <a:ext cx="1320" cy="0"/>
            </a:xfrm>
            <a:prstGeom prst="straightConnector1">
              <a:avLst/>
            </a:prstGeom>
            <a:noFill/>
            <a:ln w="9525">
              <a:solidFill>
                <a:srgbClr val="000000"/>
              </a:solidFill>
              <a:round/>
              <a:headEnd/>
              <a:tailEnd type="triangle" w="med" len="med"/>
            </a:ln>
          </p:spPr>
        </p:cxnSp>
        <p:cxnSp>
          <p:nvCxnSpPr>
            <p:cNvPr id="26646" name="AutoShape 22"/>
            <p:cNvCxnSpPr>
              <a:cxnSpLocks noChangeShapeType="1"/>
            </p:cNvCxnSpPr>
            <p:nvPr/>
          </p:nvCxnSpPr>
          <p:spPr bwMode="auto">
            <a:xfrm>
              <a:off x="2355" y="12842"/>
              <a:ext cx="1410" cy="1140"/>
            </a:xfrm>
            <a:prstGeom prst="straightConnector1">
              <a:avLst/>
            </a:prstGeom>
            <a:noFill/>
            <a:ln w="9525">
              <a:solidFill>
                <a:srgbClr val="000000"/>
              </a:solidFill>
              <a:round/>
              <a:headEnd/>
              <a:tailEnd type="triangle" w="med" len="med"/>
            </a:ln>
          </p:spPr>
        </p:cxnSp>
        <p:cxnSp>
          <p:nvCxnSpPr>
            <p:cNvPr id="26647" name="AutoShape 23"/>
            <p:cNvCxnSpPr>
              <a:cxnSpLocks noChangeShapeType="1"/>
            </p:cNvCxnSpPr>
            <p:nvPr/>
          </p:nvCxnSpPr>
          <p:spPr bwMode="auto">
            <a:xfrm>
              <a:off x="4335" y="11687"/>
              <a:ext cx="1320" cy="0"/>
            </a:xfrm>
            <a:prstGeom prst="straightConnector1">
              <a:avLst/>
            </a:prstGeom>
            <a:noFill/>
            <a:ln w="9525">
              <a:solidFill>
                <a:srgbClr val="000000"/>
              </a:solidFill>
              <a:round/>
              <a:headEnd/>
              <a:tailEnd type="triangle" w="med" len="med"/>
            </a:ln>
          </p:spPr>
        </p:cxnSp>
        <p:cxnSp>
          <p:nvCxnSpPr>
            <p:cNvPr id="26648" name="AutoShape 24"/>
            <p:cNvCxnSpPr>
              <a:cxnSpLocks noChangeShapeType="1"/>
            </p:cNvCxnSpPr>
            <p:nvPr/>
          </p:nvCxnSpPr>
          <p:spPr bwMode="auto">
            <a:xfrm>
              <a:off x="4260" y="12647"/>
              <a:ext cx="1320" cy="0"/>
            </a:xfrm>
            <a:prstGeom prst="straightConnector1">
              <a:avLst/>
            </a:prstGeom>
            <a:noFill/>
            <a:ln w="9525">
              <a:solidFill>
                <a:srgbClr val="000000"/>
              </a:solidFill>
              <a:round/>
              <a:headEnd/>
              <a:tailEnd type="triangle" w="med" len="med"/>
            </a:ln>
          </p:spPr>
        </p:cxnSp>
        <p:cxnSp>
          <p:nvCxnSpPr>
            <p:cNvPr id="26649" name="AutoShape 25"/>
            <p:cNvCxnSpPr>
              <a:cxnSpLocks noChangeShapeType="1"/>
            </p:cNvCxnSpPr>
            <p:nvPr/>
          </p:nvCxnSpPr>
          <p:spPr bwMode="auto">
            <a:xfrm>
              <a:off x="4260" y="12932"/>
              <a:ext cx="1395" cy="960"/>
            </a:xfrm>
            <a:prstGeom prst="straightConnector1">
              <a:avLst/>
            </a:prstGeom>
            <a:noFill/>
            <a:ln w="9525">
              <a:solidFill>
                <a:srgbClr val="000000"/>
              </a:solidFill>
              <a:round/>
              <a:headEnd/>
              <a:tailEnd type="triangle" w="med" len="med"/>
            </a:ln>
          </p:spPr>
        </p:cxnSp>
        <p:cxnSp>
          <p:nvCxnSpPr>
            <p:cNvPr id="26650" name="AutoShape 26"/>
            <p:cNvCxnSpPr>
              <a:cxnSpLocks noChangeShapeType="1"/>
            </p:cNvCxnSpPr>
            <p:nvPr/>
          </p:nvCxnSpPr>
          <p:spPr bwMode="auto">
            <a:xfrm>
              <a:off x="4260" y="14117"/>
              <a:ext cx="1320" cy="15"/>
            </a:xfrm>
            <a:prstGeom prst="straightConnector1">
              <a:avLst/>
            </a:prstGeom>
            <a:noFill/>
            <a:ln w="9525">
              <a:solidFill>
                <a:srgbClr val="000000"/>
              </a:solidFill>
              <a:round/>
              <a:headEnd/>
              <a:tailEnd type="triangle" w="med" len="med"/>
            </a:ln>
          </p:spPr>
        </p:cxnSp>
        <p:cxnSp>
          <p:nvCxnSpPr>
            <p:cNvPr id="26651" name="AutoShape 27"/>
            <p:cNvCxnSpPr>
              <a:cxnSpLocks noChangeShapeType="1"/>
            </p:cNvCxnSpPr>
            <p:nvPr/>
          </p:nvCxnSpPr>
          <p:spPr bwMode="auto">
            <a:xfrm>
              <a:off x="6150" y="11687"/>
              <a:ext cx="1080" cy="285"/>
            </a:xfrm>
            <a:prstGeom prst="straightConnector1">
              <a:avLst/>
            </a:prstGeom>
            <a:noFill/>
            <a:ln w="9525">
              <a:solidFill>
                <a:srgbClr val="000000"/>
              </a:solidFill>
              <a:round/>
              <a:headEnd/>
              <a:tailEnd type="triangle" w="med" len="med"/>
            </a:ln>
          </p:spPr>
        </p:cxnSp>
        <p:cxnSp>
          <p:nvCxnSpPr>
            <p:cNvPr id="26652" name="AutoShape 28"/>
            <p:cNvCxnSpPr>
              <a:cxnSpLocks noChangeShapeType="1"/>
            </p:cNvCxnSpPr>
            <p:nvPr/>
          </p:nvCxnSpPr>
          <p:spPr bwMode="auto">
            <a:xfrm flipV="1">
              <a:off x="6075" y="12242"/>
              <a:ext cx="1155" cy="480"/>
            </a:xfrm>
            <a:prstGeom prst="straightConnector1">
              <a:avLst/>
            </a:prstGeom>
            <a:noFill/>
            <a:ln w="9525">
              <a:solidFill>
                <a:srgbClr val="000000"/>
              </a:solidFill>
              <a:round/>
              <a:headEnd/>
              <a:tailEnd type="triangle" w="med" len="med"/>
            </a:ln>
          </p:spPr>
        </p:cxnSp>
        <p:cxnSp>
          <p:nvCxnSpPr>
            <p:cNvPr id="26653" name="AutoShape 29"/>
            <p:cNvCxnSpPr>
              <a:cxnSpLocks noChangeShapeType="1"/>
            </p:cNvCxnSpPr>
            <p:nvPr/>
          </p:nvCxnSpPr>
          <p:spPr bwMode="auto">
            <a:xfrm flipV="1">
              <a:off x="6075" y="13202"/>
              <a:ext cx="2400" cy="780"/>
            </a:xfrm>
            <a:prstGeom prst="straightConnector1">
              <a:avLst/>
            </a:prstGeom>
            <a:noFill/>
            <a:ln w="9525">
              <a:solidFill>
                <a:srgbClr val="000000"/>
              </a:solidFill>
              <a:round/>
              <a:headEnd/>
              <a:tailEnd type="triangle" w="med" len="med"/>
            </a:ln>
          </p:spPr>
        </p:cxnSp>
        <p:cxnSp>
          <p:nvCxnSpPr>
            <p:cNvPr id="26654" name="AutoShape 30"/>
            <p:cNvCxnSpPr>
              <a:cxnSpLocks noChangeShapeType="1"/>
            </p:cNvCxnSpPr>
            <p:nvPr/>
          </p:nvCxnSpPr>
          <p:spPr bwMode="auto">
            <a:xfrm>
              <a:off x="7725" y="12242"/>
              <a:ext cx="750" cy="600"/>
            </a:xfrm>
            <a:prstGeom prst="straightConnector1">
              <a:avLst/>
            </a:prstGeom>
            <a:noFill/>
            <a:ln w="9525">
              <a:solidFill>
                <a:srgbClr val="000000"/>
              </a:solidFill>
              <a:round/>
              <a:headEnd/>
              <a:tailEnd type="triangle" w="med" len="med"/>
            </a:ln>
          </p:spPr>
        </p:cxnSp>
        <p:sp>
          <p:nvSpPr>
            <p:cNvPr id="26655" name="Text Box 31"/>
            <p:cNvSpPr txBox="1">
              <a:spLocks noChangeArrowheads="1"/>
            </p:cNvSpPr>
            <p:nvPr/>
          </p:nvSpPr>
          <p:spPr bwMode="auto">
            <a:xfrm>
              <a:off x="2055" y="11972"/>
              <a:ext cx="180" cy="36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Times New Roman" pitchFamily="18" charset="0"/>
                  <a:cs typeface="Arial" pitchFamily="34" charset="0"/>
                </a:rPr>
                <a:t>0</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6656" name="Text Box 32"/>
            <p:cNvSpPr txBox="1">
              <a:spLocks noChangeArrowheads="1"/>
            </p:cNvSpPr>
            <p:nvPr/>
          </p:nvSpPr>
          <p:spPr bwMode="auto">
            <a:xfrm>
              <a:off x="3465" y="11327"/>
              <a:ext cx="180" cy="36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5</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6657" name="Text Box 33"/>
            <p:cNvSpPr txBox="1">
              <a:spLocks noChangeArrowheads="1"/>
            </p:cNvSpPr>
            <p:nvPr/>
          </p:nvSpPr>
          <p:spPr bwMode="auto">
            <a:xfrm>
              <a:off x="3990" y="12017"/>
              <a:ext cx="180" cy="36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3</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6658" name="Text Box 34"/>
            <p:cNvSpPr txBox="1">
              <a:spLocks noChangeArrowheads="1"/>
            </p:cNvSpPr>
            <p:nvPr/>
          </p:nvSpPr>
          <p:spPr bwMode="auto">
            <a:xfrm>
              <a:off x="3765" y="13352"/>
              <a:ext cx="570" cy="36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10</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6659" name="Text Box 35"/>
            <p:cNvSpPr txBox="1">
              <a:spLocks noChangeArrowheads="1"/>
            </p:cNvSpPr>
            <p:nvPr/>
          </p:nvSpPr>
          <p:spPr bwMode="auto">
            <a:xfrm>
              <a:off x="6330" y="11222"/>
              <a:ext cx="180" cy="36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7</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6660" name="Text Box 36"/>
            <p:cNvSpPr txBox="1">
              <a:spLocks noChangeArrowheads="1"/>
            </p:cNvSpPr>
            <p:nvPr/>
          </p:nvSpPr>
          <p:spPr bwMode="auto">
            <a:xfrm>
              <a:off x="5580" y="12017"/>
              <a:ext cx="570" cy="36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10</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6661" name="Text Box 37"/>
            <p:cNvSpPr txBox="1">
              <a:spLocks noChangeArrowheads="1"/>
            </p:cNvSpPr>
            <p:nvPr/>
          </p:nvSpPr>
          <p:spPr bwMode="auto">
            <a:xfrm>
              <a:off x="5730" y="13352"/>
              <a:ext cx="180" cy="36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9</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6662" name="Text Box 38"/>
            <p:cNvSpPr txBox="1">
              <a:spLocks noChangeArrowheads="1"/>
            </p:cNvSpPr>
            <p:nvPr/>
          </p:nvSpPr>
          <p:spPr bwMode="auto">
            <a:xfrm>
              <a:off x="7830" y="11582"/>
              <a:ext cx="180" cy="36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5</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6663" name="Text Box 39"/>
            <p:cNvSpPr txBox="1">
              <a:spLocks noChangeArrowheads="1"/>
            </p:cNvSpPr>
            <p:nvPr/>
          </p:nvSpPr>
          <p:spPr bwMode="auto">
            <a:xfrm>
              <a:off x="8580" y="12242"/>
              <a:ext cx="180" cy="36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Times New Roman" pitchFamily="18" charset="0"/>
                  <a:cs typeface="Arial" pitchFamily="34" charset="0"/>
                </a:rPr>
                <a:t>0</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812360" y="116632"/>
            <a:ext cx="802432" cy="274042"/>
          </a:xfrm>
        </p:spPr>
        <p:txBody>
          <a:bodyPr>
            <a:normAutofit fontScale="90000"/>
          </a:bodyPr>
          <a:lstStyle/>
          <a:p>
            <a:r>
              <a:rPr lang="ru-RU" sz="1200" dirty="0"/>
              <a:t>ИСО</a:t>
            </a:r>
            <a:endParaRPr lang="en-US" sz="1200" dirty="0"/>
          </a:p>
        </p:txBody>
      </p:sp>
      <p:sp>
        <p:nvSpPr>
          <p:cNvPr id="3" name="Содержимое 2"/>
          <p:cNvSpPr>
            <a:spLocks noGrp="1"/>
          </p:cNvSpPr>
          <p:nvPr>
            <p:ph idx="1"/>
          </p:nvPr>
        </p:nvSpPr>
        <p:spPr>
          <a:xfrm>
            <a:off x="251520" y="404664"/>
            <a:ext cx="8568952" cy="5721499"/>
          </a:xfrm>
        </p:spPr>
        <p:txBody>
          <a:bodyPr>
            <a:normAutofit/>
          </a:bodyPr>
          <a:lstStyle/>
          <a:p>
            <a:pPr>
              <a:buNone/>
            </a:pPr>
            <a:r>
              <a:rPr lang="ru-RU" sz="1600" dirty="0"/>
              <a:t>	Поздние сроки завершения работ: </a:t>
            </a:r>
            <a:r>
              <a:rPr lang="en-US" sz="1600" i="1" dirty="0"/>
              <a:t>T</a:t>
            </a:r>
            <a:r>
              <a:rPr lang="ru-RU" sz="1600" i="1" baseline="-25000" dirty="0" err="1"/>
              <a:t>з</a:t>
            </a:r>
            <a:r>
              <a:rPr lang="en-US" sz="1600" i="1" baseline="30000" dirty="0"/>
              <a:t>n</a:t>
            </a:r>
            <a:r>
              <a:rPr lang="ru-RU" sz="1600" dirty="0"/>
              <a:t>(8) = </a:t>
            </a:r>
            <a:r>
              <a:rPr lang="en-US" sz="1600" i="1" dirty="0"/>
              <a:t>T</a:t>
            </a:r>
            <a:r>
              <a:rPr lang="ru-RU" sz="1600" i="1" baseline="-25000" dirty="0" err="1"/>
              <a:t>з</a:t>
            </a:r>
            <a:r>
              <a:rPr lang="en-US" sz="1600" i="1" baseline="30000" dirty="0"/>
              <a:t>p</a:t>
            </a:r>
            <a:r>
              <a:rPr lang="ru-RU" sz="1600" dirty="0"/>
              <a:t>(8) = 19 , </a:t>
            </a:r>
            <a:r>
              <a:rPr lang="en-US" sz="1600" i="1" dirty="0"/>
              <a:t>T</a:t>
            </a:r>
            <a:r>
              <a:rPr lang="ru-RU" sz="1600" i="1" baseline="-25000" dirty="0" err="1"/>
              <a:t>з</a:t>
            </a:r>
            <a:r>
              <a:rPr lang="en-US" sz="1600" i="1" baseline="30000" dirty="0"/>
              <a:t>n</a:t>
            </a:r>
            <a:r>
              <a:rPr lang="ru-RU" sz="1600" dirty="0"/>
              <a:t>(7) = </a:t>
            </a:r>
            <a:r>
              <a:rPr lang="en-US" sz="1600" i="1" dirty="0"/>
              <a:t>T</a:t>
            </a:r>
            <a:r>
              <a:rPr lang="ru-RU" sz="1600" i="1" baseline="-25000" dirty="0" err="1"/>
              <a:t>з</a:t>
            </a:r>
            <a:r>
              <a:rPr lang="en-US" sz="1600" i="1" baseline="30000" dirty="0"/>
              <a:t>n</a:t>
            </a:r>
            <a:r>
              <a:rPr lang="ru-RU" sz="1600" dirty="0"/>
              <a:t>(8) - </a:t>
            </a:r>
            <a:r>
              <a:rPr lang="en-US" sz="1600" i="1" dirty="0"/>
              <a:t>t</a:t>
            </a:r>
            <a:r>
              <a:rPr lang="ru-RU" sz="1600" baseline="-25000" dirty="0"/>
              <a:t>8</a:t>
            </a:r>
            <a:r>
              <a:rPr lang="ru-RU" sz="1600" dirty="0"/>
              <a:t> = 19 - 0 = 19 ,</a:t>
            </a:r>
          </a:p>
          <a:p>
            <a:pPr>
              <a:buNone/>
            </a:pPr>
            <a:r>
              <a:rPr lang="en-US" sz="1600" i="1" dirty="0"/>
              <a:t>T</a:t>
            </a:r>
            <a:r>
              <a:rPr lang="ru-RU" sz="1600" i="1" baseline="-25000" dirty="0" err="1"/>
              <a:t>з</a:t>
            </a:r>
            <a:r>
              <a:rPr lang="en-US" sz="1600" i="1" baseline="30000" dirty="0"/>
              <a:t>n</a:t>
            </a:r>
            <a:r>
              <a:rPr lang="ru-RU" sz="1600" dirty="0"/>
              <a:t>(6) = </a:t>
            </a:r>
            <a:r>
              <a:rPr lang="en-US" sz="1600" i="1" dirty="0"/>
              <a:t>T</a:t>
            </a:r>
            <a:r>
              <a:rPr lang="ru-RU" sz="1600" i="1" baseline="-25000" dirty="0" err="1"/>
              <a:t>з</a:t>
            </a:r>
            <a:r>
              <a:rPr lang="en-US" sz="1600" i="1" baseline="30000" dirty="0"/>
              <a:t>n</a:t>
            </a:r>
            <a:r>
              <a:rPr lang="ru-RU" sz="1600" dirty="0"/>
              <a:t>(8) - </a:t>
            </a:r>
            <a:r>
              <a:rPr lang="en-US" sz="1600" i="1" dirty="0"/>
              <a:t>t</a:t>
            </a:r>
            <a:r>
              <a:rPr lang="ru-RU" sz="1600" baseline="-25000" dirty="0"/>
              <a:t>8</a:t>
            </a:r>
            <a:r>
              <a:rPr lang="ru-RU" sz="1600" dirty="0"/>
              <a:t> = 19 - 0 = 19 , </a:t>
            </a:r>
            <a:r>
              <a:rPr lang="en-US" sz="1600" i="1" dirty="0"/>
              <a:t>T</a:t>
            </a:r>
            <a:r>
              <a:rPr lang="ru-RU" sz="1600" i="1" baseline="-25000" dirty="0" err="1"/>
              <a:t>з</a:t>
            </a:r>
            <a:r>
              <a:rPr lang="en-US" sz="1600" i="1" baseline="30000" dirty="0"/>
              <a:t>n</a:t>
            </a:r>
            <a:r>
              <a:rPr lang="ru-RU" sz="1600" dirty="0"/>
              <a:t>(5) = </a:t>
            </a:r>
            <a:r>
              <a:rPr lang="en-US" sz="1600" i="1" dirty="0"/>
              <a:t>T</a:t>
            </a:r>
            <a:r>
              <a:rPr lang="ru-RU" sz="1600" i="1" baseline="-25000" dirty="0" err="1"/>
              <a:t>з</a:t>
            </a:r>
            <a:r>
              <a:rPr lang="en-US" sz="1600" i="1" baseline="30000" dirty="0"/>
              <a:t>n</a:t>
            </a:r>
            <a:r>
              <a:rPr lang="ru-RU" sz="1600" dirty="0"/>
              <a:t>(7) – </a:t>
            </a:r>
            <a:r>
              <a:rPr lang="en-US" sz="1600" i="1" dirty="0"/>
              <a:t>t</a:t>
            </a:r>
            <a:r>
              <a:rPr lang="ru-RU" sz="1600" baseline="-25000" dirty="0"/>
              <a:t>7</a:t>
            </a:r>
            <a:r>
              <a:rPr lang="ru-RU" sz="1600" dirty="0"/>
              <a:t> = 19 -5 = 14 , </a:t>
            </a:r>
            <a:r>
              <a:rPr lang="en-US" sz="1600" i="1" dirty="0"/>
              <a:t>T</a:t>
            </a:r>
            <a:r>
              <a:rPr lang="ru-RU" sz="1600" i="1" baseline="-25000" dirty="0" err="1"/>
              <a:t>з</a:t>
            </a:r>
            <a:r>
              <a:rPr lang="en-US" sz="1600" i="1" baseline="30000" dirty="0"/>
              <a:t>n</a:t>
            </a:r>
            <a:r>
              <a:rPr lang="ru-RU" sz="1600" dirty="0"/>
              <a:t>(4) = </a:t>
            </a:r>
            <a:r>
              <a:rPr lang="en-US" sz="1600" i="1" dirty="0"/>
              <a:t>T</a:t>
            </a:r>
            <a:r>
              <a:rPr lang="ru-RU" sz="1600" i="1" baseline="-25000" dirty="0" err="1"/>
              <a:t>з</a:t>
            </a:r>
            <a:r>
              <a:rPr lang="en-US" sz="1600" i="1" baseline="30000" dirty="0"/>
              <a:t>n</a:t>
            </a:r>
            <a:r>
              <a:rPr lang="ru-RU" sz="1600" dirty="0"/>
              <a:t>(7) – </a:t>
            </a:r>
            <a:r>
              <a:rPr lang="en-US" sz="1600" i="1" dirty="0"/>
              <a:t>t</a:t>
            </a:r>
            <a:r>
              <a:rPr lang="ru-RU" sz="1600" baseline="-25000" dirty="0"/>
              <a:t>7</a:t>
            </a:r>
            <a:r>
              <a:rPr lang="ru-RU" sz="1600" dirty="0"/>
              <a:t> = 19 - 5 = 14 ,</a:t>
            </a:r>
          </a:p>
          <a:p>
            <a:pPr>
              <a:buNone/>
            </a:pPr>
            <a:r>
              <a:rPr lang="en-US" sz="1600" i="1" dirty="0"/>
              <a:t>T</a:t>
            </a:r>
            <a:r>
              <a:rPr lang="ru-RU" sz="1600" i="1" baseline="-25000" dirty="0" err="1"/>
              <a:t>з</a:t>
            </a:r>
            <a:r>
              <a:rPr lang="en-US" sz="1600" i="1" baseline="30000" dirty="0"/>
              <a:t>n</a:t>
            </a:r>
            <a:r>
              <a:rPr lang="ru-RU" sz="1600" dirty="0"/>
              <a:t>(3) = </a:t>
            </a:r>
            <a:r>
              <a:rPr lang="en-US" sz="1600" i="1" dirty="0"/>
              <a:t>T</a:t>
            </a:r>
            <a:r>
              <a:rPr lang="ru-RU" sz="1600" i="1" baseline="-25000" dirty="0" err="1"/>
              <a:t>з</a:t>
            </a:r>
            <a:r>
              <a:rPr lang="en-US" sz="1600" i="1" baseline="30000" dirty="0"/>
              <a:t>n</a:t>
            </a:r>
            <a:r>
              <a:rPr lang="ru-RU" sz="1600" dirty="0"/>
              <a:t>(6) – </a:t>
            </a:r>
            <a:r>
              <a:rPr lang="en-US" sz="1600" i="1" dirty="0"/>
              <a:t>t</a:t>
            </a:r>
            <a:r>
              <a:rPr lang="ru-RU" sz="1600" baseline="-25000" dirty="0"/>
              <a:t>6</a:t>
            </a:r>
            <a:r>
              <a:rPr lang="ru-RU" sz="1600" dirty="0"/>
              <a:t> = 19 - 9 = 10 , </a:t>
            </a:r>
            <a:r>
              <a:rPr lang="en-US" sz="1600" i="1" dirty="0"/>
              <a:t>T</a:t>
            </a:r>
            <a:r>
              <a:rPr lang="ru-RU" sz="1600" i="1" baseline="-25000" dirty="0" err="1"/>
              <a:t>з</a:t>
            </a:r>
            <a:r>
              <a:rPr lang="en-US" sz="1600" i="1" baseline="30000" dirty="0"/>
              <a:t>n</a:t>
            </a:r>
            <a:r>
              <a:rPr lang="ru-RU" sz="1600" dirty="0"/>
              <a:t>(2) = </a:t>
            </a:r>
            <a:r>
              <a:rPr lang="en-US" sz="1600" dirty="0"/>
              <a:t>min</a:t>
            </a:r>
            <a:r>
              <a:rPr lang="ru-RU" sz="1600" dirty="0"/>
              <a:t> [ </a:t>
            </a:r>
            <a:r>
              <a:rPr lang="en-US" sz="1600" i="1" dirty="0"/>
              <a:t>T</a:t>
            </a:r>
            <a:r>
              <a:rPr lang="ru-RU" sz="1600" i="1" baseline="-25000" dirty="0" err="1"/>
              <a:t>з</a:t>
            </a:r>
            <a:r>
              <a:rPr lang="en-US" sz="1600" i="1" baseline="30000" dirty="0"/>
              <a:t>n</a:t>
            </a:r>
            <a:r>
              <a:rPr lang="ru-RU" sz="1600" dirty="0"/>
              <a:t>(6) – </a:t>
            </a:r>
            <a:r>
              <a:rPr lang="en-US" sz="1600" i="1" dirty="0"/>
              <a:t>t</a:t>
            </a:r>
            <a:r>
              <a:rPr lang="ru-RU" sz="1600" baseline="-25000" dirty="0"/>
              <a:t>6</a:t>
            </a:r>
            <a:r>
              <a:rPr lang="ru-RU" sz="1600" dirty="0"/>
              <a:t> , </a:t>
            </a:r>
            <a:r>
              <a:rPr lang="en-US" sz="1600" i="1" dirty="0"/>
              <a:t>T</a:t>
            </a:r>
            <a:r>
              <a:rPr lang="ru-RU" sz="1600" i="1" baseline="-25000" dirty="0" err="1"/>
              <a:t>з</a:t>
            </a:r>
            <a:r>
              <a:rPr lang="en-US" sz="1600" i="1" baseline="30000" dirty="0"/>
              <a:t>n</a:t>
            </a:r>
            <a:r>
              <a:rPr lang="ru-RU" sz="1600" dirty="0"/>
              <a:t>(5) – </a:t>
            </a:r>
            <a:r>
              <a:rPr lang="en-US" sz="1600" i="1" dirty="0"/>
              <a:t>t</a:t>
            </a:r>
            <a:r>
              <a:rPr lang="ru-RU" sz="1600" baseline="-25000" dirty="0"/>
              <a:t>5</a:t>
            </a:r>
            <a:r>
              <a:rPr lang="ru-RU" sz="1600" dirty="0"/>
              <a:t> ] = </a:t>
            </a:r>
            <a:r>
              <a:rPr lang="en-US" sz="1600" dirty="0"/>
              <a:t>min</a:t>
            </a:r>
            <a:r>
              <a:rPr lang="ru-RU" sz="1600" dirty="0"/>
              <a:t> [ 19 - 9 , 14 – 10 ] = 4 ,</a:t>
            </a:r>
            <a:endParaRPr lang="ru-RU" sz="1600" i="1" dirty="0"/>
          </a:p>
          <a:p>
            <a:pPr>
              <a:buNone/>
            </a:pPr>
            <a:r>
              <a:rPr lang="en-US" sz="1600" i="1" dirty="0"/>
              <a:t>T</a:t>
            </a:r>
            <a:r>
              <a:rPr lang="ru-RU" sz="1600" i="1" baseline="-25000" dirty="0" err="1"/>
              <a:t>з</a:t>
            </a:r>
            <a:r>
              <a:rPr lang="en-US" sz="1600" i="1" baseline="30000" dirty="0"/>
              <a:t>n</a:t>
            </a:r>
            <a:r>
              <a:rPr lang="ru-RU" sz="1600" dirty="0"/>
              <a:t>(1) = </a:t>
            </a:r>
            <a:r>
              <a:rPr lang="en-US" sz="1600" i="1" dirty="0"/>
              <a:t>T</a:t>
            </a:r>
            <a:r>
              <a:rPr lang="ru-RU" sz="1600" i="1" baseline="-25000" dirty="0" err="1"/>
              <a:t>з</a:t>
            </a:r>
            <a:r>
              <a:rPr lang="en-US" sz="1600" i="1" baseline="30000" dirty="0"/>
              <a:t>n</a:t>
            </a:r>
            <a:r>
              <a:rPr lang="ru-RU" sz="1600" dirty="0"/>
              <a:t>(4) – </a:t>
            </a:r>
            <a:r>
              <a:rPr lang="en-US" sz="1600" i="1" dirty="0"/>
              <a:t>t</a:t>
            </a:r>
            <a:r>
              <a:rPr lang="ru-RU" sz="1600" baseline="-25000" dirty="0"/>
              <a:t>4</a:t>
            </a:r>
            <a:r>
              <a:rPr lang="ru-RU" sz="1600" dirty="0"/>
              <a:t> = 14 - 7 = 7 , </a:t>
            </a:r>
          </a:p>
          <a:p>
            <a:pPr>
              <a:buNone/>
            </a:pPr>
            <a:r>
              <a:rPr lang="en-US" sz="1600" i="1" dirty="0"/>
              <a:t>T</a:t>
            </a:r>
            <a:r>
              <a:rPr lang="ru-RU" sz="1600" i="1" baseline="-25000" dirty="0" err="1"/>
              <a:t>з</a:t>
            </a:r>
            <a:r>
              <a:rPr lang="en-US" sz="1600" i="1" baseline="30000" dirty="0"/>
              <a:t>n</a:t>
            </a:r>
            <a:r>
              <a:rPr lang="ru-RU" sz="1600" dirty="0"/>
              <a:t>(0) = </a:t>
            </a:r>
            <a:r>
              <a:rPr lang="en-US" sz="1600" dirty="0"/>
              <a:t>min</a:t>
            </a:r>
            <a:r>
              <a:rPr lang="ru-RU" sz="1600" dirty="0"/>
              <a:t> [ </a:t>
            </a:r>
            <a:r>
              <a:rPr lang="en-US" sz="1600" i="1" dirty="0"/>
              <a:t>T</a:t>
            </a:r>
            <a:r>
              <a:rPr lang="ru-RU" sz="1600" i="1" baseline="-25000" dirty="0" err="1"/>
              <a:t>з</a:t>
            </a:r>
            <a:r>
              <a:rPr lang="en-US" sz="1600" i="1" baseline="30000" dirty="0"/>
              <a:t>n</a:t>
            </a:r>
            <a:r>
              <a:rPr lang="ru-RU" sz="1600" dirty="0"/>
              <a:t>(3) – </a:t>
            </a:r>
            <a:r>
              <a:rPr lang="en-US" sz="1600" i="1" dirty="0"/>
              <a:t>t</a:t>
            </a:r>
            <a:r>
              <a:rPr lang="ru-RU" sz="1600" baseline="-25000" dirty="0"/>
              <a:t>3</a:t>
            </a:r>
            <a:r>
              <a:rPr lang="ru-RU" sz="1600" dirty="0"/>
              <a:t> , </a:t>
            </a:r>
            <a:r>
              <a:rPr lang="en-US" sz="1600" i="1" dirty="0"/>
              <a:t>T</a:t>
            </a:r>
            <a:r>
              <a:rPr lang="ru-RU" sz="1600" i="1" baseline="-25000" dirty="0" err="1"/>
              <a:t>з</a:t>
            </a:r>
            <a:r>
              <a:rPr lang="en-US" sz="1600" i="1" baseline="30000" dirty="0"/>
              <a:t>n</a:t>
            </a:r>
            <a:r>
              <a:rPr lang="ru-RU" sz="1600" dirty="0"/>
              <a:t>(2) – </a:t>
            </a:r>
            <a:r>
              <a:rPr lang="en-US" sz="1600" i="1" dirty="0"/>
              <a:t>t</a:t>
            </a:r>
            <a:r>
              <a:rPr lang="ru-RU" sz="1600" baseline="-25000" dirty="0"/>
              <a:t>2</a:t>
            </a:r>
            <a:r>
              <a:rPr lang="ru-RU" sz="1600" dirty="0"/>
              <a:t> , </a:t>
            </a:r>
            <a:r>
              <a:rPr lang="en-US" sz="1600" i="1" dirty="0"/>
              <a:t>T</a:t>
            </a:r>
            <a:r>
              <a:rPr lang="ru-RU" sz="1600" i="1" baseline="-25000" dirty="0" err="1"/>
              <a:t>з</a:t>
            </a:r>
            <a:r>
              <a:rPr lang="en-US" sz="1600" i="1" baseline="30000" dirty="0"/>
              <a:t>n</a:t>
            </a:r>
            <a:r>
              <a:rPr lang="ru-RU" sz="1600" dirty="0"/>
              <a:t>(1) – </a:t>
            </a:r>
            <a:r>
              <a:rPr lang="en-US" sz="1600" i="1" dirty="0"/>
              <a:t>t</a:t>
            </a:r>
            <a:r>
              <a:rPr lang="ru-RU" sz="1600" baseline="-25000" dirty="0"/>
              <a:t>1 </a:t>
            </a:r>
            <a:r>
              <a:rPr lang="ru-RU" sz="1600" dirty="0"/>
              <a:t>] = </a:t>
            </a:r>
            <a:r>
              <a:rPr lang="en-US" sz="1600" dirty="0"/>
              <a:t>min</a:t>
            </a:r>
            <a:r>
              <a:rPr lang="ru-RU" sz="1600" dirty="0"/>
              <a:t> [ 10 - 10 , 4 – 3 , 7 – 5 ] = 0 .</a:t>
            </a:r>
            <a:endParaRPr lang="en-US" sz="1600" dirty="0"/>
          </a:p>
          <a:p>
            <a:pPr>
              <a:buNone/>
            </a:pPr>
            <a:r>
              <a:rPr lang="ru-RU" sz="1600" dirty="0"/>
              <a:t>	Поздние сроки начала работ: </a:t>
            </a:r>
            <a:r>
              <a:rPr lang="en-US" sz="1600" i="1" dirty="0"/>
              <a:t>T</a:t>
            </a:r>
            <a:r>
              <a:rPr lang="ru-RU" sz="1600" i="1" baseline="-25000" dirty="0" err="1"/>
              <a:t>н</a:t>
            </a:r>
            <a:r>
              <a:rPr lang="en-US" sz="1600" i="1" baseline="30000" dirty="0"/>
              <a:t>n</a:t>
            </a:r>
            <a:r>
              <a:rPr lang="ru-RU" sz="1600" dirty="0"/>
              <a:t>(8) = </a:t>
            </a:r>
            <a:r>
              <a:rPr lang="en-US" sz="1600" i="1" dirty="0"/>
              <a:t>T</a:t>
            </a:r>
            <a:r>
              <a:rPr lang="ru-RU" sz="1600" i="1" baseline="-25000" dirty="0" err="1"/>
              <a:t>з</a:t>
            </a:r>
            <a:r>
              <a:rPr lang="en-US" sz="1600" i="1" baseline="30000" dirty="0"/>
              <a:t>n</a:t>
            </a:r>
            <a:r>
              <a:rPr lang="ru-RU" sz="1600" dirty="0"/>
              <a:t>(8) - </a:t>
            </a:r>
            <a:r>
              <a:rPr lang="en-US" sz="1600" i="1" dirty="0"/>
              <a:t>t</a:t>
            </a:r>
            <a:r>
              <a:rPr lang="ru-RU" sz="1600" baseline="-25000" dirty="0"/>
              <a:t>8</a:t>
            </a:r>
            <a:r>
              <a:rPr lang="ru-RU" sz="1600" dirty="0"/>
              <a:t> = 19 - 0 = 19 , </a:t>
            </a:r>
            <a:r>
              <a:rPr lang="en-US" sz="1600" i="1" dirty="0"/>
              <a:t>T</a:t>
            </a:r>
            <a:r>
              <a:rPr lang="ru-RU" sz="1600" i="1" baseline="-25000" dirty="0" err="1"/>
              <a:t>н</a:t>
            </a:r>
            <a:r>
              <a:rPr lang="en-US" sz="1600" i="1" baseline="30000" dirty="0"/>
              <a:t>n</a:t>
            </a:r>
            <a:r>
              <a:rPr lang="ru-RU" sz="1600" dirty="0"/>
              <a:t>(7) = </a:t>
            </a:r>
            <a:r>
              <a:rPr lang="en-US" sz="1600" i="1" dirty="0"/>
              <a:t>T</a:t>
            </a:r>
            <a:r>
              <a:rPr lang="ru-RU" sz="1600" i="1" baseline="-25000" dirty="0" err="1"/>
              <a:t>з</a:t>
            </a:r>
            <a:r>
              <a:rPr lang="en-US" sz="1600" i="1" baseline="30000" dirty="0"/>
              <a:t>n</a:t>
            </a:r>
            <a:r>
              <a:rPr lang="ru-RU" sz="1600" dirty="0"/>
              <a:t>(7) – </a:t>
            </a:r>
            <a:r>
              <a:rPr lang="en-US" sz="1600" i="1" dirty="0"/>
              <a:t>t</a:t>
            </a:r>
            <a:r>
              <a:rPr lang="ru-RU" sz="1600" baseline="-25000" dirty="0"/>
              <a:t>7</a:t>
            </a:r>
            <a:r>
              <a:rPr lang="ru-RU" sz="1600" dirty="0"/>
              <a:t> = 19 - 5 = 14,</a:t>
            </a:r>
          </a:p>
          <a:p>
            <a:pPr>
              <a:buNone/>
            </a:pPr>
            <a:r>
              <a:rPr lang="en-US" sz="1600" i="1" dirty="0"/>
              <a:t>T</a:t>
            </a:r>
            <a:r>
              <a:rPr lang="ru-RU" sz="1600" i="1" baseline="-25000" dirty="0" err="1"/>
              <a:t>н</a:t>
            </a:r>
            <a:r>
              <a:rPr lang="en-US" sz="1600" i="1" baseline="30000" dirty="0"/>
              <a:t>n</a:t>
            </a:r>
            <a:r>
              <a:rPr lang="ru-RU" sz="1600" dirty="0"/>
              <a:t>(6) = </a:t>
            </a:r>
            <a:r>
              <a:rPr lang="en-US" sz="1600" i="1" dirty="0"/>
              <a:t>T</a:t>
            </a:r>
            <a:r>
              <a:rPr lang="ru-RU" sz="1600" i="1" baseline="-25000" dirty="0" err="1"/>
              <a:t>з</a:t>
            </a:r>
            <a:r>
              <a:rPr lang="en-US" sz="1600" i="1" baseline="30000" dirty="0"/>
              <a:t>n</a:t>
            </a:r>
            <a:r>
              <a:rPr lang="ru-RU" sz="1600" dirty="0"/>
              <a:t>(6) – </a:t>
            </a:r>
            <a:r>
              <a:rPr lang="en-US" sz="1600" i="1" dirty="0"/>
              <a:t>t</a:t>
            </a:r>
            <a:r>
              <a:rPr lang="ru-RU" sz="1600" baseline="-25000" dirty="0"/>
              <a:t>6</a:t>
            </a:r>
            <a:r>
              <a:rPr lang="ru-RU" sz="1600" dirty="0"/>
              <a:t> = 19 - 9 = 10 , </a:t>
            </a:r>
            <a:r>
              <a:rPr lang="en-US" sz="1600" i="1" dirty="0"/>
              <a:t>T</a:t>
            </a:r>
            <a:r>
              <a:rPr lang="ru-RU" sz="1600" i="1" baseline="-25000" dirty="0" err="1"/>
              <a:t>н</a:t>
            </a:r>
            <a:r>
              <a:rPr lang="en-US" sz="1600" i="1" baseline="30000" dirty="0"/>
              <a:t>n</a:t>
            </a:r>
            <a:r>
              <a:rPr lang="ru-RU" sz="1600" dirty="0"/>
              <a:t>(5) = </a:t>
            </a:r>
            <a:r>
              <a:rPr lang="en-US" sz="1600" i="1" dirty="0"/>
              <a:t>T</a:t>
            </a:r>
            <a:r>
              <a:rPr lang="ru-RU" sz="1600" i="1" baseline="-25000" dirty="0" err="1"/>
              <a:t>з</a:t>
            </a:r>
            <a:r>
              <a:rPr lang="en-US" sz="1600" i="1" baseline="30000" dirty="0"/>
              <a:t>n</a:t>
            </a:r>
            <a:r>
              <a:rPr lang="ru-RU" sz="1600" dirty="0"/>
              <a:t>(5) – </a:t>
            </a:r>
            <a:r>
              <a:rPr lang="en-US" sz="1600" i="1" dirty="0"/>
              <a:t>t</a:t>
            </a:r>
            <a:r>
              <a:rPr lang="ru-RU" sz="1600" baseline="-25000" dirty="0"/>
              <a:t>5</a:t>
            </a:r>
            <a:r>
              <a:rPr lang="ru-RU" sz="1600" dirty="0"/>
              <a:t> = 14 - 10 = 4 , </a:t>
            </a:r>
            <a:r>
              <a:rPr lang="en-US" sz="1600" i="1" dirty="0"/>
              <a:t>T</a:t>
            </a:r>
            <a:r>
              <a:rPr lang="ru-RU" sz="1600" i="1" baseline="-25000" dirty="0" err="1"/>
              <a:t>н</a:t>
            </a:r>
            <a:r>
              <a:rPr lang="en-US" sz="1600" i="1" baseline="30000" dirty="0"/>
              <a:t>n</a:t>
            </a:r>
            <a:r>
              <a:rPr lang="ru-RU" sz="1600" dirty="0"/>
              <a:t>(4) = </a:t>
            </a:r>
            <a:r>
              <a:rPr lang="en-US" sz="1600" i="1" dirty="0"/>
              <a:t>T</a:t>
            </a:r>
            <a:r>
              <a:rPr lang="ru-RU" sz="1600" i="1" baseline="-25000" dirty="0" err="1"/>
              <a:t>з</a:t>
            </a:r>
            <a:r>
              <a:rPr lang="en-US" sz="1600" i="1" baseline="30000" dirty="0"/>
              <a:t>n</a:t>
            </a:r>
            <a:r>
              <a:rPr lang="ru-RU" sz="1600" dirty="0"/>
              <a:t>(4) – </a:t>
            </a:r>
            <a:r>
              <a:rPr lang="en-US" sz="1600" i="1" dirty="0"/>
              <a:t>t</a:t>
            </a:r>
            <a:r>
              <a:rPr lang="ru-RU" sz="1600" baseline="-25000" dirty="0"/>
              <a:t>4</a:t>
            </a:r>
            <a:r>
              <a:rPr lang="ru-RU" sz="1600" dirty="0"/>
              <a:t> = 14 - 7 = 7 , </a:t>
            </a:r>
          </a:p>
          <a:p>
            <a:pPr>
              <a:buNone/>
            </a:pPr>
            <a:r>
              <a:rPr lang="en-US" sz="1600" i="1" dirty="0"/>
              <a:t>T</a:t>
            </a:r>
            <a:r>
              <a:rPr lang="ru-RU" sz="1600" i="1" baseline="-25000" dirty="0" err="1"/>
              <a:t>н</a:t>
            </a:r>
            <a:r>
              <a:rPr lang="en-US" sz="1600" i="1" baseline="30000" dirty="0"/>
              <a:t>n</a:t>
            </a:r>
            <a:r>
              <a:rPr lang="ru-RU" sz="1600" dirty="0"/>
              <a:t>(3) = </a:t>
            </a:r>
            <a:r>
              <a:rPr lang="en-US" sz="1600" i="1" dirty="0"/>
              <a:t>T</a:t>
            </a:r>
            <a:r>
              <a:rPr lang="ru-RU" sz="1600" i="1" baseline="-25000" dirty="0" err="1"/>
              <a:t>з</a:t>
            </a:r>
            <a:r>
              <a:rPr lang="en-US" sz="1600" i="1" baseline="30000" dirty="0"/>
              <a:t>n</a:t>
            </a:r>
            <a:r>
              <a:rPr lang="ru-RU" sz="1600" dirty="0"/>
              <a:t>(3) – </a:t>
            </a:r>
            <a:r>
              <a:rPr lang="en-US" sz="1600" i="1" dirty="0"/>
              <a:t>t</a:t>
            </a:r>
            <a:r>
              <a:rPr lang="ru-RU" sz="1600" baseline="-25000" dirty="0"/>
              <a:t>3</a:t>
            </a:r>
            <a:r>
              <a:rPr lang="ru-RU" sz="1600" dirty="0"/>
              <a:t> = 10 - 10 = 0 , </a:t>
            </a:r>
            <a:r>
              <a:rPr lang="en-US" sz="1600" i="1" dirty="0"/>
              <a:t>T</a:t>
            </a:r>
            <a:r>
              <a:rPr lang="ru-RU" sz="1600" i="1" baseline="-25000" dirty="0" err="1"/>
              <a:t>н</a:t>
            </a:r>
            <a:r>
              <a:rPr lang="en-US" sz="1600" i="1" baseline="30000" dirty="0"/>
              <a:t>n</a:t>
            </a:r>
            <a:r>
              <a:rPr lang="ru-RU" sz="1600" dirty="0"/>
              <a:t>(2) = </a:t>
            </a:r>
            <a:r>
              <a:rPr lang="en-US" sz="1600" i="1" dirty="0"/>
              <a:t>T</a:t>
            </a:r>
            <a:r>
              <a:rPr lang="ru-RU" sz="1600" i="1" baseline="-25000" dirty="0" err="1"/>
              <a:t>з</a:t>
            </a:r>
            <a:r>
              <a:rPr lang="en-US" sz="1600" i="1" baseline="30000" dirty="0"/>
              <a:t>n</a:t>
            </a:r>
            <a:r>
              <a:rPr lang="ru-RU" sz="1600" dirty="0"/>
              <a:t>(2) – </a:t>
            </a:r>
            <a:r>
              <a:rPr lang="en-US" sz="1600" i="1" dirty="0"/>
              <a:t>t</a:t>
            </a:r>
            <a:r>
              <a:rPr lang="ru-RU" sz="1600" baseline="-25000" dirty="0"/>
              <a:t>2</a:t>
            </a:r>
            <a:r>
              <a:rPr lang="ru-RU" sz="1600" dirty="0"/>
              <a:t> = 4 - 3 = 1 , </a:t>
            </a:r>
            <a:r>
              <a:rPr lang="en-US" sz="1600" i="1" dirty="0"/>
              <a:t>T</a:t>
            </a:r>
            <a:r>
              <a:rPr lang="ru-RU" sz="1600" i="1" baseline="-25000" dirty="0" err="1"/>
              <a:t>н</a:t>
            </a:r>
            <a:r>
              <a:rPr lang="en-US" sz="1600" i="1" baseline="30000" dirty="0"/>
              <a:t>n</a:t>
            </a:r>
            <a:r>
              <a:rPr lang="ru-RU" sz="1600" dirty="0"/>
              <a:t>(1) = </a:t>
            </a:r>
            <a:r>
              <a:rPr lang="en-US" sz="1600" i="1" dirty="0"/>
              <a:t>T</a:t>
            </a:r>
            <a:r>
              <a:rPr lang="ru-RU" sz="1600" i="1" baseline="-25000" dirty="0" err="1"/>
              <a:t>з</a:t>
            </a:r>
            <a:r>
              <a:rPr lang="en-US" sz="1600" i="1" baseline="30000" dirty="0"/>
              <a:t>n</a:t>
            </a:r>
            <a:r>
              <a:rPr lang="ru-RU" sz="1600" dirty="0"/>
              <a:t>(1) – </a:t>
            </a:r>
            <a:r>
              <a:rPr lang="en-US" sz="1600" i="1" dirty="0"/>
              <a:t>t</a:t>
            </a:r>
            <a:r>
              <a:rPr lang="ru-RU" sz="1600" baseline="-25000" dirty="0"/>
              <a:t>1</a:t>
            </a:r>
            <a:r>
              <a:rPr lang="ru-RU" sz="1600" dirty="0"/>
              <a:t> = 7 - 5 = 2 , </a:t>
            </a:r>
          </a:p>
          <a:p>
            <a:pPr>
              <a:buNone/>
            </a:pPr>
            <a:r>
              <a:rPr lang="en-US" sz="1600" i="1" dirty="0"/>
              <a:t>T</a:t>
            </a:r>
            <a:r>
              <a:rPr lang="ru-RU" sz="1600" i="1" baseline="-25000" dirty="0" err="1"/>
              <a:t>н</a:t>
            </a:r>
            <a:r>
              <a:rPr lang="en-US" sz="1600" i="1" baseline="30000" dirty="0"/>
              <a:t>n</a:t>
            </a:r>
            <a:r>
              <a:rPr lang="ru-RU" sz="1600" dirty="0"/>
              <a:t>(6) = </a:t>
            </a:r>
            <a:r>
              <a:rPr lang="en-US" sz="1600" i="1" dirty="0"/>
              <a:t>T</a:t>
            </a:r>
            <a:r>
              <a:rPr lang="ru-RU" sz="1600" i="1" baseline="-25000" dirty="0" err="1"/>
              <a:t>з</a:t>
            </a:r>
            <a:r>
              <a:rPr lang="en-US" sz="1600" i="1" baseline="30000" dirty="0"/>
              <a:t>n</a:t>
            </a:r>
            <a:r>
              <a:rPr lang="ru-RU" sz="1600" dirty="0"/>
              <a:t>(0) – </a:t>
            </a:r>
            <a:r>
              <a:rPr lang="en-US" sz="1600" i="1" dirty="0"/>
              <a:t>t</a:t>
            </a:r>
            <a:r>
              <a:rPr lang="ru-RU" sz="1600" baseline="-25000" dirty="0"/>
              <a:t>0</a:t>
            </a:r>
            <a:r>
              <a:rPr lang="ru-RU" sz="1600" dirty="0"/>
              <a:t> = 0 - 0 = 0 .</a:t>
            </a:r>
            <a:endParaRPr lang="en-US" sz="1600" dirty="0"/>
          </a:p>
          <a:p>
            <a:pPr>
              <a:buNone/>
            </a:pPr>
            <a:r>
              <a:rPr lang="ru-RU" sz="1600" dirty="0"/>
              <a:t>	Суммарные резервы времени для работ: </a:t>
            </a:r>
            <a:r>
              <a:rPr lang="en-US" sz="1600" i="1" dirty="0" err="1"/>
              <a:t>R</a:t>
            </a:r>
            <a:r>
              <a:rPr lang="en-US" sz="1600" i="1" baseline="-25000" dirty="0" err="1"/>
              <a:t>c</a:t>
            </a:r>
            <a:r>
              <a:rPr lang="ru-RU" sz="1600" dirty="0"/>
              <a:t>(0) = </a:t>
            </a:r>
            <a:r>
              <a:rPr lang="en-US" sz="1600" i="1" dirty="0"/>
              <a:t>T</a:t>
            </a:r>
            <a:r>
              <a:rPr lang="ru-RU" sz="1600" i="1" baseline="-25000" dirty="0" err="1"/>
              <a:t>н</a:t>
            </a:r>
            <a:r>
              <a:rPr lang="en-US" sz="1600" i="1" baseline="30000" dirty="0"/>
              <a:t>n</a:t>
            </a:r>
            <a:r>
              <a:rPr lang="ru-RU" sz="1600" dirty="0"/>
              <a:t>(0) - </a:t>
            </a:r>
            <a:r>
              <a:rPr lang="en-US" sz="1600" i="1" dirty="0"/>
              <a:t>T</a:t>
            </a:r>
            <a:r>
              <a:rPr lang="ru-RU" sz="1600" i="1" baseline="-25000" dirty="0" err="1"/>
              <a:t>н</a:t>
            </a:r>
            <a:r>
              <a:rPr lang="en-US" sz="1600" i="1" baseline="30000" dirty="0"/>
              <a:t>p</a:t>
            </a:r>
            <a:r>
              <a:rPr lang="ru-RU" sz="1600" dirty="0"/>
              <a:t>(0) = 0 - 0 = 0 , </a:t>
            </a:r>
          </a:p>
          <a:p>
            <a:pPr>
              <a:buNone/>
            </a:pPr>
            <a:r>
              <a:rPr lang="en-US" sz="1600" i="1" dirty="0" err="1"/>
              <a:t>R</a:t>
            </a:r>
            <a:r>
              <a:rPr lang="en-US" sz="1600" i="1" baseline="-25000" dirty="0" err="1"/>
              <a:t>c</a:t>
            </a:r>
            <a:r>
              <a:rPr lang="ru-RU" sz="1600" dirty="0"/>
              <a:t>(1) = </a:t>
            </a:r>
            <a:r>
              <a:rPr lang="en-US" sz="1600" i="1" dirty="0"/>
              <a:t>T</a:t>
            </a:r>
            <a:r>
              <a:rPr lang="ru-RU" sz="1600" i="1" baseline="-25000" dirty="0" err="1"/>
              <a:t>н</a:t>
            </a:r>
            <a:r>
              <a:rPr lang="en-US" sz="1600" i="1" baseline="30000" dirty="0"/>
              <a:t>n</a:t>
            </a:r>
            <a:r>
              <a:rPr lang="ru-RU" sz="1600" dirty="0"/>
              <a:t>(1) - </a:t>
            </a:r>
            <a:r>
              <a:rPr lang="en-US" sz="1600" i="1" dirty="0"/>
              <a:t>T</a:t>
            </a:r>
            <a:r>
              <a:rPr lang="ru-RU" sz="1600" i="1" baseline="-25000" dirty="0" err="1"/>
              <a:t>н</a:t>
            </a:r>
            <a:r>
              <a:rPr lang="en-US" sz="1600" i="1" baseline="30000" dirty="0"/>
              <a:t>p</a:t>
            </a:r>
            <a:r>
              <a:rPr lang="ru-RU" sz="1600" dirty="0"/>
              <a:t>(1) = 2 - 0 = 2 , </a:t>
            </a:r>
            <a:r>
              <a:rPr lang="en-US" sz="1600" i="1" dirty="0" err="1"/>
              <a:t>R</a:t>
            </a:r>
            <a:r>
              <a:rPr lang="en-US" sz="1600" i="1" baseline="-25000" dirty="0" err="1"/>
              <a:t>c</a:t>
            </a:r>
            <a:r>
              <a:rPr lang="ru-RU" sz="1600" dirty="0"/>
              <a:t>(2) = </a:t>
            </a:r>
            <a:r>
              <a:rPr lang="en-US" sz="1600" i="1" dirty="0"/>
              <a:t>T</a:t>
            </a:r>
            <a:r>
              <a:rPr lang="ru-RU" sz="1600" i="1" baseline="-25000" dirty="0" err="1"/>
              <a:t>н</a:t>
            </a:r>
            <a:r>
              <a:rPr lang="en-US" sz="1600" i="1" baseline="30000" dirty="0"/>
              <a:t>n</a:t>
            </a:r>
            <a:r>
              <a:rPr lang="ru-RU" sz="1600" dirty="0"/>
              <a:t>(2) - </a:t>
            </a:r>
            <a:r>
              <a:rPr lang="en-US" sz="1600" i="1" dirty="0"/>
              <a:t>T</a:t>
            </a:r>
            <a:r>
              <a:rPr lang="ru-RU" sz="1600" i="1" baseline="-25000" dirty="0" err="1"/>
              <a:t>н</a:t>
            </a:r>
            <a:r>
              <a:rPr lang="en-US" sz="1600" i="1" baseline="30000" dirty="0"/>
              <a:t>p</a:t>
            </a:r>
            <a:r>
              <a:rPr lang="ru-RU" sz="1600" dirty="0"/>
              <a:t>(2) = 1 - 0 = 1 , </a:t>
            </a:r>
            <a:r>
              <a:rPr lang="en-US" sz="1600" i="1" dirty="0" err="1"/>
              <a:t>R</a:t>
            </a:r>
            <a:r>
              <a:rPr lang="en-US" sz="1600" i="1" baseline="-25000" dirty="0" err="1"/>
              <a:t>c</a:t>
            </a:r>
            <a:r>
              <a:rPr lang="ru-RU" sz="1600" dirty="0"/>
              <a:t>(3) = </a:t>
            </a:r>
            <a:r>
              <a:rPr lang="en-US" sz="1600" i="1" dirty="0"/>
              <a:t>T</a:t>
            </a:r>
            <a:r>
              <a:rPr lang="ru-RU" sz="1600" i="1" baseline="-25000" dirty="0" err="1"/>
              <a:t>н</a:t>
            </a:r>
            <a:r>
              <a:rPr lang="en-US" sz="1600" i="1" baseline="30000" dirty="0"/>
              <a:t>n</a:t>
            </a:r>
            <a:r>
              <a:rPr lang="ru-RU" sz="1600" dirty="0"/>
              <a:t>(3) - </a:t>
            </a:r>
            <a:r>
              <a:rPr lang="en-US" sz="1600" i="1" dirty="0"/>
              <a:t>T</a:t>
            </a:r>
            <a:r>
              <a:rPr lang="ru-RU" sz="1600" i="1" baseline="-25000" dirty="0" err="1"/>
              <a:t>н</a:t>
            </a:r>
            <a:r>
              <a:rPr lang="en-US" sz="1600" i="1" baseline="30000" dirty="0"/>
              <a:t>p</a:t>
            </a:r>
            <a:r>
              <a:rPr lang="ru-RU" sz="1600" dirty="0"/>
              <a:t>(3) = 10 -10 = 0 ,</a:t>
            </a:r>
          </a:p>
          <a:p>
            <a:pPr>
              <a:buNone/>
            </a:pPr>
            <a:r>
              <a:rPr lang="en-US" sz="1600" i="1" dirty="0" err="1"/>
              <a:t>R</a:t>
            </a:r>
            <a:r>
              <a:rPr lang="en-US" sz="1600" i="1" baseline="-25000" dirty="0" err="1"/>
              <a:t>c</a:t>
            </a:r>
            <a:r>
              <a:rPr lang="ru-RU" sz="1600" dirty="0"/>
              <a:t>(4) = </a:t>
            </a:r>
            <a:r>
              <a:rPr lang="en-US" sz="1600" i="1" dirty="0"/>
              <a:t>T</a:t>
            </a:r>
            <a:r>
              <a:rPr lang="ru-RU" sz="1600" i="1" baseline="-25000" dirty="0" err="1"/>
              <a:t>н</a:t>
            </a:r>
            <a:r>
              <a:rPr lang="en-US" sz="1600" i="1" baseline="30000" dirty="0"/>
              <a:t>n</a:t>
            </a:r>
            <a:r>
              <a:rPr lang="ru-RU" sz="1600" dirty="0"/>
              <a:t>(4) - </a:t>
            </a:r>
            <a:r>
              <a:rPr lang="en-US" sz="1600" i="1" dirty="0"/>
              <a:t>T</a:t>
            </a:r>
            <a:r>
              <a:rPr lang="ru-RU" sz="1600" i="1" baseline="-25000" dirty="0" err="1"/>
              <a:t>н</a:t>
            </a:r>
            <a:r>
              <a:rPr lang="en-US" sz="1600" i="1" baseline="30000" dirty="0"/>
              <a:t>p</a:t>
            </a:r>
            <a:r>
              <a:rPr lang="ru-RU" sz="1600" dirty="0"/>
              <a:t>(4) = 7 - 5 = 2 , </a:t>
            </a:r>
            <a:r>
              <a:rPr lang="en-US" sz="1600" i="1" dirty="0" err="1"/>
              <a:t>R</a:t>
            </a:r>
            <a:r>
              <a:rPr lang="en-US" sz="1600" i="1" baseline="-25000" dirty="0" err="1"/>
              <a:t>c</a:t>
            </a:r>
            <a:r>
              <a:rPr lang="ru-RU" sz="1600" dirty="0"/>
              <a:t>(5) = </a:t>
            </a:r>
            <a:r>
              <a:rPr lang="en-US" sz="1600" i="1" dirty="0"/>
              <a:t>T</a:t>
            </a:r>
            <a:r>
              <a:rPr lang="ru-RU" sz="1600" i="1" baseline="-25000" dirty="0" err="1"/>
              <a:t>н</a:t>
            </a:r>
            <a:r>
              <a:rPr lang="en-US" sz="1600" i="1" baseline="30000" dirty="0"/>
              <a:t>n</a:t>
            </a:r>
            <a:r>
              <a:rPr lang="ru-RU" sz="1600" dirty="0"/>
              <a:t>(5) - </a:t>
            </a:r>
            <a:r>
              <a:rPr lang="en-US" sz="1600" i="1" dirty="0"/>
              <a:t>T</a:t>
            </a:r>
            <a:r>
              <a:rPr lang="ru-RU" sz="1600" i="1" baseline="-25000" dirty="0" err="1"/>
              <a:t>н</a:t>
            </a:r>
            <a:r>
              <a:rPr lang="en-US" sz="1600" i="1" baseline="30000" dirty="0"/>
              <a:t>p</a:t>
            </a:r>
            <a:r>
              <a:rPr lang="ru-RU" sz="1600" dirty="0"/>
              <a:t>(5) = 4 - 3 = 1 , </a:t>
            </a:r>
            <a:r>
              <a:rPr lang="en-US" sz="1600" i="1" dirty="0" err="1"/>
              <a:t>R</a:t>
            </a:r>
            <a:r>
              <a:rPr lang="en-US" sz="1600" i="1" baseline="-25000" dirty="0" err="1"/>
              <a:t>c</a:t>
            </a:r>
            <a:r>
              <a:rPr lang="ru-RU" sz="1600" dirty="0"/>
              <a:t>(6) = </a:t>
            </a:r>
            <a:r>
              <a:rPr lang="en-US" sz="1600" i="1" dirty="0"/>
              <a:t>T</a:t>
            </a:r>
            <a:r>
              <a:rPr lang="ru-RU" sz="1600" i="1" baseline="-25000" dirty="0" err="1"/>
              <a:t>н</a:t>
            </a:r>
            <a:r>
              <a:rPr lang="en-US" sz="1600" i="1" baseline="30000" dirty="0"/>
              <a:t>n</a:t>
            </a:r>
            <a:r>
              <a:rPr lang="ru-RU" sz="1600" dirty="0"/>
              <a:t>(6) - </a:t>
            </a:r>
            <a:r>
              <a:rPr lang="en-US" sz="1600" i="1" dirty="0"/>
              <a:t>T</a:t>
            </a:r>
            <a:r>
              <a:rPr lang="ru-RU" sz="1600" i="1" baseline="-25000" dirty="0" err="1"/>
              <a:t>н</a:t>
            </a:r>
            <a:r>
              <a:rPr lang="en-US" sz="1600" i="1" baseline="30000" dirty="0"/>
              <a:t>p</a:t>
            </a:r>
            <a:r>
              <a:rPr lang="ru-RU" sz="1600" dirty="0"/>
              <a:t>(6) = 10 - 10 = 0 ,</a:t>
            </a:r>
          </a:p>
          <a:p>
            <a:pPr>
              <a:buNone/>
            </a:pPr>
            <a:r>
              <a:rPr lang="en-US" sz="1600" i="1" dirty="0" err="1"/>
              <a:t>R</a:t>
            </a:r>
            <a:r>
              <a:rPr lang="en-US" sz="1600" i="1" baseline="-25000" dirty="0" err="1"/>
              <a:t>c</a:t>
            </a:r>
            <a:r>
              <a:rPr lang="ru-RU" sz="1600" dirty="0"/>
              <a:t>(7) = </a:t>
            </a:r>
            <a:r>
              <a:rPr lang="en-US" sz="1600" i="1" dirty="0"/>
              <a:t>T</a:t>
            </a:r>
            <a:r>
              <a:rPr lang="ru-RU" sz="1600" i="1" baseline="-25000" dirty="0" err="1"/>
              <a:t>н</a:t>
            </a:r>
            <a:r>
              <a:rPr lang="en-US" sz="1600" i="1" baseline="30000" dirty="0"/>
              <a:t>n</a:t>
            </a:r>
            <a:r>
              <a:rPr lang="ru-RU" sz="1600" dirty="0"/>
              <a:t>(7) - </a:t>
            </a:r>
            <a:r>
              <a:rPr lang="en-US" sz="1600" i="1" dirty="0"/>
              <a:t>T</a:t>
            </a:r>
            <a:r>
              <a:rPr lang="ru-RU" sz="1600" i="1" baseline="-25000" dirty="0" err="1"/>
              <a:t>н</a:t>
            </a:r>
            <a:r>
              <a:rPr lang="en-US" sz="1600" i="1" baseline="30000" dirty="0"/>
              <a:t>p</a:t>
            </a:r>
            <a:r>
              <a:rPr lang="ru-RU" sz="1600" dirty="0"/>
              <a:t>(7) = 14 - 13 = 1 , </a:t>
            </a:r>
            <a:r>
              <a:rPr lang="en-US" sz="1600" i="1" dirty="0" err="1"/>
              <a:t>R</a:t>
            </a:r>
            <a:r>
              <a:rPr lang="en-US" sz="1600" i="1" baseline="-25000" dirty="0" err="1"/>
              <a:t>c</a:t>
            </a:r>
            <a:r>
              <a:rPr lang="ru-RU" sz="1600" dirty="0"/>
              <a:t>(8) = </a:t>
            </a:r>
            <a:r>
              <a:rPr lang="en-US" sz="1600" i="1" dirty="0"/>
              <a:t>T</a:t>
            </a:r>
            <a:r>
              <a:rPr lang="ru-RU" sz="1600" i="1" baseline="-25000" dirty="0" err="1"/>
              <a:t>н</a:t>
            </a:r>
            <a:r>
              <a:rPr lang="en-US" sz="1600" i="1" baseline="30000" dirty="0"/>
              <a:t>n</a:t>
            </a:r>
            <a:r>
              <a:rPr lang="ru-RU" sz="1600" dirty="0"/>
              <a:t>(8) - </a:t>
            </a:r>
            <a:r>
              <a:rPr lang="en-US" sz="1600" i="1" dirty="0"/>
              <a:t>T</a:t>
            </a:r>
            <a:r>
              <a:rPr lang="ru-RU" sz="1600" i="1" baseline="-25000" dirty="0" err="1"/>
              <a:t>н</a:t>
            </a:r>
            <a:r>
              <a:rPr lang="en-US" sz="1600" i="1" baseline="30000" dirty="0"/>
              <a:t>p</a:t>
            </a:r>
            <a:r>
              <a:rPr lang="ru-RU" sz="1600" dirty="0"/>
              <a:t>(8) = 19 - 19 = 0 .</a:t>
            </a:r>
          </a:p>
          <a:p>
            <a:pPr>
              <a:buNone/>
            </a:pPr>
            <a:r>
              <a:rPr lang="ru-RU" sz="1600" dirty="0"/>
              <a:t>	Свободный резерв времени: </a:t>
            </a:r>
            <a:r>
              <a:rPr lang="en-US" sz="1600" i="1" dirty="0"/>
              <a:t>R</a:t>
            </a:r>
            <a:r>
              <a:rPr lang="ru-RU" sz="1600" i="1" baseline="-25000" dirty="0" err="1"/>
              <a:t>св</a:t>
            </a:r>
            <a:r>
              <a:rPr lang="ru-RU" sz="1600" dirty="0"/>
              <a:t>(0) = </a:t>
            </a:r>
            <a:r>
              <a:rPr lang="en-US" sz="1600" dirty="0"/>
              <a:t>min</a:t>
            </a:r>
            <a:r>
              <a:rPr lang="ru-RU" sz="1600" dirty="0"/>
              <a:t> [ </a:t>
            </a:r>
            <a:r>
              <a:rPr lang="en-US" sz="1600" i="1" dirty="0"/>
              <a:t>T</a:t>
            </a:r>
            <a:r>
              <a:rPr lang="ru-RU" sz="1600" i="1" baseline="-25000" dirty="0" err="1"/>
              <a:t>н</a:t>
            </a:r>
            <a:r>
              <a:rPr lang="en-US" sz="1600" i="1" baseline="30000" dirty="0"/>
              <a:t>p</a:t>
            </a:r>
            <a:r>
              <a:rPr lang="ru-RU" sz="1600" dirty="0"/>
              <a:t>(1) – </a:t>
            </a:r>
            <a:r>
              <a:rPr lang="en-US" sz="1600" i="1" dirty="0"/>
              <a:t>T</a:t>
            </a:r>
            <a:r>
              <a:rPr lang="ru-RU" sz="1600" i="1" baseline="-25000" dirty="0" err="1"/>
              <a:t>з</a:t>
            </a:r>
            <a:r>
              <a:rPr lang="en-US" sz="1600" i="1" baseline="30000" dirty="0"/>
              <a:t>p</a:t>
            </a:r>
            <a:r>
              <a:rPr lang="ru-RU" sz="1600" dirty="0"/>
              <a:t>(0) , </a:t>
            </a:r>
            <a:r>
              <a:rPr lang="en-US" sz="1600" i="1" dirty="0"/>
              <a:t>T</a:t>
            </a:r>
            <a:r>
              <a:rPr lang="ru-RU" sz="1600" i="1" baseline="-25000" dirty="0" err="1"/>
              <a:t>н</a:t>
            </a:r>
            <a:r>
              <a:rPr lang="en-US" sz="1600" i="1" baseline="30000" dirty="0"/>
              <a:t>p</a:t>
            </a:r>
            <a:r>
              <a:rPr lang="ru-RU" sz="1600" dirty="0"/>
              <a:t>(2) – </a:t>
            </a:r>
            <a:r>
              <a:rPr lang="en-US" sz="1600" i="1" dirty="0"/>
              <a:t>T</a:t>
            </a:r>
            <a:r>
              <a:rPr lang="ru-RU" sz="1600" i="1" baseline="-25000" dirty="0" err="1"/>
              <a:t>з</a:t>
            </a:r>
            <a:r>
              <a:rPr lang="en-US" sz="1600" i="1" baseline="30000" dirty="0"/>
              <a:t>p</a:t>
            </a:r>
            <a:r>
              <a:rPr lang="ru-RU" sz="1600" dirty="0"/>
              <a:t>(0) , </a:t>
            </a:r>
          </a:p>
          <a:p>
            <a:pPr>
              <a:buNone/>
            </a:pPr>
            <a:r>
              <a:rPr lang="en-US" sz="1600" i="1" dirty="0"/>
              <a:t>T</a:t>
            </a:r>
            <a:r>
              <a:rPr lang="ru-RU" sz="1600" i="1" baseline="-25000" dirty="0" err="1"/>
              <a:t>н</a:t>
            </a:r>
            <a:r>
              <a:rPr lang="en-US" sz="1600" i="1" baseline="30000" dirty="0"/>
              <a:t>p</a:t>
            </a:r>
            <a:r>
              <a:rPr lang="ru-RU" sz="1600" dirty="0"/>
              <a:t>(3) – </a:t>
            </a:r>
            <a:r>
              <a:rPr lang="en-US" sz="1600" i="1" dirty="0"/>
              <a:t>T</a:t>
            </a:r>
            <a:r>
              <a:rPr lang="ru-RU" sz="1600" i="1" baseline="-25000" dirty="0" err="1"/>
              <a:t>з</a:t>
            </a:r>
            <a:r>
              <a:rPr lang="en-US" sz="1600" i="1" baseline="30000" dirty="0"/>
              <a:t>p</a:t>
            </a:r>
            <a:r>
              <a:rPr lang="ru-RU" sz="1600" dirty="0"/>
              <a:t>(0) ] = </a:t>
            </a:r>
            <a:r>
              <a:rPr lang="en-US" sz="1600" dirty="0"/>
              <a:t>min</a:t>
            </a:r>
            <a:r>
              <a:rPr lang="ru-RU" sz="1600" dirty="0"/>
              <a:t> [ 0 – 0 , 0 – 0 , 0 – 0 ] = 0 , </a:t>
            </a:r>
          </a:p>
          <a:p>
            <a:pPr>
              <a:buNone/>
            </a:pPr>
            <a:r>
              <a:rPr lang="en-US" sz="1600" i="1" dirty="0"/>
              <a:t>R</a:t>
            </a:r>
            <a:r>
              <a:rPr lang="ru-RU" sz="1600" i="1" baseline="-25000" dirty="0" err="1"/>
              <a:t>св</a:t>
            </a:r>
            <a:r>
              <a:rPr lang="ru-RU" sz="1600" dirty="0"/>
              <a:t>(1) = </a:t>
            </a:r>
            <a:r>
              <a:rPr lang="en-US" sz="1600" i="1" dirty="0"/>
              <a:t>T</a:t>
            </a:r>
            <a:r>
              <a:rPr lang="ru-RU" sz="1600" i="1" baseline="-25000" dirty="0" err="1"/>
              <a:t>н</a:t>
            </a:r>
            <a:r>
              <a:rPr lang="en-US" sz="1600" i="1" baseline="30000" dirty="0"/>
              <a:t>p</a:t>
            </a:r>
            <a:r>
              <a:rPr lang="ru-RU" sz="1600" dirty="0"/>
              <a:t>(4) – </a:t>
            </a:r>
            <a:r>
              <a:rPr lang="en-US" sz="1600" i="1" dirty="0"/>
              <a:t>T</a:t>
            </a:r>
            <a:r>
              <a:rPr lang="ru-RU" sz="1600" i="1" baseline="-25000" dirty="0" err="1"/>
              <a:t>з</a:t>
            </a:r>
            <a:r>
              <a:rPr lang="en-US" sz="1600" i="1" baseline="30000" dirty="0"/>
              <a:t>p</a:t>
            </a:r>
            <a:r>
              <a:rPr lang="ru-RU" sz="1600" dirty="0"/>
              <a:t>(1) = 5 – 5 – 0 , </a:t>
            </a:r>
            <a:r>
              <a:rPr lang="en-US" sz="1600" i="1" dirty="0"/>
              <a:t>R</a:t>
            </a:r>
            <a:r>
              <a:rPr lang="ru-RU" sz="1600" i="1" baseline="-25000" dirty="0" err="1"/>
              <a:t>св</a:t>
            </a:r>
            <a:r>
              <a:rPr lang="ru-RU" sz="1600" dirty="0"/>
              <a:t>(2) = </a:t>
            </a:r>
            <a:r>
              <a:rPr lang="en-US" sz="1600" dirty="0"/>
              <a:t>min</a:t>
            </a:r>
            <a:r>
              <a:rPr lang="ru-RU" sz="1600" dirty="0"/>
              <a:t> [ </a:t>
            </a:r>
            <a:r>
              <a:rPr lang="en-US" sz="1600" i="1" dirty="0"/>
              <a:t>T</a:t>
            </a:r>
            <a:r>
              <a:rPr lang="ru-RU" sz="1600" i="1" baseline="-25000" dirty="0" err="1"/>
              <a:t>н</a:t>
            </a:r>
            <a:r>
              <a:rPr lang="en-US" sz="1600" i="1" baseline="30000" dirty="0"/>
              <a:t>p</a:t>
            </a:r>
            <a:r>
              <a:rPr lang="ru-RU" sz="1600" dirty="0"/>
              <a:t>(5) – </a:t>
            </a:r>
            <a:r>
              <a:rPr lang="en-US" sz="1600" i="1" dirty="0"/>
              <a:t>T</a:t>
            </a:r>
            <a:r>
              <a:rPr lang="ru-RU" sz="1600" i="1" baseline="-25000" dirty="0" err="1"/>
              <a:t>з</a:t>
            </a:r>
            <a:r>
              <a:rPr lang="en-US" sz="1600" i="1" baseline="30000" dirty="0"/>
              <a:t>p</a:t>
            </a:r>
            <a:r>
              <a:rPr lang="ru-RU" sz="1600" dirty="0"/>
              <a:t>(2) ,</a:t>
            </a:r>
          </a:p>
          <a:p>
            <a:pPr>
              <a:buNone/>
            </a:pPr>
            <a:r>
              <a:rPr lang="en-US" sz="1600" i="1" dirty="0"/>
              <a:t>T</a:t>
            </a:r>
            <a:r>
              <a:rPr lang="ru-RU" sz="1600" i="1" baseline="-25000" dirty="0" err="1"/>
              <a:t>н</a:t>
            </a:r>
            <a:r>
              <a:rPr lang="en-US" sz="1600" i="1" baseline="30000" dirty="0"/>
              <a:t>p</a:t>
            </a:r>
            <a:r>
              <a:rPr lang="ru-RU" sz="1600" dirty="0"/>
              <a:t>(6) – </a:t>
            </a:r>
            <a:r>
              <a:rPr lang="en-US" sz="1600" i="1" dirty="0"/>
              <a:t>T</a:t>
            </a:r>
            <a:r>
              <a:rPr lang="ru-RU" sz="1600" i="1" baseline="-25000" dirty="0" err="1"/>
              <a:t>з</a:t>
            </a:r>
            <a:r>
              <a:rPr lang="en-US" sz="1600" i="1" baseline="30000" dirty="0"/>
              <a:t>p</a:t>
            </a:r>
            <a:r>
              <a:rPr lang="ru-RU" sz="1600" dirty="0"/>
              <a:t>(2) ] = </a:t>
            </a:r>
            <a:r>
              <a:rPr lang="en-US" sz="1600" dirty="0"/>
              <a:t>min</a:t>
            </a:r>
            <a:r>
              <a:rPr lang="ru-RU" sz="1600" dirty="0"/>
              <a:t> [ 3 – 3 , 10 – 3 ] = 0 , </a:t>
            </a:r>
            <a:r>
              <a:rPr lang="en-US" sz="1600" i="1" dirty="0"/>
              <a:t>R</a:t>
            </a:r>
            <a:r>
              <a:rPr lang="ru-RU" sz="1600" i="1" baseline="-25000" dirty="0" err="1"/>
              <a:t>св</a:t>
            </a:r>
            <a:r>
              <a:rPr lang="ru-RU" sz="1600" dirty="0"/>
              <a:t>(3) = </a:t>
            </a:r>
            <a:r>
              <a:rPr lang="en-US" sz="1600" i="1" dirty="0"/>
              <a:t>T</a:t>
            </a:r>
            <a:r>
              <a:rPr lang="ru-RU" sz="1600" i="1" baseline="-25000" dirty="0" err="1"/>
              <a:t>н</a:t>
            </a:r>
            <a:r>
              <a:rPr lang="en-US" sz="1600" i="1" baseline="30000" dirty="0"/>
              <a:t>p</a:t>
            </a:r>
            <a:r>
              <a:rPr lang="ru-RU" sz="1600" dirty="0"/>
              <a:t>(6) – </a:t>
            </a:r>
            <a:r>
              <a:rPr lang="en-US" sz="1600" i="1" dirty="0"/>
              <a:t>T</a:t>
            </a:r>
            <a:r>
              <a:rPr lang="ru-RU" sz="1600" i="1" baseline="-25000" dirty="0" err="1"/>
              <a:t>з</a:t>
            </a:r>
            <a:r>
              <a:rPr lang="en-US" sz="1600" i="1" baseline="30000" dirty="0"/>
              <a:t>p</a:t>
            </a:r>
            <a:r>
              <a:rPr lang="ru-RU" sz="1600" dirty="0"/>
              <a:t>(3) = 10 – 10 = 0 , </a:t>
            </a:r>
          </a:p>
          <a:p>
            <a:pPr>
              <a:buNone/>
            </a:pPr>
            <a:r>
              <a:rPr lang="en-US" sz="1600" i="1" dirty="0"/>
              <a:t>R</a:t>
            </a:r>
            <a:r>
              <a:rPr lang="ru-RU" sz="1600" i="1" baseline="-25000" dirty="0" err="1"/>
              <a:t>св</a:t>
            </a:r>
            <a:r>
              <a:rPr lang="ru-RU" sz="1600" dirty="0"/>
              <a:t>(4) = </a:t>
            </a:r>
            <a:r>
              <a:rPr lang="en-US" sz="1600" i="1" dirty="0"/>
              <a:t>T</a:t>
            </a:r>
            <a:r>
              <a:rPr lang="ru-RU" sz="1600" i="1" baseline="-25000" dirty="0" err="1"/>
              <a:t>н</a:t>
            </a:r>
            <a:r>
              <a:rPr lang="en-US" sz="1600" i="1" baseline="30000" dirty="0"/>
              <a:t>p</a:t>
            </a:r>
            <a:r>
              <a:rPr lang="ru-RU" sz="1600" dirty="0"/>
              <a:t>(7) – </a:t>
            </a:r>
            <a:r>
              <a:rPr lang="en-US" sz="1600" i="1" dirty="0"/>
              <a:t>T</a:t>
            </a:r>
            <a:r>
              <a:rPr lang="ru-RU" sz="1600" i="1" baseline="-25000" dirty="0" err="1"/>
              <a:t>з</a:t>
            </a:r>
            <a:r>
              <a:rPr lang="en-US" sz="1600" i="1" baseline="30000" dirty="0"/>
              <a:t>p</a:t>
            </a:r>
            <a:r>
              <a:rPr lang="ru-RU" sz="1600" dirty="0"/>
              <a:t>(4) = 13 – 12 = 1 , </a:t>
            </a:r>
            <a:r>
              <a:rPr lang="en-US" sz="1600" i="1" dirty="0"/>
              <a:t>R</a:t>
            </a:r>
            <a:r>
              <a:rPr lang="ru-RU" sz="1600" i="1" baseline="-25000" dirty="0" err="1"/>
              <a:t>св</a:t>
            </a:r>
            <a:r>
              <a:rPr lang="ru-RU" sz="1600" dirty="0"/>
              <a:t>(5) = </a:t>
            </a:r>
            <a:r>
              <a:rPr lang="en-US" sz="1600" i="1" dirty="0"/>
              <a:t>T</a:t>
            </a:r>
            <a:r>
              <a:rPr lang="ru-RU" sz="1600" i="1" baseline="-25000" dirty="0" err="1"/>
              <a:t>н</a:t>
            </a:r>
            <a:r>
              <a:rPr lang="en-US" sz="1600" i="1" baseline="30000" dirty="0"/>
              <a:t>p</a:t>
            </a:r>
            <a:r>
              <a:rPr lang="ru-RU" sz="1600" dirty="0"/>
              <a:t>(7) – </a:t>
            </a:r>
            <a:r>
              <a:rPr lang="en-US" sz="1600" i="1" dirty="0"/>
              <a:t>T</a:t>
            </a:r>
            <a:r>
              <a:rPr lang="ru-RU" sz="1600" i="1" baseline="-25000" dirty="0" err="1"/>
              <a:t>з</a:t>
            </a:r>
            <a:r>
              <a:rPr lang="en-US" sz="1600" i="1" baseline="30000" dirty="0"/>
              <a:t>p</a:t>
            </a:r>
            <a:r>
              <a:rPr lang="ru-RU" sz="1600" dirty="0"/>
              <a:t>(5) = 13 – 13 = 0 ,</a:t>
            </a:r>
          </a:p>
          <a:p>
            <a:pPr>
              <a:buNone/>
            </a:pPr>
            <a:r>
              <a:rPr lang="ru-RU" sz="1600" dirty="0"/>
              <a:t> </a:t>
            </a:r>
            <a:r>
              <a:rPr lang="en-US" sz="1600" i="1" dirty="0"/>
              <a:t>R</a:t>
            </a:r>
            <a:r>
              <a:rPr lang="ru-RU" sz="1600" i="1" baseline="-25000" dirty="0" err="1"/>
              <a:t>св</a:t>
            </a:r>
            <a:r>
              <a:rPr lang="ru-RU" sz="1600" dirty="0"/>
              <a:t>(6) = </a:t>
            </a:r>
            <a:r>
              <a:rPr lang="en-US" sz="1600" i="1" dirty="0"/>
              <a:t>T</a:t>
            </a:r>
            <a:r>
              <a:rPr lang="ru-RU" sz="1600" i="1" baseline="-25000" dirty="0" err="1"/>
              <a:t>н</a:t>
            </a:r>
            <a:r>
              <a:rPr lang="en-US" sz="1600" i="1" baseline="30000" dirty="0"/>
              <a:t>p</a:t>
            </a:r>
            <a:r>
              <a:rPr lang="ru-RU" sz="1600" dirty="0"/>
              <a:t>(8) – </a:t>
            </a:r>
            <a:r>
              <a:rPr lang="en-US" sz="1600" i="1" dirty="0"/>
              <a:t>T</a:t>
            </a:r>
            <a:r>
              <a:rPr lang="ru-RU" sz="1600" i="1" baseline="-25000" dirty="0" err="1"/>
              <a:t>з</a:t>
            </a:r>
            <a:r>
              <a:rPr lang="en-US" sz="1600" i="1" baseline="30000" dirty="0"/>
              <a:t>p</a:t>
            </a:r>
            <a:r>
              <a:rPr lang="ru-RU" sz="1600" dirty="0"/>
              <a:t>(6) = 19 – 19 = 0 ,</a:t>
            </a:r>
            <a:r>
              <a:rPr lang="ru-RU" sz="1600" i="1" dirty="0"/>
              <a:t> </a:t>
            </a:r>
            <a:r>
              <a:rPr lang="en-US" sz="1600" i="1" dirty="0"/>
              <a:t>R</a:t>
            </a:r>
            <a:r>
              <a:rPr lang="ru-RU" sz="1600" i="1" baseline="-25000" dirty="0" err="1"/>
              <a:t>св</a:t>
            </a:r>
            <a:r>
              <a:rPr lang="ru-RU" sz="1600" dirty="0"/>
              <a:t>(7) = </a:t>
            </a:r>
            <a:r>
              <a:rPr lang="en-US" sz="1600" i="1" dirty="0"/>
              <a:t>T</a:t>
            </a:r>
            <a:r>
              <a:rPr lang="ru-RU" sz="1600" i="1" baseline="-25000" dirty="0" err="1"/>
              <a:t>н</a:t>
            </a:r>
            <a:r>
              <a:rPr lang="en-US" sz="1600" i="1" baseline="30000" dirty="0"/>
              <a:t>p</a:t>
            </a:r>
            <a:r>
              <a:rPr lang="ru-RU" sz="1600" dirty="0"/>
              <a:t>(8) – </a:t>
            </a:r>
            <a:r>
              <a:rPr lang="en-US" sz="1600" i="1" dirty="0"/>
              <a:t>T</a:t>
            </a:r>
            <a:r>
              <a:rPr lang="ru-RU" sz="1600" i="1" baseline="-25000" dirty="0" err="1"/>
              <a:t>з</a:t>
            </a:r>
            <a:r>
              <a:rPr lang="en-US" sz="1600" i="1" baseline="30000" dirty="0"/>
              <a:t>p</a:t>
            </a:r>
            <a:r>
              <a:rPr lang="ru-RU" sz="1600" dirty="0"/>
              <a:t>(7) = 19 – 18 = 1 , </a:t>
            </a:r>
            <a:r>
              <a:rPr lang="en-US" sz="1600" i="1" dirty="0"/>
              <a:t>R</a:t>
            </a:r>
            <a:r>
              <a:rPr lang="ru-RU" sz="1600" i="1" baseline="-25000" dirty="0" err="1"/>
              <a:t>св</a:t>
            </a:r>
            <a:r>
              <a:rPr lang="ru-RU" sz="1600" dirty="0"/>
              <a:t>(8) = 0 .</a:t>
            </a:r>
            <a:endParaRPr lang="en-US" sz="1600" dirty="0"/>
          </a:p>
          <a:p>
            <a:pPr>
              <a:buNone/>
            </a:pPr>
            <a:endParaRPr lang="en-US" sz="16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812360" y="274638"/>
            <a:ext cx="874440" cy="274042"/>
          </a:xfrm>
        </p:spPr>
        <p:txBody>
          <a:bodyPr>
            <a:normAutofit fontScale="90000"/>
          </a:bodyPr>
          <a:lstStyle/>
          <a:p>
            <a:r>
              <a:rPr lang="ru-RU" sz="1200" dirty="0"/>
              <a:t>ИСО</a:t>
            </a:r>
            <a:endParaRPr lang="en-US" sz="1200" dirty="0"/>
          </a:p>
        </p:txBody>
      </p:sp>
      <p:sp>
        <p:nvSpPr>
          <p:cNvPr id="3" name="Содержимое 2"/>
          <p:cNvSpPr>
            <a:spLocks noGrp="1"/>
          </p:cNvSpPr>
          <p:nvPr>
            <p:ph idx="1"/>
          </p:nvPr>
        </p:nvSpPr>
        <p:spPr>
          <a:xfrm>
            <a:off x="457200" y="548680"/>
            <a:ext cx="8435280" cy="5577483"/>
          </a:xfrm>
        </p:spPr>
        <p:txBody>
          <a:bodyPr>
            <a:normAutofit/>
          </a:bodyPr>
          <a:lstStyle/>
          <a:p>
            <a:pPr>
              <a:buNone/>
            </a:pPr>
            <a:r>
              <a:rPr lang="ru-RU" sz="1600" dirty="0"/>
              <a:t>	Независимый резерв времени: </a:t>
            </a:r>
            <a:r>
              <a:rPr lang="en-US" sz="1600" i="1" dirty="0"/>
              <a:t>R</a:t>
            </a:r>
            <a:r>
              <a:rPr lang="ru-RU" sz="1600" i="1" baseline="-25000" dirty="0" err="1"/>
              <a:t>н</a:t>
            </a:r>
            <a:r>
              <a:rPr lang="ru-RU" sz="1600" dirty="0"/>
              <a:t>(0) = </a:t>
            </a:r>
            <a:r>
              <a:rPr lang="en-US" sz="1600" dirty="0"/>
              <a:t>max</a:t>
            </a:r>
            <a:r>
              <a:rPr lang="ru-RU" sz="1600" dirty="0"/>
              <a:t>{ 0 , </a:t>
            </a:r>
            <a:r>
              <a:rPr lang="en-US" sz="1600" dirty="0"/>
              <a:t>min</a:t>
            </a:r>
            <a:r>
              <a:rPr lang="ru-RU" sz="1600" dirty="0"/>
              <a:t> [ </a:t>
            </a:r>
            <a:r>
              <a:rPr lang="en-US" sz="1600" i="1" dirty="0"/>
              <a:t>T</a:t>
            </a:r>
            <a:r>
              <a:rPr lang="ru-RU" sz="1600" i="1" baseline="-25000" dirty="0" err="1"/>
              <a:t>н</a:t>
            </a:r>
            <a:r>
              <a:rPr lang="en-US" sz="1600" i="1" baseline="30000" dirty="0"/>
              <a:t>p</a:t>
            </a:r>
            <a:r>
              <a:rPr lang="ru-RU" sz="1600" dirty="0"/>
              <a:t>(1) , </a:t>
            </a:r>
            <a:r>
              <a:rPr lang="en-US" sz="1600" i="1" dirty="0"/>
              <a:t>T</a:t>
            </a:r>
            <a:r>
              <a:rPr lang="ru-RU" sz="1600" i="1" baseline="-25000" dirty="0" err="1"/>
              <a:t>н</a:t>
            </a:r>
            <a:r>
              <a:rPr lang="en-US" sz="1600" i="1" baseline="30000" dirty="0"/>
              <a:t>p</a:t>
            </a:r>
            <a:r>
              <a:rPr lang="ru-RU" sz="1600" dirty="0"/>
              <a:t>(2) , </a:t>
            </a:r>
            <a:r>
              <a:rPr lang="en-US" sz="1600" i="1" dirty="0"/>
              <a:t>T</a:t>
            </a:r>
            <a:r>
              <a:rPr lang="ru-RU" sz="1600" i="1" baseline="-25000" dirty="0" err="1"/>
              <a:t>н</a:t>
            </a:r>
            <a:r>
              <a:rPr lang="en-US" sz="1600" i="1" baseline="30000" dirty="0"/>
              <a:t>p</a:t>
            </a:r>
            <a:r>
              <a:rPr lang="ru-RU" sz="1600" dirty="0"/>
              <a:t>(3) ] } = </a:t>
            </a:r>
          </a:p>
          <a:p>
            <a:pPr>
              <a:buNone/>
            </a:pPr>
            <a:r>
              <a:rPr lang="ru-RU" sz="1600" dirty="0"/>
              <a:t>=</a:t>
            </a:r>
            <a:r>
              <a:rPr lang="en-US" sz="1600" dirty="0"/>
              <a:t>max</a:t>
            </a:r>
            <a:r>
              <a:rPr lang="ru-RU" sz="1600" dirty="0"/>
              <a:t> { 0 , </a:t>
            </a:r>
            <a:r>
              <a:rPr lang="en-US" sz="1600" dirty="0"/>
              <a:t>min</a:t>
            </a:r>
            <a:r>
              <a:rPr lang="ru-RU" sz="1600" dirty="0"/>
              <a:t> [ 0 , 0 , 0 ]} = 0 , </a:t>
            </a:r>
            <a:r>
              <a:rPr lang="en-US" sz="1600" i="1" dirty="0"/>
              <a:t>R</a:t>
            </a:r>
            <a:r>
              <a:rPr lang="ru-RU" sz="1600" i="1" baseline="-25000" dirty="0" err="1"/>
              <a:t>н</a:t>
            </a:r>
            <a:r>
              <a:rPr lang="ru-RU" sz="1600" dirty="0"/>
              <a:t>(1) = </a:t>
            </a:r>
            <a:r>
              <a:rPr lang="en-US" sz="1600" dirty="0"/>
              <a:t>max</a:t>
            </a:r>
            <a:r>
              <a:rPr lang="ru-RU" sz="1600" dirty="0"/>
              <a:t>{ 0 , </a:t>
            </a:r>
            <a:r>
              <a:rPr lang="en-US" sz="1600" i="1" dirty="0"/>
              <a:t>T</a:t>
            </a:r>
            <a:r>
              <a:rPr lang="ru-RU" sz="1600" i="1" baseline="-25000" dirty="0" err="1"/>
              <a:t>н</a:t>
            </a:r>
            <a:r>
              <a:rPr lang="en-US" sz="1600" i="1" baseline="30000" dirty="0"/>
              <a:t>p</a:t>
            </a:r>
            <a:r>
              <a:rPr lang="ru-RU" sz="1600" dirty="0"/>
              <a:t>(4) - </a:t>
            </a:r>
            <a:r>
              <a:rPr lang="en-US" sz="1600" i="1" dirty="0"/>
              <a:t>T</a:t>
            </a:r>
            <a:r>
              <a:rPr lang="ru-RU" sz="1600" i="1" baseline="-25000" dirty="0" err="1"/>
              <a:t>з</a:t>
            </a:r>
            <a:r>
              <a:rPr lang="en-US" sz="1600" i="1" baseline="30000" dirty="0"/>
              <a:t>n</a:t>
            </a:r>
            <a:r>
              <a:rPr lang="ru-RU" sz="1600" dirty="0"/>
              <a:t>(0) - </a:t>
            </a:r>
            <a:r>
              <a:rPr lang="en-US" sz="1600" i="1" dirty="0"/>
              <a:t>t</a:t>
            </a:r>
            <a:r>
              <a:rPr lang="ru-RU" sz="1600" baseline="-25000" dirty="0"/>
              <a:t>1</a:t>
            </a:r>
            <a:r>
              <a:rPr lang="ru-RU" sz="1600" dirty="0"/>
              <a:t> } = </a:t>
            </a:r>
            <a:r>
              <a:rPr lang="en-US" sz="1600" dirty="0"/>
              <a:t>max</a:t>
            </a:r>
            <a:r>
              <a:rPr lang="ru-RU" sz="1600" dirty="0"/>
              <a:t> { 0 , 5 -0 - 5 } = 0 ,</a:t>
            </a:r>
          </a:p>
          <a:p>
            <a:pPr>
              <a:buNone/>
            </a:pPr>
            <a:r>
              <a:rPr lang="en-US" sz="1600" i="1" dirty="0"/>
              <a:t>R</a:t>
            </a:r>
            <a:r>
              <a:rPr lang="ru-RU" sz="1600" i="1" baseline="-25000" dirty="0" err="1"/>
              <a:t>н</a:t>
            </a:r>
            <a:r>
              <a:rPr lang="ru-RU" sz="1600" dirty="0"/>
              <a:t>(2) = </a:t>
            </a:r>
            <a:r>
              <a:rPr lang="en-US" sz="1600" dirty="0"/>
              <a:t>max</a:t>
            </a:r>
            <a:r>
              <a:rPr lang="ru-RU" sz="1600" dirty="0"/>
              <a:t>{ 0 , </a:t>
            </a:r>
            <a:r>
              <a:rPr lang="en-US" sz="1600" dirty="0"/>
              <a:t>min</a:t>
            </a:r>
            <a:r>
              <a:rPr lang="ru-RU" sz="1600" dirty="0"/>
              <a:t> [ </a:t>
            </a:r>
            <a:r>
              <a:rPr lang="en-US" sz="1600" i="1" dirty="0"/>
              <a:t>T</a:t>
            </a:r>
            <a:r>
              <a:rPr lang="ru-RU" sz="1600" i="1" baseline="-25000" dirty="0" err="1"/>
              <a:t>н</a:t>
            </a:r>
            <a:r>
              <a:rPr lang="en-US" sz="1600" i="1" baseline="30000" dirty="0"/>
              <a:t>p</a:t>
            </a:r>
            <a:r>
              <a:rPr lang="ru-RU" sz="1600" dirty="0"/>
              <a:t>(5) , </a:t>
            </a:r>
            <a:r>
              <a:rPr lang="en-US" sz="1600" i="1" dirty="0"/>
              <a:t>T</a:t>
            </a:r>
            <a:r>
              <a:rPr lang="ru-RU" sz="1600" i="1" baseline="-25000" dirty="0" err="1"/>
              <a:t>н</a:t>
            </a:r>
            <a:r>
              <a:rPr lang="en-US" sz="1600" i="1" baseline="30000" dirty="0"/>
              <a:t>p</a:t>
            </a:r>
            <a:r>
              <a:rPr lang="ru-RU" sz="1600" dirty="0"/>
              <a:t>(6) ] - </a:t>
            </a:r>
            <a:r>
              <a:rPr lang="en-US" sz="1600" i="1" dirty="0"/>
              <a:t>T</a:t>
            </a:r>
            <a:r>
              <a:rPr lang="ru-RU" sz="1600" i="1" baseline="-25000" dirty="0" err="1"/>
              <a:t>з</a:t>
            </a:r>
            <a:r>
              <a:rPr lang="en-US" sz="1600" i="1" baseline="30000" dirty="0"/>
              <a:t>n</a:t>
            </a:r>
            <a:r>
              <a:rPr lang="ru-RU" sz="1600" dirty="0"/>
              <a:t>(0) - </a:t>
            </a:r>
            <a:r>
              <a:rPr lang="en-US" sz="1600" i="1" dirty="0"/>
              <a:t>t</a:t>
            </a:r>
            <a:r>
              <a:rPr lang="ru-RU" sz="1600" baseline="-25000" dirty="0"/>
              <a:t>2</a:t>
            </a:r>
            <a:r>
              <a:rPr lang="ru-RU" sz="1600" dirty="0"/>
              <a:t> } = </a:t>
            </a:r>
            <a:r>
              <a:rPr lang="en-US" sz="1600" dirty="0"/>
              <a:t>max</a:t>
            </a:r>
            <a:r>
              <a:rPr lang="ru-RU" sz="1600" dirty="0"/>
              <a:t>{ 0 , </a:t>
            </a:r>
            <a:r>
              <a:rPr lang="en-US" sz="1600" dirty="0"/>
              <a:t>min </a:t>
            </a:r>
            <a:r>
              <a:rPr lang="ru-RU" sz="1600" dirty="0"/>
              <a:t>[ 3 , 10 ] – 0 - 3 } = 0 , </a:t>
            </a:r>
          </a:p>
          <a:p>
            <a:pPr>
              <a:buNone/>
            </a:pPr>
            <a:r>
              <a:rPr lang="en-US" sz="1600" i="1" dirty="0"/>
              <a:t>R</a:t>
            </a:r>
            <a:r>
              <a:rPr lang="ru-RU" sz="1600" i="1" baseline="-25000" dirty="0" err="1"/>
              <a:t>н</a:t>
            </a:r>
            <a:r>
              <a:rPr lang="ru-RU" sz="1600" dirty="0"/>
              <a:t>(3) = </a:t>
            </a:r>
            <a:r>
              <a:rPr lang="en-US" sz="1600" dirty="0"/>
              <a:t>max</a:t>
            </a:r>
            <a:r>
              <a:rPr lang="ru-RU" sz="1600" dirty="0"/>
              <a:t>{ 0 , </a:t>
            </a:r>
            <a:r>
              <a:rPr lang="en-US" sz="1600" i="1" dirty="0"/>
              <a:t>T</a:t>
            </a:r>
            <a:r>
              <a:rPr lang="ru-RU" sz="1600" i="1" baseline="-25000" dirty="0" err="1"/>
              <a:t>н</a:t>
            </a:r>
            <a:r>
              <a:rPr lang="en-US" sz="1600" i="1" baseline="30000" dirty="0"/>
              <a:t>p</a:t>
            </a:r>
            <a:r>
              <a:rPr lang="ru-RU" sz="1600" dirty="0"/>
              <a:t>(6) - </a:t>
            </a:r>
            <a:r>
              <a:rPr lang="en-US" sz="1600" i="1" dirty="0"/>
              <a:t>T</a:t>
            </a:r>
            <a:r>
              <a:rPr lang="ru-RU" sz="1600" i="1" baseline="-25000" dirty="0" err="1"/>
              <a:t>з</a:t>
            </a:r>
            <a:r>
              <a:rPr lang="en-US" sz="1600" i="1" baseline="30000" dirty="0"/>
              <a:t>n</a:t>
            </a:r>
            <a:r>
              <a:rPr lang="ru-RU" sz="1600" dirty="0"/>
              <a:t>(0) - </a:t>
            </a:r>
            <a:r>
              <a:rPr lang="en-US" sz="1600" i="1" dirty="0"/>
              <a:t>t</a:t>
            </a:r>
            <a:r>
              <a:rPr lang="ru-RU" sz="1600" baseline="-25000" dirty="0"/>
              <a:t>3</a:t>
            </a:r>
            <a:r>
              <a:rPr lang="ru-RU" sz="1600" dirty="0"/>
              <a:t> } = </a:t>
            </a:r>
            <a:r>
              <a:rPr lang="en-US" sz="1600" dirty="0"/>
              <a:t>max</a:t>
            </a:r>
            <a:r>
              <a:rPr lang="ru-RU" sz="1600" dirty="0"/>
              <a:t> { 0 , 10 - 0 - 10 } = 0 ,</a:t>
            </a:r>
            <a:r>
              <a:rPr lang="ru-RU" sz="1600" i="1" dirty="0"/>
              <a:t> </a:t>
            </a:r>
          </a:p>
          <a:p>
            <a:pPr>
              <a:buNone/>
            </a:pPr>
            <a:r>
              <a:rPr lang="en-US" sz="1600" i="1" dirty="0"/>
              <a:t>R</a:t>
            </a:r>
            <a:r>
              <a:rPr lang="ru-RU" sz="1600" i="1" baseline="-25000" dirty="0" err="1"/>
              <a:t>н</a:t>
            </a:r>
            <a:r>
              <a:rPr lang="ru-RU" sz="1600" dirty="0"/>
              <a:t>(4) = </a:t>
            </a:r>
            <a:r>
              <a:rPr lang="en-US" sz="1600" dirty="0"/>
              <a:t>max</a:t>
            </a:r>
            <a:r>
              <a:rPr lang="ru-RU" sz="1600" dirty="0"/>
              <a:t>{ 0 , </a:t>
            </a:r>
            <a:r>
              <a:rPr lang="en-US" sz="1600" i="1" dirty="0"/>
              <a:t>T</a:t>
            </a:r>
            <a:r>
              <a:rPr lang="ru-RU" sz="1600" i="1" baseline="-25000" dirty="0" err="1"/>
              <a:t>н</a:t>
            </a:r>
            <a:r>
              <a:rPr lang="en-US" sz="1600" i="1" baseline="30000" dirty="0"/>
              <a:t>p</a:t>
            </a:r>
            <a:r>
              <a:rPr lang="ru-RU" sz="1600" dirty="0"/>
              <a:t>(7) - </a:t>
            </a:r>
            <a:r>
              <a:rPr lang="en-US" sz="1600" i="1" dirty="0"/>
              <a:t>T</a:t>
            </a:r>
            <a:r>
              <a:rPr lang="ru-RU" sz="1600" i="1" baseline="-25000" dirty="0" err="1"/>
              <a:t>з</a:t>
            </a:r>
            <a:r>
              <a:rPr lang="en-US" sz="1600" i="1" baseline="30000" dirty="0"/>
              <a:t>n</a:t>
            </a:r>
            <a:r>
              <a:rPr lang="ru-RU" sz="1600" dirty="0"/>
              <a:t>(1) – </a:t>
            </a:r>
            <a:r>
              <a:rPr lang="en-US" sz="1600" i="1" dirty="0"/>
              <a:t>t</a:t>
            </a:r>
            <a:r>
              <a:rPr lang="ru-RU" sz="1600" baseline="-25000" dirty="0"/>
              <a:t>4</a:t>
            </a:r>
            <a:r>
              <a:rPr lang="ru-RU" sz="1600" dirty="0"/>
              <a:t> } = </a:t>
            </a:r>
            <a:r>
              <a:rPr lang="en-US" sz="1600" dirty="0"/>
              <a:t>max</a:t>
            </a:r>
            <a:r>
              <a:rPr lang="ru-RU" sz="1600" dirty="0"/>
              <a:t> { 0 , 13 - 7 - 7 } = 0 , </a:t>
            </a:r>
            <a:endParaRPr lang="ru-RU" sz="1600" i="1" dirty="0"/>
          </a:p>
          <a:p>
            <a:pPr>
              <a:buNone/>
            </a:pPr>
            <a:r>
              <a:rPr lang="en-US" sz="1600" i="1" dirty="0"/>
              <a:t>R</a:t>
            </a:r>
            <a:r>
              <a:rPr lang="ru-RU" sz="1600" i="1" baseline="-25000" dirty="0" err="1"/>
              <a:t>н</a:t>
            </a:r>
            <a:r>
              <a:rPr lang="ru-RU" sz="1600" dirty="0"/>
              <a:t>(5) = </a:t>
            </a:r>
            <a:r>
              <a:rPr lang="en-US" sz="1600" dirty="0"/>
              <a:t>max</a:t>
            </a:r>
            <a:r>
              <a:rPr lang="ru-RU" sz="1600" dirty="0"/>
              <a:t>{ 0 , </a:t>
            </a:r>
            <a:r>
              <a:rPr lang="en-US" sz="1600" i="1" dirty="0"/>
              <a:t>T</a:t>
            </a:r>
            <a:r>
              <a:rPr lang="ru-RU" sz="1600" i="1" baseline="-25000" dirty="0" err="1"/>
              <a:t>н</a:t>
            </a:r>
            <a:r>
              <a:rPr lang="en-US" sz="1600" i="1" baseline="30000" dirty="0"/>
              <a:t>p</a:t>
            </a:r>
            <a:r>
              <a:rPr lang="ru-RU" sz="1600" dirty="0"/>
              <a:t>(7) - </a:t>
            </a:r>
            <a:r>
              <a:rPr lang="en-US" sz="1600" i="1" dirty="0"/>
              <a:t>T</a:t>
            </a:r>
            <a:r>
              <a:rPr lang="ru-RU" sz="1600" i="1" baseline="-25000" dirty="0" err="1"/>
              <a:t>з</a:t>
            </a:r>
            <a:r>
              <a:rPr lang="en-US" sz="1600" i="1" baseline="30000" dirty="0"/>
              <a:t>n</a:t>
            </a:r>
            <a:r>
              <a:rPr lang="ru-RU" sz="1600" dirty="0"/>
              <a:t>(2) – </a:t>
            </a:r>
            <a:r>
              <a:rPr lang="en-US" sz="1600" i="1" dirty="0"/>
              <a:t>t</a:t>
            </a:r>
            <a:r>
              <a:rPr lang="ru-RU" sz="1600" baseline="-25000" dirty="0"/>
              <a:t>5</a:t>
            </a:r>
            <a:r>
              <a:rPr lang="ru-RU" sz="1600" dirty="0"/>
              <a:t> } = </a:t>
            </a:r>
            <a:r>
              <a:rPr lang="en-US" sz="1600" dirty="0"/>
              <a:t>max</a:t>
            </a:r>
            <a:r>
              <a:rPr lang="ru-RU" sz="1600" dirty="0"/>
              <a:t> { 0 , 13 - 4 - 10 } = 0 ,</a:t>
            </a:r>
          </a:p>
          <a:p>
            <a:pPr>
              <a:buNone/>
            </a:pPr>
            <a:r>
              <a:rPr lang="ru-RU" sz="1600" dirty="0"/>
              <a:t> </a:t>
            </a:r>
            <a:r>
              <a:rPr lang="en-US" sz="1600" i="1" dirty="0"/>
              <a:t>R</a:t>
            </a:r>
            <a:r>
              <a:rPr lang="ru-RU" sz="1600" i="1" baseline="-25000" dirty="0" err="1"/>
              <a:t>н</a:t>
            </a:r>
            <a:r>
              <a:rPr lang="ru-RU" sz="1600" dirty="0"/>
              <a:t>(6) = </a:t>
            </a:r>
            <a:r>
              <a:rPr lang="en-US" sz="1600" dirty="0"/>
              <a:t>max</a:t>
            </a:r>
            <a:r>
              <a:rPr lang="ru-RU" sz="1600" dirty="0"/>
              <a:t>{ 0 , </a:t>
            </a:r>
            <a:r>
              <a:rPr lang="en-US" sz="1600" i="1" dirty="0"/>
              <a:t>T</a:t>
            </a:r>
            <a:r>
              <a:rPr lang="ru-RU" sz="1600" i="1" baseline="-25000" dirty="0" err="1"/>
              <a:t>н</a:t>
            </a:r>
            <a:r>
              <a:rPr lang="en-US" sz="1600" i="1" baseline="30000" dirty="0"/>
              <a:t>p</a:t>
            </a:r>
            <a:r>
              <a:rPr lang="ru-RU" sz="1600" dirty="0"/>
              <a:t>(8) – </a:t>
            </a:r>
            <a:r>
              <a:rPr lang="en-US" sz="1600" dirty="0"/>
              <a:t>max</a:t>
            </a:r>
            <a:r>
              <a:rPr lang="ru-RU" sz="1600" dirty="0"/>
              <a:t> [ </a:t>
            </a:r>
            <a:r>
              <a:rPr lang="en-US" sz="1600" i="1" dirty="0"/>
              <a:t>T</a:t>
            </a:r>
            <a:r>
              <a:rPr lang="ru-RU" sz="1600" i="1" baseline="-25000" dirty="0" err="1"/>
              <a:t>з</a:t>
            </a:r>
            <a:r>
              <a:rPr lang="en-US" sz="1600" i="1" baseline="30000" dirty="0"/>
              <a:t>n</a:t>
            </a:r>
            <a:r>
              <a:rPr lang="ru-RU" sz="1600" dirty="0"/>
              <a:t>(2) + </a:t>
            </a:r>
            <a:r>
              <a:rPr lang="en-US" sz="1600" i="1" dirty="0"/>
              <a:t>t</a:t>
            </a:r>
            <a:r>
              <a:rPr lang="ru-RU" sz="1600" baseline="-25000" dirty="0"/>
              <a:t>6</a:t>
            </a:r>
            <a:r>
              <a:rPr lang="ru-RU" sz="1600" dirty="0"/>
              <a:t> , </a:t>
            </a:r>
            <a:r>
              <a:rPr lang="en-US" sz="1600" i="1" dirty="0"/>
              <a:t>T</a:t>
            </a:r>
            <a:r>
              <a:rPr lang="ru-RU" sz="1600" i="1" baseline="-25000" dirty="0" err="1"/>
              <a:t>з</a:t>
            </a:r>
            <a:r>
              <a:rPr lang="en-US" sz="1600" i="1" baseline="30000" dirty="0"/>
              <a:t>n</a:t>
            </a:r>
            <a:r>
              <a:rPr lang="ru-RU" sz="1600" dirty="0"/>
              <a:t>(3) + </a:t>
            </a:r>
            <a:r>
              <a:rPr lang="en-US" sz="1600" i="1" dirty="0"/>
              <a:t>t</a:t>
            </a:r>
            <a:r>
              <a:rPr lang="ru-RU" sz="1600" baseline="-25000" dirty="0"/>
              <a:t>6</a:t>
            </a:r>
            <a:r>
              <a:rPr lang="ru-RU" sz="1600" dirty="0"/>
              <a:t> } = </a:t>
            </a:r>
            <a:r>
              <a:rPr lang="en-US" sz="1600" dirty="0"/>
              <a:t>max</a:t>
            </a:r>
            <a:r>
              <a:rPr lang="ru-RU" sz="1600" dirty="0"/>
              <a:t> { 0 , 19 – </a:t>
            </a:r>
            <a:r>
              <a:rPr lang="en-US" sz="1600" dirty="0"/>
              <a:t>max</a:t>
            </a:r>
            <a:r>
              <a:rPr lang="ru-RU" sz="1600" dirty="0"/>
              <a:t> [ 4 + 9 , 10 +9 ] } = 0 , </a:t>
            </a:r>
          </a:p>
          <a:p>
            <a:pPr>
              <a:buNone/>
            </a:pPr>
            <a:r>
              <a:rPr lang="en-US" sz="1600" i="1" dirty="0"/>
              <a:t>R</a:t>
            </a:r>
            <a:r>
              <a:rPr lang="ru-RU" sz="1600" i="1" baseline="-25000" dirty="0" err="1"/>
              <a:t>н</a:t>
            </a:r>
            <a:r>
              <a:rPr lang="ru-RU" sz="1600" dirty="0"/>
              <a:t>(7) = </a:t>
            </a:r>
            <a:r>
              <a:rPr lang="en-US" sz="1600" dirty="0"/>
              <a:t>max</a:t>
            </a:r>
            <a:r>
              <a:rPr lang="ru-RU" sz="1600" dirty="0"/>
              <a:t>{ 0 , </a:t>
            </a:r>
            <a:r>
              <a:rPr lang="en-US" sz="1600" i="1" dirty="0"/>
              <a:t>T</a:t>
            </a:r>
            <a:r>
              <a:rPr lang="ru-RU" sz="1600" i="1" baseline="-25000" dirty="0" err="1"/>
              <a:t>н</a:t>
            </a:r>
            <a:r>
              <a:rPr lang="en-US" sz="1600" i="1" baseline="30000" dirty="0"/>
              <a:t>p</a:t>
            </a:r>
            <a:r>
              <a:rPr lang="ru-RU" sz="1600" dirty="0"/>
              <a:t>(8) – </a:t>
            </a:r>
            <a:r>
              <a:rPr lang="en-US" sz="1600" dirty="0"/>
              <a:t>max</a:t>
            </a:r>
            <a:r>
              <a:rPr lang="ru-RU" sz="1600" dirty="0"/>
              <a:t> [ </a:t>
            </a:r>
            <a:r>
              <a:rPr lang="en-US" sz="1600" i="1" dirty="0"/>
              <a:t>T</a:t>
            </a:r>
            <a:r>
              <a:rPr lang="ru-RU" sz="1600" i="1" baseline="-25000" dirty="0" err="1"/>
              <a:t>з</a:t>
            </a:r>
            <a:r>
              <a:rPr lang="en-US" sz="1600" i="1" baseline="30000" dirty="0"/>
              <a:t>n</a:t>
            </a:r>
            <a:r>
              <a:rPr lang="ru-RU" sz="1600" dirty="0"/>
              <a:t>(4) + </a:t>
            </a:r>
            <a:r>
              <a:rPr lang="en-US" sz="1600" i="1" dirty="0"/>
              <a:t>t</a:t>
            </a:r>
            <a:r>
              <a:rPr lang="ru-RU" sz="1600" baseline="-25000" dirty="0"/>
              <a:t>7</a:t>
            </a:r>
            <a:r>
              <a:rPr lang="ru-RU" sz="1600" dirty="0"/>
              <a:t> , </a:t>
            </a:r>
            <a:r>
              <a:rPr lang="en-US" sz="1600" i="1" dirty="0"/>
              <a:t>T</a:t>
            </a:r>
            <a:r>
              <a:rPr lang="ru-RU" sz="1600" i="1" baseline="-25000" dirty="0" err="1"/>
              <a:t>з</a:t>
            </a:r>
            <a:r>
              <a:rPr lang="en-US" sz="1600" i="1" baseline="30000" dirty="0"/>
              <a:t>n</a:t>
            </a:r>
            <a:r>
              <a:rPr lang="ru-RU" sz="1600" dirty="0"/>
              <a:t>(5) + </a:t>
            </a:r>
            <a:r>
              <a:rPr lang="en-US" sz="1600" i="1" dirty="0"/>
              <a:t>t</a:t>
            </a:r>
            <a:r>
              <a:rPr lang="ru-RU" sz="1600" baseline="-25000" dirty="0"/>
              <a:t>7</a:t>
            </a:r>
            <a:r>
              <a:rPr lang="ru-RU" sz="1600" dirty="0"/>
              <a:t> } = </a:t>
            </a:r>
            <a:r>
              <a:rPr lang="en-US" sz="1600" dirty="0"/>
              <a:t>max</a:t>
            </a:r>
            <a:r>
              <a:rPr lang="ru-RU" sz="1600" dirty="0"/>
              <a:t> { 0 , 19 – </a:t>
            </a:r>
            <a:r>
              <a:rPr lang="en-US" sz="1600" dirty="0"/>
              <a:t>max</a:t>
            </a:r>
            <a:r>
              <a:rPr lang="ru-RU" sz="1600" dirty="0"/>
              <a:t> [ 14 + 5 , 4 +10 ] } = 0 ,</a:t>
            </a:r>
          </a:p>
          <a:p>
            <a:pPr>
              <a:buNone/>
            </a:pPr>
            <a:r>
              <a:rPr lang="en-US" sz="1600" i="1" dirty="0"/>
              <a:t>R</a:t>
            </a:r>
            <a:r>
              <a:rPr lang="ru-RU" sz="1600" i="1" baseline="-25000" dirty="0" err="1"/>
              <a:t>н</a:t>
            </a:r>
            <a:r>
              <a:rPr lang="ru-RU" sz="1600" dirty="0"/>
              <a:t>(8) = 0 .</a:t>
            </a:r>
            <a:endParaRPr lang="en-US" sz="1600" dirty="0"/>
          </a:p>
          <a:p>
            <a:pPr>
              <a:buNone/>
            </a:pPr>
            <a:r>
              <a:rPr lang="ru-RU" sz="1600" dirty="0"/>
              <a:t>	Гарантированный резерв времени: </a:t>
            </a:r>
            <a:r>
              <a:rPr lang="en-US" sz="1600" i="1" dirty="0"/>
              <a:t>R</a:t>
            </a:r>
            <a:r>
              <a:rPr lang="ru-RU" sz="1600" i="1" baseline="-25000" dirty="0"/>
              <a:t>г</a:t>
            </a:r>
            <a:r>
              <a:rPr lang="ru-RU" sz="1600" dirty="0"/>
              <a:t>(0) = </a:t>
            </a:r>
            <a:r>
              <a:rPr lang="en-US" sz="1600" i="1" dirty="0"/>
              <a:t>T</a:t>
            </a:r>
            <a:r>
              <a:rPr lang="ru-RU" sz="1600" i="1" baseline="-25000" dirty="0" err="1"/>
              <a:t>з</a:t>
            </a:r>
            <a:r>
              <a:rPr lang="en-US" sz="1600" i="1" baseline="30000" dirty="0"/>
              <a:t>n</a:t>
            </a:r>
            <a:r>
              <a:rPr lang="ru-RU" sz="1600" dirty="0"/>
              <a:t>(0) = 0 , </a:t>
            </a:r>
            <a:r>
              <a:rPr lang="en-US" sz="1600" i="1" dirty="0"/>
              <a:t>R</a:t>
            </a:r>
            <a:r>
              <a:rPr lang="ru-RU" sz="1600" i="1" baseline="-25000" dirty="0"/>
              <a:t>г</a:t>
            </a:r>
            <a:r>
              <a:rPr lang="ru-RU" sz="1600" dirty="0"/>
              <a:t>(1) = </a:t>
            </a:r>
            <a:r>
              <a:rPr lang="en-US" sz="1600" i="1" dirty="0"/>
              <a:t>T</a:t>
            </a:r>
            <a:r>
              <a:rPr lang="ru-RU" sz="1600" i="1" baseline="-25000" dirty="0" err="1"/>
              <a:t>з</a:t>
            </a:r>
            <a:r>
              <a:rPr lang="en-US" sz="1600" i="1" baseline="30000" dirty="0"/>
              <a:t>n</a:t>
            </a:r>
            <a:r>
              <a:rPr lang="ru-RU" sz="1600" dirty="0"/>
              <a:t>(1) - </a:t>
            </a:r>
            <a:r>
              <a:rPr lang="en-US" sz="1600" i="1" dirty="0"/>
              <a:t>T</a:t>
            </a:r>
            <a:r>
              <a:rPr lang="ru-RU" sz="1600" i="1" baseline="-25000" dirty="0" err="1"/>
              <a:t>з</a:t>
            </a:r>
            <a:r>
              <a:rPr lang="en-US" sz="1600" i="1" baseline="30000" dirty="0"/>
              <a:t>n</a:t>
            </a:r>
            <a:r>
              <a:rPr lang="ru-RU" sz="1600" dirty="0"/>
              <a:t>(0) – </a:t>
            </a:r>
            <a:r>
              <a:rPr lang="en-US" sz="1600" i="1" dirty="0"/>
              <a:t>t</a:t>
            </a:r>
            <a:r>
              <a:rPr lang="ru-RU" sz="1600" baseline="-25000" dirty="0"/>
              <a:t>1</a:t>
            </a:r>
            <a:r>
              <a:rPr lang="ru-RU" sz="1600" dirty="0"/>
              <a:t> = 7 – 0 – 5 = 2,</a:t>
            </a:r>
          </a:p>
          <a:p>
            <a:pPr>
              <a:buNone/>
            </a:pPr>
            <a:r>
              <a:rPr lang="en-US" sz="1600" i="1" dirty="0"/>
              <a:t>R</a:t>
            </a:r>
            <a:r>
              <a:rPr lang="ru-RU" sz="1600" i="1" baseline="-25000" dirty="0"/>
              <a:t>г</a:t>
            </a:r>
            <a:r>
              <a:rPr lang="ru-RU" sz="1600" dirty="0"/>
              <a:t>(2) = </a:t>
            </a:r>
            <a:r>
              <a:rPr lang="en-US" sz="1600" i="1" dirty="0"/>
              <a:t>T</a:t>
            </a:r>
            <a:r>
              <a:rPr lang="ru-RU" sz="1600" i="1" baseline="-25000" dirty="0" err="1"/>
              <a:t>з</a:t>
            </a:r>
            <a:r>
              <a:rPr lang="en-US" sz="1600" i="1" baseline="30000" dirty="0"/>
              <a:t>n</a:t>
            </a:r>
            <a:r>
              <a:rPr lang="ru-RU" sz="1600" dirty="0"/>
              <a:t>(2) - </a:t>
            </a:r>
            <a:r>
              <a:rPr lang="en-US" sz="1600" i="1" dirty="0"/>
              <a:t>T</a:t>
            </a:r>
            <a:r>
              <a:rPr lang="ru-RU" sz="1600" i="1" baseline="-25000" dirty="0" err="1"/>
              <a:t>з</a:t>
            </a:r>
            <a:r>
              <a:rPr lang="en-US" sz="1600" i="1" baseline="30000" dirty="0"/>
              <a:t>n</a:t>
            </a:r>
            <a:r>
              <a:rPr lang="ru-RU" sz="1600" dirty="0"/>
              <a:t>(0) – </a:t>
            </a:r>
            <a:r>
              <a:rPr lang="en-US" sz="1600" i="1" dirty="0"/>
              <a:t>t</a:t>
            </a:r>
            <a:r>
              <a:rPr lang="ru-RU" sz="1600" baseline="-25000" dirty="0"/>
              <a:t>2</a:t>
            </a:r>
            <a:r>
              <a:rPr lang="ru-RU" sz="1600" dirty="0"/>
              <a:t> = 4 – 0 – 3 = 1 , </a:t>
            </a:r>
            <a:r>
              <a:rPr lang="en-US" sz="1600" i="1" dirty="0"/>
              <a:t>R</a:t>
            </a:r>
            <a:r>
              <a:rPr lang="ru-RU" sz="1600" i="1" baseline="-25000" dirty="0"/>
              <a:t>г</a:t>
            </a:r>
            <a:r>
              <a:rPr lang="ru-RU" sz="1600" dirty="0"/>
              <a:t>(3) = </a:t>
            </a:r>
            <a:r>
              <a:rPr lang="en-US" sz="1600" i="1" dirty="0"/>
              <a:t>T</a:t>
            </a:r>
            <a:r>
              <a:rPr lang="ru-RU" sz="1600" i="1" baseline="-25000" dirty="0" err="1"/>
              <a:t>з</a:t>
            </a:r>
            <a:r>
              <a:rPr lang="en-US" sz="1600" i="1" baseline="30000" dirty="0"/>
              <a:t>n</a:t>
            </a:r>
            <a:r>
              <a:rPr lang="ru-RU" sz="1600" dirty="0"/>
              <a:t>(3) - </a:t>
            </a:r>
            <a:r>
              <a:rPr lang="en-US" sz="1600" i="1" dirty="0"/>
              <a:t>T</a:t>
            </a:r>
            <a:r>
              <a:rPr lang="ru-RU" sz="1600" i="1" baseline="-25000" dirty="0" err="1"/>
              <a:t>з</a:t>
            </a:r>
            <a:r>
              <a:rPr lang="en-US" sz="1600" i="1" baseline="30000" dirty="0"/>
              <a:t>n</a:t>
            </a:r>
            <a:r>
              <a:rPr lang="ru-RU" sz="1600" dirty="0"/>
              <a:t>(0) – </a:t>
            </a:r>
            <a:r>
              <a:rPr lang="en-US" sz="1600" i="1" dirty="0"/>
              <a:t>t</a:t>
            </a:r>
            <a:r>
              <a:rPr lang="ru-RU" sz="1600" baseline="-25000" dirty="0"/>
              <a:t>3</a:t>
            </a:r>
            <a:r>
              <a:rPr lang="ru-RU" sz="1600" dirty="0"/>
              <a:t> = 10 – 0 – 10 = 0 ,</a:t>
            </a:r>
          </a:p>
          <a:p>
            <a:pPr>
              <a:buNone/>
            </a:pPr>
            <a:r>
              <a:rPr lang="ru-RU" sz="1600" dirty="0"/>
              <a:t> </a:t>
            </a:r>
            <a:r>
              <a:rPr lang="en-US" sz="1600" i="1" dirty="0"/>
              <a:t>R</a:t>
            </a:r>
            <a:r>
              <a:rPr lang="ru-RU" sz="1600" i="1" baseline="-25000" dirty="0"/>
              <a:t>г</a:t>
            </a:r>
            <a:r>
              <a:rPr lang="ru-RU" sz="1600" dirty="0"/>
              <a:t>(4) = </a:t>
            </a:r>
            <a:r>
              <a:rPr lang="en-US" sz="1600" i="1" dirty="0"/>
              <a:t>T</a:t>
            </a:r>
            <a:r>
              <a:rPr lang="ru-RU" sz="1600" i="1" baseline="-25000" dirty="0" err="1"/>
              <a:t>з</a:t>
            </a:r>
            <a:r>
              <a:rPr lang="en-US" sz="1600" i="1" baseline="30000" dirty="0"/>
              <a:t>n</a:t>
            </a:r>
            <a:r>
              <a:rPr lang="ru-RU" sz="1600" dirty="0"/>
              <a:t>(4) - </a:t>
            </a:r>
            <a:r>
              <a:rPr lang="en-US" sz="1600" i="1" dirty="0"/>
              <a:t>T</a:t>
            </a:r>
            <a:r>
              <a:rPr lang="ru-RU" sz="1600" i="1" baseline="-25000" dirty="0" err="1"/>
              <a:t>з</a:t>
            </a:r>
            <a:r>
              <a:rPr lang="en-US" sz="1600" i="1" baseline="30000" dirty="0"/>
              <a:t>n</a:t>
            </a:r>
            <a:r>
              <a:rPr lang="ru-RU" sz="1600" dirty="0"/>
              <a:t>(1) – </a:t>
            </a:r>
            <a:r>
              <a:rPr lang="en-US" sz="1600" i="1" dirty="0"/>
              <a:t>t</a:t>
            </a:r>
            <a:r>
              <a:rPr lang="ru-RU" sz="1600" baseline="-25000" dirty="0"/>
              <a:t>4</a:t>
            </a:r>
            <a:r>
              <a:rPr lang="ru-RU" sz="1600" dirty="0"/>
              <a:t> = 14 – 7 – 7 = 0 , </a:t>
            </a:r>
            <a:r>
              <a:rPr lang="en-US" sz="1600" i="1" dirty="0"/>
              <a:t>R</a:t>
            </a:r>
            <a:r>
              <a:rPr lang="ru-RU" sz="1600" i="1" baseline="-25000" dirty="0"/>
              <a:t>г</a:t>
            </a:r>
            <a:r>
              <a:rPr lang="ru-RU" sz="1600" dirty="0"/>
              <a:t>(5) = </a:t>
            </a:r>
            <a:r>
              <a:rPr lang="en-US" sz="1600" i="1" dirty="0"/>
              <a:t>T</a:t>
            </a:r>
            <a:r>
              <a:rPr lang="ru-RU" sz="1600" i="1" baseline="-25000" dirty="0" err="1"/>
              <a:t>з</a:t>
            </a:r>
            <a:r>
              <a:rPr lang="en-US" sz="1600" i="1" baseline="30000" dirty="0"/>
              <a:t>n</a:t>
            </a:r>
            <a:r>
              <a:rPr lang="ru-RU" sz="1600" dirty="0"/>
              <a:t>(5) - </a:t>
            </a:r>
            <a:r>
              <a:rPr lang="en-US" sz="1600" i="1" dirty="0"/>
              <a:t>T</a:t>
            </a:r>
            <a:r>
              <a:rPr lang="ru-RU" sz="1600" i="1" baseline="-25000" dirty="0" err="1"/>
              <a:t>з</a:t>
            </a:r>
            <a:r>
              <a:rPr lang="en-US" sz="1600" i="1" baseline="30000" dirty="0"/>
              <a:t>n</a:t>
            </a:r>
            <a:r>
              <a:rPr lang="ru-RU" sz="1600" dirty="0"/>
              <a:t>(2) – </a:t>
            </a:r>
            <a:r>
              <a:rPr lang="en-US" sz="1600" i="1" dirty="0"/>
              <a:t>t</a:t>
            </a:r>
            <a:r>
              <a:rPr lang="ru-RU" sz="1600" baseline="-25000" dirty="0"/>
              <a:t>5</a:t>
            </a:r>
            <a:r>
              <a:rPr lang="ru-RU" sz="1600" dirty="0"/>
              <a:t> = 14 – 4 – 10 = 0 ,</a:t>
            </a:r>
          </a:p>
          <a:p>
            <a:pPr>
              <a:buNone/>
            </a:pPr>
            <a:r>
              <a:rPr lang="ru-RU" sz="1600" dirty="0"/>
              <a:t> </a:t>
            </a:r>
            <a:r>
              <a:rPr lang="en-US" sz="1600" i="1" dirty="0"/>
              <a:t>R</a:t>
            </a:r>
            <a:r>
              <a:rPr lang="ru-RU" sz="1600" i="1" baseline="-25000" dirty="0"/>
              <a:t>г</a:t>
            </a:r>
            <a:r>
              <a:rPr lang="ru-RU" sz="1600" dirty="0"/>
              <a:t>(6) = </a:t>
            </a:r>
            <a:r>
              <a:rPr lang="en-US" sz="1600" i="1" dirty="0"/>
              <a:t>T</a:t>
            </a:r>
            <a:r>
              <a:rPr lang="ru-RU" sz="1600" i="1" baseline="-25000" dirty="0" err="1"/>
              <a:t>з</a:t>
            </a:r>
            <a:r>
              <a:rPr lang="en-US" sz="1600" i="1" baseline="30000" dirty="0"/>
              <a:t>n</a:t>
            </a:r>
            <a:r>
              <a:rPr lang="ru-RU" sz="1600" dirty="0"/>
              <a:t>(6) – </a:t>
            </a:r>
            <a:r>
              <a:rPr lang="en-US" sz="1600" dirty="0"/>
              <a:t>max</a:t>
            </a:r>
            <a:r>
              <a:rPr lang="ru-RU" sz="1600" dirty="0"/>
              <a:t> [ </a:t>
            </a:r>
            <a:r>
              <a:rPr lang="en-US" sz="1600" i="1" dirty="0"/>
              <a:t>T</a:t>
            </a:r>
            <a:r>
              <a:rPr lang="ru-RU" sz="1600" i="1" baseline="-25000" dirty="0" err="1"/>
              <a:t>з</a:t>
            </a:r>
            <a:r>
              <a:rPr lang="en-US" sz="1600" i="1" baseline="30000" dirty="0"/>
              <a:t>n</a:t>
            </a:r>
            <a:r>
              <a:rPr lang="ru-RU" sz="1600" dirty="0"/>
              <a:t>(2) + </a:t>
            </a:r>
            <a:r>
              <a:rPr lang="en-US" sz="1600" i="1" dirty="0"/>
              <a:t>t</a:t>
            </a:r>
            <a:r>
              <a:rPr lang="ru-RU" sz="1600" baseline="-25000" dirty="0"/>
              <a:t>6</a:t>
            </a:r>
            <a:r>
              <a:rPr lang="ru-RU" sz="1600" dirty="0"/>
              <a:t> , </a:t>
            </a:r>
            <a:r>
              <a:rPr lang="en-US" sz="1600" i="1" dirty="0"/>
              <a:t>T</a:t>
            </a:r>
            <a:r>
              <a:rPr lang="ru-RU" sz="1600" i="1" baseline="-25000" dirty="0" err="1"/>
              <a:t>з</a:t>
            </a:r>
            <a:r>
              <a:rPr lang="en-US" sz="1600" i="1" baseline="30000" dirty="0"/>
              <a:t>n</a:t>
            </a:r>
            <a:r>
              <a:rPr lang="ru-RU" sz="1600" dirty="0"/>
              <a:t>(3) + </a:t>
            </a:r>
            <a:r>
              <a:rPr lang="en-US" sz="1600" i="1" dirty="0"/>
              <a:t>t</a:t>
            </a:r>
            <a:r>
              <a:rPr lang="ru-RU" sz="1600" baseline="-25000" dirty="0"/>
              <a:t>6</a:t>
            </a:r>
            <a:r>
              <a:rPr lang="ru-RU" sz="1600" dirty="0"/>
              <a:t> ] = 19 – </a:t>
            </a:r>
            <a:r>
              <a:rPr lang="en-US" sz="1600" dirty="0"/>
              <a:t>max</a:t>
            </a:r>
            <a:r>
              <a:rPr lang="ru-RU" sz="1600" dirty="0"/>
              <a:t> [ 4 + 9 , 10 + 9 ] = 0 ,</a:t>
            </a:r>
            <a:r>
              <a:rPr lang="ru-RU" sz="1600" i="1" dirty="0"/>
              <a:t> </a:t>
            </a:r>
          </a:p>
          <a:p>
            <a:pPr>
              <a:buNone/>
            </a:pPr>
            <a:r>
              <a:rPr lang="en-US" sz="1600" i="1" dirty="0"/>
              <a:t>R</a:t>
            </a:r>
            <a:r>
              <a:rPr lang="ru-RU" sz="1600" i="1" baseline="-25000" dirty="0"/>
              <a:t>г</a:t>
            </a:r>
            <a:r>
              <a:rPr lang="ru-RU" sz="1600" dirty="0"/>
              <a:t>(7) = </a:t>
            </a:r>
            <a:r>
              <a:rPr lang="en-US" sz="1600" i="1" dirty="0"/>
              <a:t>T</a:t>
            </a:r>
            <a:r>
              <a:rPr lang="ru-RU" sz="1600" i="1" baseline="-25000" dirty="0" err="1"/>
              <a:t>з</a:t>
            </a:r>
            <a:r>
              <a:rPr lang="en-US" sz="1600" i="1" baseline="30000" dirty="0"/>
              <a:t>n</a:t>
            </a:r>
            <a:r>
              <a:rPr lang="ru-RU" sz="1600" dirty="0"/>
              <a:t>(7) – </a:t>
            </a:r>
            <a:r>
              <a:rPr lang="en-US" sz="1600" dirty="0"/>
              <a:t>max</a:t>
            </a:r>
            <a:r>
              <a:rPr lang="ru-RU" sz="1600" dirty="0"/>
              <a:t> [ </a:t>
            </a:r>
            <a:r>
              <a:rPr lang="en-US" sz="1600" i="1" dirty="0"/>
              <a:t>T</a:t>
            </a:r>
            <a:r>
              <a:rPr lang="ru-RU" sz="1600" i="1" baseline="-25000" dirty="0" err="1"/>
              <a:t>з</a:t>
            </a:r>
            <a:r>
              <a:rPr lang="en-US" sz="1600" i="1" baseline="30000" dirty="0"/>
              <a:t>n</a:t>
            </a:r>
            <a:r>
              <a:rPr lang="ru-RU" sz="1600" dirty="0"/>
              <a:t>(4) + </a:t>
            </a:r>
            <a:r>
              <a:rPr lang="en-US" sz="1600" i="1" dirty="0"/>
              <a:t>t</a:t>
            </a:r>
            <a:r>
              <a:rPr lang="ru-RU" sz="1600" baseline="-25000" dirty="0"/>
              <a:t>7</a:t>
            </a:r>
            <a:r>
              <a:rPr lang="ru-RU" sz="1600" dirty="0"/>
              <a:t> , </a:t>
            </a:r>
            <a:r>
              <a:rPr lang="en-US" sz="1600" i="1" dirty="0"/>
              <a:t>T</a:t>
            </a:r>
            <a:r>
              <a:rPr lang="ru-RU" sz="1600" i="1" baseline="-25000" dirty="0" err="1"/>
              <a:t>з</a:t>
            </a:r>
            <a:r>
              <a:rPr lang="en-US" sz="1600" i="1" baseline="30000" dirty="0"/>
              <a:t>n</a:t>
            </a:r>
            <a:r>
              <a:rPr lang="ru-RU" sz="1600" dirty="0"/>
              <a:t>(5) + </a:t>
            </a:r>
            <a:r>
              <a:rPr lang="en-US" sz="1600" i="1" dirty="0"/>
              <a:t>t</a:t>
            </a:r>
            <a:r>
              <a:rPr lang="ru-RU" sz="1600" baseline="-25000" dirty="0"/>
              <a:t>7</a:t>
            </a:r>
            <a:r>
              <a:rPr lang="ru-RU" sz="1600" dirty="0"/>
              <a:t> ] = 19 – </a:t>
            </a:r>
            <a:r>
              <a:rPr lang="en-US" sz="1600" dirty="0"/>
              <a:t>max</a:t>
            </a:r>
            <a:r>
              <a:rPr lang="ru-RU" sz="1600" dirty="0"/>
              <a:t> [ 14 + 5 , 14 + 5 ] = 0 , </a:t>
            </a:r>
            <a:r>
              <a:rPr lang="en-US" sz="1600" i="1" dirty="0"/>
              <a:t>R</a:t>
            </a:r>
            <a:r>
              <a:rPr lang="ru-RU" sz="1600" i="1" baseline="-25000" dirty="0"/>
              <a:t>г</a:t>
            </a:r>
            <a:r>
              <a:rPr lang="ru-RU" sz="1600" dirty="0"/>
              <a:t>(8) = 0 .</a:t>
            </a:r>
          </a:p>
          <a:p>
            <a:pPr>
              <a:buNone/>
            </a:pPr>
            <a:endParaRPr lang="en-US" sz="1600" dirty="0"/>
          </a:p>
          <a:p>
            <a:pPr>
              <a:buNone/>
            </a:pPr>
            <a:endParaRPr lang="en-US"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596336" y="274638"/>
            <a:ext cx="1090464" cy="346050"/>
          </a:xfrm>
        </p:spPr>
        <p:txBody>
          <a:bodyPr>
            <a:normAutofit/>
          </a:bodyPr>
          <a:lstStyle/>
          <a:p>
            <a:r>
              <a:rPr lang="ru-RU" sz="1200" dirty="0"/>
              <a:t>ИСО</a:t>
            </a:r>
            <a:endParaRPr lang="en-US" sz="1200" dirty="0"/>
          </a:p>
        </p:txBody>
      </p:sp>
      <p:sp>
        <p:nvSpPr>
          <p:cNvPr id="3" name="Содержимое 2"/>
          <p:cNvSpPr>
            <a:spLocks noGrp="1"/>
          </p:cNvSpPr>
          <p:nvPr>
            <p:ph idx="1"/>
          </p:nvPr>
        </p:nvSpPr>
        <p:spPr>
          <a:xfrm>
            <a:off x="323528" y="692696"/>
            <a:ext cx="8496944" cy="5433467"/>
          </a:xfrm>
        </p:spPr>
        <p:txBody>
          <a:bodyPr>
            <a:normAutofit/>
          </a:bodyPr>
          <a:lstStyle/>
          <a:p>
            <a:pPr>
              <a:buNone/>
            </a:pPr>
            <a:r>
              <a:rPr lang="ru-RU" sz="1600" b="1" dirty="0"/>
              <a:t>Сетевой график </a:t>
            </a:r>
          </a:p>
          <a:p>
            <a:pPr algn="just">
              <a:buNone/>
            </a:pPr>
            <a:r>
              <a:rPr lang="ru-RU" sz="1600" dirty="0"/>
              <a:t>	</a:t>
            </a:r>
            <a:r>
              <a:rPr lang="ru-RU" sz="1600" i="1" dirty="0"/>
              <a:t>Сетевой график это сеть G=(V, E) , построенная по данным о работах проекта  и их</a:t>
            </a:r>
          </a:p>
          <a:p>
            <a:pPr algn="just">
              <a:buNone/>
            </a:pPr>
            <a:r>
              <a:rPr lang="ru-RU" sz="1600" i="1" dirty="0"/>
              <a:t>взаимосвязях</a:t>
            </a:r>
            <a:r>
              <a:rPr lang="ru-RU" sz="1600" dirty="0"/>
              <a:t>. Взаимосвязи между работами проекта можно выразить </a:t>
            </a:r>
            <a:r>
              <a:rPr lang="ru-RU" sz="1600" i="1" dirty="0"/>
              <a:t>отношением</a:t>
            </a:r>
          </a:p>
          <a:p>
            <a:pPr algn="just">
              <a:buNone/>
            </a:pPr>
            <a:r>
              <a:rPr lang="ru-RU" sz="1600" i="1" dirty="0"/>
              <a:t>предшествования</a:t>
            </a:r>
            <a:r>
              <a:rPr lang="ru-RU" sz="1600" dirty="0"/>
              <a:t>. Работа </a:t>
            </a:r>
            <a:r>
              <a:rPr lang="ru-RU" sz="1600" dirty="0" err="1"/>
              <a:t>Pi</a:t>
            </a:r>
            <a:r>
              <a:rPr lang="ru-RU" sz="1600" dirty="0"/>
              <a:t> предшествует работе </a:t>
            </a:r>
            <a:r>
              <a:rPr lang="ru-RU" sz="1600" dirty="0" err="1"/>
              <a:t>Pj</a:t>
            </a:r>
            <a:r>
              <a:rPr lang="ru-RU" sz="1600" dirty="0"/>
              <a:t> ,    если выполнение </a:t>
            </a:r>
            <a:r>
              <a:rPr lang="ru-RU" sz="1600" dirty="0" err="1"/>
              <a:t>Pj</a:t>
            </a:r>
            <a:r>
              <a:rPr lang="ru-RU" sz="1600" dirty="0"/>
              <a:t>  не может быть</a:t>
            </a:r>
          </a:p>
          <a:p>
            <a:pPr algn="just">
              <a:buNone/>
            </a:pPr>
            <a:r>
              <a:rPr lang="ru-RU" sz="1600" dirty="0"/>
              <a:t>начато до завершения </a:t>
            </a:r>
            <a:r>
              <a:rPr lang="ru-RU" sz="1600" dirty="0" err="1"/>
              <a:t>Pi</a:t>
            </a:r>
            <a:r>
              <a:rPr lang="ru-RU" sz="1600" dirty="0"/>
              <a:t>. Отношение предшествования является транзитивным.   Если  </a:t>
            </a:r>
            <a:r>
              <a:rPr lang="ru-RU" sz="1600" dirty="0" err="1"/>
              <a:t>Pi</a:t>
            </a:r>
            <a:endParaRPr lang="ru-RU" sz="1600" dirty="0"/>
          </a:p>
          <a:p>
            <a:pPr algn="just">
              <a:buNone/>
            </a:pPr>
            <a:r>
              <a:rPr lang="ru-RU" sz="1600" dirty="0"/>
              <a:t>предшествует </a:t>
            </a:r>
            <a:r>
              <a:rPr lang="ru-RU" sz="1600" dirty="0" err="1"/>
              <a:t>Pj</a:t>
            </a:r>
            <a:r>
              <a:rPr lang="ru-RU" sz="1600" dirty="0"/>
              <a:t> , а </a:t>
            </a:r>
            <a:r>
              <a:rPr lang="ru-RU" sz="1600" dirty="0" err="1"/>
              <a:t>Pj</a:t>
            </a:r>
            <a:r>
              <a:rPr lang="ru-RU" sz="1600" dirty="0"/>
              <a:t> предшествует </a:t>
            </a:r>
            <a:r>
              <a:rPr lang="ru-RU" sz="1600" dirty="0" err="1"/>
              <a:t>Pk</a:t>
            </a:r>
            <a:r>
              <a:rPr lang="ru-RU" sz="1600" dirty="0"/>
              <a:t> , то </a:t>
            </a:r>
            <a:r>
              <a:rPr lang="ru-RU" sz="1600" dirty="0" err="1"/>
              <a:t>Pi</a:t>
            </a:r>
            <a:r>
              <a:rPr lang="ru-RU" sz="1600" dirty="0"/>
              <a:t> предшествует </a:t>
            </a:r>
            <a:r>
              <a:rPr lang="ru-RU" sz="1600" dirty="0" err="1"/>
              <a:t>Pk</a:t>
            </a:r>
            <a:r>
              <a:rPr lang="ru-RU" sz="1600" dirty="0"/>
              <a:t> . Если  </a:t>
            </a:r>
            <a:r>
              <a:rPr lang="ru-RU" sz="1600" dirty="0" err="1"/>
              <a:t>Pi</a:t>
            </a:r>
            <a:r>
              <a:rPr lang="ru-RU" sz="1600" dirty="0"/>
              <a:t> предшествует </a:t>
            </a:r>
            <a:r>
              <a:rPr lang="ru-RU" sz="1600" dirty="0" err="1"/>
              <a:t>Pk</a:t>
            </a:r>
            <a:r>
              <a:rPr lang="ru-RU" sz="1600" dirty="0"/>
              <a:t> и не</a:t>
            </a:r>
          </a:p>
          <a:p>
            <a:pPr algn="just">
              <a:buNone/>
            </a:pPr>
            <a:r>
              <a:rPr lang="ru-RU" sz="1600" dirty="0"/>
              <a:t>существует работы </a:t>
            </a:r>
            <a:r>
              <a:rPr lang="ru-RU" sz="1600" dirty="0" err="1"/>
              <a:t>Pj</a:t>
            </a:r>
            <a:r>
              <a:rPr lang="ru-RU" sz="1600" dirty="0"/>
              <a:t> , такой что </a:t>
            </a:r>
            <a:r>
              <a:rPr lang="ru-RU" sz="1600" dirty="0" err="1"/>
              <a:t>Pi</a:t>
            </a:r>
            <a:r>
              <a:rPr lang="ru-RU" sz="1600" dirty="0"/>
              <a:t> предшествует </a:t>
            </a:r>
            <a:r>
              <a:rPr lang="ru-RU" sz="1600" dirty="0" err="1"/>
              <a:t>Pj</a:t>
            </a:r>
            <a:r>
              <a:rPr lang="ru-RU" sz="1600" dirty="0"/>
              <a:t>  и </a:t>
            </a:r>
            <a:r>
              <a:rPr lang="ru-RU" sz="1600" dirty="0" err="1"/>
              <a:t>Pj</a:t>
            </a:r>
            <a:r>
              <a:rPr lang="ru-RU" sz="1600" dirty="0"/>
              <a:t> предшествует </a:t>
            </a:r>
            <a:r>
              <a:rPr lang="ru-RU" sz="1600" dirty="0" err="1"/>
              <a:t>Pk</a:t>
            </a:r>
            <a:r>
              <a:rPr lang="ru-RU" sz="1600" dirty="0"/>
              <a:t> , то говорим, что</a:t>
            </a:r>
          </a:p>
          <a:p>
            <a:pPr algn="just">
              <a:buNone/>
            </a:pPr>
            <a:r>
              <a:rPr lang="ru-RU" sz="1600" dirty="0"/>
              <a:t>работа </a:t>
            </a:r>
            <a:r>
              <a:rPr lang="ru-RU" sz="1600" dirty="0" err="1"/>
              <a:t>Pi</a:t>
            </a:r>
            <a:r>
              <a:rPr lang="ru-RU" sz="1600" dirty="0"/>
              <a:t> непосредственно предшествует работе  </a:t>
            </a:r>
            <a:r>
              <a:rPr lang="ru-RU" sz="1600" dirty="0" err="1"/>
              <a:t>Pj</a:t>
            </a:r>
            <a:r>
              <a:rPr lang="ru-RU" sz="1600" dirty="0"/>
              <a:t> . Отношение непосредственного</a:t>
            </a:r>
          </a:p>
          <a:p>
            <a:pPr algn="just">
              <a:buNone/>
            </a:pPr>
            <a:r>
              <a:rPr lang="ru-RU" sz="1600" dirty="0"/>
              <a:t>предшествования не является транзитивным.   Под </a:t>
            </a:r>
            <a:r>
              <a:rPr lang="ru-RU" sz="1600" i="1" dirty="0"/>
              <a:t>событием</a:t>
            </a:r>
            <a:r>
              <a:rPr lang="ru-RU" sz="1600" dirty="0"/>
              <a:t> понимается факт начала или</a:t>
            </a:r>
          </a:p>
          <a:p>
            <a:pPr algn="just">
              <a:buNone/>
            </a:pPr>
            <a:r>
              <a:rPr lang="ru-RU" sz="1600" dirty="0"/>
              <a:t>завершения одной или нескольких работ.  Отношение предшествования для работ</a:t>
            </a:r>
          </a:p>
          <a:p>
            <a:pPr algn="just">
              <a:buNone/>
            </a:pPr>
            <a:r>
              <a:rPr lang="ru-RU" sz="1600" dirty="0"/>
              <a:t>порождает отношение предшествования для событий. Событие </a:t>
            </a:r>
            <a:r>
              <a:rPr lang="ru-RU" sz="1600" dirty="0" err="1"/>
              <a:t>Si</a:t>
            </a:r>
            <a:r>
              <a:rPr lang="ru-RU" sz="1600" dirty="0"/>
              <a:t> предшествует событию </a:t>
            </a:r>
            <a:r>
              <a:rPr lang="ru-RU" sz="1600" dirty="0" err="1"/>
              <a:t>Sj</a:t>
            </a:r>
            <a:r>
              <a:rPr lang="ru-RU" sz="1600" dirty="0"/>
              <a:t>,</a:t>
            </a:r>
          </a:p>
          <a:p>
            <a:pPr algn="just">
              <a:buNone/>
            </a:pPr>
            <a:r>
              <a:rPr lang="ru-RU" sz="1600" dirty="0"/>
              <a:t>если </a:t>
            </a:r>
            <a:r>
              <a:rPr lang="ru-RU" sz="1600" dirty="0" err="1"/>
              <a:t>Sj</a:t>
            </a:r>
            <a:r>
              <a:rPr lang="ru-RU" sz="1600" dirty="0"/>
              <a:t> не может состояться, если не состоялось событие </a:t>
            </a:r>
            <a:r>
              <a:rPr lang="ru-RU" sz="1600" dirty="0" err="1"/>
              <a:t>Si</a:t>
            </a:r>
            <a:r>
              <a:rPr lang="ru-RU" sz="1600" dirty="0"/>
              <a:t> . Отношение предшествования для</a:t>
            </a:r>
          </a:p>
          <a:p>
            <a:pPr algn="just">
              <a:buNone/>
            </a:pPr>
            <a:r>
              <a:rPr lang="ru-RU" sz="1600" dirty="0"/>
              <a:t>событий является так же транзитивным. По аналогии с работами вводится отношение</a:t>
            </a:r>
          </a:p>
          <a:p>
            <a:pPr algn="just">
              <a:buNone/>
            </a:pPr>
            <a:r>
              <a:rPr lang="ru-RU" sz="1600" dirty="0"/>
              <a:t>непосредственного предшествования для событий. При этом событие, включающее факт</a:t>
            </a:r>
          </a:p>
          <a:p>
            <a:pPr algn="just">
              <a:buNone/>
            </a:pPr>
            <a:r>
              <a:rPr lang="ru-RU" sz="1600" dirty="0"/>
              <a:t>начала (завершения) работы называется начальным (завершающим) для работы. </a:t>
            </a:r>
            <a:endParaRPr lang="en-US"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524328" y="274638"/>
            <a:ext cx="1162472" cy="346050"/>
          </a:xfrm>
        </p:spPr>
        <p:txBody>
          <a:bodyPr>
            <a:normAutofit/>
          </a:bodyPr>
          <a:lstStyle/>
          <a:p>
            <a:r>
              <a:rPr lang="ru-RU" sz="1200" dirty="0"/>
              <a:t>ИСО</a:t>
            </a:r>
            <a:endParaRPr lang="en-US" sz="1200" dirty="0"/>
          </a:p>
        </p:txBody>
      </p:sp>
      <p:sp>
        <p:nvSpPr>
          <p:cNvPr id="3" name="Содержимое 2"/>
          <p:cNvSpPr>
            <a:spLocks noGrp="1"/>
          </p:cNvSpPr>
          <p:nvPr>
            <p:ph idx="1"/>
          </p:nvPr>
        </p:nvSpPr>
        <p:spPr>
          <a:xfrm>
            <a:off x="457200" y="620688"/>
            <a:ext cx="8229600" cy="6048672"/>
          </a:xfrm>
        </p:spPr>
        <p:txBody>
          <a:bodyPr>
            <a:normAutofit/>
          </a:bodyPr>
          <a:lstStyle/>
          <a:p>
            <a:pPr algn="just">
              <a:buNone/>
            </a:pPr>
            <a:r>
              <a:rPr lang="ru-RU" sz="1600" dirty="0"/>
              <a:t>	Существует </a:t>
            </a:r>
            <a:r>
              <a:rPr lang="ru-RU" sz="1600" i="1" dirty="0"/>
              <a:t>два способа построения </a:t>
            </a:r>
            <a:r>
              <a:rPr lang="ru-RU" sz="1600" dirty="0"/>
              <a:t>сетевого графика: </a:t>
            </a:r>
          </a:p>
          <a:p>
            <a:pPr algn="just">
              <a:buNone/>
            </a:pPr>
            <a:r>
              <a:rPr lang="ru-RU" sz="1600" dirty="0"/>
              <a:t>	1) вершины сети соответствуют событиям, а дуги работам. Дуга для работы направлена</a:t>
            </a:r>
          </a:p>
          <a:p>
            <a:pPr algn="just">
              <a:buNone/>
            </a:pPr>
            <a:r>
              <a:rPr lang="ru-RU" sz="1600" dirty="0"/>
              <a:t>от начального к завершающему событию; </a:t>
            </a:r>
          </a:p>
          <a:p>
            <a:pPr algn="just">
              <a:buNone/>
            </a:pPr>
            <a:r>
              <a:rPr lang="ru-RU" sz="1600" dirty="0"/>
              <a:t>	2) вершины соответствуют работам, а дуги отношению непосредственного</a:t>
            </a:r>
          </a:p>
          <a:p>
            <a:pPr algn="just">
              <a:buNone/>
            </a:pPr>
            <a:r>
              <a:rPr lang="ru-RU" sz="1600" dirty="0"/>
              <a:t>предшествования.  </a:t>
            </a:r>
          </a:p>
          <a:p>
            <a:pPr algn="just">
              <a:buNone/>
            </a:pPr>
            <a:r>
              <a:rPr lang="ru-RU" sz="1600" dirty="0"/>
              <a:t>	При любом способе построения должны соблюдаться следующие требования: </a:t>
            </a:r>
          </a:p>
          <a:p>
            <a:pPr algn="just">
              <a:buNone/>
            </a:pPr>
            <a:r>
              <a:rPr lang="ru-RU" sz="1600" dirty="0"/>
              <a:t>	1) не допускается наличие параллельных дуг; </a:t>
            </a:r>
          </a:p>
          <a:p>
            <a:pPr algn="just">
              <a:buNone/>
            </a:pPr>
            <a:r>
              <a:rPr lang="ru-RU" sz="1600" dirty="0"/>
              <a:t>	2) сеть не должна содержать контуров; </a:t>
            </a:r>
          </a:p>
          <a:p>
            <a:pPr algn="just">
              <a:buNone/>
            </a:pPr>
            <a:r>
              <a:rPr lang="ru-RU" sz="1600" dirty="0"/>
              <a:t>	3) имеется одна начальная вершина (с </a:t>
            </a:r>
            <a:r>
              <a:rPr lang="ru-RU" sz="1600" dirty="0" err="1"/>
              <a:t>полустепенью</a:t>
            </a:r>
            <a:r>
              <a:rPr lang="ru-RU" sz="1600" dirty="0"/>
              <a:t> захода равной нулю) и одна</a:t>
            </a:r>
          </a:p>
          <a:p>
            <a:pPr algn="just">
              <a:buNone/>
            </a:pPr>
            <a:r>
              <a:rPr lang="ru-RU" sz="1600" dirty="0"/>
              <a:t>завершающая вершина (с </a:t>
            </a:r>
            <a:r>
              <a:rPr lang="ru-RU" sz="1600" dirty="0" err="1"/>
              <a:t>полустепенью</a:t>
            </a:r>
            <a:r>
              <a:rPr lang="ru-RU" sz="1600" dirty="0"/>
              <a:t> исхода равной нулю). </a:t>
            </a:r>
          </a:p>
          <a:p>
            <a:pPr algn="just">
              <a:buNone/>
            </a:pPr>
            <a:r>
              <a:rPr lang="ru-RU" sz="1600" dirty="0"/>
              <a:t>	Для соблюдения указанных требований при необходимости вводятся фиктивные</a:t>
            </a:r>
          </a:p>
          <a:p>
            <a:pPr algn="just">
              <a:buNone/>
            </a:pPr>
            <a:r>
              <a:rPr lang="ru-RU" sz="1600" dirty="0"/>
              <a:t>работы, время выполнения которых принимается равным нулю. Элементам сетевого</a:t>
            </a:r>
          </a:p>
          <a:p>
            <a:pPr algn="just">
              <a:buNone/>
            </a:pPr>
            <a:r>
              <a:rPr lang="ru-RU" sz="1600" dirty="0"/>
              <a:t>графика, соответствующим работам, приписываются параметры, характеризующие работу</a:t>
            </a:r>
          </a:p>
          <a:p>
            <a:pPr algn="just">
              <a:buNone/>
            </a:pPr>
            <a:r>
              <a:rPr lang="ru-RU" sz="1600" dirty="0"/>
              <a:t>(время выполнения, интенсивности потребления ресурсов и т.д.). Затем вершины сетевого</a:t>
            </a:r>
          </a:p>
          <a:p>
            <a:pPr algn="just">
              <a:buNone/>
            </a:pPr>
            <a:r>
              <a:rPr lang="ru-RU" sz="1600" dirty="0"/>
              <a:t>графика  правильно нумеруются. </a:t>
            </a:r>
            <a:endParaRPr 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884368" y="274638"/>
            <a:ext cx="802432" cy="274042"/>
          </a:xfrm>
        </p:spPr>
        <p:txBody>
          <a:bodyPr>
            <a:normAutofit fontScale="90000"/>
          </a:bodyPr>
          <a:lstStyle/>
          <a:p>
            <a:r>
              <a:rPr lang="ru-RU" sz="1200" dirty="0"/>
              <a:t>ИСО</a:t>
            </a:r>
            <a:endParaRPr lang="en-US" sz="1200" dirty="0"/>
          </a:p>
        </p:txBody>
      </p:sp>
      <p:sp>
        <p:nvSpPr>
          <p:cNvPr id="3" name="Содержимое 2"/>
          <p:cNvSpPr>
            <a:spLocks noGrp="1"/>
          </p:cNvSpPr>
          <p:nvPr>
            <p:ph idx="1"/>
          </p:nvPr>
        </p:nvSpPr>
        <p:spPr>
          <a:xfrm>
            <a:off x="457200" y="620688"/>
            <a:ext cx="8229600" cy="5904656"/>
          </a:xfrm>
        </p:spPr>
        <p:txBody>
          <a:bodyPr>
            <a:normAutofit/>
          </a:bodyPr>
          <a:lstStyle/>
          <a:p>
            <a:pPr algn="just">
              <a:buNone/>
            </a:pPr>
            <a:r>
              <a:rPr lang="ru-RU" sz="1600" dirty="0"/>
              <a:t>	</a:t>
            </a:r>
            <a:r>
              <a:rPr lang="ru-RU" sz="1600" i="1" dirty="0"/>
              <a:t>Правильная нумерация </a:t>
            </a:r>
            <a:r>
              <a:rPr lang="ru-RU" sz="1600" dirty="0"/>
              <a:t>означает, что если существует путь от вершины с номером </a:t>
            </a:r>
            <a:r>
              <a:rPr lang="ru-RU" sz="1600" dirty="0" err="1"/>
              <a:t>i</a:t>
            </a:r>
            <a:r>
              <a:rPr lang="ru-RU" sz="1600" dirty="0"/>
              <a:t> к</a:t>
            </a:r>
          </a:p>
          <a:p>
            <a:pPr algn="just">
              <a:buNone/>
            </a:pPr>
            <a:r>
              <a:rPr lang="ru-RU" sz="1600" dirty="0"/>
              <a:t>вершине с номером  </a:t>
            </a:r>
            <a:r>
              <a:rPr lang="ru-RU" sz="1600" dirty="0" err="1"/>
              <a:t>j</a:t>
            </a:r>
            <a:r>
              <a:rPr lang="ru-RU" sz="1600" dirty="0"/>
              <a:t> , то </a:t>
            </a:r>
            <a:r>
              <a:rPr lang="ru-RU" sz="1600" dirty="0" err="1"/>
              <a:t>i</a:t>
            </a:r>
            <a:r>
              <a:rPr lang="ru-RU" sz="1600" dirty="0"/>
              <a:t> &lt; </a:t>
            </a:r>
            <a:r>
              <a:rPr lang="ru-RU" sz="1600" dirty="0" err="1"/>
              <a:t>j</a:t>
            </a:r>
            <a:r>
              <a:rPr lang="ru-RU" sz="1600" dirty="0"/>
              <a:t>.  Это означает, что если есть два события (работы), связанные</a:t>
            </a:r>
          </a:p>
          <a:p>
            <a:pPr algn="just">
              <a:buNone/>
            </a:pPr>
            <a:r>
              <a:rPr lang="ru-RU" sz="1600" dirty="0"/>
              <a:t>отношением предшествования, то номер вершины, соответствующей предшествующему</a:t>
            </a:r>
          </a:p>
          <a:p>
            <a:pPr algn="just">
              <a:buNone/>
            </a:pPr>
            <a:r>
              <a:rPr lang="ru-RU" sz="1600" dirty="0"/>
              <a:t>событию (предшествующей работе),  должен быть меньше номера вершины,</a:t>
            </a:r>
          </a:p>
          <a:p>
            <a:pPr algn="just">
              <a:buNone/>
            </a:pPr>
            <a:r>
              <a:rPr lang="ru-RU" sz="1600" dirty="0"/>
              <a:t>соответствующей последующему событию (последующей работе).  </a:t>
            </a:r>
          </a:p>
          <a:p>
            <a:pPr algn="just">
              <a:buNone/>
            </a:pPr>
            <a:r>
              <a:rPr lang="ru-RU" sz="1600" dirty="0"/>
              <a:t>	Правильная нумерация основана на алгоритме ранжирования вершин. </a:t>
            </a:r>
          </a:p>
          <a:p>
            <a:pPr algn="just">
              <a:buNone/>
            </a:pPr>
            <a:r>
              <a:rPr lang="ru-RU" sz="1600" dirty="0"/>
              <a:t>	</a:t>
            </a:r>
            <a:r>
              <a:rPr lang="ru-RU" sz="1600" i="1" dirty="0"/>
              <a:t>Шаг </a:t>
            </a:r>
            <a:r>
              <a:rPr lang="ru-RU" sz="1600" dirty="0"/>
              <a:t>0. Начальная вершина получает ранг </a:t>
            </a:r>
            <a:r>
              <a:rPr lang="ru-RU" sz="1600" dirty="0" err="1"/>
              <a:t>k</a:t>
            </a:r>
            <a:r>
              <a:rPr lang="ru-RU" sz="1600" dirty="0"/>
              <a:t> =0. </a:t>
            </a:r>
          </a:p>
          <a:p>
            <a:pPr algn="just">
              <a:buNone/>
            </a:pPr>
            <a:r>
              <a:rPr lang="ru-RU" sz="1600" dirty="0"/>
              <a:t>	</a:t>
            </a:r>
            <a:r>
              <a:rPr lang="ru-RU" sz="1600" i="1" dirty="0"/>
              <a:t>Шаг</a:t>
            </a:r>
            <a:r>
              <a:rPr lang="ru-RU" sz="1600" dirty="0"/>
              <a:t> 1. Удалим все дуги, выходящие из вершин ранга </a:t>
            </a:r>
            <a:r>
              <a:rPr lang="ru-RU" sz="1600" dirty="0" err="1"/>
              <a:t>k</a:t>
            </a:r>
            <a:r>
              <a:rPr lang="ru-RU" sz="1600" dirty="0"/>
              <a:t>.  </a:t>
            </a:r>
          </a:p>
          <a:p>
            <a:pPr algn="just">
              <a:buNone/>
            </a:pPr>
            <a:r>
              <a:rPr lang="ru-RU" sz="1600" dirty="0"/>
              <a:t>	</a:t>
            </a:r>
            <a:r>
              <a:rPr lang="ru-RU" sz="1600" i="1" dirty="0"/>
              <a:t>Шаг</a:t>
            </a:r>
            <a:r>
              <a:rPr lang="ru-RU" sz="1600" dirty="0"/>
              <a:t> 3. К рангу </a:t>
            </a:r>
            <a:r>
              <a:rPr lang="ru-RU" sz="1600" dirty="0" err="1"/>
              <a:t>k</a:t>
            </a:r>
            <a:r>
              <a:rPr lang="ru-RU" sz="1600" dirty="0"/>
              <a:t> + 1 отнесем </a:t>
            </a:r>
            <a:r>
              <a:rPr lang="ru-RU" sz="1600" dirty="0" err="1"/>
              <a:t>ещѐ </a:t>
            </a:r>
            <a:r>
              <a:rPr lang="ru-RU" sz="1600" dirty="0"/>
              <a:t>не </a:t>
            </a:r>
            <a:r>
              <a:rPr lang="ru-RU" sz="1600" dirty="0" err="1"/>
              <a:t>проранжированные</a:t>
            </a:r>
            <a:r>
              <a:rPr lang="ru-RU" sz="1600" dirty="0"/>
              <a:t> вершины, имеющие после шага 1 </a:t>
            </a:r>
            <a:r>
              <a:rPr lang="ru-RU" sz="1600" dirty="0" err="1"/>
              <a:t>полустепени</a:t>
            </a:r>
            <a:r>
              <a:rPr lang="ru-RU" sz="1600" dirty="0"/>
              <a:t> захода равные нулю.  </a:t>
            </a:r>
          </a:p>
          <a:p>
            <a:pPr algn="just">
              <a:buNone/>
            </a:pPr>
            <a:r>
              <a:rPr lang="ru-RU" sz="1600" dirty="0"/>
              <a:t>	</a:t>
            </a:r>
            <a:r>
              <a:rPr lang="ru-RU" sz="1600" i="1" dirty="0"/>
              <a:t>Шаг</a:t>
            </a:r>
            <a:r>
              <a:rPr lang="ru-RU" sz="1600" dirty="0"/>
              <a:t> 4. Если ранг получила завершающая вершина, прекращаем работу алгоритма. </a:t>
            </a:r>
          </a:p>
          <a:p>
            <a:pPr algn="just">
              <a:buNone/>
            </a:pPr>
            <a:r>
              <a:rPr lang="ru-RU" sz="1600" dirty="0"/>
              <a:t>В противном случае полагаем k:=k+1 и возвращаемся к шагу 2. </a:t>
            </a:r>
          </a:p>
          <a:p>
            <a:pPr algn="just">
              <a:buNone/>
            </a:pPr>
            <a:r>
              <a:rPr lang="ru-RU" sz="1600" dirty="0"/>
              <a:t>	Начальной  вершине присваивается номер 0. Далее в произвольном порядке</a:t>
            </a:r>
          </a:p>
          <a:p>
            <a:pPr algn="just">
              <a:buNone/>
            </a:pPr>
            <a:r>
              <a:rPr lang="ru-RU" sz="1600" dirty="0"/>
              <a:t>нумеруются вершины первого ранга, начиная с 1-го номера. Если номер последней</a:t>
            </a:r>
          </a:p>
          <a:p>
            <a:pPr algn="just">
              <a:buNone/>
            </a:pPr>
            <a:r>
              <a:rPr lang="ru-RU" sz="1600" dirty="0"/>
              <a:t>рассмотренной вершины первого ранга равен </a:t>
            </a:r>
            <a:r>
              <a:rPr lang="ru-RU" sz="1600" dirty="0" err="1"/>
              <a:t>i</a:t>
            </a:r>
            <a:r>
              <a:rPr lang="ru-RU" sz="1600" dirty="0"/>
              <a:t>, то, начиная с i+1, нумеруются в</a:t>
            </a:r>
          </a:p>
          <a:p>
            <a:pPr algn="just">
              <a:buNone/>
            </a:pPr>
            <a:r>
              <a:rPr lang="ru-RU" sz="1600" dirty="0"/>
              <a:t>произвольном порядке вершины второго ранга. Процесс заканчивается присвоением</a:t>
            </a:r>
          </a:p>
          <a:p>
            <a:pPr algn="just">
              <a:buNone/>
            </a:pPr>
            <a:r>
              <a:rPr lang="ru-RU" sz="1600" dirty="0"/>
              <a:t>номера завершающей вершине. </a:t>
            </a:r>
            <a:endParaRPr lang="en-US"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596336" y="274638"/>
            <a:ext cx="1090464" cy="274042"/>
          </a:xfrm>
        </p:spPr>
        <p:txBody>
          <a:bodyPr>
            <a:normAutofit fontScale="90000"/>
          </a:bodyPr>
          <a:lstStyle/>
          <a:p>
            <a:r>
              <a:rPr lang="ru-RU" sz="1200" dirty="0"/>
              <a:t>ИСО</a:t>
            </a:r>
            <a:endParaRPr lang="en-US" sz="1200" dirty="0"/>
          </a:p>
        </p:txBody>
      </p:sp>
      <p:sp>
        <p:nvSpPr>
          <p:cNvPr id="3" name="Содержимое 2"/>
          <p:cNvSpPr>
            <a:spLocks noGrp="1"/>
          </p:cNvSpPr>
          <p:nvPr>
            <p:ph idx="1"/>
          </p:nvPr>
        </p:nvSpPr>
        <p:spPr>
          <a:xfrm>
            <a:off x="251520" y="620688"/>
            <a:ext cx="8568952" cy="5505475"/>
          </a:xfrm>
        </p:spPr>
        <p:txBody>
          <a:bodyPr>
            <a:normAutofit/>
          </a:bodyPr>
          <a:lstStyle/>
          <a:p>
            <a:pPr algn="just">
              <a:buNone/>
            </a:pPr>
            <a:r>
              <a:rPr lang="ru-RU" sz="1600" dirty="0"/>
              <a:t>	После нумерации вершин переходят к определению временных параметров сетевого</a:t>
            </a:r>
          </a:p>
          <a:p>
            <a:pPr algn="just">
              <a:buNone/>
            </a:pPr>
            <a:r>
              <a:rPr lang="ru-RU" sz="1600" dirty="0"/>
              <a:t>графика. Рассмотрим детерминированный случай с условием достаточности ресурсов. То</a:t>
            </a:r>
          </a:p>
          <a:p>
            <a:pPr algn="just">
              <a:buNone/>
            </a:pPr>
            <a:r>
              <a:rPr lang="ru-RU" sz="1600" dirty="0"/>
              <a:t>есть известно время выполнения каждой работы и в любой момент времени суммарное</a:t>
            </a:r>
          </a:p>
          <a:p>
            <a:pPr algn="just">
              <a:buNone/>
            </a:pPr>
            <a:r>
              <a:rPr lang="ru-RU" sz="1600" dirty="0"/>
              <a:t>потребление ресурсов не превышает их наличия. Следовательно, параметры, связанные с</a:t>
            </a:r>
          </a:p>
          <a:p>
            <a:pPr algn="just">
              <a:buNone/>
            </a:pPr>
            <a:r>
              <a:rPr lang="ru-RU" sz="1600" dirty="0"/>
              <a:t>ресурсами, можно не рассматривать.  </a:t>
            </a:r>
          </a:p>
          <a:p>
            <a:pPr algn="just">
              <a:buNone/>
            </a:pPr>
            <a:r>
              <a:rPr lang="ru-RU" sz="1600" dirty="0"/>
              <a:t>	Пусть сетевой график построен по принципу «вершина – событие», имеет n+1 вершины </a:t>
            </a:r>
          </a:p>
          <a:p>
            <a:pPr algn="just">
              <a:buNone/>
            </a:pPr>
            <a:r>
              <a:rPr lang="ru-RU" sz="1600" dirty="0"/>
              <a:t>и  время выполнения работы (</a:t>
            </a:r>
            <a:r>
              <a:rPr lang="ru-RU" sz="1600" dirty="0" err="1"/>
              <a:t>i</a:t>
            </a:r>
            <a:r>
              <a:rPr lang="ru-RU" sz="1600" dirty="0"/>
              <a:t>, </a:t>
            </a:r>
            <a:r>
              <a:rPr lang="ru-RU" sz="1600" dirty="0" err="1"/>
              <a:t>j</a:t>
            </a:r>
            <a:r>
              <a:rPr lang="ru-RU" sz="1600" dirty="0"/>
              <a:t>) с начальным  i-м и завершающим  j-м событиями равно </a:t>
            </a:r>
            <a:r>
              <a:rPr lang="ru-RU" sz="1600" dirty="0" err="1"/>
              <a:t>tij</a:t>
            </a:r>
            <a:r>
              <a:rPr lang="ru-RU" sz="1600" dirty="0"/>
              <a:t>. </a:t>
            </a:r>
          </a:p>
          <a:p>
            <a:pPr algn="just">
              <a:buNone/>
            </a:pPr>
            <a:r>
              <a:rPr lang="ru-RU" sz="1600" i="1" dirty="0"/>
              <a:t>	Ранним сроком</a:t>
            </a:r>
            <a:r>
              <a:rPr lang="ru-RU" sz="1600" dirty="0"/>
              <a:t> наступления i-го события    </a:t>
            </a:r>
            <a:r>
              <a:rPr lang="en-US" sz="1600" dirty="0"/>
              <a:t>   </a:t>
            </a:r>
            <a:r>
              <a:rPr lang="ru-RU" sz="1600" dirty="0"/>
              <a:t>  назовем момент времени,  ранее которого</a:t>
            </a:r>
          </a:p>
          <a:p>
            <a:pPr algn="just">
              <a:buNone/>
            </a:pPr>
            <a:r>
              <a:rPr lang="ru-RU" sz="1600" dirty="0"/>
              <a:t>событие произойти не может. Событие </a:t>
            </a:r>
            <a:r>
              <a:rPr lang="ru-RU" sz="1600" dirty="0" err="1"/>
              <a:t>i</a:t>
            </a:r>
            <a:r>
              <a:rPr lang="ru-RU" sz="1600" dirty="0"/>
              <a:t> не может произойти, пока не будут выполнены  все</a:t>
            </a:r>
          </a:p>
          <a:p>
            <a:pPr algn="just">
              <a:buNone/>
            </a:pPr>
            <a:r>
              <a:rPr lang="ru-RU" sz="1600" dirty="0"/>
              <a:t>работы, соответствующие дугам, входящим в </a:t>
            </a:r>
            <a:r>
              <a:rPr lang="ru-RU" sz="1600" dirty="0" err="1"/>
              <a:t>i-ую</a:t>
            </a:r>
            <a:r>
              <a:rPr lang="ru-RU" sz="1600" dirty="0"/>
              <a:t> вершину.  Работа не может выполняться, пока</a:t>
            </a:r>
          </a:p>
          <a:p>
            <a:pPr algn="just">
              <a:buNone/>
            </a:pPr>
            <a:r>
              <a:rPr lang="ru-RU" sz="1600" dirty="0"/>
              <a:t>не произойдёт её начальное событие.  Поэтому ранний срок </a:t>
            </a:r>
            <a:r>
              <a:rPr lang="ru-RU" sz="1600" dirty="0" err="1"/>
              <a:t>Tip</a:t>
            </a:r>
            <a:r>
              <a:rPr lang="ru-RU" sz="1600" dirty="0"/>
              <a:t> равен длительности</a:t>
            </a:r>
          </a:p>
          <a:p>
            <a:pPr algn="just">
              <a:buNone/>
            </a:pPr>
            <a:r>
              <a:rPr lang="ru-RU" sz="1600" dirty="0"/>
              <a:t>Максимального (по сумме времён входящих в него дуг) пути от начального 0-го события до i-го</a:t>
            </a:r>
          </a:p>
          <a:p>
            <a:pPr algn="just">
              <a:buNone/>
            </a:pPr>
            <a:r>
              <a:rPr lang="ru-RU" sz="1600" dirty="0"/>
              <a:t>события.  Отсюда </a:t>
            </a:r>
          </a:p>
          <a:p>
            <a:pPr algn="just">
              <a:buNone/>
            </a:pPr>
            <a:endParaRPr lang="ru-RU" sz="1600" dirty="0"/>
          </a:p>
          <a:p>
            <a:pPr algn="just">
              <a:buNone/>
            </a:pPr>
            <a:endParaRPr lang="ru-RU" sz="1600" dirty="0"/>
          </a:p>
          <a:p>
            <a:pPr algn="just">
              <a:buNone/>
            </a:pPr>
            <a:endParaRPr lang="en-US" sz="1600" dirty="0"/>
          </a:p>
          <a:p>
            <a:pPr algn="just">
              <a:buNone/>
            </a:pPr>
            <a:r>
              <a:rPr lang="ru-RU" sz="1600" dirty="0"/>
              <a:t>Здесь  </a:t>
            </a:r>
            <a:endParaRPr lang="en-US" sz="1600" dirty="0"/>
          </a:p>
        </p:txBody>
      </p:sp>
      <p:graphicFrame>
        <p:nvGraphicFramePr>
          <p:cNvPr id="4" name="Объект 3"/>
          <p:cNvGraphicFramePr>
            <a:graphicFrameLocks noChangeAspect="1"/>
          </p:cNvGraphicFramePr>
          <p:nvPr/>
        </p:nvGraphicFramePr>
        <p:xfrm>
          <a:off x="4356100" y="2636838"/>
          <a:ext cx="292100" cy="346075"/>
        </p:xfrm>
        <a:graphic>
          <a:graphicData uri="http://schemas.openxmlformats.org/presentationml/2006/ole">
            <mc:AlternateContent xmlns:mc="http://schemas.openxmlformats.org/markup-compatibility/2006">
              <mc:Choice xmlns:v="urn:schemas-microsoft-com:vml" Requires="v">
                <p:oleObj spid="_x0000_s1026" name="Формула" r:id="rId2" imgW="203040" imgH="241200" progId="Equation.3">
                  <p:embed/>
                </p:oleObj>
              </mc:Choice>
              <mc:Fallback>
                <p:oleObj name="Формула" r:id="rId2" imgW="203040" imgH="241200" progId="Equation.3">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6100" y="2636838"/>
                        <a:ext cx="292100" cy="346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Объект 4"/>
          <p:cNvGraphicFramePr>
            <a:graphicFrameLocks noChangeAspect="1"/>
          </p:cNvGraphicFramePr>
          <p:nvPr/>
        </p:nvGraphicFramePr>
        <p:xfrm>
          <a:off x="2536825" y="4365625"/>
          <a:ext cx="2551113" cy="749300"/>
        </p:xfrm>
        <a:graphic>
          <a:graphicData uri="http://schemas.openxmlformats.org/presentationml/2006/ole">
            <mc:AlternateContent xmlns:mc="http://schemas.openxmlformats.org/markup-compatibility/2006">
              <mc:Choice xmlns:v="urn:schemas-microsoft-com:vml" Requires="v">
                <p:oleObj spid="_x0000_s1027" name="Формула" r:id="rId4" imgW="1815840" imgH="533160" progId="Equation.3">
                  <p:embed/>
                </p:oleObj>
              </mc:Choice>
              <mc:Fallback>
                <p:oleObj name="Формула" r:id="rId4" imgW="1815840" imgH="533160"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36825" y="4365625"/>
                        <a:ext cx="2551113" cy="749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Объект 5"/>
          <p:cNvGraphicFramePr>
            <a:graphicFrameLocks noChangeAspect="1"/>
          </p:cNvGraphicFramePr>
          <p:nvPr/>
        </p:nvGraphicFramePr>
        <p:xfrm>
          <a:off x="1115616" y="5301208"/>
          <a:ext cx="2763837" cy="374650"/>
        </p:xfrm>
        <a:graphic>
          <a:graphicData uri="http://schemas.openxmlformats.org/presentationml/2006/ole">
            <mc:AlternateContent xmlns:mc="http://schemas.openxmlformats.org/markup-compatibility/2006">
              <mc:Choice xmlns:v="urn:schemas-microsoft-com:vml" Requires="v">
                <p:oleObj spid="_x0000_s1028" name="Формула" r:id="rId6" imgW="1688760" imgH="228600" progId="Equation.3">
                  <p:embed/>
                </p:oleObj>
              </mc:Choice>
              <mc:Fallback>
                <p:oleObj name="Формула" r:id="rId6" imgW="1688760" imgH="228600" progId="Equation.3">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5616" y="5301208"/>
                        <a:ext cx="2763837" cy="37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668344" y="274638"/>
            <a:ext cx="1018456" cy="274042"/>
          </a:xfrm>
        </p:spPr>
        <p:txBody>
          <a:bodyPr>
            <a:normAutofit fontScale="90000"/>
          </a:bodyPr>
          <a:lstStyle/>
          <a:p>
            <a:r>
              <a:rPr lang="ru-RU" sz="1200" dirty="0"/>
              <a:t>ИСО</a:t>
            </a:r>
            <a:endParaRPr lang="en-US" sz="1200" dirty="0"/>
          </a:p>
        </p:txBody>
      </p:sp>
      <p:sp>
        <p:nvSpPr>
          <p:cNvPr id="3" name="Содержимое 2"/>
          <p:cNvSpPr>
            <a:spLocks noGrp="1"/>
          </p:cNvSpPr>
          <p:nvPr>
            <p:ph idx="1"/>
          </p:nvPr>
        </p:nvSpPr>
        <p:spPr>
          <a:xfrm>
            <a:off x="457200" y="548680"/>
            <a:ext cx="8435280" cy="5577483"/>
          </a:xfrm>
        </p:spPr>
        <p:txBody>
          <a:bodyPr>
            <a:normAutofit/>
          </a:bodyPr>
          <a:lstStyle/>
          <a:p>
            <a:pPr>
              <a:buNone/>
            </a:pPr>
            <a:r>
              <a:rPr lang="ru-RU" sz="1600" dirty="0"/>
              <a:t>	Ранний срок </a:t>
            </a:r>
            <a:r>
              <a:rPr lang="en-US" sz="1600" i="1" dirty="0" err="1"/>
              <a:t>T</a:t>
            </a:r>
            <a:r>
              <a:rPr lang="en-US" sz="1600" i="1" baseline="-25000" dirty="0" err="1"/>
              <a:t>n</a:t>
            </a:r>
            <a:r>
              <a:rPr lang="en-US" sz="1600" i="1" baseline="30000" dirty="0" err="1"/>
              <a:t>p</a:t>
            </a:r>
            <a:r>
              <a:rPr lang="ru-RU" sz="1600" dirty="0"/>
              <a:t> наступления </a:t>
            </a:r>
            <a:r>
              <a:rPr lang="en-US" sz="1600" i="1" dirty="0"/>
              <a:t>n</a:t>
            </a:r>
            <a:r>
              <a:rPr lang="ru-RU" sz="1600" dirty="0"/>
              <a:t>-го завершающего события называется </a:t>
            </a:r>
            <a:r>
              <a:rPr lang="ru-RU" sz="1600" i="1" dirty="0"/>
              <a:t>критическим</a:t>
            </a:r>
          </a:p>
          <a:p>
            <a:pPr>
              <a:buNone/>
            </a:pPr>
            <a:r>
              <a:rPr lang="ru-RU" sz="1600" i="1" dirty="0"/>
              <a:t>временем</a:t>
            </a:r>
            <a:r>
              <a:rPr lang="ru-RU" sz="1600" dirty="0"/>
              <a:t> </a:t>
            </a:r>
            <a:r>
              <a:rPr lang="en-US" sz="1600" i="1" dirty="0"/>
              <a:t>T</a:t>
            </a:r>
            <a:r>
              <a:rPr lang="ru-RU" sz="1600" i="1" baseline="-25000" dirty="0" err="1"/>
              <a:t>кр</a:t>
            </a:r>
            <a:r>
              <a:rPr lang="ru-RU" sz="1600" dirty="0"/>
              <a:t>.  Это минимальное время, за которое может быть выполнен проект. </a:t>
            </a:r>
            <a:r>
              <a:rPr lang="ru-RU" sz="1600" i="1" dirty="0"/>
              <a:t>Путь</a:t>
            </a:r>
            <a:r>
              <a:rPr lang="ru-RU" sz="1600" dirty="0"/>
              <a:t> из</a:t>
            </a:r>
          </a:p>
          <a:p>
            <a:pPr>
              <a:buNone/>
            </a:pPr>
            <a:r>
              <a:rPr lang="ru-RU" sz="1600" dirty="0"/>
              <a:t>начальной вершины в завершающую вершину, имеющий длительность </a:t>
            </a:r>
            <a:r>
              <a:rPr lang="en-US" sz="1600" i="1" dirty="0" err="1"/>
              <a:t>T</a:t>
            </a:r>
            <a:r>
              <a:rPr lang="en-US" sz="1600" i="1" baseline="-25000" dirty="0" err="1"/>
              <a:t>n</a:t>
            </a:r>
            <a:r>
              <a:rPr lang="en-US" sz="1600" i="1" baseline="30000" dirty="0" err="1"/>
              <a:t>p</a:t>
            </a:r>
            <a:r>
              <a:rPr lang="ru-RU" sz="1600" dirty="0"/>
              <a:t> , называется</a:t>
            </a:r>
          </a:p>
          <a:p>
            <a:pPr>
              <a:buNone/>
            </a:pPr>
            <a:r>
              <a:rPr lang="ru-RU" sz="1600" i="1" dirty="0"/>
              <a:t>критическим</a:t>
            </a:r>
            <a:r>
              <a:rPr lang="ru-RU" sz="1600" dirty="0"/>
              <a:t>. Соответственно вершины и дуги, составляющие этот путь, называются</a:t>
            </a:r>
          </a:p>
          <a:p>
            <a:pPr>
              <a:buNone/>
            </a:pPr>
            <a:r>
              <a:rPr lang="ru-RU" sz="1600" dirty="0"/>
              <a:t>критическими. </a:t>
            </a:r>
            <a:endParaRPr lang="en-US" sz="1600" dirty="0"/>
          </a:p>
          <a:p>
            <a:pPr>
              <a:buNone/>
            </a:pPr>
            <a:r>
              <a:rPr lang="ru-RU" sz="1600" dirty="0"/>
              <a:t>	Путь, соединяющий начальную и завершающую вершины, является критическим тогда</a:t>
            </a:r>
          </a:p>
          <a:p>
            <a:pPr>
              <a:buNone/>
            </a:pPr>
            <a:r>
              <a:rPr lang="ru-RU" sz="1600" dirty="0"/>
              <a:t>и только тогда, когда для всех его дуг (</a:t>
            </a:r>
            <a:r>
              <a:rPr lang="en-US" sz="1600" i="1" dirty="0"/>
              <a:t>j</a:t>
            </a:r>
            <a:r>
              <a:rPr lang="ru-RU" sz="1600" dirty="0"/>
              <a:t>,</a:t>
            </a:r>
            <a:r>
              <a:rPr lang="en-US" sz="1600" i="1" dirty="0" err="1"/>
              <a:t>i</a:t>
            </a:r>
            <a:r>
              <a:rPr lang="ru-RU" sz="1600" dirty="0"/>
              <a:t>) выполняется  условие   </a:t>
            </a:r>
            <a:r>
              <a:rPr lang="en-US" sz="1600" i="1" dirty="0"/>
              <a:t>T</a:t>
            </a:r>
            <a:r>
              <a:rPr lang="en-US" sz="1600" i="1" baseline="-25000" dirty="0"/>
              <a:t>i</a:t>
            </a:r>
            <a:r>
              <a:rPr lang="en-US" sz="1600" i="1" baseline="30000" dirty="0"/>
              <a:t>p</a:t>
            </a:r>
            <a:r>
              <a:rPr lang="en-US" sz="1600" dirty="0"/>
              <a:t> </a:t>
            </a:r>
            <a:r>
              <a:rPr lang="ru-RU" sz="1600" dirty="0"/>
              <a:t>= </a:t>
            </a:r>
            <a:r>
              <a:rPr lang="en-US" sz="1600" i="1" dirty="0" err="1"/>
              <a:t>T</a:t>
            </a:r>
            <a:r>
              <a:rPr lang="en-US" sz="1600" i="1" baseline="-25000" dirty="0" err="1"/>
              <a:t>j</a:t>
            </a:r>
            <a:r>
              <a:rPr lang="en-US" sz="1600" i="1" baseline="30000" dirty="0" err="1"/>
              <a:t>p</a:t>
            </a:r>
            <a:r>
              <a:rPr lang="ru-RU" sz="1600" dirty="0"/>
              <a:t> + </a:t>
            </a:r>
            <a:r>
              <a:rPr lang="en-US" sz="1600" i="1" dirty="0" err="1"/>
              <a:t>t</a:t>
            </a:r>
            <a:r>
              <a:rPr lang="en-US" sz="1600" i="1" baseline="-25000" dirty="0" err="1"/>
              <a:t>ji</a:t>
            </a:r>
            <a:r>
              <a:rPr lang="ru-RU" sz="1600" dirty="0"/>
              <a:t>.</a:t>
            </a:r>
          </a:p>
          <a:p>
            <a:pPr>
              <a:buNone/>
            </a:pPr>
            <a:r>
              <a:rPr lang="ru-RU" sz="1600" dirty="0"/>
              <a:t>	</a:t>
            </a:r>
            <a:r>
              <a:rPr lang="ru-RU" sz="1600" i="1" dirty="0"/>
              <a:t>Поздний срок </a:t>
            </a:r>
            <a:r>
              <a:rPr lang="ru-RU" sz="1600" dirty="0"/>
              <a:t>наступления </a:t>
            </a:r>
            <a:r>
              <a:rPr lang="en-US" sz="1600" i="1" dirty="0" err="1"/>
              <a:t>i</a:t>
            </a:r>
            <a:r>
              <a:rPr lang="ru-RU" sz="1600" dirty="0"/>
              <a:t>-го события </a:t>
            </a:r>
            <a:r>
              <a:rPr lang="en-US" sz="1600" i="1" dirty="0"/>
              <a:t>T</a:t>
            </a:r>
            <a:r>
              <a:rPr lang="en-US" sz="1600" i="1" baseline="-25000" dirty="0"/>
              <a:t>i</a:t>
            </a:r>
            <a:r>
              <a:rPr lang="en-US" sz="1600" i="1" baseline="30000" dirty="0"/>
              <a:t>n</a:t>
            </a:r>
            <a:r>
              <a:rPr lang="ru-RU" sz="1600" dirty="0"/>
              <a:t> это время, превышение которого для</a:t>
            </a:r>
          </a:p>
          <a:p>
            <a:pPr>
              <a:buNone/>
            </a:pPr>
            <a:r>
              <a:rPr lang="ru-RU" sz="1600" dirty="0"/>
              <a:t>события приводит к увеличению </a:t>
            </a:r>
            <a:r>
              <a:rPr lang="en-US" sz="1600" i="1" dirty="0"/>
              <a:t>T</a:t>
            </a:r>
            <a:r>
              <a:rPr lang="ru-RU" sz="1600" i="1" baseline="-25000" dirty="0" err="1"/>
              <a:t>кр</a:t>
            </a:r>
            <a:r>
              <a:rPr lang="ru-RU" sz="1600" dirty="0"/>
              <a:t> . Из определения следует, что </a:t>
            </a:r>
            <a:r>
              <a:rPr lang="en-US" sz="1600" i="1" dirty="0" err="1"/>
              <a:t>T</a:t>
            </a:r>
            <a:r>
              <a:rPr lang="en-US" sz="1600" i="1" baseline="-25000" dirty="0" err="1"/>
              <a:t>n</a:t>
            </a:r>
            <a:r>
              <a:rPr lang="en-US" sz="1600" i="1" baseline="30000" dirty="0" err="1"/>
              <a:t>n</a:t>
            </a:r>
            <a:r>
              <a:rPr lang="ru-RU" sz="1600" dirty="0"/>
              <a:t> = </a:t>
            </a:r>
            <a:r>
              <a:rPr lang="en-US" sz="1600" i="1" dirty="0"/>
              <a:t>T</a:t>
            </a:r>
            <a:r>
              <a:rPr lang="ru-RU" sz="1600" i="1" baseline="-25000" dirty="0" err="1"/>
              <a:t>кр</a:t>
            </a:r>
            <a:r>
              <a:rPr lang="ru-RU" sz="1600" dirty="0"/>
              <a:t> = </a:t>
            </a:r>
            <a:r>
              <a:rPr lang="en-US" sz="1600" i="1" dirty="0" err="1"/>
              <a:t>T</a:t>
            </a:r>
            <a:r>
              <a:rPr lang="en-US" sz="1600" i="1" baseline="-25000" dirty="0" err="1"/>
              <a:t>n</a:t>
            </a:r>
            <a:r>
              <a:rPr lang="en-US" sz="1600" i="1" baseline="30000" dirty="0" err="1"/>
              <a:t>p</a:t>
            </a:r>
            <a:r>
              <a:rPr lang="ru-RU" sz="1600" dirty="0"/>
              <a:t> . Движемся</a:t>
            </a:r>
          </a:p>
          <a:p>
            <a:pPr>
              <a:buNone/>
            </a:pPr>
            <a:r>
              <a:rPr lang="ru-RU" sz="1600" dirty="0"/>
              <a:t>в обратном порядке от </a:t>
            </a:r>
            <a:r>
              <a:rPr lang="en-US" sz="1600" i="1" dirty="0"/>
              <a:t>n</a:t>
            </a:r>
            <a:r>
              <a:rPr lang="ru-RU" sz="1600" dirty="0"/>
              <a:t>-ой вершины по убыванию номеров вершин.  Для вычисления</a:t>
            </a:r>
          </a:p>
          <a:p>
            <a:pPr>
              <a:buNone/>
            </a:pPr>
            <a:r>
              <a:rPr lang="ru-RU" sz="1600" dirty="0"/>
              <a:t>позднего срока наступления </a:t>
            </a:r>
            <a:r>
              <a:rPr lang="en-US" sz="1600" i="1" dirty="0" err="1"/>
              <a:t>i</a:t>
            </a:r>
            <a:r>
              <a:rPr lang="ru-RU" sz="1600" dirty="0"/>
              <a:t>-ого события (</a:t>
            </a:r>
            <a:r>
              <a:rPr lang="en-US" sz="1600" i="1" dirty="0" err="1"/>
              <a:t>i</a:t>
            </a:r>
            <a:r>
              <a:rPr lang="ru-RU" sz="1600" dirty="0"/>
              <a:t>&lt;</a:t>
            </a:r>
            <a:r>
              <a:rPr lang="en-US" sz="1600" i="1" dirty="0"/>
              <a:t>n</a:t>
            </a:r>
            <a:r>
              <a:rPr lang="ru-RU" sz="1600" dirty="0"/>
              <a:t>) рассмотрим все дуги выходящие из </a:t>
            </a:r>
            <a:r>
              <a:rPr lang="en-US" sz="1600" i="1" dirty="0" err="1"/>
              <a:t>i</a:t>
            </a:r>
            <a:r>
              <a:rPr lang="ru-RU" sz="1600" dirty="0"/>
              <a:t>-ой</a:t>
            </a:r>
          </a:p>
          <a:p>
            <a:pPr>
              <a:buNone/>
            </a:pPr>
            <a:r>
              <a:rPr lang="ru-RU" sz="1600" dirty="0"/>
              <a:t>вершины. Вершины из </a:t>
            </a:r>
            <a:r>
              <a:rPr lang="en-US" sz="1600" i="1" dirty="0"/>
              <a:t>O</a:t>
            </a:r>
            <a:r>
              <a:rPr lang="ru-RU" sz="1600" baseline="30000" dirty="0"/>
              <a:t>+</a:t>
            </a:r>
            <a:r>
              <a:rPr lang="ru-RU" sz="1600" dirty="0"/>
              <a:t>(</a:t>
            </a:r>
            <a:r>
              <a:rPr lang="en-US" sz="1600" i="1" dirty="0" err="1"/>
              <a:t>i</a:t>
            </a:r>
            <a:r>
              <a:rPr lang="ru-RU" sz="1600" dirty="0"/>
              <a:t>) = { </a:t>
            </a:r>
            <a:r>
              <a:rPr lang="en-US" sz="1600" i="1" dirty="0"/>
              <a:t>j </a:t>
            </a:r>
            <a:r>
              <a:rPr lang="ru-RU" sz="1600" dirty="0">
                <a:sym typeface="Symbol"/>
              </a:rPr>
              <a:t></a:t>
            </a:r>
            <a:r>
              <a:rPr lang="ru-RU" sz="1600" dirty="0"/>
              <a:t> </a:t>
            </a:r>
            <a:r>
              <a:rPr lang="en-US" sz="1600" i="1" dirty="0"/>
              <a:t>V</a:t>
            </a:r>
            <a:r>
              <a:rPr lang="ru-RU" sz="1600" dirty="0"/>
              <a:t> | </a:t>
            </a:r>
            <a:r>
              <a:rPr lang="ru-RU" sz="1600" dirty="0">
                <a:sym typeface="Symbol"/>
              </a:rPr>
              <a:t></a:t>
            </a:r>
            <a:r>
              <a:rPr lang="ru-RU" sz="1600" dirty="0"/>
              <a:t> (</a:t>
            </a:r>
            <a:r>
              <a:rPr lang="en-US" sz="1600" i="1" dirty="0" err="1"/>
              <a:t>i</a:t>
            </a:r>
            <a:r>
              <a:rPr lang="ru-RU" sz="1600" dirty="0"/>
              <a:t>,</a:t>
            </a:r>
            <a:r>
              <a:rPr lang="ru-RU" sz="1600" i="1" dirty="0"/>
              <a:t> </a:t>
            </a:r>
            <a:r>
              <a:rPr lang="en-US" sz="1600" i="1" dirty="0"/>
              <a:t>j</a:t>
            </a:r>
            <a:r>
              <a:rPr lang="ru-RU" sz="1600" dirty="0"/>
              <a:t>) </a:t>
            </a:r>
            <a:r>
              <a:rPr lang="ru-RU" sz="1600" dirty="0">
                <a:sym typeface="Symbol"/>
              </a:rPr>
              <a:t></a:t>
            </a:r>
            <a:r>
              <a:rPr lang="ru-RU" sz="1600" dirty="0"/>
              <a:t> </a:t>
            </a:r>
            <a:r>
              <a:rPr lang="en-US" sz="1600" i="1" dirty="0"/>
              <a:t>E</a:t>
            </a:r>
            <a:r>
              <a:rPr lang="ru-RU" sz="1600" dirty="0"/>
              <a:t> } уже имею поздние сроки. Для каждой дуги</a:t>
            </a:r>
          </a:p>
          <a:p>
            <a:pPr>
              <a:buNone/>
            </a:pPr>
            <a:r>
              <a:rPr lang="ru-RU" sz="1600" dirty="0"/>
              <a:t>(</a:t>
            </a:r>
            <a:r>
              <a:rPr lang="en-US" sz="1600" i="1" dirty="0" err="1"/>
              <a:t>i</a:t>
            </a:r>
            <a:r>
              <a:rPr lang="en-US" sz="1600" i="1" dirty="0"/>
              <a:t> </a:t>
            </a:r>
            <a:r>
              <a:rPr lang="ru-RU" sz="1600" dirty="0"/>
              <a:t>, </a:t>
            </a:r>
            <a:r>
              <a:rPr lang="en-US" sz="1600" i="1" dirty="0"/>
              <a:t>j</a:t>
            </a:r>
            <a:r>
              <a:rPr lang="ru-RU" sz="1600" dirty="0"/>
              <a:t>) , </a:t>
            </a:r>
            <a:r>
              <a:rPr lang="en-US" sz="1600" i="1" dirty="0"/>
              <a:t>j</a:t>
            </a:r>
            <a:r>
              <a:rPr lang="ru-RU" sz="1600" dirty="0">
                <a:sym typeface="Symbol"/>
              </a:rPr>
              <a:t></a:t>
            </a:r>
            <a:r>
              <a:rPr lang="en-US" sz="1600" i="1" dirty="0"/>
              <a:t>O</a:t>
            </a:r>
            <a:r>
              <a:rPr lang="ru-RU" sz="1600" baseline="30000" dirty="0"/>
              <a:t>+</a:t>
            </a:r>
            <a:r>
              <a:rPr lang="ru-RU" sz="1600" dirty="0"/>
              <a:t>(</a:t>
            </a:r>
            <a:r>
              <a:rPr lang="en-US" sz="1600" i="1" dirty="0" err="1"/>
              <a:t>i</a:t>
            </a:r>
            <a:r>
              <a:rPr lang="ru-RU" sz="1600" dirty="0"/>
              <a:t>) вычислим </a:t>
            </a:r>
            <a:r>
              <a:rPr lang="en-US" sz="1600" i="1" dirty="0" err="1"/>
              <a:t>T</a:t>
            </a:r>
            <a:r>
              <a:rPr lang="en-US" sz="1600" i="1" baseline="-25000" dirty="0" err="1"/>
              <a:t>j</a:t>
            </a:r>
            <a:r>
              <a:rPr lang="en-US" sz="1600" i="1" baseline="30000" dirty="0" err="1"/>
              <a:t>n</a:t>
            </a:r>
            <a:r>
              <a:rPr lang="ru-RU" sz="1600" dirty="0"/>
              <a:t> - </a:t>
            </a:r>
            <a:r>
              <a:rPr lang="en-US" sz="1600" i="1" dirty="0" err="1"/>
              <a:t>t</a:t>
            </a:r>
            <a:r>
              <a:rPr lang="en-US" sz="1600" i="1" baseline="-25000" dirty="0" err="1"/>
              <a:t>ij</a:t>
            </a:r>
            <a:r>
              <a:rPr lang="ru-RU" sz="1600" dirty="0"/>
              <a:t>. Наименьшее значение по </a:t>
            </a:r>
            <a:r>
              <a:rPr lang="en-US" sz="1600" i="1" dirty="0"/>
              <a:t>j</a:t>
            </a:r>
            <a:r>
              <a:rPr lang="ru-RU" sz="1600" dirty="0"/>
              <a:t> даст поздний срок наступления </a:t>
            </a:r>
            <a:r>
              <a:rPr lang="en-US" sz="1600" i="1" dirty="0" err="1"/>
              <a:t>i</a:t>
            </a:r>
            <a:r>
              <a:rPr lang="ru-RU" sz="1600" i="1" dirty="0"/>
              <a:t>-</a:t>
            </a:r>
            <a:r>
              <a:rPr lang="ru-RU" sz="1600" dirty="0"/>
              <a:t>го</a:t>
            </a:r>
          </a:p>
          <a:p>
            <a:pPr>
              <a:buNone/>
            </a:pPr>
            <a:r>
              <a:rPr lang="ru-RU" sz="1600" dirty="0"/>
              <a:t>события. Таким образом,</a:t>
            </a:r>
            <a:endParaRPr lang="en-US" sz="1600" dirty="0"/>
          </a:p>
          <a:p>
            <a:pPr>
              <a:buNone/>
            </a:pPr>
            <a:endParaRPr lang="ru-RU" sz="1600" dirty="0"/>
          </a:p>
          <a:p>
            <a:pPr>
              <a:buNone/>
            </a:pPr>
            <a:endParaRPr lang="ru-RU" sz="1600" dirty="0"/>
          </a:p>
          <a:p>
            <a:pPr>
              <a:buNone/>
            </a:pPr>
            <a:endParaRPr lang="ru-RU" sz="1600" dirty="0"/>
          </a:p>
          <a:p>
            <a:pPr>
              <a:buNone/>
            </a:pPr>
            <a:r>
              <a:rPr lang="ru-RU" sz="1600" dirty="0"/>
              <a:t>Заметим, что </a:t>
            </a:r>
            <a:r>
              <a:rPr lang="en-US" sz="1600" i="1" dirty="0"/>
              <a:t>T</a:t>
            </a:r>
            <a:r>
              <a:rPr lang="en-US" sz="1600" i="1" baseline="-25000" dirty="0"/>
              <a:t>i</a:t>
            </a:r>
            <a:r>
              <a:rPr lang="en-US" sz="1600" i="1" baseline="30000" dirty="0"/>
              <a:t>n</a:t>
            </a:r>
            <a:r>
              <a:rPr lang="ru-RU" sz="1600" dirty="0"/>
              <a:t> = </a:t>
            </a:r>
            <a:r>
              <a:rPr lang="en-US" sz="1600" i="1" dirty="0"/>
              <a:t>T</a:t>
            </a:r>
            <a:r>
              <a:rPr lang="en-US" sz="1600" i="1" baseline="-25000" dirty="0"/>
              <a:t>i</a:t>
            </a:r>
            <a:r>
              <a:rPr lang="en-US" sz="1600" i="1" baseline="30000" dirty="0"/>
              <a:t>p</a:t>
            </a:r>
            <a:r>
              <a:rPr lang="ru-RU" sz="1600" dirty="0"/>
              <a:t> для всех критических событий, в частности </a:t>
            </a:r>
            <a:r>
              <a:rPr lang="en-US" sz="1600" dirty="0"/>
              <a:t>T</a:t>
            </a:r>
            <a:r>
              <a:rPr lang="ru-RU" sz="1600" baseline="-25000" dirty="0"/>
              <a:t>0</a:t>
            </a:r>
            <a:r>
              <a:rPr lang="en-US" sz="1600" i="1" baseline="30000" dirty="0"/>
              <a:t>n</a:t>
            </a:r>
            <a:r>
              <a:rPr lang="ru-RU" sz="1600" dirty="0"/>
              <a:t> = 0.</a:t>
            </a:r>
            <a:endParaRPr lang="en-US" sz="1600" dirty="0"/>
          </a:p>
          <a:p>
            <a:pPr>
              <a:buNone/>
            </a:pPr>
            <a:endParaRPr lang="en-US" sz="1600" dirty="0"/>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049" name="Object 1"/>
          <p:cNvGraphicFramePr>
            <a:graphicFrameLocks noChangeAspect="1"/>
          </p:cNvGraphicFramePr>
          <p:nvPr/>
        </p:nvGraphicFramePr>
        <p:xfrm>
          <a:off x="2843808" y="4797152"/>
          <a:ext cx="2314575" cy="685800"/>
        </p:xfrm>
        <a:graphic>
          <a:graphicData uri="http://schemas.openxmlformats.org/presentationml/2006/ole">
            <mc:AlternateContent xmlns:mc="http://schemas.openxmlformats.org/markup-compatibility/2006">
              <mc:Choice xmlns:v="urn:schemas-microsoft-com:vml" Requires="v">
                <p:oleObj spid="_x0000_s2049" name="Формула" r:id="rId2" imgW="1954951" imgH="583947" progId="Equation.3">
                  <p:embed/>
                </p:oleObj>
              </mc:Choice>
              <mc:Fallback>
                <p:oleObj name="Формула" r:id="rId2" imgW="1954951" imgH="583947" progId="Equation.3">
                  <p:embed/>
                  <p:pic>
                    <p:nvPicPr>
                      <p:cNvPr id="0"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8" y="4797152"/>
                        <a:ext cx="2314575"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884368" y="274638"/>
            <a:ext cx="802432" cy="274042"/>
          </a:xfrm>
        </p:spPr>
        <p:txBody>
          <a:bodyPr>
            <a:normAutofit fontScale="90000"/>
          </a:bodyPr>
          <a:lstStyle/>
          <a:p>
            <a:r>
              <a:rPr lang="ru-RU" sz="1200" dirty="0"/>
              <a:t>ИСО</a:t>
            </a:r>
            <a:endParaRPr lang="en-US" sz="1200" dirty="0"/>
          </a:p>
        </p:txBody>
      </p:sp>
      <p:sp>
        <p:nvSpPr>
          <p:cNvPr id="3" name="Содержимое 2"/>
          <p:cNvSpPr>
            <a:spLocks noGrp="1"/>
          </p:cNvSpPr>
          <p:nvPr>
            <p:ph idx="1"/>
          </p:nvPr>
        </p:nvSpPr>
        <p:spPr>
          <a:xfrm>
            <a:off x="457200" y="476672"/>
            <a:ext cx="8229600" cy="5649491"/>
          </a:xfrm>
        </p:spPr>
        <p:txBody>
          <a:bodyPr>
            <a:normAutofit/>
          </a:bodyPr>
          <a:lstStyle/>
          <a:p>
            <a:pPr algn="just">
              <a:buNone/>
            </a:pPr>
            <a:r>
              <a:rPr lang="ru-RU" sz="1600" dirty="0"/>
              <a:t>	</a:t>
            </a:r>
            <a:r>
              <a:rPr lang="ru-RU" sz="1600" i="1" dirty="0"/>
              <a:t>Резервом времени </a:t>
            </a:r>
            <a:r>
              <a:rPr lang="en-US" sz="1600" i="1" dirty="0" err="1"/>
              <a:t>R</a:t>
            </a:r>
            <a:r>
              <a:rPr lang="en-US" sz="1600" i="1" baseline="-25000" dirty="0" err="1"/>
              <a:t>i</a:t>
            </a:r>
            <a:r>
              <a:rPr lang="en-US" sz="1600" dirty="0"/>
              <a:t> </a:t>
            </a:r>
            <a:r>
              <a:rPr lang="ru-RU" sz="1600" dirty="0"/>
              <a:t>для </a:t>
            </a:r>
            <a:r>
              <a:rPr lang="en-US" sz="1600" i="1" dirty="0" err="1"/>
              <a:t>i</a:t>
            </a:r>
            <a:r>
              <a:rPr lang="ru-RU" sz="1600" dirty="0"/>
              <a:t>-го события называется максимальное время, на которое</a:t>
            </a:r>
          </a:p>
          <a:p>
            <a:pPr algn="just">
              <a:buNone/>
            </a:pPr>
            <a:r>
              <a:rPr lang="ru-RU" sz="1600" dirty="0"/>
              <a:t>можно задержать наступление события без увеличения критического времени. То есть </a:t>
            </a:r>
          </a:p>
          <a:p>
            <a:pPr algn="just">
              <a:buNone/>
            </a:pPr>
            <a:r>
              <a:rPr lang="en-US" sz="1600" i="1" dirty="0" err="1"/>
              <a:t>R</a:t>
            </a:r>
            <a:r>
              <a:rPr lang="en-US" sz="1600" i="1" baseline="-25000" dirty="0" err="1"/>
              <a:t>i</a:t>
            </a:r>
            <a:r>
              <a:rPr lang="ru-RU" sz="1600" dirty="0"/>
              <a:t> =</a:t>
            </a:r>
            <a:r>
              <a:rPr lang="en-US" sz="1600" i="1" dirty="0"/>
              <a:t>T</a:t>
            </a:r>
            <a:r>
              <a:rPr lang="en-US" sz="1600" i="1" baseline="-25000" dirty="0"/>
              <a:t>i</a:t>
            </a:r>
            <a:r>
              <a:rPr lang="en-US" sz="1600" i="1" baseline="30000" dirty="0"/>
              <a:t>n</a:t>
            </a:r>
            <a:r>
              <a:rPr lang="ru-RU" sz="1600" dirty="0"/>
              <a:t> - </a:t>
            </a:r>
            <a:r>
              <a:rPr lang="en-US" sz="1600" i="1" dirty="0"/>
              <a:t>T</a:t>
            </a:r>
            <a:r>
              <a:rPr lang="en-US" sz="1600" i="1" baseline="-25000" dirty="0"/>
              <a:t>i</a:t>
            </a:r>
            <a:r>
              <a:rPr lang="en-US" sz="1600" i="1" baseline="30000" dirty="0"/>
              <a:t>p</a:t>
            </a:r>
            <a:r>
              <a:rPr lang="ru-RU" sz="1600" dirty="0"/>
              <a:t> . Как следует из определения, события с нулевым резервом времени находятся</a:t>
            </a:r>
          </a:p>
          <a:p>
            <a:pPr algn="just">
              <a:buNone/>
            </a:pPr>
            <a:r>
              <a:rPr lang="ru-RU" sz="1600" dirty="0"/>
              <a:t>На критическом пути.</a:t>
            </a:r>
            <a:endParaRPr lang="en-US" sz="1600" dirty="0"/>
          </a:p>
          <a:p>
            <a:pPr algn="just">
              <a:buNone/>
            </a:pPr>
            <a:r>
              <a:rPr lang="ru-RU" sz="1600" dirty="0"/>
              <a:t>	Для работ по сетевому графику определяют: ранние сроки начала и завершения,</a:t>
            </a:r>
          </a:p>
          <a:p>
            <a:pPr algn="just">
              <a:buNone/>
            </a:pPr>
            <a:r>
              <a:rPr lang="ru-RU" sz="1600" dirty="0"/>
              <a:t>поздние сроки начала и завершения, резервы времени. </a:t>
            </a:r>
          </a:p>
          <a:p>
            <a:pPr algn="just">
              <a:buNone/>
            </a:pPr>
            <a:r>
              <a:rPr lang="ru-RU" sz="1600" dirty="0"/>
              <a:t>	</a:t>
            </a:r>
            <a:r>
              <a:rPr lang="ru-RU" sz="1600" i="1" dirty="0"/>
              <a:t>Ранний срок </a:t>
            </a:r>
            <a:r>
              <a:rPr lang="en-US" sz="1600" i="1" dirty="0"/>
              <a:t>T</a:t>
            </a:r>
            <a:r>
              <a:rPr lang="ru-RU" sz="1600" i="1" baseline="-25000" dirty="0" err="1"/>
              <a:t>н</a:t>
            </a:r>
            <a:r>
              <a:rPr lang="ru-RU" sz="1600" i="1" baseline="30000" dirty="0" err="1"/>
              <a:t>р</a:t>
            </a:r>
            <a:r>
              <a:rPr lang="ru-RU" sz="1600" dirty="0"/>
              <a:t>(</a:t>
            </a:r>
            <a:r>
              <a:rPr lang="en-US" sz="1600" i="1" dirty="0" err="1"/>
              <a:t>i</a:t>
            </a:r>
            <a:r>
              <a:rPr lang="ru-RU" sz="1600" dirty="0"/>
              <a:t>,</a:t>
            </a:r>
            <a:r>
              <a:rPr lang="en-US" sz="1600" i="1" dirty="0"/>
              <a:t>j</a:t>
            </a:r>
            <a:r>
              <a:rPr lang="ru-RU" sz="1600" dirty="0"/>
              <a:t>) </a:t>
            </a:r>
            <a:r>
              <a:rPr lang="ru-RU" sz="1600" i="1" dirty="0"/>
              <a:t>начала работы </a:t>
            </a:r>
            <a:r>
              <a:rPr lang="ru-RU" sz="1600" dirty="0"/>
              <a:t>(</a:t>
            </a:r>
            <a:r>
              <a:rPr lang="en-US" sz="1600" i="1" dirty="0" err="1"/>
              <a:t>i</a:t>
            </a:r>
            <a:r>
              <a:rPr lang="ru-RU" sz="1600" dirty="0"/>
              <a:t>, </a:t>
            </a:r>
            <a:r>
              <a:rPr lang="en-US" sz="1600" i="1" dirty="0"/>
              <a:t>j</a:t>
            </a:r>
            <a:r>
              <a:rPr lang="ru-RU" sz="1600" dirty="0"/>
              <a:t>) это минимальное время начала работы при</a:t>
            </a:r>
          </a:p>
          <a:p>
            <a:pPr algn="just">
              <a:buNone/>
            </a:pPr>
            <a:r>
              <a:rPr lang="ru-RU" sz="1600" dirty="0"/>
              <a:t>условии, что все предшествующие работы завершены как можно раньше. Поскольку работа</a:t>
            </a:r>
          </a:p>
          <a:p>
            <a:pPr algn="just">
              <a:buNone/>
            </a:pPr>
            <a:r>
              <a:rPr lang="ru-RU" sz="1600" dirty="0"/>
              <a:t>не может начинаться раньше своего начального события, то </a:t>
            </a:r>
            <a:r>
              <a:rPr lang="en-US" sz="1600" i="1" dirty="0"/>
              <a:t>T</a:t>
            </a:r>
            <a:r>
              <a:rPr lang="ru-RU" sz="1600" i="1" baseline="-25000" dirty="0" err="1"/>
              <a:t>н</a:t>
            </a:r>
            <a:r>
              <a:rPr lang="ru-RU" sz="1600" i="1" baseline="30000" dirty="0" err="1"/>
              <a:t>р</a:t>
            </a:r>
            <a:r>
              <a:rPr lang="ru-RU" sz="1600" dirty="0"/>
              <a:t>(</a:t>
            </a:r>
            <a:r>
              <a:rPr lang="en-US" sz="1600" i="1" dirty="0" err="1"/>
              <a:t>i</a:t>
            </a:r>
            <a:r>
              <a:rPr lang="ru-RU" sz="1600" dirty="0"/>
              <a:t>,</a:t>
            </a:r>
            <a:r>
              <a:rPr lang="en-US" sz="1600" i="1" dirty="0"/>
              <a:t>j</a:t>
            </a:r>
            <a:r>
              <a:rPr lang="ru-RU" sz="1600" dirty="0"/>
              <a:t>) = </a:t>
            </a:r>
            <a:r>
              <a:rPr lang="en-US" sz="1600" i="1" dirty="0"/>
              <a:t>T</a:t>
            </a:r>
            <a:r>
              <a:rPr lang="en-US" sz="1600" i="1" baseline="-25000" dirty="0"/>
              <a:t>i</a:t>
            </a:r>
            <a:r>
              <a:rPr lang="en-US" sz="1600" i="1" baseline="30000" dirty="0"/>
              <a:t>p</a:t>
            </a:r>
            <a:r>
              <a:rPr lang="ru-RU" sz="1600" dirty="0"/>
              <a:t> . Отсюда следует,</a:t>
            </a:r>
          </a:p>
          <a:p>
            <a:pPr algn="just">
              <a:buNone/>
            </a:pPr>
            <a:r>
              <a:rPr lang="ru-RU" sz="1600" dirty="0"/>
              <a:t>что </a:t>
            </a:r>
            <a:r>
              <a:rPr lang="ru-RU" sz="1600" i="1" dirty="0"/>
              <a:t>ранний срок завершения работы </a:t>
            </a:r>
            <a:r>
              <a:rPr lang="ru-RU" sz="1600" dirty="0"/>
              <a:t>(</a:t>
            </a:r>
            <a:r>
              <a:rPr lang="en-US" sz="1600" i="1" dirty="0" err="1"/>
              <a:t>i</a:t>
            </a:r>
            <a:r>
              <a:rPr lang="ru-RU" sz="1600" dirty="0"/>
              <a:t> , </a:t>
            </a:r>
            <a:r>
              <a:rPr lang="en-US" sz="1600" i="1" dirty="0"/>
              <a:t>j</a:t>
            </a:r>
            <a:r>
              <a:rPr lang="ru-RU" sz="1600" dirty="0"/>
              <a:t>) определяется по формуле </a:t>
            </a:r>
          </a:p>
          <a:p>
            <a:pPr algn="just">
              <a:buNone/>
            </a:pPr>
            <a:r>
              <a:rPr lang="en-US" sz="1600" i="1" dirty="0"/>
              <a:t>T</a:t>
            </a:r>
            <a:r>
              <a:rPr lang="ru-RU" sz="1600" i="1" baseline="-25000" dirty="0" err="1"/>
              <a:t>з</a:t>
            </a:r>
            <a:r>
              <a:rPr lang="ru-RU" sz="1600" i="1" baseline="30000" dirty="0" err="1"/>
              <a:t>р</a:t>
            </a:r>
            <a:r>
              <a:rPr lang="ru-RU" sz="1600" dirty="0"/>
              <a:t>(</a:t>
            </a:r>
            <a:r>
              <a:rPr lang="en-US" sz="1600" i="1" dirty="0" err="1"/>
              <a:t>i</a:t>
            </a:r>
            <a:r>
              <a:rPr lang="ru-RU" sz="1600" dirty="0"/>
              <a:t>,</a:t>
            </a:r>
            <a:r>
              <a:rPr lang="en-US" sz="1600" i="1" dirty="0"/>
              <a:t>j</a:t>
            </a:r>
            <a:r>
              <a:rPr lang="ru-RU" sz="1600" dirty="0"/>
              <a:t>) = </a:t>
            </a:r>
            <a:r>
              <a:rPr lang="en-US" sz="1600" i="1" dirty="0"/>
              <a:t>T</a:t>
            </a:r>
            <a:r>
              <a:rPr lang="en-US" sz="1600" i="1" baseline="-25000" dirty="0"/>
              <a:t>i</a:t>
            </a:r>
            <a:r>
              <a:rPr lang="en-US" sz="1600" i="1" baseline="30000" dirty="0"/>
              <a:t>p</a:t>
            </a:r>
            <a:r>
              <a:rPr lang="ru-RU" sz="1600" dirty="0"/>
              <a:t> + </a:t>
            </a:r>
            <a:r>
              <a:rPr lang="en-US" sz="1600" i="1" dirty="0" err="1"/>
              <a:t>t</a:t>
            </a:r>
            <a:r>
              <a:rPr lang="en-US" sz="1600" i="1" baseline="-25000" dirty="0" err="1"/>
              <a:t>ij</a:t>
            </a:r>
            <a:r>
              <a:rPr lang="ru-RU" sz="1600" dirty="0"/>
              <a:t> = </a:t>
            </a:r>
            <a:r>
              <a:rPr lang="en-US" sz="1600" i="1" dirty="0"/>
              <a:t>T</a:t>
            </a:r>
            <a:r>
              <a:rPr lang="ru-RU" sz="1600" i="1" baseline="-25000" dirty="0" err="1"/>
              <a:t>н</a:t>
            </a:r>
            <a:r>
              <a:rPr lang="ru-RU" sz="1600" i="1" baseline="30000" dirty="0" err="1"/>
              <a:t>р</a:t>
            </a:r>
            <a:r>
              <a:rPr lang="ru-RU" sz="1600" dirty="0"/>
              <a:t>(</a:t>
            </a:r>
            <a:r>
              <a:rPr lang="en-US" sz="1600" i="1" dirty="0" err="1"/>
              <a:t>i</a:t>
            </a:r>
            <a:r>
              <a:rPr lang="ru-RU" sz="1600" dirty="0"/>
              <a:t>,</a:t>
            </a:r>
            <a:r>
              <a:rPr lang="en-US" sz="1600" i="1" dirty="0"/>
              <a:t>j</a:t>
            </a:r>
            <a:r>
              <a:rPr lang="ru-RU" sz="1600" dirty="0"/>
              <a:t>) + </a:t>
            </a:r>
            <a:r>
              <a:rPr lang="en-US" sz="1600" i="1" dirty="0" err="1"/>
              <a:t>t</a:t>
            </a:r>
            <a:r>
              <a:rPr lang="en-US" sz="1600" i="1" baseline="-25000" dirty="0" err="1"/>
              <a:t>ij</a:t>
            </a:r>
            <a:r>
              <a:rPr lang="ru-RU" sz="1600" dirty="0"/>
              <a:t> . </a:t>
            </a:r>
            <a:endParaRPr lang="en-US" sz="1600" dirty="0"/>
          </a:p>
          <a:p>
            <a:pPr algn="just">
              <a:buNone/>
            </a:pPr>
            <a:r>
              <a:rPr lang="ru-RU" sz="1600" dirty="0"/>
              <a:t>	</a:t>
            </a:r>
            <a:r>
              <a:rPr lang="ru-RU" sz="1600" i="1" dirty="0"/>
              <a:t>Поздний срок </a:t>
            </a:r>
            <a:r>
              <a:rPr lang="en-US" sz="1600" i="1" dirty="0"/>
              <a:t>T</a:t>
            </a:r>
            <a:r>
              <a:rPr lang="ru-RU" sz="1600" i="1" baseline="-25000" dirty="0" err="1"/>
              <a:t>з</a:t>
            </a:r>
            <a:r>
              <a:rPr lang="ru-RU" sz="1600" i="1" baseline="30000" dirty="0" err="1"/>
              <a:t>п</a:t>
            </a:r>
            <a:r>
              <a:rPr lang="ru-RU" sz="1600" dirty="0"/>
              <a:t>(</a:t>
            </a:r>
            <a:r>
              <a:rPr lang="en-US" sz="1600" i="1" dirty="0" err="1"/>
              <a:t>i</a:t>
            </a:r>
            <a:r>
              <a:rPr lang="ru-RU" sz="1600" dirty="0"/>
              <a:t>,</a:t>
            </a:r>
            <a:r>
              <a:rPr lang="en-US" sz="1600" i="1" dirty="0"/>
              <a:t>j</a:t>
            </a:r>
            <a:r>
              <a:rPr lang="ru-RU" sz="1600" dirty="0"/>
              <a:t>) </a:t>
            </a:r>
            <a:r>
              <a:rPr lang="ru-RU" sz="1600" i="1" dirty="0"/>
              <a:t>завершения работы </a:t>
            </a:r>
            <a:r>
              <a:rPr lang="ru-RU" sz="1600" dirty="0"/>
              <a:t>(</a:t>
            </a:r>
            <a:r>
              <a:rPr lang="en-US" sz="1600" i="1" dirty="0" err="1"/>
              <a:t>i</a:t>
            </a:r>
            <a:r>
              <a:rPr lang="ru-RU" sz="1600" dirty="0"/>
              <a:t> , </a:t>
            </a:r>
            <a:r>
              <a:rPr lang="en-US" sz="1600" i="1" dirty="0"/>
              <a:t>j</a:t>
            </a:r>
            <a:r>
              <a:rPr lang="ru-RU" sz="1600" dirty="0"/>
              <a:t>) это максимальное время завершения</a:t>
            </a:r>
          </a:p>
          <a:p>
            <a:pPr algn="just">
              <a:buNone/>
            </a:pPr>
            <a:r>
              <a:rPr lang="ru-RU" sz="1600" dirty="0"/>
              <a:t>работы без нарушения критического времени. Очевидно, </a:t>
            </a:r>
            <a:r>
              <a:rPr lang="en-US" sz="1600" i="1" dirty="0"/>
              <a:t>T</a:t>
            </a:r>
            <a:r>
              <a:rPr lang="ru-RU" sz="1600" i="1" baseline="-25000" dirty="0" err="1"/>
              <a:t>з</a:t>
            </a:r>
            <a:r>
              <a:rPr lang="ru-RU" sz="1600" i="1" baseline="30000" dirty="0" err="1"/>
              <a:t>п</a:t>
            </a:r>
            <a:r>
              <a:rPr lang="ru-RU" sz="1600" dirty="0"/>
              <a:t>(</a:t>
            </a:r>
            <a:r>
              <a:rPr lang="en-US" sz="1600" i="1" dirty="0" err="1"/>
              <a:t>i</a:t>
            </a:r>
            <a:r>
              <a:rPr lang="ru-RU" sz="1600" dirty="0"/>
              <a:t>,</a:t>
            </a:r>
            <a:r>
              <a:rPr lang="en-US" sz="1600" i="1" dirty="0"/>
              <a:t>j</a:t>
            </a:r>
            <a:r>
              <a:rPr lang="ru-RU" sz="1600" dirty="0"/>
              <a:t>) = </a:t>
            </a:r>
            <a:r>
              <a:rPr lang="en-US" sz="1600" i="1" dirty="0" err="1"/>
              <a:t>T</a:t>
            </a:r>
            <a:r>
              <a:rPr lang="en-US" sz="1600" i="1" baseline="-25000" dirty="0" err="1"/>
              <a:t>j</a:t>
            </a:r>
            <a:r>
              <a:rPr lang="en-US" sz="1600" i="1" baseline="30000" dirty="0" err="1"/>
              <a:t>n</a:t>
            </a:r>
            <a:r>
              <a:rPr lang="ru-RU" sz="1600" dirty="0"/>
              <a:t> . Для </a:t>
            </a:r>
            <a:r>
              <a:rPr lang="ru-RU" sz="1600" i="1" dirty="0"/>
              <a:t>позднего срока</a:t>
            </a:r>
          </a:p>
          <a:p>
            <a:pPr algn="just">
              <a:buNone/>
            </a:pPr>
            <a:r>
              <a:rPr lang="ru-RU" sz="1600" i="1" dirty="0"/>
              <a:t>начала работы</a:t>
            </a:r>
            <a:r>
              <a:rPr lang="ru-RU" sz="1600" dirty="0"/>
              <a:t> имеем </a:t>
            </a:r>
            <a:r>
              <a:rPr lang="en-US" sz="1600" i="1" dirty="0"/>
              <a:t>T</a:t>
            </a:r>
            <a:r>
              <a:rPr lang="ru-RU" sz="1600" i="1" baseline="-25000" dirty="0" err="1"/>
              <a:t>н</a:t>
            </a:r>
            <a:r>
              <a:rPr lang="ru-RU" sz="1600" i="1" baseline="30000" dirty="0" err="1"/>
              <a:t>п</a:t>
            </a:r>
            <a:r>
              <a:rPr lang="ru-RU" sz="1600" dirty="0"/>
              <a:t>(</a:t>
            </a:r>
            <a:r>
              <a:rPr lang="en-US" sz="1600" i="1" dirty="0" err="1"/>
              <a:t>i</a:t>
            </a:r>
            <a:r>
              <a:rPr lang="ru-RU" sz="1600" dirty="0"/>
              <a:t>,</a:t>
            </a:r>
            <a:r>
              <a:rPr lang="en-US" sz="1600" i="1" dirty="0"/>
              <a:t>j</a:t>
            </a:r>
            <a:r>
              <a:rPr lang="ru-RU" sz="1600" dirty="0"/>
              <a:t>) = </a:t>
            </a:r>
            <a:r>
              <a:rPr lang="en-US" sz="1600" i="1" dirty="0" err="1"/>
              <a:t>T</a:t>
            </a:r>
            <a:r>
              <a:rPr lang="en-US" sz="1600" i="1" baseline="-25000" dirty="0" err="1"/>
              <a:t>j</a:t>
            </a:r>
            <a:r>
              <a:rPr lang="en-US" sz="1600" i="1" baseline="30000" dirty="0" err="1"/>
              <a:t>n</a:t>
            </a:r>
            <a:r>
              <a:rPr lang="ru-RU" sz="1600" dirty="0"/>
              <a:t>- </a:t>
            </a:r>
            <a:r>
              <a:rPr lang="en-US" sz="1600" i="1" dirty="0" err="1"/>
              <a:t>t</a:t>
            </a:r>
            <a:r>
              <a:rPr lang="en-US" sz="1600" i="1" baseline="-25000" dirty="0" err="1"/>
              <a:t>ij</a:t>
            </a:r>
            <a:r>
              <a:rPr lang="ru-RU" sz="1600" dirty="0"/>
              <a:t> = </a:t>
            </a:r>
            <a:r>
              <a:rPr lang="en-US" sz="1600" i="1" dirty="0"/>
              <a:t>T</a:t>
            </a:r>
            <a:r>
              <a:rPr lang="ru-RU" sz="1600" i="1" baseline="-25000" dirty="0" err="1"/>
              <a:t>з</a:t>
            </a:r>
            <a:r>
              <a:rPr lang="ru-RU" sz="1600" i="1" baseline="30000" dirty="0" err="1"/>
              <a:t>п</a:t>
            </a:r>
            <a:r>
              <a:rPr lang="ru-RU" sz="1600" dirty="0"/>
              <a:t>(</a:t>
            </a:r>
            <a:r>
              <a:rPr lang="en-US" sz="1600" i="1" dirty="0" err="1"/>
              <a:t>i</a:t>
            </a:r>
            <a:r>
              <a:rPr lang="ru-RU" sz="1600" dirty="0"/>
              <a:t>,</a:t>
            </a:r>
            <a:r>
              <a:rPr lang="en-US" sz="1600" i="1" dirty="0"/>
              <a:t>j</a:t>
            </a:r>
            <a:r>
              <a:rPr lang="ru-RU" sz="1600" dirty="0"/>
              <a:t>) - </a:t>
            </a:r>
            <a:r>
              <a:rPr lang="en-US" sz="1600" i="1" dirty="0" err="1"/>
              <a:t>t</a:t>
            </a:r>
            <a:r>
              <a:rPr lang="en-US" sz="1600" i="1" baseline="-25000" dirty="0" err="1"/>
              <a:t>ij</a:t>
            </a:r>
            <a:r>
              <a:rPr lang="en-US" sz="1600" baseline="30000" dirty="0"/>
              <a:t> </a:t>
            </a:r>
            <a:r>
              <a:rPr lang="ru-RU" sz="1600" dirty="0"/>
              <a:t>.</a:t>
            </a:r>
            <a:endParaRPr lang="en-US"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596336" y="274638"/>
            <a:ext cx="1090464" cy="202034"/>
          </a:xfrm>
        </p:spPr>
        <p:txBody>
          <a:bodyPr>
            <a:normAutofit fontScale="90000"/>
          </a:bodyPr>
          <a:lstStyle/>
          <a:p>
            <a:r>
              <a:rPr lang="ru-RU" sz="1200" dirty="0"/>
              <a:t>ИСО</a:t>
            </a:r>
            <a:endParaRPr lang="en-US" sz="1200" dirty="0"/>
          </a:p>
        </p:txBody>
      </p:sp>
      <p:sp>
        <p:nvSpPr>
          <p:cNvPr id="3" name="Содержимое 2"/>
          <p:cNvSpPr>
            <a:spLocks noGrp="1"/>
          </p:cNvSpPr>
          <p:nvPr>
            <p:ph idx="1"/>
          </p:nvPr>
        </p:nvSpPr>
        <p:spPr>
          <a:xfrm>
            <a:off x="457200" y="476672"/>
            <a:ext cx="8435280" cy="5649491"/>
          </a:xfrm>
        </p:spPr>
        <p:txBody>
          <a:bodyPr>
            <a:normAutofit/>
          </a:bodyPr>
          <a:lstStyle/>
          <a:p>
            <a:pPr algn="just">
              <a:buNone/>
            </a:pPr>
            <a:r>
              <a:rPr lang="ru-RU" sz="1600" dirty="0"/>
              <a:t>	</a:t>
            </a:r>
            <a:r>
              <a:rPr lang="ru-RU" sz="1600" i="1" dirty="0"/>
              <a:t>Суммарный резерв времени </a:t>
            </a:r>
            <a:r>
              <a:rPr lang="en-US" sz="1600" i="1" dirty="0" err="1"/>
              <a:t>R</a:t>
            </a:r>
            <a:r>
              <a:rPr lang="en-US" sz="1600" i="1" baseline="-25000" dirty="0" err="1"/>
              <a:t>c</a:t>
            </a:r>
            <a:r>
              <a:rPr lang="ru-RU" sz="1600" dirty="0"/>
              <a:t>(</a:t>
            </a:r>
            <a:r>
              <a:rPr lang="en-US" sz="1600" i="1" dirty="0" err="1"/>
              <a:t>i</a:t>
            </a:r>
            <a:r>
              <a:rPr lang="ru-RU" sz="1600" dirty="0"/>
              <a:t>,</a:t>
            </a:r>
            <a:r>
              <a:rPr lang="en-US" sz="1600" i="1" dirty="0"/>
              <a:t>j</a:t>
            </a:r>
            <a:r>
              <a:rPr lang="ru-RU" sz="1600" dirty="0"/>
              <a:t>) для работы (</a:t>
            </a:r>
            <a:r>
              <a:rPr lang="en-US" sz="1600" i="1" dirty="0" err="1"/>
              <a:t>i</a:t>
            </a:r>
            <a:r>
              <a:rPr lang="ru-RU" sz="1600" dirty="0"/>
              <a:t> , </a:t>
            </a:r>
            <a:r>
              <a:rPr lang="en-US" sz="1600" i="1" dirty="0"/>
              <a:t>j</a:t>
            </a:r>
            <a:r>
              <a:rPr lang="ru-RU" sz="1600" dirty="0"/>
              <a:t>) это максимальная время, на которое</a:t>
            </a:r>
          </a:p>
          <a:p>
            <a:pPr algn="just">
              <a:buNone/>
            </a:pPr>
            <a:r>
              <a:rPr lang="ru-RU" sz="1600" dirty="0"/>
              <a:t>можно увеличить продолжительность выполнения работы (</a:t>
            </a:r>
            <a:r>
              <a:rPr lang="en-US" sz="1600" i="1" dirty="0" err="1"/>
              <a:t>i</a:t>
            </a:r>
            <a:r>
              <a:rPr lang="ru-RU" sz="1600" dirty="0"/>
              <a:t> , </a:t>
            </a:r>
            <a:r>
              <a:rPr lang="en-US" sz="1600" i="1" dirty="0"/>
              <a:t>j</a:t>
            </a:r>
            <a:r>
              <a:rPr lang="ru-RU" sz="1600" dirty="0"/>
              <a:t>) без превышения</a:t>
            </a:r>
          </a:p>
          <a:p>
            <a:pPr algn="just">
              <a:buNone/>
            </a:pPr>
            <a:r>
              <a:rPr lang="ru-RU" sz="1600" dirty="0"/>
              <a:t>критического времени для проекта. Он вычисляется по одной из формул </a:t>
            </a:r>
          </a:p>
          <a:p>
            <a:pPr algn="ctr">
              <a:buNone/>
            </a:pPr>
            <a:r>
              <a:rPr lang="en-US" sz="1600" i="1" dirty="0" err="1"/>
              <a:t>R</a:t>
            </a:r>
            <a:r>
              <a:rPr lang="en-US" sz="1600" i="1" baseline="-25000" dirty="0" err="1"/>
              <a:t>c</a:t>
            </a:r>
            <a:r>
              <a:rPr lang="ru-RU" sz="1600" dirty="0"/>
              <a:t>(</a:t>
            </a:r>
            <a:r>
              <a:rPr lang="en-US" sz="1600" i="1" dirty="0" err="1"/>
              <a:t>i</a:t>
            </a:r>
            <a:r>
              <a:rPr lang="ru-RU" sz="1600" dirty="0"/>
              <a:t>,</a:t>
            </a:r>
            <a:r>
              <a:rPr lang="en-US" sz="1600" i="1" dirty="0"/>
              <a:t>j</a:t>
            </a:r>
            <a:r>
              <a:rPr lang="ru-RU" sz="1600" dirty="0"/>
              <a:t>) = </a:t>
            </a:r>
            <a:r>
              <a:rPr lang="en-US" sz="1600" i="1" dirty="0" err="1"/>
              <a:t>T</a:t>
            </a:r>
            <a:r>
              <a:rPr lang="en-US" sz="1600" i="1" baseline="-25000" dirty="0" err="1"/>
              <a:t>j</a:t>
            </a:r>
            <a:r>
              <a:rPr lang="en-US" sz="1600" i="1" baseline="30000" dirty="0" err="1"/>
              <a:t>n</a:t>
            </a:r>
            <a:r>
              <a:rPr lang="ru-RU" sz="1600" dirty="0"/>
              <a:t> -</a:t>
            </a:r>
            <a:r>
              <a:rPr lang="ru-RU" sz="1600" i="1" dirty="0"/>
              <a:t> </a:t>
            </a:r>
            <a:r>
              <a:rPr lang="en-US" sz="1600" i="1" dirty="0"/>
              <a:t>T</a:t>
            </a:r>
            <a:r>
              <a:rPr lang="en-US" sz="1600" i="1" baseline="-25000" dirty="0"/>
              <a:t>i</a:t>
            </a:r>
            <a:r>
              <a:rPr lang="en-US" sz="1600" i="1" baseline="30000" dirty="0"/>
              <a:t>p</a:t>
            </a:r>
            <a:r>
              <a:rPr lang="ru-RU" sz="1600" dirty="0"/>
              <a:t> - </a:t>
            </a:r>
            <a:r>
              <a:rPr lang="en-US" sz="1600" i="1" dirty="0" err="1"/>
              <a:t>t</a:t>
            </a:r>
            <a:r>
              <a:rPr lang="en-US" sz="1600" i="1" baseline="-25000" dirty="0" err="1"/>
              <a:t>ij</a:t>
            </a:r>
            <a:r>
              <a:rPr lang="ru-RU" sz="1600" dirty="0"/>
              <a:t> =</a:t>
            </a:r>
            <a:r>
              <a:rPr lang="ru-RU" sz="1600" i="1" dirty="0"/>
              <a:t>=</a:t>
            </a:r>
            <a:r>
              <a:rPr lang="en-US" sz="1600" i="1" dirty="0" err="1"/>
              <a:t>T</a:t>
            </a:r>
            <a:r>
              <a:rPr lang="en-US" sz="1600" i="1" baseline="-25000" dirty="0" err="1"/>
              <a:t>j</a:t>
            </a:r>
            <a:r>
              <a:rPr lang="en-US" sz="1600" i="1" baseline="30000" dirty="0" err="1"/>
              <a:t>n</a:t>
            </a:r>
            <a:r>
              <a:rPr lang="en-US" sz="1600" i="1" dirty="0"/>
              <a:t> </a:t>
            </a:r>
            <a:r>
              <a:rPr lang="ru-RU" sz="1600" dirty="0"/>
              <a:t>- </a:t>
            </a:r>
            <a:r>
              <a:rPr lang="en-US" sz="1600" i="1" dirty="0"/>
              <a:t>T</a:t>
            </a:r>
            <a:r>
              <a:rPr lang="ru-RU" sz="1600" i="1" baseline="-25000" dirty="0" err="1"/>
              <a:t>з</a:t>
            </a:r>
            <a:r>
              <a:rPr lang="ru-RU" sz="1600" i="1" baseline="30000" dirty="0" err="1"/>
              <a:t>р</a:t>
            </a:r>
            <a:r>
              <a:rPr lang="ru-RU" sz="1600" dirty="0"/>
              <a:t>(</a:t>
            </a:r>
            <a:r>
              <a:rPr lang="en-US" sz="1600" i="1" dirty="0" err="1"/>
              <a:t>i</a:t>
            </a:r>
            <a:r>
              <a:rPr lang="ru-RU" sz="1600" dirty="0"/>
              <a:t>,</a:t>
            </a:r>
            <a:r>
              <a:rPr lang="en-US" sz="1600" i="1" dirty="0"/>
              <a:t>j</a:t>
            </a:r>
            <a:r>
              <a:rPr lang="ru-RU" sz="1600" dirty="0"/>
              <a:t>) = </a:t>
            </a:r>
            <a:r>
              <a:rPr lang="en-US" sz="1600" i="1" dirty="0"/>
              <a:t>T</a:t>
            </a:r>
            <a:r>
              <a:rPr lang="ru-RU" sz="1600" i="1" baseline="-25000" dirty="0" err="1"/>
              <a:t>з</a:t>
            </a:r>
            <a:r>
              <a:rPr lang="ru-RU" sz="1600" i="1" baseline="30000" dirty="0" err="1"/>
              <a:t>п</a:t>
            </a:r>
            <a:r>
              <a:rPr lang="ru-RU" sz="1600" dirty="0"/>
              <a:t>(</a:t>
            </a:r>
            <a:r>
              <a:rPr lang="en-US" sz="1600" i="1" dirty="0" err="1"/>
              <a:t>i</a:t>
            </a:r>
            <a:r>
              <a:rPr lang="ru-RU" sz="1600" dirty="0"/>
              <a:t>,</a:t>
            </a:r>
            <a:r>
              <a:rPr lang="en-US" sz="1600" i="1" dirty="0"/>
              <a:t>j</a:t>
            </a:r>
            <a:r>
              <a:rPr lang="ru-RU" sz="1600" dirty="0"/>
              <a:t>) -  </a:t>
            </a:r>
            <a:r>
              <a:rPr lang="en-US" sz="1600" i="1" dirty="0"/>
              <a:t>T</a:t>
            </a:r>
            <a:r>
              <a:rPr lang="ru-RU" sz="1600" i="1" baseline="-25000" dirty="0" err="1"/>
              <a:t>з</a:t>
            </a:r>
            <a:r>
              <a:rPr lang="ru-RU" sz="1600" i="1" baseline="30000" dirty="0" err="1"/>
              <a:t>р</a:t>
            </a:r>
            <a:r>
              <a:rPr lang="ru-RU" sz="1600" dirty="0"/>
              <a:t>(</a:t>
            </a:r>
            <a:r>
              <a:rPr lang="en-US" sz="1600" i="1" dirty="0" err="1"/>
              <a:t>i</a:t>
            </a:r>
            <a:r>
              <a:rPr lang="ru-RU" sz="1600" dirty="0"/>
              <a:t>,</a:t>
            </a:r>
            <a:r>
              <a:rPr lang="en-US" sz="1600" i="1" dirty="0"/>
              <a:t>j</a:t>
            </a:r>
            <a:r>
              <a:rPr lang="ru-RU" sz="1600" dirty="0"/>
              <a:t>) = </a:t>
            </a:r>
            <a:r>
              <a:rPr lang="en-US" sz="1600" i="1" dirty="0"/>
              <a:t>T</a:t>
            </a:r>
            <a:r>
              <a:rPr lang="ru-RU" sz="1600" i="1" baseline="-25000" dirty="0" err="1"/>
              <a:t>н</a:t>
            </a:r>
            <a:r>
              <a:rPr lang="ru-RU" sz="1600" i="1" baseline="30000" dirty="0" err="1"/>
              <a:t>п</a:t>
            </a:r>
            <a:r>
              <a:rPr lang="ru-RU" sz="1600" dirty="0"/>
              <a:t>(</a:t>
            </a:r>
            <a:r>
              <a:rPr lang="en-US" sz="1600" i="1" dirty="0" err="1"/>
              <a:t>i</a:t>
            </a:r>
            <a:r>
              <a:rPr lang="ru-RU" sz="1600" dirty="0"/>
              <a:t>,</a:t>
            </a:r>
            <a:r>
              <a:rPr lang="en-US" sz="1600" i="1" dirty="0"/>
              <a:t>j</a:t>
            </a:r>
            <a:r>
              <a:rPr lang="ru-RU" sz="1600" dirty="0"/>
              <a:t>) - </a:t>
            </a:r>
            <a:r>
              <a:rPr lang="en-US" sz="1600" i="1" dirty="0"/>
              <a:t>T</a:t>
            </a:r>
            <a:r>
              <a:rPr lang="ru-RU" sz="1600" i="1" baseline="-25000" dirty="0" err="1"/>
              <a:t>н</a:t>
            </a:r>
            <a:r>
              <a:rPr lang="ru-RU" sz="1600" i="1" baseline="30000" dirty="0" err="1"/>
              <a:t>р</a:t>
            </a:r>
            <a:r>
              <a:rPr lang="ru-RU" sz="1600" dirty="0"/>
              <a:t>(</a:t>
            </a:r>
            <a:r>
              <a:rPr lang="en-US" sz="1600" i="1" dirty="0" err="1"/>
              <a:t>i</a:t>
            </a:r>
            <a:r>
              <a:rPr lang="ru-RU" sz="1600" dirty="0"/>
              <a:t>,</a:t>
            </a:r>
            <a:r>
              <a:rPr lang="en-US" sz="1600" i="1" dirty="0"/>
              <a:t>j</a:t>
            </a:r>
            <a:r>
              <a:rPr lang="ru-RU" sz="1600" dirty="0"/>
              <a:t>) .</a:t>
            </a:r>
            <a:endParaRPr lang="en-US" sz="1600" dirty="0"/>
          </a:p>
          <a:p>
            <a:pPr algn="just">
              <a:buNone/>
            </a:pPr>
            <a:r>
              <a:rPr lang="ru-RU" sz="1600" i="1" dirty="0"/>
              <a:t>	Свободный резерв времени </a:t>
            </a:r>
            <a:r>
              <a:rPr lang="en-US" sz="1600" i="1" dirty="0" err="1"/>
              <a:t>R</a:t>
            </a:r>
            <a:r>
              <a:rPr lang="en-US" sz="1600" i="1" baseline="-25000" dirty="0" err="1"/>
              <a:t>c</a:t>
            </a:r>
            <a:r>
              <a:rPr lang="ru-RU" sz="1600" i="1" baseline="-25000" dirty="0"/>
              <a:t>в</a:t>
            </a:r>
            <a:r>
              <a:rPr lang="ru-RU" sz="1600" dirty="0"/>
              <a:t>(</a:t>
            </a:r>
            <a:r>
              <a:rPr lang="en-US" sz="1600" i="1" dirty="0" err="1"/>
              <a:t>i</a:t>
            </a:r>
            <a:r>
              <a:rPr lang="ru-RU" sz="1600" dirty="0"/>
              <a:t>,</a:t>
            </a:r>
            <a:r>
              <a:rPr lang="en-US" sz="1600" i="1" dirty="0"/>
              <a:t>j</a:t>
            </a:r>
            <a:r>
              <a:rPr lang="ru-RU" sz="1600" dirty="0"/>
              <a:t>) указывает время, на которое можно продлить работу</a:t>
            </a:r>
          </a:p>
          <a:p>
            <a:pPr algn="just">
              <a:buNone/>
            </a:pPr>
            <a:r>
              <a:rPr lang="ru-RU" sz="1600" dirty="0"/>
              <a:t>без изменения ранних сроков начала последующих работ при условии завершения</a:t>
            </a:r>
          </a:p>
          <a:p>
            <a:pPr algn="just">
              <a:buNone/>
            </a:pPr>
            <a:r>
              <a:rPr lang="ru-RU" sz="1600" dirty="0"/>
              <a:t>предшествующих работ в ранние сроки. Он определяется как</a:t>
            </a:r>
          </a:p>
          <a:p>
            <a:pPr algn="ctr">
              <a:buNone/>
            </a:pPr>
            <a:r>
              <a:rPr lang="ru-RU" sz="1600" dirty="0"/>
              <a:t> </a:t>
            </a:r>
            <a:r>
              <a:rPr lang="en-US" sz="1600" i="1" dirty="0" err="1"/>
              <a:t>R</a:t>
            </a:r>
            <a:r>
              <a:rPr lang="en-US" sz="1600" i="1" baseline="-25000" dirty="0" err="1"/>
              <a:t>c</a:t>
            </a:r>
            <a:r>
              <a:rPr lang="ru-RU" sz="1600" i="1" baseline="-25000" dirty="0"/>
              <a:t>в</a:t>
            </a:r>
            <a:r>
              <a:rPr lang="ru-RU" sz="1600" dirty="0"/>
              <a:t>(</a:t>
            </a:r>
            <a:r>
              <a:rPr lang="en-US" sz="1600" i="1" dirty="0" err="1"/>
              <a:t>i</a:t>
            </a:r>
            <a:r>
              <a:rPr lang="ru-RU" sz="1600" dirty="0"/>
              <a:t>,</a:t>
            </a:r>
            <a:r>
              <a:rPr lang="en-US" sz="1600" i="1" dirty="0"/>
              <a:t>j</a:t>
            </a:r>
            <a:r>
              <a:rPr lang="ru-RU" sz="1600" dirty="0"/>
              <a:t>) = </a:t>
            </a:r>
            <a:r>
              <a:rPr lang="en-US" sz="1600" i="1" dirty="0" err="1"/>
              <a:t>T</a:t>
            </a:r>
            <a:r>
              <a:rPr lang="en-US" sz="1600" i="1" baseline="-25000" dirty="0" err="1"/>
              <a:t>j</a:t>
            </a:r>
            <a:r>
              <a:rPr lang="en-US" sz="1600" i="1" baseline="30000" dirty="0" err="1"/>
              <a:t>p</a:t>
            </a:r>
            <a:r>
              <a:rPr lang="ru-RU" sz="1600" dirty="0"/>
              <a:t> - </a:t>
            </a:r>
            <a:r>
              <a:rPr lang="en-US" sz="1600" i="1" dirty="0"/>
              <a:t>T</a:t>
            </a:r>
            <a:r>
              <a:rPr lang="en-US" sz="1600" i="1" baseline="-25000" dirty="0"/>
              <a:t>i</a:t>
            </a:r>
            <a:r>
              <a:rPr lang="en-US" sz="1600" i="1" baseline="30000" dirty="0"/>
              <a:t>p</a:t>
            </a:r>
            <a:r>
              <a:rPr lang="ru-RU" sz="1600" dirty="0"/>
              <a:t> - </a:t>
            </a:r>
            <a:r>
              <a:rPr lang="en-US" sz="1600" i="1" dirty="0" err="1"/>
              <a:t>t</a:t>
            </a:r>
            <a:r>
              <a:rPr lang="en-US" sz="1600" i="1" baseline="-25000" dirty="0" err="1"/>
              <a:t>ij</a:t>
            </a:r>
            <a:r>
              <a:rPr lang="ru-RU" sz="1600" dirty="0"/>
              <a:t> = </a:t>
            </a:r>
            <a:r>
              <a:rPr lang="en-US" sz="1600" i="1" dirty="0" err="1"/>
              <a:t>T</a:t>
            </a:r>
            <a:r>
              <a:rPr lang="en-US" sz="1600" i="1" baseline="-25000" dirty="0" err="1"/>
              <a:t>j</a:t>
            </a:r>
            <a:r>
              <a:rPr lang="en-US" sz="1600" i="1" baseline="30000" dirty="0" err="1"/>
              <a:t>p</a:t>
            </a:r>
            <a:r>
              <a:rPr lang="ru-RU" sz="1600" dirty="0"/>
              <a:t> - </a:t>
            </a:r>
            <a:r>
              <a:rPr lang="en-US" sz="1600" i="1" dirty="0"/>
              <a:t>T</a:t>
            </a:r>
            <a:r>
              <a:rPr lang="ru-RU" sz="1600" i="1" baseline="-25000" dirty="0" err="1"/>
              <a:t>з</a:t>
            </a:r>
            <a:r>
              <a:rPr lang="ru-RU" sz="1600" i="1" baseline="30000" dirty="0" err="1"/>
              <a:t>р</a:t>
            </a:r>
            <a:r>
              <a:rPr lang="ru-RU" sz="1600" dirty="0"/>
              <a:t>(</a:t>
            </a:r>
            <a:r>
              <a:rPr lang="en-US" sz="1600" i="1" dirty="0" err="1"/>
              <a:t>i</a:t>
            </a:r>
            <a:r>
              <a:rPr lang="ru-RU" sz="1600" dirty="0"/>
              <a:t>,</a:t>
            </a:r>
            <a:r>
              <a:rPr lang="en-US" sz="1600" i="1" dirty="0"/>
              <a:t>j</a:t>
            </a:r>
            <a:r>
              <a:rPr lang="ru-RU" sz="1600" dirty="0"/>
              <a:t>) .</a:t>
            </a:r>
            <a:endParaRPr lang="en-US" sz="1600" dirty="0"/>
          </a:p>
          <a:p>
            <a:pPr algn="just">
              <a:buNone/>
            </a:pPr>
            <a:r>
              <a:rPr lang="ru-RU" sz="1600" dirty="0"/>
              <a:t>	</a:t>
            </a:r>
            <a:r>
              <a:rPr lang="ru-RU" sz="1600" i="1" dirty="0"/>
              <a:t>Независимый резерв времени </a:t>
            </a:r>
            <a:r>
              <a:rPr lang="en-US" sz="1600" i="1" dirty="0"/>
              <a:t>R</a:t>
            </a:r>
            <a:r>
              <a:rPr lang="ru-RU" sz="1600" i="1" baseline="-25000" dirty="0" err="1"/>
              <a:t>н</a:t>
            </a:r>
            <a:r>
              <a:rPr lang="ru-RU" sz="1600" dirty="0"/>
              <a:t>(</a:t>
            </a:r>
            <a:r>
              <a:rPr lang="en-US" sz="1600" i="1" dirty="0" err="1"/>
              <a:t>i</a:t>
            </a:r>
            <a:r>
              <a:rPr lang="ru-RU" sz="1600" dirty="0"/>
              <a:t>,</a:t>
            </a:r>
            <a:r>
              <a:rPr lang="en-US" sz="1600" i="1" dirty="0"/>
              <a:t>j</a:t>
            </a:r>
            <a:r>
              <a:rPr lang="ru-RU" sz="1600" dirty="0"/>
              <a:t>) указывает время, на которое можно продлить работу</a:t>
            </a:r>
          </a:p>
          <a:p>
            <a:pPr algn="just">
              <a:buNone/>
            </a:pPr>
            <a:r>
              <a:rPr lang="ru-RU" sz="1600" dirty="0"/>
              <a:t>без изменения ранних сроков начала последующих работ при условии завершения</a:t>
            </a:r>
          </a:p>
          <a:p>
            <a:pPr algn="just">
              <a:buNone/>
            </a:pPr>
            <a:r>
              <a:rPr lang="ru-RU" sz="1600" dirty="0"/>
              <a:t>предшествующих работ в поздние сроки. Независимый резерв времени определяется по</a:t>
            </a:r>
          </a:p>
          <a:p>
            <a:pPr algn="just">
              <a:buNone/>
            </a:pPr>
            <a:r>
              <a:rPr lang="ru-RU" sz="1600" dirty="0"/>
              <a:t>формуле </a:t>
            </a:r>
          </a:p>
          <a:p>
            <a:pPr algn="ctr">
              <a:buNone/>
            </a:pPr>
            <a:r>
              <a:rPr lang="en-US" sz="1600" i="1" dirty="0"/>
              <a:t>R</a:t>
            </a:r>
            <a:r>
              <a:rPr lang="ru-RU" sz="1600" i="1" baseline="-25000" dirty="0" err="1"/>
              <a:t>н</a:t>
            </a:r>
            <a:r>
              <a:rPr lang="ru-RU" sz="1600" dirty="0"/>
              <a:t>(</a:t>
            </a:r>
            <a:r>
              <a:rPr lang="en-US" sz="1600" i="1" dirty="0" err="1"/>
              <a:t>i</a:t>
            </a:r>
            <a:r>
              <a:rPr lang="ru-RU" sz="1600" dirty="0"/>
              <a:t>,</a:t>
            </a:r>
            <a:r>
              <a:rPr lang="en-US" sz="1600" i="1" dirty="0"/>
              <a:t>j</a:t>
            </a:r>
            <a:r>
              <a:rPr lang="ru-RU" sz="1600" dirty="0"/>
              <a:t>) = =</a:t>
            </a:r>
            <a:r>
              <a:rPr lang="en-US" sz="1600" dirty="0"/>
              <a:t>max</a:t>
            </a:r>
            <a:r>
              <a:rPr lang="ru-RU" sz="1600" dirty="0"/>
              <a:t> { 0 ; </a:t>
            </a:r>
            <a:r>
              <a:rPr lang="en-US" sz="1600" i="1" dirty="0" err="1"/>
              <a:t>T</a:t>
            </a:r>
            <a:r>
              <a:rPr lang="en-US" sz="1600" i="1" baseline="-25000" dirty="0" err="1"/>
              <a:t>j</a:t>
            </a:r>
            <a:r>
              <a:rPr lang="en-US" sz="1600" i="1" baseline="30000" dirty="0" err="1"/>
              <a:t>p</a:t>
            </a:r>
            <a:r>
              <a:rPr lang="ru-RU" sz="1600" dirty="0"/>
              <a:t> - </a:t>
            </a:r>
            <a:r>
              <a:rPr lang="en-US" sz="1600" i="1" dirty="0"/>
              <a:t>T</a:t>
            </a:r>
            <a:r>
              <a:rPr lang="en-US" sz="1600" i="1" baseline="-25000" dirty="0"/>
              <a:t>i</a:t>
            </a:r>
            <a:r>
              <a:rPr lang="en-US" sz="1600" i="1" baseline="30000" dirty="0"/>
              <a:t>n</a:t>
            </a:r>
            <a:r>
              <a:rPr lang="ru-RU" sz="1600" dirty="0"/>
              <a:t> - </a:t>
            </a:r>
            <a:r>
              <a:rPr lang="en-US" sz="1600" i="1" dirty="0" err="1"/>
              <a:t>t</a:t>
            </a:r>
            <a:r>
              <a:rPr lang="en-US" sz="1600" i="1" baseline="-25000" dirty="0" err="1"/>
              <a:t>ij</a:t>
            </a:r>
            <a:r>
              <a:rPr lang="ru-RU" sz="1600" dirty="0"/>
              <a:t> } . </a:t>
            </a:r>
            <a:endParaRPr lang="en-US" sz="1600" dirty="0"/>
          </a:p>
          <a:p>
            <a:pPr algn="just">
              <a:buNone/>
            </a:pPr>
            <a:r>
              <a:rPr lang="ru-RU" sz="1600" dirty="0"/>
              <a:t>	</a:t>
            </a:r>
            <a:r>
              <a:rPr lang="ru-RU" sz="1600" i="1" dirty="0"/>
              <a:t>Гарантированный резерв времени </a:t>
            </a:r>
            <a:r>
              <a:rPr lang="en-US" sz="1600" i="1" dirty="0"/>
              <a:t>R</a:t>
            </a:r>
            <a:r>
              <a:rPr lang="ru-RU" sz="1600" i="1" baseline="-25000" dirty="0"/>
              <a:t>г</a:t>
            </a:r>
            <a:r>
              <a:rPr lang="ru-RU" sz="1600" dirty="0"/>
              <a:t>(</a:t>
            </a:r>
            <a:r>
              <a:rPr lang="en-US" sz="1600" i="1" dirty="0" err="1"/>
              <a:t>i</a:t>
            </a:r>
            <a:r>
              <a:rPr lang="ru-RU" sz="1600" dirty="0"/>
              <a:t>,</a:t>
            </a:r>
            <a:r>
              <a:rPr lang="en-US" sz="1600" i="1" dirty="0"/>
              <a:t>j</a:t>
            </a:r>
            <a:r>
              <a:rPr lang="ru-RU" sz="1600" dirty="0"/>
              <a:t>) – максимально возможное увеличение</a:t>
            </a:r>
          </a:p>
          <a:p>
            <a:pPr algn="just">
              <a:buNone/>
            </a:pPr>
            <a:r>
              <a:rPr lang="ru-RU" sz="1600" dirty="0"/>
              <a:t>продолжительности работы, не влекущее увеличение критического времени для проекта, при</a:t>
            </a:r>
          </a:p>
          <a:p>
            <a:pPr algn="just">
              <a:buNone/>
            </a:pPr>
            <a:r>
              <a:rPr lang="ru-RU" sz="1600" dirty="0"/>
              <a:t>условии завершения всех предшествующих работ в поздние сроки. Получим</a:t>
            </a:r>
          </a:p>
          <a:p>
            <a:pPr algn="ctr">
              <a:buNone/>
            </a:pPr>
            <a:r>
              <a:rPr lang="ru-RU" sz="1600" dirty="0"/>
              <a:t> </a:t>
            </a:r>
            <a:r>
              <a:rPr lang="en-US" sz="1600" i="1" dirty="0"/>
              <a:t>R</a:t>
            </a:r>
            <a:r>
              <a:rPr lang="ru-RU" sz="1600" i="1" baseline="-25000" dirty="0"/>
              <a:t>г</a:t>
            </a:r>
            <a:r>
              <a:rPr lang="en-US" sz="1600" dirty="0"/>
              <a:t>(</a:t>
            </a:r>
            <a:r>
              <a:rPr lang="en-US" sz="1600" i="1" dirty="0" err="1"/>
              <a:t>i</a:t>
            </a:r>
            <a:r>
              <a:rPr lang="en-US" sz="1600" dirty="0" err="1"/>
              <a:t>,</a:t>
            </a:r>
            <a:r>
              <a:rPr lang="en-US" sz="1600" i="1" dirty="0" err="1"/>
              <a:t>j</a:t>
            </a:r>
            <a:r>
              <a:rPr lang="en-US" sz="1600" dirty="0"/>
              <a:t>) = </a:t>
            </a:r>
            <a:r>
              <a:rPr lang="en-US" sz="1600" i="1" dirty="0" err="1"/>
              <a:t>T</a:t>
            </a:r>
            <a:r>
              <a:rPr lang="en-US" sz="1600" i="1" baseline="-25000" dirty="0" err="1"/>
              <a:t>j</a:t>
            </a:r>
            <a:r>
              <a:rPr lang="en-US" sz="1600" i="1" baseline="30000" dirty="0" err="1"/>
              <a:t>n</a:t>
            </a:r>
            <a:r>
              <a:rPr lang="en-US" sz="1600" dirty="0"/>
              <a:t> - </a:t>
            </a:r>
            <a:r>
              <a:rPr lang="en-US" sz="1600" i="1" dirty="0"/>
              <a:t>T</a:t>
            </a:r>
            <a:r>
              <a:rPr lang="en-US" sz="1600" i="1" baseline="-25000" dirty="0"/>
              <a:t>i</a:t>
            </a:r>
            <a:r>
              <a:rPr lang="en-US" sz="1600" i="1" baseline="30000" dirty="0"/>
              <a:t>n</a:t>
            </a:r>
            <a:r>
              <a:rPr lang="en-US" sz="1600" dirty="0"/>
              <a:t> – </a:t>
            </a:r>
            <a:r>
              <a:rPr lang="en-US" sz="1600" i="1" dirty="0" err="1"/>
              <a:t>t</a:t>
            </a:r>
            <a:r>
              <a:rPr lang="en-US" sz="1600" i="1" baseline="-25000" dirty="0" err="1"/>
              <a:t>ij</a:t>
            </a:r>
            <a:r>
              <a:rPr lang="en-US" sz="1600" dirty="0"/>
              <a:t>=</a:t>
            </a:r>
            <a:r>
              <a:rPr lang="en-US" sz="1600" i="1" dirty="0"/>
              <a:t> T</a:t>
            </a:r>
            <a:r>
              <a:rPr lang="ru-RU" sz="1600" i="1" baseline="-25000" dirty="0" err="1"/>
              <a:t>з</a:t>
            </a:r>
            <a:r>
              <a:rPr lang="ru-RU" sz="1600" i="1" baseline="30000" dirty="0" err="1"/>
              <a:t>п</a:t>
            </a:r>
            <a:r>
              <a:rPr lang="en-US" sz="1600" dirty="0"/>
              <a:t>(</a:t>
            </a:r>
            <a:r>
              <a:rPr lang="en-US" sz="1600" i="1" dirty="0" err="1"/>
              <a:t>i</a:t>
            </a:r>
            <a:r>
              <a:rPr lang="en-US" sz="1600" dirty="0" err="1"/>
              <a:t>,</a:t>
            </a:r>
            <a:r>
              <a:rPr lang="en-US" sz="1600" i="1" dirty="0" err="1"/>
              <a:t>j</a:t>
            </a:r>
            <a:r>
              <a:rPr lang="en-US" sz="1600" dirty="0"/>
              <a:t>) - </a:t>
            </a:r>
            <a:r>
              <a:rPr lang="en-US" sz="1600" i="1" dirty="0"/>
              <a:t>T</a:t>
            </a:r>
            <a:r>
              <a:rPr lang="en-US" sz="1600" i="1" baseline="-25000" dirty="0"/>
              <a:t>i</a:t>
            </a:r>
            <a:r>
              <a:rPr lang="en-US" sz="1600" i="1" baseline="30000" dirty="0"/>
              <a:t>n</a:t>
            </a:r>
            <a:r>
              <a:rPr lang="en-US" sz="1600" dirty="0"/>
              <a:t> - </a:t>
            </a:r>
            <a:r>
              <a:rPr lang="en-US" sz="1600" i="1" dirty="0" err="1"/>
              <a:t>t</a:t>
            </a:r>
            <a:r>
              <a:rPr lang="en-US" sz="1600" i="1" baseline="-25000" dirty="0" err="1"/>
              <a:t>ij</a:t>
            </a:r>
            <a:r>
              <a:rPr lang="en-US" sz="1600" dirty="0"/>
              <a:t> .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956376" y="274638"/>
            <a:ext cx="730424" cy="346050"/>
          </a:xfrm>
        </p:spPr>
        <p:txBody>
          <a:bodyPr>
            <a:normAutofit/>
          </a:bodyPr>
          <a:lstStyle/>
          <a:p>
            <a:r>
              <a:rPr lang="ru-RU" sz="1200" dirty="0"/>
              <a:t>ИСО</a:t>
            </a:r>
            <a:endParaRPr lang="en-US" sz="1200" dirty="0"/>
          </a:p>
        </p:txBody>
      </p:sp>
      <p:sp>
        <p:nvSpPr>
          <p:cNvPr id="3" name="Содержимое 2"/>
          <p:cNvSpPr>
            <a:spLocks noGrp="1"/>
          </p:cNvSpPr>
          <p:nvPr>
            <p:ph idx="1"/>
          </p:nvPr>
        </p:nvSpPr>
        <p:spPr>
          <a:xfrm>
            <a:off x="457200" y="620688"/>
            <a:ext cx="8229600" cy="5505475"/>
          </a:xfrm>
        </p:spPr>
        <p:txBody>
          <a:bodyPr>
            <a:normAutofit/>
          </a:bodyPr>
          <a:lstStyle/>
          <a:p>
            <a:pPr>
              <a:buNone/>
            </a:pPr>
            <a:r>
              <a:rPr lang="ru-RU" sz="1600" b="1" dirty="0"/>
              <a:t>	Пример</a:t>
            </a:r>
            <a:r>
              <a:rPr lang="ru-RU" sz="1600" dirty="0"/>
              <a:t>. Построить сетевой график и определить его временные параметры для</a:t>
            </a:r>
          </a:p>
          <a:p>
            <a:pPr>
              <a:buNone/>
            </a:pPr>
            <a:r>
              <a:rPr lang="ru-RU" sz="1600" dirty="0"/>
              <a:t>проекта, данные о работах которого приведены в таблице 1.</a:t>
            </a:r>
            <a:endParaRPr lang="en-US" sz="1600" dirty="0"/>
          </a:p>
          <a:p>
            <a:pPr>
              <a:buNone/>
            </a:pPr>
            <a:endParaRPr lang="ru-RU" sz="1600" dirty="0"/>
          </a:p>
          <a:p>
            <a:pPr>
              <a:buNone/>
            </a:pPr>
            <a:endParaRPr lang="ru-RU" sz="1600" dirty="0"/>
          </a:p>
          <a:p>
            <a:pPr>
              <a:buNone/>
            </a:pPr>
            <a:endParaRPr lang="ru-RU" sz="1600" dirty="0"/>
          </a:p>
          <a:p>
            <a:pPr>
              <a:buNone/>
            </a:pPr>
            <a:r>
              <a:rPr lang="ru-RU" sz="1600" dirty="0"/>
              <a:t>										</a:t>
            </a:r>
            <a:endParaRPr lang="en-US" sz="1600" dirty="0"/>
          </a:p>
          <a:p>
            <a:pPr fontAlgn="base" hangingPunct="0"/>
            <a:endParaRPr lang="ru-RU" sz="1600" dirty="0"/>
          </a:p>
          <a:p>
            <a:pPr fontAlgn="base" hangingPunct="0"/>
            <a:endParaRPr lang="ru-RU" sz="1600" dirty="0"/>
          </a:p>
          <a:p>
            <a:pPr fontAlgn="base" hangingPunct="0"/>
            <a:endParaRPr lang="ru-RU" sz="1600" dirty="0"/>
          </a:p>
          <a:p>
            <a:pPr>
              <a:buNone/>
            </a:pPr>
            <a:endParaRPr lang="ru-RU" sz="1600" dirty="0"/>
          </a:p>
          <a:p>
            <a:pPr>
              <a:buNone/>
            </a:pPr>
            <a:endParaRPr lang="ru-RU" sz="1600" dirty="0"/>
          </a:p>
          <a:p>
            <a:pPr>
              <a:buNone/>
            </a:pPr>
            <a:r>
              <a:rPr lang="ru-RU" sz="1600" dirty="0"/>
              <a:t>Сетевой график, построенный по принципу «вершина – событие» на рисунке 1. Работа </a:t>
            </a:r>
            <a:r>
              <a:rPr lang="en-US" sz="1600" i="1" dirty="0"/>
              <a:t>X</a:t>
            </a:r>
            <a:endParaRPr lang="ru-RU" sz="1600" i="1" dirty="0"/>
          </a:p>
          <a:p>
            <a:pPr>
              <a:buNone/>
            </a:pPr>
            <a:r>
              <a:rPr lang="ru-RU" sz="1600" dirty="0"/>
              <a:t>является фиктивной и введена для отражения того факта, что работе </a:t>
            </a:r>
            <a:r>
              <a:rPr lang="en-US" sz="1600" i="1" dirty="0"/>
              <a:t>G</a:t>
            </a:r>
            <a:r>
              <a:rPr lang="ru-RU" sz="1600" dirty="0"/>
              <a:t> непосредственно</a:t>
            </a:r>
          </a:p>
          <a:p>
            <a:pPr>
              <a:buNone/>
            </a:pPr>
            <a:r>
              <a:rPr lang="ru-RU" sz="1600" dirty="0"/>
              <a:t>предшествуют работы </a:t>
            </a:r>
            <a:r>
              <a:rPr lang="en-US" sz="1600" i="1" dirty="0"/>
              <a:t>B</a:t>
            </a:r>
            <a:r>
              <a:rPr lang="ru-RU" sz="1600" dirty="0"/>
              <a:t>, </a:t>
            </a:r>
            <a:r>
              <a:rPr lang="en-US" sz="1600" i="1" dirty="0"/>
              <a:t>C</a:t>
            </a:r>
            <a:r>
              <a:rPr lang="ru-RU" sz="1600" dirty="0"/>
              <a:t> , а работе </a:t>
            </a:r>
            <a:r>
              <a:rPr lang="en-US" sz="1600" i="1" dirty="0"/>
              <a:t>E</a:t>
            </a:r>
            <a:r>
              <a:rPr lang="ru-RU" sz="1600" dirty="0"/>
              <a:t> только работа </a:t>
            </a:r>
            <a:r>
              <a:rPr lang="en-US" sz="1600" i="1" dirty="0"/>
              <a:t>B</a:t>
            </a:r>
            <a:r>
              <a:rPr lang="ru-RU" sz="1600" dirty="0"/>
              <a:t> . Нумерация вершин является</a:t>
            </a:r>
          </a:p>
          <a:p>
            <a:pPr>
              <a:buNone/>
            </a:pPr>
            <a:r>
              <a:rPr lang="ru-RU" sz="1600" dirty="0"/>
              <a:t>правильной. Вершина нулевого ранга имеет номер 0, вершины первого ранга – номера 1 и</a:t>
            </a:r>
          </a:p>
          <a:p>
            <a:pPr>
              <a:buNone/>
            </a:pPr>
            <a:r>
              <a:rPr lang="ru-RU" sz="1600" dirty="0"/>
              <a:t>2, вершины второго ранга - номера 3,4, вершина третьего ранга - номер 5. </a:t>
            </a:r>
            <a:endParaRPr lang="en-US" sz="1600" dirty="0"/>
          </a:p>
        </p:txBody>
      </p:sp>
      <p:graphicFrame>
        <p:nvGraphicFramePr>
          <p:cNvPr id="4" name="Таблица 3"/>
          <p:cNvGraphicFramePr>
            <a:graphicFrameLocks noGrp="1"/>
          </p:cNvGraphicFramePr>
          <p:nvPr/>
        </p:nvGraphicFramePr>
        <p:xfrm>
          <a:off x="1403648" y="1340768"/>
          <a:ext cx="5328592" cy="2448275"/>
        </p:xfrm>
        <a:graphic>
          <a:graphicData uri="http://schemas.openxmlformats.org/drawingml/2006/table">
            <a:tbl>
              <a:tblPr/>
              <a:tblGrid>
                <a:gridCol w="1322984">
                  <a:extLst>
                    <a:ext uri="{9D8B030D-6E8A-4147-A177-3AD203B41FA5}">
                      <a16:colId xmlns:a16="http://schemas.microsoft.com/office/drawing/2014/main" val="20000"/>
                    </a:ext>
                  </a:extLst>
                </a:gridCol>
                <a:gridCol w="2085065">
                  <a:extLst>
                    <a:ext uri="{9D8B030D-6E8A-4147-A177-3AD203B41FA5}">
                      <a16:colId xmlns:a16="http://schemas.microsoft.com/office/drawing/2014/main" val="20001"/>
                    </a:ext>
                  </a:extLst>
                </a:gridCol>
                <a:gridCol w="1920543">
                  <a:extLst>
                    <a:ext uri="{9D8B030D-6E8A-4147-A177-3AD203B41FA5}">
                      <a16:colId xmlns:a16="http://schemas.microsoft.com/office/drawing/2014/main" val="20002"/>
                    </a:ext>
                  </a:extLst>
                </a:gridCol>
              </a:tblGrid>
              <a:tr h="657745">
                <a:tc>
                  <a:txBody>
                    <a:bodyPr/>
                    <a:lstStyle/>
                    <a:p>
                      <a:pPr algn="just" fontAlgn="base" hangingPunct="0">
                        <a:spcAft>
                          <a:spcPts val="0"/>
                        </a:spcAft>
                      </a:pPr>
                      <a:r>
                        <a:rPr lang="ru-RU" sz="1200" dirty="0">
                          <a:latin typeface="Times New Roman"/>
                          <a:ea typeface="Times New Roman"/>
                          <a:cs typeface="Times New Roman"/>
                        </a:rPr>
                        <a:t>Обозначение работы</a:t>
                      </a:r>
                      <a:endParaRPr lang="en-US" sz="12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base" hangingPunct="0">
                        <a:spcAft>
                          <a:spcPts val="0"/>
                        </a:spcAft>
                      </a:pPr>
                      <a:r>
                        <a:rPr lang="ru-RU" sz="1200">
                          <a:latin typeface="Times New Roman"/>
                          <a:ea typeface="Times New Roman"/>
                          <a:cs typeface="Times New Roman"/>
                        </a:rPr>
                        <a:t>Продолжительность, сутки</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base" hangingPunct="0">
                        <a:spcAft>
                          <a:spcPts val="0"/>
                        </a:spcAft>
                      </a:pPr>
                      <a:r>
                        <a:rPr lang="ru-RU" sz="1200">
                          <a:latin typeface="Times New Roman"/>
                          <a:ea typeface="Times New Roman"/>
                          <a:cs typeface="Times New Roman"/>
                        </a:rPr>
                        <a:t>Непосредственно предшествующая работа</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55790">
                <a:tc>
                  <a:txBody>
                    <a:bodyPr/>
                    <a:lstStyle/>
                    <a:p>
                      <a:pPr algn="ctr" fontAlgn="base" hangingPunct="0">
                        <a:spcAft>
                          <a:spcPts val="0"/>
                        </a:spcAft>
                      </a:pPr>
                      <a:r>
                        <a:rPr lang="en-US" sz="1200" i="1">
                          <a:latin typeface="Times New Roman"/>
                          <a:ea typeface="Times New Roman"/>
                          <a:cs typeface="Times New Roman"/>
                        </a:rPr>
                        <a:t>A</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ase" hangingPunct="0">
                        <a:spcAft>
                          <a:spcPts val="0"/>
                        </a:spcAft>
                      </a:pPr>
                      <a:r>
                        <a:rPr lang="en-US" sz="1400">
                          <a:latin typeface="Times New Roman"/>
                          <a:ea typeface="Times New Roman"/>
                          <a:cs typeface="Times New Roman"/>
                        </a:rPr>
                        <a:t>5</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ase" hangingPunct="0">
                        <a:spcAft>
                          <a:spcPts val="0"/>
                        </a:spcAft>
                      </a:pPr>
                      <a:r>
                        <a:rPr lang="ru-RU" sz="1200">
                          <a:latin typeface="Times New Roman"/>
                          <a:ea typeface="Times New Roman"/>
                          <a:cs typeface="Times New Roman"/>
                        </a:rPr>
                        <a:t>Нет</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55790">
                <a:tc>
                  <a:txBody>
                    <a:bodyPr/>
                    <a:lstStyle/>
                    <a:p>
                      <a:pPr algn="ctr" fontAlgn="base" hangingPunct="0">
                        <a:spcAft>
                          <a:spcPts val="0"/>
                        </a:spcAft>
                      </a:pPr>
                      <a:r>
                        <a:rPr lang="en-US" sz="1200" i="1">
                          <a:latin typeface="Times New Roman"/>
                          <a:ea typeface="Times New Roman"/>
                          <a:cs typeface="Times New Roman"/>
                        </a:rPr>
                        <a:t>B</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ase" hangingPunct="0">
                        <a:spcAft>
                          <a:spcPts val="0"/>
                        </a:spcAft>
                      </a:pPr>
                      <a:r>
                        <a:rPr lang="en-US" sz="1400">
                          <a:latin typeface="Times New Roman"/>
                          <a:ea typeface="Times New Roman"/>
                          <a:cs typeface="Times New Roman"/>
                        </a:rPr>
                        <a:t>3</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ase" hangingPunct="0">
                        <a:spcAft>
                          <a:spcPts val="0"/>
                        </a:spcAft>
                      </a:pPr>
                      <a:r>
                        <a:rPr lang="ru-RU" sz="1200">
                          <a:latin typeface="Times New Roman"/>
                          <a:ea typeface="Times New Roman"/>
                          <a:cs typeface="Times New Roman"/>
                        </a:rPr>
                        <a:t>Нет</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55790">
                <a:tc>
                  <a:txBody>
                    <a:bodyPr/>
                    <a:lstStyle/>
                    <a:p>
                      <a:pPr algn="ctr" fontAlgn="base" hangingPunct="0">
                        <a:spcAft>
                          <a:spcPts val="0"/>
                        </a:spcAft>
                      </a:pPr>
                      <a:r>
                        <a:rPr lang="en-US" sz="1200" i="1">
                          <a:latin typeface="Times New Roman"/>
                          <a:ea typeface="Times New Roman"/>
                          <a:cs typeface="Times New Roman"/>
                        </a:rPr>
                        <a:t>C</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ase" hangingPunct="0">
                        <a:spcAft>
                          <a:spcPts val="0"/>
                        </a:spcAft>
                      </a:pPr>
                      <a:r>
                        <a:rPr lang="en-US" sz="1400">
                          <a:latin typeface="Times New Roman"/>
                          <a:ea typeface="Times New Roman"/>
                          <a:cs typeface="Times New Roman"/>
                        </a:rPr>
                        <a:t>10</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ase" hangingPunct="0">
                        <a:spcAft>
                          <a:spcPts val="0"/>
                        </a:spcAft>
                      </a:pPr>
                      <a:r>
                        <a:rPr lang="ru-RU" sz="1200" dirty="0">
                          <a:latin typeface="Times New Roman"/>
                          <a:ea typeface="Times New Roman"/>
                          <a:cs typeface="Times New Roman"/>
                        </a:rPr>
                        <a:t>Нет</a:t>
                      </a:r>
                      <a:endParaRPr lang="en-US" sz="12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55790">
                <a:tc>
                  <a:txBody>
                    <a:bodyPr/>
                    <a:lstStyle/>
                    <a:p>
                      <a:pPr algn="ctr" fontAlgn="base" hangingPunct="0">
                        <a:spcAft>
                          <a:spcPts val="0"/>
                        </a:spcAft>
                      </a:pPr>
                      <a:r>
                        <a:rPr lang="en-US" sz="1200" i="1">
                          <a:latin typeface="Times New Roman"/>
                          <a:ea typeface="Times New Roman"/>
                          <a:cs typeface="Times New Roman"/>
                        </a:rPr>
                        <a:t>D</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ase" hangingPunct="0">
                        <a:spcAft>
                          <a:spcPts val="0"/>
                        </a:spcAft>
                      </a:pPr>
                      <a:r>
                        <a:rPr lang="en-US" sz="1400">
                          <a:latin typeface="Times New Roman"/>
                          <a:ea typeface="Times New Roman"/>
                          <a:cs typeface="Times New Roman"/>
                        </a:rPr>
                        <a:t>7</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ase" hangingPunct="0">
                        <a:spcAft>
                          <a:spcPts val="0"/>
                        </a:spcAft>
                      </a:pPr>
                      <a:r>
                        <a:rPr lang="en-US" sz="1200" i="1">
                          <a:latin typeface="Times New Roman"/>
                          <a:ea typeface="Times New Roman"/>
                          <a:cs typeface="Times New Roman"/>
                        </a:rPr>
                        <a:t>A</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55790">
                <a:tc>
                  <a:txBody>
                    <a:bodyPr/>
                    <a:lstStyle/>
                    <a:p>
                      <a:pPr algn="ctr" fontAlgn="base" hangingPunct="0">
                        <a:spcAft>
                          <a:spcPts val="0"/>
                        </a:spcAft>
                      </a:pPr>
                      <a:r>
                        <a:rPr lang="en-US" sz="1200" i="1">
                          <a:latin typeface="Times New Roman"/>
                          <a:ea typeface="Times New Roman"/>
                          <a:cs typeface="Times New Roman"/>
                        </a:rPr>
                        <a:t>E</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ase" hangingPunct="0">
                        <a:spcAft>
                          <a:spcPts val="0"/>
                        </a:spcAft>
                      </a:pPr>
                      <a:r>
                        <a:rPr lang="en-US" sz="1400">
                          <a:latin typeface="Times New Roman"/>
                          <a:ea typeface="Times New Roman"/>
                          <a:cs typeface="Times New Roman"/>
                        </a:rPr>
                        <a:t>10</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ase" hangingPunct="0">
                        <a:spcAft>
                          <a:spcPts val="0"/>
                        </a:spcAft>
                      </a:pPr>
                      <a:r>
                        <a:rPr lang="en-US" sz="1200" i="1">
                          <a:latin typeface="Times New Roman"/>
                          <a:ea typeface="Times New Roman"/>
                          <a:cs typeface="Times New Roman"/>
                        </a:rPr>
                        <a:t>B</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55790">
                <a:tc>
                  <a:txBody>
                    <a:bodyPr/>
                    <a:lstStyle/>
                    <a:p>
                      <a:pPr algn="ctr" fontAlgn="base" hangingPunct="0">
                        <a:spcAft>
                          <a:spcPts val="0"/>
                        </a:spcAft>
                      </a:pPr>
                      <a:r>
                        <a:rPr lang="en-US" sz="1200" i="1">
                          <a:latin typeface="Times New Roman"/>
                          <a:ea typeface="Times New Roman"/>
                          <a:cs typeface="Times New Roman"/>
                        </a:rPr>
                        <a:t>F</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ase" hangingPunct="0">
                        <a:spcAft>
                          <a:spcPts val="0"/>
                        </a:spcAft>
                      </a:pPr>
                      <a:r>
                        <a:rPr lang="en-US" sz="1400">
                          <a:latin typeface="Times New Roman"/>
                          <a:ea typeface="Times New Roman"/>
                          <a:cs typeface="Times New Roman"/>
                        </a:rPr>
                        <a:t>5</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ase" hangingPunct="0">
                        <a:spcAft>
                          <a:spcPts val="0"/>
                        </a:spcAft>
                      </a:pPr>
                      <a:r>
                        <a:rPr lang="en-US" sz="1200" i="1">
                          <a:latin typeface="Times New Roman"/>
                          <a:ea typeface="Times New Roman"/>
                          <a:cs typeface="Times New Roman"/>
                        </a:rPr>
                        <a:t>D</a:t>
                      </a:r>
                      <a:r>
                        <a:rPr lang="en-US" sz="1200">
                          <a:latin typeface="Times New Roman"/>
                          <a:ea typeface="Times New Roman"/>
                          <a:cs typeface="Times New Roman"/>
                        </a:rPr>
                        <a:t> </a:t>
                      </a:r>
                      <a:r>
                        <a:rPr lang="ru-RU" sz="1200">
                          <a:latin typeface="Times New Roman"/>
                          <a:ea typeface="Times New Roman"/>
                          <a:cs typeface="Times New Roman"/>
                        </a:rPr>
                        <a:t>и </a:t>
                      </a:r>
                      <a:r>
                        <a:rPr lang="en-US" sz="1200" i="1">
                          <a:latin typeface="Times New Roman"/>
                          <a:ea typeface="Times New Roman"/>
                          <a:cs typeface="Times New Roman"/>
                        </a:rPr>
                        <a:t>E</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55790">
                <a:tc>
                  <a:txBody>
                    <a:bodyPr/>
                    <a:lstStyle/>
                    <a:p>
                      <a:pPr algn="ctr" fontAlgn="base" hangingPunct="0">
                        <a:spcAft>
                          <a:spcPts val="0"/>
                        </a:spcAft>
                      </a:pPr>
                      <a:r>
                        <a:rPr lang="en-US" sz="1200" i="1">
                          <a:latin typeface="Times New Roman"/>
                          <a:ea typeface="Times New Roman"/>
                          <a:cs typeface="Times New Roman"/>
                        </a:rPr>
                        <a:t>G</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ase" hangingPunct="0">
                        <a:spcAft>
                          <a:spcPts val="0"/>
                        </a:spcAft>
                      </a:pPr>
                      <a:r>
                        <a:rPr lang="en-US" sz="1400" dirty="0">
                          <a:latin typeface="Times New Roman"/>
                          <a:ea typeface="Times New Roman"/>
                          <a:cs typeface="Times New Roman"/>
                        </a:rPr>
                        <a:t>9</a:t>
                      </a:r>
                      <a:endParaRPr lang="en-US" sz="12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ase" hangingPunct="0">
                        <a:spcAft>
                          <a:spcPts val="0"/>
                        </a:spcAft>
                      </a:pPr>
                      <a:r>
                        <a:rPr lang="en-US" sz="1200" i="1" dirty="0">
                          <a:latin typeface="Times New Roman"/>
                          <a:ea typeface="Times New Roman"/>
                          <a:cs typeface="Times New Roman"/>
                        </a:rPr>
                        <a:t>B</a:t>
                      </a:r>
                      <a:r>
                        <a:rPr lang="en-US" sz="1200" dirty="0">
                          <a:latin typeface="Times New Roman"/>
                          <a:ea typeface="Times New Roman"/>
                          <a:cs typeface="Times New Roman"/>
                        </a:rPr>
                        <a:t> </a:t>
                      </a:r>
                      <a:r>
                        <a:rPr lang="ru-RU" sz="1200" dirty="0">
                          <a:latin typeface="Times New Roman"/>
                          <a:ea typeface="Times New Roman"/>
                          <a:cs typeface="Times New Roman"/>
                        </a:rPr>
                        <a:t>и </a:t>
                      </a:r>
                      <a:r>
                        <a:rPr lang="en-US" sz="1200" i="1" dirty="0">
                          <a:latin typeface="Times New Roman"/>
                          <a:ea typeface="Times New Roman"/>
                          <a:cs typeface="Times New Roman"/>
                        </a:rPr>
                        <a:t>C</a:t>
                      </a:r>
                      <a:endParaRPr lang="en-US" sz="12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TotalTime>
  <Words>6011</Words>
  <Application>Microsoft Office PowerPoint</Application>
  <PresentationFormat>On-screen Show (4:3)</PresentationFormat>
  <Paragraphs>342</Paragraphs>
  <Slides>16</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1" baseType="lpstr">
      <vt:lpstr>Arial</vt:lpstr>
      <vt:lpstr>Calibri</vt:lpstr>
      <vt:lpstr>Times New Roman</vt:lpstr>
      <vt:lpstr>Тема Office</vt:lpstr>
      <vt:lpstr>Формула</vt:lpstr>
      <vt:lpstr>ИСО</vt:lpstr>
      <vt:lpstr>ИСО</vt:lpstr>
      <vt:lpstr>ИСО</vt:lpstr>
      <vt:lpstr>ИСО</vt:lpstr>
      <vt:lpstr>ИСО</vt:lpstr>
      <vt:lpstr>ИСО</vt:lpstr>
      <vt:lpstr>ИСО</vt:lpstr>
      <vt:lpstr>ИСО</vt:lpstr>
      <vt:lpstr>ИСО</vt:lpstr>
      <vt:lpstr>ИСО</vt:lpstr>
      <vt:lpstr>ИСО</vt:lpstr>
      <vt:lpstr>ИСО</vt:lpstr>
      <vt:lpstr>ИСО</vt:lpstr>
      <vt:lpstr>ИСО</vt:lpstr>
      <vt:lpstr>ИСО</vt:lpstr>
      <vt:lpstr>ИСО</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ИСО</dc:title>
  <dc:creator>Alexander</dc:creator>
  <cp:lastModifiedBy>Лариса Раевская</cp:lastModifiedBy>
  <cp:revision>15</cp:revision>
  <dcterms:created xsi:type="dcterms:W3CDTF">2020-05-07T08:46:05Z</dcterms:created>
  <dcterms:modified xsi:type="dcterms:W3CDTF">2021-04-20T05:41:44Z</dcterms:modified>
</cp:coreProperties>
</file>