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56" autoAdjust="0"/>
  </p:normalViewPr>
  <p:slideViewPr>
    <p:cSldViewPr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62A9-9D5B-4C62-8C95-C602C2FC0588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F1CE1-07A6-43D7-85D9-BFDD9F280A8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62A9-9D5B-4C62-8C95-C602C2FC0588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F1CE1-07A6-43D7-85D9-BFDD9F280A8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62A9-9D5B-4C62-8C95-C602C2FC0588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F1CE1-07A6-43D7-85D9-BFDD9F280A8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62A9-9D5B-4C62-8C95-C602C2FC0588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F1CE1-07A6-43D7-85D9-BFDD9F280A8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62A9-9D5B-4C62-8C95-C602C2FC0588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F1CE1-07A6-43D7-85D9-BFDD9F280A8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62A9-9D5B-4C62-8C95-C602C2FC0588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F1CE1-07A6-43D7-85D9-BFDD9F280A8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62A9-9D5B-4C62-8C95-C602C2FC0588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F1CE1-07A6-43D7-85D9-BFDD9F280A8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62A9-9D5B-4C62-8C95-C602C2FC0588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F1CE1-07A6-43D7-85D9-BFDD9F280A8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62A9-9D5B-4C62-8C95-C602C2FC0588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F1CE1-07A6-43D7-85D9-BFDD9F280A8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62A9-9D5B-4C62-8C95-C602C2FC0588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F1CE1-07A6-43D7-85D9-BFDD9F280A8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62A9-9D5B-4C62-8C95-C602C2FC0588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F1CE1-07A6-43D7-85D9-BFDD9F280A8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A62A9-9D5B-4C62-8C95-C602C2FC0588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F1CE1-07A6-43D7-85D9-BFDD9F280A8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285729"/>
            <a:ext cx="7772400" cy="357190"/>
          </a:xfrm>
        </p:spPr>
        <p:txBody>
          <a:bodyPr>
            <a:normAutofit/>
          </a:bodyPr>
          <a:lstStyle/>
          <a:p>
            <a:r>
              <a:rPr lang="ru-RU" sz="1600" b="1" dirty="0"/>
              <a:t>Вероятностные сети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0034" y="642918"/>
            <a:ext cx="8215370" cy="5929354"/>
          </a:xfrm>
        </p:spPr>
        <p:txBody>
          <a:bodyPr>
            <a:normAutofit/>
          </a:bodyPr>
          <a:lstStyle/>
          <a:p>
            <a:pPr algn="just"/>
            <a:r>
              <a:rPr lang="ru-RU" sz="1600" dirty="0">
                <a:solidFill>
                  <a:schemeClr val="tx1"/>
                </a:solidFill>
              </a:rPr>
              <a:t>Считаются известными вероятностные оценки продолжительности каждой работы </a:t>
            </a:r>
            <a:r>
              <a:rPr lang="en-US" sz="1600" i="1" dirty="0">
                <a:solidFill>
                  <a:schemeClr val="tx1"/>
                </a:solidFill>
              </a:rPr>
              <a:t>P</a:t>
            </a:r>
            <a:r>
              <a:rPr lang="en-US" sz="800" i="1" dirty="0">
                <a:solidFill>
                  <a:schemeClr val="tx1"/>
                </a:solidFill>
              </a:rPr>
              <a:t>i</a:t>
            </a:r>
            <a:r>
              <a:rPr lang="ru-RU" sz="1600" dirty="0">
                <a:solidFill>
                  <a:schemeClr val="tx1"/>
                </a:solidFill>
              </a:rPr>
              <a:t>: </a:t>
            </a:r>
            <a:r>
              <a:rPr lang="en-US" sz="1600" i="1" dirty="0" err="1">
                <a:solidFill>
                  <a:schemeClr val="tx1"/>
                </a:solidFill>
              </a:rPr>
              <a:t>a</a:t>
            </a:r>
            <a:r>
              <a:rPr lang="en-US" sz="800" i="1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 – </a:t>
            </a:r>
            <a:r>
              <a:rPr lang="ru-RU" sz="1600" dirty="0">
                <a:solidFill>
                  <a:schemeClr val="tx1"/>
                </a:solidFill>
              </a:rPr>
              <a:t>минимальная продолжительность, </a:t>
            </a:r>
            <a:r>
              <a:rPr lang="en-US" sz="1600" i="1" dirty="0">
                <a:solidFill>
                  <a:schemeClr val="tx1"/>
                </a:solidFill>
              </a:rPr>
              <a:t>b</a:t>
            </a:r>
            <a:r>
              <a:rPr lang="en-US" sz="800" i="1" dirty="0">
                <a:solidFill>
                  <a:schemeClr val="tx1"/>
                </a:solidFill>
              </a:rPr>
              <a:t>i</a:t>
            </a:r>
            <a:r>
              <a:rPr lang="ru-RU" sz="1600" dirty="0">
                <a:solidFill>
                  <a:schemeClr val="tx1"/>
                </a:solidFill>
              </a:rPr>
              <a:t> – максимальная продолжительность, </a:t>
            </a:r>
            <a:r>
              <a:rPr lang="en-US" sz="1600" i="1" dirty="0">
                <a:solidFill>
                  <a:schemeClr val="tx1"/>
                </a:solidFill>
              </a:rPr>
              <a:t>m</a:t>
            </a:r>
            <a:r>
              <a:rPr lang="en-US" sz="800" i="1" dirty="0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– наиболее вероятная продолжительность.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Эти оценки задаются априори или определяются группой экспертов.</a:t>
            </a:r>
          </a:p>
          <a:p>
            <a:pPr algn="just"/>
            <a:r>
              <a:rPr lang="ru-RU" sz="1600" dirty="0">
                <a:solidFill>
                  <a:schemeClr val="tx1"/>
                </a:solidFill>
              </a:rPr>
              <a:t>В качестве типового распределения продолжительности работы используется бета-распределение.</a:t>
            </a:r>
            <a:endParaRPr lang="en-US" sz="1600" dirty="0">
              <a:solidFill>
                <a:schemeClr val="tx1"/>
              </a:solidFill>
            </a:endParaRPr>
          </a:p>
          <a:p>
            <a:pPr algn="just"/>
            <a:endParaRPr lang="en-US" sz="1600" dirty="0">
              <a:solidFill>
                <a:schemeClr val="tx1"/>
              </a:solidFill>
            </a:endParaRPr>
          </a:p>
          <a:p>
            <a:pPr algn="just"/>
            <a:endParaRPr lang="en-US" sz="1600" dirty="0">
              <a:solidFill>
                <a:schemeClr val="tx1"/>
              </a:solidFill>
            </a:endParaRPr>
          </a:p>
          <a:p>
            <a:pPr algn="just"/>
            <a:endParaRPr lang="en-US" sz="1600" dirty="0">
              <a:solidFill>
                <a:schemeClr val="tx1"/>
              </a:solidFill>
            </a:endParaRPr>
          </a:p>
          <a:p>
            <a:pPr algn="just"/>
            <a:endParaRPr lang="en-US" sz="1600" dirty="0">
              <a:solidFill>
                <a:schemeClr val="tx1"/>
              </a:solidFill>
            </a:endParaRPr>
          </a:p>
          <a:p>
            <a:pPr algn="just"/>
            <a:endParaRPr lang="en-US" sz="1600" dirty="0">
              <a:solidFill>
                <a:schemeClr val="tx1"/>
              </a:solidFill>
            </a:endParaRPr>
          </a:p>
          <a:p>
            <a:pPr algn="just"/>
            <a:endParaRPr lang="en-US" sz="1600" dirty="0">
              <a:solidFill>
                <a:schemeClr val="tx1"/>
              </a:solidFill>
            </a:endParaRPr>
          </a:p>
          <a:p>
            <a:pPr algn="just"/>
            <a:endParaRPr lang="en-US" sz="1600" dirty="0">
              <a:solidFill>
                <a:schemeClr val="tx1"/>
              </a:solidFill>
            </a:endParaRPr>
          </a:p>
          <a:p>
            <a:pPr algn="just"/>
            <a:r>
              <a:rPr lang="en-US" sz="1600" i="1" dirty="0" err="1">
                <a:solidFill>
                  <a:schemeClr val="tx1"/>
                </a:solidFill>
              </a:rPr>
              <a:t>f</a:t>
            </a:r>
            <a:r>
              <a:rPr lang="en-US" sz="800" i="1" dirty="0" err="1">
                <a:solidFill>
                  <a:schemeClr val="tx1"/>
                </a:solidFill>
              </a:rPr>
              <a:t>i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) – </a:t>
            </a:r>
            <a:r>
              <a:rPr lang="ru-RU" sz="1600" dirty="0">
                <a:solidFill>
                  <a:schemeClr val="tx1"/>
                </a:solidFill>
              </a:rPr>
              <a:t>функция плотности </a:t>
            </a:r>
            <a:r>
              <a:rPr lang="ru-RU" sz="1600" dirty="0" err="1">
                <a:solidFill>
                  <a:schemeClr val="tx1"/>
                </a:solidFill>
              </a:rPr>
              <a:t>бета-распределения</a:t>
            </a:r>
            <a:endParaRPr lang="en-US" sz="1600" dirty="0">
              <a:solidFill>
                <a:schemeClr val="tx1"/>
              </a:solidFill>
            </a:endParaRPr>
          </a:p>
          <a:p>
            <a:pPr algn="just"/>
            <a:endParaRPr lang="en-US" sz="1600" dirty="0">
              <a:solidFill>
                <a:schemeClr val="tx1"/>
              </a:solidFill>
            </a:endParaRPr>
          </a:p>
          <a:p>
            <a:pPr algn="just"/>
            <a:endParaRPr lang="ru-RU" sz="1600" i="1" dirty="0">
              <a:solidFill>
                <a:schemeClr val="tx1"/>
              </a:solidFill>
            </a:endParaRPr>
          </a:p>
          <a:p>
            <a:pPr algn="just"/>
            <a:endParaRPr lang="ru-RU" sz="1600" i="1" dirty="0">
              <a:solidFill>
                <a:schemeClr val="tx1"/>
              </a:solidFill>
            </a:endParaRPr>
          </a:p>
          <a:p>
            <a:pPr algn="just"/>
            <a:r>
              <a:rPr lang="en-US" sz="1600" i="1" dirty="0">
                <a:solidFill>
                  <a:schemeClr val="tx1"/>
                </a:solidFill>
              </a:rPr>
              <a:t>c</a:t>
            </a:r>
            <a:r>
              <a:rPr lang="en-US" sz="1600" dirty="0">
                <a:solidFill>
                  <a:schemeClr val="tx1"/>
                </a:solidFill>
              </a:rPr>
              <a:t> – </a:t>
            </a:r>
            <a:r>
              <a:rPr lang="ru-RU" sz="1600" dirty="0">
                <a:solidFill>
                  <a:schemeClr val="tx1"/>
                </a:solidFill>
              </a:rPr>
              <a:t>нормирующий множитель, определяемый из условия </a:t>
            </a:r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ru-RU" sz="1600" dirty="0">
                <a:solidFill>
                  <a:schemeClr val="tx1"/>
                </a:solidFill>
              </a:rPr>
              <a:t>                                           ,</a:t>
            </a:r>
          </a:p>
          <a:p>
            <a:pPr algn="just"/>
            <a:r>
              <a:rPr lang="en-US" sz="1600" i="1" dirty="0">
                <a:solidFill>
                  <a:schemeClr val="tx1"/>
                </a:solidFill>
              </a:rPr>
              <a:t>p</a:t>
            </a:r>
            <a:r>
              <a:rPr lang="en-US" sz="800" i="1" dirty="0">
                <a:solidFill>
                  <a:schemeClr val="tx1"/>
                </a:solidFill>
              </a:rPr>
              <a:t>i</a:t>
            </a:r>
            <a:r>
              <a:rPr lang="ru-RU" sz="1600" i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,</a:t>
            </a:r>
            <a:r>
              <a:rPr lang="en-US" sz="1600" i="1" dirty="0" err="1">
                <a:solidFill>
                  <a:schemeClr val="tx1"/>
                </a:solidFill>
              </a:rPr>
              <a:t>q</a:t>
            </a:r>
            <a:r>
              <a:rPr lang="en-US" sz="800" i="1" dirty="0" err="1">
                <a:solidFill>
                  <a:schemeClr val="tx1"/>
                </a:solidFill>
              </a:rPr>
              <a:t>i</a:t>
            </a:r>
            <a:r>
              <a:rPr lang="en-US" sz="1600" i="1" dirty="0">
                <a:solidFill>
                  <a:schemeClr val="tx1"/>
                </a:solidFill>
              </a:rPr>
              <a:t> – </a:t>
            </a:r>
            <a:r>
              <a:rPr lang="ru-RU" sz="1600" dirty="0">
                <a:solidFill>
                  <a:schemeClr val="tx1"/>
                </a:solidFill>
              </a:rPr>
              <a:t>параметры распределения, зависящие от работы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i="1" dirty="0">
                <a:solidFill>
                  <a:schemeClr val="tx1"/>
                </a:solidFill>
              </a:rPr>
              <a:t>P</a:t>
            </a:r>
            <a:r>
              <a:rPr lang="en-US" sz="800" i="1" dirty="0">
                <a:solidFill>
                  <a:schemeClr val="tx1"/>
                </a:solidFill>
              </a:rPr>
              <a:t>i</a:t>
            </a:r>
            <a:r>
              <a:rPr lang="ru-RU" sz="1600" dirty="0">
                <a:solidFill>
                  <a:schemeClr val="tx1"/>
                </a:solidFill>
              </a:rPr>
              <a:t>.</a:t>
            </a:r>
            <a:endParaRPr lang="en-US" sz="1600" i="1" dirty="0">
              <a:solidFill>
                <a:schemeClr val="tx1"/>
              </a:solidFill>
            </a:endParaRPr>
          </a:p>
          <a:p>
            <a:pPr algn="just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 flipV="1">
            <a:off x="2214546" y="3714752"/>
            <a:ext cx="4714908" cy="714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rot="5400000" flipH="1" flipV="1">
            <a:off x="1464447" y="3036091"/>
            <a:ext cx="150019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олилиния 8"/>
          <p:cNvSpPr/>
          <p:nvPr/>
        </p:nvSpPr>
        <p:spPr>
          <a:xfrm>
            <a:off x="2848708" y="2168770"/>
            <a:ext cx="2234711" cy="1611922"/>
          </a:xfrm>
          <a:custGeom>
            <a:avLst/>
            <a:gdLst>
              <a:gd name="connsiteX0" fmla="*/ 0 w 2234711"/>
              <a:gd name="connsiteY0" fmla="*/ 1603130 h 1611922"/>
              <a:gd name="connsiteX1" fmla="*/ 272561 w 2234711"/>
              <a:gd name="connsiteY1" fmla="*/ 1488830 h 1611922"/>
              <a:gd name="connsiteX2" fmla="*/ 483577 w 2234711"/>
              <a:gd name="connsiteY2" fmla="*/ 1242645 h 1611922"/>
              <a:gd name="connsiteX3" fmla="*/ 791307 w 2234711"/>
              <a:gd name="connsiteY3" fmla="*/ 679938 h 1611922"/>
              <a:gd name="connsiteX4" fmla="*/ 1107830 w 2234711"/>
              <a:gd name="connsiteY4" fmla="*/ 117230 h 1611922"/>
              <a:gd name="connsiteX5" fmla="*/ 1494692 w 2234711"/>
              <a:gd name="connsiteY5" fmla="*/ 82061 h 1611922"/>
              <a:gd name="connsiteX6" fmla="*/ 1837592 w 2234711"/>
              <a:gd name="connsiteY6" fmla="*/ 609599 h 1611922"/>
              <a:gd name="connsiteX7" fmla="*/ 1987061 w 2234711"/>
              <a:gd name="connsiteY7" fmla="*/ 1233853 h 1611922"/>
              <a:gd name="connsiteX8" fmla="*/ 2048607 w 2234711"/>
              <a:gd name="connsiteY8" fmla="*/ 1418492 h 1611922"/>
              <a:gd name="connsiteX9" fmla="*/ 2206869 w 2234711"/>
              <a:gd name="connsiteY9" fmla="*/ 1585545 h 1611922"/>
              <a:gd name="connsiteX10" fmla="*/ 2215661 w 2234711"/>
              <a:gd name="connsiteY10" fmla="*/ 1576753 h 1611922"/>
              <a:gd name="connsiteX11" fmla="*/ 2215661 w 2234711"/>
              <a:gd name="connsiteY11" fmla="*/ 1594338 h 161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34711" h="1611922">
                <a:moveTo>
                  <a:pt x="0" y="1603130"/>
                </a:moveTo>
                <a:cubicBezTo>
                  <a:pt x="95982" y="1576020"/>
                  <a:pt x="191965" y="1548911"/>
                  <a:pt x="272561" y="1488830"/>
                </a:cubicBezTo>
                <a:cubicBezTo>
                  <a:pt x="353157" y="1428749"/>
                  <a:pt x="397119" y="1377460"/>
                  <a:pt x="483577" y="1242645"/>
                </a:cubicBezTo>
                <a:cubicBezTo>
                  <a:pt x="570035" y="1107830"/>
                  <a:pt x="687265" y="867507"/>
                  <a:pt x="791307" y="679938"/>
                </a:cubicBezTo>
                <a:cubicBezTo>
                  <a:pt x="895349" y="492369"/>
                  <a:pt x="990599" y="216876"/>
                  <a:pt x="1107830" y="117230"/>
                </a:cubicBezTo>
                <a:cubicBezTo>
                  <a:pt x="1225061" y="17584"/>
                  <a:pt x="1373065" y="0"/>
                  <a:pt x="1494692" y="82061"/>
                </a:cubicBezTo>
                <a:cubicBezTo>
                  <a:pt x="1616319" y="164123"/>
                  <a:pt x="1755531" y="417634"/>
                  <a:pt x="1837592" y="609599"/>
                </a:cubicBezTo>
                <a:cubicBezTo>
                  <a:pt x="1919653" y="801564"/>
                  <a:pt x="1951892" y="1099038"/>
                  <a:pt x="1987061" y="1233853"/>
                </a:cubicBezTo>
                <a:cubicBezTo>
                  <a:pt x="2022230" y="1368668"/>
                  <a:pt x="2011972" y="1359877"/>
                  <a:pt x="2048607" y="1418492"/>
                </a:cubicBezTo>
                <a:cubicBezTo>
                  <a:pt x="2085242" y="1477107"/>
                  <a:pt x="2179027" y="1559168"/>
                  <a:pt x="2206869" y="1585545"/>
                </a:cubicBezTo>
                <a:cubicBezTo>
                  <a:pt x="2234711" y="1611922"/>
                  <a:pt x="2214196" y="1575288"/>
                  <a:pt x="2215661" y="1576753"/>
                </a:cubicBezTo>
                <a:cubicBezTo>
                  <a:pt x="2217126" y="1578218"/>
                  <a:pt x="2216393" y="1586278"/>
                  <a:pt x="2215661" y="1594338"/>
                </a:cubicBezTo>
              </a:path>
            </a:pathLst>
          </a:cu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6200000" flipH="1">
            <a:off x="3464711" y="2964653"/>
            <a:ext cx="1571636" cy="714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57290" y="2285992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f</a:t>
            </a:r>
            <a:r>
              <a:rPr lang="en-US" sz="800" i="1" dirty="0" err="1"/>
              <a:t>i</a:t>
            </a:r>
            <a:r>
              <a:rPr lang="ru-RU" sz="1400" i="1" dirty="0"/>
              <a:t> </a:t>
            </a:r>
            <a:r>
              <a:rPr lang="en-US" sz="1400" dirty="0"/>
              <a:t>(</a:t>
            </a:r>
            <a:r>
              <a:rPr lang="en-US" sz="1400" i="1" dirty="0"/>
              <a:t>t</a:t>
            </a:r>
            <a:r>
              <a:rPr lang="en-US" sz="1400" dirty="0"/>
              <a:t>)</a:t>
            </a:r>
            <a:endParaRPr lang="ru-RU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6" y="3786190"/>
            <a:ext cx="214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t</a:t>
            </a:r>
            <a:endParaRPr lang="ru-RU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643174" y="3857628"/>
            <a:ext cx="357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a</a:t>
            </a:r>
            <a:r>
              <a:rPr lang="en-US" sz="800" i="1" dirty="0" err="1"/>
              <a:t>i</a:t>
            </a:r>
            <a:endParaRPr lang="ru-RU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071934" y="3857628"/>
            <a:ext cx="42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m</a:t>
            </a:r>
            <a:r>
              <a:rPr lang="en-US" sz="800" i="1" dirty="0"/>
              <a:t>i</a:t>
            </a:r>
            <a:endParaRPr lang="ru-RU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857752" y="3857628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b</a:t>
            </a:r>
            <a:r>
              <a:rPr lang="en-US" sz="800" i="1" dirty="0"/>
              <a:t>i</a:t>
            </a:r>
            <a:endParaRPr lang="ru-RU" sz="1400" dirty="0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/>
        </p:nvGraphicFramePr>
        <p:xfrm>
          <a:off x="2493963" y="4714875"/>
          <a:ext cx="2887662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2" imgW="2361960" imgH="507960" progId="Equation.3">
                  <p:embed/>
                </p:oleObj>
              </mc:Choice>
              <mc:Fallback>
                <p:oleObj name="Equation" r:id="rId2" imgW="2361960" imgH="507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963" y="4714875"/>
                        <a:ext cx="2887662" cy="62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/>
        </p:nvGraphicFramePr>
        <p:xfrm>
          <a:off x="5715008" y="5286388"/>
          <a:ext cx="18796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4" imgW="1536480" imgH="495000" progId="Equation.3">
                  <p:embed/>
                </p:oleObj>
              </mc:Choice>
              <mc:Fallback>
                <p:oleObj name="Equation" r:id="rId4" imgW="1536480" imgH="495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8" y="5286388"/>
                        <a:ext cx="1879600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285729"/>
            <a:ext cx="7772400" cy="357190"/>
          </a:xfrm>
        </p:spPr>
        <p:txBody>
          <a:bodyPr>
            <a:normAutofit/>
          </a:bodyPr>
          <a:lstStyle/>
          <a:p>
            <a:r>
              <a:rPr lang="ru-RU" sz="1600" b="1" dirty="0"/>
              <a:t>Вероятностные сети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0034" y="642918"/>
            <a:ext cx="8215370" cy="5929354"/>
          </a:xfrm>
        </p:spPr>
        <p:txBody>
          <a:bodyPr>
            <a:normAutofit/>
          </a:bodyPr>
          <a:lstStyle/>
          <a:p>
            <a:pPr algn="just"/>
            <a:r>
              <a:rPr lang="ru-RU" sz="1600" dirty="0">
                <a:solidFill>
                  <a:schemeClr val="tx1"/>
                </a:solidFill>
              </a:rPr>
              <a:t>По известной функции распределения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i="1" dirty="0" err="1">
                <a:solidFill>
                  <a:schemeClr val="tx1"/>
                </a:solidFill>
              </a:rPr>
              <a:t>f</a:t>
            </a:r>
            <a:r>
              <a:rPr lang="en-US" sz="800" i="1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) </a:t>
            </a:r>
            <a:r>
              <a:rPr lang="ru-RU" sz="1600" dirty="0">
                <a:solidFill>
                  <a:schemeClr val="tx1"/>
                </a:solidFill>
              </a:rPr>
              <a:t>находят:</a:t>
            </a:r>
          </a:p>
          <a:p>
            <a:pPr algn="just"/>
            <a:r>
              <a:rPr lang="ru-RU" sz="1600" dirty="0">
                <a:solidFill>
                  <a:schemeClr val="tx1"/>
                </a:solidFill>
              </a:rPr>
              <a:t>математическое ожидание продолжительности работы</a:t>
            </a:r>
            <a:endParaRPr lang="en-US" sz="1600" dirty="0">
              <a:solidFill>
                <a:schemeClr val="tx1"/>
              </a:solidFill>
            </a:endParaRPr>
          </a:p>
          <a:p>
            <a:pPr algn="just"/>
            <a:endParaRPr lang="en-US" sz="1600" dirty="0">
              <a:solidFill>
                <a:schemeClr val="tx1"/>
              </a:solidFill>
            </a:endParaRPr>
          </a:p>
          <a:p>
            <a:pPr algn="just"/>
            <a:r>
              <a:rPr lang="ru-RU" sz="1600" dirty="0">
                <a:solidFill>
                  <a:schemeClr val="tx1"/>
                </a:solidFill>
              </a:rPr>
              <a:t>						;</a:t>
            </a: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r>
              <a:rPr lang="ru-RU" sz="1600" dirty="0">
                <a:solidFill>
                  <a:schemeClr val="tx1"/>
                </a:solidFill>
              </a:rPr>
              <a:t>Дисперсию				.</a:t>
            </a:r>
            <a:endParaRPr lang="en-US" sz="1600" dirty="0">
              <a:solidFill>
                <a:schemeClr val="tx1"/>
              </a:solidFill>
            </a:endParaRPr>
          </a:p>
          <a:p>
            <a:pPr algn="just"/>
            <a:endParaRPr lang="en-US" sz="1600" dirty="0">
              <a:solidFill>
                <a:schemeClr val="tx1"/>
              </a:solidFill>
            </a:endParaRPr>
          </a:p>
          <a:p>
            <a:pPr algn="just"/>
            <a:r>
              <a:rPr lang="ru-RU" sz="1600" dirty="0">
                <a:solidFill>
                  <a:schemeClr val="tx1"/>
                </a:solidFill>
              </a:rPr>
              <a:t>В большинстве случаев </a:t>
            </a:r>
            <a:r>
              <a:rPr lang="en-US" sz="1600" i="1" dirty="0">
                <a:solidFill>
                  <a:schemeClr val="tx1"/>
                </a:solidFill>
              </a:rPr>
              <a:t>p</a:t>
            </a:r>
            <a:r>
              <a:rPr lang="en-US" sz="800" i="1" dirty="0">
                <a:solidFill>
                  <a:schemeClr val="tx1"/>
                </a:solidFill>
              </a:rPr>
              <a:t>i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+</a:t>
            </a:r>
            <a:r>
              <a:rPr lang="en-US" sz="1600" i="1" dirty="0">
                <a:solidFill>
                  <a:schemeClr val="tx1"/>
                </a:solidFill>
              </a:rPr>
              <a:t>q</a:t>
            </a:r>
            <a:r>
              <a:rPr lang="en-US" sz="800" i="1" dirty="0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≈4. </a:t>
            </a:r>
            <a:r>
              <a:rPr lang="ru-RU" sz="1600" dirty="0">
                <a:solidFill>
                  <a:schemeClr val="tx1"/>
                </a:solidFill>
              </a:rPr>
              <a:t>Поэтому</a:t>
            </a: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r>
              <a:rPr lang="ru-RU" sz="1600" dirty="0">
                <a:solidFill>
                  <a:schemeClr val="tx1"/>
                </a:solidFill>
              </a:rPr>
              <a:t>После получения математических ожиданий времён выполнения работ определяются временные параметры сетевого графика. В предположении, что времена выполнения работ являются независимыми, распределёнными по одному закону случайными величинами, длительность критического пути </a:t>
            </a:r>
            <a:r>
              <a:rPr lang="en-US" sz="1600" i="1" dirty="0" err="1">
                <a:solidFill>
                  <a:schemeClr val="tx1"/>
                </a:solidFill>
              </a:rPr>
              <a:t>L</a:t>
            </a:r>
            <a:r>
              <a:rPr lang="en-US" sz="800" dirty="0" err="1">
                <a:solidFill>
                  <a:schemeClr val="tx1"/>
                </a:solidFill>
              </a:rPr>
              <a:t>kp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рассматривается как математическое ожидание случайной величины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ru-RU" sz="800" dirty="0" err="1">
                <a:solidFill>
                  <a:schemeClr val="tx1"/>
                </a:solidFill>
              </a:rPr>
              <a:t>кр</a:t>
            </a:r>
            <a:r>
              <a:rPr lang="en-US" sz="1600" dirty="0">
                <a:solidFill>
                  <a:schemeClr val="tx1"/>
                </a:solidFill>
              </a:rPr>
              <a:t> :</a:t>
            </a:r>
          </a:p>
          <a:p>
            <a:pPr algn="just"/>
            <a:endParaRPr lang="en-US" sz="1600" dirty="0">
              <a:solidFill>
                <a:schemeClr val="tx1"/>
              </a:solidFill>
            </a:endParaRPr>
          </a:p>
          <a:p>
            <a:pPr algn="just"/>
            <a:endParaRPr lang="en-US" sz="1600" dirty="0">
              <a:solidFill>
                <a:schemeClr val="tx1"/>
              </a:solidFill>
            </a:endParaRPr>
          </a:p>
          <a:p>
            <a:pPr algn="just"/>
            <a:r>
              <a:rPr lang="ru-RU" sz="1600" dirty="0">
                <a:solidFill>
                  <a:schemeClr val="tx1"/>
                </a:solidFill>
              </a:rPr>
              <a:t>и дисперсией </a:t>
            </a:r>
            <a:endParaRPr lang="ru-RU" sz="8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r>
              <a:rPr lang="ru-RU" sz="1600" dirty="0">
                <a:solidFill>
                  <a:schemeClr val="tx1"/>
                </a:solidFill>
              </a:rPr>
              <a:t> </a:t>
            </a:r>
            <a:endParaRPr lang="en-US" sz="1600" dirty="0">
              <a:solidFill>
                <a:schemeClr val="tx1"/>
              </a:solidFill>
            </a:endParaRPr>
          </a:p>
          <a:p>
            <a:pPr algn="just"/>
            <a:endParaRPr lang="en-US" sz="1600" dirty="0">
              <a:solidFill>
                <a:schemeClr val="tx1"/>
              </a:solidFill>
            </a:endParaRPr>
          </a:p>
          <a:p>
            <a:pPr algn="just"/>
            <a:endParaRPr lang="en-US" sz="1600" dirty="0">
              <a:solidFill>
                <a:schemeClr val="tx1"/>
              </a:solidFill>
            </a:endParaRPr>
          </a:p>
          <a:p>
            <a:pPr algn="just"/>
            <a:endParaRPr lang="ru-RU" sz="1600" i="1" dirty="0">
              <a:solidFill>
                <a:schemeClr val="tx1"/>
              </a:solidFill>
            </a:endParaRPr>
          </a:p>
          <a:p>
            <a:pPr algn="just"/>
            <a:endParaRPr lang="ru-RU" sz="1600" i="1" dirty="0">
              <a:solidFill>
                <a:schemeClr val="tx1"/>
              </a:solidFill>
            </a:endParaRPr>
          </a:p>
          <a:p>
            <a:pPr algn="just"/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2500298" y="1357298"/>
          <a:ext cx="3224213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2" imgW="2641320" imgH="495000" progId="Equation.3">
                  <p:embed/>
                </p:oleObj>
              </mc:Choice>
              <mc:Fallback>
                <p:oleObj name="Equation" r:id="rId2" imgW="2641320" imgH="495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1357298"/>
                        <a:ext cx="3224213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/>
        </p:nvGraphicFramePr>
        <p:xfrm>
          <a:off x="2500298" y="2071678"/>
          <a:ext cx="2170113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4" imgW="1777680" imgH="495000" progId="Equation.3">
                  <p:embed/>
                </p:oleObj>
              </mc:Choice>
              <mc:Fallback>
                <p:oleObj name="Equation" r:id="rId4" imgW="1777680" imgH="4950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2071678"/>
                        <a:ext cx="2170113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/>
        </p:nvGraphicFramePr>
        <p:xfrm>
          <a:off x="2500298" y="3071810"/>
          <a:ext cx="2849563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6" imgW="2311200" imgH="469800" progId="Equation.3">
                  <p:embed/>
                </p:oleObj>
              </mc:Choice>
              <mc:Fallback>
                <p:oleObj name="Equation" r:id="rId6" imgW="2311200" imgH="469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3071810"/>
                        <a:ext cx="2849563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/>
        </p:nvGraphicFramePr>
        <p:xfrm>
          <a:off x="3071802" y="4929198"/>
          <a:ext cx="16764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8" imgW="1320480" imgH="393480" progId="Equation.3">
                  <p:embed/>
                </p:oleObj>
              </mc:Choice>
              <mc:Fallback>
                <p:oleObj name="Equation" r:id="rId8" imgW="1320480" imgH="3934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02" y="4929198"/>
                        <a:ext cx="167640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/>
        </p:nvGraphicFramePr>
        <p:xfrm>
          <a:off x="3071802" y="5429264"/>
          <a:ext cx="14859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10" imgW="1155600" imgH="380880" progId="Equation.3">
                  <p:embed/>
                </p:oleObj>
              </mc:Choice>
              <mc:Fallback>
                <p:oleObj name="Equation" r:id="rId10" imgW="1155600" imgH="3808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02" y="5429264"/>
                        <a:ext cx="1485900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285729"/>
            <a:ext cx="7772400" cy="357190"/>
          </a:xfrm>
        </p:spPr>
        <p:txBody>
          <a:bodyPr>
            <a:normAutofit/>
          </a:bodyPr>
          <a:lstStyle/>
          <a:p>
            <a:r>
              <a:rPr lang="ru-RU" sz="1600" b="1" dirty="0"/>
              <a:t>Вероятностные сети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0034" y="642918"/>
            <a:ext cx="8215370" cy="6072230"/>
          </a:xfrm>
        </p:spPr>
        <p:txBody>
          <a:bodyPr>
            <a:normAutofit/>
          </a:bodyPr>
          <a:lstStyle/>
          <a:p>
            <a:pPr algn="just"/>
            <a:r>
              <a:rPr lang="ru-RU" sz="1600" dirty="0">
                <a:solidFill>
                  <a:schemeClr val="tx1"/>
                </a:solidFill>
              </a:rPr>
              <a:t>В силу центральной предельной теоремы, если продолжительности работ отклоняются от своих средних значений на такие малые значения, что критический путь не изменяется,  и если на критическом пути лежит значительное число работ (не менее четырёх), то можно приближённо считать, что случайная величина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ru-RU" sz="800" dirty="0" err="1">
                <a:solidFill>
                  <a:schemeClr val="tx1"/>
                </a:solidFill>
              </a:rPr>
              <a:t>кр</a:t>
            </a:r>
            <a:r>
              <a:rPr lang="ru-RU" sz="8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 подчиняется нормальному закону распределения с параметрами  </a:t>
            </a:r>
            <a:r>
              <a:rPr lang="en-US" sz="1600" dirty="0">
                <a:solidFill>
                  <a:schemeClr val="tx1"/>
                </a:solidFill>
              </a:rPr>
              <a:t>                        .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		 </a:t>
            </a:r>
            <a:endParaRPr lang="ru-RU" sz="1600" dirty="0">
              <a:solidFill>
                <a:schemeClr val="tx1"/>
              </a:solidFill>
            </a:endParaRPr>
          </a:p>
          <a:p>
            <a:pPr algn="just"/>
            <a:r>
              <a:rPr lang="ru-RU" sz="1600" dirty="0">
                <a:solidFill>
                  <a:schemeClr val="tx1"/>
                </a:solidFill>
              </a:rPr>
              <a:t> </a:t>
            </a:r>
            <a:endParaRPr lang="en-US" sz="1600" dirty="0">
              <a:solidFill>
                <a:schemeClr val="tx1"/>
              </a:solidFill>
            </a:endParaRPr>
          </a:p>
          <a:p>
            <a:pPr algn="just"/>
            <a:endParaRPr lang="en-US" sz="1600" dirty="0">
              <a:solidFill>
                <a:schemeClr val="tx1"/>
              </a:solidFill>
            </a:endParaRPr>
          </a:p>
          <a:p>
            <a:pPr algn="just"/>
            <a:endParaRPr lang="ru-RU" sz="1600" b="1" dirty="0">
              <a:solidFill>
                <a:schemeClr val="tx1"/>
              </a:solidFill>
            </a:endParaRPr>
          </a:p>
          <a:p>
            <a:pPr algn="just"/>
            <a:r>
              <a:rPr lang="ru-RU" sz="1600" b="1" dirty="0">
                <a:solidFill>
                  <a:schemeClr val="tx1"/>
                </a:solidFill>
              </a:rPr>
              <a:t> </a:t>
            </a:r>
            <a:endParaRPr lang="en-US" sz="1600" b="1" dirty="0">
              <a:solidFill>
                <a:schemeClr val="tx1"/>
              </a:solidFill>
            </a:endParaRPr>
          </a:p>
          <a:p>
            <a:pPr algn="just"/>
            <a:endParaRPr lang="en-US" sz="1600" dirty="0">
              <a:solidFill>
                <a:schemeClr val="tx1"/>
              </a:solidFill>
            </a:endParaRPr>
          </a:p>
          <a:p>
            <a:pPr algn="just"/>
            <a:endParaRPr lang="en-US" sz="1600" dirty="0">
              <a:solidFill>
                <a:schemeClr val="tx1"/>
              </a:solidFill>
            </a:endParaRPr>
          </a:p>
          <a:p>
            <a:pPr algn="just"/>
            <a:endParaRPr lang="ru-RU" sz="1600" i="1" dirty="0">
              <a:solidFill>
                <a:schemeClr val="tx1"/>
              </a:solidFill>
            </a:endParaRPr>
          </a:p>
          <a:p>
            <a:pPr algn="just"/>
            <a:endParaRPr lang="ru-RU" sz="1600" i="1" dirty="0">
              <a:solidFill>
                <a:schemeClr val="tx1"/>
              </a:solidFill>
            </a:endParaRPr>
          </a:p>
          <a:p>
            <a:pPr algn="just"/>
            <a:endParaRPr lang="en-US" sz="1600" dirty="0">
              <a:solidFill>
                <a:schemeClr val="tx1"/>
              </a:solidFill>
            </a:endParaRPr>
          </a:p>
          <a:p>
            <a:pPr algn="just"/>
            <a:r>
              <a:rPr lang="ru-RU" sz="1600" dirty="0">
                <a:solidFill>
                  <a:schemeClr val="tx1"/>
                </a:solidFill>
              </a:rPr>
              <a:t>Тогда вычисление вероятности того, что фактическая продолжительность </a:t>
            </a:r>
            <a:r>
              <a:rPr lang="en-US" sz="1600" i="1" dirty="0" err="1">
                <a:solidFill>
                  <a:schemeClr val="tx1"/>
                </a:solidFill>
              </a:rPr>
              <a:t>T</a:t>
            </a:r>
            <a:r>
              <a:rPr lang="en-US" sz="800" i="1" dirty="0" err="1">
                <a:solidFill>
                  <a:schemeClr val="tx1"/>
                </a:solidFill>
              </a:rPr>
              <a:t>np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выполнения проекта меньше заданного директивного срока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ru-RU" sz="800" i="1" dirty="0" err="1">
                <a:solidFill>
                  <a:schemeClr val="tx1"/>
                </a:solidFill>
              </a:rPr>
              <a:t>пл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ru-RU" sz="1600" dirty="0">
                <a:solidFill>
                  <a:schemeClr val="tx1"/>
                </a:solidFill>
              </a:rPr>
              <a:t>производится по следующей схеме. Согласно теории вероятностей, случайная величина </a:t>
            </a:r>
            <a:r>
              <a:rPr lang="en-US" sz="1600" i="1" dirty="0">
                <a:solidFill>
                  <a:schemeClr val="tx1"/>
                </a:solidFill>
              </a:rPr>
              <a:t>Z</a:t>
            </a:r>
            <a:r>
              <a:rPr lang="en-US" sz="1600" dirty="0">
                <a:solidFill>
                  <a:schemeClr val="tx1"/>
                </a:solidFill>
              </a:rPr>
              <a:t>=(</a:t>
            </a:r>
            <a:r>
              <a:rPr lang="en-US" sz="1600" i="1" dirty="0" err="1">
                <a:solidFill>
                  <a:schemeClr val="tx1"/>
                </a:solidFill>
              </a:rPr>
              <a:t>T</a:t>
            </a:r>
            <a:r>
              <a:rPr lang="en-US" sz="800" i="1" dirty="0" err="1">
                <a:solidFill>
                  <a:schemeClr val="tx1"/>
                </a:solidFill>
              </a:rPr>
              <a:t>kp</a:t>
            </a:r>
            <a:r>
              <a:rPr lang="en-US" sz="1600" i="1" dirty="0">
                <a:solidFill>
                  <a:schemeClr val="tx1"/>
                </a:solidFill>
              </a:rPr>
              <a:t> – M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i="1" dirty="0" err="1">
                <a:solidFill>
                  <a:schemeClr val="tx1"/>
                </a:solidFill>
              </a:rPr>
              <a:t>T</a:t>
            </a:r>
            <a:r>
              <a:rPr lang="en-US" sz="800" i="1" dirty="0" err="1">
                <a:solidFill>
                  <a:schemeClr val="tx1"/>
                </a:solidFill>
              </a:rPr>
              <a:t>kp</a:t>
            </a:r>
            <a:r>
              <a:rPr lang="en-US" sz="1600" dirty="0">
                <a:solidFill>
                  <a:schemeClr val="tx1"/>
                </a:solidFill>
              </a:rPr>
              <a:t>))/</a:t>
            </a:r>
            <a:r>
              <a:rPr lang="el-GR" sz="1600" dirty="0">
                <a:solidFill>
                  <a:schemeClr val="tx1"/>
                </a:solidFill>
              </a:rPr>
              <a:t>σ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i="1" dirty="0" err="1">
                <a:solidFill>
                  <a:schemeClr val="tx1"/>
                </a:solidFill>
              </a:rPr>
              <a:t>T</a:t>
            </a:r>
            <a:r>
              <a:rPr lang="en-US" sz="800" i="1" dirty="0" err="1">
                <a:solidFill>
                  <a:schemeClr val="tx1"/>
                </a:solidFill>
              </a:rPr>
              <a:t>kp</a:t>
            </a:r>
            <a:r>
              <a:rPr lang="en-US" sz="1600" dirty="0">
                <a:solidFill>
                  <a:schemeClr val="tx1"/>
                </a:solidFill>
              </a:rPr>
              <a:t>) </a:t>
            </a:r>
            <a:r>
              <a:rPr lang="ru-RU" sz="1600" dirty="0">
                <a:solidFill>
                  <a:schemeClr val="tx1"/>
                </a:solidFill>
              </a:rPr>
              <a:t>имеет нормальное распределение с нулевым математическим ожиданием и среднеквадратичным отклонением равным 1. Поэтому </a:t>
            </a:r>
            <a:r>
              <a:rPr lang="en-US" sz="1600" i="1" dirty="0">
                <a:solidFill>
                  <a:schemeClr val="tx1"/>
                </a:solidFill>
              </a:rPr>
              <a:t>p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i="1" dirty="0" err="1">
                <a:solidFill>
                  <a:schemeClr val="tx1"/>
                </a:solidFill>
              </a:rPr>
              <a:t>T</a:t>
            </a:r>
            <a:r>
              <a:rPr lang="en-US" sz="800" i="1" dirty="0" err="1">
                <a:solidFill>
                  <a:schemeClr val="tx1"/>
                </a:solidFill>
              </a:rPr>
              <a:t>np</a:t>
            </a:r>
            <a:r>
              <a:rPr lang="en-US" sz="1600" i="1" dirty="0">
                <a:solidFill>
                  <a:schemeClr val="tx1"/>
                </a:solidFill>
              </a:rPr>
              <a:t> ≤T</a:t>
            </a:r>
            <a:r>
              <a:rPr lang="ru-RU" sz="800" i="1" dirty="0" err="1">
                <a:solidFill>
                  <a:schemeClr val="tx1"/>
                </a:solidFill>
              </a:rPr>
              <a:t>пл</a:t>
            </a:r>
            <a:r>
              <a:rPr lang="ru-RU" sz="1600" dirty="0">
                <a:solidFill>
                  <a:schemeClr val="tx1"/>
                </a:solidFill>
              </a:rPr>
              <a:t>) = </a:t>
            </a:r>
            <a:r>
              <a:rPr lang="en-US" sz="1600" i="1" dirty="0">
                <a:solidFill>
                  <a:schemeClr val="tx1"/>
                </a:solidFill>
              </a:rPr>
              <a:t>p</a:t>
            </a:r>
            <a:r>
              <a:rPr lang="en-US" sz="1600" dirty="0">
                <a:solidFill>
                  <a:schemeClr val="tx1"/>
                </a:solidFill>
              </a:rPr>
              <a:t>[</a:t>
            </a:r>
            <a:r>
              <a:rPr lang="en-US" sz="1600" i="1" dirty="0">
                <a:solidFill>
                  <a:schemeClr val="tx1"/>
                </a:solidFill>
              </a:rPr>
              <a:t>Z ≤ 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i="1" dirty="0" err="1">
                <a:solidFill>
                  <a:schemeClr val="tx1"/>
                </a:solidFill>
              </a:rPr>
              <a:t>T</a:t>
            </a:r>
            <a:r>
              <a:rPr lang="en-US" sz="800" i="1" dirty="0" err="1">
                <a:solidFill>
                  <a:schemeClr val="tx1"/>
                </a:solidFill>
              </a:rPr>
              <a:t>kp</a:t>
            </a:r>
            <a:r>
              <a:rPr lang="en-US" sz="1600" i="1" dirty="0">
                <a:solidFill>
                  <a:schemeClr val="tx1"/>
                </a:solidFill>
              </a:rPr>
              <a:t> – M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i="1" dirty="0" err="1">
                <a:solidFill>
                  <a:schemeClr val="tx1"/>
                </a:solidFill>
              </a:rPr>
              <a:t>T</a:t>
            </a:r>
            <a:r>
              <a:rPr lang="en-US" sz="800" i="1" dirty="0" err="1">
                <a:solidFill>
                  <a:schemeClr val="tx1"/>
                </a:solidFill>
              </a:rPr>
              <a:t>kp</a:t>
            </a:r>
            <a:r>
              <a:rPr lang="en-US" sz="1600" dirty="0">
                <a:solidFill>
                  <a:schemeClr val="tx1"/>
                </a:solidFill>
              </a:rPr>
              <a:t>))/</a:t>
            </a:r>
            <a:r>
              <a:rPr lang="el-GR" sz="1600" dirty="0">
                <a:solidFill>
                  <a:schemeClr val="tx1"/>
                </a:solidFill>
              </a:rPr>
              <a:t>σ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i="1" dirty="0" err="1">
                <a:solidFill>
                  <a:schemeClr val="tx1"/>
                </a:solidFill>
              </a:rPr>
              <a:t>T</a:t>
            </a:r>
            <a:r>
              <a:rPr lang="en-US" sz="800" i="1" dirty="0" err="1">
                <a:solidFill>
                  <a:schemeClr val="tx1"/>
                </a:solidFill>
              </a:rPr>
              <a:t>kp</a:t>
            </a:r>
            <a:r>
              <a:rPr lang="en-US" sz="1600" dirty="0">
                <a:solidFill>
                  <a:schemeClr val="tx1"/>
                </a:solidFill>
              </a:rPr>
              <a:t>)] . </a:t>
            </a:r>
            <a:r>
              <a:rPr lang="ru-RU" sz="1600" dirty="0">
                <a:solidFill>
                  <a:schemeClr val="tx1"/>
                </a:solidFill>
              </a:rPr>
              <a:t>Вероятность для нормированного нормального распределения с нулевым математическим ожидание и среднеквадратичным отклонением, равным 1, берут из таблицы.</a:t>
            </a:r>
          </a:p>
          <a:p>
            <a:pPr algn="just"/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3357554" y="1643050"/>
          <a:ext cx="108743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2" imgW="774360" imgH="266400" progId="Equation.3">
                  <p:embed/>
                </p:oleObj>
              </mc:Choice>
              <mc:Fallback>
                <p:oleObj name="Equation" r:id="rId2" imgW="774360" imgH="2664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54" y="1643050"/>
                        <a:ext cx="1087437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2643188" y="2000250"/>
          <a:ext cx="2417762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4" imgW="2031840" imgH="571320" progId="Equation.3">
                  <p:embed/>
                </p:oleObj>
              </mc:Choice>
              <mc:Fallback>
                <p:oleObj name="Equation" r:id="rId4" imgW="2031840" imgH="57132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2000250"/>
                        <a:ext cx="2417762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Прямая со стрелкой 13"/>
          <p:cNvCxnSpPr/>
          <p:nvPr/>
        </p:nvCxnSpPr>
        <p:spPr>
          <a:xfrm>
            <a:off x="2000232" y="4357694"/>
            <a:ext cx="49292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rot="5400000" flipH="1" flipV="1">
            <a:off x="1250133" y="3607595"/>
            <a:ext cx="15001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олилиния 25"/>
          <p:cNvSpPr/>
          <p:nvPr/>
        </p:nvSpPr>
        <p:spPr>
          <a:xfrm>
            <a:off x="2664068" y="2835519"/>
            <a:ext cx="3765319" cy="1525466"/>
          </a:xfrm>
          <a:custGeom>
            <a:avLst/>
            <a:gdLst>
              <a:gd name="connsiteX0" fmla="*/ 0 w 2457450"/>
              <a:gd name="connsiteY0" fmla="*/ 1490296 h 1525466"/>
              <a:gd name="connsiteX1" fmla="*/ 298939 w 2457450"/>
              <a:gd name="connsiteY1" fmla="*/ 1437543 h 1525466"/>
              <a:gd name="connsiteX2" fmla="*/ 615462 w 2457450"/>
              <a:gd name="connsiteY2" fmla="*/ 962758 h 1525466"/>
              <a:gd name="connsiteX3" fmla="*/ 1019908 w 2457450"/>
              <a:gd name="connsiteY3" fmla="*/ 118696 h 1525466"/>
              <a:gd name="connsiteX4" fmla="*/ 1327639 w 2457450"/>
              <a:gd name="connsiteY4" fmla="*/ 250581 h 1525466"/>
              <a:gd name="connsiteX5" fmla="*/ 1644162 w 2457450"/>
              <a:gd name="connsiteY5" fmla="*/ 945173 h 1525466"/>
              <a:gd name="connsiteX6" fmla="*/ 1934308 w 2457450"/>
              <a:gd name="connsiteY6" fmla="*/ 1437543 h 1525466"/>
              <a:gd name="connsiteX7" fmla="*/ 2382716 w 2457450"/>
              <a:gd name="connsiteY7" fmla="*/ 1472712 h 1525466"/>
              <a:gd name="connsiteX8" fmla="*/ 2382716 w 2457450"/>
              <a:gd name="connsiteY8" fmla="*/ 1455127 h 1525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7450" h="1525466">
                <a:moveTo>
                  <a:pt x="0" y="1490296"/>
                </a:moveTo>
                <a:lnTo>
                  <a:pt x="298939" y="1437543"/>
                </a:lnTo>
                <a:cubicBezTo>
                  <a:pt x="401516" y="1349620"/>
                  <a:pt x="495300" y="1182566"/>
                  <a:pt x="615462" y="962758"/>
                </a:cubicBezTo>
                <a:cubicBezTo>
                  <a:pt x="735624" y="742950"/>
                  <a:pt x="901212" y="237392"/>
                  <a:pt x="1019908" y="118696"/>
                </a:cubicBezTo>
                <a:cubicBezTo>
                  <a:pt x="1138604" y="0"/>
                  <a:pt x="1223597" y="112835"/>
                  <a:pt x="1327639" y="250581"/>
                </a:cubicBezTo>
                <a:cubicBezTo>
                  <a:pt x="1431681" y="388327"/>
                  <a:pt x="1543051" y="747346"/>
                  <a:pt x="1644162" y="945173"/>
                </a:cubicBezTo>
                <a:cubicBezTo>
                  <a:pt x="1745273" y="1143000"/>
                  <a:pt x="1811216" y="1349620"/>
                  <a:pt x="1934308" y="1437543"/>
                </a:cubicBezTo>
                <a:cubicBezTo>
                  <a:pt x="2057400" y="1525466"/>
                  <a:pt x="2307982" y="1469781"/>
                  <a:pt x="2382716" y="1472712"/>
                </a:cubicBezTo>
                <a:cubicBezTo>
                  <a:pt x="2457450" y="1475643"/>
                  <a:pt x="2420083" y="1465385"/>
                  <a:pt x="2382716" y="145512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 rot="16200000" flipH="1">
            <a:off x="3679025" y="3607595"/>
            <a:ext cx="1428760" cy="714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357290" y="2857496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</a:t>
            </a:r>
            <a:r>
              <a:rPr lang="en-US" sz="1200" dirty="0"/>
              <a:t>(</a:t>
            </a:r>
            <a:r>
              <a:rPr lang="en-US" sz="1200" i="1" dirty="0" err="1"/>
              <a:t>T</a:t>
            </a:r>
            <a:r>
              <a:rPr lang="en-US" sz="800" dirty="0" err="1"/>
              <a:t>kp</a:t>
            </a:r>
            <a:r>
              <a:rPr lang="en-US" sz="1200" dirty="0"/>
              <a:t>)</a:t>
            </a:r>
            <a:endParaRPr lang="ru-RU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072330" y="442913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T</a:t>
            </a:r>
            <a:r>
              <a:rPr lang="en-US" sz="800" dirty="0" err="1"/>
              <a:t>kp</a:t>
            </a:r>
            <a:endParaRPr lang="ru-RU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4214810" y="4429132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M</a:t>
            </a:r>
            <a:r>
              <a:rPr lang="en-US" sz="1200" dirty="0"/>
              <a:t>(</a:t>
            </a:r>
            <a:r>
              <a:rPr lang="en-US" sz="1200" i="1" dirty="0" err="1"/>
              <a:t>T</a:t>
            </a:r>
            <a:r>
              <a:rPr lang="en-US" sz="800" dirty="0" err="1"/>
              <a:t>kp</a:t>
            </a:r>
            <a:r>
              <a:rPr lang="en-US" sz="1200" dirty="0"/>
              <a:t>)</a:t>
            </a:r>
            <a:endParaRPr lang="ru-RU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143108" y="4429132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M</a:t>
            </a:r>
            <a:r>
              <a:rPr lang="en-US" sz="1200" dirty="0"/>
              <a:t>(</a:t>
            </a:r>
            <a:r>
              <a:rPr lang="en-US" sz="1200" i="1" dirty="0" err="1"/>
              <a:t>T</a:t>
            </a:r>
            <a:r>
              <a:rPr lang="en-US" sz="800" dirty="0" err="1"/>
              <a:t>kp</a:t>
            </a:r>
            <a:r>
              <a:rPr lang="en-US" sz="1200" dirty="0"/>
              <a:t>)-3</a:t>
            </a:r>
            <a:r>
              <a:rPr lang="el-GR" sz="1200" dirty="0"/>
              <a:t>σ</a:t>
            </a:r>
            <a:r>
              <a:rPr lang="en-US" sz="1200" dirty="0"/>
              <a:t>(</a:t>
            </a:r>
            <a:r>
              <a:rPr lang="en-US" sz="1200" i="1" dirty="0" err="1"/>
              <a:t>T</a:t>
            </a:r>
            <a:r>
              <a:rPr lang="en-US" sz="800" dirty="0" err="1"/>
              <a:t>kp</a:t>
            </a:r>
            <a:r>
              <a:rPr lang="en-US" sz="1200" dirty="0"/>
              <a:t>)</a:t>
            </a:r>
            <a:r>
              <a:rPr lang="en-US" sz="800" dirty="0"/>
              <a:t> </a:t>
            </a:r>
            <a:r>
              <a:rPr lang="en-US" sz="1200" dirty="0"/>
              <a:t> </a:t>
            </a:r>
            <a:endParaRPr lang="ru-RU" sz="1200" dirty="0"/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 rot="5400000">
            <a:off x="2893207" y="4321975"/>
            <a:ext cx="714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rot="5400000" flipH="1" flipV="1">
            <a:off x="6000760" y="435769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rot="5400000" flipH="1" flipV="1">
            <a:off x="5965041" y="4321975"/>
            <a:ext cx="714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572132" y="4429132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M</a:t>
            </a:r>
            <a:r>
              <a:rPr lang="en-US" sz="1200" dirty="0"/>
              <a:t>(</a:t>
            </a:r>
            <a:r>
              <a:rPr lang="en-US" sz="1200" i="1" dirty="0" err="1"/>
              <a:t>T</a:t>
            </a:r>
            <a:r>
              <a:rPr lang="en-US" sz="800" dirty="0" err="1"/>
              <a:t>kp</a:t>
            </a:r>
            <a:r>
              <a:rPr lang="en-US" sz="1200" dirty="0"/>
              <a:t>)+3</a:t>
            </a:r>
            <a:r>
              <a:rPr lang="el-GR" sz="1200" dirty="0"/>
              <a:t>σ</a:t>
            </a:r>
            <a:r>
              <a:rPr lang="en-US" sz="1200" dirty="0"/>
              <a:t>(</a:t>
            </a:r>
            <a:r>
              <a:rPr lang="en-US" sz="1200" i="1" dirty="0" err="1"/>
              <a:t>T</a:t>
            </a:r>
            <a:r>
              <a:rPr lang="en-US" sz="800" dirty="0" err="1"/>
              <a:t>kp</a:t>
            </a:r>
            <a:r>
              <a:rPr lang="en-US" sz="1200" dirty="0"/>
              <a:t>)</a:t>
            </a:r>
            <a:r>
              <a:rPr lang="en-US" sz="800" dirty="0"/>
              <a:t> </a:t>
            </a:r>
            <a:r>
              <a:rPr lang="en-US" sz="1200" dirty="0"/>
              <a:t> </a:t>
            </a:r>
            <a:endParaRPr lang="ru-RU" sz="1200" dirty="0"/>
          </a:p>
        </p:txBody>
      </p:sp>
      <p:graphicFrame>
        <p:nvGraphicFramePr>
          <p:cNvPr id="41" name="Объект 40"/>
          <p:cNvGraphicFramePr>
            <a:graphicFrameLocks noChangeAspect="1"/>
          </p:cNvGraphicFramePr>
          <p:nvPr/>
        </p:nvGraphicFramePr>
        <p:xfrm>
          <a:off x="4356100" y="3308350"/>
          <a:ext cx="431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6" imgW="431640" imgH="241200" progId="Equation.3">
                  <p:embed/>
                </p:oleObj>
              </mc:Choice>
              <mc:Fallback>
                <p:oleObj name="Equation" r:id="rId6" imgW="431640" imgH="2412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308350"/>
                        <a:ext cx="4318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285729"/>
            <a:ext cx="7772400" cy="357190"/>
          </a:xfrm>
        </p:spPr>
        <p:txBody>
          <a:bodyPr>
            <a:normAutofit/>
          </a:bodyPr>
          <a:lstStyle/>
          <a:p>
            <a:r>
              <a:rPr lang="ru-RU" sz="1600" b="1" dirty="0"/>
              <a:t>Вероятностные сети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0034" y="642918"/>
            <a:ext cx="8215370" cy="6072230"/>
          </a:xfrm>
        </p:spPr>
        <p:txBody>
          <a:bodyPr>
            <a:normAutofit/>
          </a:bodyPr>
          <a:lstStyle/>
          <a:p>
            <a:pPr algn="just"/>
            <a:r>
              <a:rPr lang="ru-RU" sz="1600" dirty="0">
                <a:solidFill>
                  <a:schemeClr val="tx1"/>
                </a:solidFill>
              </a:rPr>
              <a:t>Если известны только оценки оптимистических </a:t>
            </a:r>
            <a:r>
              <a:rPr lang="en-US" sz="1600" i="1" dirty="0" err="1">
                <a:solidFill>
                  <a:schemeClr val="tx1"/>
                </a:solidFill>
              </a:rPr>
              <a:t>a</a:t>
            </a:r>
            <a:r>
              <a:rPr lang="en-US" sz="800" i="1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и пессимистических </a:t>
            </a:r>
            <a:r>
              <a:rPr lang="en-US" sz="1600" i="1" dirty="0">
                <a:solidFill>
                  <a:schemeClr val="tx1"/>
                </a:solidFill>
              </a:rPr>
              <a:t>b</a:t>
            </a:r>
            <a:r>
              <a:rPr lang="en-US" sz="800" dirty="0">
                <a:solidFill>
                  <a:schemeClr val="tx1"/>
                </a:solidFill>
              </a:rPr>
              <a:t>i </a:t>
            </a:r>
            <a:r>
              <a:rPr lang="ru-RU" sz="1600" dirty="0">
                <a:solidFill>
                  <a:schemeClr val="tx1"/>
                </a:solidFill>
              </a:rPr>
              <a:t>продолжительностей работ, то приближённо считают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параметры </a:t>
            </a:r>
            <a:r>
              <a:rPr lang="ru-RU" sz="1600" dirty="0" err="1">
                <a:solidFill>
                  <a:schemeClr val="tx1"/>
                </a:solidFill>
              </a:rPr>
              <a:t>бета-распределения</a:t>
            </a:r>
            <a:r>
              <a:rPr lang="ru-RU" sz="1600" dirty="0">
                <a:solidFill>
                  <a:schemeClr val="tx1"/>
                </a:solidFill>
              </a:rPr>
              <a:t> для всех работ </a:t>
            </a:r>
            <a:r>
              <a:rPr lang="en-US" sz="1600" i="1" dirty="0">
                <a:solidFill>
                  <a:schemeClr val="tx1"/>
                </a:solidFill>
              </a:rPr>
              <a:t>p</a:t>
            </a:r>
            <a:r>
              <a:rPr lang="en-US" sz="1600" dirty="0">
                <a:solidFill>
                  <a:schemeClr val="tx1"/>
                </a:solidFill>
              </a:rPr>
              <a:t>≈1, </a:t>
            </a:r>
            <a:r>
              <a:rPr lang="en-US" sz="1600" i="1" dirty="0">
                <a:solidFill>
                  <a:schemeClr val="tx1"/>
                </a:solidFill>
              </a:rPr>
              <a:t>q</a:t>
            </a:r>
            <a:r>
              <a:rPr lang="en-US" sz="1600" dirty="0">
                <a:solidFill>
                  <a:schemeClr val="tx1"/>
                </a:solidFill>
              </a:rPr>
              <a:t>≈2</a:t>
            </a:r>
            <a:r>
              <a:rPr lang="ru-RU" sz="1600" dirty="0">
                <a:solidFill>
                  <a:schemeClr val="tx1"/>
                </a:solidFill>
              </a:rPr>
              <a:t>. Тогда случайная величина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ru-RU" sz="800" dirty="0">
                <a:solidFill>
                  <a:schemeClr val="tx1"/>
                </a:solidFill>
              </a:rPr>
              <a:t>кр </a:t>
            </a:r>
            <a:r>
              <a:rPr lang="ru-RU" sz="1600" dirty="0">
                <a:solidFill>
                  <a:schemeClr val="tx1"/>
                </a:solidFill>
              </a:rPr>
              <a:t> подчиняется нормальному закону распределения с параметрами  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r>
              <a:rPr lang="ru-RU" sz="1600" dirty="0">
                <a:solidFill>
                  <a:schemeClr val="tx1"/>
                </a:solidFill>
              </a:rPr>
              <a:t>По математическим ожиданиям времѐн выполнения работ определяют временные параметры сетевого графика. В предположении, что времена выполнения работ являются независимыми, распределѐнными по одному закону случайными величинами, длительность критического пути Lkp рассматривается как математическое ожидание случайной величины Tкр : </a:t>
            </a:r>
            <a:endParaRPr lang="en-US" sz="1600" dirty="0">
              <a:solidFill>
                <a:schemeClr val="tx1"/>
              </a:solidFill>
            </a:endParaRP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		 </a:t>
            </a:r>
            <a:endParaRPr lang="ru-RU" sz="1600" dirty="0">
              <a:solidFill>
                <a:schemeClr val="tx1"/>
              </a:solidFill>
            </a:endParaRPr>
          </a:p>
          <a:p>
            <a:pPr algn="just"/>
            <a:r>
              <a:rPr lang="ru-RU" sz="1600" dirty="0">
                <a:solidFill>
                  <a:schemeClr val="tx1"/>
                </a:solidFill>
              </a:rPr>
              <a:t> с дисперсией</a:t>
            </a:r>
            <a:endParaRPr lang="en-US" sz="1600" dirty="0">
              <a:solidFill>
                <a:schemeClr val="tx1"/>
              </a:solidFill>
            </a:endParaRPr>
          </a:p>
          <a:p>
            <a:pPr algn="just"/>
            <a:endParaRPr lang="en-US" sz="1600" dirty="0">
              <a:solidFill>
                <a:schemeClr val="tx1"/>
              </a:solidFill>
            </a:endParaRPr>
          </a:p>
          <a:p>
            <a:pPr algn="just"/>
            <a:r>
              <a:rPr lang="ru-RU" sz="1600" b="1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В силу центральной предельной теоремы, если продолжительности работ отклоняются от своих средних значений на такие малые значения, что критический путь не изменяется,  и если на критическом пути лежит значительное число работ (не менее четырёх), то можно приближённо считать, что случайная величина </a:t>
            </a:r>
            <a:r>
              <a:rPr lang="en-US" sz="16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ru-RU" sz="1600" baseline="-25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кр</a:t>
            </a:r>
            <a:r>
              <a:rPr lang="ru-RU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подчиняется нормальному закону распределения с параметрами  </a:t>
            </a:r>
            <a:r>
              <a:rPr lang="ru-R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,</a:t>
            </a:r>
            <a:endParaRPr lang="en-US" sz="1600" b="1" dirty="0">
              <a:solidFill>
                <a:schemeClr val="tx1"/>
              </a:solidFill>
            </a:endParaRPr>
          </a:p>
          <a:p>
            <a:pPr algn="just"/>
            <a:endParaRPr lang="en-US" sz="1600" dirty="0">
              <a:solidFill>
                <a:schemeClr val="tx1"/>
              </a:solidFill>
            </a:endParaRPr>
          </a:p>
          <a:p>
            <a:pPr algn="just"/>
            <a:endParaRPr lang="en-US" sz="1600" dirty="0">
              <a:solidFill>
                <a:schemeClr val="tx1"/>
              </a:solidFill>
            </a:endParaRPr>
          </a:p>
          <a:p>
            <a:pPr algn="just"/>
            <a:endParaRPr lang="ru-RU" sz="1600" i="1" dirty="0">
              <a:solidFill>
                <a:schemeClr val="tx1"/>
              </a:solidFill>
            </a:endParaRPr>
          </a:p>
          <a:p>
            <a:pPr algn="just"/>
            <a:endParaRPr lang="ru-RU" sz="1600" i="1" dirty="0">
              <a:solidFill>
                <a:schemeClr val="tx1"/>
              </a:solidFill>
            </a:endParaRPr>
          </a:p>
          <a:p>
            <a:pPr algn="just"/>
            <a:endParaRPr lang="en-US" sz="1600" dirty="0">
              <a:solidFill>
                <a:schemeClr val="tx1"/>
              </a:solidFill>
            </a:endParaRPr>
          </a:p>
          <a:p>
            <a:pPr algn="just"/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1455738" y="1785938"/>
          <a:ext cx="4992687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2" imgW="3555720" imgH="507960" progId="Equation.3">
                  <p:embed/>
                </p:oleObj>
              </mc:Choice>
              <mc:Fallback>
                <p:oleObj name="Equation" r:id="rId2" imgW="3555720" imgH="507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8" y="1785938"/>
                        <a:ext cx="4992687" cy="712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Прямая соединительная линия 35"/>
          <p:cNvCxnSpPr/>
          <p:nvPr/>
        </p:nvCxnSpPr>
        <p:spPr>
          <a:xfrm rot="5400000" flipH="1" flipV="1">
            <a:off x="6000760" y="435769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2B1DA88-EED0-4D6B-904D-664BA8C514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181572"/>
              </p:ext>
            </p:extLst>
          </p:nvPr>
        </p:nvGraphicFramePr>
        <p:xfrm>
          <a:off x="3230350" y="3611021"/>
          <a:ext cx="16779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320480" imgH="393480" progId="">
                  <p:embed/>
                </p:oleObj>
              </mc:Choice>
              <mc:Fallback>
                <p:oleObj r:id="rId4" imgW="1320480" imgH="3934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350" y="3611021"/>
                        <a:ext cx="1677988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EDC7D32C-062E-4580-A1AA-0411D7D6F9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347476"/>
              </p:ext>
            </p:extLst>
          </p:nvPr>
        </p:nvGraphicFramePr>
        <p:xfrm>
          <a:off x="3230350" y="4116399"/>
          <a:ext cx="1487488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155600" imgH="380880" progId="">
                  <p:embed/>
                </p:oleObj>
              </mc:Choice>
              <mc:Fallback>
                <p:oleObj r:id="rId6" imgW="1155600" imgH="38088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350" y="4116399"/>
                        <a:ext cx="1487488" cy="49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83175285-6DCE-4F1E-A82F-2A4AB15564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481472"/>
              </p:ext>
            </p:extLst>
          </p:nvPr>
        </p:nvGraphicFramePr>
        <p:xfrm>
          <a:off x="3347864" y="5690158"/>
          <a:ext cx="994566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774360" imgH="266400" progId="">
                  <p:embed/>
                </p:oleObj>
              </mc:Choice>
              <mc:Fallback>
                <p:oleObj r:id="rId8" imgW="774360" imgH="26640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649"/>
                      <a:stretch>
                        <a:fillRect/>
                      </a:stretch>
                    </p:blipFill>
                    <p:spPr bwMode="auto">
                      <a:xfrm>
                        <a:off x="3347864" y="5690158"/>
                        <a:ext cx="994566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641309B8-8A87-408B-BD34-FEFE5F5678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477706"/>
              </p:ext>
            </p:extLst>
          </p:nvPr>
        </p:nvGraphicFramePr>
        <p:xfrm>
          <a:off x="2987824" y="6050198"/>
          <a:ext cx="2392363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120760" imgH="571320" progId="">
                  <p:embed/>
                </p:oleObj>
              </mc:Choice>
              <mc:Fallback>
                <p:oleObj r:id="rId10" imgW="2120760" imgH="57132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6050198"/>
                        <a:ext cx="2392363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D36CD12-08EF-48EA-996D-D20A5C0D0658}"/>
              </a:ext>
            </a:extLst>
          </p:cNvPr>
          <p:cNvSpPr txBox="1"/>
          <p:nvPr/>
        </p:nvSpPr>
        <p:spPr>
          <a:xfrm>
            <a:off x="323528" y="188641"/>
            <a:ext cx="8496944" cy="9264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Тогда вычисление вероятности того, что фактическая продолжительность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1600" i="1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np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выполнения проекта меньше заданного директивного срока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ru-RU" sz="16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пл</a:t>
            </a:r>
            <a:r>
              <a:rPr lang="ru-RU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производится по следующей схеме. Согласно теории вероятностей, случайная величина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=(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1600" i="1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kp</a:t>
            </a:r>
            <a:r>
              <a:rPr lang="ru-RU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1600" i="1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kp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))/</a:t>
            </a:r>
            <a:r>
              <a:rPr lang="el-G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σ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1600" i="1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kp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имеет нормальное распределение с нулевым математическим ожиданием и среднеквадратичным отклонением равным 1. Поэтому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1600" i="1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np</a:t>
            </a:r>
            <a:r>
              <a:rPr lang="ru-RU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≤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ru-RU" sz="16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пл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=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ru-RU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≤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ru-RU" sz="16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пл</a:t>
            </a:r>
            <a:r>
              <a:rPr lang="ru-RU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ru-RU" sz="16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пл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))/</a:t>
            </a:r>
            <a:r>
              <a:rPr lang="el-G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σ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ru-RU" sz="16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пл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)] = </a:t>
            </a:r>
            <a:r>
              <a:rPr lang="ru-RU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+ 0,5. Здесь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(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1600" i="1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kp</a:t>
            </a:r>
            <a:r>
              <a:rPr lang="ru-RU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1600" i="1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kp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))/</a:t>
            </a:r>
            <a:r>
              <a:rPr lang="el-G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σ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1600" i="1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kp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,</a:t>
            </a:r>
            <a:r>
              <a:rPr lang="ru-RU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Ф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- функция Лапласа ,</a:t>
            </a:r>
          </a:p>
          <a:p>
            <a:pPr algn="just">
              <a:spcAft>
                <a:spcPts val="600"/>
              </a:spcAft>
            </a:pP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значения которой берутся из таблиц. Аналогично можно найти вероятность завершения конкретной работы за заданное директивное время.</a:t>
            </a:r>
            <a:endParaRPr lang="ru-BY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Пример.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Рассмотрим проект, сведения о работах которого даны в таблице 2. Определим: 1) ожидаемое время выполнения проекта; 2) вероятность завершения проекта за 32 дня; 3) вероятность завершения работы 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за 5 дней. </a:t>
            </a:r>
            <a:endParaRPr lang="ru-BY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endParaRPr lang="ru-BY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E56D4713-B6C6-4367-969D-C2A8396D9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00" y="191683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BY"/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3D15A4C2-6AE5-4265-9891-42F4D6CD8B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119247"/>
              </p:ext>
            </p:extLst>
          </p:nvPr>
        </p:nvGraphicFramePr>
        <p:xfrm>
          <a:off x="2771775" y="1773238"/>
          <a:ext cx="16986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97000" imgH="482600" progId="Equation.3">
                  <p:embed/>
                </p:oleObj>
              </mc:Choice>
              <mc:Fallback>
                <p:oleObj r:id="rId2" imgW="1397000" imgH="482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773238"/>
                        <a:ext cx="1698625" cy="736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B1F0C9F-9702-49E1-9F25-99290278D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980635"/>
              </p:ext>
            </p:extLst>
          </p:nvPr>
        </p:nvGraphicFramePr>
        <p:xfrm>
          <a:off x="827584" y="3717033"/>
          <a:ext cx="7488832" cy="28803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7482">
                  <a:extLst>
                    <a:ext uri="{9D8B030D-6E8A-4147-A177-3AD203B41FA5}">
                      <a16:colId xmlns:a16="http://schemas.microsoft.com/office/drawing/2014/main" val="529109456"/>
                    </a:ext>
                  </a:extLst>
                </a:gridCol>
                <a:gridCol w="1437482">
                  <a:extLst>
                    <a:ext uri="{9D8B030D-6E8A-4147-A177-3AD203B41FA5}">
                      <a16:colId xmlns:a16="http://schemas.microsoft.com/office/drawing/2014/main" val="2642381510"/>
                    </a:ext>
                  </a:extLst>
                </a:gridCol>
                <a:gridCol w="1457261">
                  <a:extLst>
                    <a:ext uri="{9D8B030D-6E8A-4147-A177-3AD203B41FA5}">
                      <a16:colId xmlns:a16="http://schemas.microsoft.com/office/drawing/2014/main" val="3995623938"/>
                    </a:ext>
                  </a:extLst>
                </a:gridCol>
                <a:gridCol w="1457261">
                  <a:extLst>
                    <a:ext uri="{9D8B030D-6E8A-4147-A177-3AD203B41FA5}">
                      <a16:colId xmlns:a16="http://schemas.microsoft.com/office/drawing/2014/main" val="719710099"/>
                    </a:ext>
                  </a:extLst>
                </a:gridCol>
                <a:gridCol w="1699346">
                  <a:extLst>
                    <a:ext uri="{9D8B030D-6E8A-4147-A177-3AD203B41FA5}">
                      <a16:colId xmlns:a16="http://schemas.microsoft.com/office/drawing/2014/main" val="2633659953"/>
                    </a:ext>
                  </a:extLst>
                </a:gridCol>
              </a:tblGrid>
              <a:tr h="395864">
                <a:tc rowSpan="2">
                  <a:txBody>
                    <a:bodyPr/>
                    <a:lstStyle/>
                    <a:p>
                      <a:pPr algn="just" fontAlgn="base" hangingPunct="0">
                        <a:spcAft>
                          <a:spcPts val="600"/>
                        </a:spcAft>
                      </a:pPr>
                      <a:r>
                        <a:rPr lang="ru-RU" sz="1200">
                          <a:effectLst/>
                        </a:rPr>
                        <a:t>Обозначение работы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 fontAlgn="base" hangingPunct="0">
                        <a:spcAft>
                          <a:spcPts val="600"/>
                        </a:spcAft>
                      </a:pPr>
                      <a:r>
                        <a:rPr lang="ru-RU" sz="1200">
                          <a:effectLst/>
                        </a:rPr>
                        <a:t>Продолжительность, сутки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just" fontAlgn="base" hangingPunct="0">
                        <a:spcAft>
                          <a:spcPts val="600"/>
                        </a:spcAft>
                      </a:pPr>
                      <a:r>
                        <a:rPr lang="ru-RU" sz="1200">
                          <a:effectLst/>
                        </a:rPr>
                        <a:t>Непосредственно предшествующая работа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65011"/>
                  </a:ext>
                </a:extLst>
              </a:tr>
              <a:tr h="552101">
                <a:tc v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600"/>
                        </a:spcAft>
                      </a:pPr>
                      <a:r>
                        <a:rPr lang="ru-RU" sz="1200">
                          <a:effectLst/>
                        </a:rPr>
                        <a:t>Минимальная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600"/>
                        </a:spcAft>
                      </a:pPr>
                      <a:r>
                        <a:rPr lang="ru-RU" sz="1200">
                          <a:effectLst/>
                        </a:rPr>
                        <a:t>Наиболее вероятная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600"/>
                        </a:spcAft>
                      </a:pPr>
                      <a:r>
                        <a:rPr lang="ru-RU" sz="1200">
                          <a:effectLst/>
                        </a:rPr>
                        <a:t>Максимальная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811836"/>
                  </a:ext>
                </a:extLst>
              </a:tr>
              <a:tr h="276050"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2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5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8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600"/>
                        </a:spcAft>
                      </a:pPr>
                      <a:r>
                        <a:rPr lang="ru-RU" sz="1200">
                          <a:effectLst/>
                        </a:rPr>
                        <a:t>Нет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4558977"/>
                  </a:ext>
                </a:extLst>
              </a:tr>
              <a:tr h="276050"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6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</a:rPr>
                        <a:t>9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12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600"/>
                        </a:spcAft>
                      </a:pPr>
                      <a:r>
                        <a:rPr lang="ru-RU" sz="1200">
                          <a:effectLst/>
                        </a:rPr>
                        <a:t>Нет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6969629"/>
                  </a:ext>
                </a:extLst>
              </a:tr>
              <a:tr h="276050"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C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6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7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8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600"/>
                        </a:spcAft>
                      </a:pPr>
                      <a:r>
                        <a:rPr lang="ru-RU" sz="1200">
                          <a:effectLst/>
                        </a:rPr>
                        <a:t>Нет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6705001"/>
                  </a:ext>
                </a:extLst>
              </a:tr>
              <a:tr h="276050"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D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4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7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6627215"/>
                  </a:ext>
                </a:extLst>
              </a:tr>
              <a:tr h="276050"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E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8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8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8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7574485"/>
                  </a:ext>
                </a:extLst>
              </a:tr>
              <a:tr h="276050"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F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5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14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17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D </a:t>
                      </a:r>
                      <a:r>
                        <a:rPr lang="ru-RU" sz="1200">
                          <a:effectLst/>
                        </a:rPr>
                        <a:t>и </a:t>
                      </a:r>
                      <a:r>
                        <a:rPr lang="en-US" sz="1200">
                          <a:effectLst/>
                        </a:rPr>
                        <a:t>E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7882832"/>
                  </a:ext>
                </a:extLst>
              </a:tr>
              <a:tr h="276050"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G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3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12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21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B </a:t>
                      </a:r>
                      <a:r>
                        <a:rPr lang="ru-RU" sz="1200" dirty="0">
                          <a:effectLst/>
                        </a:rPr>
                        <a:t>и </a:t>
                      </a:r>
                      <a:r>
                        <a:rPr lang="en-US" sz="1200" dirty="0">
                          <a:effectLst/>
                        </a:rPr>
                        <a:t>C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9809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215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4FCD4CF-537C-40BC-91E1-0BD3E0ACC2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5527886"/>
              </p:ext>
            </p:extLst>
          </p:nvPr>
        </p:nvGraphicFramePr>
        <p:xfrm>
          <a:off x="827584" y="188640"/>
          <a:ext cx="6984777" cy="25922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4357">
                  <a:extLst>
                    <a:ext uri="{9D8B030D-6E8A-4147-A177-3AD203B41FA5}">
                      <a16:colId xmlns:a16="http://schemas.microsoft.com/office/drawing/2014/main" val="3475840604"/>
                    </a:ext>
                  </a:extLst>
                </a:gridCol>
                <a:gridCol w="1368373">
                  <a:extLst>
                    <a:ext uri="{9D8B030D-6E8A-4147-A177-3AD203B41FA5}">
                      <a16:colId xmlns:a16="http://schemas.microsoft.com/office/drawing/2014/main" val="2037213207"/>
                    </a:ext>
                  </a:extLst>
                </a:gridCol>
                <a:gridCol w="1387200">
                  <a:extLst>
                    <a:ext uri="{9D8B030D-6E8A-4147-A177-3AD203B41FA5}">
                      <a16:colId xmlns:a16="http://schemas.microsoft.com/office/drawing/2014/main" val="3301285601"/>
                    </a:ext>
                  </a:extLst>
                </a:gridCol>
                <a:gridCol w="1387200">
                  <a:extLst>
                    <a:ext uri="{9D8B030D-6E8A-4147-A177-3AD203B41FA5}">
                      <a16:colId xmlns:a16="http://schemas.microsoft.com/office/drawing/2014/main" val="1169471838"/>
                    </a:ext>
                  </a:extLst>
                </a:gridCol>
                <a:gridCol w="1617647">
                  <a:extLst>
                    <a:ext uri="{9D8B030D-6E8A-4147-A177-3AD203B41FA5}">
                      <a16:colId xmlns:a16="http://schemas.microsoft.com/office/drawing/2014/main" val="3607711849"/>
                    </a:ext>
                  </a:extLst>
                </a:gridCol>
              </a:tblGrid>
              <a:tr h="356277">
                <a:tc rowSpan="2">
                  <a:txBody>
                    <a:bodyPr/>
                    <a:lstStyle/>
                    <a:p>
                      <a:pPr algn="just" fontAlgn="base" hangingPunct="0">
                        <a:spcAft>
                          <a:spcPts val="600"/>
                        </a:spcAft>
                      </a:pPr>
                      <a:r>
                        <a:rPr lang="ru-RU" sz="1200">
                          <a:effectLst/>
                        </a:rPr>
                        <a:t>Обозначение работы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 fontAlgn="base" hangingPunct="0">
                        <a:spcAft>
                          <a:spcPts val="600"/>
                        </a:spcAft>
                      </a:pPr>
                      <a:r>
                        <a:rPr lang="ru-RU" sz="1200" dirty="0">
                          <a:effectLst/>
                        </a:rPr>
                        <a:t>Продолжительность, сутки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just" fontAlgn="base" hangingPunct="0">
                        <a:spcAft>
                          <a:spcPts val="600"/>
                        </a:spcAft>
                      </a:pPr>
                      <a:r>
                        <a:rPr lang="ru-RU" sz="1200">
                          <a:effectLst/>
                        </a:rPr>
                        <a:t>Непосредственно предшествующая работа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9986364"/>
                  </a:ext>
                </a:extLst>
              </a:tr>
              <a:tr h="496890">
                <a:tc v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600"/>
                        </a:spcAft>
                      </a:pPr>
                      <a:r>
                        <a:rPr lang="ru-RU" sz="1200">
                          <a:effectLst/>
                        </a:rPr>
                        <a:t>Минимальная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600"/>
                        </a:spcAft>
                      </a:pPr>
                      <a:r>
                        <a:rPr lang="ru-RU" sz="1200">
                          <a:effectLst/>
                        </a:rPr>
                        <a:t>Наиболее вероятная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600"/>
                        </a:spcAft>
                      </a:pPr>
                      <a:r>
                        <a:rPr lang="ru-RU" sz="1200">
                          <a:effectLst/>
                        </a:rPr>
                        <a:t>Максимальная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789084"/>
                  </a:ext>
                </a:extLst>
              </a:tr>
              <a:tr h="248446"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2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5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8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600"/>
                        </a:spcAft>
                      </a:pPr>
                      <a:r>
                        <a:rPr lang="ru-RU" sz="1200">
                          <a:effectLst/>
                        </a:rPr>
                        <a:t>Нет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710741"/>
                  </a:ext>
                </a:extLst>
              </a:tr>
              <a:tr h="248446"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6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9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12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600"/>
                        </a:spcAft>
                      </a:pPr>
                      <a:r>
                        <a:rPr lang="ru-RU" sz="1200">
                          <a:effectLst/>
                        </a:rPr>
                        <a:t>Нет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729217"/>
                  </a:ext>
                </a:extLst>
              </a:tr>
              <a:tr h="248446"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C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6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7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8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600"/>
                        </a:spcAft>
                      </a:pPr>
                      <a:r>
                        <a:rPr lang="ru-RU" sz="1200">
                          <a:effectLst/>
                        </a:rPr>
                        <a:t>Нет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4921443"/>
                  </a:ext>
                </a:extLst>
              </a:tr>
              <a:tr h="248446"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D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4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7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0639791"/>
                  </a:ext>
                </a:extLst>
              </a:tr>
              <a:tr h="248446"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E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8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8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8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9411766"/>
                  </a:ext>
                </a:extLst>
              </a:tr>
              <a:tr h="248446"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F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5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14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17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D </a:t>
                      </a:r>
                      <a:r>
                        <a:rPr lang="ru-RU" sz="1200">
                          <a:effectLst/>
                        </a:rPr>
                        <a:t>и </a:t>
                      </a:r>
                      <a:r>
                        <a:rPr lang="en-US" sz="1200">
                          <a:effectLst/>
                        </a:rPr>
                        <a:t>E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284397"/>
                  </a:ext>
                </a:extLst>
              </a:tr>
              <a:tr h="248446"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G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3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12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21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B </a:t>
                      </a:r>
                      <a:r>
                        <a:rPr lang="ru-RU" sz="1200" dirty="0">
                          <a:effectLst/>
                        </a:rPr>
                        <a:t>и </a:t>
                      </a:r>
                      <a:r>
                        <a:rPr lang="en-US" sz="1200" dirty="0">
                          <a:effectLst/>
                        </a:rPr>
                        <a:t>C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37549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31E2CFB-8DC9-4ADC-BB26-081D0883C580}"/>
              </a:ext>
            </a:extLst>
          </p:cNvPr>
          <p:cNvSpPr txBox="1"/>
          <p:nvPr/>
        </p:nvSpPr>
        <p:spPr>
          <a:xfrm>
            <a:off x="503548" y="2782669"/>
            <a:ext cx="76328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45440" algn="just">
              <a:spcBef>
                <a:spcPts val="600"/>
              </a:spcBef>
              <a:spcAft>
                <a:spcPts val="6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Вычмсляем значения математических ожиданий, среднеквадратических отклонений и дисперсий времён выполнения работ.</a:t>
            </a:r>
            <a:endParaRPr lang="ru-BY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49F8D3-88D4-4123-AAAC-3FD68176F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503376"/>
              </p:ext>
            </p:extLst>
          </p:nvPr>
        </p:nvGraphicFramePr>
        <p:xfrm>
          <a:off x="755576" y="3490556"/>
          <a:ext cx="7056785" cy="31067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5032">
                  <a:extLst>
                    <a:ext uri="{9D8B030D-6E8A-4147-A177-3AD203B41FA5}">
                      <a16:colId xmlns:a16="http://schemas.microsoft.com/office/drawing/2014/main" val="3705292092"/>
                    </a:ext>
                  </a:extLst>
                </a:gridCol>
                <a:gridCol w="2129882">
                  <a:extLst>
                    <a:ext uri="{9D8B030D-6E8A-4147-A177-3AD203B41FA5}">
                      <a16:colId xmlns:a16="http://schemas.microsoft.com/office/drawing/2014/main" val="2127632148"/>
                    </a:ext>
                  </a:extLst>
                </a:gridCol>
                <a:gridCol w="2385929">
                  <a:extLst>
                    <a:ext uri="{9D8B030D-6E8A-4147-A177-3AD203B41FA5}">
                      <a16:colId xmlns:a16="http://schemas.microsoft.com/office/drawing/2014/main" val="1170025235"/>
                    </a:ext>
                  </a:extLst>
                </a:gridCol>
                <a:gridCol w="1165942">
                  <a:extLst>
                    <a:ext uri="{9D8B030D-6E8A-4147-A177-3AD203B41FA5}">
                      <a16:colId xmlns:a16="http://schemas.microsoft.com/office/drawing/2014/main" val="2521708968"/>
                    </a:ext>
                  </a:extLst>
                </a:gridCol>
              </a:tblGrid>
              <a:tr h="690399"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600"/>
                        </a:spcAft>
                      </a:pPr>
                      <a:r>
                        <a:rPr lang="ru-RU" sz="1200">
                          <a:effectLst/>
                        </a:rPr>
                        <a:t>Обозначение работы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600"/>
                        </a:spcAft>
                      </a:pPr>
                      <a:r>
                        <a:rPr lang="ru-RU" sz="1200">
                          <a:effectLst/>
                        </a:rPr>
                        <a:t>Математическое ожидание продолжительности работы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600"/>
                        </a:spcAft>
                      </a:pPr>
                      <a:r>
                        <a:rPr lang="ru-RU" sz="1200">
                          <a:effectLst/>
                        </a:rPr>
                        <a:t>Среднеквадратическое отклонение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600"/>
                        </a:spcAft>
                      </a:pPr>
                      <a:r>
                        <a:rPr lang="ru-RU" sz="1200">
                          <a:effectLst/>
                        </a:rPr>
                        <a:t>Дисперсия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5676750"/>
                  </a:ext>
                </a:extLst>
              </a:tr>
              <a:tr h="345199"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5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1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1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57553556"/>
                  </a:ext>
                </a:extLst>
              </a:tr>
              <a:tr h="345199"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9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1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1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94455393"/>
                  </a:ext>
                </a:extLst>
              </a:tr>
              <a:tr h="345199"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C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7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1/9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1/3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13428163"/>
                  </a:ext>
                </a:extLst>
              </a:tr>
              <a:tr h="345199"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D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4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1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1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33525328"/>
                  </a:ext>
                </a:extLst>
              </a:tr>
              <a:tr h="345199"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E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8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0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0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1081616"/>
                  </a:ext>
                </a:extLst>
              </a:tr>
              <a:tr h="345199"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F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13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4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2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34570996"/>
                  </a:ext>
                </a:extLst>
              </a:tr>
              <a:tr h="345199"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G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12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9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</a:rPr>
                        <a:t>3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4873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44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AB264-681A-4EBE-B7A6-C911132FB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Построим сетевой график по принципу «вершина - событие», взяв за время выполнения работы математическое ожидание продолжительности работы из таблицы. </a:t>
            </a:r>
          </a:p>
          <a:p>
            <a:pPr marL="0" indent="0">
              <a:buNone/>
            </a:pP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Проведя расчёт временных параметров сетевого графика, определим критический путь (0,2), (2,4), (4,5). Математическое ожидание времени выполнения проекта равно сумме математических ожиданий времён выполнения работ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То есть</a:t>
            </a:r>
          </a:p>
          <a:p>
            <a:pPr marL="0" indent="0">
              <a:buNone/>
            </a:pP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Дисперсия времени выполнения проекта равна сумме дисперсий времён выполнения работ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BY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BY" sz="16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1C16884-8536-41F2-B65E-CDCE231591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356180"/>
              </p:ext>
            </p:extLst>
          </p:nvPr>
        </p:nvGraphicFramePr>
        <p:xfrm>
          <a:off x="2699792" y="4612063"/>
          <a:ext cx="16383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80800" imgH="241200" progId="">
                  <p:embed/>
                </p:oleObj>
              </mc:Choice>
              <mc:Fallback>
                <p:oleObj r:id="rId2" imgW="1180800" imgH="2412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649"/>
                      <a:stretch>
                        <a:fillRect/>
                      </a:stretch>
                    </p:blipFill>
                    <p:spPr bwMode="auto">
                      <a:xfrm>
                        <a:off x="2699792" y="4612063"/>
                        <a:ext cx="1638300" cy="352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E33F5CC-B09C-4846-A421-753A262A10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354670"/>
              </p:ext>
            </p:extLst>
          </p:nvPr>
        </p:nvGraphicFramePr>
        <p:xfrm>
          <a:off x="2699792" y="5297009"/>
          <a:ext cx="1423987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244520" imgH="241200" progId="">
                  <p:embed/>
                </p:oleObj>
              </mc:Choice>
              <mc:Fallback>
                <p:oleObj r:id="rId4" imgW="1244520" imgH="2412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649"/>
                      <a:stretch>
                        <a:fillRect/>
                      </a:stretch>
                    </p:blipFill>
                    <p:spPr bwMode="auto">
                      <a:xfrm>
                        <a:off x="2699792" y="5297009"/>
                        <a:ext cx="1423987" cy="290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9FAD058-CEA6-4F56-ADCE-98CFEE4FED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1" y="1268760"/>
            <a:ext cx="633670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65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C531D-C172-4917-B408-E30CE330F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92688"/>
          </a:xfrm>
        </p:spPr>
        <p:txBody>
          <a:bodyPr>
            <a:normAutofit/>
          </a:bodyPr>
          <a:lstStyle/>
          <a:p>
            <a:pPr indent="0" algn="just">
              <a:spcBef>
                <a:spcPts val="1200"/>
              </a:spcBef>
              <a:spcAft>
                <a:spcPts val="600"/>
              </a:spcAft>
              <a:buNone/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Определим вероятность завершения проекта за 32 дня. Получим </a:t>
            </a:r>
          </a:p>
          <a:p>
            <a:pPr indent="0" algn="just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1600" i="1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np</a:t>
            </a:r>
            <a:r>
              <a:rPr lang="ru-RU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≤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32) =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ru-RU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≤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(32</a:t>
            </a:r>
            <a:r>
              <a:rPr lang="ru-RU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30)/</a:t>
            </a:r>
            <a:r>
              <a:rPr lang="el-G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√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3)] =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ru-RU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≤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2/1,73213] =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ru-RU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≤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1,15] = 0,87 . </a:t>
            </a:r>
          </a:p>
          <a:p>
            <a:pPr indent="0" algn="just">
              <a:spcBef>
                <a:spcPts val="1200"/>
              </a:spcBef>
              <a:spcAft>
                <a:spcPts val="600"/>
              </a:spcAft>
              <a:buNone/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Таким образом, искомая вероятность составляет 0,87.</a:t>
            </a:r>
            <a:endParaRPr lang="ru-BY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spcAft>
                <a:spcPts val="600"/>
              </a:spcAft>
              <a:buNone/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Определим вероятность завершения работы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 5 дней. Имеем </a:t>
            </a:r>
          </a:p>
          <a:p>
            <a:pPr indent="0" algn="just">
              <a:spcAft>
                <a:spcPts val="600"/>
              </a:spcAft>
              <a:buNone/>
            </a:pP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ru-RU" sz="16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1,4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≤5) =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≤(5 – 4)/1] =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≤1] = 0,84 . </a:t>
            </a:r>
          </a:p>
          <a:p>
            <a:pPr indent="0" algn="just">
              <a:spcAft>
                <a:spcPts val="600"/>
              </a:spcAft>
              <a:buNone/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Следовательно, вероятность завершения работы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за 5 дней составляет 0,84. </a:t>
            </a:r>
            <a:endParaRPr lang="ru-BY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BY" sz="1600" dirty="0"/>
          </a:p>
        </p:txBody>
      </p:sp>
    </p:spTree>
    <p:extLst>
      <p:ext uri="{BB962C8B-B14F-4D97-AF65-F5344CB8AC3E}">
        <p14:creationId xmlns:p14="http://schemas.microsoft.com/office/powerpoint/2010/main" val="726186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1006</Words>
  <Application>Microsoft Office PowerPoint</Application>
  <PresentationFormat>On-screen Show (4:3)</PresentationFormat>
  <Paragraphs>228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Тема Office</vt:lpstr>
      <vt:lpstr>Equation</vt:lpstr>
      <vt:lpstr>Equation.3</vt:lpstr>
      <vt:lpstr>Вероятностные сети</vt:lpstr>
      <vt:lpstr>Вероятностные сети</vt:lpstr>
      <vt:lpstr>Вероятностные сети</vt:lpstr>
      <vt:lpstr>Вероятностные сети</vt:lpstr>
      <vt:lpstr>PowerPoint Presentation</vt:lpstr>
      <vt:lpstr>PowerPoint Presentation</vt:lpstr>
      <vt:lpstr>PowerPoint Presentation</vt:lpstr>
      <vt:lpstr>PowerPoint Presentation</vt:lpstr>
    </vt:vector>
  </TitlesOfParts>
  <Company>Home computer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Вероятностные сети</dc:title>
  <dc:creator>Isachenko</dc:creator>
  <cp:lastModifiedBy>Лариса Раевская</cp:lastModifiedBy>
  <cp:revision>34</cp:revision>
  <dcterms:created xsi:type="dcterms:W3CDTF">2011-11-30T05:38:10Z</dcterms:created>
  <dcterms:modified xsi:type="dcterms:W3CDTF">2021-04-26T07:34:07Z</dcterms:modified>
</cp:coreProperties>
</file>