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2" r:id="rId4"/>
    <p:sldId id="267" r:id="rId5"/>
    <p:sldId id="257" r:id="rId6"/>
    <p:sldId id="258" r:id="rId7"/>
    <p:sldId id="259" r:id="rId8"/>
    <p:sldId id="263" r:id="rId9"/>
    <p:sldId id="260" r:id="rId10"/>
    <p:sldId id="261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761-FCF6-4A05-B865-A1C7686CE047}" type="datetimeFigureOut">
              <a:rPr lang="ru-RU" smtClean="0"/>
              <a:pPr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28C44-123E-4E8F-99C8-1DC0C681C8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07.09.2011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07.09.2011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0C95-8F3A-4259-BC52-75D29F7E96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3.wmf"/><Relationship Id="rId3" Type="http://schemas.openxmlformats.org/officeDocument/2006/relationships/image" Target="../media/image10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image" Target="../media/image10.wmf"/><Relationship Id="rId21" Type="http://schemas.openxmlformats.org/officeDocument/2006/relationships/image" Target="../media/image23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2.w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42853"/>
            <a:ext cx="1714512" cy="28575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71480"/>
            <a:ext cx="8001056" cy="5067320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изученными в ИСО являются задачи, которые решаются при наличии полной</a:t>
            </a:r>
          </a:p>
          <a:p>
            <a:pPr algn="l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информации. Это задачи принятия решений </a:t>
            </a:r>
            <a:r>
              <a:rPr lang="ru-RU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определённости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Если информация  о системе и (или) внешней среде частично отсутствует, то имеет место  задача принятия решений в условиях неопределённости.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ИСО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различать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неопределенностей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1)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2)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знаний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окружающей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обстановке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действующих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явлении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факторах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природы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3)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активного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пассивного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противника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363" algn="l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учитывать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  <a:r>
              <a:rPr lang="en-GB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GB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случайности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363" algn="l">
              <a:buClr>
                <a:srgbClr val="993300"/>
              </a:buClr>
              <a:buSzPct val="100000"/>
              <a:buFont typeface="Wingdings" pitchFamily="2" charset="2"/>
              <a:buChar char="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Стохастическая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вероятностная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устойчивы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вероятностей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363" algn="l">
              <a:buClr>
                <a:srgbClr val="993300"/>
              </a:buClr>
              <a:buSzPct val="100000"/>
              <a:buFont typeface="Wingdings" pitchFamily="2" charset="2"/>
              <a:buChar char="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стохастического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никаких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предположений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стохастической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363" algn="l">
              <a:buClr>
                <a:srgbClr val="993300"/>
              </a:buClr>
              <a:buSzPct val="100000"/>
              <a:buFont typeface="Wingdings" pitchFamily="2" charset="2"/>
              <a:buChar char="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промежуточного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принимается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законах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случайных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ЛПР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понимает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риск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несовпадения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полученных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реальными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условиями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72198" y="142852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Исаченко А.Н.                               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15008" y="285728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609600" y="723880"/>
            <a:ext cx="8229600" cy="584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Сужение неопределенности. Компромиссы Парето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подход к решению многокритериальных задач заключается в попытке сократить множество исходных вариантов, т.е. исключить из неформального анализа  те варианты решений, которые являются заведомо плохими. Этот подход используется в случае равнозначности критериев.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сделан некоторый выбор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существует другой выбор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такой, что для всех критериев  имеет место неравенство: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причем хотя бы одно из неравенств – строгое. Очевидно, что выбор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предпочтительнее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улучшаемым вектором результатов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вектором Парето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эффективным вектором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если из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соотношений  </a:t>
            </a:r>
          </a:p>
          <a:p>
            <a:pPr marL="342900" indent="-342900">
              <a:spcBef>
                <a:spcPct val="2000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следует, что 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всех векторов Парето называют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множеством Парето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Парето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в качестве решения следует выбирать только тот вектор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принадлежит множеству Парето.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ru-RU" sz="16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/>
        </p:nvGraphicFramePr>
        <p:xfrm>
          <a:off x="4643438" y="1928802"/>
          <a:ext cx="2809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Формула" r:id="rId4" imgW="164880" imgH="203040" progId="Equation.3">
                  <p:embed/>
                </p:oleObj>
              </mc:Choice>
              <mc:Fallback>
                <p:oleObj name="Формула" r:id="rId4" imgW="164880" imgH="2030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28802"/>
                        <a:ext cx="2809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/>
        </p:nvGraphicFramePr>
        <p:xfrm>
          <a:off x="7500958" y="1857364"/>
          <a:ext cx="2159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6" imgW="126720" imgH="215640" progId="Equation.3">
                  <p:embed/>
                </p:oleObj>
              </mc:Choice>
              <mc:Fallback>
                <p:oleObj name="Equation" r:id="rId6" imgW="126720" imgH="215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1857364"/>
                        <a:ext cx="2159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/>
        </p:nvGraphicFramePr>
        <p:xfrm>
          <a:off x="2500298" y="2571744"/>
          <a:ext cx="21812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Формула" r:id="rId8" imgW="1523880" imgH="253800" progId="Equation.3">
                  <p:embed/>
                </p:oleObj>
              </mc:Choice>
              <mc:Fallback>
                <p:oleObj name="Формула" r:id="rId8" imgW="1523880" imgH="253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571744"/>
                        <a:ext cx="21812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/>
        </p:nvGraphicFramePr>
        <p:xfrm>
          <a:off x="1428728" y="3286124"/>
          <a:ext cx="2809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Формула" r:id="rId10" imgW="164880" imgH="203040" progId="Equation.3">
                  <p:embed/>
                </p:oleObj>
              </mc:Choice>
              <mc:Fallback>
                <p:oleObj name="Формула" r:id="rId10" imgW="164880" imgH="2030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286124"/>
                        <a:ext cx="28098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/>
        </p:nvGraphicFramePr>
        <p:xfrm>
          <a:off x="6715140" y="2928934"/>
          <a:ext cx="2159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Формула" r:id="rId12" imgW="126720" imgH="215640" progId="Equation.3">
                  <p:embed/>
                </p:oleObj>
              </mc:Choice>
              <mc:Fallback>
                <p:oleObj name="Формула" r:id="rId12" imgW="126720" imgH="2156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928934"/>
                        <a:ext cx="2159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/>
        </p:nvGraphicFramePr>
        <p:xfrm>
          <a:off x="2357422" y="4357694"/>
          <a:ext cx="21812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Формула" r:id="rId14" imgW="1523880" imgH="253800" progId="Equation.3">
                  <p:embed/>
                </p:oleObj>
              </mc:Choice>
              <mc:Fallback>
                <p:oleObj name="Формула" r:id="rId14" imgW="1523880" imgH="253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357694"/>
                        <a:ext cx="21812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Объект 86"/>
          <p:cNvGraphicFramePr>
            <a:graphicFrameLocks noChangeAspect="1"/>
          </p:cNvGraphicFramePr>
          <p:nvPr/>
        </p:nvGraphicFramePr>
        <p:xfrm>
          <a:off x="2285984" y="5000636"/>
          <a:ext cx="21256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Формула" r:id="rId16" imgW="1485720" imgH="253800" progId="Equation.3">
                  <p:embed/>
                </p:oleObj>
              </mc:Choice>
              <mc:Fallback>
                <p:oleObj name="Формула" r:id="rId16" imgW="1485720" imgH="2538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000636"/>
                        <a:ext cx="212566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705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пример. Фирма по разработке программного обеспечения должна выполнить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проекта 1 и 2 в порядке 1,2. Для выполнения каждого из проектов фирма может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привлекать одного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двух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трёх программистов. Пусть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программистов,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привлекаемых для выполнения первого,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второго проектов. Время выполнения проекта</a:t>
            </a:r>
          </a:p>
          <a:p>
            <a:pPr>
              <a:buNone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равно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Стоимости работ по проектам равны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минимизировать общее время выполнения проектов и стоимость их выполнения.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стоимость их выполнения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а время выполнения проектов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Получим задачу 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min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{1,2}.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значения функций заданы в таблице: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все возможные значения пар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{(5,5), (5,3), (6,4), (6,2), (6,3), (7,4), (8,2), 				                  (7,2)}.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>
              <a:buNone/>
            </a:pP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i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7346" cy="29684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285728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428728" y="3500438"/>
          <a:ext cx="19843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2" imgW="126720" imgH="126720" progId="Equation.3">
                  <p:embed/>
                </p:oleObj>
              </mc:Choice>
              <mc:Fallback>
                <p:oleObj name="Equation" r:id="rId2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500438"/>
                        <a:ext cx="198437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785786" y="4143380"/>
          <a:ext cx="2786081" cy="205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83"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ru-RU" sz="1600" b="0" i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16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ru-RU" sz="16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83">
                <a:tc>
                  <a:txBody>
                    <a:bodyPr/>
                    <a:lstStyle/>
                    <a:p>
                      <a:r>
                        <a:rPr lang="en-US" sz="1600" i="1" dirty="0"/>
                        <a:t>C</a:t>
                      </a:r>
                      <a:r>
                        <a:rPr lang="en-US" sz="1200" dirty="0"/>
                        <a:t>1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)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C</a:t>
                      </a:r>
                      <a:r>
                        <a:rPr lang="en-US" sz="1200" dirty="0"/>
                        <a:t>2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83">
                <a:tc>
                  <a:txBody>
                    <a:bodyPr/>
                    <a:lstStyle/>
                    <a:p>
                      <a:r>
                        <a:rPr lang="en-US" sz="1600" i="1" dirty="0"/>
                        <a:t>t</a:t>
                      </a:r>
                      <a:r>
                        <a:rPr lang="en-US" sz="1200" dirty="0"/>
                        <a:t>1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X</a:t>
                      </a:r>
                      <a:r>
                        <a:rPr lang="en-US" sz="1600" dirty="0"/>
                        <a:t>)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t</a:t>
                      </a:r>
                      <a:r>
                        <a:rPr lang="en-US" sz="1200" dirty="0"/>
                        <a:t>2</a:t>
                      </a:r>
                      <a:r>
                        <a:rPr lang="en-US" sz="1800" dirty="0"/>
                        <a:t>(</a:t>
                      </a:r>
                      <a:r>
                        <a:rPr lang="en-US" sz="1600" i="1" dirty="0"/>
                        <a:t>X</a:t>
                      </a:r>
                      <a:r>
                        <a:rPr lang="en-US" sz="1800" dirty="0"/>
                        <a:t>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714876" y="4357694"/>
          <a:ext cx="198438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4357694"/>
                        <a:ext cx="198438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в пространстве критериев точки соответствующие парам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точек Парето можно осуществить графически. Находим точки с минимальным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значением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Затем среди них находим точку с минимальным значением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Включаем её в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Парето. Затем исключаем из рассмотрения все точки, у которых значения по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обоим критериям больше или равны соответствующим значениям найденной точки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Парето. Для оставшегося множества повторяем процедуру.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нашего примера получим множество Парето: (5,3), (6,2).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7346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285728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rot="5400000" flipH="1" flipV="1">
            <a:off x="-142908" y="2357430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071538" y="3571876"/>
            <a:ext cx="50720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10" y="107154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</a:t>
            </a:r>
            <a:r>
              <a:rPr lang="en-US" sz="1200" dirty="0"/>
              <a:t>2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29322" y="364331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</a:t>
            </a:r>
            <a:r>
              <a:rPr lang="en-US" sz="1200" i="1" dirty="0"/>
              <a:t>1</a:t>
            </a:r>
            <a:endParaRPr lang="ru-RU" sz="1600" i="1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 flipH="1" flipV="1">
            <a:off x="1500166" y="35718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1571604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2143108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2714612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3214678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3714744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>
            <a:off x="4214810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4714876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5214942" y="350043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71538" y="3214686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71538" y="2857496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071538" y="242886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071538" y="207167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1071538" y="171448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071538" y="1357298"/>
            <a:ext cx="14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 flipH="1" flipV="1">
            <a:off x="3786180" y="17144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71472" y="30718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71472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71472" y="22145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71472" y="18573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71472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500166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2000232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2643174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143240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643306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4143372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643438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143504" y="36433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3786182" y="2428868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286248" y="20716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4286248" y="2857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4286248" y="24288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 flipV="1">
            <a:off x="4714876" y="2071679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5214942" y="2857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786314" y="2857496"/>
            <a:ext cx="45719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губы Никанора Ивановича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приставить к носу Ивана Кузьмича,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взять сколько-нибудь развязности, какая 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Балтазара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Балтазарыча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да, пожалуй, прибавить к этому еще дородности Ивана Павловича –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бы тогда тотчас же решилась.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В. Гоголь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25404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29322" y="142852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1757346" cy="285752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следующие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может перевозить свою продукцию из пункта производства в пункт потребления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речным, железнодорожным и автомобильным транспортом. Затраты на перевозку единицы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соответственно равны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перевозки единицы продукции, в зависимости от вида транспорта равно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&gt;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должна перевезти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единиц продукции. Естественно желание компании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перевозку с наименьшими транспортными расходами. Продукция компании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скоропортящейся, поэтому время перевозки должно быть минимально.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Введем переменные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означающие количество продукции перевозимой речным,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железнодорожным и автомобильным транспортом соответственно.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ограничения: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,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Xi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 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1,2,3.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две целевые функции: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,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214290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Дуополия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Курно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 фирмы выпускают однородный товар и продают его на рынке.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Цена, складывающаяся на рынке, линейно убывает с ростом суммарного предложения: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где: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первоначальная цена товара при появлении его на рынке,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убывания цены,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объемы выпуска продукции первой и второй фирмой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 (по своему смыслу величины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неотрицательны).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затраты первой и второй фирм на выпуск единицы продукции равны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каждой фирмы состоят в максимизации своей прибыли.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Получим две целевые функции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,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, 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объем, выше которого производство становится нерентабельным,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786446" y="248841"/>
            <a:ext cx="2900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214290"/>
            <a:ext cx="1757346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Исследование операций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0222" cy="225404"/>
          </a:xfrm>
        </p:spPr>
        <p:txBody>
          <a:bodyPr>
            <a:no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Неопределенность целей. Многокритериальные задачи.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задачах этого типа присутствуют ограничения (обычные системы уравнений или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неравенств), которым должны подчиняться переменные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несколько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критериев, например,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и есть неопределенность цели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решения таких задач необходимо привлекать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гипотезы.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основных подхода к решению такого класса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к стандартным задачам с одними критерием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ужение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неопределенности.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214290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643563" y="1143000"/>
          <a:ext cx="1162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2" imgW="711000" imgH="228600" progId="Equation.3">
                  <p:embed/>
                </p:oleObj>
              </mc:Choice>
              <mc:Fallback>
                <p:oleObj name="Формула" r:id="rId2" imgW="711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143000"/>
                        <a:ext cx="11620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28794" y="1785926"/>
          <a:ext cx="43259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4" imgW="2641320" imgH="228600" progId="Equation.3">
                  <p:embed/>
                </p:oleObj>
              </mc:Choice>
              <mc:Fallback>
                <p:oleObj name="Формула" r:id="rId4" imgW="2641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785926"/>
                        <a:ext cx="43259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к стандартной задаче с одним критерием.</a:t>
            </a:r>
          </a:p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arenR"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свертка.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все критерии измеряются в одной шкале, то строят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вида: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         – веса соответствующих критериев.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веса подбираются экспериментально, они отражают представление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оперирующей стороны о содержании выбранного компромисса.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содержание компромисса состоит в ранжировании целей весами –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гипотеза, с помощью которой происходит сведение к задаче с одним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критерием.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15008" y="285728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92313" y="1785938"/>
          <a:ext cx="3063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2450880" imgH="431640" progId="Equation.3">
                  <p:embed/>
                </p:oleObj>
              </mc:Choice>
              <mc:Fallback>
                <p:oleObj name="Equation" r:id="rId2" imgW="2450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785938"/>
                        <a:ext cx="30638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928662" y="2214554"/>
          <a:ext cx="230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4" imgW="139680" imgH="228600" progId="Equation.3">
                  <p:embed/>
                </p:oleObj>
              </mc:Choice>
              <mc:Fallback>
                <p:oleObj name="Формула" r:id="rId4" imgW="139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14554"/>
                        <a:ext cx="2301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к стандартной задаче с одним критерием.</a:t>
            </a:r>
          </a:p>
          <a:p>
            <a:pPr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Использование контрольных показателей.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задана система контрольных нормативных показателей            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которых критерии  должны удовлетворять условию: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                                           </a:t>
            </a:r>
          </a:p>
          <a:p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В некоторых случаях целевую функцию удобно представлять в виде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решать задачу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Предположим, что среди функций ,  выделен основной критерий, например,                 .</a:t>
            </a: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снова приходим к однокритериальной задаче:  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условии</a:t>
            </a: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15008" y="285728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571604" y="1785926"/>
          <a:ext cx="20891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Формула" r:id="rId2" imgW="1307880" imgH="241200" progId="Equation.3">
                  <p:embed/>
                </p:oleObj>
              </mc:Choice>
              <mc:Fallback>
                <p:oleObj name="Формула" r:id="rId2" imgW="13078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785926"/>
                        <a:ext cx="208915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68908"/>
              </p:ext>
            </p:extLst>
          </p:nvPr>
        </p:nvGraphicFramePr>
        <p:xfrm>
          <a:off x="6040490" y="1204075"/>
          <a:ext cx="13573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Формула" r:id="rId4" imgW="850680" imgH="241200" progId="Equation.3">
                  <p:embed/>
                </p:oleObj>
              </mc:Choice>
              <mc:Fallback>
                <p:oleObj name="Формула" r:id="rId4" imgW="8506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90" y="1204075"/>
                        <a:ext cx="13573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5971"/>
              </p:ext>
            </p:extLst>
          </p:nvPr>
        </p:nvGraphicFramePr>
        <p:xfrm>
          <a:off x="1720832" y="2659063"/>
          <a:ext cx="1493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Формула" r:id="rId6" imgW="1193760" imgH="431640" progId="Equation.3">
                  <p:embed/>
                </p:oleObj>
              </mc:Choice>
              <mc:Fallback>
                <p:oleObj name="Формула" r:id="rId6" imgW="11937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32" y="2659063"/>
                        <a:ext cx="14938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7143768" y="3714752"/>
          <a:ext cx="593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Формула" r:id="rId8" imgW="355320" imgH="215640" progId="Equation.3">
                  <p:embed/>
                </p:oleObj>
              </mc:Choice>
              <mc:Fallback>
                <p:oleObj name="Формула" r:id="rId8" imgW="3553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3714752"/>
                        <a:ext cx="5937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86519"/>
              </p:ext>
            </p:extLst>
          </p:nvPr>
        </p:nvGraphicFramePr>
        <p:xfrm>
          <a:off x="1819761" y="4512096"/>
          <a:ext cx="13573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Формула" r:id="rId10" imgW="812520" imgH="215640" progId="Equation.3">
                  <p:embed/>
                </p:oleObj>
              </mc:Choice>
              <mc:Fallback>
                <p:oleObj name="Формула" r:id="rId10" imgW="8125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761" y="4512096"/>
                        <a:ext cx="13573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Формула" r:id="rId12" imgW="114120" imgH="215640" progId="Equation.3">
                  <p:embed/>
                </p:oleObj>
              </mc:Choice>
              <mc:Fallback>
                <p:oleObj name="Формула" r:id="rId12" imgW="11412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344423"/>
              </p:ext>
            </p:extLst>
          </p:nvPr>
        </p:nvGraphicFramePr>
        <p:xfrm>
          <a:off x="1786715" y="5196196"/>
          <a:ext cx="21288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Формула" r:id="rId14" imgW="1333440" imgH="241200" progId="Equation.3">
                  <p:embed/>
                </p:oleObj>
              </mc:Choice>
              <mc:Fallback>
                <p:oleObj name="Формула" r:id="rId14" imgW="133344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715" y="5196196"/>
                        <a:ext cx="2128837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47531"/>
              </p:ext>
            </p:extLst>
          </p:nvPr>
        </p:nvGraphicFramePr>
        <p:xfrm>
          <a:off x="1720834" y="3621883"/>
          <a:ext cx="1130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Формула" r:id="rId16" imgW="838080" imgH="203040" progId="Equation.3">
                  <p:embed/>
                </p:oleObj>
              </mc:Choice>
              <mc:Fallback>
                <p:oleObj name="Формула" r:id="rId16" imgW="83808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34" y="3621883"/>
                        <a:ext cx="11303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к стандартной задаче с одним критерием.</a:t>
            </a: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Ранжирование критериев.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ранжируются по степени важности.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ранжированный ряд имеет вид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Решаем последовательно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задач: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множество допустимых решений исходной задачи, формируемое её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ограничениями,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множество оптимальных решений первой задачи, 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оптимальных решений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 Множество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решений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ой задачи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искомым.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85908" cy="153966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000500" y="1143000"/>
          <a:ext cx="20653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2" imgW="1396800" imgH="228600" progId="Equation.3">
                  <p:embed/>
                </p:oleObj>
              </mc:Choice>
              <mc:Fallback>
                <p:oleObj name="Equation" r:id="rId2" imgW="1396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143000"/>
                        <a:ext cx="206533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301750" y="1766888"/>
          <a:ext cx="211772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4" imgW="1434960" imgH="939600" progId="Equation.3">
                  <p:embed/>
                </p:oleObj>
              </mc:Choice>
              <mc:Fallback>
                <p:oleObj name="Equation" r:id="rId4" imgW="143496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766888"/>
                        <a:ext cx="2117725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08005"/>
            <a:ext cx="8229600" cy="614999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Сведение к стандартной задаче с одним критерием.</a:t>
            </a:r>
          </a:p>
          <a:p>
            <a:pPr>
              <a:buNone/>
            </a:pPr>
            <a:r>
              <a:rPr lang="ru-RU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Введение метрики в пространстве целевых функций</a:t>
            </a:r>
            <a:r>
              <a:rPr lang="ru-RU" sz="23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 мы решили систему однокритериальных задач:  </a:t>
            </a: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</a:t>
            </a:r>
            <a:r>
              <a:rPr lang="ru-RU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-ой задаче нашли вектор               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доставляющий максимум критерию                  </a:t>
            </a:r>
          </a:p>
          <a:p>
            <a:pPr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скалярных величин                                     в пространстве критериев определяет</a:t>
            </a: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некоторую точку, называемую "абсолютным максимумом". </a:t>
            </a: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все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точка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недостижима в пространстве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критериев.</a:t>
            </a: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Введем положительно определенную матрицу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скалярная величина: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некоторое расстояние от точки соответствующей вектору </a:t>
            </a:r>
            <a:r>
              <a:rPr lang="ru-RU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точки "абсолютного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максимума". Частный случай, когда </a:t>
            </a:r>
            <a:r>
              <a:rPr lang="ru-RU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единичная матрица, то  -   Евклидово расстояние.</a:t>
            </a:r>
          </a:p>
          <a:p>
            <a:pPr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критерия можно выбрать: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                                                 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15008" y="285728"/>
            <a:ext cx="2836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Принятие решений и неопределенность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6072198" y="928670"/>
          <a:ext cx="21240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Формула" r:id="rId4" imgW="1434960" imgH="228600" progId="Equation.3">
                  <p:embed/>
                </p:oleObj>
              </mc:Choice>
              <mc:Fallback>
                <p:oleObj name="Формула" r:id="rId4" imgW="143496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928670"/>
                        <a:ext cx="212407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49142"/>
              </p:ext>
            </p:extLst>
          </p:nvPr>
        </p:nvGraphicFramePr>
        <p:xfrm>
          <a:off x="3325870" y="1243205"/>
          <a:ext cx="669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Формула" r:id="rId6" imgW="393480" imgH="203040" progId="Equation.3">
                  <p:embed/>
                </p:oleObj>
              </mc:Choice>
              <mc:Fallback>
                <p:oleObj name="Формула" r:id="rId6" imgW="39348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70" y="1243205"/>
                        <a:ext cx="6699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82695"/>
              </p:ext>
            </p:extLst>
          </p:nvPr>
        </p:nvGraphicFramePr>
        <p:xfrm>
          <a:off x="1143419" y="1593743"/>
          <a:ext cx="16335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Формула" r:id="rId8" imgW="1130040" imgH="241200" progId="Equation.3">
                  <p:embed/>
                </p:oleObj>
              </mc:Choice>
              <mc:Fallback>
                <p:oleObj name="Формула" r:id="rId8" imgW="11300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419" y="1593743"/>
                        <a:ext cx="16335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074196"/>
              </p:ext>
            </p:extLst>
          </p:nvPr>
        </p:nvGraphicFramePr>
        <p:xfrm>
          <a:off x="3304376" y="1939917"/>
          <a:ext cx="12493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Формула" r:id="rId10" imgW="863280" imgH="241200" progId="Equation.3">
                  <p:embed/>
                </p:oleObj>
              </mc:Choice>
              <mc:Fallback>
                <p:oleObj name="Формула" r:id="rId10" imgW="86328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376" y="1939917"/>
                        <a:ext cx="124936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Прямая со стрелкой 21"/>
          <p:cNvCxnSpPr/>
          <p:nvPr/>
        </p:nvCxnSpPr>
        <p:spPr>
          <a:xfrm rot="5400000" flipH="1" flipV="1">
            <a:off x="1965307" y="282098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285984" y="3071810"/>
            <a:ext cx="264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2071670" y="2357430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Формула" r:id="rId12" imgW="355320" imgH="215640" progId="Equation.3">
                  <p:embed/>
                </p:oleObj>
              </mc:Choice>
              <mc:Fallback>
                <p:oleObj name="Формула" r:id="rId12" imgW="35532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357430"/>
                        <a:ext cx="3556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5214942" y="3071810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Формула" r:id="rId14" imgW="380880" imgH="215640" progId="Equation.3">
                  <p:embed/>
                </p:oleObj>
              </mc:Choice>
              <mc:Fallback>
                <p:oleObj name="Формула" r:id="rId14" imgW="3808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3071810"/>
                        <a:ext cx="3810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2214546" y="2571744"/>
          <a:ext cx="203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Формула" r:id="rId16" imgW="203040" imgH="228600" progId="Equation.3">
                  <p:embed/>
                </p:oleObj>
              </mc:Choice>
              <mc:Fallback>
                <p:oleObj name="Формула" r:id="rId16" imgW="20304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571744"/>
                        <a:ext cx="2032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3643306" y="2857496"/>
            <a:ext cx="428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500298" y="2643182"/>
            <a:ext cx="13573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3500430" y="3071810"/>
          <a:ext cx="203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Формула" r:id="rId18" imgW="203040" imgH="228600" progId="Equation.3">
                  <p:embed/>
                </p:oleObj>
              </mc:Choice>
              <mc:Fallback>
                <p:oleObj name="Формула" r:id="rId18" imgW="20304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071810"/>
                        <a:ext cx="2032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3929058" y="2500306"/>
          <a:ext cx="203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Формула" r:id="rId20" imgW="203040" imgH="253800" progId="Equation.3">
                  <p:embed/>
                </p:oleObj>
              </mc:Choice>
              <mc:Fallback>
                <p:oleObj name="Формула" r:id="rId20" imgW="203040" imgH="253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500306"/>
                        <a:ext cx="2032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Овал 36"/>
          <p:cNvSpPr/>
          <p:nvPr/>
        </p:nvSpPr>
        <p:spPr>
          <a:xfrm>
            <a:off x="3786182" y="2571744"/>
            <a:ext cx="71438" cy="12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>
            <a:off x="2500298" y="2643182"/>
            <a:ext cx="1682262" cy="218342"/>
          </a:xfrm>
          <a:custGeom>
            <a:avLst/>
            <a:gdLst>
              <a:gd name="connsiteX0" fmla="*/ 0 w 1682262"/>
              <a:gd name="connsiteY0" fmla="*/ 218342 h 218342"/>
              <a:gd name="connsiteX1" fmla="*/ 228600 w 1682262"/>
              <a:gd name="connsiteY1" fmla="*/ 139212 h 218342"/>
              <a:gd name="connsiteX2" fmla="*/ 369277 w 1682262"/>
              <a:gd name="connsiteY2" fmla="*/ 209550 h 218342"/>
              <a:gd name="connsiteX3" fmla="*/ 624254 w 1682262"/>
              <a:gd name="connsiteY3" fmla="*/ 104042 h 218342"/>
              <a:gd name="connsiteX4" fmla="*/ 861647 w 1682262"/>
              <a:gd name="connsiteY4" fmla="*/ 130419 h 218342"/>
              <a:gd name="connsiteX5" fmla="*/ 1318847 w 1682262"/>
              <a:gd name="connsiteY5" fmla="*/ 7327 h 218342"/>
              <a:gd name="connsiteX6" fmla="*/ 1626577 w 1682262"/>
              <a:gd name="connsiteY6" fmla="*/ 174381 h 218342"/>
              <a:gd name="connsiteX7" fmla="*/ 1652954 w 1682262"/>
              <a:gd name="connsiteY7" fmla="*/ 218342 h 2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2262" h="218342">
                <a:moveTo>
                  <a:pt x="0" y="218342"/>
                </a:moveTo>
                <a:cubicBezTo>
                  <a:pt x="83527" y="179509"/>
                  <a:pt x="167054" y="140677"/>
                  <a:pt x="228600" y="139212"/>
                </a:cubicBezTo>
                <a:cubicBezTo>
                  <a:pt x="290146" y="137747"/>
                  <a:pt x="303335" y="215412"/>
                  <a:pt x="369277" y="209550"/>
                </a:cubicBezTo>
                <a:cubicBezTo>
                  <a:pt x="435219" y="203688"/>
                  <a:pt x="542192" y="117230"/>
                  <a:pt x="624254" y="104042"/>
                </a:cubicBezTo>
                <a:cubicBezTo>
                  <a:pt x="706316" y="90854"/>
                  <a:pt x="745882" y="146538"/>
                  <a:pt x="861647" y="130419"/>
                </a:cubicBezTo>
                <a:cubicBezTo>
                  <a:pt x="977412" y="114300"/>
                  <a:pt x="1191359" y="0"/>
                  <a:pt x="1318847" y="7327"/>
                </a:cubicBezTo>
                <a:cubicBezTo>
                  <a:pt x="1446335" y="14654"/>
                  <a:pt x="1570893" y="139212"/>
                  <a:pt x="1626577" y="174381"/>
                </a:cubicBezTo>
                <a:cubicBezTo>
                  <a:pt x="1682262" y="209550"/>
                  <a:pt x="1667608" y="213946"/>
                  <a:pt x="1652954" y="21834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2785"/>
              </p:ext>
            </p:extLst>
          </p:nvPr>
        </p:nvGraphicFramePr>
        <p:xfrm>
          <a:off x="1394245" y="3613789"/>
          <a:ext cx="13827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Формула" r:id="rId22" imgW="812520" imgH="228600" progId="Equation.3">
                  <p:embed/>
                </p:oleObj>
              </mc:Choice>
              <mc:Fallback>
                <p:oleObj name="Формула" r:id="rId22" imgW="8125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245" y="3613789"/>
                        <a:ext cx="1382712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34862"/>
              </p:ext>
            </p:extLst>
          </p:nvPr>
        </p:nvGraphicFramePr>
        <p:xfrm>
          <a:off x="4929190" y="3678241"/>
          <a:ext cx="252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Формула" r:id="rId24" imgW="203040" imgH="253800" progId="Equation.3">
                  <p:embed/>
                </p:oleObj>
              </mc:Choice>
              <mc:Fallback>
                <p:oleObj name="Формула" r:id="rId24" imgW="20304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3678241"/>
                        <a:ext cx="2524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29886"/>
              </p:ext>
            </p:extLst>
          </p:nvPr>
        </p:nvGraphicFramePr>
        <p:xfrm>
          <a:off x="2285984" y="3871176"/>
          <a:ext cx="15541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Формула" r:id="rId26" imgW="1231560" imgH="279360" progId="Equation.3">
                  <p:embed/>
                </p:oleObj>
              </mc:Choice>
              <mc:Fallback>
                <p:oleObj name="Формула" r:id="rId26" imgW="1231560" imgH="2793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871176"/>
                        <a:ext cx="15541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42362"/>
              </p:ext>
            </p:extLst>
          </p:nvPr>
        </p:nvGraphicFramePr>
        <p:xfrm>
          <a:off x="1953482" y="4627202"/>
          <a:ext cx="2667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Формула" r:id="rId28" imgW="2145960" imgH="304560" progId="Equation.3">
                  <p:embed/>
                </p:oleObj>
              </mc:Choice>
              <mc:Fallback>
                <p:oleObj name="Формула" r:id="rId28" imgW="2145960" imgH="3045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82" y="4627202"/>
                        <a:ext cx="26670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67833"/>
              </p:ext>
            </p:extLst>
          </p:nvPr>
        </p:nvGraphicFramePr>
        <p:xfrm>
          <a:off x="2071670" y="5900810"/>
          <a:ext cx="1079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Формула" r:id="rId30" imgW="774360" imgH="279360" progId="Equation.3">
                  <p:embed/>
                </p:oleObj>
              </mc:Choice>
              <mc:Fallback>
                <p:oleObj name="Формула" r:id="rId30" imgW="774360" imgH="2793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5900810"/>
                        <a:ext cx="10795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1505</Words>
  <Application>Microsoft Office PowerPoint</Application>
  <PresentationFormat>On-screen Show (4:3)</PresentationFormat>
  <Paragraphs>261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Тема Office</vt:lpstr>
      <vt:lpstr>Формула</vt:lpstr>
      <vt:lpstr>Equation</vt:lpstr>
      <vt:lpstr>Исследование операций</vt:lpstr>
      <vt:lpstr>Исследование операций</vt:lpstr>
      <vt:lpstr>Исследование операций</vt:lpstr>
      <vt:lpstr>Принятие решений и неопределенность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Isachenko</dc:creator>
  <cp:lastModifiedBy>Лариса Раевская</cp:lastModifiedBy>
  <cp:revision>77</cp:revision>
  <dcterms:created xsi:type="dcterms:W3CDTF">2011-09-07T05:12:20Z</dcterms:created>
  <dcterms:modified xsi:type="dcterms:W3CDTF">2021-02-15T10:02:40Z</dcterms:modified>
</cp:coreProperties>
</file>