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5AB8-3E46-4BDD-94BD-C8BB211E8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5D73E-48BA-4EF4-B1C1-F1C38CA1F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DFED-C58B-4152-965D-A66EEA3D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94C3-A3E0-48D3-9717-9148023C941E}" type="datetimeFigureOut">
              <a:rPr lang="ru-BY" smtClean="0"/>
              <a:t>16.02.2021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12D68-2078-402A-ABB4-62D79435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D66D2-48FE-4444-8FF2-7C49F968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8A2F-3E7F-40B6-B1C5-D2E88E9D77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9444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7B02-548D-432E-B364-EE28A894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0963A-7DED-4B55-B6A9-188E1CEE6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B79F3-767C-485D-A467-1416BC99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94C3-A3E0-48D3-9717-9148023C941E}" type="datetimeFigureOut">
              <a:rPr lang="ru-BY" smtClean="0"/>
              <a:t>16.02.2021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497F-8CB2-46D3-BA40-8E914F8B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8E664-F4EA-40E8-A0F8-1F08D63B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8A2F-3E7F-40B6-B1C5-D2E88E9D77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7414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C6842-F15C-469E-A2A2-081C2AF4C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C2050-FEC6-4BE6-924F-854816DFE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463E-7C28-4920-A57E-ADFF5BCF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94C3-A3E0-48D3-9717-9148023C941E}" type="datetimeFigureOut">
              <a:rPr lang="ru-BY" smtClean="0"/>
              <a:t>16.02.2021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82607-F288-49BD-BF2A-D04EC21B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C2A3-AB8B-40EE-8A67-89A75860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8A2F-3E7F-40B6-B1C5-D2E88E9D77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6549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4F2A-1DBB-4112-B766-2106CDB5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7090-F2D9-478C-A626-AE3C4CE2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8F16B-71BC-4258-BAFA-3CC0CB33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94C3-A3E0-48D3-9717-9148023C941E}" type="datetimeFigureOut">
              <a:rPr lang="ru-BY" smtClean="0"/>
              <a:t>16.02.2021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28E6-00FB-480C-BD99-1C35C6F6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BB7BE-3AD1-4BA4-AA38-7BA7E0EE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8A2F-3E7F-40B6-B1C5-D2E88E9D77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1256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FAA1-107B-444B-A9C8-1BDE9706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F4D4-1828-4086-80BD-DC3B755A1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00CDA-4E40-485D-AE78-002CF52B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94C3-A3E0-48D3-9717-9148023C941E}" type="datetimeFigureOut">
              <a:rPr lang="ru-BY" smtClean="0"/>
              <a:t>16.02.2021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6FC9-F951-46C3-A1D9-25BC425D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AADF3-66DC-4248-BB02-C13084BF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8A2F-3E7F-40B6-B1C5-D2E88E9D77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332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8077-7259-4761-8D94-6D2732CD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0825-CB54-4A4A-84D7-C307BEA74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CDACF-5F0F-4D81-A6ED-0F1F62A8E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99A3A-15B3-4D63-862E-42894474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94C3-A3E0-48D3-9717-9148023C941E}" type="datetimeFigureOut">
              <a:rPr lang="ru-BY" smtClean="0"/>
              <a:t>16.02.2021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BE8E9-C523-4E25-8EB0-3C03BC00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8CA6-087F-4F9F-BEB3-29EE71CE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8A2F-3E7F-40B6-B1C5-D2E88E9D77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28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FBC0-8018-4EA2-BFC5-C4E60810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DC18-A7FB-4A52-B65F-66A504C63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FACAE-7182-44EE-823A-5CF29E87A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48800-306F-47D2-8479-485A019FD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AE2AE-E146-40A2-8F6F-500EED23E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A2B60-597E-4248-A93A-A83CC1A9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94C3-A3E0-48D3-9717-9148023C941E}" type="datetimeFigureOut">
              <a:rPr lang="ru-BY" smtClean="0"/>
              <a:t>16.02.2021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F226D-2BC9-4782-A509-238798EC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71796-B8F1-4E69-A00F-DC325714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8A2F-3E7F-40B6-B1C5-D2E88E9D77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389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0ACC-4524-4F37-B622-2152D663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F3450-4BCF-488D-8447-B6254D56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94C3-A3E0-48D3-9717-9148023C941E}" type="datetimeFigureOut">
              <a:rPr lang="ru-BY" smtClean="0"/>
              <a:t>16.02.2021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D56BB-E542-4FE3-9CD0-9A4FF15A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9048F-F810-4BD0-894D-CC6F02FB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8A2F-3E7F-40B6-B1C5-D2E88E9D77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357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B5CE9-5363-49ED-85E0-E18D5226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94C3-A3E0-48D3-9717-9148023C941E}" type="datetimeFigureOut">
              <a:rPr lang="ru-BY" smtClean="0"/>
              <a:t>16.02.2021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929E8-61A7-4EE8-8168-AF80A5D7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C0371-5BA8-44A4-B71E-150FCC85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8A2F-3E7F-40B6-B1C5-D2E88E9D77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5029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D19F-3B4B-4AA5-B1C8-87C6A19B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BF98B-B2EA-43AE-9E34-302B25CE3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1051A-8A85-4E48-8FDF-DBFDD3100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91507-B7D9-43D9-BA69-AA175647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94C3-A3E0-48D3-9717-9148023C941E}" type="datetimeFigureOut">
              <a:rPr lang="ru-BY" smtClean="0"/>
              <a:t>16.02.2021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FEB17-F8D2-4425-99DF-7889EB9E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4FEC6-4FEF-4547-BE52-477225C9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8A2F-3E7F-40B6-B1C5-D2E88E9D77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300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BF51-09F4-4223-8FC4-F000ECA3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2385-D720-459D-993E-CCE2DA9E9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5368-F2B2-4F9C-B733-854E69ACA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5C46B-6E00-4CCF-ACDF-CFF84576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94C3-A3E0-48D3-9717-9148023C941E}" type="datetimeFigureOut">
              <a:rPr lang="ru-BY" smtClean="0"/>
              <a:t>16.02.2021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66A13-8582-412F-BC0B-7257E8E8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2068D-7FCD-4D57-8646-1BE1F4EB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8A2F-3E7F-40B6-B1C5-D2E88E9D77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5881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E1E28-E75D-4986-84EF-E47904D6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307D6-C070-4826-B9A0-7368C51F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A9526-0FDE-4115-917A-32F97A4D9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194C3-A3E0-48D3-9717-9148023C941E}" type="datetimeFigureOut">
              <a:rPr lang="ru-BY" smtClean="0"/>
              <a:t>16.02.2021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F4A69-45D1-4079-8546-125DA1A80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82C5B-574B-4F01-8ED4-59145F800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28A2F-3E7F-40B6-B1C5-D2E88E9D773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3289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wmf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9.wmf"/><Relationship Id="rId3" Type="http://schemas.openxmlformats.org/officeDocument/2006/relationships/image" Target="../media/image11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1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7.w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39008" y="285729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2133600" y="723880"/>
            <a:ext cx="8229600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еопределенность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знаний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окружающей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обстановке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действующих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данном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явлении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факторах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неопределенность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природы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случае целевая функция зависит от некоторого набора параметров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значения которых известны, но контролировать которые нет возможности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                  .  Решая задачу, можно определить оптимальный вектор                     как функцию параметров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нет информации о параметрах неопределённости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результат оптимизации произволен.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наилучшего гарантированного результата.</a:t>
            </a:r>
          </a:p>
          <a:p>
            <a:pPr lvl="1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гарантированная оценка, соответствующее         - гарантирующее решение.</a:t>
            </a:r>
          </a:p>
          <a:p>
            <a:pPr lvl="1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Каково бы ни было значение параметров неопределённости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      гарантирует, что при любых значения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целевой функции будет не меньше, чем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.</a:t>
            </a:r>
          </a:p>
          <a:p>
            <a:pPr lvl="1"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600" dirty="0"/>
          </a:p>
          <a:p>
            <a:pPr lvl="1"/>
            <a:endParaRPr lang="ru-RU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8667768" y="1428736"/>
          <a:ext cx="1892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892160" imgH="228600" progId="Equation.3">
                  <p:embed/>
                </p:oleObj>
              </mc:Choice>
              <mc:Fallback>
                <p:oleObj name="Формула" r:id="rId4" imgW="1892160" imgH="2286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68" y="1428736"/>
                        <a:ext cx="1892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4310050" y="2071679"/>
          <a:ext cx="16573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193760" imgH="279360" progId="Equation.3">
                  <p:embed/>
                </p:oleObj>
              </mc:Choice>
              <mc:Fallback>
                <p:oleObj name="Формула" r:id="rId6" imgW="1193760" imgH="27936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50" y="2071679"/>
                        <a:ext cx="165735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2666976" y="2428869"/>
          <a:ext cx="58261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393480" imgH="228600" progId="Equation.3">
                  <p:embed/>
                </p:oleObj>
              </mc:Choice>
              <mc:Fallback>
                <p:oleObj name="Формула" r:id="rId8" imgW="393480" imgH="2286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2428869"/>
                        <a:ext cx="582612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8453454" y="2428868"/>
          <a:ext cx="7810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520560" imgH="215640" progId="Equation.3">
                  <p:embed/>
                </p:oleObj>
              </mc:Choice>
              <mc:Fallback>
                <p:oleObj name="Формула" r:id="rId10" imgW="520560" imgH="21564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3454" y="2428868"/>
                        <a:ext cx="7810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809985" y="3857629"/>
          <a:ext cx="27336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2197080" imgH="583920" progId="Equation.3">
                  <p:embed/>
                </p:oleObj>
              </mc:Choice>
              <mc:Fallback>
                <p:oleObj name="Формула" r:id="rId12" imgW="2197080" imgH="58392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85" y="3857629"/>
                        <a:ext cx="273367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2309787" y="4643446"/>
          <a:ext cx="3159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203040" imgH="228600" progId="Equation.3">
                  <p:embed/>
                </p:oleObj>
              </mc:Choice>
              <mc:Fallback>
                <p:oleObj name="Формула" r:id="rId14" imgW="203040" imgH="22860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7" y="4643446"/>
                        <a:ext cx="315913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596067" y="4572009"/>
          <a:ext cx="2809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64880" imgH="203040" progId="Equation.3">
                  <p:embed/>
                </p:oleObj>
              </mc:Choice>
              <mc:Fallback>
                <p:oleObj name="Формула" r:id="rId16" imgW="164880" imgH="20304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7" y="4572009"/>
                        <a:ext cx="280987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9024959" y="5072075"/>
          <a:ext cx="2809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164880" imgH="203040" progId="Equation.3">
                  <p:embed/>
                </p:oleObj>
              </mc:Choice>
              <mc:Fallback>
                <p:oleObj name="Формула" r:id="rId18" imgW="164880" imgH="20304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4959" y="5072075"/>
                        <a:ext cx="280987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3881423" y="5643578"/>
          <a:ext cx="315913" cy="34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203040" imgH="228600" progId="Equation.3">
                  <p:embed/>
                </p:oleObj>
              </mc:Choice>
              <mc:Fallback>
                <p:oleObj name="Формула" r:id="rId20" imgW="203040" imgH="22860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23" y="5643578"/>
                        <a:ext cx="315913" cy="346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642919"/>
            <a:ext cx="8229600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что на рынке действует ещё один производитель, который может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начать закупать комплектующие у тех же поставщиков. Это может привести к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возрастанию стоимости комплектующих на 5%. Рассматривая второго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производителя как противника, приходим к выводу, что он располагает двумя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стратегиями действий: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y1 -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покупать детали у тех же поставщиков,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y2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покупать детали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тех же поставщиков.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Получим критерий затрат:</a:t>
            </a:r>
          </a:p>
          <a:p>
            <a:pPr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даст: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5DAD-6A9D-42E6-A114-B193418106CF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685908" cy="368280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524760" y="285729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3217863" y="3429001"/>
          <a:ext cx="4572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400" imgH="444240" progId="Equation.3">
                  <p:embed/>
                </p:oleObj>
              </mc:Choice>
              <mc:Fallback>
                <p:oleObj name="Equation" r:id="rId2" imgW="2768400" imgH="44424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3429001"/>
                        <a:ext cx="45720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2"/>
          <p:cNvGraphicFramePr>
            <a:graphicFrameLocks noChangeAspect="1"/>
          </p:cNvGraphicFramePr>
          <p:nvPr/>
        </p:nvGraphicFramePr>
        <p:xfrm>
          <a:off x="3973513" y="4714876"/>
          <a:ext cx="29575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640" imgH="444240" progId="Equation.3">
                  <p:embed/>
                </p:oleObj>
              </mc:Choice>
              <mc:Fallback>
                <p:oleObj name="Equation" r:id="rId4" imgW="1790640" imgH="444240" progId="Equation.3">
                  <p:embed/>
                  <p:pic>
                    <p:nvPicPr>
                      <p:cNvPr id="327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4714876"/>
                        <a:ext cx="2957512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buNone/>
            </a:pP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buNone/>
            </a:pP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можно осуществить переход к задаче стохастической оптимизации</a:t>
            </a:r>
          </a:p>
          <a:p>
            <a:pPr marL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максимум использовать для оценки целевой функции.</a:t>
            </a:r>
          </a:p>
          <a:p>
            <a:pPr marL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Если известно математические ожидания для целевой функции, то получим задачу в виде:</a:t>
            </a:r>
          </a:p>
          <a:p>
            <a:pPr marL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buNone/>
            </a:pPr>
            <a:endParaRPr lang="ru-RU" sz="1600" dirty="0"/>
          </a:p>
          <a:p>
            <a:pPr marL="0">
              <a:buNone/>
            </a:pPr>
            <a:r>
              <a:rPr lang="ru-RU" sz="1600" dirty="0"/>
              <a:t>    </a:t>
            </a:r>
          </a:p>
          <a:p>
            <a:pPr marL="0"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39008" y="285729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2133600" y="723880"/>
            <a:ext cx="8229600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600" i="1" dirty="0"/>
              <a:t>Переход к задаче стохастической оптимизации.</a:t>
            </a:r>
          </a:p>
          <a:p>
            <a:r>
              <a:rPr lang="ru-RU" sz="1600" dirty="0"/>
              <a:t>Если известны математические ожидания случайных параметров </a:t>
            </a:r>
          </a:p>
          <a:p>
            <a:endParaRPr lang="ru-RU" sz="1600" b="1" dirty="0"/>
          </a:p>
          <a:p>
            <a:pPr lvl="1" algn="just"/>
            <a:endParaRPr lang="ru-RU" sz="1600" dirty="0"/>
          </a:p>
          <a:p>
            <a:pPr lvl="1"/>
            <a:endParaRPr lang="ru-RU" sz="1600" dirty="0"/>
          </a:p>
          <a:p>
            <a:pPr lvl="1"/>
            <a:endParaRPr lang="ru-RU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3238480" y="1357298"/>
          <a:ext cx="3276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3276360" imgH="228600" progId="Equation.3">
                  <p:embed/>
                </p:oleObj>
              </mc:Choice>
              <mc:Fallback>
                <p:oleObj name="Формула" r:id="rId4" imgW="3276360" imgH="228600" progId="Equation.3">
                  <p:embed/>
                  <p:pic>
                    <p:nvPicPr>
                      <p:cNvPr id="20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80" y="1357298"/>
                        <a:ext cx="32766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124453"/>
              </p:ext>
            </p:extLst>
          </p:nvPr>
        </p:nvGraphicFramePr>
        <p:xfrm>
          <a:off x="3238480" y="2344730"/>
          <a:ext cx="20812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498320" imgH="279360" progId="Equation.3">
                  <p:embed/>
                </p:oleObj>
              </mc:Choice>
              <mc:Fallback>
                <p:oleObj name="Формула" r:id="rId6" imgW="1498320" imgH="279360" progId="Equation.3">
                  <p:embed/>
                  <p:pic>
                    <p:nvPicPr>
                      <p:cNvPr id="20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80" y="2344730"/>
                        <a:ext cx="208121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043498"/>
              </p:ext>
            </p:extLst>
          </p:nvPr>
        </p:nvGraphicFramePr>
        <p:xfrm>
          <a:off x="3114675" y="3862380"/>
          <a:ext cx="24701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777680" imgH="279360" progId="Equation.3">
                  <p:embed/>
                </p:oleObj>
              </mc:Choice>
              <mc:Fallback>
                <p:oleObj name="Формула" r:id="rId8" imgW="1777680" imgH="279360" progId="Equation.3">
                  <p:embed/>
                  <p:pic>
                    <p:nvPicPr>
                      <p:cNvPr id="20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3862380"/>
                        <a:ext cx="247015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229600" cy="5786478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рисков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Пусть </a:t>
            </a:r>
          </a:p>
          <a:p>
            <a:pPr marL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Определим </a:t>
            </a:r>
          </a:p>
          <a:p>
            <a:pPr marL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назовём эти величины рисками.</a:t>
            </a:r>
          </a:p>
          <a:p>
            <a:pPr marL="0"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Риск                      указывает потери целевой функции в условиях неконтролируемых управляемых параметров       и выборе значений управляемых параметров        вместо значений           .</a:t>
            </a:r>
          </a:p>
          <a:p>
            <a:pPr marL="0"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решается задача минимизации риска:</a:t>
            </a:r>
          </a:p>
          <a:p>
            <a:pPr marL="0"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39008" y="285729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2133600" y="580232"/>
            <a:ext cx="8229600" cy="593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ru-RU" sz="1600" b="1" dirty="0"/>
          </a:p>
          <a:p>
            <a:pPr lvl="1" algn="just"/>
            <a:endParaRPr lang="ru-RU" sz="1600" dirty="0"/>
          </a:p>
          <a:p>
            <a:pPr lvl="1"/>
            <a:endParaRPr lang="ru-RU" sz="1600" dirty="0"/>
          </a:p>
          <a:p>
            <a:pPr lvl="1"/>
            <a:endParaRPr lang="ru-RU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20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989299"/>
              </p:ext>
            </p:extLst>
          </p:nvPr>
        </p:nvGraphicFramePr>
        <p:xfrm>
          <a:off x="2802720" y="1445567"/>
          <a:ext cx="38274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755800" imgH="291960" progId="Equation.3">
                  <p:embed/>
                </p:oleObj>
              </mc:Choice>
              <mc:Fallback>
                <p:oleObj name="Формула" r:id="rId4" imgW="2755800" imgH="291960" progId="Equation.3">
                  <p:embed/>
                  <p:pic>
                    <p:nvPicPr>
                      <p:cNvPr id="20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720" y="1445567"/>
                        <a:ext cx="382746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846975"/>
              </p:ext>
            </p:extLst>
          </p:nvPr>
        </p:nvGraphicFramePr>
        <p:xfrm>
          <a:off x="2729696" y="2387976"/>
          <a:ext cx="39004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806560" imgH="228600" progId="Equation.3">
                  <p:embed/>
                </p:oleObj>
              </mc:Choice>
              <mc:Fallback>
                <p:oleObj name="Формула" r:id="rId6" imgW="2806560" imgH="228600" progId="Equation.3">
                  <p:embed/>
                  <p:pic>
                    <p:nvPicPr>
                      <p:cNvPr id="20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96" y="2387976"/>
                        <a:ext cx="3900487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775658"/>
              </p:ext>
            </p:extLst>
          </p:nvPr>
        </p:nvGraphicFramePr>
        <p:xfrm>
          <a:off x="2822554" y="3321050"/>
          <a:ext cx="8636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507960" imgH="203040" progId="Equation.3">
                  <p:embed/>
                </p:oleObj>
              </mc:Choice>
              <mc:Fallback>
                <p:oleObj name="Формула" r:id="rId8" imgW="507960" imgH="20304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54" y="3321050"/>
                        <a:ext cx="86360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505475"/>
              </p:ext>
            </p:extLst>
          </p:nvPr>
        </p:nvGraphicFramePr>
        <p:xfrm>
          <a:off x="8610600" y="3633936"/>
          <a:ext cx="227012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26720" imgH="139680" progId="Equation.3">
                  <p:embed/>
                </p:oleObj>
              </mc:Choice>
              <mc:Fallback>
                <p:oleObj name="Формула" r:id="rId10" imgW="126720" imgH="13968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633936"/>
                        <a:ext cx="227012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349252"/>
              </p:ext>
            </p:extLst>
          </p:nvPr>
        </p:nvGraphicFramePr>
        <p:xfrm>
          <a:off x="4348142" y="3630171"/>
          <a:ext cx="227013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26720" imgH="139680" progId="Equation.3">
                  <p:embed/>
                </p:oleObj>
              </mc:Choice>
              <mc:Fallback>
                <p:oleObj name="Формула" r:id="rId12" imgW="126720" imgH="13968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42" y="3630171"/>
                        <a:ext cx="227013" cy="24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353594"/>
              </p:ext>
            </p:extLst>
          </p:nvPr>
        </p:nvGraphicFramePr>
        <p:xfrm>
          <a:off x="2987073" y="3709993"/>
          <a:ext cx="2936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64880" imgH="203040" progId="Equation.3">
                  <p:embed/>
                </p:oleObj>
              </mc:Choice>
              <mc:Fallback>
                <p:oleObj name="Формула" r:id="rId14" imgW="164880" imgH="203040" progId="Equation.3">
                  <p:embed/>
                  <p:pic>
                    <p:nvPicPr>
                      <p:cNvPr id="41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073" y="3709993"/>
                        <a:ext cx="2936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386443"/>
              </p:ext>
            </p:extLst>
          </p:nvPr>
        </p:nvGraphicFramePr>
        <p:xfrm>
          <a:off x="3376612" y="4560887"/>
          <a:ext cx="13239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952200" imgH="279360" progId="Equation.3">
                  <p:embed/>
                </p:oleObj>
              </mc:Choice>
              <mc:Fallback>
                <p:oleObj name="Формула" r:id="rId16" imgW="952200" imgH="279360" progId="Equation.3">
                  <p:embed/>
                  <p:pic>
                    <p:nvPicPr>
                      <p:cNvPr id="41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2" y="4560887"/>
                        <a:ext cx="13239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39008" y="285729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2133600" y="723880"/>
            <a:ext cx="8229600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еопределенность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активного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пассивного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партнера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противника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несколько субъектов, каждый из которых формирует свою цель и имеет своё множество управляемых параметров: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ый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 не имеет никакой информации о выборе контролируемых параметров другими субъектами, то он будет выбирать значения своих контролируемых параметров, соответствующих гарантированной оценке, которая выражается формулой: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ый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 знает выбор контролируемых параметров другими субъектами, то он будет выбирать значения своих контролируемых параметров, соответствующих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3448050" y="1565276"/>
          <a:ext cx="29987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082600" imgH="330120" progId="Equation.3">
                  <p:embed/>
                </p:oleObj>
              </mc:Choice>
              <mc:Fallback>
                <p:oleObj name="Формула" r:id="rId4" imgW="2082600" imgH="33012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1565276"/>
                        <a:ext cx="299878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881290" y="2214554"/>
          <a:ext cx="17843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244520" imgH="253800" progId="Equation.3">
                  <p:embed/>
                </p:oleObj>
              </mc:Choice>
              <mc:Fallback>
                <p:oleObj name="Формула" r:id="rId6" imgW="1244520" imgH="25380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0" y="2214554"/>
                        <a:ext cx="178435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2941638" y="3643314"/>
          <a:ext cx="4565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3149280" imgH="317160" progId="Equation.3">
                  <p:embed/>
                </p:oleObj>
              </mc:Choice>
              <mc:Fallback>
                <p:oleObj name="Формула" r:id="rId8" imgW="3149280" imgH="31716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3643314"/>
                        <a:ext cx="456565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3494088" y="4919664"/>
          <a:ext cx="3625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2501640" imgH="330120" progId="Equation.3">
                  <p:embed/>
                </p:oleObj>
              </mc:Choice>
              <mc:Fallback>
                <p:oleObj name="Формула" r:id="rId10" imgW="2501640" imgH="330120" progId="Equation.3">
                  <p:embed/>
                  <p:pic>
                    <p:nvPicPr>
                      <p:cNvPr id="30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4919664"/>
                        <a:ext cx="36258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785794"/>
            <a:ext cx="8229600" cy="55721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</a:t>
            </a:r>
          </a:p>
          <a:p>
            <a:pPr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Предприятие производит сборку компьютеров из 20 комплектующих, поступающих от  шести поставщиков. Причём выпускается четыре варианта изделия. 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Стоимость комплектующих, в зависимости от поставщиков, задаётся матрицей стоимостей </a:t>
            </a:r>
            <a:r>
              <a:rPr 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20x6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 комплектующего, поступающего от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 поставщика.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Их количества в одном изделии каждого варианта компьютера, задаются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технологической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матрицей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=|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20x4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-го комплектующего в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варианте.  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Надёжность комплектующего определяется вероятностью выхода комплектующего из строя в изделии. Она задаётся матрицей вероятностей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=|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20x6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вероятность выхода из строя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-го комплектующего, поступающего от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 поставщика в период гарантийного срока. 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соответствии с поступившими заказами, предприятие должно собрать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компьютеров соответствующего вида. 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Определить план закупок комплектующих,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минимизирующий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затраты. При этом надёжность каждого варианта изделия, должно быть максимальна.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5DAD-6A9D-42E6-A114-B193418106CF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7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685908" cy="368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381884" y="357167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642918"/>
            <a:ext cx="8229600" cy="5643602"/>
          </a:xfrm>
        </p:spPr>
        <p:txBody>
          <a:bodyPr/>
          <a:lstStyle/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Обозначим через                количество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 комплектующего, закупаемого у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 вида компьютера,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=1,…,20,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=1,…6,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=1,…,4.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Ограничения.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Тривиальные: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Технологические:</a:t>
            </a:r>
          </a:p>
          <a:p>
            <a:pPr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Целевые функции.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Затраты: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Надежность:</a:t>
            </a:r>
          </a:p>
          <a:p>
            <a:pPr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5DAD-6A9D-42E6-A114-B193418106CF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00222" cy="29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524760" y="285729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952876" y="2357439"/>
          <a:ext cx="28686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444240" progId="Equation.3">
                  <p:embed/>
                </p:oleObj>
              </mc:Choice>
              <mc:Fallback>
                <p:oleObj name="Equation" r:id="rId2" imgW="1739880" imgH="444240" progId="Equation.3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6" y="2357439"/>
                        <a:ext cx="2868613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738546" y="3786191"/>
          <a:ext cx="47609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82880" imgH="444240" progId="Equation.3">
                  <p:embed/>
                </p:oleObj>
              </mc:Choice>
              <mc:Fallback>
                <p:oleObj name="Equation" r:id="rId4" imgW="2882880" imgH="44424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46" y="3786191"/>
                        <a:ext cx="4760912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765550" y="4929188"/>
          <a:ext cx="495458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65280" imgH="914400" progId="Equation.3">
                  <p:embed/>
                </p:oleObj>
              </mc:Choice>
              <mc:Fallback>
                <p:oleObj name="Equation" r:id="rId6" imgW="3365280" imgH="91440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4929188"/>
                        <a:ext cx="4954588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4024298" y="642918"/>
          <a:ext cx="381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241200" progId="Equation.3">
                  <p:embed/>
                </p:oleObj>
              </mc:Choice>
              <mc:Fallback>
                <p:oleObj name="Equation" r:id="rId8" imgW="215640" imgH="24120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298" y="642918"/>
                        <a:ext cx="3810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Объект 13"/>
              <p:cNvSpPr txBox="1"/>
              <p:nvPr/>
            </p:nvSpPr>
            <p:spPr bwMode="auto">
              <a:xfrm>
                <a:off x="4095750" y="1643063"/>
                <a:ext cx="4587875" cy="44608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целое,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1,20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1,6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14" name="Объект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5750" y="1643063"/>
                <a:ext cx="4587875" cy="4460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1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Сведение к задаче с одним критерием.</a:t>
            </a:r>
          </a:p>
          <a:p>
            <a:pPr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свёртка.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упрощения будем считать, что стоимость ремонта одного компьютера при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выходе из строя состоит из стоимости диагностики, одинакова для всех видов и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равна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единицам.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Считая все критерии равнозначными получим:</a:t>
            </a:r>
          </a:p>
          <a:p>
            <a:pPr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Контрольные показатели.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задана нижняя граница вероятности исправности компьютера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5DAD-6A9D-42E6-A114-B193418106CF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2114536" cy="368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/>
              <a:t>Исследование операций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524760" y="285729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317750" y="2571751"/>
          <a:ext cx="57467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79760" imgH="457200" progId="Equation.3">
                  <p:embed/>
                </p:oleObj>
              </mc:Choice>
              <mc:Fallback>
                <p:oleObj name="Equation" r:id="rId2" imgW="3479760" imgH="457200" progId="Equation.3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2571751"/>
                        <a:ext cx="5746750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809984" y="4429132"/>
          <a:ext cx="392271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480" imgH="914400" progId="Equation.3">
                  <p:embed/>
                </p:oleObj>
              </mc:Choice>
              <mc:Fallback>
                <p:oleObj name="Equation" r:id="rId4" imgW="2895480" imgH="9144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84" y="4429132"/>
                        <a:ext cx="3922712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0" y="642919"/>
            <a:ext cx="9001156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метрики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известны точки оптимума для каждой из целевых функций                                        то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критерий примет вид: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5DAD-6A9D-42E6-A114-B193418106CF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24760" y="285729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524000" y="1928803"/>
          <a:ext cx="9112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5880" imgH="507960" progId="Equation.3">
                  <p:embed/>
                </p:oleObj>
              </mc:Choice>
              <mc:Fallback>
                <p:oleObj name="Equation" r:id="rId2" imgW="6095880" imgH="50796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28803"/>
                        <a:ext cx="911225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8158163" y="1000125"/>
          <a:ext cx="17446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120" imgH="266400" progId="Equation.3">
                  <p:embed/>
                </p:oleObj>
              </mc:Choice>
              <mc:Fallback>
                <p:oleObj name="Equation" r:id="rId4" imgW="1041120" imgH="2664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8163" y="1000125"/>
                        <a:ext cx="1744662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Заголовок 1"/>
          <p:cNvSpPr txBox="1">
            <a:spLocks/>
          </p:cNvSpPr>
          <p:nvPr/>
        </p:nvSpPr>
        <p:spPr>
          <a:xfrm>
            <a:off x="2024034" y="285728"/>
            <a:ext cx="1971660" cy="368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1200">
                <a:latin typeface="+mj-lt"/>
                <a:ea typeface="+mj-ea"/>
                <a:cs typeface="+mj-cs"/>
              </a:rPr>
              <a:t>Исследование операций</a:t>
            </a:r>
            <a:endParaRPr lang="ru-RU" sz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642919"/>
            <a:ext cx="8229600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что поставщики не могут указать точно вероятности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сообщают только диапазоны для них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можем рассматривать данную ситуацию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неопределённость природы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критерии надёжности нужно скорректировать:</a:t>
            </a:r>
          </a:p>
          <a:p>
            <a:pPr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даст:</a:t>
            </a:r>
          </a:p>
          <a:p>
            <a:pPr>
              <a:buNone/>
            </a:pPr>
            <a:endParaRPr lang="ru-RU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5DAD-6A9D-42E6-A114-B193418106CF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757346" cy="368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524760" y="285729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8882082" y="642919"/>
          <a:ext cx="355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241200" progId="Equation.3">
                  <p:embed/>
                </p:oleObj>
              </mc:Choice>
              <mc:Fallback>
                <p:oleObj name="Equation" r:id="rId2" imgW="203040" imgH="24120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2082" y="642919"/>
                        <a:ext cx="3556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5810249" y="1000109"/>
          <a:ext cx="34385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280" imgH="266400" progId="Equation.3">
                  <p:embed/>
                </p:oleObj>
              </mc:Choice>
              <mc:Fallback>
                <p:oleObj name="Equation" r:id="rId4" imgW="2006280" imgH="2664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49" y="1000109"/>
                        <a:ext cx="3438525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360613" y="2000251"/>
          <a:ext cx="7427912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59040" imgH="914400" progId="Equation.3">
                  <p:embed/>
                </p:oleObj>
              </mc:Choice>
              <mc:Fallback>
                <p:oleObj name="Equation" r:id="rId6" imgW="4559040" imgH="914400" progId="Equation.3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000251"/>
                        <a:ext cx="7427912" cy="149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3498850" y="4214813"/>
          <a:ext cx="61404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93880" imgH="914400" progId="Equation.3">
                  <p:embed/>
                </p:oleObj>
              </mc:Choice>
              <mc:Fallback>
                <p:oleObj name="Equation" r:id="rId8" imgW="3593880" imgH="914400" progId="Equation.3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4214813"/>
                        <a:ext cx="614045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847</Words>
  <Application>Microsoft Office PowerPoint</Application>
  <PresentationFormat>Widescreen</PresentationFormat>
  <Paragraphs>204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Формула</vt:lpstr>
      <vt:lpstr>Equation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PowerPoint Presentation</vt:lpstr>
      <vt:lpstr>Исследование операций</vt:lpstr>
      <vt:lpstr>Исследование операций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операций</dc:title>
  <dc:creator>Лариса Раевская</dc:creator>
  <cp:lastModifiedBy>Лариса Раевская</cp:lastModifiedBy>
  <cp:revision>1</cp:revision>
  <dcterms:created xsi:type="dcterms:W3CDTF">2021-02-16T05:45:28Z</dcterms:created>
  <dcterms:modified xsi:type="dcterms:W3CDTF">2021-02-16T05:51:35Z</dcterms:modified>
</cp:coreProperties>
</file>