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D8A8-A02D-45A2-8653-909227D6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7A182-4E6F-4227-A177-8D4CECCC7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51F5-BCBF-488C-A3C6-4756A80A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74D-948E-4296-A43F-8BF4EB285B19}" type="datetimeFigureOut">
              <a:rPr lang="ru-BY" smtClean="0"/>
              <a:t>22.02.2021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FC04-F9D6-465B-A71A-48F3427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875F-8DFA-4F41-91D0-DEA086D0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8147-2F93-44E5-9F51-CF96E846B80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827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3404-13CE-49D7-822C-A3037F33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FEA0E-D894-441A-B072-A87B27D89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8CE08-2BC6-4FB8-95A3-F9FE8F26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74D-948E-4296-A43F-8BF4EB285B19}" type="datetimeFigureOut">
              <a:rPr lang="ru-BY" smtClean="0"/>
              <a:t>22.02.2021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F700-8D45-485A-B42D-1D01F846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8C04-97A5-4115-BF27-EE783D1C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8147-2F93-44E5-9F51-CF96E846B80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7223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10C56-0935-4BBA-B6BB-DA5645F62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C384A-E1B7-4C5F-9672-9CA85A5B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5ADE-E28B-466B-B203-7F7D382F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74D-948E-4296-A43F-8BF4EB285B19}" type="datetimeFigureOut">
              <a:rPr lang="ru-BY" smtClean="0"/>
              <a:t>22.02.2021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CA7F-D7B1-4780-AE56-B1E368C0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09DD-EB29-4B78-83C9-A7CBF0DE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8147-2F93-44E5-9F51-CF96E846B80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0515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AB34-E816-4189-8C74-8591A959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A5B7-E237-4836-8758-61904F94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6B68-7944-4F66-8C50-CEF35F64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74D-948E-4296-A43F-8BF4EB285B19}" type="datetimeFigureOut">
              <a:rPr lang="ru-BY" smtClean="0"/>
              <a:t>22.02.2021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F84C-E91F-4452-88FB-D56F1A13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EFC5-6455-46EC-982D-B411EE41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8147-2F93-44E5-9F51-CF96E846B80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87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2A76-1764-414B-96DC-6B529B04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7CFEF-BCBD-4147-B4D1-ACE13F07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AA8D-99A3-48A3-A9F3-587A44F6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74D-948E-4296-A43F-8BF4EB285B19}" type="datetimeFigureOut">
              <a:rPr lang="ru-BY" smtClean="0"/>
              <a:t>22.02.2021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8026-178E-4AC4-ACFB-BF5B185C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8A012-43CF-4A41-BE09-9E9B9AF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8147-2F93-44E5-9F51-CF96E846B80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5941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FCA6-D4AA-47ED-81B5-6B1730E7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81FC-EC1C-4B28-BCDF-A97F0CA21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A2082-D091-49C9-B587-09D66503E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C1788-F9EF-4084-803A-7124C556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74D-948E-4296-A43F-8BF4EB285B19}" type="datetimeFigureOut">
              <a:rPr lang="ru-BY" smtClean="0"/>
              <a:t>22.02.2021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F4665-7D26-4653-84EC-95B98383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8B57-2662-4BB5-8F30-EA790B8D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8147-2F93-44E5-9F51-CF96E846B80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2202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92CD-C045-4DE6-BD12-4C100970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04366-5971-4717-A7E5-D56E88AA7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1F74F-AD89-40A3-AD63-AD5C8189C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BABC2-4360-4828-A84D-7945C808F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63FC0-97B4-49FF-870B-8A57A9362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FA422-59F8-48EF-A580-BAE37A19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74D-948E-4296-A43F-8BF4EB285B19}" type="datetimeFigureOut">
              <a:rPr lang="ru-BY" smtClean="0"/>
              <a:t>22.02.2021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8A1D2-6C8C-4062-8FCF-CF7B97E0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08A7D-720D-4460-9B10-94EEED4E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8147-2F93-44E5-9F51-CF96E846B80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4315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4C96-B323-4386-A083-FEA030E3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31283-3C75-450A-A529-2ED7B07E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74D-948E-4296-A43F-8BF4EB285B19}" type="datetimeFigureOut">
              <a:rPr lang="ru-BY" smtClean="0"/>
              <a:t>22.02.2021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3BE81-80A9-448A-B0EA-5148BC2E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32469-33D7-4B85-B65D-E049DEA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8147-2F93-44E5-9F51-CF96E846B80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1135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D3B1F-9840-4449-9EDE-635D41C0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74D-948E-4296-A43F-8BF4EB285B19}" type="datetimeFigureOut">
              <a:rPr lang="ru-BY" smtClean="0"/>
              <a:t>22.02.2021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E7999-E058-48DF-BA97-AB34BA07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56E68-C8EB-4332-9835-E35C9A4C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8147-2F93-44E5-9F51-CF96E846B80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3796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50B-EC87-4B85-90EC-DD84430E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8DEB-47C2-4F9B-854C-69E55385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5B4C5-04A1-4EDA-A93E-C37F5E03B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D2C1-46C9-4225-B018-A6099217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74D-948E-4296-A43F-8BF4EB285B19}" type="datetimeFigureOut">
              <a:rPr lang="ru-BY" smtClean="0"/>
              <a:t>22.02.2021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255F-81D3-4C20-B594-65101AB0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47B5-1E11-4934-80B1-A769B556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8147-2F93-44E5-9F51-CF96E846B80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2266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D5F8-44FF-473F-A6AB-C1BCEB19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10D97-64C8-4743-8778-FDFD20FE4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457D7-C43A-48C8-8A6F-63185275C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45B32-D473-4778-9E48-4DF5381E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74D-948E-4296-A43F-8BF4EB285B19}" type="datetimeFigureOut">
              <a:rPr lang="ru-BY" smtClean="0"/>
              <a:t>22.02.2021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C2FC-9C9B-4D35-AA71-34BA77F6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BC746-3B23-4FE3-B655-E043C955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8147-2F93-44E5-9F51-CF96E846B80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74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40298-6023-48EB-815C-E14DC591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C5986-B97E-486E-BC39-A05EC90E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A0E9-8A1C-4B7C-BB94-42CAEBAF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074D-948E-4296-A43F-8BF4EB285B19}" type="datetimeFigureOut">
              <a:rPr lang="ru-BY" smtClean="0"/>
              <a:t>22.02.2021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E7FB-4C33-4273-BEF3-F786B0906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9474B-FB62-4ADF-BFBD-C47CA66CB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E8147-2F93-44E5-9F51-CF96E846B80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676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3.bin"/><Relationship Id="rId3" Type="http://schemas.openxmlformats.org/officeDocument/2006/relationships/image" Target="../media/image2.wmf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3.wmf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4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17.wmf"/><Relationship Id="rId30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1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24.wmf"/><Relationship Id="rId3" Type="http://schemas.openxmlformats.org/officeDocument/2006/relationships/image" Target="../media/image2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8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7.bin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8647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600" b="1" dirty="0"/>
              <a:t>Метод экспертных оценок.</a:t>
            </a:r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r>
              <a:rPr lang="ru-RU" sz="1600" dirty="0"/>
              <a:t>К методу прибегают в случае, если отсутствует формальный математический аппарат</a:t>
            </a:r>
          </a:p>
          <a:p>
            <a:pPr>
              <a:buNone/>
            </a:pPr>
            <a:r>
              <a:rPr lang="ru-RU" sz="1600" dirty="0"/>
              <a:t>решения той либо иной задачи.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i="1" dirty="0"/>
              <a:t>Эксперт</a:t>
            </a:r>
            <a:r>
              <a:rPr lang="ru-RU" sz="1600" dirty="0"/>
              <a:t> это лицо либо группа лиц, чьё мнение по рассматриваемому вопросу более</a:t>
            </a:r>
          </a:p>
          <a:p>
            <a:pPr>
              <a:buNone/>
            </a:pPr>
            <a:r>
              <a:rPr lang="ru-RU" sz="1600" dirty="0"/>
              <a:t>авторитетно и значимо, чем мнение остальных исследователей системы.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Рассмотрим метод экспертных оценок на примере задачи построения ранжированного</a:t>
            </a:r>
          </a:p>
          <a:p>
            <a:pPr>
              <a:buNone/>
            </a:pPr>
            <a:r>
              <a:rPr lang="ru-RU" sz="1600" dirty="0"/>
              <a:t>ряда: заданное множество элементов (целевых функций, параметров модели) необходимо</a:t>
            </a:r>
          </a:p>
          <a:p>
            <a:pPr>
              <a:buNone/>
            </a:pPr>
            <a:r>
              <a:rPr lang="ru-RU" sz="1600" dirty="0"/>
              <a:t>расположить в порядке их значимости и важности. То есть каждому элементу </a:t>
            </a:r>
            <a:r>
              <a:rPr lang="en-US" sz="1600" i="1" dirty="0"/>
              <a:t>e </a:t>
            </a:r>
            <a:r>
              <a:rPr lang="ru-RU" sz="1600" dirty="0"/>
              <a:t>множества </a:t>
            </a:r>
            <a:r>
              <a:rPr lang="en-US" sz="1600" i="1" dirty="0"/>
              <a:t>E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с </a:t>
            </a:r>
            <a:r>
              <a:rPr lang="en-US" sz="1600" i="1" dirty="0"/>
              <a:t>n</a:t>
            </a:r>
            <a:r>
              <a:rPr lang="ru-RU" sz="1600" dirty="0"/>
              <a:t> элементами нужно поставить в соответствие целое число </a:t>
            </a:r>
            <a:r>
              <a:rPr lang="en-US" sz="1600" i="1" dirty="0"/>
              <a:t>r</a:t>
            </a:r>
            <a:r>
              <a:rPr lang="ru-RU" sz="1600" i="1" dirty="0"/>
              <a:t>(</a:t>
            </a:r>
            <a:r>
              <a:rPr lang="en-US" sz="1600" i="1" dirty="0"/>
              <a:t>e</a:t>
            </a:r>
            <a:r>
              <a:rPr lang="ru-RU" sz="1600" i="1" dirty="0"/>
              <a:t>) </a:t>
            </a:r>
            <a:r>
              <a:rPr lang="ru-RU" sz="1600" dirty="0"/>
              <a:t>из чисел {</a:t>
            </a:r>
            <a:r>
              <a:rPr lang="ru-RU" sz="1600" i="1" dirty="0"/>
              <a:t>1,2,…,</a:t>
            </a:r>
            <a:r>
              <a:rPr lang="en-US" sz="1600" i="1" dirty="0"/>
              <a:t>n</a:t>
            </a:r>
            <a:r>
              <a:rPr lang="ru-RU" sz="1600" dirty="0"/>
              <a:t>},</a:t>
            </a:r>
          </a:p>
          <a:p>
            <a:pPr>
              <a:buNone/>
            </a:pPr>
            <a:r>
              <a:rPr lang="ru-RU" sz="1600" dirty="0"/>
              <a:t>указывающее значимость элемента. Число </a:t>
            </a:r>
            <a:r>
              <a:rPr lang="en-US" sz="1600" i="1" dirty="0"/>
              <a:t>r</a:t>
            </a:r>
            <a:r>
              <a:rPr lang="ru-RU" sz="1600" i="1" dirty="0"/>
              <a:t>(</a:t>
            </a:r>
            <a:r>
              <a:rPr lang="en-US" sz="1600" i="1" dirty="0"/>
              <a:t>e</a:t>
            </a:r>
            <a:r>
              <a:rPr lang="ru-RU" sz="1600" i="1" dirty="0"/>
              <a:t>)</a:t>
            </a:r>
            <a:r>
              <a:rPr lang="ru-RU" sz="1600" dirty="0"/>
              <a:t> называется рангом элемента </a:t>
            </a:r>
            <a:r>
              <a:rPr lang="en-US" sz="1600" i="1" dirty="0"/>
              <a:t>e</a:t>
            </a:r>
            <a:r>
              <a:rPr lang="ru-RU" sz="1600" dirty="0"/>
              <a:t>. Чем больше</a:t>
            </a:r>
          </a:p>
          <a:p>
            <a:pPr>
              <a:buNone/>
            </a:pPr>
            <a:r>
              <a:rPr lang="ru-RU" sz="1600" dirty="0"/>
              <a:t>ранг, тем значимее элемент. Расположение элементов в порядке не возрастания их рангов</a:t>
            </a:r>
          </a:p>
          <a:p>
            <a:pPr>
              <a:buNone/>
            </a:pPr>
            <a:r>
              <a:rPr lang="ru-RU" sz="1600" dirty="0"/>
              <a:t>называется ранжированным рядом.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Метод состоит из двух этапов:</a:t>
            </a:r>
          </a:p>
          <a:p>
            <a:r>
              <a:rPr lang="ru-RU" sz="1600" dirty="0"/>
              <a:t>отбор экспертов, из имеющихся кандидатов;</a:t>
            </a:r>
          </a:p>
          <a:p>
            <a:r>
              <a:rPr lang="ru-RU" sz="1600" dirty="0"/>
              <a:t>построение ранжированного ряда.</a:t>
            </a:r>
          </a:p>
          <a:p>
            <a:endParaRPr lang="ru-RU" sz="1600" dirty="0"/>
          </a:p>
          <a:p>
            <a:pPr>
              <a:buNone/>
            </a:pPr>
            <a:endParaRPr lang="ru-RU" sz="1600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39008" y="285729"/>
            <a:ext cx="2209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Неформальные методы в ИСО 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024034" y="642918"/>
            <a:ext cx="8339166" cy="586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en-GB" sz="1600" i="1" dirty="0"/>
              <a:t> </a:t>
            </a: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i="1" dirty="0"/>
              <a:t>Отбор экспертов, из имеющихся кандидатов.</a:t>
            </a:r>
            <a:endParaRPr lang="en-US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r>
              <a:rPr lang="ru-RU" sz="1600" dirty="0"/>
              <a:t>Отбор производится путём опроса мнения каждого эксперта о компетентности всех </a:t>
            </a:r>
            <a:r>
              <a:rPr lang="en-US" sz="1600" i="1" dirty="0"/>
              <a:t>m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кандидатов, включая самого опрашиваемого. Компетентность оценивается коэффициентом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компетентности </a:t>
            </a:r>
            <a:r>
              <a:rPr lang="ru-RU" sz="1600" i="1" dirty="0"/>
              <a:t>0</a:t>
            </a:r>
            <a:r>
              <a:rPr lang="en-US" sz="1600" i="1" dirty="0">
                <a:sym typeface="Symbol"/>
              </a:rPr>
              <a:t></a:t>
            </a:r>
            <a:r>
              <a:rPr lang="en-US" sz="1600" i="1" dirty="0"/>
              <a:t> k </a:t>
            </a:r>
            <a:r>
              <a:rPr lang="en-US" sz="1600" i="1" dirty="0">
                <a:sym typeface="Symbol"/>
              </a:rPr>
              <a:t></a:t>
            </a:r>
            <a:r>
              <a:rPr lang="ru-RU" sz="1600" i="1" dirty="0"/>
              <a:t> 1</a:t>
            </a:r>
            <a:r>
              <a:rPr lang="ru-RU" sz="1600" dirty="0"/>
              <a:t>. В результате получаем </a:t>
            </a:r>
            <a:r>
              <a:rPr lang="en-US" sz="1600" i="1" dirty="0" err="1"/>
              <a:t>m</a:t>
            </a:r>
            <a:r>
              <a:rPr lang="en-US" sz="1600" dirty="0" err="1"/>
              <a:t>x</a:t>
            </a:r>
            <a:r>
              <a:rPr lang="en-US" sz="1600" i="1" dirty="0" err="1"/>
              <a:t>m</a:t>
            </a:r>
            <a:r>
              <a:rPr lang="ru-RU" sz="1600" dirty="0"/>
              <a:t>-матрицу </a:t>
            </a:r>
            <a:r>
              <a:rPr lang="en-US" sz="1600" i="1" dirty="0"/>
              <a:t>K</a:t>
            </a:r>
            <a:r>
              <a:rPr lang="ru-RU" sz="1600" i="1" dirty="0"/>
              <a:t>=</a:t>
            </a:r>
            <a:r>
              <a:rPr lang="en-US" sz="1600" i="1" dirty="0"/>
              <a:t> |</a:t>
            </a:r>
            <a:r>
              <a:rPr lang="ru-RU" sz="1600" i="1" dirty="0"/>
              <a:t> </a:t>
            </a:r>
            <a:r>
              <a:rPr lang="en-US" sz="1600" i="1" dirty="0" err="1"/>
              <a:t>k</a:t>
            </a:r>
            <a:r>
              <a:rPr lang="en-US" sz="1600" i="1" baseline="-25000" dirty="0" err="1"/>
              <a:t>ij</a:t>
            </a:r>
            <a:r>
              <a:rPr lang="ru-RU" sz="1600" i="1" dirty="0"/>
              <a:t> |</a:t>
            </a:r>
            <a:r>
              <a:rPr lang="ru-RU" sz="1600" dirty="0"/>
              <a:t>, элемент </a:t>
            </a:r>
            <a:r>
              <a:rPr lang="en-US" sz="1600" i="1" dirty="0" err="1"/>
              <a:t>k</a:t>
            </a:r>
            <a:r>
              <a:rPr lang="en-US" sz="1600" i="1" baseline="-25000" dirty="0" err="1"/>
              <a:t>ij</a:t>
            </a:r>
            <a:r>
              <a:rPr lang="ru-RU" sz="1600" dirty="0"/>
              <a:t> которой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указывает коэффициент компетентности, присвоенный </a:t>
            </a:r>
            <a:r>
              <a:rPr lang="en-US" sz="1600" i="1" dirty="0" err="1"/>
              <a:t>i</a:t>
            </a:r>
            <a:r>
              <a:rPr lang="ru-RU" sz="1600" i="1" dirty="0"/>
              <a:t>-</a:t>
            </a:r>
            <a:r>
              <a:rPr lang="ru-RU" sz="1600" dirty="0"/>
              <a:t>м кандидатом </a:t>
            </a:r>
            <a:r>
              <a:rPr lang="en-US" sz="1600" i="1" dirty="0"/>
              <a:t>j</a:t>
            </a:r>
            <a:r>
              <a:rPr lang="ru-RU" sz="1600" dirty="0"/>
              <a:t>-</a:t>
            </a:r>
            <a:r>
              <a:rPr lang="ru-RU" sz="1600" dirty="0" err="1"/>
              <a:t>му</a:t>
            </a:r>
            <a:r>
              <a:rPr lang="ru-RU" sz="1600" dirty="0"/>
              <a:t> кандидату.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Затем для каждого </a:t>
            </a:r>
            <a:r>
              <a:rPr lang="en-US" sz="1600" i="1" dirty="0"/>
              <a:t>j</a:t>
            </a:r>
            <a:r>
              <a:rPr lang="ru-RU" sz="1600" dirty="0"/>
              <a:t>-го кандидата вычисляется средний коэффициент компетентности . Для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формирования группы экспертов устанавливается порог компетентности </a:t>
            </a:r>
            <a:r>
              <a:rPr lang="ru-RU" sz="1600" i="1" dirty="0"/>
              <a:t>0&lt;</a:t>
            </a:r>
            <a:r>
              <a:rPr lang="ru-RU" sz="1600" i="1" dirty="0">
                <a:sym typeface="Symbol"/>
              </a:rPr>
              <a:t></a:t>
            </a:r>
            <a:r>
              <a:rPr lang="ru-RU" sz="1600" dirty="0"/>
              <a:t> &lt;</a:t>
            </a:r>
            <a:r>
              <a:rPr lang="ru-RU" sz="1600" i="1" dirty="0"/>
              <a:t>1</a:t>
            </a:r>
            <a:r>
              <a:rPr lang="ru-RU" sz="1600" dirty="0"/>
              <a:t>. </a:t>
            </a:r>
            <a:r>
              <a:rPr lang="en-US" sz="1600" i="1" dirty="0"/>
              <a:t>j</a:t>
            </a:r>
            <a:r>
              <a:rPr lang="ru-RU" sz="1600" dirty="0"/>
              <a:t>-</a:t>
            </a:r>
            <a:r>
              <a:rPr lang="ru-RU" sz="1600" dirty="0" err="1"/>
              <a:t>ый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кандидат отбирается, если </a:t>
            </a:r>
            <a:r>
              <a:rPr lang="en-US" sz="1600" i="1" dirty="0" err="1"/>
              <a:t>k</a:t>
            </a:r>
            <a:r>
              <a:rPr lang="en-US" sz="1600" i="1" baseline="-25000" dirty="0" err="1"/>
              <a:t>j</a:t>
            </a:r>
            <a:r>
              <a:rPr lang="en-US" sz="1600" i="1" dirty="0">
                <a:sym typeface="Symbol"/>
              </a:rPr>
              <a:t></a:t>
            </a:r>
            <a:r>
              <a:rPr lang="ru-RU" sz="1600" i="1" dirty="0">
                <a:sym typeface="Symbol"/>
              </a:rPr>
              <a:t>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dirty="0"/>
              <a:t>Для оценки единодушия мнения экспертов, коэффициенты компетентности </a:t>
            </a:r>
            <a:r>
              <a:rPr lang="en-US" sz="1600" i="1" dirty="0" err="1"/>
              <a:t>k</a:t>
            </a:r>
            <a:r>
              <a:rPr lang="en-US" sz="1600" i="1" baseline="-25000" dirty="0" err="1"/>
              <a:t>ij</a:t>
            </a:r>
            <a:endParaRPr lang="en-US" sz="1600" i="1" dirty="0"/>
          </a:p>
          <a:p>
            <a:pPr>
              <a:buNone/>
            </a:pPr>
            <a:r>
              <a:rPr lang="ru-RU" sz="1600" dirty="0"/>
              <a:t>рассматриваются как случайные числа из интервала </a:t>
            </a:r>
            <a:r>
              <a:rPr lang="en-US" sz="1600" dirty="0"/>
              <a:t>(</a:t>
            </a:r>
            <a:r>
              <a:rPr lang="ru-RU" sz="1600" i="1" dirty="0"/>
              <a:t>0,1</a:t>
            </a:r>
            <a:r>
              <a:rPr lang="en-US" sz="1600" dirty="0"/>
              <a:t>)</a:t>
            </a:r>
            <a:r>
              <a:rPr lang="ru-RU" sz="1600" dirty="0"/>
              <a:t>. Сумма оценок дисперсий </a:t>
            </a:r>
          </a:p>
          <a:p>
            <a:pPr>
              <a:buNone/>
            </a:pPr>
            <a:r>
              <a:rPr lang="en-US" sz="1600" dirty="0"/>
              <a:t>			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принимается за величину, характеризующую совпадение мнения экспертов. Чем ближе </a:t>
            </a:r>
            <a:r>
              <a:rPr lang="en-US" sz="1600" i="1" dirty="0"/>
              <a:t>D</a:t>
            </a:r>
            <a:r>
              <a:rPr lang="ru-RU" sz="1600" i="1" dirty="0"/>
              <a:t>(</a:t>
            </a:r>
            <a:r>
              <a:rPr lang="en-US" sz="1600" i="1" dirty="0"/>
              <a:t>k</a:t>
            </a:r>
            <a:r>
              <a:rPr lang="ru-RU" sz="1600" i="1" dirty="0"/>
              <a:t>)</a:t>
            </a:r>
            <a:endParaRPr lang="en-US" sz="1600" i="1" dirty="0"/>
          </a:p>
          <a:p>
            <a:pPr>
              <a:buNone/>
            </a:pPr>
            <a:r>
              <a:rPr lang="ru-RU" sz="1600" dirty="0"/>
              <a:t>к нулю, тем единодушнее мнение экспертов.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39008" y="285729"/>
            <a:ext cx="2209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Неформальные методы в ИСО 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024034" y="642918"/>
            <a:ext cx="8339166" cy="586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en-GB" sz="1600" i="1" dirty="0"/>
              <a:t> </a:t>
            </a: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452794" y="3929066"/>
          <a:ext cx="2343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765080" imgH="444240" progId="Equation.3">
                  <p:embed/>
                </p:oleObj>
              </mc:Choice>
              <mc:Fallback>
                <p:oleObj name="Формула" r:id="rId4" imgW="1765080" imgH="44424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94" y="3929066"/>
                        <a:ext cx="23431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i="1" dirty="0"/>
              <a:t>Пример 1.</a:t>
            </a:r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r>
              <a:rPr lang="en-US" sz="1600" i="1" dirty="0"/>
              <a:t>D(k)</a:t>
            </a:r>
            <a:r>
              <a:rPr lang="en-US" sz="1600" dirty="0"/>
              <a:t>=0,01213</a:t>
            </a:r>
          </a:p>
          <a:p>
            <a:pPr>
              <a:buNone/>
            </a:pPr>
            <a:r>
              <a:rPr lang="ru-RU" sz="1600" dirty="0"/>
              <a:t> </a:t>
            </a:r>
            <a:r>
              <a:rPr lang="ru-RU" sz="1600" i="1" dirty="0">
                <a:sym typeface="Symbol"/>
              </a:rPr>
              <a:t></a:t>
            </a:r>
            <a:r>
              <a:rPr lang="en-US" sz="1600" i="1" dirty="0">
                <a:sym typeface="Symbol"/>
              </a:rPr>
              <a:t> = </a:t>
            </a:r>
            <a:r>
              <a:rPr lang="en-US" sz="1600" dirty="0">
                <a:sym typeface="Symbol"/>
              </a:rPr>
              <a:t>0,7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</a:t>
            </a:r>
            <a:r>
              <a:rPr lang="ru-RU" sz="1600" dirty="0"/>
              <a:t>Отбираются 1-ый, 2-ой, 4-ый, 6-ой кандидаты.</a:t>
            </a: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39008" y="285729"/>
            <a:ext cx="2209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Неформальные методы в ИСО 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024034" y="642918"/>
            <a:ext cx="8339166" cy="586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en-GB" sz="1600" i="1" dirty="0"/>
              <a:t> </a:t>
            </a: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3024167" y="847725"/>
          <a:ext cx="60959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канд1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  <a:r>
                        <a:rPr lang="en-US" sz="1400" dirty="0"/>
                        <a:t>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768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54">
                <a:tc>
                  <a:txBody>
                    <a:bodyPr/>
                    <a:lstStyle/>
                    <a:p>
                      <a:r>
                        <a:rPr lang="ru-RU" sz="1400" b="1" dirty="0" err="1"/>
                        <a:t>Ср.зн</a:t>
                      </a:r>
                      <a:r>
                        <a:rPr lang="ru-RU" sz="14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0,56666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0,76666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024167" y="857232"/>
          <a:ext cx="60959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канд1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  <a:r>
                        <a:rPr lang="en-US" sz="1400" dirty="0"/>
                        <a:t>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768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54">
                <a:tc>
                  <a:txBody>
                    <a:bodyPr/>
                    <a:lstStyle/>
                    <a:p>
                      <a:r>
                        <a:rPr lang="ru-RU" sz="1400" b="1" dirty="0" err="1"/>
                        <a:t>Ср.зн</a:t>
                      </a:r>
                      <a:r>
                        <a:rPr lang="ru-RU" sz="14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0,56666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0,76666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i="1" dirty="0"/>
              <a:t>Пример 2.</a:t>
            </a:r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r>
              <a:rPr lang="en-US" sz="1600" i="1" dirty="0"/>
              <a:t>D(k)</a:t>
            </a:r>
            <a:r>
              <a:rPr lang="en-US" sz="1600" dirty="0"/>
              <a:t>=0,</a:t>
            </a:r>
            <a:r>
              <a:rPr lang="ru-RU" sz="1600"/>
              <a:t>16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 </a:t>
            </a:r>
            <a:r>
              <a:rPr lang="ru-RU" sz="1600" i="1" dirty="0">
                <a:sym typeface="Symbol"/>
              </a:rPr>
              <a:t></a:t>
            </a:r>
            <a:r>
              <a:rPr lang="en-US" sz="1600" i="1" dirty="0">
                <a:sym typeface="Symbol"/>
              </a:rPr>
              <a:t> = </a:t>
            </a:r>
            <a:r>
              <a:rPr lang="en-US" sz="1600" dirty="0">
                <a:sym typeface="Symbol"/>
              </a:rPr>
              <a:t>0,7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</a:t>
            </a:r>
            <a:r>
              <a:rPr lang="ru-RU" sz="1600" dirty="0"/>
              <a:t>Ни один кандидат не отбирается.</a:t>
            </a: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39008" y="285729"/>
            <a:ext cx="2209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Неформальные методы в ИСО 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024034" y="642918"/>
            <a:ext cx="8339166" cy="586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en-GB" sz="1600" i="1" dirty="0"/>
              <a:t> </a:t>
            </a: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3024167" y="847726"/>
          <a:ext cx="6095999" cy="246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259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канд6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11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канд1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01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768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канд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54">
                <a:tc>
                  <a:txBody>
                    <a:bodyPr/>
                    <a:lstStyle/>
                    <a:p>
                      <a:r>
                        <a:rPr lang="ru-RU" sz="1400" b="1" dirty="0" err="1"/>
                        <a:t>Ср.зн</a:t>
                      </a:r>
                      <a:r>
                        <a:rPr lang="ru-RU" sz="14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i="1" dirty="0"/>
              <a:t>Построение ранжированного ряда.</a:t>
            </a:r>
          </a:p>
          <a:p>
            <a:r>
              <a:rPr lang="ru-RU" sz="1600" dirty="0"/>
              <a:t>Метод непосредственного ранжирования.</a:t>
            </a:r>
          </a:p>
          <a:p>
            <a:r>
              <a:rPr lang="ru-RU" sz="1600" dirty="0"/>
              <a:t>Метод парных сравнений.</a:t>
            </a:r>
          </a:p>
          <a:p>
            <a:endParaRPr lang="ru-RU" sz="1600" dirty="0"/>
          </a:p>
          <a:p>
            <a:pPr>
              <a:buNone/>
            </a:pPr>
            <a:r>
              <a:rPr lang="ru-RU" sz="1600" i="1" dirty="0"/>
              <a:t>Метод непосредственного ранжирования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dirty="0"/>
              <a:t>Пусть имеется </a:t>
            </a:r>
            <a:r>
              <a:rPr lang="en-US" sz="1600" i="1" dirty="0"/>
              <a:t>m </a:t>
            </a:r>
            <a:r>
              <a:rPr lang="ru-RU" sz="1600" dirty="0"/>
              <a:t>отобранных экспертов и множество из </a:t>
            </a:r>
            <a:r>
              <a:rPr lang="en-US" sz="1600" i="1" dirty="0"/>
              <a:t>n</a:t>
            </a:r>
            <a:r>
              <a:rPr lang="ru-RU" sz="1600" dirty="0"/>
              <a:t> элементов.</a:t>
            </a:r>
          </a:p>
          <a:p>
            <a:pPr>
              <a:buNone/>
            </a:pPr>
            <a:r>
              <a:rPr lang="en-US" sz="1600" i="1" dirty="0" err="1"/>
              <a:t>i</a:t>
            </a:r>
            <a:r>
              <a:rPr lang="ru-RU" sz="1600" dirty="0"/>
              <a:t>-</a:t>
            </a:r>
            <a:r>
              <a:rPr lang="ru-RU" sz="1600" dirty="0" err="1"/>
              <a:t>ый</a:t>
            </a:r>
            <a:r>
              <a:rPr lang="ru-RU" sz="1600" dirty="0"/>
              <a:t> эксперт присваивает </a:t>
            </a:r>
            <a:r>
              <a:rPr lang="en-US" sz="1600" i="1" dirty="0"/>
              <a:t>j</a:t>
            </a:r>
            <a:r>
              <a:rPr lang="ru-RU" sz="1600" i="1" dirty="0"/>
              <a:t>-</a:t>
            </a:r>
            <a:r>
              <a:rPr lang="ru-RU" sz="1600" dirty="0" err="1"/>
              <a:t>му</a:t>
            </a:r>
            <a:r>
              <a:rPr lang="ru-RU" sz="1600" dirty="0"/>
              <a:t> элементу</a:t>
            </a:r>
            <a:r>
              <a:rPr lang="ru-RU" sz="1600" i="1" dirty="0"/>
              <a:t> </a:t>
            </a:r>
            <a:r>
              <a:rPr lang="ru-RU" sz="1600" dirty="0"/>
              <a:t>ранг 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ij</a:t>
            </a:r>
            <a:r>
              <a:rPr lang="en-US" sz="1600" dirty="0">
                <a:sym typeface="Symbol"/>
              </a:rPr>
              <a:t></a:t>
            </a:r>
            <a:r>
              <a:rPr lang="ru-RU" sz="1600" dirty="0"/>
              <a:t>{</a:t>
            </a:r>
            <a:r>
              <a:rPr lang="ru-RU" sz="1600" i="1" dirty="0"/>
              <a:t>1,2,…,</a:t>
            </a:r>
            <a:r>
              <a:rPr lang="en-US" sz="1600" i="1" dirty="0"/>
              <a:t>n</a:t>
            </a:r>
            <a:r>
              <a:rPr lang="ru-RU" sz="1600" dirty="0"/>
              <a:t>}. </a:t>
            </a:r>
          </a:p>
          <a:p>
            <a:pPr>
              <a:buNone/>
            </a:pPr>
            <a:r>
              <a:rPr lang="ru-RU" sz="1600" dirty="0"/>
              <a:t>В случае, если эксперт считает некоторые элементы равнозначными, то каждому из них</a:t>
            </a:r>
          </a:p>
          <a:p>
            <a:pPr>
              <a:buNone/>
            </a:pPr>
            <a:r>
              <a:rPr lang="ru-RU" sz="1600" dirty="0"/>
              <a:t>присваивается ранг, равный среднему значению рангов, которые эксперт присвоил бы</a:t>
            </a:r>
          </a:p>
          <a:p>
            <a:pPr>
              <a:buNone/>
            </a:pPr>
            <a:r>
              <a:rPr lang="ru-RU" sz="1600" dirty="0"/>
              <a:t>элементам при из неравнозначности. </a:t>
            </a:r>
          </a:p>
          <a:p>
            <a:pPr>
              <a:buNone/>
            </a:pPr>
            <a:r>
              <a:rPr lang="ru-RU" sz="1600" dirty="0"/>
              <a:t>При присвоении рангов должно соблюдаться условие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Далее вычисляется средний ранг каждого элемента ,  </a:t>
            </a:r>
          </a:p>
          <a:p>
            <a:pPr>
              <a:buNone/>
            </a:pPr>
            <a:r>
              <a:rPr lang="ru-RU" sz="1600" dirty="0"/>
              <a:t>Ранжированный ряд строится по не возрастанию средних рангов.</a:t>
            </a:r>
          </a:p>
          <a:p>
            <a:pPr>
              <a:buNone/>
            </a:pPr>
            <a:r>
              <a:rPr lang="ru-RU" sz="1600" dirty="0"/>
              <a:t>Для определения единодушия мнений экспертов вычисляется сумма оценок дисперсий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39008" y="285729"/>
            <a:ext cx="2209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Неформальные методы в ИСО 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024034" y="642918"/>
            <a:ext cx="8339166" cy="586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en-GB" sz="1600" i="1" dirty="0"/>
              <a:t> </a:t>
            </a: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127376" y="3857625"/>
          <a:ext cx="19335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549080" imgH="444240" progId="Equation.3">
                  <p:embed/>
                </p:oleObj>
              </mc:Choice>
              <mc:Fallback>
                <p:oleObj name="Формула" r:id="rId4" imgW="1549080" imgH="44424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6" y="3857625"/>
                        <a:ext cx="19335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096132" y="4214818"/>
          <a:ext cx="1684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346040" imgH="431640" progId="Equation.3">
                  <p:embed/>
                </p:oleObj>
              </mc:Choice>
              <mc:Fallback>
                <p:oleObj name="Формула" r:id="rId6" imgW="134604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2" y="4214818"/>
                        <a:ext cx="1684338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3167063" y="5357814"/>
          <a:ext cx="21701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739880" imgH="444240" progId="Equation.3">
                  <p:embed/>
                </p:oleObj>
              </mc:Choice>
              <mc:Fallback>
                <p:oleObj name="Формула" r:id="rId8" imgW="1739880" imgH="44424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5357814"/>
                        <a:ext cx="2170112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8647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600" i="1" dirty="0"/>
              <a:t>Метод парных сравнений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dirty="0"/>
              <a:t>Обозначим отношение предпочтения через      , отношение эквивалентности через             .</a:t>
            </a:r>
          </a:p>
          <a:p>
            <a:pPr>
              <a:buNone/>
            </a:pPr>
            <a:r>
              <a:rPr lang="ru-RU" sz="1600" dirty="0"/>
              <a:t>Каждый </a:t>
            </a:r>
            <a:r>
              <a:rPr lang="en-US" sz="1600" i="1" dirty="0" err="1"/>
              <a:t>i</a:t>
            </a:r>
            <a:r>
              <a:rPr lang="ru-RU" sz="1600" i="1" dirty="0"/>
              <a:t>-</a:t>
            </a:r>
            <a:r>
              <a:rPr lang="ru-RU" sz="1600" dirty="0"/>
              <a:t>эксперт строит </a:t>
            </a:r>
            <a:r>
              <a:rPr lang="en-US" sz="1600" i="1" dirty="0" err="1"/>
              <a:t>nxn</a:t>
            </a:r>
            <a:r>
              <a:rPr lang="ru-RU" sz="1600" i="1" dirty="0"/>
              <a:t>-</a:t>
            </a:r>
            <a:r>
              <a:rPr lang="ru-RU" sz="1600" dirty="0"/>
              <a:t>матрицу предпочтений                      , где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i="1" dirty="0"/>
              <a:t>Правило транзитивности </a:t>
            </a:r>
            <a:r>
              <a:rPr lang="ru-RU" sz="1600" dirty="0"/>
              <a:t>для отношений предпочтения и эквивалентности: если </a:t>
            </a:r>
          </a:p>
          <a:p>
            <a:pPr>
              <a:buNone/>
            </a:pPr>
            <a:r>
              <a:rPr lang="en-US" sz="1600" i="1" dirty="0" err="1"/>
              <a:t>e</a:t>
            </a:r>
            <a:r>
              <a:rPr lang="en-US" sz="1600" i="1" baseline="-25000" dirty="0" err="1"/>
              <a:t>k</a:t>
            </a:r>
            <a:r>
              <a:rPr lang="ru-RU" sz="1600" dirty="0"/>
              <a:t>        (        ) </a:t>
            </a:r>
            <a:r>
              <a:rPr lang="en-US" sz="1600" i="1" dirty="0" err="1"/>
              <a:t>e</a:t>
            </a:r>
            <a:r>
              <a:rPr lang="en-US" sz="1600" i="1" baseline="-25000" dirty="0" err="1"/>
              <a:t>j</a:t>
            </a:r>
            <a:r>
              <a:rPr lang="en-US" sz="1600" i="1" dirty="0"/>
              <a:t> </a:t>
            </a:r>
            <a:r>
              <a:rPr lang="ru-RU" sz="1600" dirty="0"/>
              <a:t>и</a:t>
            </a:r>
            <a:r>
              <a:rPr lang="ru-RU" sz="1600" i="1" dirty="0"/>
              <a:t> </a:t>
            </a:r>
            <a:r>
              <a:rPr lang="en-US" sz="1600" i="1" dirty="0" err="1"/>
              <a:t>e</a:t>
            </a:r>
            <a:r>
              <a:rPr lang="en-US" sz="1600" i="1" baseline="-25000" dirty="0" err="1"/>
              <a:t>j</a:t>
            </a:r>
            <a:r>
              <a:rPr lang="ru-RU" sz="1600" dirty="0"/>
              <a:t>          (       ) </a:t>
            </a:r>
            <a:r>
              <a:rPr lang="en-US" sz="1600" i="1" dirty="0" err="1"/>
              <a:t>e</a:t>
            </a:r>
            <a:r>
              <a:rPr lang="en-US" sz="1600" i="1" baseline="-25000" dirty="0" err="1"/>
              <a:t>p</a:t>
            </a:r>
            <a:r>
              <a:rPr lang="ru-RU" sz="1600" dirty="0"/>
              <a:t>,  то </a:t>
            </a:r>
            <a:r>
              <a:rPr lang="en-US" sz="1600" i="1" dirty="0" err="1"/>
              <a:t>e</a:t>
            </a:r>
            <a:r>
              <a:rPr lang="en-US" sz="1600" i="1" baseline="-25000" dirty="0" err="1"/>
              <a:t>k</a:t>
            </a:r>
            <a:r>
              <a:rPr lang="ru-RU" sz="1600" dirty="0"/>
              <a:t>        (      ) </a:t>
            </a:r>
            <a:r>
              <a:rPr lang="en-US" sz="1600" i="1" dirty="0" err="1"/>
              <a:t>e</a:t>
            </a:r>
            <a:r>
              <a:rPr lang="en-US" sz="1600" i="1" baseline="-25000" dirty="0" err="1"/>
              <a:t>p</a:t>
            </a:r>
            <a:r>
              <a:rPr lang="ru-RU" sz="1600" dirty="0"/>
              <a:t>. </a:t>
            </a:r>
          </a:p>
          <a:p>
            <a:pPr>
              <a:buNone/>
            </a:pPr>
            <a:r>
              <a:rPr lang="ru-RU" sz="1600" dirty="0"/>
              <a:t>Вычисляется средняя матрица предпочтений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Элементы матрицы </a:t>
            </a:r>
            <a:r>
              <a:rPr lang="en-US" sz="1600" i="1" dirty="0"/>
              <a:t>B</a:t>
            </a:r>
            <a:r>
              <a:rPr lang="ru-RU" sz="1600" dirty="0"/>
              <a:t> не обязательно равны </a:t>
            </a:r>
            <a:r>
              <a:rPr lang="ru-RU" sz="1600" i="1" dirty="0"/>
              <a:t>1,0,-1</a:t>
            </a:r>
            <a:r>
              <a:rPr lang="ru-RU" sz="1600" dirty="0"/>
              <a:t>. Поэтому матрица </a:t>
            </a:r>
            <a:r>
              <a:rPr lang="en-US" sz="1600" i="1" dirty="0"/>
              <a:t>B</a:t>
            </a:r>
            <a:r>
              <a:rPr lang="ru-RU" sz="1600" dirty="0"/>
              <a:t> должна быть</a:t>
            </a:r>
          </a:p>
          <a:p>
            <a:pPr>
              <a:buNone/>
            </a:pPr>
            <a:r>
              <a:rPr lang="ru-RU" sz="1600" dirty="0"/>
              <a:t>преобразована в матрицу  явных предпочтений по следующему правилу: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endParaRPr lang="ru-RU" sz="1600" dirty="0"/>
          </a:p>
          <a:p>
            <a:pPr>
              <a:buNone/>
            </a:pPr>
            <a:r>
              <a:rPr lang="ru-RU" sz="1600" dirty="0"/>
              <a:t>Здесь </a:t>
            </a:r>
            <a:r>
              <a:rPr lang="en-US" sz="1600" i="1" dirty="0">
                <a:sym typeface="Symbol"/>
              </a:rPr>
              <a:t></a:t>
            </a:r>
            <a:r>
              <a:rPr lang="ru-RU" sz="1600" i="1" dirty="0"/>
              <a:t>&gt;0 </a:t>
            </a:r>
            <a:r>
              <a:rPr lang="ru-RU" sz="1600" dirty="0"/>
              <a:t> порог, выбираемый из условия минимальности без нарушения правила</a:t>
            </a:r>
          </a:p>
          <a:p>
            <a:pPr>
              <a:buNone/>
            </a:pPr>
            <a:r>
              <a:rPr lang="ru-RU" sz="1600" dirty="0"/>
              <a:t>транзитивности. Для оценки единодушия экспертов применяется сумма оценок дисперсий: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39008" y="285729"/>
            <a:ext cx="2209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Неформальные методы в ИСО 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024034" y="642918"/>
            <a:ext cx="8339166" cy="586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en-GB" sz="1600" i="1" dirty="0"/>
              <a:t> </a:t>
            </a: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5881686" y="928670"/>
          <a:ext cx="2476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39680" imgH="139680" progId="Equation.3">
                  <p:embed/>
                </p:oleObj>
              </mc:Choice>
              <mc:Fallback>
                <p:oleObj name="Формула" r:id="rId4" imgW="139680" imgH="1396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6" y="928670"/>
                        <a:ext cx="2476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6738942" y="1142984"/>
          <a:ext cx="7953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71320" imgH="279360" progId="Equation.3">
                  <p:embed/>
                </p:oleObj>
              </mc:Choice>
              <mc:Fallback>
                <p:oleObj name="Формула" r:id="rId6" imgW="571320" imgH="27936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42" y="1142984"/>
                        <a:ext cx="7953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452814" y="1500189"/>
          <a:ext cx="1882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511280" imgH="736560" progId="Equation.3">
                  <p:embed/>
                </p:oleObj>
              </mc:Choice>
              <mc:Fallback>
                <p:oleObj name="Формула" r:id="rId8" imgW="1511280" imgH="73656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4" y="1500189"/>
                        <a:ext cx="18827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9453586" y="928670"/>
          <a:ext cx="315912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15640" imgH="152280" progId="Equation.3">
                  <p:embed/>
                </p:oleObj>
              </mc:Choice>
              <mc:Fallback>
                <p:oleObj name="Формула" r:id="rId10" imgW="215640" imgH="152280" progId="Equation.3">
                  <p:embed/>
                  <p:pic>
                    <p:nvPicPr>
                      <p:cNvPr id="33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586" y="928670"/>
                        <a:ext cx="315912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2309814" y="2714626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39680" imgH="139680" progId="Equation.3">
                  <p:embed/>
                </p:oleObj>
              </mc:Choice>
              <mc:Fallback>
                <p:oleObj name="Формула" r:id="rId12" imgW="139680" imgH="139680" progId="Equation.3">
                  <p:embed/>
                  <p:pic>
                    <p:nvPicPr>
                      <p:cNvPr id="34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2714626"/>
                        <a:ext cx="212725" cy="21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2666976" y="2714620"/>
          <a:ext cx="315912" cy="231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215640" imgH="152280" progId="Equation.3">
                  <p:embed/>
                </p:oleObj>
              </mc:Choice>
              <mc:Fallback>
                <p:oleObj name="Формула" r:id="rId14" imgW="215640" imgH="152280" progId="Equation.3">
                  <p:embed/>
                  <p:pic>
                    <p:nvPicPr>
                      <p:cNvPr id="35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2714620"/>
                        <a:ext cx="315912" cy="231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2309787" y="2714621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39680" imgH="139680" progId="Equation.3">
                  <p:embed/>
                </p:oleObj>
              </mc:Choice>
              <mc:Fallback>
                <p:oleObj name="Формула" r:id="rId16" imgW="139680" imgH="139680" progId="Equation.3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2714621"/>
                        <a:ext cx="212725" cy="21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738547" y="2714621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39680" imgH="139680" progId="Equation.3">
                  <p:embed/>
                </p:oleObj>
              </mc:Choice>
              <mc:Fallback>
                <p:oleObj name="Формула" r:id="rId18" imgW="139680" imgH="13968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47" y="2714621"/>
                        <a:ext cx="212725" cy="21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095736" y="2714620"/>
          <a:ext cx="315912" cy="231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215640" imgH="152280" progId="Equation.3">
                  <p:embed/>
                </p:oleObj>
              </mc:Choice>
              <mc:Fallback>
                <p:oleObj name="Формула" r:id="rId20" imgW="215640" imgH="152280" progId="Equation.3">
                  <p:embed/>
                  <p:pic>
                    <p:nvPicPr>
                      <p:cNvPr id="39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36" y="2714620"/>
                        <a:ext cx="315912" cy="231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5310183" y="2714621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139680" imgH="139680" progId="Equation.3">
                  <p:embed/>
                </p:oleObj>
              </mc:Choice>
              <mc:Fallback>
                <p:oleObj name="Формула" r:id="rId22" imgW="139680" imgH="139680" progId="Equation.3">
                  <p:embed/>
                  <p:pic>
                    <p:nvPicPr>
                      <p:cNvPr id="40" name="Объект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3" y="2714621"/>
                        <a:ext cx="212725" cy="21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667372" y="2714620"/>
          <a:ext cx="315912" cy="231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3" imgW="215640" imgH="152280" progId="Equation.3">
                  <p:embed/>
                </p:oleObj>
              </mc:Choice>
              <mc:Fallback>
                <p:oleObj name="Формула" r:id="rId23" imgW="215640" imgH="152280" progId="Equation.3">
                  <p:embed/>
                  <p:pic>
                    <p:nvPicPr>
                      <p:cNvPr id="41" name="Объект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2" y="2714620"/>
                        <a:ext cx="315912" cy="231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3667126" y="3286125"/>
          <a:ext cx="17954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1434960" imgH="431640" progId="Equation.3">
                  <p:embed/>
                </p:oleObj>
              </mc:Choice>
              <mc:Fallback>
                <p:oleObj name="Формула" r:id="rId24" imgW="1434960" imgH="431640" progId="Equation.3">
                  <p:embed/>
                  <p:pic>
                    <p:nvPicPr>
                      <p:cNvPr id="42" name="Объект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6" y="3286125"/>
                        <a:ext cx="179546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3452794" y="4429133"/>
          <a:ext cx="18986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1523880" imgH="736560" progId="Equation.3">
                  <p:embed/>
                </p:oleObj>
              </mc:Choice>
              <mc:Fallback>
                <p:oleObj name="Формула" r:id="rId26" imgW="1523880" imgH="736560" progId="Equation.3">
                  <p:embed/>
                  <p:pic>
                    <p:nvPicPr>
                      <p:cNvPr id="43" name="Объект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94" y="4429133"/>
                        <a:ext cx="189865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/>
        </p:nvGraphicFramePr>
        <p:xfrm>
          <a:off x="3809984" y="5857893"/>
          <a:ext cx="25796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8" imgW="2070000" imgH="444240" progId="Equation.3">
                  <p:embed/>
                </p:oleObj>
              </mc:Choice>
              <mc:Fallback>
                <p:oleObj name="Формула" r:id="rId28" imgW="2070000" imgH="444240" progId="Equation.3">
                  <p:embed/>
                  <p:pic>
                    <p:nvPicPr>
                      <p:cNvPr id="44" name="Объект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84" y="5857893"/>
                        <a:ext cx="2579688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2462187" y="2867021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0" imgW="139680" imgH="139680" progId="Equation.3">
                  <p:embed/>
                </p:oleObj>
              </mc:Choice>
              <mc:Fallback>
                <p:oleObj name="Формула" r:id="rId30" imgW="139680" imgH="13968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187" y="2867021"/>
                        <a:ext cx="212725" cy="21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i="1" dirty="0"/>
              <a:t>Пример </a:t>
            </a:r>
            <a:r>
              <a:rPr lang="en-US" sz="1600" i="1" dirty="0"/>
              <a:t>3</a:t>
            </a:r>
            <a:r>
              <a:rPr lang="ru-RU" sz="1600" i="1" dirty="0"/>
              <a:t>.</a:t>
            </a:r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r>
              <a:rPr lang="en-US" sz="1600" i="1" dirty="0"/>
              <a:t>e3      e5       e1       e2      e4       e6     </a:t>
            </a: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r>
              <a:rPr lang="en-US" sz="1600" i="1" dirty="0"/>
              <a:t>D(r)</a:t>
            </a:r>
            <a:r>
              <a:rPr lang="en-US" sz="1600" dirty="0"/>
              <a:t>=0,291667</a:t>
            </a:r>
          </a:p>
          <a:p>
            <a:pPr>
              <a:buNone/>
            </a:pPr>
            <a:r>
              <a:rPr lang="ru-RU" sz="1600" dirty="0"/>
              <a:t> </a:t>
            </a:r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39008" y="285729"/>
            <a:ext cx="2209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Неформальные методы в ИСО 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024034" y="642918"/>
            <a:ext cx="8339166" cy="586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en-GB" sz="1600" i="1" dirty="0"/>
              <a:t> </a:t>
            </a: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3024167" y="847726"/>
          <a:ext cx="6095999" cy="1852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259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е1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е2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е3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е4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е5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е6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11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эксп1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01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эксп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эксп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822"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solidFill>
                            <a:schemeClr val="tx1"/>
                          </a:solidFill>
                        </a:rPr>
                        <a:t>эксп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54">
                <a:tc>
                  <a:txBody>
                    <a:bodyPr/>
                    <a:lstStyle/>
                    <a:p>
                      <a:r>
                        <a:rPr lang="ru-RU" sz="1400" b="1" dirty="0" err="1"/>
                        <a:t>Ср.зн</a:t>
                      </a:r>
                      <a:r>
                        <a:rPr lang="ru-RU" sz="14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381224" y="3286124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39680" imgH="139680" progId="Equation.3">
                  <p:embed/>
                </p:oleObj>
              </mc:Choice>
              <mc:Fallback>
                <p:oleObj name="Формула" r:id="rId4" imgW="139680" imgH="13968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3286124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2881290" y="3286124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39680" imgH="139680" progId="Equation.3">
                  <p:embed/>
                </p:oleObj>
              </mc:Choice>
              <mc:Fallback>
                <p:oleObj name="Формула" r:id="rId6" imgW="139680" imgH="13968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3286124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3381356" y="3286124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39680" imgH="139680" progId="Equation.3">
                  <p:embed/>
                </p:oleObj>
              </mc:Choice>
              <mc:Fallback>
                <p:oleObj name="Формула" r:id="rId8" imgW="139680" imgH="13968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56" y="3286124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881422" y="3286124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139680" imgH="139680" progId="Equation.3">
                  <p:embed/>
                </p:oleObj>
              </mc:Choice>
              <mc:Fallback>
                <p:oleObj name="Формула" r:id="rId9" imgW="139680" imgH="13968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22" y="3286124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4381488" y="3286124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39680" imgH="139680" progId="Equation.3">
                  <p:embed/>
                </p:oleObj>
              </mc:Choice>
              <mc:Fallback>
                <p:oleObj name="Формула" r:id="rId10" imgW="139680" imgH="13968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488" y="3286124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8647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1600" i="1" dirty="0"/>
              <a:t>Пример </a:t>
            </a:r>
            <a:r>
              <a:rPr lang="en-US" sz="1600" i="1" dirty="0"/>
              <a:t>4</a:t>
            </a:r>
            <a:r>
              <a:rPr lang="ru-RU" sz="1600" i="1" dirty="0"/>
              <a:t>.</a:t>
            </a:r>
            <a:endParaRPr lang="en-US" sz="1600" i="1" dirty="0"/>
          </a:p>
          <a:p>
            <a:pPr>
              <a:buNone/>
            </a:pPr>
            <a:r>
              <a:rPr lang="ru-RU" sz="1600" i="1" dirty="0"/>
              <a:t>э1				э2		э3			э4</a:t>
            </a:r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r>
              <a:rPr lang="ru-RU" sz="1600" i="1" dirty="0"/>
              <a:t>Ср.знач.				              </a:t>
            </a:r>
            <a:endParaRPr lang="en-US" sz="1600" i="1" dirty="0"/>
          </a:p>
          <a:p>
            <a:pPr>
              <a:buNone/>
            </a:pPr>
            <a:endParaRPr lang="en-US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r>
              <a:rPr lang="en-US" sz="1600" i="1" dirty="0"/>
              <a:t>e3        e5       e2       e1      e4       e6</a:t>
            </a:r>
            <a:endParaRPr lang="ru-RU" sz="1600" i="1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 </a:t>
            </a:r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i="1" dirty="0"/>
          </a:p>
          <a:p>
            <a:pPr marL="0"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39008" y="285729"/>
            <a:ext cx="2209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Неформальные методы в ИСО 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2024034" y="642918"/>
            <a:ext cx="8339166" cy="586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en-GB" sz="1600" i="1" dirty="0"/>
              <a:t> </a:t>
            </a: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1738284" y="1142984"/>
          <a:ext cx="1857384" cy="185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56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3881422" y="1142985"/>
          <a:ext cx="1928826" cy="1857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857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63"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63"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63"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763"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763"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6096000" y="1142984"/>
          <a:ext cx="1928826" cy="185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56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8453454" y="1142984"/>
          <a:ext cx="1928826" cy="185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56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2095472" y="3643314"/>
          <a:ext cx="2714646" cy="178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658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5861050" y="3327400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469800" imgH="203040" progId="Equation.3">
                  <p:embed/>
                </p:oleObj>
              </mc:Choice>
              <mc:Fallback>
                <p:oleObj name="Формула" r:id="rId4" imgW="469800" imgH="2030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3327400"/>
                        <a:ext cx="4699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5524496" y="3643314"/>
          <a:ext cx="2714646" cy="178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658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2381224" y="5643578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39680" imgH="139680" progId="Equation.3">
                  <p:embed/>
                </p:oleObj>
              </mc:Choice>
              <mc:Fallback>
                <p:oleObj name="Формула" r:id="rId6" imgW="139680" imgH="13968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5643578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881290" y="5643578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39680" imgH="139680" progId="Equation.3">
                  <p:embed/>
                </p:oleObj>
              </mc:Choice>
              <mc:Fallback>
                <p:oleObj name="Формула" r:id="rId8" imgW="139680" imgH="13968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5643578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809984" y="5643578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39680" imgH="139680" progId="Equation.3">
                  <p:embed/>
                </p:oleObj>
              </mc:Choice>
              <mc:Fallback>
                <p:oleObj name="Формула" r:id="rId10" imgW="139680" imgH="1396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84" y="5643578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4238612" y="5643578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139680" imgH="139680" progId="Equation.3">
                  <p:embed/>
                </p:oleObj>
              </mc:Choice>
              <mc:Fallback>
                <p:oleObj name="Формула" r:id="rId11" imgW="139680" imgH="13968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12" y="5643578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309918" y="5643578"/>
          <a:ext cx="2159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15640" imgH="152280" progId="Equation.3">
                  <p:embed/>
                </p:oleObj>
              </mc:Choice>
              <mc:Fallback>
                <p:oleObj name="Формула" r:id="rId12" imgW="215640" imgH="15228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18" y="5643578"/>
                        <a:ext cx="2159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Microsoft Office PowerPoint</Application>
  <PresentationFormat>Widescreen</PresentationFormat>
  <Paragraphs>673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Формула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Лариса Раевская</dc:creator>
  <cp:lastModifiedBy>Лариса Раевская</cp:lastModifiedBy>
  <cp:revision>1</cp:revision>
  <dcterms:created xsi:type="dcterms:W3CDTF">2021-02-22T06:46:19Z</dcterms:created>
  <dcterms:modified xsi:type="dcterms:W3CDTF">2021-02-22T06:46:58Z</dcterms:modified>
</cp:coreProperties>
</file>