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639A0-BB84-4CBF-B567-7DF8CC719A93}" type="datetimeFigureOut">
              <a:rPr lang="ru-RU" smtClean="0"/>
              <a:pPr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4370-BD94-45EE-8EFE-88B234DE88C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48.wmf"/><Relationship Id="rId3" Type="http://schemas.openxmlformats.org/officeDocument/2006/relationships/image" Target="../media/image1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0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4.wmf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6.wmf"/><Relationship Id="rId3" Type="http://schemas.openxmlformats.org/officeDocument/2006/relationships/image" Target="../media/image4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3" Type="http://schemas.openxmlformats.org/officeDocument/2006/relationships/image" Target="../media/image4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3" Type="http://schemas.openxmlformats.org/officeDocument/2006/relationships/image" Target="../media/image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1.wmf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4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формального задания конфликта необходимо указать:</a:t>
            </a:r>
          </a:p>
          <a:p>
            <a:pPr lvl="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участвующих в нем действующих начал (называемых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коалициями действия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менее двух) ;</a:t>
            </a:r>
          </a:p>
          <a:p>
            <a:pPr lvl="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множеств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каждой из коалиций действия;</a:t>
            </a:r>
          </a:p>
          <a:p>
            <a:pPr lvl="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ситуаций                        ;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заинтересованных начал 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коалиции интересов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Семейство бинарных отношений                  на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выражающих предпочтения между ситуациями для коалиций интересов.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в теории игр, как коалиции действия, так и коалиции интересов принято</a:t>
            </a:r>
          </a:p>
          <a:p>
            <a:pPr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атомизировать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считать как те, так и другие подмножествами некоторого множества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которого называют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1371592" y="633394"/>
            <a:ext cx="314325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b="1" dirty="0"/>
              <a:t>Основные понятия теории игр.</a:t>
            </a:r>
          </a:p>
          <a:p>
            <a:endParaRPr lang="ru-RU" sz="1600" b="1" dirty="0"/>
          </a:p>
          <a:p>
            <a:endParaRPr lang="ru-RU" sz="1600" b="1" dirty="0"/>
          </a:p>
          <a:p>
            <a:endParaRPr lang="ru-RU" sz="1600" dirty="0"/>
          </a:p>
          <a:p>
            <a:pPr lvl="1"/>
            <a:endParaRPr lang="ru-RU" sz="1600" dirty="0"/>
          </a:p>
          <a:p>
            <a:pPr lvl="1"/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ru-RU" sz="16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786050" y="2285992"/>
          <a:ext cx="9001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342720" progId="Equation.3">
                  <p:embed/>
                </p:oleObj>
              </mc:Choice>
              <mc:Fallback>
                <p:oleObj name="Формула" r:id="rId4" imgW="685800" imgH="3427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285992"/>
                        <a:ext cx="9001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96422"/>
              </p:ext>
            </p:extLst>
          </p:nvPr>
        </p:nvGraphicFramePr>
        <p:xfrm>
          <a:off x="3973509" y="2973385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28600" imgH="228600" progId="Equation.3">
                  <p:embed/>
                </p:oleObj>
              </mc:Choice>
              <mc:Fallback>
                <p:oleObj name="Формула" r:id="rId6" imgW="2286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09" y="2973385"/>
                        <a:ext cx="36512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26">
            <a:extLst>
              <a:ext uri="{FF2B5EF4-FFF2-40B4-BE49-F238E27FC236}">
                <a16:creationId xmlns:a16="http://schemas.microsoft.com/office/drawing/2014/main" id="{52B1B765-4BF7-4C42-AAD3-4F060CF48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6035"/>
              </p:ext>
            </p:extLst>
          </p:nvPr>
        </p:nvGraphicFramePr>
        <p:xfrm>
          <a:off x="2225675" y="3789040"/>
          <a:ext cx="365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28600" imgH="228600" progId="Equation.3">
                  <p:embed/>
                </p:oleObj>
              </mc:Choice>
              <mc:Fallback>
                <p:oleObj name="Формула" r:id="rId6" imgW="228600" imgH="2286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789040"/>
                        <a:ext cx="36512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48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Достаточность.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имеет место  соотношение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None/>
            </a:pP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теореме 1 справедливо и обратное неравенство. Следовательно,</a:t>
            </a:r>
          </a:p>
          <a:p>
            <a:pPr>
              <a:lnSpc>
                <a:spcPct val="16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часть утверждения теоремы следует из цепочки простых неравенств.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987824" y="908720"/>
          <a:ext cx="2781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79560" imgH="228600" progId="Equation.3">
                  <p:embed/>
                </p:oleObj>
              </mc:Choice>
              <mc:Fallback>
                <p:oleObj name="Формула" r:id="rId4" imgW="18795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08720"/>
                        <a:ext cx="27813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484438" y="2349500"/>
          <a:ext cx="3440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222280" imgH="330120" progId="Equation.3">
                  <p:embed/>
                </p:oleObj>
              </mc:Choice>
              <mc:Fallback>
                <p:oleObj name="Формула" r:id="rId6" imgW="22222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34401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692275" y="1484313"/>
          <a:ext cx="62118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848040" imgH="291960" progId="Equation.3">
                  <p:embed/>
                </p:oleObj>
              </mc:Choice>
              <mc:Fallback>
                <p:oleObj name="Формула" r:id="rId8" imgW="3848040" imgH="2919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4313"/>
                        <a:ext cx="62118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u-RU" sz="1600" i="1" dirty="0"/>
              <a:t>Бесконечные антагонистические игры двух </a:t>
            </a:r>
            <a:r>
              <a:rPr lang="ru-RU" sz="1600" i="1" dirty="0" err="1"/>
              <a:t>играков</a:t>
            </a:r>
            <a:r>
              <a:rPr lang="ru-RU" sz="1600" i="1" dirty="0"/>
              <a:t>. </a:t>
            </a:r>
          </a:p>
          <a:p>
            <a:pPr>
              <a:buNone/>
            </a:pPr>
            <a:r>
              <a:rPr lang="ru-RU" sz="1600" b="1" dirty="0"/>
              <a:t>Теорема 3. </a:t>
            </a:r>
            <a:r>
              <a:rPr lang="ru-RU" sz="1600" dirty="0"/>
              <a:t>Пусть</a:t>
            </a:r>
            <a:r>
              <a:rPr lang="ru-RU" sz="1600" b="1" dirty="0"/>
              <a:t> </a:t>
            </a:r>
            <a:r>
              <a:rPr lang="en-US" sz="1600" i="1" dirty="0"/>
              <a:t>H</a:t>
            </a:r>
            <a:r>
              <a:rPr lang="ru-RU" sz="1600" i="1" dirty="0"/>
              <a:t>(</a:t>
            </a:r>
            <a:r>
              <a:rPr lang="en-US" sz="1600" i="1" dirty="0"/>
              <a:t>x</a:t>
            </a:r>
            <a:r>
              <a:rPr lang="ru-RU" sz="1600" i="1" dirty="0"/>
              <a:t>,</a:t>
            </a:r>
            <a:r>
              <a:rPr lang="en-US" sz="1600" i="1" dirty="0"/>
              <a:t>y</a:t>
            </a:r>
            <a:r>
              <a:rPr lang="ru-RU" sz="1600" i="1" dirty="0"/>
              <a:t>) </a:t>
            </a:r>
            <a:r>
              <a:rPr lang="ru-RU" sz="1600" dirty="0"/>
              <a:t>вещественная функция двух переменных </a:t>
            </a:r>
            <a:r>
              <a:rPr lang="en-US" sz="1600" i="1" dirty="0" err="1"/>
              <a:t>x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A</a:t>
            </a:r>
            <a:r>
              <a:rPr lang="ru-RU" sz="1600" dirty="0"/>
              <a:t> и </a:t>
            </a:r>
            <a:r>
              <a:rPr lang="en-US" sz="1600" i="1" dirty="0" err="1"/>
              <a:t>y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B</a:t>
            </a:r>
            <a:r>
              <a:rPr lang="en-US" sz="1600" dirty="0"/>
              <a:t> </a:t>
            </a:r>
            <a:r>
              <a:rPr lang="ru-RU" sz="1600" dirty="0"/>
              <a:t>(скалярных или</a:t>
            </a:r>
          </a:p>
          <a:p>
            <a:pPr>
              <a:buNone/>
            </a:pPr>
            <a:r>
              <a:rPr lang="ru-RU" sz="1600" dirty="0"/>
              <a:t>векторных) и существуют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Тогда </a:t>
            </a:r>
          </a:p>
          <a:p>
            <a:pPr>
              <a:buNone/>
            </a:pPr>
            <a:r>
              <a:rPr lang="ru-RU" sz="1600" i="1" dirty="0"/>
              <a:t>Доказательство</a:t>
            </a:r>
            <a:r>
              <a:rPr lang="ru-RU" sz="1600" dirty="0"/>
              <a:t>.                         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Так как в левой части этого  неравенства </a:t>
            </a:r>
            <a:r>
              <a:rPr lang="en-US" sz="1600" i="1" dirty="0"/>
              <a:t>x </a:t>
            </a:r>
            <a:r>
              <a:rPr lang="ru-RU" sz="1600" dirty="0"/>
              <a:t>любое, то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Так как в правой части этого неравенства </a:t>
            </a:r>
            <a:r>
              <a:rPr lang="en-US" sz="1600" i="1" dirty="0"/>
              <a:t>y </a:t>
            </a:r>
            <a:r>
              <a:rPr lang="ru-RU" sz="1600" dirty="0"/>
              <a:t>любое, то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Величины,                 как и для конечных игр, называются </a:t>
            </a:r>
            <a:r>
              <a:rPr lang="ru-RU" sz="1600" i="1" dirty="0"/>
              <a:t>нижним и верхним значениями</a:t>
            </a:r>
          </a:p>
          <a:p>
            <a:pPr>
              <a:buNone/>
            </a:pPr>
            <a:r>
              <a:rPr lang="ru-RU" sz="1600" i="1" dirty="0"/>
              <a:t>игры.</a:t>
            </a:r>
          </a:p>
          <a:p>
            <a:pPr>
              <a:buNone/>
            </a:pPr>
            <a:r>
              <a:rPr lang="ru-RU" sz="1600" dirty="0"/>
              <a:t>Пару чистых стратегий </a:t>
            </a:r>
            <a:r>
              <a:rPr lang="en-US" sz="1600" i="1" dirty="0"/>
              <a:t>x</a:t>
            </a:r>
            <a:r>
              <a:rPr lang="ru-RU" sz="1600" i="1" baseline="-25000" dirty="0"/>
              <a:t>0</a:t>
            </a:r>
            <a:r>
              <a:rPr lang="ru-RU" sz="1600" dirty="0"/>
              <a:t>,</a:t>
            </a:r>
            <a:r>
              <a:rPr lang="en-US" sz="1600" i="1" dirty="0"/>
              <a:t>y</a:t>
            </a:r>
            <a:r>
              <a:rPr lang="ru-RU" sz="1600" i="1" baseline="-25000" dirty="0"/>
              <a:t>0</a:t>
            </a:r>
            <a:r>
              <a:rPr lang="ru-RU" sz="1600" dirty="0"/>
              <a:t> называют </a:t>
            </a:r>
            <a:r>
              <a:rPr lang="ru-RU" sz="1600" i="1" dirty="0" err="1"/>
              <a:t>седловой</a:t>
            </a:r>
            <a:r>
              <a:rPr lang="ru-RU" sz="1600" i="1" dirty="0"/>
              <a:t> точкой </a:t>
            </a:r>
            <a:r>
              <a:rPr lang="ru-RU" sz="1600" dirty="0"/>
              <a:t>для функции </a:t>
            </a:r>
            <a:r>
              <a:rPr lang="en-US" sz="1600" i="1" dirty="0"/>
              <a:t>H</a:t>
            </a:r>
            <a:r>
              <a:rPr lang="ru-RU" sz="1600" i="1" dirty="0"/>
              <a:t>(</a:t>
            </a:r>
            <a:r>
              <a:rPr lang="en-US" sz="1600" i="1" dirty="0"/>
              <a:t>x</a:t>
            </a:r>
            <a:r>
              <a:rPr lang="ru-RU" sz="1600" i="1" dirty="0"/>
              <a:t>,</a:t>
            </a:r>
            <a:r>
              <a:rPr lang="en-US" sz="1600" i="1" dirty="0"/>
              <a:t>y</a:t>
            </a:r>
            <a:r>
              <a:rPr lang="ru-RU" sz="1600" i="1" dirty="0"/>
              <a:t>)</a:t>
            </a:r>
            <a:r>
              <a:rPr lang="ru-RU" sz="1600" dirty="0"/>
              <a:t>, если</a:t>
            </a:r>
          </a:p>
          <a:p>
            <a:pPr>
              <a:buNone/>
            </a:pPr>
            <a:r>
              <a:rPr lang="ru-RU" sz="1600" dirty="0"/>
              <a:t>выполняется следующее равенство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786050" y="1428736"/>
          <a:ext cx="38496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679480" imgH="342720" progId="Equation.3">
                  <p:embed/>
                </p:oleObj>
              </mc:Choice>
              <mc:Fallback>
                <p:oleObj name="Формула" r:id="rId4" imgW="2679480" imgH="34272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428736"/>
                        <a:ext cx="384968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500298" y="2071678"/>
          <a:ext cx="3486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425680" imgH="291960" progId="Equation.3">
                  <p:embed/>
                </p:oleObj>
              </mc:Choice>
              <mc:Fallback>
                <p:oleObj name="Формула" r:id="rId6" imgW="2425680" imgH="29196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071678"/>
                        <a:ext cx="34861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1285852" y="1785926"/>
          <a:ext cx="514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55320" imgH="241200" progId="Equation.3">
                  <p:embed/>
                </p:oleObj>
              </mc:Choice>
              <mc:Fallback>
                <p:oleObj name="Формула" r:id="rId8" imgW="355320" imgH="2412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785926"/>
                        <a:ext cx="5143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2214546" y="2857496"/>
          <a:ext cx="39052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717640" imgH="291960" progId="Equation.3">
                  <p:embed/>
                </p:oleObj>
              </mc:Choice>
              <mc:Fallback>
                <p:oleObj name="Формула" r:id="rId10" imgW="2717640" imgH="29196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857496"/>
                        <a:ext cx="39052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071670" y="3571876"/>
          <a:ext cx="4287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984400" imgH="291960" progId="Equation.3">
                  <p:embed/>
                </p:oleObj>
              </mc:Choice>
              <mc:Fallback>
                <p:oleObj name="Формула" r:id="rId12" imgW="2984400" imgH="29196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571876"/>
                        <a:ext cx="428783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1571604" y="4000504"/>
          <a:ext cx="4222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91960" imgH="241200" progId="Equation.3">
                  <p:embed/>
                </p:oleObj>
              </mc:Choice>
              <mc:Fallback>
                <p:oleObj name="Формула" r:id="rId14" imgW="291960" imgH="2412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000504"/>
                        <a:ext cx="42227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071670" y="5286388"/>
          <a:ext cx="44148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3073320" imgH="291960" progId="Equation.3">
                  <p:embed/>
                </p:oleObj>
              </mc:Choice>
              <mc:Fallback>
                <p:oleObj name="Формула" r:id="rId16" imgW="3073320" imgH="29196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5286388"/>
                        <a:ext cx="44148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4. </a:t>
            </a:r>
            <a:r>
              <a:rPr lang="ru-RU" sz="1600" dirty="0"/>
              <a:t>Пусть для вещественной функции </a:t>
            </a:r>
            <a:r>
              <a:rPr lang="en-US" sz="1600" i="1" dirty="0"/>
              <a:t>H</a:t>
            </a:r>
            <a:r>
              <a:rPr lang="ru-RU" sz="1600" i="1" dirty="0"/>
              <a:t>(</a:t>
            </a:r>
            <a:r>
              <a:rPr lang="en-US" sz="1600" i="1" dirty="0"/>
              <a:t>x</a:t>
            </a:r>
            <a:r>
              <a:rPr lang="ru-RU" sz="1600" i="1" dirty="0"/>
              <a:t>,</a:t>
            </a:r>
            <a:r>
              <a:rPr lang="en-US" sz="1600" i="1" dirty="0"/>
              <a:t>y</a:t>
            </a:r>
            <a:r>
              <a:rPr lang="ru-RU" sz="1600" i="1" dirty="0"/>
              <a:t>), </a:t>
            </a:r>
            <a:r>
              <a:rPr lang="en-US" sz="1600" i="1" dirty="0" err="1"/>
              <a:t>x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A</a:t>
            </a:r>
            <a:r>
              <a:rPr lang="ru-RU" sz="1600" i="1" dirty="0"/>
              <a:t>, </a:t>
            </a:r>
            <a:r>
              <a:rPr lang="en-US" sz="1600" i="1" dirty="0" err="1"/>
              <a:t>y</a:t>
            </a:r>
            <a:r>
              <a:rPr lang="en-US" sz="1600" i="1" dirty="0" err="1">
                <a:sym typeface="Symbol"/>
              </a:rPr>
              <a:t></a:t>
            </a:r>
            <a:r>
              <a:rPr lang="en-US" sz="1600" i="1" dirty="0" err="1"/>
              <a:t>B</a:t>
            </a:r>
            <a:r>
              <a:rPr lang="ru-RU" sz="1600" i="1" dirty="0"/>
              <a:t>, </a:t>
            </a:r>
            <a:r>
              <a:rPr lang="ru-RU" sz="1600" dirty="0"/>
              <a:t>существуют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Тогда необходимым и достаточным условием существования </a:t>
            </a:r>
            <a:r>
              <a:rPr lang="ru-RU" sz="1600" dirty="0" err="1"/>
              <a:t>седловой</a:t>
            </a:r>
            <a:r>
              <a:rPr lang="ru-RU" sz="1600" dirty="0"/>
              <a:t> точки</a:t>
            </a:r>
            <a:r>
              <a:rPr lang="en-US" sz="1600" dirty="0"/>
              <a:t>          </a:t>
            </a:r>
            <a:r>
              <a:rPr lang="ru-RU" sz="1600" dirty="0"/>
              <a:t> </a:t>
            </a:r>
            <a:r>
              <a:rPr lang="en-US" sz="1600" dirty="0"/>
              <a:t>          </a:t>
            </a:r>
          </a:p>
          <a:p>
            <a:pPr>
              <a:buNone/>
            </a:pPr>
            <a:r>
              <a:rPr lang="ru-RU" sz="1600" dirty="0"/>
              <a:t>является выполнение следующего неравенства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Доказательство. Необходимость. </a:t>
            </a:r>
            <a:r>
              <a:rPr lang="ru-RU" sz="1600" dirty="0"/>
              <a:t>Пусть</a:t>
            </a:r>
          </a:p>
          <a:p>
            <a:pPr>
              <a:buNone/>
            </a:pPr>
            <a:r>
              <a:rPr lang="ru-RU" sz="1600" dirty="0"/>
              <a:t>Тогда </a:t>
            </a:r>
          </a:p>
          <a:p>
            <a:pPr>
              <a:buNone/>
            </a:pPr>
            <a:r>
              <a:rPr lang="ru-RU" sz="1600" dirty="0"/>
              <a:t>Из определения минимума следует, что                                                             Отсюда</a:t>
            </a:r>
          </a:p>
          <a:p>
            <a:pPr>
              <a:buNone/>
            </a:pPr>
            <a:r>
              <a:rPr lang="ru-RU" sz="1600" dirty="0"/>
              <a:t>                                                      И следовательно</a:t>
            </a:r>
          </a:p>
          <a:p>
            <a:pPr>
              <a:buNone/>
            </a:pPr>
            <a:r>
              <a:rPr lang="ru-RU" sz="1600" dirty="0"/>
              <a:t>Аналогично получим выполнения  неравенства</a:t>
            </a:r>
          </a:p>
          <a:p>
            <a:pPr>
              <a:buNone/>
            </a:pPr>
            <a:r>
              <a:rPr lang="ru-RU" sz="1600" i="1" dirty="0"/>
              <a:t>Достаточность</a:t>
            </a:r>
            <a:r>
              <a:rPr lang="ru-RU" sz="1600" dirty="0"/>
              <a:t>. Пусть выполняется неравенство из условия теоремы. Тогда</a:t>
            </a:r>
          </a:p>
          <a:p>
            <a:pPr>
              <a:buNone/>
            </a:pPr>
            <a:r>
              <a:rPr lang="ru-RU" sz="1600" dirty="0"/>
              <a:t>                                            </a:t>
            </a:r>
          </a:p>
          <a:p>
            <a:pPr>
              <a:buNone/>
            </a:pPr>
            <a:r>
              <a:rPr lang="ru-RU" sz="1600" dirty="0"/>
              <a:t>На основании определения минимума и максимума, для любой</a:t>
            </a:r>
          </a:p>
          <a:p>
            <a:pPr>
              <a:buNone/>
            </a:pPr>
            <a:r>
              <a:rPr lang="ru-RU" sz="1600" dirty="0"/>
              <a:t>функции </a:t>
            </a:r>
            <a:r>
              <a:rPr lang="en-US" sz="1600" i="1" dirty="0"/>
              <a:t>H</a:t>
            </a:r>
            <a:r>
              <a:rPr lang="ru-RU" sz="1600" i="1" dirty="0"/>
              <a:t>(</a:t>
            </a:r>
            <a:r>
              <a:rPr lang="en-US" sz="1600" i="1" dirty="0"/>
              <a:t>x</a:t>
            </a:r>
            <a:r>
              <a:rPr lang="ru-RU" sz="1600" i="1" dirty="0"/>
              <a:t>,</a:t>
            </a:r>
            <a:r>
              <a:rPr lang="en-US" sz="1600" i="1" dirty="0"/>
              <a:t>y</a:t>
            </a:r>
            <a:r>
              <a:rPr lang="ru-RU" sz="1600" i="1" dirty="0"/>
              <a:t>)  </a:t>
            </a:r>
            <a:r>
              <a:rPr lang="ru-RU" sz="1600" dirty="0"/>
              <a:t>справедливы следующие неравенства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Сопоставляя,  получим</a:t>
            </a:r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r>
              <a:rPr lang="ru-RU" sz="1600" dirty="0"/>
              <a:t>По теореме 3  имеет место обратное неравенство.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.09.2011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1285852" y="2357430"/>
          <a:ext cx="27733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30320" imgH="291960" progId="Equation.3">
                  <p:embed/>
                </p:oleObj>
              </mc:Choice>
              <mc:Fallback>
                <p:oleObj name="Формула" r:id="rId4" imgW="1930320" imgH="29196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357430"/>
                        <a:ext cx="27733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1714480" y="1785926"/>
          <a:ext cx="44164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073320" imgH="228600" progId="Equation.3">
                  <p:embed/>
                </p:oleObj>
              </mc:Choice>
              <mc:Fallback>
                <p:oleObj name="Формула" r:id="rId6" imgW="3073320" imgH="228600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85926"/>
                        <a:ext cx="441642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4286248" y="2071678"/>
          <a:ext cx="4414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073320" imgH="291960" progId="Equation.3">
                  <p:embed/>
                </p:oleObj>
              </mc:Choice>
              <mc:Fallback>
                <p:oleObj name="Формула" r:id="rId8" imgW="3073320" imgH="29196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071678"/>
                        <a:ext cx="441483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428860" y="857232"/>
          <a:ext cx="3321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311200" imgH="291960" progId="Equation.3">
                  <p:embed/>
                </p:oleObj>
              </mc:Choice>
              <mc:Fallback>
                <p:oleObj name="Формула" r:id="rId10" imgW="2311200" imgH="29196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857232"/>
                        <a:ext cx="33210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429520" y="1142984"/>
          <a:ext cx="7127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482400" imgH="228600" progId="Equation.3">
                  <p:embed/>
                </p:oleObj>
              </mc:Choice>
              <mc:Fallback>
                <p:oleObj name="Формула" r:id="rId12" imgW="482400" imgH="2286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1142984"/>
                        <a:ext cx="712788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214810" y="2571744"/>
          <a:ext cx="24066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676160" imgH="291960" progId="Equation.3">
                  <p:embed/>
                </p:oleObj>
              </mc:Choice>
              <mc:Fallback>
                <p:oleObj name="Формула" r:id="rId14" imgW="1676160" imgH="29196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571744"/>
                        <a:ext cx="24066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71472" y="2928934"/>
          <a:ext cx="23510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638000" imgH="279360" progId="Equation.3">
                  <p:embed/>
                </p:oleObj>
              </mc:Choice>
              <mc:Fallback>
                <p:oleObj name="Формула" r:id="rId16" imgW="1638000" imgH="27936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928934"/>
                        <a:ext cx="23510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4714876" y="2928934"/>
          <a:ext cx="20224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409400" imgH="228600" progId="Equation.3">
                  <p:embed/>
                </p:oleObj>
              </mc:Choice>
              <mc:Fallback>
                <p:oleObj name="Формула" r:id="rId18" imgW="1409400" imgH="2286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928934"/>
                        <a:ext cx="20224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4714876" y="3214686"/>
          <a:ext cx="20224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409400" imgH="228600" progId="Equation.3">
                  <p:embed/>
                </p:oleObj>
              </mc:Choice>
              <mc:Fallback>
                <p:oleObj name="Формула" r:id="rId20" imgW="140940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214686"/>
                        <a:ext cx="20224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928794" y="3786190"/>
          <a:ext cx="3786214" cy="42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2616120" imgH="291960" progId="Equation.3">
                  <p:embed/>
                </p:oleObj>
              </mc:Choice>
              <mc:Fallback>
                <p:oleObj name="Формула" r:id="rId22" imgW="2616120" imgH="291960" progId="Equation.3">
                  <p:embed/>
                  <p:pic>
                    <p:nvPicPr>
                      <p:cNvPr id="29" name="Объект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786190"/>
                        <a:ext cx="3786214" cy="423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/>
        </p:nvGraphicFramePr>
        <p:xfrm>
          <a:off x="974725" y="4643438"/>
          <a:ext cx="59356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4101840" imgH="291960" progId="Equation.3">
                  <p:embed/>
                </p:oleObj>
              </mc:Choice>
              <mc:Fallback>
                <p:oleObj name="Формула" r:id="rId24" imgW="4101840" imgH="29196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643438"/>
                        <a:ext cx="59356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1817688" y="5286375"/>
          <a:ext cx="43926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3035160" imgH="291960" progId="Equation.3">
                  <p:embed/>
                </p:oleObj>
              </mc:Choice>
              <mc:Fallback>
                <p:oleObj name="Формула" r:id="rId26" imgW="3035160" imgH="291960" progId="Equation.3">
                  <p:embed/>
                  <p:pic>
                    <p:nvPicPr>
                      <p:cNvPr id="31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5286375"/>
                        <a:ext cx="439261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Бескоалиционные игры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множество игроков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совпадает с множеством коалиций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коалиций интересов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Каждый игрок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 своём распоряжении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стратегий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качестве множества всех ситуаций принимается декартово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                          ,  а отношение предпочтения  описывается функцией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выигрыша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причем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и только тогда, когда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 бескоалиционная игра может быть описана в виде тройки </a:t>
            </a:r>
          </a:p>
          <a:p>
            <a:pPr>
              <a:lnSpc>
                <a:spcPct val="150000"/>
              </a:lnSpc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Г=&lt;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 множества стратегий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конечны, то игра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бескоалиционные игры с двумя игроками называются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биматричными играми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={1,2}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)=-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игра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Всякая антагонистическая игра может быть задана в виде тройки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стратегий, соответственно первого и второго игроков, 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функция выигрыша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игрока.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антагонистические игры называются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матричными играми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2000232" y="1500174"/>
          <a:ext cx="9001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342720" progId="Equation.3">
                  <p:embed/>
                </p:oleObj>
              </mc:Choice>
              <mc:Fallback>
                <p:oleObj name="Формула" r:id="rId4" imgW="68580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500174"/>
                        <a:ext cx="9001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44093"/>
              </p:ext>
            </p:extLst>
          </p:nvPr>
        </p:nvGraphicFramePr>
        <p:xfrm>
          <a:off x="3491880" y="1919381"/>
          <a:ext cx="3506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77480" imgH="228600" progId="Equation.3">
                  <p:embed/>
                </p:oleObj>
              </mc:Choice>
              <mc:Fallback>
                <p:oleObj name="Формула" r:id="rId6" imgW="1774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919381"/>
                        <a:ext cx="350662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множество игроков;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их стратегий;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множество, элементы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 называются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множество, элементы которого имеют смысл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моментов времени;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ставит в соответствии каждой ситуации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определяемой игры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отношение, заданное на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значениями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-образ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ситуации 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партией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(множество всех партий обозначим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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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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позиционной игрой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такой игре выигрыш каждого игрока вполне определяется складывающейся ситуацией,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выбором стратегий всеми игроками. Поэтому такие игры относятся к числу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бескоалиционных игр.</a:t>
            </a:r>
          </a:p>
          <a:p>
            <a:pPr>
              <a:buNone/>
            </a:pP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297440"/>
              </p:ext>
            </p:extLst>
          </p:nvPr>
        </p:nvGraphicFramePr>
        <p:xfrm>
          <a:off x="571472" y="1142984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480" imgH="215640" progId="Equation.3">
                  <p:embed/>
                </p:oleObj>
              </mc:Choice>
              <mc:Fallback>
                <p:oleObj name="Формула" r:id="rId4" imgW="177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142984"/>
                        <a:ext cx="2667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71472" y="1714488"/>
          <a:ext cx="12414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38080" imgH="228600" progId="Equation.3">
                  <p:embed/>
                </p:oleObj>
              </mc:Choice>
              <mc:Fallback>
                <p:oleObj name="Формула" r:id="rId6" imgW="8380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714488"/>
                        <a:ext cx="12414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4286248" y="2071678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77480" imgH="215640" progId="Equation.3">
                  <p:embed/>
                </p:oleObj>
              </mc:Choice>
              <mc:Fallback>
                <p:oleObj name="Формула" r:id="rId8" imgW="1774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2071678"/>
                        <a:ext cx="2667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1">
            <a:extLst>
              <a:ext uri="{FF2B5EF4-FFF2-40B4-BE49-F238E27FC236}">
                <a16:creationId xmlns:a16="http://schemas.microsoft.com/office/drawing/2014/main" id="{E86DDA4A-6F1D-4B42-A0D2-A0ABAE67E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73620"/>
              </p:ext>
            </p:extLst>
          </p:nvPr>
        </p:nvGraphicFramePr>
        <p:xfrm>
          <a:off x="2699792" y="2997200"/>
          <a:ext cx="266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480" imgH="215640" progId="Equation.3">
                  <p:embed/>
                </p:oleObj>
              </mc:Choice>
              <mc:Fallback>
                <p:oleObj name="Формула" r:id="rId4" imgW="177480" imgH="215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97200"/>
                        <a:ext cx="2667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Антагонистическая конечная игра. Верхнее и нижнее значения игр. Разрешимость в</a:t>
            </a:r>
          </a:p>
          <a:p>
            <a:pPr>
              <a:buNone/>
            </a:pP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чистых стратегиях.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антагонистическую конечную игру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Тогда в распоряжении первого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 имеется множество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стратегий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второй игрок имеет множество стратегий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из стратегий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 будем называть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чистой стратегией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которую будем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называть так же платежной функцией, указывает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выигрыша первого игрока при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выборе первым игроком чистой стратегии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вторым игроком - чистой стратегии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Пронумеруем чистые стратегии игроков. Функция </a:t>
            </a:r>
          </a:p>
          <a:p>
            <a:pPr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перейдет в функцию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поэтому можно ограничиться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рассмотрением функций двух аргументов, принимающих конечное число значений.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будем считать, что игроки стремятся максимизировать свои выигрыши.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антагонистичность игры, получим, что второй игрок стремится минимизировать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 первого игрока.</a:t>
            </a:r>
          </a:p>
          <a:p>
            <a:pPr>
              <a:buNone/>
            </a:pPr>
            <a:endParaRPr 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23565"/>
              </p:ext>
            </p:extLst>
          </p:nvPr>
        </p:nvGraphicFramePr>
        <p:xfrm>
          <a:off x="3851920" y="3225798"/>
          <a:ext cx="2952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8600" imgH="241200" progId="Equation.3">
                  <p:embed/>
                </p:oleObj>
              </mc:Choice>
              <mc:Fallback>
                <p:oleObj name="Формула" r:id="rId4" imgW="2286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225798"/>
                        <a:ext cx="295275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88433"/>
              </p:ext>
            </p:extLst>
          </p:nvPr>
        </p:nvGraphicFramePr>
        <p:xfrm>
          <a:off x="4514850" y="3225798"/>
          <a:ext cx="344488" cy="31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66400" imgH="241200" progId="Equation.3">
                  <p:embed/>
                </p:oleObj>
              </mc:Choice>
              <mc:Fallback>
                <p:oleObj name="Формула" r:id="rId6" imgW="2664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25798"/>
                        <a:ext cx="344488" cy="311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1. </a:t>
            </a:r>
            <a:r>
              <a:rPr lang="ru-RU" sz="1600" dirty="0"/>
              <a:t>Для матричных игр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Доказательство. Очевидно, что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Отсюда получаем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Окончательно имеем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что и требовалось доказать. </a:t>
            </a:r>
          </a:p>
          <a:p>
            <a:pPr>
              <a:buNone/>
            </a:pPr>
            <a:r>
              <a:rPr lang="ru-RU" sz="1600" dirty="0"/>
              <a:t>Величины   </a:t>
            </a:r>
            <a:r>
              <a:rPr lang="ru-RU" sz="1600" i="1" dirty="0"/>
              <a:t>                                        </a:t>
            </a:r>
          </a:p>
          <a:p>
            <a:pPr>
              <a:buNone/>
            </a:pPr>
            <a:r>
              <a:rPr lang="ru-RU" sz="1600" dirty="0"/>
              <a:t>                                                                         и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 называются </a:t>
            </a:r>
            <a:r>
              <a:rPr lang="ru-RU" sz="1600" i="1" dirty="0"/>
              <a:t>нижним </a:t>
            </a:r>
            <a:r>
              <a:rPr lang="ru-RU" sz="1600" dirty="0"/>
              <a:t>и </a:t>
            </a:r>
            <a:r>
              <a:rPr lang="ru-RU" sz="1600" i="1" dirty="0"/>
              <a:t>верхним значениями </a:t>
            </a:r>
            <a:r>
              <a:rPr lang="ru-RU" sz="1600" dirty="0"/>
              <a:t>(</a:t>
            </a:r>
            <a:r>
              <a:rPr lang="ru-RU" sz="1600" i="1" dirty="0"/>
              <a:t>ценой) игры</a:t>
            </a:r>
            <a:r>
              <a:rPr lang="ru-RU" sz="1600" dirty="0"/>
              <a:t> соответственно. </a:t>
            </a:r>
          </a:p>
          <a:p>
            <a:pPr>
              <a:buNone/>
            </a:pPr>
            <a:r>
              <a:rPr lang="ru-RU" sz="1600" dirty="0"/>
              <a:t>В силу теоремы 1 нижнее значение игры не может превосходить верхнее значение.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428860" y="928670"/>
          <a:ext cx="3332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34880" imgH="291960" progId="Equation.3">
                  <p:embed/>
                </p:oleObj>
              </mc:Choice>
              <mc:Fallback>
                <p:oleObj name="Формула" r:id="rId4" imgW="223488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928670"/>
                        <a:ext cx="33321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857488" y="1928802"/>
          <a:ext cx="2176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60160" imgH="291960" progId="Equation.3">
                  <p:embed/>
                </p:oleObj>
              </mc:Choice>
              <mc:Fallback>
                <p:oleObj name="Формула" r:id="rId6" imgW="146016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928802"/>
                        <a:ext cx="21764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86050" y="2643182"/>
          <a:ext cx="2990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06280" imgH="291960" progId="Equation.3">
                  <p:embed/>
                </p:oleObj>
              </mc:Choice>
              <mc:Fallback>
                <p:oleObj name="Формула" r:id="rId8" imgW="2006280" imgH="291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643182"/>
                        <a:ext cx="2990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643174" y="3571876"/>
          <a:ext cx="3332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234880" imgH="291960" progId="Equation.3">
                  <p:embed/>
                </p:oleObj>
              </mc:Choice>
              <mc:Fallback>
                <p:oleObj name="Формула" r:id="rId10" imgW="2234880" imgH="291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571876"/>
                        <a:ext cx="33321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571604" y="4643446"/>
          <a:ext cx="1951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07880" imgH="304560" progId="Equation.3">
                  <p:embed/>
                </p:oleObj>
              </mc:Choice>
              <mc:Fallback>
                <p:oleObj name="Формула" r:id="rId12" imgW="1307880" imgH="304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643446"/>
                        <a:ext cx="1951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367213" y="4643438"/>
          <a:ext cx="1989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333440" imgH="317160" progId="Equation.3">
                  <p:embed/>
                </p:oleObj>
              </mc:Choice>
              <mc:Fallback>
                <p:oleObj name="Формула" r:id="rId14" imgW="133344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643438"/>
                        <a:ext cx="19891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Теорема 1. </a:t>
            </a:r>
            <a:r>
              <a:rPr lang="ru-RU" sz="1600" dirty="0"/>
              <a:t>Для матричных игр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Доказательство. Очевидно, что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Отсюда получаем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Окончательно имеем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что и требовалось доказать. </a:t>
            </a:r>
          </a:p>
          <a:p>
            <a:pPr>
              <a:buNone/>
            </a:pPr>
            <a:r>
              <a:rPr lang="ru-RU" sz="1600" dirty="0"/>
              <a:t>Величины   </a:t>
            </a:r>
            <a:r>
              <a:rPr lang="ru-RU" sz="1600" i="1" dirty="0"/>
              <a:t>                                        </a:t>
            </a:r>
          </a:p>
          <a:p>
            <a:pPr>
              <a:buNone/>
            </a:pPr>
            <a:r>
              <a:rPr lang="ru-RU" sz="1600" dirty="0"/>
              <a:t>                                                                         и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dirty="0"/>
              <a:t> называются </a:t>
            </a:r>
            <a:r>
              <a:rPr lang="ru-RU" sz="1600" i="1" dirty="0"/>
              <a:t>нижним </a:t>
            </a:r>
            <a:r>
              <a:rPr lang="ru-RU" sz="1600" dirty="0"/>
              <a:t>и </a:t>
            </a:r>
            <a:r>
              <a:rPr lang="ru-RU" sz="1600" i="1" dirty="0"/>
              <a:t>верхним значениями </a:t>
            </a:r>
            <a:r>
              <a:rPr lang="ru-RU" sz="1600" dirty="0"/>
              <a:t>(</a:t>
            </a:r>
            <a:r>
              <a:rPr lang="ru-RU" sz="1600" i="1" dirty="0"/>
              <a:t>ценой) игры</a:t>
            </a:r>
            <a:r>
              <a:rPr lang="ru-RU" sz="1600" dirty="0"/>
              <a:t> соответственно. </a:t>
            </a:r>
          </a:p>
          <a:p>
            <a:pPr>
              <a:buNone/>
            </a:pPr>
            <a:r>
              <a:rPr lang="ru-RU" sz="1600" dirty="0"/>
              <a:t>В силу теоремы 1 нижнее значение игры не может превосходить верхнее значение.</a:t>
            </a:r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78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2428860" y="928670"/>
          <a:ext cx="3332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34880" imgH="291960" progId="Equation.3">
                  <p:embed/>
                </p:oleObj>
              </mc:Choice>
              <mc:Fallback>
                <p:oleObj name="Формула" r:id="rId4" imgW="22348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928670"/>
                        <a:ext cx="33321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857488" y="1928802"/>
          <a:ext cx="2176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60160" imgH="291960" progId="Equation.3">
                  <p:embed/>
                </p:oleObj>
              </mc:Choice>
              <mc:Fallback>
                <p:oleObj name="Формула" r:id="rId6" imgW="146016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928802"/>
                        <a:ext cx="21764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86050" y="2643182"/>
          <a:ext cx="2990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06280" imgH="291960" progId="Equation.3">
                  <p:embed/>
                </p:oleObj>
              </mc:Choice>
              <mc:Fallback>
                <p:oleObj name="Формула" r:id="rId8" imgW="200628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643182"/>
                        <a:ext cx="2990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643174" y="3571876"/>
          <a:ext cx="3332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234880" imgH="291960" progId="Equation.3">
                  <p:embed/>
                </p:oleObj>
              </mc:Choice>
              <mc:Fallback>
                <p:oleObj name="Формула" r:id="rId10" imgW="22348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571876"/>
                        <a:ext cx="33321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571604" y="4643446"/>
          <a:ext cx="1951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07880" imgH="304560" progId="Equation.3">
                  <p:embed/>
                </p:oleObj>
              </mc:Choice>
              <mc:Fallback>
                <p:oleObj name="Формула" r:id="rId12" imgW="130788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643446"/>
                        <a:ext cx="19510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4367213" y="4643438"/>
          <a:ext cx="1989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333440" imgH="317160" progId="Equation.3">
                  <p:embed/>
                </p:oleObj>
              </mc:Choice>
              <mc:Fallback>
                <p:oleObj name="Формула" r:id="rId14" imgW="133344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643438"/>
                        <a:ext cx="19891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найти нижнее значение игры достаточно в каждой строке матрицы найти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наименьший элемент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выбрать строку, у которой этот элемент наибольший</a:t>
            </a:r>
          </a:p>
          <a:p>
            <a:pPr>
              <a:lnSpc>
                <a:spcPct val="15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найти верхнее значение игры, достаточно найти наибольший элемент в каждом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столбце  </a:t>
            </a:r>
          </a:p>
          <a:p>
            <a:pPr>
              <a:lnSpc>
                <a:spcPct val="15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выбрать столбец, у которого этот элемент наименьший во всех столбцах </a:t>
            </a:r>
          </a:p>
          <a:p>
            <a:pPr>
              <a:lnSpc>
                <a:spcPct val="15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 игра задана платёжной матрицей</a:t>
            </a:r>
          </a:p>
          <a:p>
            <a:pPr>
              <a:lnSpc>
                <a:spcPct val="15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(т.е. первый игрок обеспечит себе выигрыш, не меньший 2, применяя вторую чистую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стратегию), а      =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(второй игрок обеспечит себе проигрыш не более 3, применяя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четвёртую чистую стратегию). В рассмотренной игре 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  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857488" y="1071546"/>
          <a:ext cx="1651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06360" imgH="317160" progId="Equation.3">
                  <p:embed/>
                </p:oleObj>
              </mc:Choice>
              <mc:Fallback>
                <p:oleObj name="Формула" r:id="rId4" imgW="12063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071546"/>
                        <a:ext cx="1651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571736" y="1928802"/>
          <a:ext cx="2206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12800" imgH="291960" progId="Equation.3">
                  <p:embed/>
                </p:oleObj>
              </mc:Choice>
              <mc:Fallback>
                <p:oleObj name="Формула" r:id="rId6" imgW="161280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928802"/>
                        <a:ext cx="22066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708275" y="2865438"/>
          <a:ext cx="18081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20480" imgH="304560" progId="Equation.3">
                  <p:embed/>
                </p:oleObj>
              </mc:Choice>
              <mc:Fallback>
                <p:oleObj name="Формула" r:id="rId8" imgW="1320480" imgH="304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865438"/>
                        <a:ext cx="18081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541588" y="3651250"/>
          <a:ext cx="2155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574640" imgH="291960" progId="Equation.3">
                  <p:embed/>
                </p:oleObj>
              </mc:Choice>
              <mc:Fallback>
                <p:oleObj name="Формула" r:id="rId10" imgW="1574640" imgH="2919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651250"/>
                        <a:ext cx="21558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928938" y="4429125"/>
          <a:ext cx="781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22080" imgH="711000" progId="Equation.3">
                  <p:embed/>
                </p:oleObj>
              </mc:Choice>
              <mc:Fallback>
                <p:oleObj name="Формула" r:id="rId12" imgW="622080" imgH="711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29125"/>
                        <a:ext cx="78105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333114"/>
              </p:ext>
            </p:extLst>
          </p:nvPr>
        </p:nvGraphicFramePr>
        <p:xfrm>
          <a:off x="1763688" y="5793592"/>
          <a:ext cx="1730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26720" imgH="203040" progId="Equation.3">
                  <p:embed/>
                </p:oleObj>
              </mc:Choice>
              <mc:Fallback>
                <p:oleObj name="Формула" r:id="rId14" imgW="126720" imgH="203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793592"/>
                        <a:ext cx="17303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84949"/>
              </p:ext>
            </p:extLst>
          </p:nvPr>
        </p:nvGraphicFramePr>
        <p:xfrm>
          <a:off x="5580112" y="6091259"/>
          <a:ext cx="1730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6720" imgH="203040" progId="Equation.3">
                  <p:embed/>
                </p:oleObj>
              </mc:Choice>
              <mc:Fallback>
                <p:oleObj name="Формула" r:id="rId16" imgW="1267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091259"/>
                        <a:ext cx="173038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,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игра имеет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Пару стратегий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 решением игры с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седловой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максиминная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первого игрока, а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минимаксная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стратегия второго игрока. Говорят также, что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 стратегий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Максиминная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стратегия первого игрока – это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его стратегия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которой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Минимаксная стратегия второго игрока – это такая его стратегия, при которой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 эти стратегии назовём гарантирующими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оптимальными.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существования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говорят о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игры.</a:t>
            </a:r>
          </a:p>
          <a:p>
            <a:pPr>
              <a:lnSpc>
                <a:spcPct val="150000"/>
              </a:lnSpc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.02.2021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4357686" y="4357694"/>
          <a:ext cx="1730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6720" imgH="203040" progId="Equation.3">
                  <p:embed/>
                </p:oleObj>
              </mc:Choice>
              <mc:Fallback>
                <p:oleObj name="Формула" r:id="rId4" imgW="1267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357694"/>
                        <a:ext cx="17303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1928794" y="785794"/>
          <a:ext cx="3433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565360" imgH="317160" progId="Equation.3">
                  <p:embed/>
                </p:oleObj>
              </mc:Choice>
              <mc:Fallback>
                <p:oleObj name="Формула" r:id="rId6" imgW="2565360" imgH="317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785794"/>
                        <a:ext cx="34337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617788" y="2714625"/>
          <a:ext cx="1387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15920" imgH="291960" progId="Equation.3">
                  <p:embed/>
                </p:oleObj>
              </mc:Choice>
              <mc:Fallback>
                <p:oleObj name="Формула" r:id="rId8" imgW="1015920" imgH="291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714625"/>
                        <a:ext cx="13874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Объект 25"/>
              <p:cNvSpPr txBox="1"/>
              <p:nvPr/>
            </p:nvSpPr>
            <p:spPr bwMode="auto">
              <a:xfrm>
                <a:off x="2571750" y="3635375"/>
                <a:ext cx="1387475" cy="4159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Объект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750" y="3635375"/>
                <a:ext cx="1387475" cy="415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28784" cy="296842"/>
          </a:xfrm>
        </p:spPr>
        <p:txBody>
          <a:bodyPr>
            <a:normAutofit/>
          </a:bodyPr>
          <a:lstStyle/>
          <a:p>
            <a:r>
              <a:rPr lang="ru-RU" sz="1200" dirty="0"/>
              <a:t>Исследование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2.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Матричная игра имеет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 тогда и только тогда, когда существуют</a:t>
            </a:r>
          </a:p>
          <a:p>
            <a:pPr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чистые стратегии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которых					(1)</a:t>
            </a: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вообще, если существует такая константа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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такие стратегии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которых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, а пара стратегий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седловую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точку в чистых стратегиях.</a:t>
            </a:r>
          </a:p>
          <a:p>
            <a:pPr>
              <a:lnSpc>
                <a:spcPct val="160000"/>
              </a:lnSpc>
              <a:buNone/>
            </a:pP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Доказательство. Необходимость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Пусть</a:t>
            </a: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(2)</a:t>
            </a:r>
          </a:p>
          <a:p>
            <a:pPr>
              <a:lnSpc>
                <a:spcPct val="16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если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максиминная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стратегия первого игрока, то    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минимаксная стратегия второго игрока, то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(3)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имеет место (2), справедливо соотношение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неравенство справедливо при любых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следовательно</a:t>
            </a: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Отсюда и из неравенства (3) получаем (1), что и требовалось доказать.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lnSpc>
                <a:spcPct val="150000"/>
              </a:lnSpc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ru-RU" sz="1600" i="1" dirty="0"/>
          </a:p>
          <a:p>
            <a:pPr>
              <a:lnSpc>
                <a:spcPct val="150000"/>
              </a:lnSpc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4</a:t>
            </a:r>
            <a:r>
              <a:rPr lang="ru-RU" dirty="0"/>
              <a:t>.0</a:t>
            </a:r>
            <a:r>
              <a:rPr lang="en-US" dirty="0"/>
              <a:t>2</a:t>
            </a:r>
            <a:r>
              <a:rPr lang="ru-RU" dirty="0"/>
              <a:t>.20</a:t>
            </a:r>
            <a:r>
              <a:rPr lang="en-US" dirty="0"/>
              <a:t>2</a:t>
            </a:r>
            <a:r>
              <a:rPr lang="ru-RU" dirty="0"/>
              <a:t>1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Исаченко А.Н.                               Лекция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0C95-8F3A-4259-BC52-75D29F7E9609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00958" y="285728"/>
            <a:ext cx="893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Теория игр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4120" imgH="215640" progId="Equation.3">
                  <p:embed/>
                </p:oleObj>
              </mc:Choice>
              <mc:Fallback>
                <p:oleObj name="Формула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Содержимое 2"/>
          <p:cNvSpPr txBox="1">
            <a:spLocks/>
          </p:cNvSpPr>
          <p:nvPr/>
        </p:nvSpPr>
        <p:spPr>
          <a:xfrm>
            <a:off x="500034" y="571480"/>
            <a:ext cx="8339166" cy="593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500562" y="857232"/>
          <a:ext cx="2781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79560" imgH="228600" progId="Equation.3">
                  <p:embed/>
                </p:oleObj>
              </mc:Choice>
              <mc:Fallback>
                <p:oleObj name="Формула" r:id="rId4" imgW="1879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857232"/>
                        <a:ext cx="27813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571736" y="1500174"/>
          <a:ext cx="2141537" cy="33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47560" imgH="228600" progId="Equation.3">
                  <p:embed/>
                </p:oleObj>
              </mc:Choice>
              <mc:Fallback>
                <p:oleObj name="Формула" r:id="rId6" imgW="14475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500174"/>
                        <a:ext cx="2141537" cy="338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785786" y="1785926"/>
          <a:ext cx="1333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01440" imgH="228600" progId="Equation.3">
                  <p:embed/>
                </p:oleObj>
              </mc:Choice>
              <mc:Fallback>
                <p:oleObj name="Формула" r:id="rId8" imgW="901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85926"/>
                        <a:ext cx="1333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2168525" y="4741863"/>
          <a:ext cx="3321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311200" imgH="291960" progId="Equation.3">
                  <p:embed/>
                </p:oleObj>
              </mc:Choice>
              <mc:Fallback>
                <p:oleObj name="Формула" r:id="rId10" imgW="231120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741863"/>
                        <a:ext cx="33210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571736" y="2500306"/>
          <a:ext cx="30845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45960" imgH="330120" progId="Equation.3">
                  <p:embed/>
                </p:oleObj>
              </mc:Choice>
              <mc:Fallback>
                <p:oleObj name="Формула" r:id="rId12" imgW="214596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500306"/>
                        <a:ext cx="30845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357422" y="3357562"/>
          <a:ext cx="3778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628720" imgH="330120" progId="Equation.3">
                  <p:embed/>
                </p:oleObj>
              </mc:Choice>
              <mc:Fallback>
                <p:oleObj name="Формула" r:id="rId14" imgW="262872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357562"/>
                        <a:ext cx="37782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214546" y="3929066"/>
          <a:ext cx="37226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590560" imgH="330120" progId="Equation.3">
                  <p:embed/>
                </p:oleObj>
              </mc:Choice>
              <mc:Fallback>
                <p:oleObj name="Формула" r:id="rId16" imgW="2590560" imgH="330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929066"/>
                        <a:ext cx="372268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1990725" y="5500688"/>
          <a:ext cx="34845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425680" imgH="291960" progId="Equation.3">
                  <p:embed/>
                </p:oleObj>
              </mc:Choice>
              <mc:Fallback>
                <p:oleObj name="Формула" r:id="rId18" imgW="2425680" imgH="291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5500688"/>
                        <a:ext cx="34845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1498</Words>
  <Application>Microsoft Office PowerPoint</Application>
  <PresentationFormat>On-screen Show (4:3)</PresentationFormat>
  <Paragraphs>314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Тема Office</vt:lpstr>
      <vt:lpstr>Формула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  <vt:lpstr>Исследование операций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операций</dc:title>
  <dc:creator>Isachenko</dc:creator>
  <cp:lastModifiedBy>Лариса Раевская</cp:lastModifiedBy>
  <cp:revision>39</cp:revision>
  <dcterms:created xsi:type="dcterms:W3CDTF">2011-09-14T06:07:05Z</dcterms:created>
  <dcterms:modified xsi:type="dcterms:W3CDTF">2021-03-01T04:57:00Z</dcterms:modified>
</cp:coreProperties>
</file>