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FD0C-8145-4409-9DD9-0ED70D18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CD650-47B1-4E87-B528-0DE649A5B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FC1F-669C-4A99-ACD9-101F2985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7DD8-A1BA-4C2E-94D1-7F2A0AFF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67AF-F8E1-4375-8124-008D6314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9617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A714-F4C8-415C-BC1E-54FA3245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62F5E-57D9-457C-9DFA-13C90D95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1270-BB08-43AC-8B0A-3731F44F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D629-9FB9-4269-8344-69BF0CA1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DABB-DC20-45DA-8C2B-0034B1C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595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E2E55-4A3F-4314-AB77-B83B14AF3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65D64-AEAA-482B-8AC9-08196B3F8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8E257-8B2E-4E2A-A5EB-3E008C67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3E2-28D0-41D3-98EA-4F177C16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602C-CB40-4E01-91E9-D2B9FB97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961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7574-30D5-4F0B-8964-8E68B41B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22F5-EF6F-430F-93BE-ECC5093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23C1-84FC-41DE-9787-5336D25B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9337-9284-4856-9716-F21D5C2F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BD83-0130-4642-BE5D-E4823B23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296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67C7-CE59-4C74-91CD-FF63A8E4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0D42C-F2C7-4B82-8357-AA9F4F40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82E4-410F-41EC-B1B6-402D259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F03E-5D42-4AA9-A899-2468FF07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7ACB-8141-4445-934C-C92F597D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34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4522-FB1F-42BC-A44E-635A2150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930A-EB3F-4C16-9533-38A85BDC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8F2A-EF32-4A99-8624-8E8BDDEF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FE5B-8007-459D-BF6B-C6ECBD83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0670B-D0E1-44E4-BF9A-40B331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63D2C-BE23-48BD-BB55-8A6A3F7C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902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3B07-FB7D-4D47-A6E4-8D14EC5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7CFD-ED58-44AD-B9CB-1749D031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589A4-2F32-4A34-A0DA-4D591B70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98131-D578-4929-9613-A712B8C5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4FB7-4222-4D72-9D60-7BBB6C5B1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92F7B-6B79-451E-9F8A-0201C377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31D51-DB36-4C28-8FE5-62838825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C1FA5-9455-4D5D-9BC1-2887ADE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1588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C6A0-D03C-467E-A98A-A5B8348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F23F0-62EB-4A32-985A-BB7CA608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15A53-1AD0-494C-BE59-E2715A86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24AA9-267A-4A77-BA5D-E7B5A15C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45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316EC-AA92-4777-9BD8-9F0B2F13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3D045-8779-4C80-9828-E1B76BE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9EFE-388C-4A47-9518-60704EC3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439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90E8-84EB-4FD8-91EE-ED3EE22E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21C4-627C-4C3B-B3CD-A824BE33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C5F00-93D7-4EEE-8B5C-33F0A8F6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8C2E7-5DBC-4436-93B5-DBF45C44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6804-6894-455E-A9FB-E8EE8E4B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F3E05-7259-4059-8B26-4948568A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03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3AEC-AC89-4579-A064-E6FBFB4D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BE42E-FD68-4FF5-B443-9A1892F0C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8A712-842D-4D2D-A613-6CE3AC09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D5120-885A-455A-BB01-88D7ABDC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6897-8040-49A1-B243-4703B3F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6E9B-A644-4AFE-A595-3AE4EDED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359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5F69E-67B3-4DDF-8B0F-7F7FF8A0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B0B4-745D-4FEF-8A1A-9B1FED2F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2F0D-92FC-4E82-AB52-DCC40F99C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A250-1FE4-487F-AAD2-B53290F7DD37}" type="datetimeFigureOut">
              <a:rPr lang="ru-BY" smtClean="0"/>
              <a:t>01.03.2021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710B-9897-451F-9C7F-E4B08E53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6D72-DED8-44D5-B683-FB3D5CC81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FC9F-998A-4966-B4D3-5B4F4260706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33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2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image" Target="../media/image77.png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5.wmf"/><Relationship Id="rId14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1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3.bin"/><Relationship Id="rId2" Type="http://schemas.openxmlformats.org/officeDocument/2006/relationships/oleObject" Target="../embeddings/oleObject5.bin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4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9.wmf"/><Relationship Id="rId3" Type="http://schemas.openxmlformats.org/officeDocument/2006/relationships/image" Target="../media/image15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5" Type="http://schemas.openxmlformats.org/officeDocument/2006/relationships/image" Target="../media/image1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38.wmf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43.bin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48.wmf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image" Target="../media/image59.wmf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Смешанные стратегии.</a:t>
            </a:r>
          </a:p>
          <a:p>
            <a:pPr>
              <a:buNone/>
            </a:pPr>
            <a:r>
              <a:rPr lang="ru-RU" sz="1600" dirty="0"/>
              <a:t>Если игра повторяется многократно, то игроков может интересовать не выигрыш в каждой</a:t>
            </a:r>
          </a:p>
          <a:p>
            <a:pPr>
              <a:buNone/>
            </a:pPr>
            <a:r>
              <a:rPr lang="ru-RU" sz="1600" dirty="0"/>
              <a:t>отдельной партии, а суммарный выигрыш или средний выигрыш во всех партиях.</a:t>
            </a:r>
            <a:endParaRPr lang="ru-RU" sz="1600" b="1" i="1" dirty="0"/>
          </a:p>
          <a:p>
            <a:pPr>
              <a:buNone/>
            </a:pPr>
            <a:r>
              <a:rPr lang="ru-RU" sz="1600" i="1" dirty="0"/>
              <a:t>Смешанной стратегией</a:t>
            </a:r>
            <a:r>
              <a:rPr lang="ru-RU" sz="1600" dirty="0"/>
              <a:t> </a:t>
            </a:r>
            <a:r>
              <a:rPr lang="ru-RU" sz="1600" i="1" dirty="0"/>
              <a:t>игрока</a:t>
            </a:r>
            <a:r>
              <a:rPr lang="ru-RU" sz="1600" dirty="0"/>
              <a:t> называется полный набор вероятностей применения его</a:t>
            </a:r>
          </a:p>
          <a:p>
            <a:pPr>
              <a:buNone/>
            </a:pPr>
            <a:r>
              <a:rPr lang="ru-RU" sz="1600" dirty="0"/>
              <a:t>чистых стратегий.</a:t>
            </a:r>
          </a:p>
          <a:p>
            <a:pPr>
              <a:buNone/>
            </a:pPr>
            <a:r>
              <a:rPr lang="ru-RU" sz="1600" dirty="0"/>
              <a:t>Таким образом, если первый игрок имеет </a:t>
            </a:r>
            <a:r>
              <a:rPr lang="en-US" sz="1600" i="1" dirty="0"/>
              <a:t>n </a:t>
            </a:r>
            <a:r>
              <a:rPr lang="ru-RU" sz="1600" dirty="0"/>
              <a:t>чистых стратегий </a:t>
            </a:r>
            <a:r>
              <a:rPr lang="en-US" sz="1600" i="1" dirty="0"/>
              <a:t>A</a:t>
            </a:r>
            <a:r>
              <a:rPr lang="ru-RU" sz="1600" i="1" baseline="-25000" dirty="0"/>
              <a:t>1</a:t>
            </a:r>
            <a:r>
              <a:rPr lang="ru-RU" sz="1600" i="1" dirty="0"/>
              <a:t>,</a:t>
            </a:r>
            <a:r>
              <a:rPr lang="en-US" sz="1600" i="1" dirty="0"/>
              <a:t>A</a:t>
            </a:r>
            <a:r>
              <a:rPr lang="ru-RU" sz="1600" i="1" baseline="-25000" dirty="0"/>
              <a:t>2</a:t>
            </a:r>
            <a:r>
              <a:rPr lang="ru-RU" sz="1600" i="1" dirty="0"/>
              <a:t>,…,</a:t>
            </a:r>
            <a:r>
              <a:rPr lang="en-US" sz="1600" i="1" dirty="0"/>
              <a:t>A</a:t>
            </a:r>
            <a:r>
              <a:rPr lang="en-US" sz="1600" i="1" baseline="-25000" dirty="0"/>
              <a:t>n</a:t>
            </a:r>
            <a:r>
              <a:rPr lang="ru-RU" sz="1600" dirty="0"/>
              <a:t>, то его смешанная</a:t>
            </a:r>
          </a:p>
          <a:p>
            <a:pPr>
              <a:buNone/>
            </a:pPr>
            <a:r>
              <a:rPr lang="ru-RU" sz="1600" dirty="0"/>
              <a:t>стратегия есть вектор вероятностей </a:t>
            </a:r>
            <a:r>
              <a:rPr lang="en-US" sz="1600" i="1" dirty="0"/>
              <a:t>p</a:t>
            </a:r>
            <a:r>
              <a:rPr lang="ru-RU" sz="1600" i="1" dirty="0"/>
              <a:t>=(</a:t>
            </a:r>
            <a:r>
              <a:rPr lang="en-US" sz="1600" i="1" dirty="0"/>
              <a:t>p</a:t>
            </a:r>
            <a:r>
              <a:rPr lang="ru-RU" sz="1600" i="1" baseline="-25000" dirty="0"/>
              <a:t>1</a:t>
            </a:r>
            <a:r>
              <a:rPr lang="ru-RU" sz="1600" i="1" dirty="0"/>
              <a:t>,</a:t>
            </a:r>
            <a:r>
              <a:rPr lang="en-US" sz="1600" i="1" dirty="0"/>
              <a:t>p</a:t>
            </a:r>
            <a:r>
              <a:rPr lang="ru-RU" sz="1600" i="1" baseline="-25000" dirty="0"/>
              <a:t>2</a:t>
            </a:r>
            <a:r>
              <a:rPr lang="ru-RU" sz="1600" i="1" dirty="0"/>
              <a:t>,…,</a:t>
            </a:r>
            <a:r>
              <a:rPr lang="en-US" sz="1600" i="1" dirty="0" err="1"/>
              <a:t>p</a:t>
            </a:r>
            <a:r>
              <a:rPr lang="en-US" sz="1600" i="1" baseline="-25000" dirty="0" err="1"/>
              <a:t>n</a:t>
            </a:r>
            <a:r>
              <a:rPr lang="ru-RU" sz="1600" i="1" dirty="0"/>
              <a:t>)</a:t>
            </a:r>
            <a:r>
              <a:rPr lang="ru-RU" sz="1600" dirty="0"/>
              <a:t>, </a:t>
            </a:r>
            <a:r>
              <a:rPr lang="en-US" sz="1600" i="1" dirty="0"/>
              <a:t>p</a:t>
            </a:r>
            <a:r>
              <a:rPr lang="en-US" sz="1600" i="1" baseline="-25000" dirty="0"/>
              <a:t>i</a:t>
            </a:r>
            <a:r>
              <a:rPr lang="en-US" sz="1600" i="1" dirty="0">
                <a:sym typeface="Symbol"/>
              </a:rPr>
              <a:t></a:t>
            </a:r>
            <a:r>
              <a:rPr lang="ru-RU" sz="1600" i="1" dirty="0"/>
              <a:t>0</a:t>
            </a:r>
            <a:r>
              <a:rPr lang="ru-RU" sz="1600" dirty="0"/>
              <a:t>, 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Аналогично, для второго игрока, имеющего </a:t>
            </a:r>
            <a:r>
              <a:rPr lang="en-US" sz="1600" i="1" dirty="0"/>
              <a:t>m</a:t>
            </a:r>
            <a:r>
              <a:rPr lang="ru-RU" sz="1600" dirty="0"/>
              <a:t> чистых стратегий </a:t>
            </a:r>
            <a:r>
              <a:rPr lang="en-US" sz="1600" i="1" dirty="0"/>
              <a:t>B</a:t>
            </a:r>
            <a:r>
              <a:rPr lang="ru-RU" sz="1600" i="1" baseline="-25000" dirty="0"/>
              <a:t>1</a:t>
            </a:r>
            <a:r>
              <a:rPr lang="ru-RU" sz="1600" i="1" dirty="0"/>
              <a:t>,</a:t>
            </a:r>
            <a:r>
              <a:rPr lang="en-US" sz="1600" i="1" dirty="0"/>
              <a:t>B</a:t>
            </a:r>
            <a:r>
              <a:rPr lang="ru-RU" sz="1600" i="1" baseline="-25000" dirty="0"/>
              <a:t>2</a:t>
            </a:r>
            <a:r>
              <a:rPr lang="ru-RU" sz="1600" i="1" dirty="0"/>
              <a:t>,…,</a:t>
            </a:r>
            <a:r>
              <a:rPr lang="en-US" sz="1600" i="1" dirty="0" err="1"/>
              <a:t>B</a:t>
            </a:r>
            <a:r>
              <a:rPr lang="en-US" sz="1600" i="1" baseline="-25000" dirty="0" err="1"/>
              <a:t>m</a:t>
            </a:r>
            <a:r>
              <a:rPr lang="ru-RU" sz="1600" dirty="0"/>
              <a:t>, смешанная</a:t>
            </a:r>
          </a:p>
          <a:p>
            <a:pPr>
              <a:buNone/>
            </a:pPr>
            <a:r>
              <a:rPr lang="ru-RU" sz="1600" dirty="0"/>
              <a:t>стратегия есть вектор вероятностей </a:t>
            </a:r>
            <a:r>
              <a:rPr lang="en-US" sz="1600" i="1" dirty="0"/>
              <a:t>q</a:t>
            </a:r>
            <a:r>
              <a:rPr lang="ru-RU" sz="1600" i="1" dirty="0"/>
              <a:t>=(</a:t>
            </a:r>
            <a:r>
              <a:rPr lang="en-US" sz="1600" i="1" dirty="0"/>
              <a:t>q</a:t>
            </a:r>
            <a:r>
              <a:rPr lang="ru-RU" sz="1600" i="1" baseline="-25000" dirty="0"/>
              <a:t>1</a:t>
            </a:r>
            <a:r>
              <a:rPr lang="ru-RU" sz="1600" i="1" dirty="0"/>
              <a:t>,</a:t>
            </a:r>
            <a:r>
              <a:rPr lang="en-US" sz="1600" i="1" dirty="0"/>
              <a:t>q</a:t>
            </a:r>
            <a:r>
              <a:rPr lang="ru-RU" sz="1600" i="1" baseline="-25000" dirty="0"/>
              <a:t>2</a:t>
            </a:r>
            <a:r>
              <a:rPr lang="ru-RU" sz="1600" i="1" dirty="0"/>
              <a:t>,…,</a:t>
            </a:r>
            <a:r>
              <a:rPr lang="en-US" sz="1600" i="1" dirty="0" err="1"/>
              <a:t>q</a:t>
            </a:r>
            <a:r>
              <a:rPr lang="en-US" sz="1600" i="1" baseline="-25000" dirty="0" err="1"/>
              <a:t>m</a:t>
            </a:r>
            <a:r>
              <a:rPr lang="ru-RU" sz="1600" i="1" dirty="0"/>
              <a:t>)</a:t>
            </a:r>
            <a:r>
              <a:rPr lang="ru-RU" sz="1600" dirty="0"/>
              <a:t>, </a:t>
            </a:r>
            <a:r>
              <a:rPr lang="en-US" sz="1600" i="1" dirty="0" err="1"/>
              <a:t>q</a:t>
            </a:r>
            <a:r>
              <a:rPr lang="en-US" sz="1600" i="1" baseline="-25000" dirty="0" err="1"/>
              <a:t>j</a:t>
            </a:r>
            <a:r>
              <a:rPr lang="en-US" sz="1600" i="1" dirty="0">
                <a:sym typeface="Symbol"/>
              </a:rPr>
              <a:t></a:t>
            </a:r>
            <a:r>
              <a:rPr lang="ru-RU" sz="1600" i="1" dirty="0"/>
              <a:t>0, </a:t>
            </a:r>
            <a:endParaRPr lang="ru-RU" sz="1600" b="1" i="1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Если количество партий велико, то средний выигрыш первого игрока примерно равен</a:t>
            </a:r>
          </a:p>
          <a:p>
            <a:pPr>
              <a:buNone/>
            </a:pPr>
            <a:r>
              <a:rPr lang="ru-RU" sz="1600" dirty="0"/>
              <a:t>математическому ожиданию выигрыша:</a:t>
            </a: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7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4539"/>
              </p:ext>
            </p:extLst>
          </p:nvPr>
        </p:nvGraphicFramePr>
        <p:xfrm>
          <a:off x="6895308" y="2582079"/>
          <a:ext cx="13350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066680" imgH="431640" progId="Equation.3">
                  <p:embed/>
                </p:oleObj>
              </mc:Choice>
              <mc:Fallback>
                <p:oleObj name="Формула" r:id="rId4" imgW="1066680" imgH="43164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308" y="2582079"/>
                        <a:ext cx="13350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26511"/>
              </p:ext>
            </p:extLst>
          </p:nvPr>
        </p:nvGraphicFramePr>
        <p:xfrm>
          <a:off x="7051321" y="3429000"/>
          <a:ext cx="1377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04840" imgH="444240" progId="Equation.3">
                  <p:embed/>
                </p:oleObj>
              </mc:Choice>
              <mc:Fallback>
                <p:oleObj name="Формула" r:id="rId6" imgW="1104840" imgH="44424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321" y="3429000"/>
                        <a:ext cx="137795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03230"/>
              </p:ext>
            </p:extLst>
          </p:nvPr>
        </p:nvGraphicFramePr>
        <p:xfrm>
          <a:off x="3581400" y="4507706"/>
          <a:ext cx="42354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844720" imgH="444240" progId="Equation.3">
                  <p:embed/>
                </p:oleObj>
              </mc:Choice>
              <mc:Fallback>
                <p:oleObj name="Формула" r:id="rId8" imgW="2844720" imgH="44424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07706"/>
                        <a:ext cx="423545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0"/>
            <a:ext cx="1971660" cy="357190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285728"/>
            <a:ext cx="8229600" cy="65722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600" dirty="0"/>
              <a:t>Иными словами не может выполняться двойное неравенство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							(3)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Возьмём произвольное число</a:t>
            </a:r>
            <a:r>
              <a:rPr lang="ru-RU" sz="1600" i="1" dirty="0"/>
              <a:t> </a:t>
            </a:r>
            <a:r>
              <a:rPr lang="en-US" sz="1600" i="1" dirty="0"/>
              <a:t>t </a:t>
            </a:r>
            <a:r>
              <a:rPr lang="ru-RU" sz="1600" dirty="0"/>
              <a:t>и рассмотрим матрицу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Запишем для матрицы </a:t>
            </a:r>
            <a:r>
              <a:rPr lang="en-US" sz="1600" i="1" dirty="0"/>
              <a:t>C(t) </a:t>
            </a:r>
            <a:r>
              <a:rPr lang="ru-RU" sz="1600" dirty="0"/>
              <a:t>неравенство (3).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Учитывая, что                                                                                                   , получим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Это означает, что между                                                                                                                    нельзя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вставить ни одного числа, которое было бы строго больше первого и строго меньше</a:t>
            </a:r>
          </a:p>
          <a:p>
            <a:pPr>
              <a:buNone/>
            </a:pPr>
            <a:r>
              <a:rPr lang="ru-RU" sz="1600" dirty="0"/>
              <a:t>второго. Такое возможно только, если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							(4)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4959" y="1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25602" name="Object 8"/>
          <p:cNvGraphicFramePr>
            <a:graphicFrameLocks noChangeAspect="1"/>
          </p:cNvGraphicFramePr>
          <p:nvPr/>
        </p:nvGraphicFramePr>
        <p:xfrm>
          <a:off x="3051175" y="642938"/>
          <a:ext cx="48228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444240" progId="Equation.3">
                  <p:embed/>
                </p:oleObj>
              </mc:Choice>
              <mc:Fallback>
                <p:oleObj name="Equation" r:id="rId2" imgW="3073320" imgH="444240" progId="Equation.3">
                  <p:embed/>
                  <p:pic>
                    <p:nvPicPr>
                      <p:cNvPr id="2560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642938"/>
                        <a:ext cx="48228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76266"/>
              </p:ext>
            </p:extLst>
          </p:nvPr>
        </p:nvGraphicFramePr>
        <p:xfrm>
          <a:off x="6862763" y="1413669"/>
          <a:ext cx="20224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711000" progId="Equation.3">
                  <p:embed/>
                </p:oleObj>
              </mc:Choice>
              <mc:Fallback>
                <p:oleObj name="Equation" r:id="rId4" imgW="1612800" imgH="7110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1413669"/>
                        <a:ext cx="202247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614613" y="2643188"/>
          <a:ext cx="57197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44640" imgH="444240" progId="Equation.3">
                  <p:embed/>
                </p:oleObj>
              </mc:Choice>
              <mc:Fallback>
                <p:oleObj name="Equation" r:id="rId6" imgW="3644640" imgH="44424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643188"/>
                        <a:ext cx="57197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20144"/>
              </p:ext>
            </p:extLst>
          </p:nvPr>
        </p:nvGraphicFramePr>
        <p:xfrm>
          <a:off x="3223705" y="3222614"/>
          <a:ext cx="42656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7640" imgH="444240" progId="Equation.3">
                  <p:embed/>
                </p:oleObj>
              </mc:Choice>
              <mc:Fallback>
                <p:oleObj name="Equation" r:id="rId8" imgW="2717640" imgH="44424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705" y="3222614"/>
                        <a:ext cx="42656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40234"/>
              </p:ext>
            </p:extLst>
          </p:nvPr>
        </p:nvGraphicFramePr>
        <p:xfrm>
          <a:off x="3223705" y="4006550"/>
          <a:ext cx="4743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22560" imgH="444240" progId="Equation.3">
                  <p:embed/>
                </p:oleObj>
              </mc:Choice>
              <mc:Fallback>
                <p:oleObj name="Equation" r:id="rId10" imgW="3022560" imgH="44424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705" y="4006550"/>
                        <a:ext cx="47434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/>
              <p:cNvSpPr txBox="1"/>
              <p:nvPr/>
            </p:nvSpPr>
            <p:spPr bwMode="auto">
              <a:xfrm>
                <a:off x="4194175" y="4648200"/>
                <a:ext cx="4584700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ru-R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4175" y="4648200"/>
                <a:ext cx="4584700" cy="6985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142939"/>
              </p:ext>
            </p:extLst>
          </p:nvPr>
        </p:nvGraphicFramePr>
        <p:xfrm>
          <a:off x="3353086" y="6017229"/>
          <a:ext cx="44846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57320" imgH="444240" progId="Equation.3">
                  <p:embed/>
                </p:oleObj>
              </mc:Choice>
              <mc:Fallback>
                <p:oleObj name="Equation" r:id="rId13" imgW="2857320" imgH="444240" progId="Equation.3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086" y="6017229"/>
                        <a:ext cx="44846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4034" y="0"/>
            <a:ext cx="1757346" cy="357190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285728"/>
            <a:ext cx="8229600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Но на основании теоремы 1 мы имеем для нижней и верхней цен игры  неравенство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							(5)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Неравенства (4), (5) дают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b="1" dirty="0"/>
              <a:t>Теорема доказана</a:t>
            </a:r>
            <a:r>
              <a:rPr lang="ru-RU" sz="16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4959" y="1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967328"/>
              </p:ext>
            </p:extLst>
          </p:nvPr>
        </p:nvGraphicFramePr>
        <p:xfrm>
          <a:off x="3239731" y="722817"/>
          <a:ext cx="44846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444240" progId="Equation.3">
                  <p:embed/>
                </p:oleObj>
              </mc:Choice>
              <mc:Fallback>
                <p:oleObj name="Equation" r:id="rId2" imgW="2857320" imgH="444240" progId="Equation.3">
                  <p:embed/>
                  <p:pic>
                    <p:nvPicPr>
                      <p:cNvPr id="266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731" y="722817"/>
                        <a:ext cx="44846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25332"/>
              </p:ext>
            </p:extLst>
          </p:nvPr>
        </p:nvGraphicFramePr>
        <p:xfrm>
          <a:off x="3239731" y="2088600"/>
          <a:ext cx="44846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444240" progId="Equation.3">
                  <p:embed/>
                </p:oleObj>
              </mc:Choice>
              <mc:Fallback>
                <p:oleObj name="Equation" r:id="rId4" imgW="2857320" imgH="4442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731" y="2088600"/>
                        <a:ext cx="44846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Если первый игрок использует смешанную стратегию </a:t>
            </a:r>
            <a:r>
              <a:rPr lang="en-US" sz="1600" i="1" dirty="0"/>
              <a:t>p</a:t>
            </a:r>
            <a:r>
              <a:rPr lang="ru-RU" sz="1600" dirty="0"/>
              <a:t> и она становится известной второму</a:t>
            </a:r>
          </a:p>
          <a:p>
            <a:pPr>
              <a:buNone/>
            </a:pPr>
            <a:r>
              <a:rPr lang="ru-RU" sz="1600" dirty="0"/>
              <a:t>игроку, то второй игрок воспользуется своей стратегией, </a:t>
            </a:r>
            <a:r>
              <a:rPr lang="ru-RU" sz="1600" dirty="0" err="1"/>
              <a:t>минимизирующей</a:t>
            </a:r>
            <a:r>
              <a:rPr lang="ru-RU" sz="1600" dirty="0"/>
              <a:t> величину</a:t>
            </a:r>
          </a:p>
          <a:p>
            <a:pPr>
              <a:buNone/>
            </a:pPr>
            <a:r>
              <a:rPr lang="en-US" sz="1600" i="1" dirty="0"/>
              <a:t>M</a:t>
            </a:r>
            <a:r>
              <a:rPr lang="ru-RU" sz="1600" i="1" dirty="0"/>
              <a:t>(</a:t>
            </a:r>
            <a:r>
              <a:rPr lang="en-US" sz="1600" i="1" dirty="0"/>
              <a:t>H</a:t>
            </a:r>
            <a:r>
              <a:rPr lang="ru-RU" sz="1600" i="1" dirty="0"/>
              <a:t>,</a:t>
            </a:r>
            <a:r>
              <a:rPr lang="en-US" sz="1600" i="1" dirty="0"/>
              <a:t>p</a:t>
            </a:r>
            <a:r>
              <a:rPr lang="ru-RU" sz="1600" i="1" dirty="0"/>
              <a:t>,</a:t>
            </a:r>
            <a:r>
              <a:rPr lang="en-US" sz="1600" i="1" dirty="0"/>
              <a:t>q</a:t>
            </a:r>
            <a:r>
              <a:rPr lang="ru-RU" sz="1600" i="1" dirty="0"/>
              <a:t>)</a:t>
            </a:r>
            <a:r>
              <a:rPr lang="ru-RU" sz="1600" dirty="0"/>
              <a:t>. То есть второй игрок выберет стратегию  ,</a:t>
            </a:r>
            <a:r>
              <a:rPr lang="ru-RU" sz="1600" i="1" dirty="0"/>
              <a:t> </a:t>
            </a:r>
            <a:r>
              <a:rPr lang="ru-RU" sz="1600" dirty="0"/>
              <a:t>для которой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С точки зрения первого игрока необходимо использовать смешанную стратегию         ,</a:t>
            </a:r>
          </a:p>
          <a:p>
            <a:pPr>
              <a:buNone/>
            </a:pPr>
            <a:r>
              <a:rPr lang="ru-RU" sz="1600" dirty="0" err="1"/>
              <a:t>максимизирующую</a:t>
            </a:r>
            <a:r>
              <a:rPr lang="ru-RU" sz="1600" dirty="0"/>
              <a:t> его средний выигрыш, то есть 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Мы приходим к понятию </a:t>
            </a:r>
            <a:r>
              <a:rPr lang="ru-RU" sz="1600" i="1" dirty="0"/>
              <a:t>нижнего</a:t>
            </a:r>
            <a:r>
              <a:rPr lang="ru-RU" sz="1600" dirty="0"/>
              <a:t> </a:t>
            </a:r>
            <a:r>
              <a:rPr lang="ru-RU" sz="1600" i="1" dirty="0"/>
              <a:t>значения</a:t>
            </a:r>
            <a:r>
              <a:rPr lang="ru-RU" sz="1600" dirty="0"/>
              <a:t> (цены) игры                                  </a:t>
            </a:r>
          </a:p>
          <a:p>
            <a:pPr>
              <a:buNone/>
            </a:pPr>
            <a:r>
              <a:rPr lang="ru-RU" sz="1600" dirty="0"/>
              <a:t> Аналогично, если первый игрок знает вектор </a:t>
            </a:r>
            <a:r>
              <a:rPr lang="en-US" sz="1600" i="1" dirty="0"/>
              <a:t>q</a:t>
            </a:r>
            <a:r>
              <a:rPr lang="ru-RU" sz="1600" dirty="0"/>
              <a:t>, то он выберет такой вектор         , что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и наилучшим поведением второго игрока будет выбор вектора            , для которого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Данная величина даёт верхнее значение (цену) игры </a:t>
            </a:r>
            <a:r>
              <a:rPr lang="en-US" sz="1600" dirty="0"/>
              <a:t>                                    </a:t>
            </a:r>
            <a:r>
              <a:rPr lang="ru-RU" sz="1600" dirty="0"/>
              <a:t> </a:t>
            </a:r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7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06505"/>
              </p:ext>
            </p:extLst>
          </p:nvPr>
        </p:nvGraphicFramePr>
        <p:xfrm>
          <a:off x="3451426" y="3057199"/>
          <a:ext cx="3325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501640" imgH="444240" progId="Equation.3">
                  <p:embed/>
                </p:oleObj>
              </mc:Choice>
              <mc:Fallback>
                <p:oleObj name="Формула" r:id="rId4" imgW="2501640" imgH="44424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426" y="3057199"/>
                        <a:ext cx="33258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344930"/>
              </p:ext>
            </p:extLst>
          </p:nvPr>
        </p:nvGraphicFramePr>
        <p:xfrm>
          <a:off x="3749676" y="1624013"/>
          <a:ext cx="2940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209680" imgH="444240" progId="Equation.3">
                  <p:embed/>
                </p:oleObj>
              </mc:Choice>
              <mc:Fallback>
                <p:oleObj name="Формула" r:id="rId6" imgW="2209680" imgH="44424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6" y="1624013"/>
                        <a:ext cx="29400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92433"/>
              </p:ext>
            </p:extLst>
          </p:nvPr>
        </p:nvGraphicFramePr>
        <p:xfrm>
          <a:off x="7757204" y="1257286"/>
          <a:ext cx="1651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6720" imgH="241200" progId="Equation.3">
                  <p:embed/>
                </p:oleObj>
              </mc:Choice>
              <mc:Fallback>
                <p:oleObj name="Формула" r:id="rId8" imgW="126720" imgH="2412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204" y="1257286"/>
                        <a:ext cx="1651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167306" y="3321050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14120" imgH="215640" progId="Equation.3">
                  <p:embed/>
                </p:oleObj>
              </mc:Choice>
              <mc:Fallback>
                <p:oleObj name="Формула" r:id="rId10" imgW="114120" imgH="2156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06" y="3321050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006512"/>
              </p:ext>
            </p:extLst>
          </p:nvPr>
        </p:nvGraphicFramePr>
        <p:xfrm>
          <a:off x="9141202" y="2319338"/>
          <a:ext cx="2301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52280" imgH="241200" progId="Equation.3">
                  <p:embed/>
                </p:oleObj>
              </mc:Choice>
              <mc:Fallback>
                <p:oleObj name="Формула" r:id="rId11" imgW="152280" imgH="2412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202" y="2319338"/>
                        <a:ext cx="230187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15350"/>
              </p:ext>
            </p:extLst>
          </p:nvPr>
        </p:nvGraphicFramePr>
        <p:xfrm>
          <a:off x="7187322" y="3653341"/>
          <a:ext cx="14176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977760" imgH="241200" progId="Equation.3">
                  <p:embed/>
                </p:oleObj>
              </mc:Choice>
              <mc:Fallback>
                <p:oleObj name="Формула" r:id="rId13" imgW="977760" imgH="241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322" y="3653341"/>
                        <a:ext cx="141763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34379"/>
              </p:ext>
            </p:extLst>
          </p:nvPr>
        </p:nvGraphicFramePr>
        <p:xfrm>
          <a:off x="3749676" y="4405007"/>
          <a:ext cx="29733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2234880" imgH="444240" progId="Equation.3">
                  <p:embed/>
                </p:oleObj>
              </mc:Choice>
              <mc:Fallback>
                <p:oleObj name="Формула" r:id="rId15" imgW="2234880" imgH="444240" progId="Equation.3">
                  <p:embed/>
                  <p:pic>
                    <p:nvPicPr>
                      <p:cNvPr id="1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6" y="4405007"/>
                        <a:ext cx="29733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31691"/>
              </p:ext>
            </p:extLst>
          </p:nvPr>
        </p:nvGraphicFramePr>
        <p:xfrm>
          <a:off x="8794772" y="4047819"/>
          <a:ext cx="2301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7" imgW="152280" imgH="266400" progId="Equation.3">
                  <p:embed/>
                </p:oleObj>
              </mc:Choice>
              <mc:Fallback>
                <p:oleObj name="Формула" r:id="rId17" imgW="152280" imgH="2664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2" y="4047819"/>
                        <a:ext cx="23018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4909"/>
              </p:ext>
            </p:extLst>
          </p:nvPr>
        </p:nvGraphicFramePr>
        <p:xfrm>
          <a:off x="7731041" y="5065726"/>
          <a:ext cx="1651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9" imgW="126720" imgH="266400" progId="Equation.3">
                  <p:embed/>
                </p:oleObj>
              </mc:Choice>
              <mc:Fallback>
                <p:oleObj name="Формула" r:id="rId19" imgW="126720" imgH="2664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041" y="5065726"/>
                        <a:ext cx="1651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382695"/>
              </p:ext>
            </p:extLst>
          </p:nvPr>
        </p:nvGraphicFramePr>
        <p:xfrm>
          <a:off x="3722689" y="5464903"/>
          <a:ext cx="3311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489040" imgH="444240" progId="Equation.3">
                  <p:embed/>
                </p:oleObj>
              </mc:Choice>
              <mc:Fallback>
                <p:oleObj name="Equation" r:id="rId21" imgW="2489040" imgH="44424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9" y="5464903"/>
                        <a:ext cx="3311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18659"/>
              </p:ext>
            </p:extLst>
          </p:nvPr>
        </p:nvGraphicFramePr>
        <p:xfrm>
          <a:off x="6958013" y="6027748"/>
          <a:ext cx="16208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17440" imgH="266400" progId="Equation.3">
                  <p:embed/>
                </p:oleObj>
              </mc:Choice>
              <mc:Fallback>
                <p:oleObj name="Equation" r:id="rId23" imgW="1117440" imgH="2664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6027748"/>
                        <a:ext cx="1620837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Оптимальными смешанными стратегиями первого и второго игроков называют векторы ,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  </a:t>
            </a:r>
            <a:r>
              <a:rPr lang="ru-RU" sz="1600" dirty="0"/>
              <a:t>удовлетворяющие равенству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Величину </a:t>
            </a:r>
            <a:r>
              <a:rPr lang="en-US" sz="1600" dirty="0"/>
              <a:t>                                    </a:t>
            </a:r>
            <a:r>
              <a:rPr lang="ru-RU" sz="1600" dirty="0"/>
              <a:t>называют </a:t>
            </a:r>
            <a:r>
              <a:rPr lang="ru-RU" sz="1600" i="1" dirty="0"/>
              <a:t>значением</a:t>
            </a:r>
            <a:r>
              <a:rPr lang="ru-RU" sz="1600" dirty="0"/>
              <a:t> (ценой) игры.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Можно дать ещё следующее определение оптимальных смешанных стратегий: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называют</a:t>
            </a:r>
            <a:r>
              <a:rPr lang="en-US" sz="1600" dirty="0"/>
              <a:t> </a:t>
            </a:r>
            <a:r>
              <a:rPr lang="ru-RU" sz="1600" dirty="0"/>
              <a:t>оптимальными смешанными стратегиями первого и второго игроков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соответственно, если</a:t>
            </a:r>
            <a:r>
              <a:rPr lang="en-US" sz="1600" dirty="0"/>
              <a:t> </a:t>
            </a:r>
            <a:r>
              <a:rPr lang="ru-RU" sz="1600" dirty="0"/>
              <a:t>они образуют </a:t>
            </a:r>
            <a:r>
              <a:rPr lang="ru-RU" sz="1600" dirty="0" err="1"/>
              <a:t>седловую</a:t>
            </a:r>
            <a:r>
              <a:rPr lang="ru-RU" sz="1600" dirty="0"/>
              <a:t> точку для функции </a:t>
            </a:r>
            <a:r>
              <a:rPr lang="en-US" sz="1600" i="1" dirty="0"/>
              <a:t>M</a:t>
            </a:r>
            <a:r>
              <a:rPr lang="ru-RU" sz="1600" i="1" dirty="0"/>
              <a:t>(</a:t>
            </a:r>
            <a:r>
              <a:rPr lang="en-US" sz="1600" i="1" dirty="0"/>
              <a:t>H</a:t>
            </a:r>
            <a:r>
              <a:rPr lang="ru-RU" sz="1600" i="1" dirty="0"/>
              <a:t>,</a:t>
            </a:r>
            <a:r>
              <a:rPr lang="en-US" sz="1600" i="1" dirty="0"/>
              <a:t>p</a:t>
            </a:r>
            <a:r>
              <a:rPr lang="ru-RU" sz="1600" i="1" dirty="0"/>
              <a:t>,</a:t>
            </a:r>
            <a:r>
              <a:rPr lang="en-US" sz="1600" i="1" dirty="0"/>
              <a:t>q</a:t>
            </a:r>
            <a:r>
              <a:rPr lang="ru-RU" sz="1600" i="1" dirty="0"/>
              <a:t>)</a:t>
            </a:r>
            <a:r>
              <a:rPr lang="ru-RU" sz="1600" dirty="0"/>
              <a:t>, т.е.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удовлетворяют неравенствам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Из теоремы 4 следует, что оба эти определения эквиваленты. Оптимальные смешанные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стратегии и цена игры, называются решением матричной игры.</a:t>
            </a:r>
          </a:p>
          <a:p>
            <a:pPr>
              <a:buNone/>
            </a:pPr>
            <a:r>
              <a:rPr lang="ru-RU" sz="1600" i="1" dirty="0"/>
              <a:t>Возникает вопрос: какие матричные игры имеют решение?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7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095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474188"/>
              </p:ext>
            </p:extLst>
          </p:nvPr>
        </p:nvGraphicFramePr>
        <p:xfrm>
          <a:off x="2122474" y="912814"/>
          <a:ext cx="6873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228600" progId="Equation.3">
                  <p:embed/>
                </p:oleObj>
              </mc:Choice>
              <mc:Fallback>
                <p:oleObj name="Equation" r:id="rId6" imgW="520560" imgH="2286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74" y="912814"/>
                        <a:ext cx="68738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3595688" y="1214439"/>
          <a:ext cx="58658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0" imgH="304560" progId="Equation.3">
                  <p:embed/>
                </p:oleObj>
              </mc:Choice>
              <mc:Fallback>
                <p:oleObj name="Equation" r:id="rId8" imgW="3682800" imgH="30456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214439"/>
                        <a:ext cx="58658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95956"/>
              </p:ext>
            </p:extLst>
          </p:nvPr>
        </p:nvGraphicFramePr>
        <p:xfrm>
          <a:off x="3049588" y="1939974"/>
          <a:ext cx="14843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228600" progId="Equation.3">
                  <p:embed/>
                </p:oleObj>
              </mc:Choice>
              <mc:Fallback>
                <p:oleObj name="Equation" r:id="rId10" imgW="1091880" imgH="2286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1939974"/>
                        <a:ext cx="148431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42919"/>
              </p:ext>
            </p:extLst>
          </p:nvPr>
        </p:nvGraphicFramePr>
        <p:xfrm>
          <a:off x="3049588" y="3826745"/>
          <a:ext cx="57038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4840" imgH="228600" progId="Equation.3">
                  <p:embed/>
                </p:oleObj>
              </mc:Choice>
              <mc:Fallback>
                <p:oleObj name="Equation" r:id="rId12" imgW="3174840" imgH="2286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3826745"/>
                        <a:ext cx="57038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407676"/>
              </p:ext>
            </p:extLst>
          </p:nvPr>
        </p:nvGraphicFramePr>
        <p:xfrm>
          <a:off x="9117806" y="2307238"/>
          <a:ext cx="6873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28600" progId="Equation.3">
                  <p:embed/>
                </p:oleObj>
              </mc:Choice>
              <mc:Fallback>
                <p:oleObj name="Equation" r:id="rId14" imgW="520560" imgH="2286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7806" y="2307238"/>
                        <a:ext cx="68738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фон Неймана. </a:t>
            </a:r>
            <a:r>
              <a:rPr lang="ru-RU" sz="1600" dirty="0"/>
              <a:t>Для матричной игры с любой платёжной матрицей </a:t>
            </a:r>
            <a:r>
              <a:rPr lang="en-US" sz="1600" i="1" dirty="0"/>
              <a:t>H</a:t>
            </a:r>
            <a:r>
              <a:rPr lang="ru-RU" sz="1600" i="1" dirty="0"/>
              <a:t> </a:t>
            </a:r>
            <a:r>
              <a:rPr lang="ru-RU" sz="1600" dirty="0"/>
              <a:t>величины </a:t>
            </a:r>
          </a:p>
          <a:p>
            <a:pPr>
              <a:buNone/>
            </a:pPr>
            <a:r>
              <a:rPr lang="ru-RU" sz="1600" dirty="0"/>
              <a:t>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существуют и равны между собой.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По существу теорема фон Неймана утверждает, что любая матричная игра разрешима в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смешанных стратегиях.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Доказательство теоремы основано на следующих двух леммах:</a:t>
            </a:r>
          </a:p>
          <a:p>
            <a:pPr>
              <a:buNone/>
            </a:pPr>
            <a:r>
              <a:rPr lang="ru-RU" sz="1600" b="1" dirty="0"/>
              <a:t>Лемма 1. </a:t>
            </a:r>
            <a:r>
              <a:rPr lang="ru-RU" sz="1600" dirty="0"/>
              <a:t>Пусть </a:t>
            </a:r>
            <a:r>
              <a:rPr lang="en-US" sz="1600" i="1" dirty="0"/>
              <a:t>D </a:t>
            </a:r>
            <a:r>
              <a:rPr lang="ru-RU" sz="1600" dirty="0"/>
              <a:t>– замкнутое выпуклое множество в </a:t>
            </a:r>
            <a:r>
              <a:rPr lang="en-US" sz="1600" i="1" dirty="0"/>
              <a:t>n</a:t>
            </a:r>
            <a:r>
              <a:rPr lang="ru-RU" sz="1600" dirty="0"/>
              <a:t>-мерном евклидовом пространстве</a:t>
            </a:r>
          </a:p>
          <a:p>
            <a:pPr>
              <a:buNone/>
            </a:pPr>
            <a:r>
              <a:rPr lang="en-US" sz="1600" i="1" dirty="0"/>
              <a:t>E</a:t>
            </a:r>
            <a:r>
              <a:rPr lang="en-US" sz="1600" i="1" baseline="-25000" dirty="0"/>
              <a:t>n</a:t>
            </a:r>
            <a:r>
              <a:rPr lang="ru-RU" sz="1600" dirty="0"/>
              <a:t> и </a:t>
            </a:r>
            <a:r>
              <a:rPr lang="en-US" sz="1600" i="1" dirty="0"/>
              <a:t>x</a:t>
            </a:r>
            <a:r>
              <a:rPr lang="ru-RU" sz="1600" i="1" dirty="0"/>
              <a:t>=(</a:t>
            </a:r>
            <a:r>
              <a:rPr lang="en-US" sz="1600" i="1" dirty="0"/>
              <a:t>x</a:t>
            </a:r>
            <a:r>
              <a:rPr lang="ru-RU" sz="1600" i="1" baseline="-25000" dirty="0"/>
              <a:t>1 </a:t>
            </a:r>
            <a:r>
              <a:rPr lang="ru-RU" sz="1600" i="1" dirty="0"/>
              <a:t>,</a:t>
            </a:r>
            <a:r>
              <a:rPr lang="en-US" sz="1600" i="1" dirty="0"/>
              <a:t>x</a:t>
            </a:r>
            <a:r>
              <a:rPr lang="ru-RU" sz="1600" i="1" baseline="-25000" dirty="0"/>
              <a:t>2 </a:t>
            </a:r>
            <a:r>
              <a:rPr lang="ru-RU" sz="1600" i="1" dirty="0"/>
              <a:t>,…, </a:t>
            </a:r>
            <a:r>
              <a:rPr lang="en-US" sz="1600" i="1" dirty="0"/>
              <a:t>x</a:t>
            </a:r>
            <a:r>
              <a:rPr lang="ru-RU" sz="1600" i="1" dirty="0"/>
              <a:t> </a:t>
            </a:r>
            <a:r>
              <a:rPr lang="en-US" sz="1600" i="1" baseline="-25000" dirty="0"/>
              <a:t>n</a:t>
            </a:r>
            <a:r>
              <a:rPr lang="ru-RU" sz="1600" i="1" dirty="0"/>
              <a:t>) </a:t>
            </a:r>
            <a:r>
              <a:rPr lang="ru-RU" sz="1600" dirty="0"/>
              <a:t>– точка из </a:t>
            </a:r>
            <a:r>
              <a:rPr lang="en-US" sz="1600" i="1" dirty="0"/>
              <a:t>E</a:t>
            </a:r>
            <a:r>
              <a:rPr lang="en-US" sz="1600" i="1" baseline="-25000" dirty="0"/>
              <a:t>n</a:t>
            </a:r>
            <a:r>
              <a:rPr lang="ru-RU" sz="1600" dirty="0"/>
              <a:t>, не принадлежащая </a:t>
            </a:r>
            <a:r>
              <a:rPr lang="en-US" sz="1600" i="1" dirty="0"/>
              <a:t>D</a:t>
            </a:r>
            <a:r>
              <a:rPr lang="ru-RU" sz="1600" dirty="0"/>
              <a:t>. Тогда существуют такие числа</a:t>
            </a:r>
          </a:p>
          <a:p>
            <a:pPr>
              <a:buNone/>
            </a:pPr>
            <a:r>
              <a:rPr lang="ru-RU" sz="1600" i="1" dirty="0">
                <a:sym typeface="Symbol"/>
              </a:rPr>
              <a:t></a:t>
            </a:r>
            <a:r>
              <a:rPr lang="ru-RU" sz="1600" i="1" baseline="-25000" dirty="0"/>
              <a:t>1 </a:t>
            </a:r>
            <a:r>
              <a:rPr lang="ru-RU" sz="1600" i="1" dirty="0"/>
              <a:t>,…, </a:t>
            </a:r>
            <a:r>
              <a:rPr lang="ru-RU" sz="1600" i="1" dirty="0">
                <a:sym typeface="Symbol"/>
              </a:rPr>
              <a:t></a:t>
            </a:r>
            <a:r>
              <a:rPr lang="en-US" sz="1600" i="1" baseline="-25000" dirty="0"/>
              <a:t>n</a:t>
            </a:r>
            <a:r>
              <a:rPr lang="ru-RU" sz="1600" i="1" baseline="-25000" dirty="0"/>
              <a:t> </a:t>
            </a:r>
            <a:r>
              <a:rPr lang="ru-RU" sz="1600" i="1" dirty="0"/>
              <a:t>, </a:t>
            </a:r>
            <a:r>
              <a:rPr lang="ru-RU" sz="1600" i="1" dirty="0">
                <a:sym typeface="Symbol"/>
              </a:rPr>
              <a:t></a:t>
            </a:r>
            <a:r>
              <a:rPr lang="en-US" sz="1600" i="1" baseline="-25000" dirty="0"/>
              <a:t>n</a:t>
            </a:r>
            <a:r>
              <a:rPr lang="ru-RU" sz="1600" i="1" baseline="-25000" dirty="0"/>
              <a:t>+1 </a:t>
            </a:r>
            <a:r>
              <a:rPr lang="ru-RU" sz="1600" dirty="0"/>
              <a:t>, что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для всех </a:t>
            </a:r>
            <a:r>
              <a:rPr lang="en-US" sz="1600" i="1" dirty="0"/>
              <a:t>y</a:t>
            </a:r>
            <a:r>
              <a:rPr lang="ru-RU" sz="1600" i="1" dirty="0"/>
              <a:t>=(</a:t>
            </a:r>
            <a:r>
              <a:rPr lang="en-US" sz="1600" i="1" dirty="0"/>
              <a:t>y</a:t>
            </a:r>
            <a:r>
              <a:rPr lang="ru-RU" sz="1600" i="1" baseline="-25000" dirty="0"/>
              <a:t>1</a:t>
            </a:r>
            <a:r>
              <a:rPr lang="en-US" sz="1600" i="1" baseline="-25000" dirty="0"/>
              <a:t> </a:t>
            </a:r>
            <a:r>
              <a:rPr lang="ru-RU" sz="1600" i="1" dirty="0"/>
              <a:t>,</a:t>
            </a:r>
            <a:r>
              <a:rPr lang="en-US" sz="1600" i="1" dirty="0"/>
              <a:t>y </a:t>
            </a:r>
            <a:r>
              <a:rPr lang="ru-RU" sz="1600" i="1" baseline="-25000" dirty="0"/>
              <a:t>2</a:t>
            </a:r>
            <a:r>
              <a:rPr lang="en-US" sz="1600" i="1" baseline="-25000" dirty="0"/>
              <a:t> </a:t>
            </a:r>
            <a:r>
              <a:rPr lang="ru-RU" sz="1600" i="1" dirty="0"/>
              <a:t>,…,</a:t>
            </a:r>
            <a:r>
              <a:rPr lang="en-US" sz="1600" i="1" dirty="0"/>
              <a:t> y </a:t>
            </a:r>
            <a:r>
              <a:rPr lang="en-US" sz="1600" i="1" baseline="-25000" dirty="0"/>
              <a:t>n</a:t>
            </a:r>
            <a:r>
              <a:rPr lang="ru-RU" sz="1600" i="1" dirty="0"/>
              <a:t>)</a:t>
            </a:r>
            <a:r>
              <a:rPr lang="ru-RU" sz="1600" i="1" dirty="0">
                <a:sym typeface="Symbol"/>
              </a:rPr>
              <a:t></a:t>
            </a:r>
            <a:r>
              <a:rPr lang="en-US" sz="1600" i="1" dirty="0"/>
              <a:t>D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b="1" dirty="0"/>
              <a:t>Лемма 2. </a:t>
            </a:r>
            <a:r>
              <a:rPr lang="ru-RU" sz="1600" dirty="0"/>
              <a:t>Для матричной игры с любой платёжной матрицей </a:t>
            </a:r>
            <a:r>
              <a:rPr lang="en-US" sz="1600" i="1" dirty="0"/>
              <a:t>H </a:t>
            </a:r>
            <a:r>
              <a:rPr lang="ru-RU" sz="1600" dirty="0"/>
              <a:t>справедлива одна из двух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альтернатив:</a:t>
            </a:r>
          </a:p>
          <a:p>
            <a:pPr lvl="0">
              <a:buFont typeface="+mj-lt"/>
              <a:buAutoNum type="arabicPeriod"/>
            </a:pPr>
            <a:r>
              <a:rPr lang="ru-RU" sz="1600" dirty="0"/>
              <a:t>существует такая смешанная стратегия </a:t>
            </a:r>
            <a:r>
              <a:rPr lang="en-US" sz="1600" i="1" dirty="0"/>
              <a:t>p</a:t>
            </a:r>
            <a:r>
              <a:rPr lang="ru-RU" sz="1600" i="1" dirty="0"/>
              <a:t>=(</a:t>
            </a:r>
            <a:r>
              <a:rPr lang="en-US" sz="1600" i="1" dirty="0"/>
              <a:t>p</a:t>
            </a:r>
            <a:r>
              <a:rPr lang="ru-RU" sz="1600" i="1" baseline="-25000" dirty="0"/>
              <a:t>1</a:t>
            </a:r>
            <a:r>
              <a:rPr lang="en-US" sz="1600" i="1" baseline="-25000" dirty="0"/>
              <a:t> </a:t>
            </a:r>
            <a:r>
              <a:rPr lang="ru-RU" sz="1600" i="1" dirty="0"/>
              <a:t>,</a:t>
            </a:r>
            <a:r>
              <a:rPr lang="en-US" sz="1600" i="1" dirty="0"/>
              <a:t>p</a:t>
            </a:r>
            <a:r>
              <a:rPr lang="ru-RU" sz="1600" i="1" baseline="-25000" dirty="0"/>
              <a:t>2</a:t>
            </a:r>
            <a:r>
              <a:rPr lang="en-US" sz="1600" i="1" baseline="-25000" dirty="0"/>
              <a:t> </a:t>
            </a:r>
            <a:r>
              <a:rPr lang="ru-RU" sz="1600" i="1" dirty="0"/>
              <a:t>,…,</a:t>
            </a:r>
            <a:r>
              <a:rPr lang="en-US" sz="1600" i="1" dirty="0"/>
              <a:t> p </a:t>
            </a:r>
            <a:r>
              <a:rPr lang="en-US" sz="1600" i="1" baseline="-25000" dirty="0"/>
              <a:t>n</a:t>
            </a:r>
            <a:r>
              <a:rPr lang="ru-RU" sz="1600" i="1" dirty="0"/>
              <a:t>)</a:t>
            </a:r>
            <a:r>
              <a:rPr lang="ru-RU" sz="1600" dirty="0"/>
              <a:t>, что 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существует такая смешанная стратегия </a:t>
            </a:r>
            <a:r>
              <a:rPr lang="en-US" sz="1600" i="1" dirty="0"/>
              <a:t>q</a:t>
            </a:r>
            <a:r>
              <a:rPr lang="ru-RU" sz="1600" i="1" dirty="0"/>
              <a:t>=(</a:t>
            </a:r>
            <a:r>
              <a:rPr lang="en-US" sz="1600" i="1" dirty="0"/>
              <a:t>q</a:t>
            </a:r>
            <a:r>
              <a:rPr lang="ru-RU" sz="1600" i="1" baseline="-25000" dirty="0"/>
              <a:t>1</a:t>
            </a:r>
            <a:r>
              <a:rPr lang="en-US" sz="1600" i="1" dirty="0"/>
              <a:t> ,q</a:t>
            </a:r>
            <a:r>
              <a:rPr lang="ru-RU" sz="1600" i="1" baseline="-25000" dirty="0"/>
              <a:t>2</a:t>
            </a:r>
            <a:r>
              <a:rPr lang="en-US" sz="1600" i="1" baseline="-25000" dirty="0"/>
              <a:t> </a:t>
            </a:r>
            <a:r>
              <a:rPr lang="ru-RU" sz="1600" i="1" dirty="0"/>
              <a:t>,…,</a:t>
            </a:r>
            <a:r>
              <a:rPr lang="en-US" sz="1600" i="1" dirty="0"/>
              <a:t> q </a:t>
            </a:r>
            <a:r>
              <a:rPr lang="en-US" sz="1600" i="1" baseline="-25000" dirty="0"/>
              <a:t>m</a:t>
            </a:r>
            <a:r>
              <a:rPr lang="ru-RU" sz="1600" i="1" dirty="0"/>
              <a:t>)</a:t>
            </a:r>
            <a:r>
              <a:rPr lang="ru-RU" sz="1600" dirty="0"/>
              <a:t>, что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7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095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3381376" y="928689"/>
          <a:ext cx="48434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98520" imgH="317160" progId="Equation.3">
                  <p:embed/>
                </p:oleObj>
              </mc:Choice>
              <mc:Fallback>
                <p:oleObj name="Equation" r:id="rId5" imgW="3098520" imgH="31716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6" y="928689"/>
                        <a:ext cx="484346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494345"/>
              </p:ext>
            </p:extLst>
          </p:nvPr>
        </p:nvGraphicFramePr>
        <p:xfrm>
          <a:off x="4497723" y="3733008"/>
          <a:ext cx="2610767" cy="61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41400" imgH="431640" progId="Equation.3">
                  <p:embed/>
                </p:oleObj>
              </mc:Choice>
              <mc:Fallback>
                <p:oleObj name="Equation" r:id="rId7" imgW="1841400" imgH="43164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723" y="3733008"/>
                        <a:ext cx="2610767" cy="611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29811"/>
              </p:ext>
            </p:extLst>
          </p:nvPr>
        </p:nvGraphicFramePr>
        <p:xfrm>
          <a:off x="7667625" y="5270982"/>
          <a:ext cx="158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9720" imgH="431640" progId="Equation.3">
                  <p:embed/>
                </p:oleObj>
              </mc:Choice>
              <mc:Fallback>
                <p:oleObj name="Equation" r:id="rId9" imgW="1269720" imgH="4316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270982"/>
                        <a:ext cx="1587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26940"/>
              </p:ext>
            </p:extLst>
          </p:nvPr>
        </p:nvGraphicFramePr>
        <p:xfrm>
          <a:off x="7667625" y="5751974"/>
          <a:ext cx="1508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06360" imgH="431640" progId="Equation.3">
                  <p:embed/>
                </p:oleObj>
              </mc:Choice>
              <mc:Fallback>
                <p:oleObj name="Equation" r:id="rId11" imgW="1206360" imgH="43164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751974"/>
                        <a:ext cx="1508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714356"/>
            <a:ext cx="8229600" cy="61436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600" b="1" dirty="0"/>
              <a:t>Лемма 1. </a:t>
            </a:r>
            <a:r>
              <a:rPr lang="ru-RU" sz="1600" dirty="0"/>
              <a:t>Пусть </a:t>
            </a:r>
            <a:r>
              <a:rPr lang="en-US" sz="1600" i="1" dirty="0"/>
              <a:t>D </a:t>
            </a:r>
            <a:r>
              <a:rPr lang="ru-RU" sz="1600" dirty="0"/>
              <a:t>– замкнутое выпуклое множество в </a:t>
            </a:r>
            <a:r>
              <a:rPr lang="en-US" sz="1600" i="1" dirty="0"/>
              <a:t>n</a:t>
            </a:r>
            <a:r>
              <a:rPr lang="ru-RU" sz="1600" dirty="0"/>
              <a:t>-мерном евклидовом пространстве</a:t>
            </a:r>
          </a:p>
          <a:p>
            <a:pPr>
              <a:buNone/>
            </a:pPr>
            <a:r>
              <a:rPr lang="en-US" sz="1600" i="1" dirty="0"/>
              <a:t>E</a:t>
            </a:r>
            <a:r>
              <a:rPr lang="en-US" sz="1600" i="1" baseline="-25000" dirty="0"/>
              <a:t>n</a:t>
            </a:r>
            <a:r>
              <a:rPr lang="ru-RU" sz="1600" dirty="0"/>
              <a:t> и </a:t>
            </a:r>
            <a:r>
              <a:rPr lang="en-US" sz="1600" i="1" dirty="0"/>
              <a:t>x</a:t>
            </a:r>
            <a:r>
              <a:rPr lang="ru-RU" sz="1600" i="1" dirty="0"/>
              <a:t>=(</a:t>
            </a:r>
            <a:r>
              <a:rPr lang="en-US" sz="1600" i="1" dirty="0"/>
              <a:t>x</a:t>
            </a:r>
            <a:r>
              <a:rPr lang="ru-RU" sz="1600" i="1" baseline="-25000" dirty="0"/>
              <a:t>1 </a:t>
            </a:r>
            <a:r>
              <a:rPr lang="ru-RU" sz="1600" i="1" dirty="0"/>
              <a:t>,</a:t>
            </a:r>
            <a:r>
              <a:rPr lang="en-US" sz="1600" i="1" dirty="0"/>
              <a:t>x</a:t>
            </a:r>
            <a:r>
              <a:rPr lang="ru-RU" sz="1600" i="1" baseline="-25000" dirty="0"/>
              <a:t>2 </a:t>
            </a:r>
            <a:r>
              <a:rPr lang="ru-RU" sz="1600" i="1" dirty="0"/>
              <a:t>,…, </a:t>
            </a:r>
            <a:r>
              <a:rPr lang="en-US" sz="1600" i="1" dirty="0"/>
              <a:t>x</a:t>
            </a:r>
            <a:r>
              <a:rPr lang="ru-RU" sz="1600" i="1" dirty="0"/>
              <a:t> </a:t>
            </a:r>
            <a:r>
              <a:rPr lang="en-US" sz="1600" i="1" baseline="-25000" dirty="0"/>
              <a:t>n</a:t>
            </a:r>
            <a:r>
              <a:rPr lang="ru-RU" sz="1600" i="1" dirty="0"/>
              <a:t>) </a:t>
            </a:r>
            <a:r>
              <a:rPr lang="ru-RU" sz="1600" dirty="0"/>
              <a:t>– точка из </a:t>
            </a:r>
            <a:r>
              <a:rPr lang="en-US" sz="1600" i="1" dirty="0"/>
              <a:t>E</a:t>
            </a:r>
            <a:r>
              <a:rPr lang="en-US" sz="1600" i="1" baseline="-25000" dirty="0"/>
              <a:t>n</a:t>
            </a:r>
            <a:r>
              <a:rPr lang="ru-RU" sz="1600" dirty="0"/>
              <a:t>, не принадлежащая </a:t>
            </a:r>
            <a:r>
              <a:rPr lang="en-US" sz="1600" i="1" dirty="0"/>
              <a:t>D</a:t>
            </a:r>
            <a:r>
              <a:rPr lang="ru-RU" sz="1600" dirty="0"/>
              <a:t>. Тогда существуют такие числа</a:t>
            </a:r>
          </a:p>
          <a:p>
            <a:pPr>
              <a:buNone/>
            </a:pPr>
            <a:r>
              <a:rPr lang="ru-RU" sz="1600" i="1" dirty="0">
                <a:sym typeface="Symbol"/>
              </a:rPr>
              <a:t></a:t>
            </a:r>
            <a:r>
              <a:rPr lang="ru-RU" sz="1600" i="1" baseline="-25000" dirty="0"/>
              <a:t>1 </a:t>
            </a:r>
            <a:r>
              <a:rPr lang="ru-RU" sz="1600" i="1" dirty="0"/>
              <a:t>,…, </a:t>
            </a:r>
            <a:r>
              <a:rPr lang="ru-RU" sz="1600" i="1" dirty="0">
                <a:sym typeface="Symbol"/>
              </a:rPr>
              <a:t></a:t>
            </a:r>
            <a:r>
              <a:rPr lang="en-US" sz="1600" i="1" baseline="-25000" dirty="0"/>
              <a:t>n</a:t>
            </a:r>
            <a:r>
              <a:rPr lang="ru-RU" sz="1600" i="1" baseline="-25000" dirty="0"/>
              <a:t> </a:t>
            </a:r>
            <a:r>
              <a:rPr lang="ru-RU" sz="1600" i="1" dirty="0"/>
              <a:t>, </a:t>
            </a:r>
            <a:r>
              <a:rPr lang="ru-RU" sz="1600" i="1" dirty="0">
                <a:sym typeface="Symbol"/>
              </a:rPr>
              <a:t></a:t>
            </a:r>
            <a:r>
              <a:rPr lang="en-US" sz="1600" i="1" baseline="-25000" dirty="0"/>
              <a:t>n</a:t>
            </a:r>
            <a:r>
              <a:rPr lang="ru-RU" sz="1600" i="1" baseline="-25000" dirty="0"/>
              <a:t>+1 </a:t>
            </a:r>
            <a:r>
              <a:rPr lang="ru-RU" sz="1600" dirty="0"/>
              <a:t>, что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для всех </a:t>
            </a:r>
            <a:r>
              <a:rPr lang="en-US" sz="1600" i="1" dirty="0"/>
              <a:t>y</a:t>
            </a:r>
            <a:r>
              <a:rPr lang="ru-RU" sz="1600" i="1" dirty="0"/>
              <a:t>=(</a:t>
            </a:r>
            <a:r>
              <a:rPr lang="en-US" sz="1600" i="1" dirty="0"/>
              <a:t>y</a:t>
            </a:r>
            <a:r>
              <a:rPr lang="ru-RU" sz="1600" i="1" baseline="-25000" dirty="0"/>
              <a:t>1</a:t>
            </a:r>
            <a:r>
              <a:rPr lang="en-US" sz="1600" i="1" baseline="-25000" dirty="0"/>
              <a:t> </a:t>
            </a:r>
            <a:r>
              <a:rPr lang="ru-RU" sz="1600" i="1" dirty="0"/>
              <a:t>,</a:t>
            </a:r>
            <a:r>
              <a:rPr lang="en-US" sz="1600" i="1" dirty="0"/>
              <a:t>y </a:t>
            </a:r>
            <a:r>
              <a:rPr lang="ru-RU" sz="1600" i="1" baseline="-25000" dirty="0"/>
              <a:t>2</a:t>
            </a:r>
            <a:r>
              <a:rPr lang="en-US" sz="1600" i="1" baseline="-25000" dirty="0"/>
              <a:t> </a:t>
            </a:r>
            <a:r>
              <a:rPr lang="ru-RU" sz="1600" i="1" dirty="0"/>
              <a:t>,…,</a:t>
            </a:r>
            <a:r>
              <a:rPr lang="en-US" sz="1600" i="1" dirty="0"/>
              <a:t> y </a:t>
            </a:r>
            <a:r>
              <a:rPr lang="en-US" sz="1600" i="1" baseline="-25000" dirty="0"/>
              <a:t>n</a:t>
            </a:r>
            <a:r>
              <a:rPr lang="ru-RU" sz="1600" i="1" dirty="0"/>
              <a:t>)</a:t>
            </a:r>
            <a:r>
              <a:rPr lang="ru-RU" sz="1600" i="1" dirty="0">
                <a:sym typeface="Symbol"/>
              </a:rPr>
              <a:t></a:t>
            </a:r>
            <a:r>
              <a:rPr lang="en-US" sz="1600" i="1" dirty="0"/>
              <a:t>D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dirty="0"/>
              <a:t>. На основании того, что </a:t>
            </a:r>
            <a:r>
              <a:rPr lang="en-US" sz="1600" i="1" dirty="0"/>
              <a:t>D </a:t>
            </a:r>
            <a:r>
              <a:rPr lang="ru-RU" sz="1600" dirty="0"/>
              <a:t>замкнуто, существует точка </a:t>
            </a:r>
            <a:r>
              <a:rPr lang="en-US" sz="1600" i="1" dirty="0" err="1"/>
              <a:t>z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D</a:t>
            </a:r>
            <a:r>
              <a:rPr lang="ru-RU" sz="1600" dirty="0"/>
              <a:t>,</a:t>
            </a:r>
            <a:r>
              <a:rPr lang="ru-RU" sz="1600" i="1" dirty="0"/>
              <a:t> </a:t>
            </a:r>
            <a:r>
              <a:rPr lang="ru-RU" sz="1600" dirty="0"/>
              <a:t>для которой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расстояние до точки </a:t>
            </a:r>
            <a:r>
              <a:rPr lang="en-US" sz="1600" i="1" dirty="0"/>
              <a:t>x</a:t>
            </a:r>
            <a:r>
              <a:rPr lang="ru-RU" sz="1600" dirty="0"/>
              <a:t> минимально среди всех точек множества </a:t>
            </a:r>
            <a:r>
              <a:rPr lang="en-US" sz="1600" i="1" dirty="0"/>
              <a:t>D</a:t>
            </a:r>
            <a:r>
              <a:rPr lang="ru-RU" sz="1600" dirty="0"/>
              <a:t>. Положим </a:t>
            </a:r>
            <a:r>
              <a:rPr lang="ru-RU" sz="1600" i="1" dirty="0">
                <a:sym typeface="Symbol"/>
              </a:rPr>
              <a:t></a:t>
            </a:r>
            <a:r>
              <a:rPr lang="en-US" sz="1600" i="1" baseline="-25000" dirty="0" err="1"/>
              <a:t>i</a:t>
            </a:r>
            <a:r>
              <a:rPr lang="ru-RU" sz="1600" i="1" dirty="0"/>
              <a:t>=</a:t>
            </a:r>
            <a:r>
              <a:rPr lang="en-US" sz="1600" i="1" dirty="0" err="1"/>
              <a:t>z</a:t>
            </a:r>
            <a:r>
              <a:rPr lang="en-US" sz="1600" i="1" baseline="-25000" dirty="0" err="1"/>
              <a:t>i</a:t>
            </a:r>
            <a:r>
              <a:rPr lang="ru-RU" sz="1600" i="1" dirty="0"/>
              <a:t>-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,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ru-RU" sz="1600" dirty="0"/>
              <a:t> 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                         </a:t>
            </a:r>
            <a:r>
              <a:rPr lang="ru-RU" sz="1600" dirty="0"/>
              <a:t>Очевидно для </a:t>
            </a:r>
            <a:r>
              <a:rPr lang="ru-RU" sz="1600" i="1" dirty="0">
                <a:sym typeface="Symbol"/>
              </a:rPr>
              <a:t></a:t>
            </a:r>
            <a:r>
              <a:rPr lang="en-US" sz="1600" i="1" baseline="-25000" dirty="0" err="1"/>
              <a:t>i</a:t>
            </a:r>
            <a:r>
              <a:rPr lang="ru-RU" sz="1600" dirty="0"/>
              <a:t> выполняется равенство </a:t>
            </a:r>
            <a:r>
              <a:rPr lang="en-US" sz="1600" dirty="0"/>
              <a:t>		       . </a:t>
            </a:r>
            <a:r>
              <a:rPr lang="ru-RU" sz="1600" dirty="0"/>
              <a:t>Для </a:t>
            </a:r>
            <a:r>
              <a:rPr lang="en-US" sz="1600" i="1" dirty="0"/>
              <a:t>z</a:t>
            </a:r>
            <a:r>
              <a:rPr lang="ru-RU" sz="1600" dirty="0"/>
              <a:t> имеем  </a:t>
            </a:r>
            <a:r>
              <a:rPr lang="en-US" sz="1600" dirty="0"/>
              <a:t>                   </a:t>
            </a:r>
          </a:p>
          <a:p>
            <a:pPr>
              <a:buNone/>
            </a:pPr>
            <a:r>
              <a:rPr lang="en-US" sz="1600" dirty="0"/>
              <a:t>                         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Следовательно</a:t>
            </a: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n-US" sz="1600" dirty="0"/>
              <a:t>	</a:t>
            </a:r>
          </a:p>
          <a:p>
            <a:pPr>
              <a:buNone/>
            </a:pPr>
            <a:r>
              <a:rPr lang="ru-RU" sz="1600" dirty="0"/>
              <a:t>Предположим, что существует точка </a:t>
            </a:r>
            <a:r>
              <a:rPr lang="en-US" sz="1600" i="1" dirty="0" err="1"/>
              <a:t>y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D</a:t>
            </a:r>
            <a:r>
              <a:rPr lang="ru-RU" sz="1600" dirty="0"/>
              <a:t>, для которой </a:t>
            </a:r>
            <a:r>
              <a:rPr lang="en-US" sz="1600" dirty="0"/>
              <a:t>                             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Тогда на основании выпуклости </a:t>
            </a:r>
            <a:r>
              <a:rPr lang="en-US" sz="1600" i="1" dirty="0"/>
              <a:t>D</a:t>
            </a:r>
            <a:r>
              <a:rPr lang="ru-RU" sz="1600" dirty="0"/>
              <a:t>, отрезок [</a:t>
            </a:r>
            <a:r>
              <a:rPr lang="en-US" sz="1600" i="1" dirty="0"/>
              <a:t>y</a:t>
            </a:r>
            <a:r>
              <a:rPr lang="ru-RU" sz="1600" i="1" dirty="0"/>
              <a:t>,</a:t>
            </a:r>
            <a:r>
              <a:rPr lang="en-US" sz="1600" i="1" dirty="0"/>
              <a:t>z</a:t>
            </a:r>
            <a:r>
              <a:rPr lang="ru-RU" sz="1600" dirty="0"/>
              <a:t>] целиком принадлежит </a:t>
            </a:r>
            <a:r>
              <a:rPr lang="en-US" sz="1600" i="1" dirty="0"/>
              <a:t>D</a:t>
            </a:r>
            <a:r>
              <a:rPr lang="ru-RU" sz="1600" dirty="0"/>
              <a:t>, т.е. </a:t>
            </a:r>
            <a:endParaRPr lang="en-US" sz="1600" dirty="0"/>
          </a:p>
          <a:p>
            <a:pPr>
              <a:buNone/>
            </a:pPr>
            <a:r>
              <a:rPr lang="en-US" sz="1600" i="1" dirty="0"/>
              <a:t>u</a:t>
            </a:r>
            <a:r>
              <a:rPr lang="en-US" sz="1600" i="1" baseline="-25000" dirty="0">
                <a:sym typeface="Symbol"/>
              </a:rPr>
              <a:t></a:t>
            </a:r>
            <a:r>
              <a:rPr lang="ru-RU" sz="1600" i="1" dirty="0"/>
              <a:t>=</a:t>
            </a:r>
            <a:r>
              <a:rPr lang="ru-RU" sz="1600" i="1" dirty="0">
                <a:sym typeface="Symbol"/>
              </a:rPr>
              <a:t></a:t>
            </a:r>
            <a:r>
              <a:rPr lang="en-US" sz="1600" i="1" dirty="0"/>
              <a:t>y</a:t>
            </a:r>
            <a:r>
              <a:rPr lang="ru-RU" sz="1600" i="1" dirty="0"/>
              <a:t>+(1</a:t>
            </a:r>
            <a:r>
              <a:rPr lang="en-US" sz="1600" i="1" dirty="0"/>
              <a:t>-</a:t>
            </a:r>
            <a:r>
              <a:rPr lang="ru-RU" sz="1600" i="1" dirty="0">
                <a:sym typeface="Symbol"/>
              </a:rPr>
              <a:t></a:t>
            </a:r>
            <a:r>
              <a:rPr lang="ru-RU" sz="1600" i="1" dirty="0"/>
              <a:t>)</a:t>
            </a:r>
            <a:r>
              <a:rPr lang="en-US" sz="1600" i="1" dirty="0" err="1"/>
              <a:t>z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D</a:t>
            </a:r>
            <a:r>
              <a:rPr lang="ru-RU" sz="1600" dirty="0"/>
              <a:t>, </a:t>
            </a:r>
            <a:r>
              <a:rPr lang="ru-RU" sz="1600" i="1" dirty="0"/>
              <a:t>0</a:t>
            </a:r>
            <a:r>
              <a:rPr lang="ru-RU" sz="1600" i="1" dirty="0">
                <a:sym typeface="Symbol"/>
              </a:rPr>
              <a:t></a:t>
            </a:r>
            <a:r>
              <a:rPr lang="ru-RU" sz="1600" i="1" dirty="0"/>
              <a:t> </a:t>
            </a:r>
            <a:r>
              <a:rPr lang="ru-RU" sz="1600" i="1" dirty="0">
                <a:sym typeface="Symbol"/>
              </a:rPr>
              <a:t></a:t>
            </a:r>
            <a:r>
              <a:rPr lang="ru-RU" sz="1600" i="1" dirty="0"/>
              <a:t> 1</a:t>
            </a:r>
            <a:r>
              <a:rPr lang="ru-RU" sz="1600" dirty="0"/>
              <a:t>. Для квадрата расстояния от точки </a:t>
            </a:r>
            <a:r>
              <a:rPr lang="en-US" sz="1600" i="1" dirty="0"/>
              <a:t>x</a:t>
            </a:r>
            <a:r>
              <a:rPr lang="ru-RU" sz="1600" dirty="0"/>
              <a:t> до точки </a:t>
            </a:r>
            <a:r>
              <a:rPr lang="en-US" sz="1600" i="1" dirty="0"/>
              <a:t>u</a:t>
            </a:r>
            <a:r>
              <a:rPr lang="en-US" sz="1600" i="1" baseline="-25000" dirty="0">
                <a:sym typeface="Symbol"/>
              </a:rPr>
              <a:t></a:t>
            </a:r>
            <a:r>
              <a:rPr lang="ru-RU" sz="1600" dirty="0"/>
              <a:t> получим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971660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509315"/>
              </p:ext>
            </p:extLst>
          </p:nvPr>
        </p:nvGraphicFramePr>
        <p:xfrm>
          <a:off x="9583765" y="2687635"/>
          <a:ext cx="584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41200" progId="Equation.3">
                  <p:embed/>
                </p:oleObj>
              </mc:Choice>
              <mc:Fallback>
                <p:oleObj name="Equation" r:id="rId2" imgW="583920" imgH="2412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3765" y="2687635"/>
                        <a:ext cx="584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024035" y="2928935"/>
          <a:ext cx="17446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431640" progId="Equation.3">
                  <p:embed/>
                </p:oleObj>
              </mc:Choice>
              <mc:Fallback>
                <p:oleObj name="Equation" r:id="rId4" imgW="1307880" imgH="43164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2928935"/>
                        <a:ext cx="174466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06961"/>
              </p:ext>
            </p:extLst>
          </p:nvPr>
        </p:nvGraphicFramePr>
        <p:xfrm>
          <a:off x="7526410" y="3094864"/>
          <a:ext cx="1184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431640" progId="Equation.3">
                  <p:embed/>
                </p:oleObj>
              </mc:Choice>
              <mc:Fallback>
                <p:oleObj name="Equation" r:id="rId6" imgW="888840" imgH="43164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410" y="3094864"/>
                        <a:ext cx="11842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265056"/>
              </p:ext>
            </p:extLst>
          </p:nvPr>
        </p:nvGraphicFramePr>
        <p:xfrm>
          <a:off x="4312461" y="3501233"/>
          <a:ext cx="2047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431640" progId="Equation.3">
                  <p:embed/>
                </p:oleObj>
              </mc:Choice>
              <mc:Fallback>
                <p:oleObj name="Equation" r:id="rId8" imgW="1536480" imgH="43164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461" y="3501233"/>
                        <a:ext cx="20478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310050" y="4071943"/>
          <a:ext cx="49514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43120" imgH="431640" progId="Equation.3">
                  <p:embed/>
                </p:oleObj>
              </mc:Choice>
              <mc:Fallback>
                <p:oleObj name="Equation" r:id="rId10" imgW="3543120" imgH="43164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50" y="4071943"/>
                        <a:ext cx="495141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63282"/>
              </p:ext>
            </p:extLst>
          </p:nvPr>
        </p:nvGraphicFramePr>
        <p:xfrm>
          <a:off x="6916811" y="5008104"/>
          <a:ext cx="12017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431640" progId="Equation.3">
                  <p:embed/>
                </p:oleObj>
              </mc:Choice>
              <mc:Fallback>
                <p:oleObj name="Equation" r:id="rId12" imgW="901440" imgH="431640" progId="Equation.3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811" y="5008104"/>
                        <a:ext cx="12017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45895"/>
              </p:ext>
            </p:extLst>
          </p:nvPr>
        </p:nvGraphicFramePr>
        <p:xfrm>
          <a:off x="9218180" y="6020021"/>
          <a:ext cx="29797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34880" imgH="431640" progId="Equation.3">
                  <p:embed/>
                </p:oleObj>
              </mc:Choice>
              <mc:Fallback>
                <p:oleObj name="Equation" r:id="rId14" imgW="2234880" imgH="431640" progId="Equation.3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180" y="6020021"/>
                        <a:ext cx="29797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7">
            <a:extLst>
              <a:ext uri="{FF2B5EF4-FFF2-40B4-BE49-F238E27FC236}">
                <a16:creationId xmlns:a16="http://schemas.microsoft.com/office/drawing/2014/main" id="{7B6206FA-D7B6-4052-B256-DF178077D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00593"/>
              </p:ext>
            </p:extLst>
          </p:nvPr>
        </p:nvGraphicFramePr>
        <p:xfrm>
          <a:off x="4408946" y="1320013"/>
          <a:ext cx="2610767" cy="61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41400" imgH="431640" progId="Equation.3">
                  <p:embed/>
                </p:oleObj>
              </mc:Choice>
              <mc:Fallback>
                <p:oleObj name="Equation" r:id="rId16" imgW="1841400" imgH="43164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946" y="1320013"/>
                        <a:ext cx="2610767" cy="611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00042"/>
            <a:ext cx="8229600" cy="61436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/>
              <a:t>				</a:t>
            </a:r>
            <a:r>
              <a:rPr lang="en-US" sz="1600" i="1" dirty="0"/>
              <a:t>x</a:t>
            </a:r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r>
              <a:rPr lang="ru-RU" sz="1600" dirty="0"/>
              <a:t>При </a:t>
            </a:r>
            <a:r>
              <a:rPr lang="ru-RU" sz="1600" i="1" dirty="0">
                <a:sym typeface="Symbol"/>
              </a:rPr>
              <a:t></a:t>
            </a:r>
            <a:r>
              <a:rPr lang="ru-RU" sz="1600" i="1" dirty="0"/>
              <a:t>=0</a:t>
            </a:r>
            <a:r>
              <a:rPr lang="ru-RU" sz="1600" dirty="0"/>
              <a:t>, т.е. при </a:t>
            </a:r>
            <a:r>
              <a:rPr lang="en-US" sz="1600" i="1" dirty="0"/>
              <a:t>u</a:t>
            </a:r>
            <a:r>
              <a:rPr lang="en-US" sz="1600" i="1" baseline="-25000" dirty="0">
                <a:sym typeface="Symbol"/>
              </a:rPr>
              <a:t></a:t>
            </a:r>
            <a:r>
              <a:rPr lang="ru-RU" sz="1600" i="1" dirty="0"/>
              <a:t>=</a:t>
            </a:r>
            <a:r>
              <a:rPr lang="en-US" sz="1600" i="1" dirty="0"/>
              <a:t>z </a:t>
            </a:r>
            <a:r>
              <a:rPr lang="ru-RU" sz="1600" dirty="0"/>
              <a:t>имеем</a:t>
            </a:r>
            <a:r>
              <a:rPr lang="en-US" sz="1600" dirty="0"/>
              <a:t>                                                                                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По предположению выполняются неравенства</a:t>
            </a:r>
            <a:r>
              <a:rPr lang="en-US" sz="1600" dirty="0"/>
              <a:t>                                 ,                                     .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Следовательно</a:t>
            </a:r>
            <a:r>
              <a:rPr lang="en-US" sz="1600" dirty="0"/>
              <a:t>                                </a:t>
            </a:r>
            <a:r>
              <a:rPr lang="ru-RU" sz="1600" dirty="0"/>
              <a:t>А это означает, что для достаточно близких к нулю </a:t>
            </a:r>
            <a:r>
              <a:rPr lang="ru-RU" sz="1600" i="1" dirty="0">
                <a:sym typeface="Symbol"/>
              </a:rPr>
              <a:t></a:t>
            </a:r>
            <a:r>
              <a:rPr lang="ru-RU" sz="1600" dirty="0"/>
              <a:t> будет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иметь место неравенство</a:t>
            </a:r>
            <a:r>
              <a:rPr lang="en-US" sz="1600" dirty="0"/>
              <a:t>                                           </a:t>
            </a:r>
            <a:r>
              <a:rPr lang="ru-RU" sz="1600" dirty="0"/>
              <a:t> , что противоречит выбору </a:t>
            </a:r>
            <a:r>
              <a:rPr lang="en-US" sz="1600" i="1" dirty="0"/>
              <a:t>z</a:t>
            </a:r>
            <a:r>
              <a:rPr lang="ru-RU" sz="1600" dirty="0"/>
              <a:t>, как точки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наименее удалённой от </a:t>
            </a:r>
            <a:r>
              <a:rPr lang="en-US" sz="1600" i="1" dirty="0"/>
              <a:t>x</a:t>
            </a:r>
            <a:r>
              <a:rPr lang="ru-RU" sz="1600" dirty="0"/>
              <a:t>. Данное противоречие и доказывает лемму.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757346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sp>
        <p:nvSpPr>
          <p:cNvPr id="6" name="Овал 5"/>
          <p:cNvSpPr/>
          <p:nvPr/>
        </p:nvSpPr>
        <p:spPr>
          <a:xfrm>
            <a:off x="2666976" y="928670"/>
            <a:ext cx="2071702" cy="15001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095604" y="12858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952860" y="92867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</a:t>
            </a:r>
            <a:endParaRPr lang="ru-RU" i="1" dirty="0"/>
          </a:p>
        </p:txBody>
      </p:sp>
      <p:sp>
        <p:nvSpPr>
          <p:cNvPr id="10" name="Овал 9"/>
          <p:cNvSpPr/>
          <p:nvPr/>
        </p:nvSpPr>
        <p:spPr>
          <a:xfrm>
            <a:off x="4310051" y="1071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 flipH="1" flipV="1">
            <a:off x="4524364" y="7857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452927" y="13572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095736" y="142873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  <a:endParaRPr lang="ru-RU" i="1" dirty="0"/>
          </a:p>
        </p:txBody>
      </p:sp>
      <p:cxnSp>
        <p:nvCxnSpPr>
          <p:cNvPr id="15" name="Прямая соединительная линия 14"/>
          <p:cNvCxnSpPr>
            <a:endCxn id="12" idx="1"/>
          </p:cNvCxnSpPr>
          <p:nvPr/>
        </p:nvCxnSpPr>
        <p:spPr>
          <a:xfrm rot="16200000" flipH="1">
            <a:off x="4238613" y="1142984"/>
            <a:ext cx="292447" cy="14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4381489" y="12144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524364" y="10715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  <a:r>
              <a:rPr lang="el-GR" sz="800" i="1" dirty="0"/>
              <a:t>λ</a:t>
            </a:r>
            <a:endParaRPr lang="ru-RU" sz="800" i="1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452814" y="2643188"/>
          <a:ext cx="5902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4920" imgH="444240" progId="Equation.3">
                  <p:embed/>
                </p:oleObj>
              </mc:Choice>
              <mc:Fallback>
                <p:oleObj name="Equation" r:id="rId2" imgW="4444920" imgH="444240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4" y="2643188"/>
                        <a:ext cx="59023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979104"/>
              </p:ext>
            </p:extLst>
          </p:nvPr>
        </p:nvGraphicFramePr>
        <p:xfrm>
          <a:off x="4810116" y="3524154"/>
          <a:ext cx="3340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444240" progId="Equation.3">
                  <p:embed/>
                </p:oleObj>
              </mc:Choice>
              <mc:Fallback>
                <p:oleObj name="Equation" r:id="rId4" imgW="2514600" imgH="444240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16" y="3524154"/>
                        <a:ext cx="3340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216910"/>
              </p:ext>
            </p:extLst>
          </p:nvPr>
        </p:nvGraphicFramePr>
        <p:xfrm>
          <a:off x="6310315" y="4217197"/>
          <a:ext cx="12017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431640" progId="Equation.3">
                  <p:embed/>
                </p:oleObj>
              </mc:Choice>
              <mc:Fallback>
                <p:oleObj name="Equation" r:id="rId6" imgW="901440" imgH="43164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5" y="4217197"/>
                        <a:ext cx="12017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63565"/>
              </p:ext>
            </p:extLst>
          </p:nvPr>
        </p:nvGraphicFramePr>
        <p:xfrm>
          <a:off x="8060754" y="4170767"/>
          <a:ext cx="12207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431640" progId="Equation.3">
                  <p:embed/>
                </p:oleObj>
              </mc:Choice>
              <mc:Fallback>
                <p:oleObj name="Equation" r:id="rId8" imgW="914400" imgH="43164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754" y="4170767"/>
                        <a:ext cx="12207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61752"/>
              </p:ext>
            </p:extLst>
          </p:nvPr>
        </p:nvGraphicFramePr>
        <p:xfrm>
          <a:off x="3677430" y="4830777"/>
          <a:ext cx="10509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419040" progId="Equation.3">
                  <p:embed/>
                </p:oleObj>
              </mc:Choice>
              <mc:Fallback>
                <p:oleObj name="Equation" r:id="rId10" imgW="736560" imgH="41904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430" y="4830777"/>
                        <a:ext cx="10509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31222"/>
              </p:ext>
            </p:extLst>
          </p:nvPr>
        </p:nvGraphicFramePr>
        <p:xfrm>
          <a:off x="4475786" y="5617385"/>
          <a:ext cx="16700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30040" imgH="228600" progId="Equation.3">
                  <p:embed/>
                </p:oleObj>
              </mc:Choice>
              <mc:Fallback>
                <p:oleObj name="Equation" r:id="rId12" imgW="1130040" imgH="22860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786" y="5617385"/>
                        <a:ext cx="16700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214290"/>
            <a:ext cx="8472518" cy="64294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600" b="1" dirty="0"/>
              <a:t>Лемма 2. </a:t>
            </a:r>
            <a:r>
              <a:rPr lang="ru-RU" sz="1600" dirty="0"/>
              <a:t>Для матричной игры с любой платёжной матрицей </a:t>
            </a:r>
            <a:r>
              <a:rPr lang="en-US" sz="1600" i="1" dirty="0"/>
              <a:t>H </a:t>
            </a:r>
            <a:r>
              <a:rPr lang="ru-RU" sz="1600" dirty="0"/>
              <a:t>справедлива одна из двух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альтернатив:</a:t>
            </a:r>
          </a:p>
          <a:p>
            <a:pPr lvl="0">
              <a:buFont typeface="+mj-lt"/>
              <a:buAutoNum type="arabicPeriod"/>
            </a:pPr>
            <a:r>
              <a:rPr lang="ru-RU" sz="1600" dirty="0"/>
              <a:t>существует такая смешанная стратегия </a:t>
            </a:r>
            <a:r>
              <a:rPr lang="en-US" sz="1600" i="1" dirty="0"/>
              <a:t>p</a:t>
            </a:r>
            <a:r>
              <a:rPr lang="ru-RU" sz="1600" i="1" dirty="0"/>
              <a:t>=(</a:t>
            </a:r>
            <a:r>
              <a:rPr lang="en-US" sz="1600" i="1" dirty="0"/>
              <a:t>p</a:t>
            </a:r>
            <a:r>
              <a:rPr lang="ru-RU" sz="1600" i="1" baseline="-25000" dirty="0"/>
              <a:t>1</a:t>
            </a:r>
            <a:r>
              <a:rPr lang="en-US" sz="1600" i="1" baseline="-25000" dirty="0"/>
              <a:t> </a:t>
            </a:r>
            <a:r>
              <a:rPr lang="ru-RU" sz="1600" i="1" dirty="0"/>
              <a:t>,</a:t>
            </a:r>
            <a:r>
              <a:rPr lang="en-US" sz="1600" i="1" dirty="0"/>
              <a:t>p</a:t>
            </a:r>
            <a:r>
              <a:rPr lang="ru-RU" sz="1600" i="1" baseline="-25000" dirty="0"/>
              <a:t>2</a:t>
            </a:r>
            <a:r>
              <a:rPr lang="en-US" sz="1600" i="1" baseline="-25000" dirty="0"/>
              <a:t> </a:t>
            </a:r>
            <a:r>
              <a:rPr lang="ru-RU" sz="1600" i="1" dirty="0"/>
              <a:t>,…,</a:t>
            </a:r>
            <a:r>
              <a:rPr lang="en-US" sz="1600" i="1" dirty="0"/>
              <a:t> p </a:t>
            </a:r>
            <a:r>
              <a:rPr lang="en-US" sz="1600" i="1" baseline="-25000" dirty="0"/>
              <a:t>n</a:t>
            </a:r>
            <a:r>
              <a:rPr lang="ru-RU" sz="1600" i="1" dirty="0"/>
              <a:t>)</a:t>
            </a:r>
            <a:r>
              <a:rPr lang="ru-RU" sz="1600" dirty="0"/>
              <a:t>, что </a:t>
            </a:r>
            <a:endParaRPr lang="en-US" sz="1600" dirty="0"/>
          </a:p>
          <a:p>
            <a:pPr lvl="0">
              <a:buNone/>
            </a:pPr>
            <a:endParaRPr lang="ru-RU" sz="1600" dirty="0"/>
          </a:p>
          <a:p>
            <a:pPr lvl="0">
              <a:lnSpc>
                <a:spcPct val="150000"/>
              </a:lnSpc>
              <a:buAutoNum type="arabicPeriod" startAt="2"/>
            </a:pPr>
            <a:r>
              <a:rPr lang="ru-RU" sz="1600" dirty="0"/>
              <a:t>существует такая смешанная стратегия </a:t>
            </a:r>
            <a:r>
              <a:rPr lang="en-US" sz="1600" i="1" dirty="0"/>
              <a:t>q</a:t>
            </a:r>
            <a:r>
              <a:rPr lang="ru-RU" sz="1600" i="1" dirty="0"/>
              <a:t>=(</a:t>
            </a:r>
            <a:r>
              <a:rPr lang="en-US" sz="1600" i="1" dirty="0"/>
              <a:t>q</a:t>
            </a:r>
            <a:r>
              <a:rPr lang="ru-RU" sz="1600" i="1" baseline="-25000" dirty="0"/>
              <a:t>1</a:t>
            </a:r>
            <a:r>
              <a:rPr lang="en-US" sz="1600" i="1" dirty="0"/>
              <a:t> ,q</a:t>
            </a:r>
            <a:r>
              <a:rPr lang="ru-RU" sz="1600" i="1" baseline="-25000" dirty="0"/>
              <a:t>2</a:t>
            </a:r>
            <a:r>
              <a:rPr lang="en-US" sz="1600" i="1" baseline="-25000" dirty="0"/>
              <a:t> </a:t>
            </a:r>
            <a:r>
              <a:rPr lang="ru-RU" sz="1600" i="1" dirty="0"/>
              <a:t>,…,</a:t>
            </a:r>
            <a:r>
              <a:rPr lang="en-US" sz="1600" i="1" dirty="0"/>
              <a:t> q </a:t>
            </a:r>
            <a:r>
              <a:rPr lang="en-US" sz="1600" i="1" baseline="-25000" dirty="0"/>
              <a:t>m</a:t>
            </a:r>
            <a:r>
              <a:rPr lang="ru-RU" sz="1600" i="1" dirty="0"/>
              <a:t>)</a:t>
            </a:r>
            <a:r>
              <a:rPr lang="ru-RU" sz="1600" dirty="0"/>
              <a:t>, что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 Доказательство. Пусть </a:t>
            </a:r>
            <a:r>
              <a:rPr lang="en-US" sz="1600" i="1" dirty="0" err="1"/>
              <a:t>E</a:t>
            </a:r>
            <a:r>
              <a:rPr lang="en-US" sz="1600" i="1" baseline="30000" dirty="0" err="1"/>
              <a:t>k</a:t>
            </a:r>
            <a:r>
              <a:rPr lang="ru-RU" sz="1600" i="1" dirty="0"/>
              <a:t>, 1</a:t>
            </a:r>
            <a:r>
              <a:rPr lang="en-US" sz="1600" i="1" dirty="0">
                <a:sym typeface="Symbol"/>
              </a:rPr>
              <a:t></a:t>
            </a:r>
            <a:r>
              <a:rPr lang="en-US" sz="1600" i="1" dirty="0"/>
              <a:t> k</a:t>
            </a:r>
            <a:r>
              <a:rPr lang="en-US" sz="1600" i="1" dirty="0">
                <a:sym typeface="Symbol"/>
              </a:rPr>
              <a:t></a:t>
            </a:r>
            <a:r>
              <a:rPr lang="en-US" sz="1600" i="1" dirty="0"/>
              <a:t> n</a:t>
            </a:r>
            <a:r>
              <a:rPr lang="ru-RU" sz="1600" dirty="0"/>
              <a:t>, </a:t>
            </a:r>
            <a:r>
              <a:rPr lang="en-US" sz="1600" i="1" dirty="0"/>
              <a:t>n</a:t>
            </a:r>
            <a:r>
              <a:rPr lang="ru-RU" sz="1600" i="1" dirty="0"/>
              <a:t>-</a:t>
            </a:r>
            <a:r>
              <a:rPr lang="ru-RU" sz="1600" dirty="0"/>
              <a:t>мерный вектор с нулевыми компонентами, кроме </a:t>
            </a:r>
            <a:r>
              <a:rPr lang="en-US" sz="1600" i="1" dirty="0"/>
              <a:t>k</a:t>
            </a:r>
            <a:r>
              <a:rPr lang="ru-RU" sz="1600" dirty="0"/>
              <a:t>-ой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компоненты равной </a:t>
            </a:r>
            <a:r>
              <a:rPr lang="ru-RU" sz="1600" i="1" dirty="0"/>
              <a:t>1</a:t>
            </a:r>
            <a:r>
              <a:rPr lang="ru-RU" sz="1600" dirty="0"/>
              <a:t>, а вектора </a:t>
            </a:r>
            <a:r>
              <a:rPr lang="en-US" sz="1600" i="1" dirty="0" err="1"/>
              <a:t>c</a:t>
            </a:r>
            <a:r>
              <a:rPr lang="en-US" sz="1600" i="1" baseline="-25000" dirty="0" err="1"/>
              <a:t>j</a:t>
            </a:r>
            <a:r>
              <a:rPr lang="ru-RU" sz="1600" dirty="0"/>
              <a:t>=</a:t>
            </a:r>
            <a:r>
              <a:rPr lang="ru-RU" sz="1600" i="1" dirty="0"/>
              <a:t>(с</a:t>
            </a:r>
            <a:r>
              <a:rPr lang="ru-RU" sz="1600" i="1" baseline="-25000" dirty="0"/>
              <a:t>1</a:t>
            </a:r>
            <a:r>
              <a:rPr lang="en-US" sz="1600" i="1" baseline="-25000" dirty="0"/>
              <a:t>j</a:t>
            </a:r>
            <a:r>
              <a:rPr lang="ru-RU" sz="1600" i="1" dirty="0"/>
              <a:t>,</a:t>
            </a:r>
            <a:r>
              <a:rPr lang="en-US" sz="1600" i="1" dirty="0"/>
              <a:t>c</a:t>
            </a:r>
            <a:r>
              <a:rPr lang="ru-RU" sz="1600" i="1" baseline="-25000" dirty="0"/>
              <a:t>2</a:t>
            </a:r>
            <a:r>
              <a:rPr lang="en-US" sz="1600" i="1" baseline="-25000" dirty="0"/>
              <a:t>j</a:t>
            </a:r>
            <a:r>
              <a:rPr lang="ru-RU" sz="1600" i="1" dirty="0"/>
              <a:t>,…,</a:t>
            </a:r>
            <a:r>
              <a:rPr lang="en-US" sz="1600" i="1" dirty="0" err="1"/>
              <a:t>c</a:t>
            </a:r>
            <a:r>
              <a:rPr lang="en-US" sz="1600" i="1" baseline="-25000" dirty="0" err="1"/>
              <a:t>nj</a:t>
            </a:r>
            <a:r>
              <a:rPr lang="ru-RU" sz="1600" i="1" dirty="0"/>
              <a:t>) </a:t>
            </a:r>
            <a:r>
              <a:rPr lang="ru-RU" sz="1600" dirty="0"/>
              <a:t> . Составим выпуклую оболочку указанных</a:t>
            </a:r>
            <a:endParaRPr lang="en-US" sz="1600" dirty="0"/>
          </a:p>
          <a:p>
            <a:pPr>
              <a:buNone/>
            </a:pPr>
            <a:r>
              <a:rPr lang="en-US" sz="1600" i="1" dirty="0"/>
              <a:t>n</a:t>
            </a:r>
            <a:r>
              <a:rPr lang="ru-RU" sz="1600" i="1" dirty="0"/>
              <a:t>+</a:t>
            </a:r>
            <a:r>
              <a:rPr lang="en-US" sz="1600" i="1" dirty="0"/>
              <a:t>m </a:t>
            </a:r>
            <a:r>
              <a:rPr lang="ru-RU" sz="1600" dirty="0"/>
              <a:t>векторов и обозначим её через </a:t>
            </a:r>
            <a:r>
              <a:rPr lang="en-US" sz="1600" i="1" dirty="0"/>
              <a:t>P</a:t>
            </a:r>
            <a:r>
              <a:rPr lang="ru-RU" sz="1600" dirty="0"/>
              <a:t>.</a:t>
            </a:r>
            <a:r>
              <a:rPr lang="en-US" sz="1600" dirty="0"/>
              <a:t>   </a:t>
            </a:r>
            <a:r>
              <a:rPr lang="ru-RU" sz="1600" dirty="0"/>
              <a:t>Имеются две возможности: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	а) </a:t>
            </a:r>
            <a:r>
              <a:rPr lang="ru-RU" sz="1600" i="1" dirty="0"/>
              <a:t>0</a:t>
            </a:r>
            <a:r>
              <a:rPr lang="ru-RU" sz="1600" i="1" dirty="0">
                <a:sym typeface="Symbol"/>
              </a:rPr>
              <a:t></a:t>
            </a:r>
            <a:r>
              <a:rPr lang="en-US" sz="1600" i="1" dirty="0"/>
              <a:t>P</a:t>
            </a:r>
            <a:r>
              <a:rPr lang="ru-RU" sz="1600" dirty="0"/>
              <a:t>. В этом случае по лемме 1 точка </a:t>
            </a:r>
            <a:r>
              <a:rPr lang="ru-RU" sz="1600" i="1" dirty="0"/>
              <a:t>0</a:t>
            </a:r>
            <a:r>
              <a:rPr lang="ru-RU" sz="1600" dirty="0"/>
              <a:t> отделима от множества </a:t>
            </a:r>
            <a:r>
              <a:rPr lang="en-US" sz="1600" i="1" dirty="0"/>
              <a:t>P</a:t>
            </a:r>
            <a:r>
              <a:rPr lang="ru-RU" sz="1600" dirty="0"/>
              <a:t> некоторой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гиперплоскостью. Можно считать, что эта гиперплоскость проходит через </a:t>
            </a:r>
            <a:r>
              <a:rPr lang="ru-RU" sz="1600" i="1" dirty="0"/>
              <a:t>0</a:t>
            </a:r>
            <a:r>
              <a:rPr lang="ru-RU" sz="1600" dirty="0"/>
              <a:t>, а множество </a:t>
            </a:r>
            <a:r>
              <a:rPr lang="en-US" sz="1600" i="1" dirty="0"/>
              <a:t>P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лежит в одном из открытых полупространств, определяемом гиперплоскостью. Пусть это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полупространство определяется неравенством</a:t>
            </a:r>
            <a:r>
              <a:rPr lang="en-US" sz="1600" dirty="0"/>
              <a:t>                        .</a:t>
            </a:r>
            <a:r>
              <a:rPr lang="ru-RU" sz="1600" dirty="0"/>
              <a:t> В частности, так как </a:t>
            </a:r>
            <a:r>
              <a:rPr lang="en-US" sz="1600" dirty="0"/>
              <a:t> </a:t>
            </a:r>
            <a:r>
              <a:rPr lang="en-US" sz="1600" i="1" dirty="0" err="1"/>
              <a:t>E</a:t>
            </a:r>
            <a:r>
              <a:rPr lang="en-US" sz="1600" i="1" baseline="30000" dirty="0" err="1"/>
              <a:t>k</a:t>
            </a:r>
            <a:r>
              <a:rPr lang="ru-RU" sz="1600" dirty="0"/>
              <a:t>,</a:t>
            </a:r>
            <a:r>
              <a:rPr lang="en-US" sz="1600" dirty="0"/>
              <a:t>              </a:t>
            </a:r>
            <a:r>
              <a:rPr lang="ru-RU" sz="1600" dirty="0"/>
              <a:t> , </a:t>
            </a:r>
            <a:r>
              <a:rPr lang="en-US" sz="1600" dirty="0"/>
              <a:t>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принадлежат полупространству, то </a:t>
            </a:r>
            <a:r>
              <a:rPr lang="ru-RU" sz="1600" i="1" dirty="0">
                <a:sym typeface="Symbol"/>
              </a:rPr>
              <a:t></a:t>
            </a:r>
            <a:r>
              <a:rPr lang="en-US" sz="1600" i="1" baseline="-25000" dirty="0" err="1"/>
              <a:t>i</a:t>
            </a:r>
            <a:r>
              <a:rPr lang="ru-RU" sz="1600" i="1" dirty="0"/>
              <a:t>&gt;0</a:t>
            </a:r>
            <a:r>
              <a:rPr lang="ru-RU" sz="1600" dirty="0"/>
              <a:t> и</a:t>
            </a:r>
            <a:r>
              <a:rPr lang="en-US" sz="1600" dirty="0"/>
              <a:t>           </a:t>
            </a:r>
            <a:r>
              <a:rPr lang="ru-RU" sz="1600" dirty="0"/>
              <a:t> </a:t>
            </a:r>
            <a:r>
              <a:rPr lang="en-US" sz="1600" dirty="0"/>
              <a:t>    . </a:t>
            </a:r>
            <a:r>
              <a:rPr lang="ru-RU" sz="1600" dirty="0"/>
              <a:t>Составим вектор </a:t>
            </a:r>
            <a:r>
              <a:rPr lang="ru-RU" sz="1600" i="1" dirty="0"/>
              <a:t>(</a:t>
            </a:r>
            <a:r>
              <a:rPr lang="en-US" sz="1600" i="1" dirty="0"/>
              <a:t>u</a:t>
            </a:r>
            <a:r>
              <a:rPr lang="ru-RU" sz="1600" i="1" baseline="-25000" dirty="0"/>
              <a:t>1</a:t>
            </a:r>
            <a:r>
              <a:rPr lang="ru-RU" sz="1600" i="1" dirty="0"/>
              <a:t>,</a:t>
            </a:r>
            <a:r>
              <a:rPr lang="en-US" sz="1600" i="1" dirty="0"/>
              <a:t>u</a:t>
            </a:r>
            <a:r>
              <a:rPr lang="ru-RU" sz="1600" i="1" baseline="-25000" dirty="0"/>
              <a:t>2</a:t>
            </a:r>
            <a:r>
              <a:rPr lang="ru-RU" sz="1600" i="1" dirty="0"/>
              <a:t>,…,</a:t>
            </a:r>
            <a:r>
              <a:rPr lang="en-US" sz="1600" i="1" dirty="0"/>
              <a:t>u</a:t>
            </a:r>
            <a:r>
              <a:rPr lang="en-US" sz="1600" i="1" baseline="-25000" dirty="0"/>
              <a:t>n</a:t>
            </a:r>
            <a:r>
              <a:rPr lang="ru-RU" sz="1600" i="1" dirty="0"/>
              <a:t>)=</a:t>
            </a: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r>
              <a:rPr lang="ru-RU" sz="1600" dirty="0"/>
              <a:t>Тогда</a:t>
            </a:r>
            <a:r>
              <a:rPr lang="en-US" sz="1600" dirty="0"/>
              <a:t>         </a:t>
            </a:r>
            <a:r>
              <a:rPr lang="ru-RU" sz="1600" dirty="0"/>
              <a:t>  </a:t>
            </a:r>
            <a:r>
              <a:rPr lang="en-US" sz="1600" dirty="0"/>
              <a:t>         </a:t>
            </a:r>
            <a:r>
              <a:rPr lang="ru-RU" sz="1600" dirty="0"/>
              <a:t>и </a:t>
            </a:r>
            <a:r>
              <a:rPr lang="en-US" sz="1600" i="1" dirty="0" err="1"/>
              <a:t>u</a:t>
            </a:r>
            <a:r>
              <a:rPr lang="en-US" sz="1600" i="1" baseline="-25000" dirty="0" err="1"/>
              <a:t>i</a:t>
            </a:r>
            <a:r>
              <a:rPr lang="ru-RU" sz="1600" i="1" dirty="0"/>
              <a:t>&gt;</a:t>
            </a:r>
            <a:r>
              <a:rPr lang="ru-RU" sz="1600" dirty="0"/>
              <a:t>0, </a:t>
            </a:r>
            <a:r>
              <a:rPr lang="en-US" sz="1600" dirty="0"/>
              <a:t>               </a:t>
            </a:r>
            <a:r>
              <a:rPr lang="ru-RU" sz="1600" dirty="0"/>
              <a:t>. Отсюда получим </a:t>
            </a:r>
            <a:r>
              <a:rPr lang="en-US" sz="1600" dirty="0"/>
              <a:t>                                             </a:t>
            </a:r>
            <a:r>
              <a:rPr lang="ru-RU" sz="1600" dirty="0"/>
              <a:t> для любой точки </a:t>
            </a:r>
            <a:r>
              <a:rPr lang="en-US" sz="1600" i="1" dirty="0" err="1"/>
              <a:t>z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P</a:t>
            </a:r>
            <a:r>
              <a:rPr lang="ru-RU" sz="1600" dirty="0"/>
              <a:t>.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В частности, неравенство будет иметь место и для всех </a:t>
            </a:r>
            <a:r>
              <a:rPr lang="en-US" sz="1600" i="1" dirty="0" err="1"/>
              <a:t>c</a:t>
            </a:r>
            <a:r>
              <a:rPr lang="en-US" sz="1600" i="1" baseline="-25000" dirty="0" err="1"/>
              <a:t>j</a:t>
            </a:r>
            <a:r>
              <a:rPr lang="ru-RU" sz="1600" dirty="0"/>
              <a:t>,  </a:t>
            </a:r>
            <a:r>
              <a:rPr lang="en-US" sz="1600" dirty="0"/>
              <a:t>                                      . </a:t>
            </a:r>
            <a:r>
              <a:rPr lang="ru-RU" sz="1600" dirty="0"/>
              <a:t>Взяв в качестве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смешанной стратегии </a:t>
            </a:r>
            <a:r>
              <a:rPr lang="en-US" sz="1600" i="1" dirty="0"/>
              <a:t>p </a:t>
            </a:r>
            <a:r>
              <a:rPr lang="ru-RU" sz="1600" dirty="0"/>
              <a:t>вектор </a:t>
            </a:r>
            <a:r>
              <a:rPr lang="en-US" sz="1600" i="1" dirty="0"/>
              <a:t>u</a:t>
            </a:r>
            <a:r>
              <a:rPr lang="ru-RU" sz="1600" dirty="0"/>
              <a:t>, получим выполнение альтернативы 1) леммы.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ru-RU" sz="1600" dirty="0"/>
          </a:p>
          <a:p>
            <a:pPr lvl="0"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24034" y="0"/>
            <a:ext cx="1757346" cy="285752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1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810512" y="714356"/>
          <a:ext cx="17605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431640" progId="Equation.3">
                  <p:embed/>
                </p:oleObj>
              </mc:Choice>
              <mc:Fallback>
                <p:oleObj name="Equation" r:id="rId2" imgW="1320480" imgH="431640" progId="Equation.3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12" y="714356"/>
                        <a:ext cx="17605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739074" y="1357298"/>
          <a:ext cx="1587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444240" progId="Equation.3">
                  <p:embed/>
                </p:oleObj>
              </mc:Choice>
              <mc:Fallback>
                <p:oleObj name="Equation" r:id="rId4" imgW="1193760" imgH="44424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74" y="1357298"/>
                        <a:ext cx="1587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385917"/>
              </p:ext>
            </p:extLst>
          </p:nvPr>
        </p:nvGraphicFramePr>
        <p:xfrm>
          <a:off x="5972172" y="3640141"/>
          <a:ext cx="965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431640" progId="Equation.3">
                  <p:embed/>
                </p:oleObj>
              </mc:Choice>
              <mc:Fallback>
                <p:oleObj name="Equation" r:id="rId6" imgW="723600" imgH="43164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2" y="3640141"/>
                        <a:ext cx="965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95089"/>
              </p:ext>
            </p:extLst>
          </p:nvPr>
        </p:nvGraphicFramePr>
        <p:xfrm>
          <a:off x="9068718" y="3748884"/>
          <a:ext cx="6953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241200" progId="Equation.3">
                  <p:embed/>
                </p:oleObj>
              </mc:Choice>
              <mc:Fallback>
                <p:oleObj name="Equation" r:id="rId8" imgW="469800" imgH="24120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8718" y="3748884"/>
                        <a:ext cx="6953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872733"/>
              </p:ext>
            </p:extLst>
          </p:nvPr>
        </p:nvGraphicFramePr>
        <p:xfrm>
          <a:off x="5486400" y="4241807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480" imgH="431640" progId="Equation.3">
                  <p:embed/>
                </p:oleObj>
              </mc:Choice>
              <mc:Fallback>
                <p:oleObj name="Equation" r:id="rId10" imgW="609480" imgH="431640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241807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53606"/>
              </p:ext>
            </p:extLst>
          </p:nvPr>
        </p:nvGraphicFramePr>
        <p:xfrm>
          <a:off x="8755868" y="4184657"/>
          <a:ext cx="11414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760" imgH="419040" progId="Equation.3">
                  <p:embed/>
                </p:oleObj>
              </mc:Choice>
              <mc:Fallback>
                <p:oleObj name="Equation" r:id="rId12" imgW="977760" imgH="419040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868" y="4184657"/>
                        <a:ext cx="11414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24267"/>
              </p:ext>
            </p:extLst>
          </p:nvPr>
        </p:nvGraphicFramePr>
        <p:xfrm>
          <a:off x="2520913" y="4751333"/>
          <a:ext cx="7635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1320" imgH="431640" progId="Equation.3">
                  <p:embed/>
                </p:oleObj>
              </mc:Choice>
              <mc:Fallback>
                <p:oleObj name="Equation" r:id="rId14" imgW="571320" imgH="431640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13" y="4751333"/>
                        <a:ext cx="7635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85897"/>
              </p:ext>
            </p:extLst>
          </p:nvPr>
        </p:nvGraphicFramePr>
        <p:xfrm>
          <a:off x="3975075" y="4883095"/>
          <a:ext cx="5619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640" imgH="241200" progId="Equation.3">
                  <p:embed/>
                </p:oleObj>
              </mc:Choice>
              <mc:Fallback>
                <p:oleObj name="Equation" r:id="rId16" imgW="431640" imgH="241200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075" y="4883095"/>
                        <a:ext cx="5619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80786"/>
              </p:ext>
            </p:extLst>
          </p:nvPr>
        </p:nvGraphicFramePr>
        <p:xfrm>
          <a:off x="5972172" y="4790429"/>
          <a:ext cx="1946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60160" imgH="431640" progId="Equation.3">
                  <p:embed/>
                </p:oleObj>
              </mc:Choice>
              <mc:Fallback>
                <p:oleObj name="Equation" r:id="rId18" imgW="1460160" imgH="431640" progId="Equation.3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2" y="4790429"/>
                        <a:ext cx="19462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06433"/>
              </p:ext>
            </p:extLst>
          </p:nvPr>
        </p:nvGraphicFramePr>
        <p:xfrm>
          <a:off x="6837374" y="5364455"/>
          <a:ext cx="1695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9720" imgH="431640" progId="Equation.3">
                  <p:embed/>
                </p:oleObj>
              </mc:Choice>
              <mc:Fallback>
                <p:oleObj name="Equation" r:id="rId20" imgW="1269720" imgH="431640" progId="Equation.3">
                  <p:embed/>
                  <p:pic>
                    <p:nvPicPr>
                      <p:cNvPr id="22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74" y="5364455"/>
                        <a:ext cx="16954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285728"/>
            <a:ext cx="8229600" cy="63579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600" dirty="0"/>
              <a:t>б) </a:t>
            </a:r>
            <a:r>
              <a:rPr lang="ru-RU" sz="1600" i="1" dirty="0"/>
              <a:t>0</a:t>
            </a:r>
            <a:r>
              <a:rPr lang="ru-RU" sz="1600" i="1" dirty="0">
                <a:sym typeface="Symbol"/>
              </a:rPr>
              <a:t></a:t>
            </a:r>
            <a:r>
              <a:rPr lang="en-US" sz="1600" i="1" dirty="0"/>
              <a:t>P</a:t>
            </a:r>
            <a:r>
              <a:rPr lang="ru-RU" sz="1600" dirty="0"/>
              <a:t>. Тогда </a:t>
            </a:r>
            <a:r>
              <a:rPr lang="ru-RU" sz="1600" i="1" dirty="0"/>
              <a:t>0 </a:t>
            </a:r>
            <a:r>
              <a:rPr lang="ru-RU" sz="1600" dirty="0"/>
              <a:t>можно представить в виде следующей выпуклой комбинации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								(1)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								(2)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Распишем (1) </a:t>
            </a:r>
            <a:r>
              <a:rPr lang="ru-RU" sz="1600" dirty="0" err="1"/>
              <a:t>покоординатно</a:t>
            </a:r>
            <a:r>
              <a:rPr lang="ru-RU" sz="1600" dirty="0"/>
              <a:t>. Получим</a:t>
            </a:r>
            <a:r>
              <a:rPr lang="en-US" sz="1600" dirty="0"/>
              <a:t> 			   </a:t>
            </a:r>
          </a:p>
          <a:p>
            <a:pPr>
              <a:buNone/>
            </a:pPr>
            <a:r>
              <a:rPr lang="en-US" sz="1600" dirty="0"/>
              <a:t>								(3)</a:t>
            </a:r>
          </a:p>
          <a:p>
            <a:pPr>
              <a:buNone/>
            </a:pPr>
            <a:r>
              <a:rPr lang="ru-RU" sz="1600" dirty="0"/>
              <a:t>Так как </a:t>
            </a:r>
            <a:r>
              <a:rPr lang="en-US" sz="1600" i="1" dirty="0">
                <a:sym typeface="Symbol"/>
              </a:rPr>
              <a:t></a:t>
            </a:r>
            <a:r>
              <a:rPr lang="en-US" sz="1600" i="1" baseline="-25000" dirty="0" err="1"/>
              <a:t>i</a:t>
            </a:r>
            <a:r>
              <a:rPr lang="en-US" sz="1600" i="1" dirty="0">
                <a:sym typeface="Symbol"/>
              </a:rPr>
              <a:t></a:t>
            </a:r>
            <a:r>
              <a:rPr lang="ru-RU" sz="1600" i="1" dirty="0"/>
              <a:t>0, </a:t>
            </a:r>
            <a:r>
              <a:rPr lang="en-US" sz="1600" i="1" dirty="0"/>
              <a:t>                   </a:t>
            </a:r>
            <a:r>
              <a:rPr lang="ru-RU" sz="1600" dirty="0"/>
              <a:t> то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								(4)</a:t>
            </a:r>
          </a:p>
          <a:p>
            <a:pPr>
              <a:buNone/>
            </a:pPr>
            <a:r>
              <a:rPr lang="ru-RU" sz="1600" dirty="0"/>
              <a:t>И</a:t>
            </a:r>
            <a:r>
              <a:rPr lang="en-US" sz="1600" dirty="0"/>
              <a:t>     	          </a:t>
            </a:r>
            <a:r>
              <a:rPr lang="ru-RU" sz="1600" dirty="0"/>
              <a:t>Если предположить, что </a:t>
            </a:r>
            <a:r>
              <a:rPr lang="en-US" sz="1600" i="1" dirty="0"/>
              <a:t>t</a:t>
            </a:r>
            <a:r>
              <a:rPr lang="ru-RU" sz="1600" i="1" dirty="0"/>
              <a:t>=0</a:t>
            </a:r>
            <a:r>
              <a:rPr lang="ru-RU" sz="1600" dirty="0"/>
              <a:t>, то в силу не отрицательности всех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j</a:t>
            </a:r>
            <a:r>
              <a:rPr lang="ru-RU" sz="1600" dirty="0"/>
              <a:t>,  получим </a:t>
            </a:r>
            <a:endParaRPr lang="en-US" sz="1600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j</a:t>
            </a:r>
            <a:r>
              <a:rPr lang="ru-RU" sz="1600" i="1" dirty="0"/>
              <a:t>=0</a:t>
            </a:r>
            <a:r>
              <a:rPr lang="ru-RU" sz="1600" dirty="0"/>
              <a:t>, </a:t>
            </a:r>
            <a:r>
              <a:rPr lang="en-US" sz="1600" dirty="0"/>
              <a:t>                    </a:t>
            </a:r>
            <a:r>
              <a:rPr lang="ru-RU" sz="1600" dirty="0"/>
              <a:t>Но тогда из (3) получаем, что </a:t>
            </a:r>
            <a:r>
              <a:rPr lang="ru-RU" sz="1600" i="1" dirty="0">
                <a:sym typeface="Symbol"/>
              </a:rPr>
              <a:t></a:t>
            </a:r>
            <a:r>
              <a:rPr lang="en-US" sz="1600" i="1" baseline="-25000" dirty="0" err="1"/>
              <a:t>i</a:t>
            </a:r>
            <a:r>
              <a:rPr lang="ru-RU" sz="1600" i="1" dirty="0"/>
              <a:t>=0</a:t>
            </a:r>
            <a:r>
              <a:rPr lang="ru-RU" sz="1600" dirty="0"/>
              <a:t>,  что противоречит (</a:t>
            </a:r>
            <a:r>
              <a:rPr lang="en-US" sz="1600" dirty="0"/>
              <a:t>2</a:t>
            </a:r>
            <a:r>
              <a:rPr lang="ru-RU" sz="1600" dirty="0"/>
              <a:t>). Следовательно </a:t>
            </a:r>
            <a:r>
              <a:rPr lang="en-US" sz="1600" i="1" dirty="0"/>
              <a:t>t</a:t>
            </a:r>
            <a:r>
              <a:rPr lang="ru-RU" sz="1600" i="1" dirty="0"/>
              <a:t>&gt;0</a:t>
            </a:r>
            <a:r>
              <a:rPr lang="ru-RU" sz="1600" dirty="0"/>
              <a:t>.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Пусть теперь</a:t>
            </a:r>
            <a:r>
              <a:rPr lang="en-US" sz="1600" dirty="0"/>
              <a:t>      </a:t>
            </a:r>
            <a:r>
              <a:rPr lang="ru-RU" sz="1600" dirty="0"/>
              <a:t>  </a:t>
            </a:r>
            <a:r>
              <a:rPr lang="en-US" sz="1600" dirty="0"/>
              <a:t>                          </a:t>
            </a:r>
            <a:r>
              <a:rPr lang="ru-RU" sz="1600" dirty="0"/>
              <a:t>и вектор </a:t>
            </a:r>
            <a:r>
              <a:rPr lang="en-US" sz="1600" i="1" dirty="0"/>
              <a:t>h</a:t>
            </a:r>
            <a:r>
              <a:rPr lang="ru-RU" sz="1600" i="1" dirty="0"/>
              <a:t>=(</a:t>
            </a:r>
            <a:r>
              <a:rPr lang="en-US" sz="1600" i="1" dirty="0"/>
              <a:t>h</a:t>
            </a:r>
            <a:r>
              <a:rPr lang="ru-RU" sz="1600" i="1" baseline="-25000" dirty="0"/>
              <a:t>1</a:t>
            </a:r>
            <a:r>
              <a:rPr lang="ru-RU" sz="1600" i="1" dirty="0"/>
              <a:t>,</a:t>
            </a:r>
            <a:r>
              <a:rPr lang="en-US" sz="1600" i="1" dirty="0"/>
              <a:t>h</a:t>
            </a:r>
            <a:r>
              <a:rPr lang="ru-RU" sz="1600" i="1" baseline="-25000" dirty="0"/>
              <a:t>2</a:t>
            </a:r>
            <a:r>
              <a:rPr lang="ru-RU" sz="1600" i="1" dirty="0"/>
              <a:t>,…,</a:t>
            </a:r>
            <a:r>
              <a:rPr lang="en-US" sz="1600" i="1" dirty="0" err="1"/>
              <a:t>h</a:t>
            </a:r>
            <a:r>
              <a:rPr lang="en-US" sz="1600" i="1" baseline="-25000" dirty="0" err="1"/>
              <a:t>m</a:t>
            </a:r>
            <a:r>
              <a:rPr lang="ru-RU" sz="1600" i="1" dirty="0"/>
              <a:t>)</a:t>
            </a:r>
            <a:r>
              <a:rPr lang="ru-RU" sz="1600" dirty="0"/>
              <a:t>. Имеем</a:t>
            </a:r>
            <a:r>
              <a:rPr lang="en-US" sz="1600" dirty="0"/>
              <a:t>			 </a:t>
            </a:r>
          </a:p>
          <a:p>
            <a:pPr>
              <a:buNone/>
            </a:pPr>
            <a:r>
              <a:rPr lang="ru-RU" sz="1600" dirty="0"/>
              <a:t>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Так как </a:t>
            </a:r>
            <a:r>
              <a:rPr lang="en-US" sz="1600" i="1" dirty="0"/>
              <a:t>t</a:t>
            </a:r>
            <a:r>
              <a:rPr lang="ru-RU" sz="1600" i="1" dirty="0"/>
              <a:t>&gt;0</a:t>
            </a:r>
            <a:r>
              <a:rPr lang="ru-RU" sz="1600" dirty="0"/>
              <a:t>, можно разделить (4) на </a:t>
            </a:r>
            <a:r>
              <a:rPr lang="en-US" sz="1600" i="1" dirty="0"/>
              <a:t>t </a:t>
            </a:r>
            <a:r>
              <a:rPr lang="ru-RU" sz="1600" dirty="0"/>
              <a:t>и получим  </a:t>
            </a:r>
            <a:r>
              <a:rPr lang="en-US" sz="1600" dirty="0"/>
              <a:t>                            </a:t>
            </a:r>
            <a:r>
              <a:rPr lang="ru-RU" sz="1600" dirty="0"/>
              <a:t>для всех</a:t>
            </a:r>
            <a:r>
              <a:rPr lang="en-US" sz="1600" dirty="0"/>
              <a:t>                  </a:t>
            </a:r>
            <a:r>
              <a:rPr lang="ru-RU" sz="1600" dirty="0"/>
              <a:t> .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 Вектор </a:t>
            </a:r>
            <a:r>
              <a:rPr lang="en-US" sz="1600" i="1" dirty="0"/>
              <a:t>h</a:t>
            </a:r>
            <a:r>
              <a:rPr lang="ru-RU" sz="1600" dirty="0"/>
              <a:t>  и является искомым вектором смешанной стратегии </a:t>
            </a:r>
            <a:r>
              <a:rPr lang="en-US" sz="1600" i="1" dirty="0"/>
              <a:t>q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en-US" sz="1600" dirty="0"/>
              <a:t>						</a:t>
            </a: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52596" y="0"/>
            <a:ext cx="1685908" cy="296842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1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952875" y="714375"/>
          <a:ext cx="1720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444240" progId="Equation.3">
                  <p:embed/>
                </p:oleObj>
              </mc:Choice>
              <mc:Fallback>
                <p:oleObj name="Equation" r:id="rId2" imgW="1295280" imgH="44424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714375"/>
                        <a:ext cx="1720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667125" y="1357313"/>
          <a:ext cx="38941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444240" progId="Equation.3">
                  <p:embed/>
                </p:oleObj>
              </mc:Choice>
              <mc:Fallback>
                <p:oleObj name="Equation" r:id="rId4" imgW="2933640" imgH="44424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357313"/>
                        <a:ext cx="38941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667241" y="2285992"/>
          <a:ext cx="19573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444240" progId="Equation.3">
                  <p:embed/>
                </p:oleObj>
              </mc:Choice>
              <mc:Fallback>
                <p:oleObj name="Equation" r:id="rId6" imgW="1473120" imgH="44424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41" y="2285992"/>
                        <a:ext cx="19573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167043" y="2643183"/>
          <a:ext cx="6953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241200" progId="Equation.3">
                  <p:embed/>
                </p:oleObj>
              </mc:Choice>
              <mc:Fallback>
                <p:oleObj name="Equation" r:id="rId8" imgW="469800" imgH="24120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3" y="2643183"/>
                        <a:ext cx="6953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172713"/>
              </p:ext>
            </p:extLst>
          </p:nvPr>
        </p:nvGraphicFramePr>
        <p:xfrm>
          <a:off x="4529156" y="2858263"/>
          <a:ext cx="1670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960" imgH="444240" progId="Equation.3">
                  <p:embed/>
                </p:oleObj>
              </mc:Choice>
              <mc:Fallback>
                <p:oleObj name="Equation" r:id="rId10" imgW="1218960" imgH="44424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56" y="2858263"/>
                        <a:ext cx="16700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487465"/>
              </p:ext>
            </p:extLst>
          </p:nvPr>
        </p:nvGraphicFramePr>
        <p:xfrm>
          <a:off x="2347888" y="3299619"/>
          <a:ext cx="9286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520" imgH="444240" progId="Equation.3">
                  <p:embed/>
                </p:oleObj>
              </mc:Choice>
              <mc:Fallback>
                <p:oleObj name="Equation" r:id="rId12" imgW="812520" imgH="444240" progId="Equation.3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888" y="3299619"/>
                        <a:ext cx="9286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22867"/>
              </p:ext>
            </p:extLst>
          </p:nvPr>
        </p:nvGraphicFramePr>
        <p:xfrm>
          <a:off x="2477723" y="3896822"/>
          <a:ext cx="752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41200" progId="Equation.3">
                  <p:embed/>
                </p:oleObj>
              </mc:Choice>
              <mc:Fallback>
                <p:oleObj name="Equation" r:id="rId14" imgW="520560" imgH="24120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723" y="3896822"/>
                        <a:ext cx="7524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90704"/>
              </p:ext>
            </p:extLst>
          </p:nvPr>
        </p:nvGraphicFramePr>
        <p:xfrm>
          <a:off x="3166191" y="4425178"/>
          <a:ext cx="13525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79280" imgH="419040" progId="Equation.3">
                  <p:embed/>
                </p:oleObj>
              </mc:Choice>
              <mc:Fallback>
                <p:oleObj name="Equation" r:id="rId16" imgW="1079280" imgH="419040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191" y="4425178"/>
                        <a:ext cx="13525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17715"/>
              </p:ext>
            </p:extLst>
          </p:nvPr>
        </p:nvGraphicFramePr>
        <p:xfrm>
          <a:off x="7178693" y="4425178"/>
          <a:ext cx="1965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74640" imgH="444240" progId="Equation.3">
                  <p:embed/>
                </p:oleObj>
              </mc:Choice>
              <mc:Fallback>
                <p:oleObj name="Equation" r:id="rId18" imgW="1574640" imgH="444240" progId="Equation.3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93" y="4425178"/>
                        <a:ext cx="19653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291776"/>
              </p:ext>
            </p:extLst>
          </p:nvPr>
        </p:nvGraphicFramePr>
        <p:xfrm>
          <a:off x="6199206" y="4989531"/>
          <a:ext cx="9794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6560" imgH="444240" progId="Equation.3">
                  <p:embed/>
                </p:oleObj>
              </mc:Choice>
              <mc:Fallback>
                <p:oleObj name="Equation" r:id="rId20" imgW="736560" imgH="444240" progId="Equation.3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206" y="4989531"/>
                        <a:ext cx="9794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634668"/>
              </p:ext>
            </p:extLst>
          </p:nvPr>
        </p:nvGraphicFramePr>
        <p:xfrm>
          <a:off x="8161355" y="5092717"/>
          <a:ext cx="6905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31640" imgH="241200" progId="Equation.3">
                  <p:embed/>
                </p:oleObj>
              </mc:Choice>
              <mc:Fallback>
                <p:oleObj name="Equation" r:id="rId22" imgW="431640" imgH="241200" progId="Equation.3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55" y="5092717"/>
                        <a:ext cx="6905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357166"/>
            <a:ext cx="8229600" cy="650083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600" b="1" dirty="0"/>
              <a:t>Доказательство теоремы фон Неймана.</a:t>
            </a:r>
          </a:p>
          <a:p>
            <a:pPr>
              <a:buNone/>
            </a:pPr>
            <a:r>
              <a:rPr lang="ru-RU" sz="1600" dirty="0"/>
              <a:t>Применим к матрице </a:t>
            </a:r>
            <a:r>
              <a:rPr lang="en-US" sz="1600" i="1" dirty="0"/>
              <a:t>C </a:t>
            </a:r>
            <a:r>
              <a:rPr lang="ru-RU" sz="1600" dirty="0"/>
              <a:t>лемму</a:t>
            </a:r>
            <a:r>
              <a:rPr lang="en-US" sz="1600" dirty="0"/>
              <a:t> </a:t>
            </a:r>
            <a:r>
              <a:rPr lang="ru-RU" sz="1600" dirty="0"/>
              <a:t>2. Предположим, что существует вектор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		    	            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			          что	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n-US" sz="1600" dirty="0"/>
              <a:t> </a:t>
            </a:r>
            <a:r>
              <a:rPr lang="ru-RU" sz="1600" dirty="0"/>
              <a:t>Умножим каждое из неравенств на                                                         </a:t>
            </a:r>
            <a:r>
              <a:rPr lang="en-US" sz="1600" dirty="0"/>
              <a:t> </a:t>
            </a:r>
            <a:r>
              <a:rPr lang="ru-RU" sz="1600" dirty="0"/>
              <a:t>и сложим.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Тогда </a:t>
            </a:r>
            <a:r>
              <a:rPr lang="en-US" sz="1600" dirty="0"/>
              <a:t>   </a:t>
            </a:r>
            <a:r>
              <a:rPr lang="ru-RU" sz="1600" dirty="0"/>
              <a:t>                   </a:t>
            </a:r>
            <a:r>
              <a:rPr lang="en-US" sz="1600" dirty="0"/>
              <a:t>                                      .</a:t>
            </a:r>
            <a:r>
              <a:rPr lang="ru-RU" sz="1600" dirty="0"/>
              <a:t> Следовательно                                                     </a:t>
            </a:r>
            <a:r>
              <a:rPr lang="en-US" sz="1600" dirty="0"/>
              <a:t> </a:t>
            </a:r>
            <a:r>
              <a:rPr lang="ru-RU" sz="1600" dirty="0"/>
              <a:t>и 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						(1)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Пусть теперь осуществляется вторая альтернатива леммы2. Т.е. существует такой вектор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		        что 	                                                 Тогда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Или                                                  . Т.е.</a:t>
            </a:r>
          </a:p>
          <a:p>
            <a:pPr>
              <a:buNone/>
            </a:pPr>
            <a:r>
              <a:rPr lang="ru-RU" sz="1600" dirty="0"/>
              <a:t> </a:t>
            </a:r>
          </a:p>
          <a:p>
            <a:pPr>
              <a:buNone/>
            </a:pPr>
            <a:r>
              <a:rPr lang="ru-RU" sz="1600" dirty="0"/>
              <a:t>							(2)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Таким образом, хотя бы одно из неравенств (1), (2) должно выполняться. Поэтому, не может</a:t>
            </a:r>
          </a:p>
          <a:p>
            <a:pPr>
              <a:buNone/>
            </a:pPr>
            <a:r>
              <a:rPr lang="ru-RU" sz="1600" dirty="0"/>
              <a:t>быть чтобы оба этих неравенства не выполнялись</a:t>
            </a:r>
          </a:p>
          <a:p>
            <a:pPr>
              <a:buNone/>
            </a:pPr>
            <a:r>
              <a:rPr lang="en-US" sz="1600" dirty="0"/>
              <a:t>	</a:t>
            </a: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38282" y="0"/>
            <a:ext cx="2071670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1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8239140" y="571481"/>
          <a:ext cx="20891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241200" progId="Equation.3">
                  <p:embed/>
                </p:oleObj>
              </mc:Choice>
              <mc:Fallback>
                <p:oleObj name="Equation" r:id="rId2" imgW="1282680" imgH="241200" progId="Equation.3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40" y="571481"/>
                        <a:ext cx="20891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881159" y="1071547"/>
          <a:ext cx="23780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431640" progId="Equation.3">
                  <p:embed/>
                </p:oleObj>
              </mc:Choice>
              <mc:Fallback>
                <p:oleObj name="Equation" r:id="rId4" imgW="1536480" imgH="431640" progId="Equation.3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59" y="1071547"/>
                        <a:ext cx="237807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881563" y="1071563"/>
          <a:ext cx="20304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431640" progId="Equation.3">
                  <p:embed/>
                </p:oleObj>
              </mc:Choice>
              <mc:Fallback>
                <p:oleObj name="Equation" r:id="rId6" imgW="1282680" imgH="43164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1071563"/>
                        <a:ext cx="20304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469130"/>
              </p:ext>
            </p:extLst>
          </p:nvPr>
        </p:nvGraphicFramePr>
        <p:xfrm>
          <a:off x="5083965" y="1578768"/>
          <a:ext cx="23844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444240" progId="Equation.3">
                  <p:embed/>
                </p:oleObj>
              </mc:Choice>
              <mc:Fallback>
                <p:oleObj name="Equation" r:id="rId8" imgW="1600200" imgH="44424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965" y="1578768"/>
                        <a:ext cx="23844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0781"/>
              </p:ext>
            </p:extLst>
          </p:nvPr>
        </p:nvGraphicFramePr>
        <p:xfrm>
          <a:off x="2882901" y="2151667"/>
          <a:ext cx="21558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444240" progId="Equation.3">
                  <p:embed/>
                </p:oleObj>
              </mc:Choice>
              <mc:Fallback>
                <p:oleObj name="Equation" r:id="rId10" imgW="1371600" imgH="44424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1" y="2151667"/>
                        <a:ext cx="21558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02428"/>
              </p:ext>
            </p:extLst>
          </p:nvPr>
        </p:nvGraphicFramePr>
        <p:xfrm>
          <a:off x="6692900" y="2100489"/>
          <a:ext cx="2073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20480" imgH="444240" progId="Equation.3">
                  <p:embed/>
                </p:oleObj>
              </mc:Choice>
              <mc:Fallback>
                <p:oleObj name="Equation" r:id="rId12" imgW="1320480" imgH="44424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2100489"/>
                        <a:ext cx="20732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34063"/>
              </p:ext>
            </p:extLst>
          </p:nvPr>
        </p:nvGraphicFramePr>
        <p:xfrm>
          <a:off x="4259234" y="2762477"/>
          <a:ext cx="259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44240" progId="Equation.3">
                  <p:embed/>
                </p:oleObj>
              </mc:Choice>
              <mc:Fallback>
                <p:oleObj name="Equation" r:id="rId14" imgW="1650960" imgH="444240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34" y="2762477"/>
                        <a:ext cx="2590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975350" y="3346450"/>
          <a:ext cx="241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200" imgH="164880" progId="Equation.3">
                  <p:embed/>
                </p:oleObj>
              </mc:Choice>
              <mc:Fallback>
                <p:oleObj name="Equation" r:id="rId16" imgW="241200" imgH="16488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346450"/>
                        <a:ext cx="241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653848"/>
              </p:ext>
            </p:extLst>
          </p:nvPr>
        </p:nvGraphicFramePr>
        <p:xfrm>
          <a:off x="2006571" y="4000500"/>
          <a:ext cx="2127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18960" imgH="241200" progId="Equation.3">
                  <p:embed/>
                </p:oleObj>
              </mc:Choice>
              <mc:Fallback>
                <p:oleObj name="Equation" r:id="rId18" imgW="1218960" imgH="2412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571" y="4000500"/>
                        <a:ext cx="21272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52845"/>
              </p:ext>
            </p:extLst>
          </p:nvPr>
        </p:nvGraphicFramePr>
        <p:xfrm>
          <a:off x="4829889" y="3875727"/>
          <a:ext cx="19907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57120" imgH="444240" progId="Equation.3">
                  <p:embed/>
                </p:oleObj>
              </mc:Choice>
              <mc:Fallback>
                <p:oleObj name="Equation" r:id="rId20" imgW="1257120" imgH="44424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889" y="3875727"/>
                        <a:ext cx="19907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61034"/>
              </p:ext>
            </p:extLst>
          </p:nvPr>
        </p:nvGraphicFramePr>
        <p:xfrm>
          <a:off x="7523188" y="3875727"/>
          <a:ext cx="22161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09400" imgH="444240" progId="Equation.3">
                  <p:embed/>
                </p:oleObj>
              </mc:Choice>
              <mc:Fallback>
                <p:oleObj name="Equation" r:id="rId22" imgW="1409400" imgH="444240" progId="Equation.3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188" y="3875727"/>
                        <a:ext cx="22161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08453"/>
              </p:ext>
            </p:extLst>
          </p:nvPr>
        </p:nvGraphicFramePr>
        <p:xfrm>
          <a:off x="2452662" y="4421187"/>
          <a:ext cx="2073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20480" imgH="444240" progId="Equation.3">
                  <p:embed/>
                </p:oleObj>
              </mc:Choice>
              <mc:Fallback>
                <p:oleObj name="Equation" r:id="rId24" imgW="1320480" imgH="444240" progId="Equation.3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4421187"/>
                        <a:ext cx="20732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821368"/>
              </p:ext>
            </p:extLst>
          </p:nvPr>
        </p:nvGraphicFramePr>
        <p:xfrm>
          <a:off x="4525937" y="4995327"/>
          <a:ext cx="259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44240" progId="Equation.3">
                  <p:embed/>
                </p:oleObj>
              </mc:Choice>
              <mc:Fallback>
                <p:oleObj name="Equation" r:id="rId26" imgW="1650960" imgH="44424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37" y="4995327"/>
                        <a:ext cx="2590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1480</Words>
  <Application>Microsoft Office PowerPoint</Application>
  <PresentationFormat>Widescreen</PresentationFormat>
  <Paragraphs>259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Формула</vt:lpstr>
      <vt:lpstr>Equation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7</cp:revision>
  <dcterms:created xsi:type="dcterms:W3CDTF">2021-03-01T05:08:02Z</dcterms:created>
  <dcterms:modified xsi:type="dcterms:W3CDTF">2021-03-01T05:34:05Z</dcterms:modified>
</cp:coreProperties>
</file>