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7D69-200A-4AB9-8D53-0FFF2514A647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08ED-AFBC-4F91-9961-8BA2D123A2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18.bin"/><Relationship Id="rId3" Type="http://schemas.openxmlformats.org/officeDocument/2006/relationships/image" Target="../media/image2.wmf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76.wmf"/><Relationship Id="rId2" Type="http://schemas.openxmlformats.org/officeDocument/2006/relationships/oleObject" Target="../embeddings/oleObject111.bin"/><Relationship Id="rId16" Type="http://schemas.openxmlformats.org/officeDocument/2006/relationships/image" Target="../media/image7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4.bin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75.wmf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14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19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2.wmf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3.wmf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image" Target="../media/image2.wmf"/><Relationship Id="rId21" Type="http://schemas.openxmlformats.org/officeDocument/2006/relationships/oleObject" Target="../embeddings/oleObject51.bin"/><Relationship Id="rId34" Type="http://schemas.openxmlformats.org/officeDocument/2006/relationships/oleObject" Target="../embeddings/oleObject58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image" Target="../media/image42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8.bin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2.wmf"/><Relationship Id="rId24" Type="http://schemas.openxmlformats.org/officeDocument/2006/relationships/image" Target="../media/image38.wmf"/><Relationship Id="rId32" Type="http://schemas.openxmlformats.org/officeDocument/2006/relationships/oleObject" Target="../embeddings/oleObject57.bin"/><Relationship Id="rId37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34.wmf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40.wmf"/><Relationship Id="rId36" Type="http://schemas.openxmlformats.org/officeDocument/2006/relationships/oleObject" Target="../embeddings/oleObject59.bin"/><Relationship Id="rId10" Type="http://schemas.openxmlformats.org/officeDocument/2006/relationships/oleObject" Target="../embeddings/oleObject45.bin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41.wmf"/><Relationship Id="rId35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image" Target="../media/image2.wmf"/><Relationship Id="rId21" Type="http://schemas.openxmlformats.org/officeDocument/2006/relationships/image" Target="../media/image49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47.wmf"/><Relationship Id="rId25" Type="http://schemas.openxmlformats.org/officeDocument/2006/relationships/image" Target="../media/image51.wmf"/><Relationship Id="rId33" Type="http://schemas.openxmlformats.org/officeDocument/2006/relationships/image" Target="../media/image55.wmf"/><Relationship Id="rId2" Type="http://schemas.openxmlformats.org/officeDocument/2006/relationships/oleObject" Target="../embeddings/oleObject60.bin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6.bin"/><Relationship Id="rId24" Type="http://schemas.openxmlformats.org/officeDocument/2006/relationships/oleObject" Target="../embeddings/oleObject74.bin"/><Relationship Id="rId32" Type="http://schemas.openxmlformats.org/officeDocument/2006/relationships/oleObject" Target="../embeddings/oleObject7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9.bin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76.bin"/><Relationship Id="rId10" Type="http://schemas.openxmlformats.org/officeDocument/2006/relationships/image" Target="../media/image37.wmf"/><Relationship Id="rId19" Type="http://schemas.openxmlformats.org/officeDocument/2006/relationships/image" Target="../media/image48.wmf"/><Relationship Id="rId31" Type="http://schemas.openxmlformats.org/officeDocument/2006/relationships/image" Target="../media/image54.wmf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52.wmf"/><Relationship Id="rId30" Type="http://schemas.openxmlformats.org/officeDocument/2006/relationships/oleObject" Target="../embeddings/oleObject7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88.bin"/><Relationship Id="rId3" Type="http://schemas.openxmlformats.org/officeDocument/2006/relationships/image" Target="../media/image1.wmf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57.w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36.wmf"/><Relationship Id="rId5" Type="http://schemas.openxmlformats.org/officeDocument/2006/relationships/image" Target="../media/image2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64.wmf"/><Relationship Id="rId3" Type="http://schemas.openxmlformats.org/officeDocument/2006/relationships/image" Target="../media/image1.wmf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97.bin"/><Relationship Id="rId2" Type="http://schemas.openxmlformats.org/officeDocument/2006/relationships/oleObject" Target="../embeddings/oleObject89.bin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67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98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73.wmf"/><Relationship Id="rId3" Type="http://schemas.openxmlformats.org/officeDocument/2006/relationships/image" Target="../media/image2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107.bin"/><Relationship Id="rId17" Type="http://schemas.openxmlformats.org/officeDocument/2006/relationships/oleObject" Target="../embeddings/oleObject110.bin"/><Relationship Id="rId2" Type="http://schemas.openxmlformats.org/officeDocument/2006/relationships/oleObject" Target="../embeddings/oleObject101.bin"/><Relationship Id="rId16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70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9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69.wmf"/><Relationship Id="rId14" Type="http://schemas.openxmlformats.org/officeDocument/2006/relationships/image" Target="../media/image7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1600" b="1" dirty="0"/>
              <a:t>Свойства оптимальных смешанных стратегий матричных игр</a:t>
            </a:r>
          </a:p>
          <a:p>
            <a:pPr>
              <a:buNone/>
            </a:pPr>
            <a:r>
              <a:rPr lang="ru-RU" sz="1600" b="1" dirty="0"/>
              <a:t>Теорема 1. </a:t>
            </a:r>
            <a:r>
              <a:rPr lang="ru-RU" sz="1600" dirty="0"/>
              <a:t>Для матричной игры с платёжной матрицей </a:t>
            </a:r>
            <a:r>
              <a:rPr lang="en-US" sz="1600" i="1" dirty="0"/>
              <a:t>H</a:t>
            </a:r>
            <a:r>
              <a:rPr lang="ru-RU" sz="1600" dirty="0"/>
              <a:t> имеют место соотношения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причём внешние экстремумы достигаются на оптимальных смешанных стратегиях игроков.</a:t>
            </a:r>
            <a:endParaRPr lang="en-US" sz="1600" dirty="0"/>
          </a:p>
          <a:p>
            <a:pPr>
              <a:buNone/>
            </a:pPr>
            <a:r>
              <a:rPr lang="ru-RU" sz="1600" i="1" dirty="0"/>
              <a:t>Доказательство</a:t>
            </a:r>
            <a:r>
              <a:rPr lang="ru-RU" sz="1600" dirty="0"/>
              <a:t>. По определению значения игры и теоремы фон Неймана 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Имеем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Отсюда</a:t>
            </a:r>
            <a:endParaRPr lang="en-US" sz="1600" dirty="0"/>
          </a:p>
          <a:p>
            <a:pPr>
              <a:buNone/>
            </a:pPr>
            <a:endParaRPr lang="en-US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ru-RU" sz="1600" dirty="0"/>
              <a:t>Следовательно,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Окончательно,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 Аналогично доказывается второе равенство формулировки теоремы.</a:t>
            </a: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ru-RU" dirty="0"/>
              <a:t>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3286124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286124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428875" y="1214438"/>
          <a:ext cx="30416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438280" imgH="444240" progId="Equation.3">
                  <p:embed/>
                </p:oleObj>
              </mc:Choice>
              <mc:Fallback>
                <p:oleObj name="Equation" r:id="rId6" imgW="243828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214438"/>
                        <a:ext cx="304165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1898650" y="2357438"/>
          <a:ext cx="39608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3174840" imgH="444240" progId="Equation.3">
                  <p:embed/>
                </p:oleObj>
              </mc:Choice>
              <mc:Fallback>
                <p:oleObj name="Equation" r:id="rId8" imgW="31748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357438"/>
                        <a:ext cx="396081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2092325" y="3071813"/>
          <a:ext cx="34893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0" imgW="2793960" imgH="444240" progId="Equation.3">
                  <p:embed/>
                </p:oleObj>
              </mc:Choice>
              <mc:Fallback>
                <p:oleObj name="Equation" r:id="rId10" imgW="2793960" imgH="4442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071813"/>
                        <a:ext cx="34893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055688" y="3643313"/>
          <a:ext cx="54927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2" imgW="4394160" imgH="444240" progId="Equation.3">
                  <p:embed/>
                </p:oleObj>
              </mc:Choice>
              <mc:Fallback>
                <p:oleObj name="Equation" r:id="rId12" imgW="439416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643313"/>
                        <a:ext cx="549275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4" imgW="114120" imgH="215640" progId="Equation.3">
                  <p:embed/>
                </p:oleObj>
              </mc:Choice>
              <mc:Fallback>
                <p:oleObj name="Equation" r:id="rId14" imgW="11412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508125" y="4286250"/>
          <a:ext cx="46164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5" imgW="3695400" imgH="444240" progId="Equation.3">
                  <p:embed/>
                </p:oleObj>
              </mc:Choice>
              <mc:Fallback>
                <p:oleObj name="Equation" r:id="rId15" imgW="3695400" imgH="44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286250"/>
                        <a:ext cx="461645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2500298" y="5000636"/>
          <a:ext cx="26177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7" imgW="2095200" imgH="444240" progId="Equation.3">
                  <p:embed/>
                </p:oleObj>
              </mc:Choice>
              <mc:Fallback>
                <p:oleObj name="Equation" r:id="rId17" imgW="2095200" imgH="4442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000636"/>
                        <a:ext cx="26177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357438" y="5643563"/>
          <a:ext cx="31845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9" imgW="2552400" imgH="444240" progId="Equation.3">
                  <p:embed/>
                </p:oleObj>
              </mc:Choice>
              <mc:Fallback>
                <p:oleObj name="Equation" r:id="rId19" imgW="2552400" imgH="4442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643563"/>
                        <a:ext cx="31845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Пример</a:t>
            </a:r>
            <a:r>
              <a:rPr lang="ru-RU" sz="1600" dirty="0"/>
              <a:t>.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Переходим к матрице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Строим пару двойственных задач ЛП: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Получим: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Перейдём к оптимальным стратегиям игроков: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ru-RU" dirty="0"/>
              <a:t>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357554" y="5000636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000636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989138" y="642938"/>
          <a:ext cx="11160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457200" progId="Equation.3">
                  <p:embed/>
                </p:oleObj>
              </mc:Choice>
              <mc:Fallback>
                <p:oleObj name="Equation" r:id="rId7" imgW="850680" imgH="4572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642938"/>
                        <a:ext cx="11160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936750" y="1571625"/>
          <a:ext cx="1098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38080" imgH="457200" progId="Equation.3">
                  <p:embed/>
                </p:oleObj>
              </mc:Choice>
              <mc:Fallback>
                <p:oleObj name="Equation" r:id="rId9" imgW="838080" imgH="4572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1571625"/>
                        <a:ext cx="10985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1714500" y="2714625"/>
          <a:ext cx="36893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98520" imgH="939600" progId="Equation.3">
                  <p:embed/>
                </p:oleObj>
              </mc:Choice>
              <mc:Fallback>
                <p:oleObj name="Equation" r:id="rId11" imgW="3098520" imgH="939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714625"/>
                        <a:ext cx="368935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1785938" y="3852863"/>
          <a:ext cx="32464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01640" imgH="711000" progId="Equation.3">
                  <p:embed/>
                </p:oleObj>
              </mc:Choice>
              <mc:Fallback>
                <p:oleObj name="Equation" r:id="rId13" imgW="2501640" imgH="7110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852863"/>
                        <a:ext cx="324643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1857375" y="5357813"/>
          <a:ext cx="37639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124080" imgH="711000" progId="Equation.3">
                  <p:embed/>
                </p:oleObj>
              </mc:Choice>
              <mc:Fallback>
                <p:oleObj name="Equation" r:id="rId15" imgW="3124080" imgH="7110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357813"/>
                        <a:ext cx="376396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 2. </a:t>
            </a:r>
            <a:r>
              <a:rPr lang="ru-RU" sz="1600" dirty="0"/>
              <a:t>Для матричной игры с платёжной матрицей </a:t>
            </a:r>
            <a:r>
              <a:rPr lang="en-US" sz="1600" i="1" dirty="0"/>
              <a:t>H</a:t>
            </a:r>
            <a:r>
              <a:rPr lang="ru-RU" sz="1600" dirty="0"/>
              <a:t> имеют место соотношения</a:t>
            </a: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i="1" dirty="0"/>
              <a:t>Доказательство.</a:t>
            </a:r>
            <a:r>
              <a:rPr lang="ru-RU" sz="1600" b="1" i="1" dirty="0"/>
              <a:t> </a:t>
            </a:r>
            <a:r>
              <a:rPr lang="ru-RU" sz="1600" dirty="0"/>
              <a:t>По теореме 1 .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Аналогично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b="1" dirty="0"/>
              <a:t>Теорема 3. </a:t>
            </a:r>
            <a:r>
              <a:rPr lang="ru-RU" sz="1600" dirty="0"/>
              <a:t>Если </a:t>
            </a:r>
            <a:r>
              <a:rPr lang="en-US" sz="1600" i="1" dirty="0"/>
              <a:t>p</a:t>
            </a:r>
            <a:r>
              <a:rPr lang="ru-RU" sz="1600" dirty="0"/>
              <a:t> и </a:t>
            </a:r>
            <a:r>
              <a:rPr lang="en-US" sz="1600" i="1" dirty="0"/>
              <a:t>q </a:t>
            </a:r>
            <a:r>
              <a:rPr lang="ru-RU" sz="1600" dirty="0"/>
              <a:t>стратегии игроков, а </a:t>
            </a:r>
            <a:r>
              <a:rPr lang="en-US" sz="1600" i="1" dirty="0"/>
              <a:t>v </a:t>
            </a:r>
            <a:r>
              <a:rPr lang="ru-RU" sz="1600" dirty="0"/>
              <a:t>некоторое число, причём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то </a:t>
            </a:r>
            <a:r>
              <a:rPr lang="en-US" sz="1600" i="1" dirty="0"/>
              <a:t>p</a:t>
            </a:r>
            <a:r>
              <a:rPr lang="ru-RU" sz="1600" dirty="0"/>
              <a:t> и </a:t>
            </a:r>
            <a:r>
              <a:rPr lang="en-US" sz="1600" i="1" dirty="0"/>
              <a:t>q</a:t>
            </a:r>
            <a:r>
              <a:rPr lang="ru-RU" sz="1600" dirty="0"/>
              <a:t> оптимальные стратегии игроков и </a:t>
            </a:r>
            <a:r>
              <a:rPr lang="en-US" sz="1600" i="1" dirty="0"/>
              <a:t>I</a:t>
            </a:r>
            <a:r>
              <a:rPr lang="ru-RU" sz="1600" i="1" dirty="0"/>
              <a:t>=</a:t>
            </a:r>
            <a:r>
              <a:rPr lang="en-US" sz="1600" i="1" dirty="0"/>
              <a:t>v</a:t>
            </a:r>
            <a:r>
              <a:rPr lang="ru-RU" sz="1600" dirty="0"/>
              <a:t>.</a:t>
            </a:r>
            <a:endParaRPr lang="ru-RU" sz="1600" b="1" i="1" dirty="0"/>
          </a:p>
          <a:p>
            <a:pPr>
              <a:buNone/>
            </a:pPr>
            <a:r>
              <a:rPr lang="ru-RU" sz="1600" i="1" dirty="0"/>
              <a:t>Доказательство</a:t>
            </a:r>
            <a:r>
              <a:rPr lang="ru-RU" sz="1600" dirty="0"/>
              <a:t>. Из теоремы 1 имеем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Из неравенства в формулировке теоремы получим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3286124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286124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643174" y="857232"/>
          <a:ext cx="26765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2145960" imgH="444240" progId="Equation.3">
                  <p:embed/>
                </p:oleObj>
              </mc:Choice>
              <mc:Fallback>
                <p:oleObj name="Equation" r:id="rId5" imgW="21459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857232"/>
                        <a:ext cx="26765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379663" y="1714500"/>
          <a:ext cx="29146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2336760" imgH="444240" progId="Equation.3">
                  <p:embed/>
                </p:oleObj>
              </mc:Choice>
              <mc:Fallback>
                <p:oleObj name="Equation" r:id="rId7" imgW="23367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714500"/>
                        <a:ext cx="291465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2571736" y="4357694"/>
          <a:ext cx="23320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9" imgW="1866600" imgH="444240" progId="Equation.3">
                  <p:embed/>
                </p:oleObj>
              </mc:Choice>
              <mc:Fallback>
                <p:oleObj name="Equation" r:id="rId9" imgW="186660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357694"/>
                        <a:ext cx="233203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1" imgW="114120" imgH="215640" progId="Equation.3">
                  <p:embed/>
                </p:oleObj>
              </mc:Choice>
              <mc:Fallback>
                <p:oleObj name="Equation" r:id="rId11" imgW="11412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2300288" y="3214688"/>
          <a:ext cx="24447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2" imgW="1955520" imgH="444240" progId="Equation.3">
                  <p:embed/>
                </p:oleObj>
              </mc:Choice>
              <mc:Fallback>
                <p:oleObj name="Equation" r:id="rId12" imgW="1955520" imgH="444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214688"/>
                        <a:ext cx="244475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586038" y="5286375"/>
          <a:ext cx="25828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4" imgW="2070000" imgH="444240" progId="Equation.3">
                  <p:embed/>
                </p:oleObj>
              </mc:Choice>
              <mc:Fallback>
                <p:oleObj name="Equation" r:id="rId14" imgW="2070000" imgH="4442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5286375"/>
                        <a:ext cx="258286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2285984" y="2285992"/>
          <a:ext cx="29146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6" imgW="2336760" imgH="444240" progId="Equation.3">
                  <p:embed/>
                </p:oleObj>
              </mc:Choice>
              <mc:Fallback>
                <p:oleObj name="Equation" r:id="rId16" imgW="2336760" imgH="444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285992"/>
                        <a:ext cx="291465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Следствие 1. </a:t>
            </a:r>
            <a:r>
              <a:rPr lang="ru-RU" sz="1600" dirty="0"/>
              <a:t>Если </a:t>
            </a:r>
            <a:r>
              <a:rPr lang="en-US" sz="1600" i="1" dirty="0"/>
              <a:t>p</a:t>
            </a:r>
            <a:r>
              <a:rPr lang="ru-RU" sz="1600" dirty="0"/>
              <a:t> и </a:t>
            </a:r>
            <a:r>
              <a:rPr lang="en-US" sz="1600" i="1" dirty="0"/>
              <a:t>q</a:t>
            </a:r>
            <a:r>
              <a:rPr lang="ru-RU" sz="1600" dirty="0"/>
              <a:t> стратегии игроков, а </a:t>
            </a:r>
            <a:r>
              <a:rPr lang="en-US" sz="1600" i="1" dirty="0"/>
              <a:t>v </a:t>
            </a:r>
            <a:r>
              <a:rPr lang="ru-RU" sz="1600" dirty="0"/>
              <a:t>– число, причём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то </a:t>
            </a:r>
            <a:r>
              <a:rPr lang="en-US" sz="1600" i="1" dirty="0"/>
              <a:t>p</a:t>
            </a:r>
            <a:r>
              <a:rPr lang="ru-RU" sz="1600" dirty="0"/>
              <a:t> и </a:t>
            </a:r>
            <a:r>
              <a:rPr lang="en-US" sz="1600" i="1" dirty="0"/>
              <a:t>q</a:t>
            </a:r>
            <a:r>
              <a:rPr lang="ru-RU" sz="1600" dirty="0"/>
              <a:t> оптимальные стратегии и </a:t>
            </a:r>
            <a:r>
              <a:rPr lang="en-US" sz="1600" i="1" dirty="0"/>
              <a:t>v</a:t>
            </a:r>
            <a:r>
              <a:rPr lang="ru-RU" sz="1600" i="1" dirty="0"/>
              <a:t>=</a:t>
            </a:r>
            <a:r>
              <a:rPr lang="en-US" sz="1600" i="1" dirty="0"/>
              <a:t>I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b="1" dirty="0"/>
              <a:t>Следствие 2. </a:t>
            </a:r>
            <a:r>
              <a:rPr lang="ru-RU" sz="1600" dirty="0"/>
              <a:t>Если </a:t>
            </a:r>
            <a:r>
              <a:rPr lang="en-US" sz="1600" i="1" dirty="0"/>
              <a:t>p </a:t>
            </a:r>
            <a:r>
              <a:rPr lang="ru-RU" sz="1600" dirty="0"/>
              <a:t>и </a:t>
            </a:r>
            <a:r>
              <a:rPr lang="en-US" sz="1600" i="1" dirty="0"/>
              <a:t>q</a:t>
            </a:r>
            <a:r>
              <a:rPr lang="ru-RU" sz="1600" dirty="0"/>
              <a:t> стратегии игроков, то для их оптимальности достаточно выполнения</a:t>
            </a:r>
          </a:p>
          <a:p>
            <a:pPr>
              <a:buNone/>
            </a:pPr>
            <a:r>
              <a:rPr lang="ru-RU" sz="1600" dirty="0"/>
              <a:t>неравенства</a:t>
            </a:r>
          </a:p>
          <a:p>
            <a:pPr>
              <a:buNone/>
            </a:pPr>
            <a:r>
              <a:rPr lang="ru-RU" sz="1600" dirty="0"/>
              <a:t> </a:t>
            </a:r>
          </a:p>
          <a:p>
            <a:pPr>
              <a:buNone/>
            </a:pPr>
            <a:r>
              <a:rPr lang="ru-RU" sz="1600" b="1" dirty="0"/>
              <a:t>Теорема 4. </a:t>
            </a:r>
            <a:r>
              <a:rPr lang="ru-RU" sz="1600" dirty="0"/>
              <a:t>Каждая пара оптимальных смешанных стратегий игры с платёжной матрицей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                                </a:t>
            </a:r>
            <a:r>
              <a:rPr lang="ru-RU" sz="1600" dirty="0"/>
              <a:t>является парой оптимальных смешанных стратегий  игры с платёжной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матрицей </a:t>
            </a:r>
            <a:r>
              <a:rPr lang="en-US" sz="1600" dirty="0"/>
              <a:t>                                       </a:t>
            </a:r>
            <a:r>
              <a:rPr lang="ru-RU" sz="1600" dirty="0"/>
              <a:t>, где  </a:t>
            </a:r>
            <a:r>
              <a:rPr lang="en-US" sz="1600" i="1" dirty="0"/>
              <a:t>k </a:t>
            </a:r>
            <a:r>
              <a:rPr lang="ru-RU" sz="1600" dirty="0"/>
              <a:t>– произвольная константа.</a:t>
            </a:r>
            <a:endParaRPr lang="ru-RU" sz="1600" b="1" i="1" dirty="0"/>
          </a:p>
          <a:p>
            <a:pPr>
              <a:buNone/>
            </a:pPr>
            <a:r>
              <a:rPr lang="ru-RU" sz="1600" i="1" dirty="0"/>
              <a:t>Доказательство</a:t>
            </a:r>
            <a:r>
              <a:rPr lang="ru-RU" sz="1600" dirty="0"/>
              <a:t>. Пусть </a:t>
            </a:r>
            <a:r>
              <a:rPr lang="en-US" sz="1600" i="1" dirty="0"/>
              <a:t>p</a:t>
            </a:r>
            <a:r>
              <a:rPr lang="ru-RU" sz="1600" dirty="0"/>
              <a:t>*,</a:t>
            </a:r>
            <a:r>
              <a:rPr lang="en-US" sz="1600" i="1" dirty="0"/>
              <a:t>q</a:t>
            </a:r>
            <a:r>
              <a:rPr lang="ru-RU" sz="1600" dirty="0"/>
              <a:t>* -пара оптимальных стратегий для игры с платёжной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матрицей </a:t>
            </a:r>
            <a:r>
              <a:rPr lang="en-US" sz="1600" i="1" dirty="0"/>
              <a:t>H</a:t>
            </a:r>
            <a:r>
              <a:rPr lang="ru-RU" sz="1600" dirty="0"/>
              <a:t>. Тогда по определению значения игры получим</a:t>
            </a: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Получим </a:t>
            </a:r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что по следствию 1 доказывает теорему.</a:t>
            </a: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21.09.2011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3286124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286124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879725" y="857250"/>
          <a:ext cx="22018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1765080" imgH="444240" progId="Equation.3">
                  <p:embed/>
                </p:oleObj>
              </mc:Choice>
              <mc:Fallback>
                <p:oleObj name="Equation" r:id="rId5" imgW="17650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857250"/>
                        <a:ext cx="220186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2952750" y="2143125"/>
          <a:ext cx="21113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8" imgW="1688760" imgH="444240" progId="Equation.3">
                  <p:embed/>
                </p:oleObj>
              </mc:Choice>
              <mc:Fallback>
                <p:oleObj name="Equation" r:id="rId8" imgW="168876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143125"/>
                        <a:ext cx="21113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42910" y="2928934"/>
          <a:ext cx="1025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0" imgW="749160" imgH="291960" progId="Equation.3">
                  <p:embed/>
                </p:oleObj>
              </mc:Choice>
              <mc:Fallback>
                <p:oleObj name="Equation" r:id="rId10" imgW="74916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928934"/>
                        <a:ext cx="10255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835150" y="3214688"/>
          <a:ext cx="1355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2" imgW="990360" imgH="291960" progId="Equation.3">
                  <p:embed/>
                </p:oleObj>
              </mc:Choice>
              <mc:Fallback>
                <p:oleObj name="Equation" r:id="rId12" imgW="990360" imgH="2919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14688"/>
                        <a:ext cx="1355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1000100" y="4143380"/>
          <a:ext cx="70215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4" imgW="5283000" imgH="444240" progId="Equation.3">
                  <p:embed/>
                </p:oleObj>
              </mc:Choice>
              <mc:Fallback>
                <p:oleObj name="Equation" r:id="rId14" imgW="5283000" imgH="4442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143380"/>
                        <a:ext cx="70215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1643042" y="4929198"/>
          <a:ext cx="39751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6" imgW="3187440" imgH="444240" progId="Equation.3">
                  <p:embed/>
                </p:oleObj>
              </mc:Choice>
              <mc:Fallback>
                <p:oleObj name="Equation" r:id="rId16" imgW="31874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929198"/>
                        <a:ext cx="39751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Доминирование стратегий</a:t>
            </a:r>
          </a:p>
          <a:p>
            <a:pPr>
              <a:buNone/>
            </a:pPr>
            <a:r>
              <a:rPr lang="ru-RU" sz="1600" dirty="0"/>
              <a:t>Пусть конечная игра представлена платёжной матрицей </a:t>
            </a:r>
            <a:r>
              <a:rPr lang="en-US" sz="1600" i="1" dirty="0"/>
              <a:t>H</a:t>
            </a:r>
            <a:r>
              <a:rPr lang="ru-RU" sz="1600" dirty="0"/>
              <a:t>. Говорим, что для первого игрока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стратегия </a:t>
            </a:r>
            <a:r>
              <a:rPr lang="en-US" sz="1600" i="1" dirty="0"/>
              <a:t>p</a:t>
            </a:r>
            <a:r>
              <a:rPr lang="ru-RU" sz="1600" i="1" baseline="30000" dirty="0"/>
              <a:t>’</a:t>
            </a:r>
            <a:r>
              <a:rPr lang="ru-RU" sz="1600" dirty="0"/>
              <a:t> </a:t>
            </a:r>
            <a:r>
              <a:rPr lang="ru-RU" sz="1600" i="1" dirty="0"/>
              <a:t>доминирует</a:t>
            </a:r>
            <a:r>
              <a:rPr lang="ru-RU" sz="1600" dirty="0"/>
              <a:t> стратегию </a:t>
            </a:r>
            <a:r>
              <a:rPr lang="en-US" sz="1600" i="1" dirty="0"/>
              <a:t>p</a:t>
            </a:r>
            <a:r>
              <a:rPr lang="ru-RU" sz="1600" i="1" baseline="30000" dirty="0"/>
              <a:t>’’</a:t>
            </a:r>
            <a:r>
              <a:rPr lang="ru-RU" sz="1600" dirty="0"/>
              <a:t>, если 				</a:t>
            </a:r>
            <a:endParaRPr lang="en-US" sz="1600" dirty="0"/>
          </a:p>
          <a:p>
            <a:pPr>
              <a:buNone/>
            </a:pPr>
            <a:endParaRPr lang="en-US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ru-RU" sz="1600" dirty="0"/>
              <a:t>Иными словами для любой чистой стратегии второго игрока выигрыш первого игрока при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применении им стратегии </a:t>
            </a:r>
            <a:r>
              <a:rPr lang="en-US" sz="1600" i="1" dirty="0"/>
              <a:t>p</a:t>
            </a:r>
            <a:r>
              <a:rPr lang="ru-RU" sz="1600" i="1" baseline="30000" dirty="0"/>
              <a:t>’</a:t>
            </a:r>
            <a:r>
              <a:rPr lang="ru-RU" sz="1600" i="1" dirty="0"/>
              <a:t> </a:t>
            </a:r>
            <a:r>
              <a:rPr lang="ru-RU" sz="1600" dirty="0"/>
              <a:t>не меньше выигрыша при применении им стратегии </a:t>
            </a:r>
            <a:r>
              <a:rPr lang="en-US" sz="1600" i="1" dirty="0"/>
              <a:t>p</a:t>
            </a:r>
            <a:r>
              <a:rPr lang="ru-RU" sz="1600" i="1" baseline="30000" dirty="0"/>
              <a:t>’’</a:t>
            </a:r>
            <a:r>
              <a:rPr lang="ru-RU" sz="1600" dirty="0"/>
              <a:t>. Если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все неравенства в системе строгие, то говорим о строгом доминировании, а при наличии</a:t>
            </a:r>
          </a:p>
          <a:p>
            <a:pPr>
              <a:buNone/>
            </a:pPr>
            <a:r>
              <a:rPr lang="ru-RU" sz="1600" dirty="0"/>
              <a:t>хотя бы одного равенства – о нестрогом доминировании. 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Аналогично, для второго игрока стратегия </a:t>
            </a:r>
            <a:r>
              <a:rPr lang="en-US" sz="1600" i="1" dirty="0"/>
              <a:t>q</a:t>
            </a:r>
            <a:r>
              <a:rPr lang="ru-RU" sz="1600" i="1" baseline="30000" dirty="0"/>
              <a:t>’</a:t>
            </a:r>
            <a:r>
              <a:rPr lang="ru-RU" sz="1600" dirty="0"/>
              <a:t> доминирует стратегию </a:t>
            </a:r>
            <a:r>
              <a:rPr lang="en-US" sz="1600" i="1" dirty="0"/>
              <a:t>q</a:t>
            </a:r>
            <a:r>
              <a:rPr lang="ru-RU" sz="1600" i="1" baseline="30000" dirty="0"/>
              <a:t>’’</a:t>
            </a:r>
            <a:r>
              <a:rPr lang="ru-RU" sz="1600" dirty="0"/>
              <a:t>, если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При этом говорят о строгом доминировании, если все неравенства строгие, и о нестрогом</a:t>
            </a:r>
          </a:p>
          <a:p>
            <a:pPr>
              <a:buNone/>
            </a:pPr>
            <a:r>
              <a:rPr lang="ru-RU" sz="1600" dirty="0"/>
              <a:t>доминировании в противном случае.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В частности, чистая стратегия           первого игрока доминирует его чистую стратегию      </a:t>
            </a:r>
          </a:p>
          <a:p>
            <a:pPr>
              <a:buNone/>
            </a:pPr>
            <a:r>
              <a:rPr lang="ru-RU" sz="1600" dirty="0"/>
              <a:t>если </a:t>
            </a:r>
          </a:p>
          <a:p>
            <a:pPr>
              <a:buNone/>
            </a:pPr>
            <a:r>
              <a:rPr lang="ru-RU" sz="1600" dirty="0"/>
              <a:t>Чистая стратегия второго игрока          доминирует чистую стратегию          , если</a:t>
            </a: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21.09.2011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3286124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286124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500313" y="1508125"/>
          <a:ext cx="22272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6" imgW="1676160" imgH="431640" progId="Equation.3">
                  <p:embed/>
                </p:oleObj>
              </mc:Choice>
              <mc:Fallback>
                <p:oleObj name="Equation" r:id="rId6" imgW="16761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508125"/>
                        <a:ext cx="2227262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2630488" y="3500438"/>
          <a:ext cx="21097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8" imgW="1587240" imgH="444240" progId="Equation.3">
                  <p:embed/>
                </p:oleObj>
              </mc:Choice>
              <mc:Fallback>
                <p:oleObj name="Equation" r:id="rId8" imgW="158724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500438"/>
                        <a:ext cx="210978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3143240" y="4643446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0" imgW="203040" imgH="241200" progId="Equation.3">
                  <p:embed/>
                </p:oleObj>
              </mc:Choice>
              <mc:Fallback>
                <p:oleObj name="Equation" r:id="rId10" imgW="20304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643446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7900988" y="4643438"/>
          <a:ext cx="527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2" imgW="330120" imgH="241200" progId="Equation.3">
                  <p:embed/>
                </p:oleObj>
              </mc:Choice>
              <mc:Fallback>
                <p:oleObj name="Equation" r:id="rId12" imgW="3301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988" y="4643438"/>
                        <a:ext cx="5270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143000" y="5000625"/>
          <a:ext cx="14509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4" imgW="1143000" imgH="266400" progId="Equation.3">
                  <p:embed/>
                </p:oleObj>
              </mc:Choice>
              <mc:Fallback>
                <p:oleObj name="Equation" r:id="rId14" imgW="1143000" imgH="26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00625"/>
                        <a:ext cx="145097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3429000" y="5286375"/>
          <a:ext cx="3127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16" imgW="215640" imgH="241200" progId="Equation.3">
                  <p:embed/>
                </p:oleObj>
              </mc:Choice>
              <mc:Fallback>
                <p:oleObj name="Equation" r:id="rId16" imgW="21564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86375"/>
                        <a:ext cx="3127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6492875" y="5286375"/>
          <a:ext cx="330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18" imgW="228600" imgH="241200" progId="Equation.3">
                  <p:embed/>
                </p:oleObj>
              </mc:Choice>
              <mc:Fallback>
                <p:oleObj name="Equation" r:id="rId18" imgW="22860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5286375"/>
                        <a:ext cx="3302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706438" y="5643563"/>
          <a:ext cx="13223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20" imgW="1041120" imgH="266400" progId="Equation.3">
                  <p:embed/>
                </p:oleObj>
              </mc:Choice>
              <mc:Fallback>
                <p:oleObj name="Equation" r:id="rId20" imgW="1041120" imgH="266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5643563"/>
                        <a:ext cx="132238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 1. </a:t>
            </a:r>
            <a:r>
              <a:rPr lang="ru-RU" sz="1600" dirty="0"/>
              <a:t>Если для первого игрока стратегия </a:t>
            </a:r>
            <a:r>
              <a:rPr lang="en-US" sz="1600" i="1" dirty="0"/>
              <a:t>p</a:t>
            </a:r>
            <a:r>
              <a:rPr lang="ru-RU" sz="1600" i="1" baseline="30000" dirty="0"/>
              <a:t>’</a:t>
            </a:r>
            <a:r>
              <a:rPr lang="ru-RU" sz="1600" dirty="0"/>
              <a:t> доминирует стратегию </a:t>
            </a:r>
            <a:r>
              <a:rPr lang="en-US" sz="1600" i="1" dirty="0"/>
              <a:t>p</a:t>
            </a:r>
            <a:r>
              <a:rPr lang="ru-RU" sz="1600" i="1" baseline="30000" dirty="0"/>
              <a:t>’’</a:t>
            </a:r>
            <a:r>
              <a:rPr lang="ru-RU" sz="1600" dirty="0"/>
              <a:t> и стратегия </a:t>
            </a:r>
            <a:r>
              <a:rPr lang="en-US" sz="1600" i="1" dirty="0"/>
              <a:t>p</a:t>
            </a:r>
            <a:r>
              <a:rPr lang="ru-RU" sz="1600" i="1" baseline="30000" dirty="0"/>
              <a:t>’’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оптимальна, то стратегия </a:t>
            </a:r>
            <a:r>
              <a:rPr lang="en-US" sz="1600" i="1" dirty="0"/>
              <a:t>p</a:t>
            </a:r>
            <a:r>
              <a:rPr lang="ru-RU" sz="1600" i="1" baseline="30000" dirty="0"/>
              <a:t>’</a:t>
            </a:r>
            <a:r>
              <a:rPr lang="ru-RU" sz="1600" i="1" dirty="0"/>
              <a:t> </a:t>
            </a:r>
            <a:r>
              <a:rPr lang="ru-RU" sz="1600" dirty="0"/>
              <a:t>также оптимальна.</a:t>
            </a:r>
            <a:endParaRPr lang="ru-RU" sz="1600" b="1" i="1" dirty="0"/>
          </a:p>
          <a:p>
            <a:pPr>
              <a:buNone/>
            </a:pPr>
            <a:r>
              <a:rPr lang="ru-RU" sz="1600" i="1" dirty="0"/>
              <a:t>Доказательство</a:t>
            </a:r>
            <a:r>
              <a:rPr lang="ru-RU" sz="1600" dirty="0"/>
              <a:t>. В силу доминирования выполняются неравенства </a:t>
            </a:r>
          </a:p>
          <a:p>
            <a:pPr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Откуда получим </a:t>
            </a: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В силу оптимальности            получим                               Поэтому          также оптимальна.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 Аналогичное утверждение справедливо для стратегий второго игрока.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 </a:t>
            </a:r>
            <a:r>
              <a:rPr lang="ru-RU" sz="1600" b="1" dirty="0"/>
              <a:t>Лемма 1. </a:t>
            </a:r>
            <a:r>
              <a:rPr lang="ru-RU" sz="1600" dirty="0"/>
              <a:t>Если чистая стратегия             первого игрока строго (нестрого) </a:t>
            </a:r>
            <a:r>
              <a:rPr lang="ru-RU" sz="1600" dirty="0" err="1"/>
              <a:t>доминируется</a:t>
            </a:r>
            <a:r>
              <a:rPr lang="ru-RU" sz="1600" dirty="0"/>
              <a:t> его</a:t>
            </a:r>
          </a:p>
          <a:p>
            <a:pPr>
              <a:buNone/>
            </a:pPr>
            <a:r>
              <a:rPr lang="ru-RU" sz="1600" dirty="0"/>
              <a:t>стратегией </a:t>
            </a:r>
            <a:r>
              <a:rPr lang="en-US" sz="1600" i="1" dirty="0"/>
              <a:t>p</a:t>
            </a:r>
            <a:r>
              <a:rPr lang="ru-RU" sz="1600" dirty="0"/>
              <a:t>, отличной от стратегии            , то для стратегии              существует строго</a:t>
            </a:r>
          </a:p>
          <a:p>
            <a:pPr>
              <a:buNone/>
            </a:pPr>
            <a:r>
              <a:rPr lang="ru-RU" sz="1600" dirty="0"/>
              <a:t>(нестрого) доминирующая стратегия </a:t>
            </a:r>
            <a:r>
              <a:rPr lang="en-US" sz="1600" i="1" dirty="0"/>
              <a:t>p</a:t>
            </a:r>
            <a:r>
              <a:rPr lang="ru-RU" sz="1600" i="1" baseline="30000" dirty="0"/>
              <a:t>’</a:t>
            </a:r>
            <a:r>
              <a:rPr lang="ru-RU" sz="1600" dirty="0"/>
              <a:t> с вероятностью                .</a:t>
            </a:r>
          </a:p>
          <a:p>
            <a:pPr>
              <a:buNone/>
            </a:pPr>
            <a:r>
              <a:rPr lang="ru-RU" sz="1600" i="1" dirty="0"/>
              <a:t>Доказательство</a:t>
            </a:r>
            <a:r>
              <a:rPr lang="ru-RU" sz="1600" b="1" i="1" dirty="0"/>
              <a:t>. </a:t>
            </a:r>
            <a:r>
              <a:rPr lang="ru-RU" sz="1600" dirty="0"/>
              <a:t>Так как стратегия </a:t>
            </a:r>
            <a:r>
              <a:rPr lang="en-US" sz="1600" i="1" dirty="0"/>
              <a:t>p</a:t>
            </a:r>
            <a:r>
              <a:rPr lang="en-US" sz="1600" dirty="0"/>
              <a:t> </a:t>
            </a:r>
            <a:r>
              <a:rPr lang="ru-RU" sz="1600" dirty="0"/>
              <a:t>отлична от чистой стратегии          , то              .</a:t>
            </a:r>
            <a:r>
              <a:rPr lang="ru-RU" sz="1600" b="1" i="1" dirty="0"/>
              <a:t> </a:t>
            </a:r>
            <a:r>
              <a:rPr lang="ru-RU" sz="1600" dirty="0"/>
              <a:t>По</a:t>
            </a:r>
          </a:p>
          <a:p>
            <a:pPr>
              <a:buNone/>
            </a:pPr>
            <a:r>
              <a:rPr lang="ru-RU" sz="1600" dirty="0"/>
              <a:t>вектору </a:t>
            </a:r>
            <a:r>
              <a:rPr lang="en-US" sz="1600" i="1" dirty="0"/>
              <a:t>p</a:t>
            </a:r>
            <a:r>
              <a:rPr lang="ru-RU" sz="1600" dirty="0"/>
              <a:t> составим вектор </a:t>
            </a:r>
            <a:r>
              <a:rPr lang="en-US" sz="1600" i="1" dirty="0"/>
              <a:t>p</a:t>
            </a:r>
            <a:r>
              <a:rPr lang="ru-RU" sz="1600" i="1" baseline="30000" dirty="0"/>
              <a:t>’</a:t>
            </a:r>
            <a:r>
              <a:rPr lang="ru-RU" sz="1600" dirty="0"/>
              <a:t> с компонентами                                               Очевидно </a:t>
            </a:r>
            <a:r>
              <a:rPr lang="en-US" sz="1600" i="1" dirty="0"/>
              <a:t>p</a:t>
            </a:r>
            <a:r>
              <a:rPr lang="ru-RU" sz="1600" i="1" baseline="30000" dirty="0"/>
              <a:t>’</a:t>
            </a:r>
            <a:r>
              <a:rPr lang="ru-RU" sz="1600" dirty="0"/>
              <a:t> является</a:t>
            </a:r>
          </a:p>
          <a:p>
            <a:pPr>
              <a:lnSpc>
                <a:spcPct val="200000"/>
              </a:lnSpc>
              <a:buNone/>
            </a:pPr>
            <a:r>
              <a:rPr lang="ru-RU" sz="1600" dirty="0"/>
              <a:t>стратегией первого игрока с нулевой вероятностью применения чистой стратегии          . </a:t>
            </a:r>
          </a:p>
          <a:p>
            <a:pPr>
              <a:buNone/>
            </a:pPr>
            <a:r>
              <a:rPr lang="ru-RU" sz="1600" dirty="0"/>
              <a:t>Из условия строгого доминирования получим                                           Разделив обе части на</a:t>
            </a:r>
          </a:p>
          <a:p>
            <a:pPr>
              <a:buNone/>
            </a:pPr>
            <a:r>
              <a:rPr lang="ru-RU" sz="1600" dirty="0"/>
              <a:t>                        получим                                      </a:t>
            </a: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ru-RU" sz="1600" dirty="0"/>
              <a:t> Случай нестрогого доминирования </a:t>
            </a:r>
            <a:r>
              <a:rPr lang="ru-RU" sz="1600"/>
              <a:t>доказывается аналогично.</a:t>
            </a:r>
            <a:endParaRPr lang="ru-RU" sz="1600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21.09.2011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642918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3286124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286124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428875" y="1365250"/>
          <a:ext cx="22272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6" imgW="1676160" imgH="431640" progId="Equation.3">
                  <p:embed/>
                </p:oleObj>
              </mc:Choice>
              <mc:Fallback>
                <p:oleObj name="Equation" r:id="rId6" imgW="16761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365250"/>
                        <a:ext cx="22272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3500430" y="3286124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8" imgW="203040" imgH="241200" progId="Equation.3">
                  <p:embed/>
                </p:oleObj>
              </mc:Choice>
              <mc:Fallback>
                <p:oleObj name="Equation" r:id="rId8" imgW="20304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286124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2413000" y="1936750"/>
          <a:ext cx="2260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0" imgW="1701720" imgH="431640" progId="Equation.3">
                  <p:embed/>
                </p:oleObj>
              </mc:Choice>
              <mc:Fallback>
                <p:oleObj name="Equation" r:id="rId10" imgW="17017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936750"/>
                        <a:ext cx="22606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2571736" y="2571744"/>
          <a:ext cx="2809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12" imgW="190440" imgH="228600" progId="Equation.3">
                  <p:embed/>
                </p:oleObj>
              </mc:Choice>
              <mc:Fallback>
                <p:oleObj name="Equation" r:id="rId12" imgW="19044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571744"/>
                        <a:ext cx="28098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3825875" y="2500313"/>
          <a:ext cx="1254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4" imgW="1002960" imgH="431640" progId="Equation.3">
                  <p:embed/>
                </p:oleObj>
              </mc:Choice>
              <mc:Fallback>
                <p:oleObj name="Equation" r:id="rId14" imgW="1002960" imgH="431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2500313"/>
                        <a:ext cx="1254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6" imgW="114120" imgH="215640" progId="Equation.3">
                  <p:embed/>
                </p:oleObj>
              </mc:Choice>
              <mc:Fallback>
                <p:oleObj name="Equation" r:id="rId16" imgW="11412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6000760" y="2571744"/>
          <a:ext cx="3206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7" imgW="215640" imgH="228600" progId="Equation.3">
                  <p:embed/>
                </p:oleObj>
              </mc:Choice>
              <mc:Fallback>
                <p:oleObj name="Equation" r:id="rId17" imgW="21564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2571744"/>
                        <a:ext cx="3206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3786182" y="3571876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19" imgW="203040" imgH="241200" progId="Equation.3">
                  <p:embed/>
                </p:oleObj>
              </mc:Choice>
              <mc:Fallback>
                <p:oleObj name="Equation" r:id="rId19" imgW="2030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571876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5929322" y="3571876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21" imgW="203040" imgH="241200" progId="Equation.3">
                  <p:embed/>
                </p:oleObj>
              </mc:Choice>
              <mc:Fallback>
                <p:oleObj name="Equation" r:id="rId21" imgW="203040" imgH="241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571876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5357818" y="3857628"/>
          <a:ext cx="6016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23" imgW="419040" imgH="253800" progId="Equation.3">
                  <p:embed/>
                </p:oleObj>
              </mc:Choice>
              <mc:Fallback>
                <p:oleObj name="Equation" r:id="rId23" imgW="419040" imgH="253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3857628"/>
                        <a:ext cx="6016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6357950" y="4143380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25" imgW="203040" imgH="241200" progId="Equation.3">
                  <p:embed/>
                </p:oleObj>
              </mc:Choice>
              <mc:Fallback>
                <p:oleObj name="Equation" r:id="rId25" imgW="203040" imgH="241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4143380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7072330" y="4143380"/>
          <a:ext cx="5080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27" imgW="393480" imgH="253800" progId="Equation.3">
                  <p:embed/>
                </p:oleObj>
              </mc:Choice>
              <mc:Fallback>
                <p:oleObj name="Equation" r:id="rId27" imgW="393480" imgH="253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143380"/>
                        <a:ext cx="50800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572000" y="4429125"/>
          <a:ext cx="2025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29" imgW="1638000" imgH="457200" progId="Equation.3">
                  <p:embed/>
                </p:oleObj>
              </mc:Choice>
              <mc:Fallback>
                <p:oleObj name="Equation" r:id="rId29" imgW="1638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29125"/>
                        <a:ext cx="20256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7"/>
          <p:cNvGraphicFramePr>
            <a:graphicFrameLocks noChangeAspect="1"/>
          </p:cNvGraphicFramePr>
          <p:nvPr/>
        </p:nvGraphicFramePr>
        <p:xfrm>
          <a:off x="7715272" y="4857760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1" imgW="203040" imgH="241200" progId="Equation.3">
                  <p:embed/>
                </p:oleObj>
              </mc:Choice>
              <mc:Fallback>
                <p:oleObj name="Equation" r:id="rId31" imgW="203040" imgH="241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72" y="4857760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4643438" y="5214938"/>
          <a:ext cx="18430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32" imgW="1473120" imgH="431640" progId="Equation.3">
                  <p:embed/>
                </p:oleObj>
              </mc:Choice>
              <mc:Fallback>
                <p:oleObj name="Equation" r:id="rId32" imgW="1473120" imgH="4316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214938"/>
                        <a:ext cx="18430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571500" y="5643563"/>
          <a:ext cx="9937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34" imgW="685800" imgH="241200" progId="Equation.3">
                  <p:embed/>
                </p:oleObj>
              </mc:Choice>
              <mc:Fallback>
                <p:oleObj name="Equation" r:id="rId34" imgW="685800" imgH="241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643563"/>
                        <a:ext cx="9937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2571736" y="5572140"/>
          <a:ext cx="1508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36" imgW="1206360" imgH="431640" progId="Equation.3">
                  <p:embed/>
                </p:oleObj>
              </mc:Choice>
              <mc:Fallback>
                <p:oleObj name="Equation" r:id="rId36" imgW="1206360" imgH="4316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572140"/>
                        <a:ext cx="1508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</a:t>
            </a:r>
            <a:r>
              <a:rPr lang="en-US" sz="1600" b="1" dirty="0"/>
              <a:t> </a:t>
            </a:r>
            <a:r>
              <a:rPr lang="ru-RU" sz="1600" b="1" dirty="0"/>
              <a:t>2. </a:t>
            </a:r>
            <a:r>
              <a:rPr lang="ru-RU" sz="1600" dirty="0"/>
              <a:t>Если чистая стратегия  </a:t>
            </a:r>
            <a:r>
              <a:rPr lang="en-US" sz="1600" dirty="0"/>
              <a:t>        </a:t>
            </a:r>
            <a:r>
              <a:rPr lang="ru-RU" sz="1600" dirty="0"/>
              <a:t>первого игрока строго </a:t>
            </a:r>
            <a:r>
              <a:rPr lang="ru-RU" sz="1600" dirty="0" err="1"/>
              <a:t>доминируется</a:t>
            </a:r>
            <a:r>
              <a:rPr lang="ru-RU" sz="1600" dirty="0"/>
              <a:t> его стратегией</a:t>
            </a:r>
            <a:endParaRPr lang="en-US" sz="1600" dirty="0"/>
          </a:p>
          <a:p>
            <a:pPr>
              <a:buNone/>
            </a:pPr>
            <a:r>
              <a:rPr lang="en-US" sz="1600" i="1" dirty="0"/>
              <a:t>p</a:t>
            </a:r>
            <a:r>
              <a:rPr lang="ru-RU" sz="1600" dirty="0"/>
              <a:t>, то  </a:t>
            </a:r>
            <a:r>
              <a:rPr lang="en-US" sz="1600" dirty="0"/>
              <a:t>           </a:t>
            </a:r>
            <a:r>
              <a:rPr lang="ru-RU" sz="1600" dirty="0"/>
              <a:t>входит с нулевой вероятностью в любую оптимальную стратегию.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Если чистая стратегия </a:t>
            </a:r>
            <a:r>
              <a:rPr lang="en-US" sz="1600" dirty="0"/>
              <a:t>            </a:t>
            </a:r>
            <a:r>
              <a:rPr lang="ru-RU" sz="1600" dirty="0"/>
              <a:t>нестрого </a:t>
            </a:r>
            <a:r>
              <a:rPr lang="ru-RU" sz="1600" dirty="0" err="1"/>
              <a:t>доминируется</a:t>
            </a:r>
            <a:r>
              <a:rPr lang="ru-RU" sz="1600" dirty="0"/>
              <a:t> его стратегией </a:t>
            </a:r>
            <a:r>
              <a:rPr lang="en-US" sz="1600" i="1" dirty="0"/>
              <a:t>p</a:t>
            </a:r>
            <a:r>
              <a:rPr lang="ru-RU" sz="1600" dirty="0"/>
              <a:t>, отличной от стратегии , то существует оптимальная стратегия первого игрока, в которую </a:t>
            </a:r>
            <a:r>
              <a:rPr lang="en-US" sz="1600" dirty="0"/>
              <a:t>                 </a:t>
            </a:r>
            <a:r>
              <a:rPr lang="ru-RU" sz="1600" dirty="0"/>
              <a:t>входит с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нулевой вероятностью.</a:t>
            </a:r>
            <a:endParaRPr lang="en-US" sz="1600" dirty="0"/>
          </a:p>
          <a:p>
            <a:pPr>
              <a:buNone/>
            </a:pPr>
            <a:r>
              <a:rPr lang="ru-RU" sz="1600" i="1" dirty="0"/>
              <a:t>Доказательство</a:t>
            </a:r>
            <a:r>
              <a:rPr lang="ru-RU" sz="1600" dirty="0"/>
              <a:t>. Рассмотрим случай строгого доминирования. Пусть игра задаётся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платёжной матрицей </a:t>
            </a:r>
            <a:r>
              <a:rPr lang="en-US" sz="1600" i="1" dirty="0"/>
              <a:t>H. </a:t>
            </a:r>
            <a:r>
              <a:rPr lang="ru-RU" sz="1600" i="1" dirty="0"/>
              <a:t> </a:t>
            </a:r>
            <a:r>
              <a:rPr lang="ru-RU" sz="1600" dirty="0"/>
              <a:t>Предположим, что существует оптимальная стратегия </a:t>
            </a:r>
            <a:r>
              <a:rPr lang="en-US" sz="1600" i="1" dirty="0"/>
              <a:t>p</a:t>
            </a:r>
            <a:r>
              <a:rPr lang="ru-RU" sz="1600" i="1" baseline="30000" dirty="0"/>
              <a:t>*</a:t>
            </a:r>
            <a:r>
              <a:rPr lang="ru-RU" sz="1600" i="1" dirty="0"/>
              <a:t> </a:t>
            </a:r>
            <a:r>
              <a:rPr lang="ru-RU" sz="1600" dirty="0"/>
              <a:t>первого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игрока, причём </a:t>
            </a:r>
            <a:r>
              <a:rPr lang="en-US" sz="1600" dirty="0"/>
              <a:t>                </a:t>
            </a:r>
            <a:r>
              <a:rPr lang="ru-RU" sz="1600" dirty="0"/>
              <a:t>. В соответствии с леммой </a:t>
            </a:r>
            <a:r>
              <a:rPr lang="en-US" sz="1600" dirty="0"/>
              <a:t> </a:t>
            </a:r>
            <a:r>
              <a:rPr lang="ru-RU" sz="1600" dirty="0"/>
              <a:t>1 мы можем считать, что в стратегии </a:t>
            </a:r>
            <a:r>
              <a:rPr lang="en-US" sz="1600" i="1" dirty="0"/>
              <a:t>p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Вероятность</a:t>
            </a:r>
            <a:r>
              <a:rPr lang="en-US" sz="1600" dirty="0"/>
              <a:t>   </a:t>
            </a:r>
            <a:r>
              <a:rPr lang="ru-RU" sz="1600" dirty="0"/>
              <a:t> </a:t>
            </a:r>
            <a:r>
              <a:rPr lang="en-US" sz="1600" dirty="0"/>
              <a:t>            </a:t>
            </a:r>
            <a:r>
              <a:rPr lang="ru-RU" sz="1600" dirty="0"/>
              <a:t>. В силу строгого доминирования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Получим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Так как                                       при всех              и                , то положив                  , получим</a:t>
            </a:r>
          </a:p>
          <a:p>
            <a:pPr>
              <a:lnSpc>
                <a:spcPct val="200000"/>
              </a:lnSpc>
              <a:buNone/>
            </a:pPr>
            <a:r>
              <a:rPr lang="ru-RU" sz="1600" dirty="0"/>
              <a:t>                             что противоречит  оптимальности </a:t>
            </a:r>
            <a:r>
              <a:rPr lang="en-US" sz="1600" i="1" dirty="0"/>
              <a:t>p</a:t>
            </a:r>
            <a:r>
              <a:rPr lang="ru-RU" sz="1600" i="1" baseline="30000" dirty="0"/>
              <a:t>*</a:t>
            </a:r>
            <a:r>
              <a:rPr lang="ru-RU" sz="1600" i="1" dirty="0"/>
              <a:t> . </a:t>
            </a:r>
            <a:r>
              <a:rPr lang="ru-RU" sz="1600" dirty="0"/>
              <a:t>Следовательно, у любой оптимальной</a:t>
            </a:r>
          </a:p>
          <a:p>
            <a:pPr>
              <a:lnSpc>
                <a:spcPct val="200000"/>
              </a:lnSpc>
              <a:buNone/>
            </a:pPr>
            <a:r>
              <a:rPr lang="ru-RU" sz="1600" dirty="0"/>
              <a:t>стратегии первого игрока </a:t>
            </a:r>
            <a:r>
              <a:rPr lang="en-US" sz="1600" i="1" dirty="0"/>
              <a:t>p</a:t>
            </a:r>
            <a:r>
              <a:rPr lang="ru-RU" sz="1600" i="1" baseline="30000" dirty="0"/>
              <a:t>*</a:t>
            </a:r>
            <a:r>
              <a:rPr lang="ru-RU" sz="1600" dirty="0"/>
              <a:t> координата                   .</a:t>
            </a:r>
          </a:p>
          <a:p>
            <a:pPr>
              <a:buNone/>
            </a:pPr>
            <a:r>
              <a:rPr lang="ru-RU" sz="1600" dirty="0"/>
              <a:t> Заменой строгих неравенств на нестрогие доказывается вторая часть теоремы.</a:t>
            </a:r>
            <a:endParaRPr lang="ru-RU" sz="1600" b="1" i="1" dirty="0"/>
          </a:p>
          <a:p>
            <a:pPr>
              <a:lnSpc>
                <a:spcPct val="200000"/>
              </a:lnSpc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21.09.2011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642918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3286124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286124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1043608" y="836712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6" imgW="203040" imgH="241200" progId="Equation.3">
                  <p:embed/>
                </p:oleObj>
              </mc:Choice>
              <mc:Fallback>
                <p:oleObj name="Equation" r:id="rId6" imgW="2030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836712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555776" y="1124744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9" imgW="203040" imgH="241200" progId="Equation.3">
                  <p:embed/>
                </p:oleObj>
              </mc:Choice>
              <mc:Fallback>
                <p:oleObj name="Equation" r:id="rId9" imgW="2030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124744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7"/>
          <p:cNvGraphicFramePr>
            <a:graphicFrameLocks noChangeAspect="1"/>
          </p:cNvGraphicFramePr>
          <p:nvPr/>
        </p:nvGraphicFramePr>
        <p:xfrm>
          <a:off x="3491880" y="548680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1" imgW="203040" imgH="241200" progId="Equation.3">
                  <p:embed/>
                </p:oleObj>
              </mc:Choice>
              <mc:Fallback>
                <p:oleObj name="Equation" r:id="rId11" imgW="203040" imgH="24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48680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2843808" y="3140968"/>
          <a:ext cx="1508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2" imgW="1206360" imgH="431640" progId="Equation.3">
                  <p:embed/>
                </p:oleObj>
              </mc:Choice>
              <mc:Fallback>
                <p:oleObj name="Equation" r:id="rId12" imgW="1206360" imgH="4316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140968"/>
                        <a:ext cx="1508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39552" y="1412776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4" imgW="203040" imgH="241200" progId="Equation.3">
                  <p:embed/>
                </p:oleObj>
              </mc:Choice>
              <mc:Fallback>
                <p:oleObj name="Equation" r:id="rId14" imgW="20304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2776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804248" y="1412776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5" imgW="203040" imgH="241200" progId="Equation.3">
                  <p:embed/>
                </p:oleObj>
              </mc:Choice>
              <mc:Fallback>
                <p:oleObj name="Equation" r:id="rId15" imgW="203040" imgH="241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412776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1979712" y="2564904"/>
          <a:ext cx="6016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Формула" r:id="rId16" imgW="419040" imgH="253800" progId="Equation.3">
                  <p:embed/>
                </p:oleObj>
              </mc:Choice>
              <mc:Fallback>
                <p:oleObj name="Формула" r:id="rId16" imgW="419040" imgH="253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564904"/>
                        <a:ext cx="6016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1691680" y="2852936"/>
          <a:ext cx="6016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Формула" r:id="rId18" imgW="419040" imgH="253800" progId="Equation.3">
                  <p:embed/>
                </p:oleObj>
              </mc:Choice>
              <mc:Fallback>
                <p:oleObj name="Формула" r:id="rId18" imgW="419040" imgH="25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52936"/>
                        <a:ext cx="6016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2195513" y="3644900"/>
          <a:ext cx="45100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Формула" r:id="rId20" imgW="3657600" imgH="469800" progId="Equation.3">
                  <p:embed/>
                </p:oleObj>
              </mc:Choice>
              <mc:Fallback>
                <p:oleObj name="Формула" r:id="rId20" imgW="3657600" imgH="469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451008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1331640" y="4293096"/>
          <a:ext cx="15255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Формула" r:id="rId22" imgW="1066680" imgH="253800" progId="Equation.3">
                  <p:embed/>
                </p:oleObj>
              </mc:Choice>
              <mc:Fallback>
                <p:oleObj name="Формула" r:id="rId22" imgW="1066680" imgH="253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3096"/>
                        <a:ext cx="152558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3779912" y="4365104"/>
          <a:ext cx="4889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Формула" r:id="rId24" imgW="330120" imgH="228600" progId="Equation.3">
                  <p:embed/>
                </p:oleObj>
              </mc:Choice>
              <mc:Fallback>
                <p:oleObj name="Формула" r:id="rId24" imgW="33012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365104"/>
                        <a:ext cx="48895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/>
        </p:nvGraphicFramePr>
        <p:xfrm>
          <a:off x="4499992" y="4221088"/>
          <a:ext cx="6508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Формула" r:id="rId26" imgW="520560" imgH="431640" progId="Equation.3">
                  <p:embed/>
                </p:oleObj>
              </mc:Choice>
              <mc:Fallback>
                <p:oleObj name="Формула" r:id="rId26" imgW="520560" imgH="4316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221088"/>
                        <a:ext cx="6508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6372225" y="4365625"/>
          <a:ext cx="625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Формула" r:id="rId28" imgW="431640" imgH="241200" progId="Equation.3">
                  <p:embed/>
                </p:oleObj>
              </mc:Choice>
              <mc:Fallback>
                <p:oleObj name="Формула" r:id="rId28" imgW="431640" imgH="241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365625"/>
                        <a:ext cx="6254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/>
        </p:nvGraphicFramePr>
        <p:xfrm>
          <a:off x="539750" y="4724400"/>
          <a:ext cx="12842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Формула" r:id="rId30" imgW="1028520" imgH="431640" progId="Equation.3">
                  <p:embed/>
                </p:oleObj>
              </mc:Choice>
              <mc:Fallback>
                <p:oleObj name="Формула" r:id="rId30" imgW="1028520" imgH="4316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4400"/>
                        <a:ext cx="128428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/>
        </p:nvGraphicFramePr>
        <p:xfrm>
          <a:off x="4211960" y="5301208"/>
          <a:ext cx="60166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Формула" r:id="rId32" imgW="419040" imgH="253800" progId="Equation.3">
                  <p:embed/>
                </p:oleObj>
              </mc:Choice>
              <mc:Fallback>
                <p:oleObj name="Формула" r:id="rId32" imgW="419040" imgH="253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301208"/>
                        <a:ext cx="601662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Следствие 1. </a:t>
            </a:r>
            <a:r>
              <a:rPr lang="ru-RU" sz="1600" dirty="0"/>
              <a:t>Пусть игра задана платёжной матрицей </a:t>
            </a:r>
            <a:r>
              <a:rPr lang="en-US" sz="1600" i="1" dirty="0"/>
              <a:t>H </a:t>
            </a:r>
            <a:r>
              <a:rPr lang="ru-RU" sz="1600" dirty="0"/>
              <a:t>и чистая стратегия  </a:t>
            </a:r>
            <a:r>
              <a:rPr lang="en-US" sz="1600" dirty="0"/>
              <a:t>                </a:t>
            </a:r>
            <a:r>
              <a:rPr lang="ru-RU" sz="1600" dirty="0"/>
              <a:t>первого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игрока </a:t>
            </a:r>
            <a:r>
              <a:rPr lang="ru-RU" sz="1600" dirty="0" err="1"/>
              <a:t>доминируется</a:t>
            </a:r>
            <a:r>
              <a:rPr lang="ru-RU" sz="1600" dirty="0"/>
              <a:t> некоторой его стратегией </a:t>
            </a:r>
            <a:r>
              <a:rPr lang="en-US" sz="1600" i="1" dirty="0"/>
              <a:t>p</a:t>
            </a:r>
            <a:r>
              <a:rPr lang="ru-RU" sz="1600" i="1" dirty="0"/>
              <a:t>, </a:t>
            </a:r>
            <a:r>
              <a:rPr lang="ru-RU" sz="1600" dirty="0"/>
              <a:t>отличной от </a:t>
            </a:r>
            <a:r>
              <a:rPr lang="en-US" sz="1600" dirty="0"/>
              <a:t>            </a:t>
            </a:r>
            <a:r>
              <a:rPr lang="ru-RU" sz="1600" dirty="0"/>
              <a:t>. Положим, что </a:t>
            </a:r>
            <a:r>
              <a:rPr lang="en-US" sz="1600" i="1" dirty="0"/>
              <a:t>H</a:t>
            </a:r>
            <a:r>
              <a:rPr lang="ru-RU" sz="1600" i="1" dirty="0"/>
              <a:t>’</a:t>
            </a:r>
            <a:r>
              <a:rPr lang="ru-RU" sz="1600" dirty="0"/>
              <a:t> –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матрица, полученная из </a:t>
            </a:r>
            <a:r>
              <a:rPr lang="en-US" sz="1600" i="1" dirty="0"/>
              <a:t>H</a:t>
            </a:r>
            <a:r>
              <a:rPr lang="ru-RU" sz="1600" dirty="0"/>
              <a:t> отбрасыванием её строки с номером </a:t>
            </a:r>
            <a:r>
              <a:rPr lang="en-US" sz="1600" i="1" dirty="0" err="1"/>
              <a:t>i</a:t>
            </a:r>
            <a:r>
              <a:rPr lang="ru-RU" sz="1600" i="1" baseline="-25000" dirty="0"/>
              <a:t>0 </a:t>
            </a:r>
            <a:r>
              <a:rPr lang="ru-RU" sz="1600" i="1" dirty="0"/>
              <a:t> </a:t>
            </a:r>
            <a:r>
              <a:rPr lang="ru-RU" sz="1600" dirty="0"/>
              <a:t>и </a:t>
            </a:r>
            <a:r>
              <a:rPr lang="en-US" sz="1600" i="1" dirty="0"/>
              <a:t>p</a:t>
            </a:r>
            <a:r>
              <a:rPr lang="ru-RU" sz="1600" i="1" baseline="30000" dirty="0"/>
              <a:t>’</a:t>
            </a:r>
            <a:r>
              <a:rPr lang="ru-RU" sz="1600" dirty="0"/>
              <a:t> стратегия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оптимальная в игре с платёжной матрицей </a:t>
            </a:r>
            <a:r>
              <a:rPr lang="en-US" sz="1600" i="1" dirty="0"/>
              <a:t>H</a:t>
            </a:r>
            <a:r>
              <a:rPr lang="ru-RU" sz="1600" i="1" dirty="0"/>
              <a:t>’</a:t>
            </a:r>
            <a:r>
              <a:rPr lang="ru-RU" sz="1600" dirty="0"/>
              <a:t>. Тогда стратегия </a:t>
            </a:r>
            <a:r>
              <a:rPr lang="en-US" sz="1600" i="1" dirty="0"/>
              <a:t>p</a:t>
            </a:r>
            <a:r>
              <a:rPr lang="ru-RU" sz="1600" i="1" dirty="0"/>
              <a:t>*</a:t>
            </a:r>
            <a:r>
              <a:rPr lang="ru-RU" sz="1600" dirty="0"/>
              <a:t>, полученная из </a:t>
            </a:r>
            <a:r>
              <a:rPr lang="en-US" sz="1600" i="1" dirty="0"/>
              <a:t>p</a:t>
            </a:r>
            <a:r>
              <a:rPr lang="ru-RU" sz="1600" i="1" baseline="30000" dirty="0"/>
              <a:t>’</a:t>
            </a:r>
            <a:r>
              <a:rPr lang="ru-RU" sz="1600" dirty="0"/>
              <a:t> вставкой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нуля на место </a:t>
            </a:r>
            <a:r>
              <a:rPr lang="en-US" sz="1600" i="1" dirty="0" err="1"/>
              <a:t>i</a:t>
            </a:r>
            <a:r>
              <a:rPr lang="ru-RU" sz="1600" i="1" baseline="-25000" dirty="0"/>
              <a:t>0</a:t>
            </a:r>
            <a:r>
              <a:rPr lang="ru-RU" sz="1600" i="1" dirty="0"/>
              <a:t>-</a:t>
            </a:r>
            <a:r>
              <a:rPr lang="ru-RU" sz="1600" dirty="0"/>
              <a:t>ой компоненты, является оптимальной для исходной игры. Причём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значения игр совпадают.</a:t>
            </a:r>
            <a:r>
              <a:rPr lang="ru-RU" sz="1600" i="1" dirty="0"/>
              <a:t> </a:t>
            </a:r>
            <a:endParaRPr lang="en-US" sz="1600" i="1" dirty="0"/>
          </a:p>
          <a:p>
            <a:pPr>
              <a:buNone/>
            </a:pPr>
            <a:r>
              <a:rPr lang="ru-RU" sz="1600" i="1" dirty="0"/>
              <a:t>Доказательство.</a:t>
            </a:r>
            <a:r>
              <a:rPr lang="ru-RU" sz="1600" dirty="0"/>
              <a:t> Пусть </a:t>
            </a:r>
            <a:r>
              <a:rPr lang="en-US" sz="1600" i="1" dirty="0"/>
              <a:t>q</a:t>
            </a:r>
            <a:r>
              <a:rPr lang="ru-RU" sz="1600" i="1" dirty="0"/>
              <a:t>* - </a:t>
            </a:r>
            <a:r>
              <a:rPr lang="ru-RU" sz="1600" dirty="0"/>
              <a:t>оптимальная стратегия второго игрока в игре с платёжной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матрицей </a:t>
            </a:r>
            <a:r>
              <a:rPr lang="en-US" sz="1600" i="1" dirty="0"/>
              <a:t>H</a:t>
            </a:r>
            <a:r>
              <a:rPr lang="ru-RU" sz="1600" i="1" baseline="30000" dirty="0"/>
              <a:t>’</a:t>
            </a:r>
            <a:r>
              <a:rPr lang="ru-RU" sz="1600" dirty="0"/>
              <a:t>. Тогда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 при всех </a:t>
            </a:r>
            <a:r>
              <a:rPr lang="en-US" sz="1600" i="1" dirty="0" err="1"/>
              <a:t>i</a:t>
            </a:r>
            <a:r>
              <a:rPr lang="en-US" sz="1600" i="1" dirty="0" err="1">
                <a:sym typeface="Symbol"/>
              </a:rPr>
              <a:t></a:t>
            </a:r>
            <a:r>
              <a:rPr lang="en-US" sz="1600" i="1" dirty="0" err="1"/>
              <a:t>i</a:t>
            </a:r>
            <a:r>
              <a:rPr lang="ru-RU" sz="1600" i="1" baseline="-25000" dirty="0"/>
              <a:t>0</a:t>
            </a:r>
            <a:r>
              <a:rPr lang="ru-RU" sz="1600" dirty="0"/>
              <a:t> и </a:t>
            </a:r>
            <a:r>
              <a:rPr lang="ru-RU" sz="1600" dirty="0">
                <a:sym typeface="Symbol"/>
              </a:rPr>
              <a:t></a:t>
            </a:r>
            <a:r>
              <a:rPr lang="ru-RU" sz="1600" dirty="0"/>
              <a:t> </a:t>
            </a:r>
            <a:r>
              <a:rPr lang="en-US" sz="1600" i="1" dirty="0"/>
              <a:t>j</a:t>
            </a:r>
            <a:r>
              <a:rPr lang="ru-RU" sz="1600" dirty="0"/>
              <a:t>. Здесь </a:t>
            </a:r>
            <a:r>
              <a:rPr lang="en-US" sz="1600" i="1" dirty="0"/>
              <a:t>I</a:t>
            </a:r>
            <a:r>
              <a:rPr lang="ru-RU" sz="1600" i="1" baseline="30000" dirty="0"/>
              <a:t>’</a:t>
            </a:r>
            <a:r>
              <a:rPr lang="ru-RU" sz="1600" i="1" dirty="0"/>
              <a:t> –</a:t>
            </a:r>
            <a:r>
              <a:rPr lang="ru-RU" sz="1600" dirty="0"/>
              <a:t> значение игры с платёжной матрицей </a:t>
            </a:r>
            <a:r>
              <a:rPr lang="en-US" sz="1600" i="1" dirty="0"/>
              <a:t>H</a:t>
            </a:r>
            <a:r>
              <a:rPr lang="ru-RU" sz="1600" i="1" baseline="30000" dirty="0"/>
              <a:t>’</a:t>
            </a:r>
            <a:r>
              <a:rPr lang="ru-RU" sz="1600" dirty="0"/>
              <a:t>. С</a:t>
            </a:r>
            <a:r>
              <a:rPr lang="en-US" sz="1600" dirty="0"/>
              <a:t> </a:t>
            </a:r>
            <a:r>
              <a:rPr lang="ru-RU" sz="1600" dirty="0"/>
              <a:t>другой стороны, так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как  </a:t>
            </a:r>
            <a:r>
              <a:rPr lang="en-US" sz="1600" dirty="0"/>
              <a:t>         </a:t>
            </a:r>
            <a:r>
              <a:rPr lang="ru-RU" sz="1600" dirty="0" err="1"/>
              <a:t>доминируется</a:t>
            </a:r>
            <a:r>
              <a:rPr lang="ru-RU" sz="1600" dirty="0"/>
              <a:t> </a:t>
            </a:r>
            <a:r>
              <a:rPr lang="en-US" sz="1600" i="1" dirty="0"/>
              <a:t>p</a:t>
            </a:r>
            <a:r>
              <a:rPr lang="ru-RU" sz="1600" dirty="0"/>
              <a:t>, то 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ru-RU" sz="1600" dirty="0"/>
              <a:t>Далее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C</a:t>
            </a:r>
            <a:r>
              <a:rPr lang="ru-RU" sz="1600" dirty="0" err="1"/>
              <a:t>ледовательно</a:t>
            </a:r>
            <a:r>
              <a:rPr lang="ru-RU" sz="1600" dirty="0"/>
              <a:t>  </a:t>
            </a:r>
            <a:r>
              <a:rPr lang="en-US" sz="1600" i="1" dirty="0"/>
              <a:t>p</a:t>
            </a:r>
            <a:r>
              <a:rPr lang="ru-RU" sz="1600" i="1" dirty="0"/>
              <a:t>*</a:t>
            </a:r>
            <a:r>
              <a:rPr lang="ru-RU" sz="1600" dirty="0"/>
              <a:t>, </a:t>
            </a:r>
            <a:r>
              <a:rPr lang="en-US" sz="1600" i="1" dirty="0"/>
              <a:t>q</a:t>
            </a:r>
            <a:r>
              <a:rPr lang="ru-RU" sz="1600" i="1" dirty="0"/>
              <a:t>*</a:t>
            </a:r>
            <a:r>
              <a:rPr lang="ru-RU" sz="1600" dirty="0"/>
              <a:t> является парой оптимальных стратегий в игре с платёжной матрицей</a:t>
            </a:r>
          </a:p>
          <a:p>
            <a:pPr>
              <a:buNone/>
            </a:pPr>
            <a:r>
              <a:rPr lang="en-US" sz="1600" i="1" dirty="0"/>
              <a:t>H</a:t>
            </a:r>
            <a:r>
              <a:rPr lang="ru-RU" sz="1600" dirty="0"/>
              <a:t>, со значением игры </a:t>
            </a:r>
            <a:r>
              <a:rPr lang="en-US" sz="1600" i="1" dirty="0"/>
              <a:t>I</a:t>
            </a:r>
            <a:r>
              <a:rPr lang="ru-RU" sz="1600" i="1" baseline="30000" dirty="0"/>
              <a:t>’</a:t>
            </a:r>
            <a:r>
              <a:rPr lang="ru-RU" sz="1600" dirty="0"/>
              <a:t>.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21.09.2011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467544" y="620688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571868" y="3286124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286124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6084168" y="836712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7" imgW="203040" imgH="241200" progId="Equation.3">
                  <p:embed/>
                </p:oleObj>
              </mc:Choice>
              <mc:Fallback>
                <p:oleObj name="Equation" r:id="rId7" imgW="2030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836712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7"/>
          <p:cNvGraphicFramePr>
            <a:graphicFrameLocks noChangeAspect="1"/>
          </p:cNvGraphicFramePr>
          <p:nvPr/>
        </p:nvGraphicFramePr>
        <p:xfrm>
          <a:off x="7164288" y="548680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0" imgW="203040" imgH="241200" progId="Equation.3">
                  <p:embed/>
                </p:oleObj>
              </mc:Choice>
              <mc:Fallback>
                <p:oleObj name="Equation" r:id="rId10" imgW="20304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548680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899592" y="3573016"/>
          <a:ext cx="323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2" imgW="203040" imgH="241200" progId="Equation.3">
                  <p:embed/>
                </p:oleObj>
              </mc:Choice>
              <mc:Fallback>
                <p:oleObj name="Equation" r:id="rId12" imgW="20304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3238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411413" y="2781300"/>
          <a:ext cx="16303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Формула" r:id="rId14" imgW="1307880" imgH="444240" progId="Equation.3">
                  <p:embed/>
                </p:oleObj>
              </mc:Choice>
              <mc:Fallback>
                <p:oleObj name="Формула" r:id="rId14" imgW="1307880" imgH="4442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81300"/>
                        <a:ext cx="163036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03575" y="3644900"/>
          <a:ext cx="43005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Формула" r:id="rId16" imgW="3479760" imgH="457200" progId="Equation.3">
                  <p:embed/>
                </p:oleObj>
              </mc:Choice>
              <mc:Fallback>
                <p:oleObj name="Формула" r:id="rId16" imgW="3479760" imgH="457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44900"/>
                        <a:ext cx="43005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1619250" y="4292600"/>
          <a:ext cx="2079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Формула" r:id="rId18" imgW="1663560" imgH="431640" progId="Equation.3">
                  <p:embed/>
                </p:oleObj>
              </mc:Choice>
              <mc:Fallback>
                <p:oleObj name="Формула" r:id="rId18" imgW="1663560" imgH="431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92600"/>
                        <a:ext cx="20796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Связь матричных игр с линейным программированием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buNone/>
            </a:pPr>
            <a:r>
              <a:rPr lang="ru-RU" sz="1600" dirty="0"/>
              <a:t>Рассмотрим матричную игру с матрицей выигрышей</a:t>
            </a:r>
            <a:r>
              <a:rPr lang="en-US" sz="1600" dirty="0"/>
              <a:t>                          .</a:t>
            </a:r>
            <a:r>
              <a:rPr lang="ru-RU" sz="1600" dirty="0"/>
              <a:t> Не нарушая общности</a:t>
            </a:r>
          </a:p>
          <a:p>
            <a:pPr>
              <a:buNone/>
            </a:pPr>
            <a:r>
              <a:rPr lang="ru-RU" sz="1600" dirty="0"/>
              <a:t>будем считать, что                                              Построим две двойственные задач ЛП: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n-US" sz="1600" dirty="0"/>
              <a:t>                                                     (</a:t>
            </a:r>
            <a:r>
              <a:rPr lang="ru-RU" sz="1600" dirty="0"/>
              <a:t>З1)                                                        (З2)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Все элементы матрицы </a:t>
            </a:r>
            <a:r>
              <a:rPr lang="en-US" sz="1600" i="1" dirty="0"/>
              <a:t>H </a:t>
            </a:r>
            <a:r>
              <a:rPr lang="ru-RU" sz="1600" dirty="0"/>
              <a:t>по предположению положительны, поэтому многогранные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множества задач (З1) и (З2) ограничены соответственно снизу и сверху. Многогранник</a:t>
            </a:r>
          </a:p>
          <a:p>
            <a:pPr>
              <a:buNone/>
            </a:pPr>
            <a:r>
              <a:rPr lang="ru-RU" sz="1600" dirty="0"/>
              <a:t>задачи (З2) не пуст, так как </a:t>
            </a:r>
            <a:r>
              <a:rPr lang="en-US" sz="1600" i="1" dirty="0"/>
              <a:t>y</a:t>
            </a:r>
            <a:r>
              <a:rPr lang="ru-RU" sz="1600" dirty="0"/>
              <a:t> = 0 является допустимым планом. Следовательно, задача (З2),</a:t>
            </a:r>
          </a:p>
          <a:p>
            <a:pPr>
              <a:buNone/>
            </a:pPr>
            <a:r>
              <a:rPr lang="ru-RU" sz="1600" dirty="0"/>
              <a:t>а с ней (по первой теореме двойственности) и задача (З1) разрешимы, и их функционалы в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оптимальных планах </a:t>
            </a:r>
            <a:r>
              <a:rPr lang="en-US" sz="1600" i="1" dirty="0"/>
              <a:t>x* </a:t>
            </a:r>
            <a:r>
              <a:rPr lang="en-US" sz="1600" dirty="0"/>
              <a:t>, </a:t>
            </a:r>
            <a:r>
              <a:rPr lang="en-US" sz="1600" i="1" dirty="0"/>
              <a:t>y* </a:t>
            </a:r>
            <a:r>
              <a:rPr lang="ru-RU" sz="1600" dirty="0"/>
              <a:t>совпадают (вторая теорема двойственности):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 Из условий задачи 1 следует, что                    Обозначим   </a:t>
            </a:r>
          </a:p>
          <a:p>
            <a:pPr>
              <a:buNone/>
            </a:pPr>
            <a:r>
              <a:rPr lang="ru-RU" sz="1600" dirty="0"/>
              <a:t>                                                                                           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Получим                                                                                          т.е.                  являются смешанными</a:t>
            </a:r>
          </a:p>
          <a:p>
            <a:pPr>
              <a:buNone/>
            </a:pPr>
            <a:r>
              <a:rPr lang="ru-RU" sz="1600" dirty="0"/>
              <a:t>стратегиями игроков.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ru-RU" dirty="0"/>
              <a:t>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357554" y="5000636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000636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214942" y="857232"/>
          <a:ext cx="1076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320" imgH="291960" progId="Equation.3">
                  <p:embed/>
                </p:oleObj>
              </mc:Choice>
              <mc:Fallback>
                <p:oleObj name="Equation" r:id="rId7" imgW="787320" imgH="29196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857232"/>
                        <a:ext cx="10763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285984" y="1142984"/>
          <a:ext cx="1892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84200" imgH="266400" progId="Equation.3">
                  <p:embed/>
                </p:oleObj>
              </mc:Choice>
              <mc:Fallback>
                <p:oleObj name="Equation" r:id="rId9" imgW="1384200" imgH="2664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142984"/>
                        <a:ext cx="18923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928662" y="1500174"/>
          <a:ext cx="15398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95280" imgH="1143000" progId="Equation.3">
                  <p:embed/>
                </p:oleObj>
              </mc:Choice>
              <mc:Fallback>
                <p:oleObj name="Equation" r:id="rId11" imgW="1295280" imgH="114300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500174"/>
                        <a:ext cx="153987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857620" y="1428736"/>
          <a:ext cx="14954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57120" imgH="1193760" progId="Equation.3">
                  <p:embed/>
                </p:oleObj>
              </mc:Choice>
              <mc:Fallback>
                <p:oleObj name="Equation" r:id="rId13" imgW="1257120" imgH="119376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1428736"/>
                        <a:ext cx="1495425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7072330" y="4071942"/>
          <a:ext cx="1108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8840" imgH="444240" progId="Equation.3">
                  <p:embed/>
                </p:oleObj>
              </mc:Choice>
              <mc:Fallback>
                <p:oleObj name="Equation" r:id="rId15" imgW="888840" imgH="44424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071942"/>
                        <a:ext cx="11080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3500430" y="4500570"/>
          <a:ext cx="7921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34680" imgH="431640" progId="Equation.3">
                  <p:embed/>
                </p:oleObj>
              </mc:Choice>
              <mc:Fallback>
                <p:oleObj name="Equation" r:id="rId17" imgW="634680" imgH="431640" progId="Equation.3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500570"/>
                        <a:ext cx="792162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42910" y="4929198"/>
          <a:ext cx="40052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213000" imgH="622080" progId="Equation.3">
                  <p:embed/>
                </p:oleObj>
              </mc:Choice>
              <mc:Fallback>
                <p:oleObj name="Equation" r:id="rId19" imgW="3213000" imgH="622080" progId="Equation.3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929198"/>
                        <a:ext cx="4005263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1492250" y="5715000"/>
          <a:ext cx="38846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11480" imgH="444240" progId="Equation.3">
                  <p:embed/>
                </p:oleObj>
              </mc:Choice>
              <mc:Fallback>
                <p:oleObj name="Equation" r:id="rId21" imgW="3111480" imgH="44424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5715000"/>
                        <a:ext cx="388461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5786446" y="5786454"/>
          <a:ext cx="7699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69800" imgH="228600" progId="Equation.3">
                  <p:embed/>
                </p:oleObj>
              </mc:Choice>
              <mc:Fallback>
                <p:oleObj name="Equation" r:id="rId23" imgW="469800" imgH="2286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5786454"/>
                        <a:ext cx="7699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Имеем,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Или</a:t>
            </a: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Умножим каждое из неравенств первой (второй) группы на компоненты произвольной</a:t>
            </a:r>
          </a:p>
          <a:p>
            <a:pPr>
              <a:buNone/>
            </a:pPr>
            <a:r>
              <a:rPr lang="ru-RU" sz="1600" dirty="0"/>
              <a:t>смешанной стратегии                        второго (первого) игрока и сложим результаты. Получим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 Следовательно                оптимальные стратегии игроков, а        - значение игры.</a:t>
            </a:r>
          </a:p>
          <a:p>
            <a:pPr>
              <a:buNone/>
            </a:pPr>
            <a:r>
              <a:rPr lang="ru-RU" sz="1600" dirty="0"/>
              <a:t>Таким образом, чтобы найти решение матричной игры надо перейти к задаче с тем же</a:t>
            </a:r>
          </a:p>
          <a:p>
            <a:pPr>
              <a:buNone/>
            </a:pPr>
            <a:r>
              <a:rPr lang="ru-RU" sz="1600" dirty="0"/>
              <a:t>оптимальным решением, что и у исходной задачи, но с положительными элементами,</a:t>
            </a:r>
          </a:p>
          <a:p>
            <a:pPr>
              <a:buNone/>
            </a:pPr>
            <a:r>
              <a:rPr lang="ru-RU" sz="1600" dirty="0"/>
              <a:t>затем построить пару двойственных задач линейного программирования и найти их</a:t>
            </a:r>
          </a:p>
          <a:p>
            <a:pPr>
              <a:buNone/>
            </a:pPr>
            <a:r>
              <a:rPr lang="ru-RU" sz="1600" dirty="0"/>
              <a:t>решение (например симплекс-методом). По полученному решению вычислить значения</a:t>
            </a:r>
          </a:p>
          <a:p>
            <a:pPr>
              <a:buNone/>
            </a:pPr>
            <a:r>
              <a:rPr lang="ru-RU" sz="1600" dirty="0"/>
              <a:t>компонент оптимальных стратегий игроков и найти значение игры. 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ru-RU" dirty="0"/>
              <a:t>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357554" y="5000636"/>
          <a:ext cx="985844" cy="89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000636"/>
                        <a:ext cx="985844" cy="89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1428728" y="642918"/>
          <a:ext cx="52800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79680" imgH="469800" progId="Equation.3">
                  <p:embed/>
                </p:oleObj>
              </mc:Choice>
              <mc:Fallback>
                <p:oleObj name="Equation" r:id="rId6" imgW="4279680" imgH="469800" progId="Equation.3">
                  <p:embed/>
                  <p:pic>
                    <p:nvPicPr>
                      <p:cNvPr id="35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642918"/>
                        <a:ext cx="528002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1500166" y="1428736"/>
          <a:ext cx="3775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60360" imgH="444240" progId="Equation.3">
                  <p:embed/>
                </p:oleObj>
              </mc:Choice>
              <mc:Fallback>
                <p:oleObj name="Equation" r:id="rId8" imgW="3060360" imgH="44424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428736"/>
                        <a:ext cx="37750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2643174" y="2357430"/>
          <a:ext cx="7080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241200" progId="Equation.3">
                  <p:embed/>
                </p:oleObj>
              </mc:Choice>
              <mc:Fallback>
                <p:oleObj name="Equation" r:id="rId10" imgW="495000" imgH="241200" progId="Equation.3">
                  <p:embed/>
                  <p:pic>
                    <p:nvPicPr>
                      <p:cNvPr id="37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357430"/>
                        <a:ext cx="7080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215640" progId="Equation.3">
                  <p:embed/>
                </p:oleObj>
              </mc:Choice>
              <mc:Fallback>
                <p:oleObj name="Equation" r:id="rId12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2143125" y="2643188"/>
          <a:ext cx="33035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89040" imgH="444240" progId="Equation.3">
                  <p:embed/>
                </p:oleObj>
              </mc:Choice>
              <mc:Fallback>
                <p:oleObj name="Equation" r:id="rId13" imgW="2489040" imgH="444240" progId="Equation.3">
                  <p:embed/>
                  <p:pic>
                    <p:nvPicPr>
                      <p:cNvPr id="39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643188"/>
                        <a:ext cx="33035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1928794" y="3286124"/>
          <a:ext cx="6651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6080" imgH="228600" progId="Equation.3">
                  <p:embed/>
                </p:oleObj>
              </mc:Choice>
              <mc:Fallback>
                <p:oleObj name="Equation" r:id="rId15" imgW="406080" imgH="228600" progId="Equation.3">
                  <p:embed/>
                  <p:pic>
                    <p:nvPicPr>
                      <p:cNvPr id="40" name="Объект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286124"/>
                        <a:ext cx="665162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715008" y="3357562"/>
          <a:ext cx="2381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41" name="Объект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3357562"/>
                        <a:ext cx="23812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1174</Words>
  <Application>Microsoft Office PowerPoint</Application>
  <PresentationFormat>On-screen Show (4:3)</PresentationFormat>
  <Paragraphs>259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Тема Office</vt:lpstr>
      <vt:lpstr>Формула</vt:lpstr>
      <vt:lpstr>Equation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Isachenko</dc:creator>
  <cp:lastModifiedBy>Лариса Раевская</cp:lastModifiedBy>
  <cp:revision>55</cp:revision>
  <dcterms:created xsi:type="dcterms:W3CDTF">2011-09-20T14:01:05Z</dcterms:created>
  <dcterms:modified xsi:type="dcterms:W3CDTF">2021-03-02T07:01:45Z</dcterms:modified>
</cp:coreProperties>
</file>