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DF8-26C0-45D1-A37D-2EA16DB3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9979-7B7C-4641-8D0C-D4FD9DB8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3E32-1F5A-4544-83D1-FCDD9051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0D1E-2F34-42D7-BE08-CC1B0F67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D43F-A23D-4A01-9895-80D119E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7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9812-5BA4-4115-BF75-A6FC30F0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91AE4-ECC7-4C51-B1ED-75B9C494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E287-671D-458F-BF9B-3B206DA3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9288-F599-47B4-9017-A4710B7D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E79D-7532-4217-B3BC-AFB5D00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8137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70015-4DF0-4696-A502-3A4036A6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382E8-CEA9-4E58-8BEB-6240911E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32D-3816-43B6-A1DB-6A924380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7D0F-89AC-483F-93F4-1E3532CE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76A2-DDD6-4924-903A-82CD96B4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19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F4CD-5FE6-4EA3-B3DC-77ADBFE7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CF7B-3893-4F30-B77D-8C16B3B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D6D1-1054-4FBF-B33C-942F8642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6569-C8A5-4C7B-A3D1-A0CCF2FF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6681-779A-4A23-89DA-B9CED12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865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A01D-73F8-49EE-AD61-F9B3975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EDCB-C56A-4C7E-A2B6-6995F5E9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821D-086B-40DF-9BF1-1A1A40F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A976-7D6E-4147-B8FB-1F0A3E24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8D4A-A57A-493B-BA5C-478F1A36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04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8506-82A1-4839-894A-56C0A20F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EF7B-213F-4A3D-BF0D-CF795B46F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A03D-EF8D-4766-BA1A-9EE7551B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6BA93-F6AA-48CB-BDBA-27DFDF53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CDFF-B534-402D-BF70-DE9545E0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21AD-5266-455F-AA5F-5528D68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781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22DF-29E1-4D46-A33F-54E7A18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2290D-20AB-4887-BB7E-11466836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D367-B1FD-4A1D-9468-C50F63D68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83D2A-DCA5-4B5C-BFE1-72BADC09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6444B-A658-4288-87CB-62B3B2FD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7253-5D99-4D48-A3E9-D7F35658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976F5-3A57-475A-92C9-BCE4A63B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D4580-4EEA-4E13-B356-6879150F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050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8D6-6B2D-438F-B3E6-7DD6F1F3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4C44-68CC-4887-88FB-C784D622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B6CFC-EAD1-4666-AB78-6E22FF2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0DFB-914F-43D6-85C9-6C80039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798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57F55-0D25-45FE-9102-4FB429AA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21564-BA71-4436-8FF5-D70ADD40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7D58A-F7FF-4DF1-97AF-72670CD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3939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CC2-10E4-4A0C-B527-61DFCC6C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34CD-7F99-4DCF-82A0-19E6CC0D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5DC3-14B9-4DA3-A633-61FAFB77D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8E7D-9B9E-4FA6-A0EF-FAA2CBE5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9622-A9F4-4419-9045-AB92D525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3C54-C022-4C00-AE24-FE15DE2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5497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4AD-17DA-48E5-BD9E-6BB73FE0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61632-6FD3-4D7C-8915-026CF53D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502B-0891-47BD-89BA-42403DCD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67E9-E738-4272-AD8D-F52EFF50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47ED-9C65-4145-AB07-F1558F8E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2689-1A67-4298-A9D6-7091F2EB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39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22540-BBD9-4201-9B0E-B389B0AE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48B3-5946-4646-A486-ED8F5E21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E62A-2FC6-4B32-A171-799A87129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E642-3181-440F-94F8-28B8B6ADC9DC}" type="datetimeFigureOut">
              <a:rPr lang="ru-BY" smtClean="0"/>
              <a:t>08.03.2021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1F00-1EF2-45D7-9C4E-F41CB49C7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C209-5CF7-4426-80C2-1742D4BB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D20C-9808-4867-9652-87E0967BE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381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8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27.wmf"/><Relationship Id="rId3" Type="http://schemas.openxmlformats.org/officeDocument/2006/relationships/image" Target="../media/image2.wmf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47" Type="http://schemas.openxmlformats.org/officeDocument/2006/relationships/image" Target="../media/image31.wmf"/><Relationship Id="rId50" Type="http://schemas.openxmlformats.org/officeDocument/2006/relationships/oleObject" Target="../embeddings/oleObject37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31.bin"/><Relationship Id="rId46" Type="http://schemas.openxmlformats.org/officeDocument/2006/relationships/oleObject" Target="../embeddings/oleObject35.bin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2.wmf"/><Relationship Id="rId41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32.bin"/><Relationship Id="rId45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49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4" Type="http://schemas.openxmlformats.org/officeDocument/2006/relationships/oleObject" Target="../embeddings/oleObject34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25.wmf"/><Relationship Id="rId43" Type="http://schemas.openxmlformats.org/officeDocument/2006/relationships/image" Target="../media/image29.wmf"/><Relationship Id="rId48" Type="http://schemas.openxmlformats.org/officeDocument/2006/relationships/oleObject" Target="../embeddings/oleObject36.bin"/><Relationship Id="rId8" Type="http://schemas.openxmlformats.org/officeDocument/2006/relationships/oleObject" Target="../embeddings/oleObject16.bin"/><Relationship Id="rId51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image" Target="../media/image2.wmf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b="1" dirty="0"/>
              <a:t>Приближённый метод решения матричных игр</a:t>
            </a:r>
            <a:r>
              <a:rPr lang="en-US" sz="1600" b="1" dirty="0"/>
              <a:t>  (</a:t>
            </a:r>
            <a:r>
              <a:rPr lang="ru-RU" sz="1600" b="1" dirty="0"/>
              <a:t>метод Брауна-Робинсона)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Пусть задано </a:t>
            </a:r>
            <a:r>
              <a:rPr lang="el-GR" sz="1600" i="1" dirty="0"/>
              <a:t>ε</a:t>
            </a:r>
            <a:r>
              <a:rPr lang="ru-RU" sz="1600" dirty="0"/>
              <a:t> </a:t>
            </a:r>
            <a:r>
              <a:rPr lang="en-US" sz="1600" dirty="0"/>
              <a:t>&gt; 0 . </a:t>
            </a:r>
            <a:r>
              <a:rPr lang="ru-RU" sz="1600" dirty="0"/>
              <a:t>Требуется найти значение игры с точностью до </a:t>
            </a:r>
            <a:r>
              <a:rPr lang="el-GR" sz="1600" i="1" dirty="0"/>
              <a:t>ε</a:t>
            </a:r>
            <a:r>
              <a:rPr lang="ru-RU" sz="1600" i="1" dirty="0"/>
              <a:t> </a:t>
            </a:r>
            <a:r>
              <a:rPr lang="ru-RU" sz="1600" dirty="0"/>
              <a:t>, а также </a:t>
            </a:r>
            <a:r>
              <a:rPr lang="ru-RU" sz="1600" dirty="0" err="1"/>
              <a:t>соответсвующие</a:t>
            </a:r>
            <a:endParaRPr lang="ru-RU" sz="1600" i="1" dirty="0"/>
          </a:p>
          <a:p>
            <a:pPr>
              <a:buNone/>
            </a:pPr>
            <a:r>
              <a:rPr lang="ru-RU" sz="1600" dirty="0"/>
              <a:t>смешанные стратегии игроков. Метод </a:t>
            </a:r>
            <a:r>
              <a:rPr lang="ru-RU" sz="1600" dirty="0" err="1"/>
              <a:t>Брауна-Роберсона</a:t>
            </a:r>
            <a:r>
              <a:rPr lang="ru-RU" sz="1600" dirty="0"/>
              <a:t> состоит в многократном фиктивном</a:t>
            </a:r>
          </a:p>
          <a:p>
            <a:pPr>
              <a:buNone/>
            </a:pPr>
            <a:r>
              <a:rPr lang="ru-RU" sz="1600" dirty="0"/>
              <a:t>разыгрывании матричной игры. </a:t>
            </a:r>
          </a:p>
          <a:p>
            <a:pPr>
              <a:buNone/>
            </a:pPr>
            <a:r>
              <a:rPr lang="ru-RU" sz="1600" dirty="0"/>
              <a:t>Пусть за </a:t>
            </a:r>
            <a:r>
              <a:rPr lang="en-US" sz="1600" i="1" dirty="0"/>
              <a:t>k</a:t>
            </a:r>
            <a:r>
              <a:rPr lang="ru-RU" sz="1600" dirty="0"/>
              <a:t> повторений игры первый игрок </a:t>
            </a:r>
            <a:r>
              <a:rPr lang="en-US" sz="1600" i="1" dirty="0" err="1"/>
              <a:t>r</a:t>
            </a:r>
            <a:r>
              <a:rPr lang="en-US" sz="1000" dirty="0" err="1"/>
              <a:t>i</a:t>
            </a:r>
            <a:r>
              <a:rPr lang="en-US" sz="1000" dirty="0"/>
              <a:t> </a:t>
            </a:r>
            <a:r>
              <a:rPr lang="ru-RU" sz="1600" dirty="0"/>
              <a:t>раз выбрал стратегию </a:t>
            </a:r>
            <a:r>
              <a:rPr lang="en-US" sz="1600" i="1" dirty="0"/>
              <a:t>A</a:t>
            </a:r>
            <a:r>
              <a:rPr lang="en-US" sz="1000" i="1" dirty="0"/>
              <a:t>i</a:t>
            </a:r>
            <a:r>
              <a:rPr lang="en-US" sz="1000" dirty="0"/>
              <a:t> </a:t>
            </a:r>
            <a:r>
              <a:rPr lang="en-US" sz="1600" dirty="0"/>
              <a:t>, </a:t>
            </a:r>
            <a:r>
              <a:rPr lang="ru-RU" sz="1600" dirty="0"/>
              <a:t>а второй </a:t>
            </a:r>
            <a:r>
              <a:rPr lang="en-US" sz="1600" i="1" dirty="0" err="1"/>
              <a:t>l</a:t>
            </a:r>
            <a:r>
              <a:rPr lang="en-US" sz="1000" i="1" dirty="0" err="1"/>
              <a:t>j</a:t>
            </a:r>
            <a:r>
              <a:rPr lang="en-US" sz="1000" dirty="0"/>
              <a:t> </a:t>
            </a:r>
            <a:r>
              <a:rPr lang="ru-RU" sz="1600" dirty="0"/>
              <a:t>раз стратегию</a:t>
            </a:r>
            <a:endParaRPr lang="en-US" sz="1600" dirty="0"/>
          </a:p>
          <a:p>
            <a:pPr>
              <a:buNone/>
            </a:pPr>
            <a:r>
              <a:rPr lang="en-US" sz="1600" i="1" dirty="0" err="1"/>
              <a:t>B</a:t>
            </a:r>
            <a:r>
              <a:rPr lang="en-US" sz="1000" i="1" dirty="0" err="1"/>
              <a:t>j</a:t>
            </a:r>
            <a:r>
              <a:rPr lang="en-US" sz="1000" dirty="0"/>
              <a:t>.</a:t>
            </a:r>
            <a:r>
              <a:rPr lang="ru-RU" sz="1000" dirty="0"/>
              <a:t>  </a:t>
            </a:r>
            <a:r>
              <a:rPr lang="ru-RU" sz="1600" dirty="0"/>
              <a:t>Векторы частот </a:t>
            </a:r>
          </a:p>
          <a:p>
            <a:pPr>
              <a:buNone/>
            </a:pPr>
            <a:r>
              <a:rPr lang="en-US" sz="1600" dirty="0"/>
              <a:t>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являются смешанными стратегиями игроков.</a:t>
            </a:r>
          </a:p>
          <a:p>
            <a:pPr>
              <a:buNone/>
            </a:pPr>
            <a:r>
              <a:rPr lang="ru-RU" sz="1600" b="1" dirty="0"/>
              <a:t>Итерационный процесс Брауна</a:t>
            </a:r>
            <a:r>
              <a:rPr lang="ru-RU" sz="1600" dirty="0"/>
              <a:t>: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Шаг 1. Игроки выбирают произвольные стратегии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Пусть за </a:t>
            </a:r>
            <a:r>
              <a:rPr lang="en-US" sz="1600" i="1" dirty="0"/>
              <a:t>k</a:t>
            </a:r>
            <a:r>
              <a:rPr lang="ru-RU" sz="1600" dirty="0"/>
              <a:t> повторений игры первый игрок выбрал чистые стратегии с номерами 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а второй с номерами                     , при этом                      - соответствующие векторы частот.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Шаг </a:t>
            </a:r>
            <a:r>
              <a:rPr lang="en-US" sz="1600" i="1" dirty="0"/>
              <a:t>k</a:t>
            </a:r>
            <a:r>
              <a:rPr lang="en-US" sz="1600" dirty="0"/>
              <a:t>+1. </a:t>
            </a:r>
            <a:r>
              <a:rPr lang="ru-RU" sz="1600" dirty="0"/>
              <a:t>Игроки выбирают стратегии с номерами                     из условий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Получим: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08.03.2021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9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024314" y="2286001"/>
          <a:ext cx="3095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73040" imgH="393480" progId="Equation.3">
                  <p:embed/>
                </p:oleObj>
              </mc:Choice>
              <mc:Fallback>
                <p:oleObj name="Equation" r:id="rId7" imgW="2273040" imgH="39348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4" y="2286001"/>
                        <a:ext cx="30956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90706"/>
              </p:ext>
            </p:extLst>
          </p:nvPr>
        </p:nvGraphicFramePr>
        <p:xfrm>
          <a:off x="6203157" y="3635369"/>
          <a:ext cx="841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241200" progId="Equation.3">
                  <p:embed/>
                </p:oleObj>
              </mc:Choice>
              <mc:Fallback>
                <p:oleObj name="Equation" r:id="rId9" imgW="583920" imgH="241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157" y="3635369"/>
                        <a:ext cx="8413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6608"/>
              </p:ext>
            </p:extLst>
          </p:nvPr>
        </p:nvGraphicFramePr>
        <p:xfrm>
          <a:off x="8865557" y="3965409"/>
          <a:ext cx="752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41200" progId="Equation.3">
                  <p:embed/>
                </p:oleObj>
              </mc:Choice>
              <mc:Fallback>
                <p:oleObj name="Equation" r:id="rId11" imgW="520560" imgH="2412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557" y="3965409"/>
                        <a:ext cx="7524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3802"/>
              </p:ext>
            </p:extLst>
          </p:nvPr>
        </p:nvGraphicFramePr>
        <p:xfrm>
          <a:off x="3844926" y="4207136"/>
          <a:ext cx="787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3160" imgH="228600" progId="Equation.3">
                  <p:embed/>
                </p:oleObj>
              </mc:Choice>
              <mc:Fallback>
                <p:oleObj name="Equation" r:id="rId13" imgW="533160" imgH="2286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6" y="4207136"/>
                        <a:ext cx="7874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837318"/>
              </p:ext>
            </p:extLst>
          </p:nvPr>
        </p:nvGraphicFramePr>
        <p:xfrm>
          <a:off x="5560218" y="4291024"/>
          <a:ext cx="10715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87320" imgH="203040" progId="Equation.3">
                  <p:embed/>
                </p:oleObj>
              </mc:Choice>
              <mc:Fallback>
                <p:oleObj name="Equation" r:id="rId15" imgW="787320" imgH="20304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218" y="4291024"/>
                        <a:ext cx="107156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6453190" y="4357694"/>
          <a:ext cx="8064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45760" imgH="228600" progId="Equation.3">
                  <p:embed/>
                </p:oleObj>
              </mc:Choice>
              <mc:Fallback>
                <p:oleObj name="Equation" r:id="rId17" imgW="545760" imgH="22860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90" y="4357694"/>
                        <a:ext cx="8064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918723"/>
              </p:ext>
            </p:extLst>
          </p:nvPr>
        </p:nvGraphicFramePr>
        <p:xfrm>
          <a:off x="4238626" y="4848513"/>
          <a:ext cx="29368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27200" imgH="888840" progId="Equation.3">
                  <p:embed/>
                </p:oleObj>
              </mc:Choice>
              <mc:Fallback>
                <p:oleObj name="Equation" r:id="rId19" imgW="2527200" imgH="88884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6" y="4848513"/>
                        <a:ext cx="2936875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80222"/>
              </p:ext>
            </p:extLst>
          </p:nvPr>
        </p:nvGraphicFramePr>
        <p:xfrm>
          <a:off x="3094037" y="5975177"/>
          <a:ext cx="68881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524200" imgH="444240" progId="Equation.3">
                  <p:embed/>
                </p:oleObj>
              </mc:Choice>
              <mc:Fallback>
                <p:oleObj name="Equation" r:id="rId21" imgW="5524200" imgH="4442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7" y="5975177"/>
                        <a:ext cx="68881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1600" b="1" dirty="0"/>
              <a:t>Приближённый метод решения матричных игр</a:t>
            </a:r>
            <a:r>
              <a:rPr lang="en-US" sz="1600" b="1" dirty="0"/>
              <a:t>  (</a:t>
            </a:r>
            <a:r>
              <a:rPr lang="ru-RU" sz="1600" b="1" dirty="0"/>
              <a:t>метод Брауна-Робинсона</a:t>
            </a:r>
            <a:r>
              <a:rPr lang="en-US" sz="1600" b="1" dirty="0"/>
              <a:t>)</a:t>
            </a:r>
            <a:r>
              <a:rPr lang="ru-RU" sz="1600" dirty="0"/>
              <a:t>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ru-RU" sz="1600" dirty="0"/>
              <a:t>В качестве оценок вероятностей в оптимальной стратегии игрока берётся частота применения</a:t>
            </a:r>
            <a:r>
              <a:rPr lang="en-US" sz="1600" dirty="0"/>
              <a:t>  </a:t>
            </a:r>
            <a:r>
              <a:rPr lang="ru-RU" sz="1600" dirty="0"/>
              <a:t>им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соответствующей чистой стратегии. В качестве оценки значения игры – последнее значение</a:t>
            </a:r>
            <a:r>
              <a:rPr lang="en-US" sz="1600" dirty="0"/>
              <a:t>   </a:t>
            </a:r>
            <a:r>
              <a:rPr lang="en-US" sz="1600" i="1" dirty="0"/>
              <a:t>I</a:t>
            </a:r>
            <a:r>
              <a:rPr lang="ru-RU" sz="1600" dirty="0"/>
              <a:t>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Можно доказать сходимость метода итераций: при увеличении числа партий средний выигрыш на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одну партию будет стремиться к цене игры, а частоты применения стратегий – к их вероятностям в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оптимальных смешанных стратегиях.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08.03.2021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9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2166910" y="1142985"/>
          <a:ext cx="8215370" cy="3455257"/>
        </p:xfrm>
        <a:graphic>
          <a:graphicData uri="http://schemas.openxmlformats.org/drawingml/2006/table">
            <a:tbl>
              <a:tblPr/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7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6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 B</a:t>
                      </a:r>
                      <a:r>
                        <a:rPr lang="en-US" sz="1600" b="0" i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600" b="0" i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j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  A</a:t>
                      </a:r>
                      <a:r>
                        <a:rPr lang="en-US" sz="1600" b="0" i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A</a:t>
                      </a:r>
                      <a:r>
                        <a:rPr lang="en-US" sz="1600" b="0" i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b="0" i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j</a:t>
                      </a:r>
                      <a:r>
                        <a:rPr lang="en-US" sz="1600" b="0" i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9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r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b="0" i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="0" i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s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b="0" i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600" b="0" i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8810645" y="1571612"/>
          <a:ext cx="7842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79360" progId="Equation.3">
                  <p:embed/>
                </p:oleObj>
              </mc:Choice>
              <mc:Fallback>
                <p:oleObj name="Equation" r:id="rId6" imgW="558720" imgH="279360" progId="Equation.3">
                  <p:embed/>
                  <p:pic>
                    <p:nvPicPr>
                      <p:cNvPr id="10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45" y="1571612"/>
                        <a:ext cx="7842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9817100" y="1571626"/>
          <a:ext cx="482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419040" progId="Equation.3">
                  <p:embed/>
                </p:oleObj>
              </mc:Choice>
              <mc:Fallback>
                <p:oleObj name="Equation" r:id="rId8" imgW="355320" imgH="41904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7100" y="1571626"/>
                        <a:ext cx="4826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7881950" y="1142984"/>
          <a:ext cx="190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215640" progId="Equation.3">
                  <p:embed/>
                </p:oleObj>
              </mc:Choice>
              <mc:Fallback>
                <p:oleObj name="Equation" r:id="rId10" imgW="126720" imgH="215640" progId="Equation.3">
                  <p:embed/>
                  <p:pic>
                    <p:nvPicPr>
                      <p:cNvPr id="4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1142984"/>
                        <a:ext cx="190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9024938" y="115252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03040" progId="Equation.3">
                  <p:embed/>
                </p:oleObj>
              </mc:Choice>
              <mc:Fallback>
                <p:oleObj name="Equation" r:id="rId12" imgW="126720" imgH="203040" progId="Equation.3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1152525"/>
                        <a:ext cx="190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3130550" y="1571625"/>
          <a:ext cx="3683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241200" progId="Equation.3">
                  <p:embed/>
                </p:oleObj>
              </mc:Choice>
              <mc:Fallback>
                <p:oleObj name="Equation" r:id="rId14" imgW="253800" imgH="241200" progId="Equation.3">
                  <p:embed/>
                  <p:pic>
                    <p:nvPicPr>
                      <p:cNvPr id="42" name="Объект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571625"/>
                        <a:ext cx="3683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4335463" y="1571626"/>
          <a:ext cx="423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241200" progId="Equation.3">
                  <p:embed/>
                </p:oleObj>
              </mc:Choice>
              <mc:Fallback>
                <p:oleObj name="Equation" r:id="rId16" imgW="291960" imgH="241200" progId="Equation.3">
                  <p:embed/>
                  <p:pic>
                    <p:nvPicPr>
                      <p:cNvPr id="10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571626"/>
                        <a:ext cx="4238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667372" y="1571612"/>
          <a:ext cx="3508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41200" progId="Equation.3">
                  <p:embed/>
                </p:oleObj>
              </mc:Choice>
              <mc:Fallback>
                <p:oleObj name="Equation" r:id="rId18" imgW="241200" imgH="241200" progId="Equation.3">
                  <p:embed/>
                  <p:pic>
                    <p:nvPicPr>
                      <p:cNvPr id="10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2" y="1571612"/>
                        <a:ext cx="35083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5"/>
          <p:cNvGraphicFramePr>
            <a:graphicFrameLocks noChangeAspect="1"/>
          </p:cNvGraphicFramePr>
          <p:nvPr/>
        </p:nvGraphicFramePr>
        <p:xfrm>
          <a:off x="6926263" y="1571625"/>
          <a:ext cx="406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241200" progId="Equation.3">
                  <p:embed/>
                </p:oleObj>
              </mc:Choice>
              <mc:Fallback>
                <p:oleObj name="Equation" r:id="rId20" imgW="279360" imgH="241200" progId="Equation.3">
                  <p:embed/>
                  <p:pic>
                    <p:nvPicPr>
                      <p:cNvPr id="4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1571625"/>
                        <a:ext cx="4064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7721600" y="1571626"/>
          <a:ext cx="6937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07960" imgH="291960" progId="Equation.3">
                  <p:embed/>
                </p:oleObj>
              </mc:Choice>
              <mc:Fallback>
                <p:oleObj name="Equation" r:id="rId22" imgW="507960" imgH="291960" progId="Equation.3">
                  <p:embed/>
                  <p:pic>
                    <p:nvPicPr>
                      <p:cNvPr id="46" name="Объект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1571626"/>
                        <a:ext cx="6937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/>
        </p:nvGraphicFramePr>
        <p:xfrm>
          <a:off x="3000375" y="2571751"/>
          <a:ext cx="5984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609480" progId="Equation.3">
                  <p:embed/>
                </p:oleObj>
              </mc:Choice>
              <mc:Fallback>
                <p:oleObj name="Equation" r:id="rId24" imgW="482400" imgH="609480" progId="Equation.3">
                  <p:embed/>
                  <p:pic>
                    <p:nvPicPr>
                      <p:cNvPr id="47" name="Объект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71751"/>
                        <a:ext cx="5984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4279901" y="2571751"/>
          <a:ext cx="6445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20560" imgH="609480" progId="Equation.3">
                  <p:embed/>
                </p:oleObj>
              </mc:Choice>
              <mc:Fallback>
                <p:oleObj name="Equation" r:id="rId26" imgW="520560" imgH="609480" progId="Equation.3">
                  <p:embed/>
                  <p:pic>
                    <p:nvPicPr>
                      <p:cNvPr id="10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2571751"/>
                        <a:ext cx="64452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5581651" y="2571751"/>
          <a:ext cx="6127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95000" imgH="609480" progId="Equation.3">
                  <p:embed/>
                </p:oleObj>
              </mc:Choice>
              <mc:Fallback>
                <p:oleObj name="Equation" r:id="rId28" imgW="495000" imgH="609480" progId="Equation.3">
                  <p:embed/>
                  <p:pic>
                    <p:nvPicPr>
                      <p:cNvPr id="10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1" y="2571751"/>
                        <a:ext cx="6127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2921001" y="3786188"/>
          <a:ext cx="6461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20560" imgH="609480" progId="Equation.3">
                  <p:embed/>
                </p:oleObj>
              </mc:Choice>
              <mc:Fallback>
                <p:oleObj name="Equation" r:id="rId30" imgW="520560" imgH="609480" progId="Equation.3">
                  <p:embed/>
                  <p:pic>
                    <p:nvPicPr>
                      <p:cNvPr id="10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1" y="3786188"/>
                        <a:ext cx="64611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9"/>
          <p:cNvGraphicFramePr>
            <a:graphicFrameLocks noChangeAspect="1"/>
          </p:cNvGraphicFramePr>
          <p:nvPr/>
        </p:nvGraphicFramePr>
        <p:xfrm>
          <a:off x="4279901" y="3786188"/>
          <a:ext cx="6445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20560" imgH="609480" progId="Equation.3">
                  <p:embed/>
                </p:oleObj>
              </mc:Choice>
              <mc:Fallback>
                <p:oleObj name="Equation" r:id="rId32" imgW="520560" imgH="609480" progId="Equation.3">
                  <p:embed/>
                  <p:pic>
                    <p:nvPicPr>
                      <p:cNvPr id="48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3786188"/>
                        <a:ext cx="64452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" name="Object 43"/>
          <p:cNvGraphicFramePr>
            <a:graphicFrameLocks noChangeAspect="1"/>
          </p:cNvGraphicFramePr>
          <p:nvPr/>
        </p:nvGraphicFramePr>
        <p:xfrm>
          <a:off x="5581651" y="3786188"/>
          <a:ext cx="6127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95000" imgH="609480" progId="Equation.3">
                  <p:embed/>
                </p:oleObj>
              </mc:Choice>
              <mc:Fallback>
                <p:oleObj name="Equation" r:id="rId34" imgW="495000" imgH="609480" progId="Equation.3">
                  <p:embed/>
                  <p:pic>
                    <p:nvPicPr>
                      <p:cNvPr id="10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1" y="3786188"/>
                        <a:ext cx="61277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0"/>
          <p:cNvGraphicFramePr>
            <a:graphicFrameLocks noChangeAspect="1"/>
          </p:cNvGraphicFramePr>
          <p:nvPr/>
        </p:nvGraphicFramePr>
        <p:xfrm>
          <a:off x="6859588" y="2571751"/>
          <a:ext cx="6286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07960" imgH="609480" progId="Equation.3">
                  <p:embed/>
                </p:oleObj>
              </mc:Choice>
              <mc:Fallback>
                <p:oleObj name="Equation" r:id="rId36" imgW="507960" imgH="609480" progId="Equation.3">
                  <p:embed/>
                  <p:pic>
                    <p:nvPicPr>
                      <p:cNvPr id="5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571751"/>
                        <a:ext cx="62865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6865938" y="3786188"/>
          <a:ext cx="6143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95000" imgH="609480" progId="Equation.3">
                  <p:embed/>
                </p:oleObj>
              </mc:Choice>
              <mc:Fallback>
                <p:oleObj name="Equation" r:id="rId38" imgW="495000" imgH="609480" progId="Equation.3">
                  <p:embed/>
                  <p:pic>
                    <p:nvPicPr>
                      <p:cNvPr id="10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3786188"/>
                        <a:ext cx="614362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" name="Object 46"/>
          <p:cNvGraphicFramePr>
            <a:graphicFrameLocks noChangeAspect="1"/>
          </p:cNvGraphicFramePr>
          <p:nvPr/>
        </p:nvGraphicFramePr>
        <p:xfrm>
          <a:off x="7651751" y="2571751"/>
          <a:ext cx="930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49160" imgH="609480" progId="Equation.3">
                  <p:embed/>
                </p:oleObj>
              </mc:Choice>
              <mc:Fallback>
                <p:oleObj name="Equation" r:id="rId40" imgW="749160" imgH="609480" progId="Equation.3">
                  <p:embed/>
                  <p:pic>
                    <p:nvPicPr>
                      <p:cNvPr id="107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1" y="2571751"/>
                        <a:ext cx="930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1" name="Object 47"/>
          <p:cNvGraphicFramePr>
            <a:graphicFrameLocks noChangeAspect="1"/>
          </p:cNvGraphicFramePr>
          <p:nvPr/>
        </p:nvGraphicFramePr>
        <p:xfrm>
          <a:off x="7651751" y="3786188"/>
          <a:ext cx="930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749160" imgH="609480" progId="Equation.3">
                  <p:embed/>
                </p:oleObj>
              </mc:Choice>
              <mc:Fallback>
                <p:oleObj name="Equation" r:id="rId42" imgW="749160" imgH="609480" progId="Equation.3">
                  <p:embed/>
                  <p:pic>
                    <p:nvPicPr>
                      <p:cNvPr id="10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1" y="3786188"/>
                        <a:ext cx="930275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0"/>
          <p:cNvGraphicFramePr>
            <a:graphicFrameLocks noChangeAspect="1"/>
          </p:cNvGraphicFramePr>
          <p:nvPr/>
        </p:nvGraphicFramePr>
        <p:xfrm>
          <a:off x="8693150" y="2571751"/>
          <a:ext cx="9604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774360" imgH="609480" progId="Equation.3">
                  <p:embed/>
                </p:oleObj>
              </mc:Choice>
              <mc:Fallback>
                <p:oleObj name="Equation" r:id="rId44" imgW="774360" imgH="609480" progId="Equation.3">
                  <p:embed/>
                  <p:pic>
                    <p:nvPicPr>
                      <p:cNvPr id="5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3150" y="2571751"/>
                        <a:ext cx="9604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3" name="Object 49"/>
          <p:cNvGraphicFramePr>
            <a:graphicFrameLocks noChangeAspect="1"/>
          </p:cNvGraphicFramePr>
          <p:nvPr/>
        </p:nvGraphicFramePr>
        <p:xfrm>
          <a:off x="8709025" y="3786188"/>
          <a:ext cx="958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774360" imgH="609480" progId="Equation.3">
                  <p:embed/>
                </p:oleObj>
              </mc:Choice>
              <mc:Fallback>
                <p:oleObj name="Equation" r:id="rId46" imgW="774360" imgH="609480" progId="Equation.3">
                  <p:embed/>
                  <p:pic>
                    <p:nvPicPr>
                      <p:cNvPr id="107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025" y="3786188"/>
                        <a:ext cx="95885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/>
          <p:cNvGraphicFramePr>
            <a:graphicFrameLocks noChangeAspect="1"/>
          </p:cNvGraphicFramePr>
          <p:nvPr/>
        </p:nvGraphicFramePr>
        <p:xfrm>
          <a:off x="9810750" y="2857500"/>
          <a:ext cx="522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68300" imgH="419100" progId="Equation.3">
                  <p:embed/>
                </p:oleObj>
              </mc:Choice>
              <mc:Fallback>
                <p:oleObj name="Equation" r:id="rId48" imgW="368300" imgH="419100" progId="Equation.3">
                  <p:embed/>
                  <p:pic>
                    <p:nvPicPr>
                      <p:cNvPr id="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0" y="2857500"/>
                        <a:ext cx="5222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9810750" y="4000500"/>
          <a:ext cx="522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368300" imgH="419100" progId="Equation.3">
                  <p:embed/>
                </p:oleObj>
              </mc:Choice>
              <mc:Fallback>
                <p:oleObj name="Equation" r:id="rId50" imgW="368300" imgH="419100" progId="Equation.3">
                  <p:embed/>
                  <p:pic>
                    <p:nvPicPr>
                      <p:cNvPr id="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0" y="4000500"/>
                        <a:ext cx="5222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2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Пример.    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        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08.03.2021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9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24959" y="285729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52400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ru-RU" sz="16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1952598" y="1643050"/>
          <a:ext cx="7215237" cy="2374754"/>
        </p:xfrm>
        <a:graphic>
          <a:graphicData uri="http://schemas.openxmlformats.org/drawingml/2006/table">
            <a:tbl>
              <a:tblPr/>
              <a:tblGrid>
                <a:gridCol w="38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66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i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 B</a:t>
                      </a:r>
                      <a:r>
                        <a:rPr lang="en-US" sz="1600" b="0" i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0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B</a:t>
                      </a:r>
                      <a:r>
                        <a:rPr lang="en-US" sz="1600" b="0" i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j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  A</a:t>
                      </a:r>
                      <a:r>
                        <a:rPr lang="en-US" sz="1600" b="0" i="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00" b="0" i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 A</a:t>
                      </a:r>
                      <a:r>
                        <a:rPr lang="en-US" sz="1600" b="0" i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none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ru-RU" sz="1600" b="0" i="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5/3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5/3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4/3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6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7/4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5/4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5/4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2;3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9/8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9/8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5/4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13/8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23/16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 b="1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9/5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6/5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7/5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13/10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11/10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6/5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3/2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27/20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11/6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7/6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9/6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13/12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7/6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17/12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31/24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1;2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12/7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u="sng" dirty="0">
                          <a:latin typeface="Times New Roman"/>
                          <a:ea typeface="Times New Roman"/>
                          <a:cs typeface="Times New Roman"/>
                        </a:rPr>
                        <a:t>17/14</a:t>
                      </a:r>
                      <a:endParaRPr lang="ru-RU" sz="1600" b="0" i="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21/14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19/14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b="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15/14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17/14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21/14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latin typeface="Times New Roman"/>
                          <a:ea typeface="Times New Roman"/>
                          <a:cs typeface="Times New Roman"/>
                        </a:rPr>
                        <a:t>19/14</a:t>
                      </a:r>
                    </a:p>
                  </a:txBody>
                  <a:tcPr marL="66941" marR="669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7381884" y="1643050"/>
          <a:ext cx="190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4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4" y="1643050"/>
                        <a:ext cx="190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8024826" y="164305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3">
                  <p:embed/>
                </p:oleObj>
              </mc:Choice>
              <mc:Fallback>
                <p:oleObj name="Equation" r:id="rId8" imgW="126720" imgH="203040" progId="Equation.3">
                  <p:embed/>
                  <p:pic>
                    <p:nvPicPr>
                      <p:cNvPr id="41" name="Объект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26" y="1643050"/>
                        <a:ext cx="190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3259138" y="714376"/>
          <a:ext cx="18780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711000" progId="Equation.3">
                  <p:embed/>
                </p:oleObj>
              </mc:Choice>
              <mc:Fallback>
                <p:oleObj name="Equation" r:id="rId10" imgW="1562040" imgH="7110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714376"/>
                        <a:ext cx="1878012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6096000" y="1928803"/>
          <a:ext cx="1730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03040" progId="Equation.3">
                  <p:embed/>
                </p:oleObj>
              </mc:Choice>
              <mc:Fallback>
                <p:oleObj name="Equation" r:id="rId12" imgW="126720" imgH="20304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28803"/>
                        <a:ext cx="17303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/>
        </p:nvGraphicFramePr>
        <p:xfrm>
          <a:off x="6699250" y="2222501"/>
          <a:ext cx="1730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203040" progId="Equation.3">
                  <p:embed/>
                </p:oleObj>
              </mc:Choice>
              <mc:Fallback>
                <p:oleObj name="Equation" r:id="rId14" imgW="126720" imgH="203040" progId="Equation.3">
                  <p:embed/>
                  <p:pic>
                    <p:nvPicPr>
                      <p:cNvPr id="44" name="Объект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222501"/>
                        <a:ext cx="173038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/>
        </p:nvGraphicFramePr>
        <p:xfrm>
          <a:off x="5238745" y="2500307"/>
          <a:ext cx="3794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360" imgH="215640" progId="Equation.3">
                  <p:embed/>
                </p:oleObj>
              </mc:Choice>
              <mc:Fallback>
                <p:oleObj name="Equation" r:id="rId16" imgW="279360" imgH="215640" progId="Equation.3">
                  <p:embed/>
                  <p:pic>
                    <p:nvPicPr>
                      <p:cNvPr id="49" name="Объект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5" y="2500307"/>
                        <a:ext cx="379413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5238745" y="2857497"/>
          <a:ext cx="4492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215640" progId="Equation.3">
                  <p:embed/>
                </p:oleObj>
              </mc:Choice>
              <mc:Fallback>
                <p:oleObj name="Equation" r:id="rId18" imgW="330120" imgH="215640" progId="Equation.3">
                  <p:embed/>
                  <p:pic>
                    <p:nvPicPr>
                      <p:cNvPr id="14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5" y="2857497"/>
                        <a:ext cx="449263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5238744" y="3143249"/>
          <a:ext cx="3794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215640" progId="Equation.3">
                  <p:embed/>
                </p:oleObj>
              </mc:Choice>
              <mc:Fallback>
                <p:oleObj name="Equation" r:id="rId20" imgW="279360" imgH="215640" progId="Equation.3">
                  <p:embed/>
                  <p:pic>
                    <p:nvPicPr>
                      <p:cNvPr id="14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4" y="3143249"/>
                        <a:ext cx="37941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2024034" y="4214818"/>
          <a:ext cx="6926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787640" imgH="241200" progId="Equation.3">
                  <p:embed/>
                </p:oleObj>
              </mc:Choice>
              <mc:Fallback>
                <p:oleObj name="Equation" r:id="rId22" imgW="4787640" imgH="241200" progId="Equation.3">
                  <p:embed/>
                  <p:pic>
                    <p:nvPicPr>
                      <p:cNvPr id="52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4" y="4214818"/>
                        <a:ext cx="69262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5881686" y="3429001"/>
          <a:ext cx="550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6080" imgH="215640" progId="Equation.3">
                  <p:embed/>
                </p:oleObj>
              </mc:Choice>
              <mc:Fallback>
                <p:oleObj name="Equation" r:id="rId24" imgW="406080" imgH="215640" progId="Equation.3">
                  <p:embed/>
                  <p:pic>
                    <p:nvPicPr>
                      <p:cNvPr id="143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6" y="3429001"/>
                        <a:ext cx="55086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5167306" y="3429001"/>
          <a:ext cx="550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215640" progId="Equation.3">
                  <p:embed/>
                </p:oleObj>
              </mc:Choice>
              <mc:Fallback>
                <p:oleObj name="Equation" r:id="rId26" imgW="406080" imgH="215640" progId="Equation.3">
                  <p:embed/>
                  <p:pic>
                    <p:nvPicPr>
                      <p:cNvPr id="14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06" y="3429001"/>
                        <a:ext cx="55086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5"/>
          <p:cNvGraphicFramePr>
            <a:graphicFrameLocks noChangeAspect="1"/>
          </p:cNvGraphicFramePr>
          <p:nvPr/>
        </p:nvGraphicFramePr>
        <p:xfrm>
          <a:off x="5881686" y="3714753"/>
          <a:ext cx="566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9040" imgH="215640" progId="Equation.3">
                  <p:embed/>
                </p:oleObj>
              </mc:Choice>
              <mc:Fallback>
                <p:oleObj name="Equation" r:id="rId28" imgW="419040" imgH="215640" progId="Equation.3">
                  <p:embed/>
                  <p:pic>
                    <p:nvPicPr>
                      <p:cNvPr id="3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6" y="3714753"/>
                        <a:ext cx="56673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Widescreen</PresentationFormat>
  <Paragraphs>213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Лариса Раевская</dc:creator>
  <cp:lastModifiedBy>Лариса Раевская</cp:lastModifiedBy>
  <cp:revision>1</cp:revision>
  <dcterms:created xsi:type="dcterms:W3CDTF">2021-03-08T08:17:17Z</dcterms:created>
  <dcterms:modified xsi:type="dcterms:W3CDTF">2021-03-08T08:20:24Z</dcterms:modified>
</cp:coreProperties>
</file>