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9" r:id="rId5"/>
    <p:sldId id="261" r:id="rId6"/>
    <p:sldId id="263" r:id="rId7"/>
    <p:sldId id="264" r:id="rId8"/>
    <p:sldId id="265" r:id="rId9"/>
    <p:sldId id="267" r:id="rId10"/>
    <p:sldId id="266" r:id="rId11"/>
    <p:sldId id="268" r:id="rId12"/>
    <p:sldId id="269" r:id="rId13"/>
    <p:sldId id="270" r:id="rId14"/>
    <p:sldId id="262"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4" r:id="rId38"/>
    <p:sldId id="297" r:id="rId39"/>
    <p:sldId id="295" r:id="rId40"/>
    <p:sldId id="296" r:id="rId41"/>
    <p:sldId id="298" r:id="rId42"/>
    <p:sldId id="299" r:id="rId43"/>
    <p:sldId id="300" r:id="rId44"/>
    <p:sldId id="301" r:id="rId45"/>
    <p:sldId id="303" r:id="rId46"/>
    <p:sldId id="304" r:id="rId47"/>
    <p:sldId id="306" r:id="rId48"/>
    <p:sldId id="305" r:id="rId49"/>
    <p:sldId id="307" r:id="rId50"/>
    <p:sldId id="308" r:id="rId51"/>
    <p:sldId id="310" r:id="rId52"/>
    <p:sldId id="309" r:id="rId53"/>
    <p:sldId id="312" r:id="rId54"/>
    <p:sldId id="313" r:id="rId55"/>
    <p:sldId id="314" r:id="rId56"/>
    <p:sldId id="315" r:id="rId57"/>
    <p:sldId id="316" r:id="rId58"/>
    <p:sldId id="311" r:id="rId59"/>
    <p:sldId id="317"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3" r:id="rId94"/>
    <p:sldId id="352"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Светлый стиль 1 — акцент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Светлый стиль 1 — акцент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4"/>
    <p:restoredTop sz="94721"/>
  </p:normalViewPr>
  <p:slideViewPr>
    <p:cSldViewPr snapToGrid="0" snapToObjects="1">
      <p:cViewPr>
        <p:scale>
          <a:sx n="115" d="100"/>
          <a:sy n="115" d="100"/>
        </p:scale>
        <p:origin x="8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slide" Target="slides/slide109.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presProps" Target="presProps.xml"/><Relationship Id="rId116" Type="http://schemas.openxmlformats.org/officeDocument/2006/relationships/viewProps" Target="viewProps.xml"/><Relationship Id="rId117" Type="http://schemas.openxmlformats.org/officeDocument/2006/relationships/theme" Target="theme/theme1.xml"/><Relationship Id="rId11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AE64F01-6F74-244F-8DBC-B995615C2B42}" type="datetimeFigureOut">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186895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AE64F01-6F74-244F-8DBC-B995615C2B42}" type="datetimeFigureOut">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207511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AE64F01-6F74-244F-8DBC-B995615C2B42}" type="datetimeFigureOut">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138951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AE64F01-6F74-244F-8DBC-B995615C2B42}" type="datetimeFigureOut">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35896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AE64F01-6F74-244F-8DBC-B995615C2B42}" type="datetimeFigureOut">
              <a:rPr lang="ru-RU" smtClean="0"/>
              <a:t>25.10.2021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78285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AE64F01-6F74-244F-8DBC-B995615C2B42}" type="datetimeFigureOut">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193306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AE64F01-6F74-244F-8DBC-B995615C2B42}" type="datetimeFigureOut">
              <a:rPr lang="ru-RU" smtClean="0"/>
              <a:t>25.10.2021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184390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AE64F01-6F74-244F-8DBC-B995615C2B42}" type="datetimeFigureOut">
              <a:rPr lang="ru-RU" smtClean="0"/>
              <a:t>25.10.2021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11151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AE64F01-6F74-244F-8DBC-B995615C2B42}" type="datetimeFigureOut">
              <a:rPr lang="ru-RU" smtClean="0"/>
              <a:t>25.10.2021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159617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AE64F01-6F74-244F-8DBC-B995615C2B42}" type="datetimeFigureOut">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55143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AE64F01-6F74-244F-8DBC-B995615C2B42}" type="datetimeFigureOut">
              <a:rPr lang="ru-RU" smtClean="0"/>
              <a:t>25.10.2021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89311C7-9685-7949-9EF1-4854F2AEED54}" type="slidenum">
              <a:rPr lang="ru-RU" smtClean="0"/>
              <a:t>‹#›</a:t>
            </a:fld>
            <a:endParaRPr lang="ru-RU"/>
          </a:p>
        </p:txBody>
      </p:sp>
    </p:spTree>
    <p:extLst>
      <p:ext uri="{BB962C8B-B14F-4D97-AF65-F5344CB8AC3E}">
        <p14:creationId xmlns:p14="http://schemas.microsoft.com/office/powerpoint/2010/main" val="16519749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64F01-6F74-244F-8DBC-B995615C2B42}" type="datetimeFigureOut">
              <a:rPr lang="ru-RU" smtClean="0"/>
              <a:t>25.10.2021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311C7-9685-7949-9EF1-4854F2AEED54}" type="slidenum">
              <a:rPr lang="ru-RU" smtClean="0"/>
              <a:t>‹#›</a:t>
            </a:fld>
            <a:endParaRPr lang="ru-RU"/>
          </a:p>
        </p:txBody>
      </p:sp>
    </p:spTree>
    <p:extLst>
      <p:ext uri="{BB962C8B-B14F-4D97-AF65-F5344CB8AC3E}">
        <p14:creationId xmlns:p14="http://schemas.microsoft.com/office/powerpoint/2010/main" val="21042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4390" y="1454871"/>
            <a:ext cx="11400312" cy="3330885"/>
          </a:xfrm>
        </p:spPr>
        <p:txBody>
          <a:bodyPr>
            <a:normAutofit fontScale="90000"/>
          </a:bodyPr>
          <a:lstStyle/>
          <a:p>
            <a:r>
              <a:rPr lang="ru-RU" sz="7300" b="1" cap="all" dirty="0"/>
              <a:t>Концепция</a:t>
            </a:r>
            <a:r>
              <a:rPr lang="ru-RU" b="1" cap="all" dirty="0"/>
              <a:t> </a:t>
            </a:r>
            <a:r>
              <a:rPr lang="en-US" b="1" cap="all" dirty="0" smtClean="0"/>
              <a:t/>
            </a:r>
            <a:br>
              <a:rPr lang="en-US" b="1" cap="all" dirty="0" smtClean="0"/>
            </a:br>
            <a:r>
              <a:rPr lang="ru-RU" b="1" cap="all" dirty="0" smtClean="0"/>
              <a:t>информационной безопасности </a:t>
            </a:r>
            <a:r>
              <a:rPr lang="ru-RU" b="1" cap="all" dirty="0"/>
              <a:t>организации (предприятия, учреждения)</a:t>
            </a:r>
            <a:r>
              <a:rPr lang="ru-RU" dirty="0" smtClean="0">
                <a:effectLst/>
              </a:rPr>
              <a:t>  </a:t>
            </a:r>
            <a:endParaRPr lang="ru-RU" dirty="0"/>
          </a:p>
        </p:txBody>
      </p:sp>
    </p:spTree>
    <p:extLst>
      <p:ext uri="{BB962C8B-B14F-4D97-AF65-F5344CB8AC3E}">
        <p14:creationId xmlns:p14="http://schemas.microsoft.com/office/powerpoint/2010/main" val="181226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Объект </a:t>
            </a:r>
            <a:r>
              <a:rPr lang="ru-RU" sz="3200" b="1" i="1" dirty="0" smtClean="0"/>
              <a:t>защиты </a:t>
            </a:r>
            <a:r>
              <a:rPr lang="ru-RU" sz="2900" b="1" i="1" dirty="0" smtClean="0"/>
              <a:t>(2 из 4)</a:t>
            </a:r>
            <a:endParaRPr lang="ru-RU" sz="2900" b="1" i="1" dirty="0"/>
          </a:p>
        </p:txBody>
      </p:sp>
      <p:sp>
        <p:nvSpPr>
          <p:cNvPr id="3" name="Объект 2"/>
          <p:cNvSpPr>
            <a:spLocks noGrp="1"/>
          </p:cNvSpPr>
          <p:nvPr>
            <p:ph idx="1"/>
          </p:nvPr>
        </p:nvSpPr>
        <p:spPr>
          <a:xfrm>
            <a:off x="838200" y="985838"/>
            <a:ext cx="10515600" cy="5557837"/>
          </a:xfrm>
        </p:spPr>
        <p:txBody>
          <a:bodyPr>
            <a:normAutofit/>
          </a:bodyPr>
          <a:lstStyle/>
          <a:p>
            <a:pPr marL="0" indent="0">
              <a:buNone/>
            </a:pPr>
            <a:r>
              <a:rPr lang="ru-RU" dirty="0" smtClean="0"/>
              <a:t>Деятельность </a:t>
            </a:r>
            <a:r>
              <a:rPr lang="ru-RU" dirty="0"/>
              <a:t>любого учреждения нельзя представить без процесса </a:t>
            </a:r>
            <a:r>
              <a:rPr lang="ru-RU" u="sng" dirty="0"/>
              <a:t>получения</a:t>
            </a:r>
            <a:r>
              <a:rPr lang="ru-RU" dirty="0"/>
              <a:t> самой разнообразной информации, ее </a:t>
            </a:r>
            <a:r>
              <a:rPr lang="ru-RU" u="sng" dirty="0"/>
              <a:t>обработки </a:t>
            </a:r>
            <a:r>
              <a:rPr lang="ru-RU" dirty="0"/>
              <a:t>вручную или с использованием средств вычислительной техники, принятия на основе анализа информации каких-либо конкретных </a:t>
            </a:r>
            <a:r>
              <a:rPr lang="ru-RU" u="sng" dirty="0"/>
              <a:t>решений</a:t>
            </a:r>
            <a:r>
              <a:rPr lang="ru-RU" dirty="0"/>
              <a:t> и </a:t>
            </a:r>
            <a:r>
              <a:rPr lang="ru-RU" u="sng" dirty="0"/>
              <a:t>передачи</a:t>
            </a:r>
            <a:r>
              <a:rPr lang="ru-RU" dirty="0"/>
              <a:t> принятых решений по каналам связи</a:t>
            </a:r>
            <a:r>
              <a:rPr lang="ru-RU" dirty="0" smtClean="0"/>
              <a:t>.</a:t>
            </a:r>
          </a:p>
          <a:p>
            <a:pPr marL="0" indent="0">
              <a:buNone/>
            </a:pPr>
            <a:r>
              <a:rPr lang="ru-RU" dirty="0" smtClean="0"/>
              <a:t> </a:t>
            </a:r>
            <a:r>
              <a:rPr lang="ru-RU" dirty="0"/>
              <a:t>Информация только тогда становиться полезной, когда она </a:t>
            </a:r>
            <a:r>
              <a:rPr lang="ru-RU" u="sng" dirty="0"/>
              <a:t>представлена в форме</a:t>
            </a:r>
            <a:r>
              <a:rPr lang="ru-RU" dirty="0"/>
              <a:t>, доступной для ее восприятия и обработки. Кроме того, всегда должна иметься возможность однозначно </a:t>
            </a:r>
            <a:r>
              <a:rPr lang="ru-RU" u="sng" dirty="0"/>
              <a:t>доказать</a:t>
            </a:r>
            <a:r>
              <a:rPr lang="ru-RU" dirty="0"/>
              <a:t>, что именно с защищаемой информацией проведены несанкционированные манипуляции. То есть защищаемая информация должна быть обязательно </a:t>
            </a:r>
            <a:r>
              <a:rPr lang="ru-RU" u="sng" dirty="0"/>
              <a:t>документированной</a:t>
            </a:r>
            <a:r>
              <a:rPr lang="ru-RU" dirty="0"/>
              <a:t> информацией, имеющей определенные реквизиты, что позволяет ее </a:t>
            </a:r>
            <a:r>
              <a:rPr lang="ru-RU" u="sng" dirty="0"/>
              <a:t>идентифицировать и установить факт нарушения ее защиты</a:t>
            </a:r>
            <a:r>
              <a:rPr lang="ru-RU" dirty="0" smtClean="0"/>
              <a:t>.</a:t>
            </a:r>
            <a:endParaRPr lang="ru-RU" dirty="0"/>
          </a:p>
        </p:txBody>
      </p:sp>
    </p:spTree>
    <p:extLst>
      <p:ext uri="{BB962C8B-B14F-4D97-AF65-F5344CB8AC3E}">
        <p14:creationId xmlns:p14="http://schemas.microsoft.com/office/powerpoint/2010/main" val="5434451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(43 из 56)</a:t>
            </a:r>
            <a:endParaRPr lang="ru-RU" sz="2900" b="1" i="1" dirty="0"/>
          </a:p>
        </p:txBody>
      </p:sp>
      <p:sp>
        <p:nvSpPr>
          <p:cNvPr id="3" name="Объект 2"/>
          <p:cNvSpPr>
            <a:spLocks noGrp="1"/>
          </p:cNvSpPr>
          <p:nvPr>
            <p:ph idx="1"/>
          </p:nvPr>
        </p:nvSpPr>
        <p:spPr>
          <a:xfrm>
            <a:off x="466241" y="1061920"/>
            <a:ext cx="11461599" cy="5606894"/>
          </a:xfrm>
        </p:spPr>
        <p:txBody>
          <a:bodyPr>
            <a:noAutofit/>
          </a:bodyPr>
          <a:lstStyle/>
          <a:p>
            <a:pPr marL="0" indent="0">
              <a:buNone/>
            </a:pPr>
            <a:r>
              <a:rPr lang="ru-RU" dirty="0" smtClean="0"/>
              <a:t>    Исходя из этого, дается примерная модель подсистемы ИБ, ее структура, составные части и их распределение по уровням защиты.</a:t>
            </a:r>
          </a:p>
          <a:p>
            <a:pPr marL="0" indent="0">
              <a:buNone/>
            </a:pPr>
            <a:r>
              <a:rPr lang="ru-RU" dirty="0"/>
              <a:t> </a:t>
            </a:r>
            <a:r>
              <a:rPr lang="ru-RU" dirty="0" smtClean="0"/>
              <a:t>   Здесь же определяются наиболее важные базовые технические решения и инструментальные средства, стандарты и ряд других вопросов, связанных с непосредственным созданием и сдачей в эксплуатацию подсистемы ИБ.</a:t>
            </a:r>
          </a:p>
          <a:p>
            <a:pPr marL="0" indent="0">
              <a:buNone/>
            </a:pPr>
            <a:endParaRPr lang="ru-RU" dirty="0"/>
          </a:p>
        </p:txBody>
      </p:sp>
    </p:spTree>
    <p:extLst>
      <p:ext uri="{BB962C8B-B14F-4D97-AF65-F5344CB8AC3E}">
        <p14:creationId xmlns:p14="http://schemas.microsoft.com/office/powerpoint/2010/main" val="6128025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(44 из 56)</a:t>
            </a:r>
            <a:endParaRPr lang="ru-RU" sz="2900" b="1" i="1" dirty="0"/>
          </a:p>
        </p:txBody>
      </p:sp>
      <p:sp>
        <p:nvSpPr>
          <p:cNvPr id="3" name="Объект 2"/>
          <p:cNvSpPr>
            <a:spLocks noGrp="1"/>
          </p:cNvSpPr>
          <p:nvPr>
            <p:ph idx="1"/>
          </p:nvPr>
        </p:nvSpPr>
        <p:spPr>
          <a:xfrm>
            <a:off x="466241" y="1014623"/>
            <a:ext cx="11461599" cy="5606894"/>
          </a:xfrm>
        </p:spPr>
        <p:txBody>
          <a:bodyPr>
            <a:noAutofit/>
          </a:bodyPr>
          <a:lstStyle/>
          <a:p>
            <a:pPr marL="0" indent="0">
              <a:buNone/>
            </a:pPr>
            <a:r>
              <a:rPr lang="ru-RU" dirty="0" smtClean="0"/>
              <a:t>    </a:t>
            </a:r>
            <a:r>
              <a:rPr lang="ru-RU" b="1" dirty="0"/>
              <a:t>Защита помещений и технических </a:t>
            </a:r>
            <a:r>
              <a:rPr lang="ru-RU" b="1" dirty="0" smtClean="0"/>
              <a:t>средств</a:t>
            </a:r>
            <a:r>
              <a:rPr lang="ru-RU" b="1" dirty="0"/>
              <a:t> </a:t>
            </a:r>
            <a:endParaRPr lang="ru-RU" dirty="0"/>
          </a:p>
          <a:p>
            <a:pPr marL="0" indent="0">
              <a:buNone/>
            </a:pPr>
            <a:r>
              <a:rPr lang="ru-RU" dirty="0"/>
              <a:t>Одной из важных составляющих обеспечения ИБ является соблюдение определенных правил при </a:t>
            </a:r>
            <a:r>
              <a:rPr lang="ru-RU" u="sng" dirty="0"/>
              <a:t>размещении</a:t>
            </a:r>
            <a:r>
              <a:rPr lang="ru-RU" dirty="0"/>
              <a:t> оборудования. От этого зависит возможность использования некоторых уязвимостей и в конечном счете эффективность защиты. Подходов в решении этих вопросов достаточно много. Поэтому в этой главе даются рекомендации по построению защищенных помещений. Предназначенных для обсуждения защищаемой информации, размещению технических средств, использованию вспомогательных технических средств, а также выдвигаются требования, которым эти элементы должны удовлетворять.</a:t>
            </a:r>
          </a:p>
          <a:p>
            <a:pPr marL="0" indent="0">
              <a:buNone/>
            </a:pPr>
            <a:r>
              <a:rPr lang="ru-RU" dirty="0"/>
              <a:t>Широкие полномочия администратора безопасности определяют особые требования к его рабочему месту и помещению, в котором оно размещено, поэтому в этой главе особо расписываются требования к оборудованию рабочего места администратора безопасности.</a:t>
            </a:r>
          </a:p>
          <a:p>
            <a:pPr marL="0" indent="0">
              <a:buNone/>
            </a:pPr>
            <a:endParaRPr lang="ru-RU" dirty="0"/>
          </a:p>
        </p:txBody>
      </p:sp>
    </p:spTree>
    <p:extLst>
      <p:ext uri="{BB962C8B-B14F-4D97-AF65-F5344CB8AC3E}">
        <p14:creationId xmlns:p14="http://schemas.microsoft.com/office/powerpoint/2010/main" val="11429718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(45 из 56)</a:t>
            </a:r>
            <a:endParaRPr lang="ru-RU" sz="2900" b="1" i="1" dirty="0"/>
          </a:p>
        </p:txBody>
      </p:sp>
      <p:sp>
        <p:nvSpPr>
          <p:cNvPr id="3" name="Объект 2"/>
          <p:cNvSpPr>
            <a:spLocks noGrp="1"/>
          </p:cNvSpPr>
          <p:nvPr>
            <p:ph idx="1"/>
          </p:nvPr>
        </p:nvSpPr>
        <p:spPr>
          <a:xfrm>
            <a:off x="466241" y="1014623"/>
            <a:ext cx="11461599" cy="5606894"/>
          </a:xfrm>
        </p:spPr>
        <p:txBody>
          <a:bodyPr>
            <a:noAutofit/>
          </a:bodyPr>
          <a:lstStyle/>
          <a:p>
            <a:pPr marL="0" indent="0">
              <a:buNone/>
            </a:pPr>
            <a:r>
              <a:rPr lang="ru-RU" dirty="0" smtClean="0"/>
              <a:t>    </a:t>
            </a:r>
            <a:r>
              <a:rPr lang="ru-RU" b="1" dirty="0"/>
              <a:t>Порядок аттестации объектов информатизации </a:t>
            </a:r>
            <a:endParaRPr lang="ru-RU" dirty="0"/>
          </a:p>
          <a:p>
            <a:pPr marL="0" indent="0">
              <a:buNone/>
            </a:pPr>
            <a:r>
              <a:rPr lang="ru-RU" dirty="0" smtClean="0"/>
              <a:t>   Аттестация </a:t>
            </a:r>
            <a:r>
              <a:rPr lang="ru-RU" dirty="0"/>
              <a:t>объектов информатизации является заключительной стадией перед выдачей разрешения на обработку на нем защищаемой информации.</a:t>
            </a:r>
          </a:p>
          <a:p>
            <a:pPr marL="0" indent="0">
              <a:buNone/>
            </a:pPr>
            <a:r>
              <a:rPr lang="ru-RU" dirty="0" smtClean="0"/>
              <a:t>   Аттестация </a:t>
            </a:r>
            <a:r>
              <a:rPr lang="ru-RU" dirty="0"/>
              <a:t>подразумевает проведение комплекса организационно-технических мероприятий, в результате которых подтверждается, что объект информатизации соответствует предъявляемым требованиям по ИБ.</a:t>
            </a:r>
          </a:p>
          <a:p>
            <a:pPr marL="0" indent="0">
              <a:buNone/>
            </a:pPr>
            <a:r>
              <a:rPr lang="ru-RU" dirty="0" smtClean="0"/>
              <a:t>   Поэтому </a:t>
            </a:r>
            <a:r>
              <a:rPr lang="ru-RU" dirty="0"/>
              <a:t>целесообразно в Концепции дать единые подходы к пониманию аттестации и рекомендации по ее проведению с указанием конкретных вопросов, которые подлежат освещению, критериев оценки. </a:t>
            </a:r>
          </a:p>
        </p:txBody>
      </p:sp>
    </p:spTree>
    <p:extLst>
      <p:ext uri="{BB962C8B-B14F-4D97-AF65-F5344CB8AC3E}">
        <p14:creationId xmlns:p14="http://schemas.microsoft.com/office/powerpoint/2010/main" val="9482043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(46 из 56)</a:t>
            </a:r>
            <a:endParaRPr lang="ru-RU" sz="2900" b="1" i="1" dirty="0"/>
          </a:p>
        </p:txBody>
      </p:sp>
      <p:sp>
        <p:nvSpPr>
          <p:cNvPr id="3" name="Объект 2"/>
          <p:cNvSpPr>
            <a:spLocks noGrp="1"/>
          </p:cNvSpPr>
          <p:nvPr>
            <p:ph idx="1"/>
          </p:nvPr>
        </p:nvSpPr>
        <p:spPr>
          <a:xfrm>
            <a:off x="466241" y="1014623"/>
            <a:ext cx="11461599" cy="5606894"/>
          </a:xfrm>
        </p:spPr>
        <p:txBody>
          <a:bodyPr>
            <a:noAutofit/>
          </a:bodyPr>
          <a:lstStyle/>
          <a:p>
            <a:pPr marL="0" indent="0">
              <a:buNone/>
            </a:pPr>
            <a:r>
              <a:rPr lang="ru-RU" dirty="0" smtClean="0"/>
              <a:t>    </a:t>
            </a:r>
            <a:r>
              <a:rPr lang="ru-RU" dirty="0"/>
              <a:t>Раскрывая эти проблемы, надо учитывать, что при аттестации подтверждается соответствие требованиям по защите информации от несанкционированного доступа, в том числе от компьютерных вирусов, от утечки за счет побочных электромагнитных излучений и наводок при специальных воздействиях на объект (высокочастотное навязывание и облучение, электромагнитное и радиационное облучение), от утечки или воздействия на нее за счет специальных устройств, встроенных в объекты информатизации. </a:t>
            </a:r>
            <a:endParaRPr lang="ru-RU" dirty="0" smtClean="0"/>
          </a:p>
          <a:p>
            <a:pPr marL="0" indent="0">
              <a:buNone/>
            </a:pPr>
            <a:r>
              <a:rPr lang="ru-RU" dirty="0"/>
              <a:t> </a:t>
            </a:r>
            <a:r>
              <a:rPr lang="ru-RU" dirty="0" smtClean="0"/>
              <a:t>  Кроме </a:t>
            </a:r>
            <a:r>
              <a:rPr lang="ru-RU" dirty="0"/>
              <a:t>того, аттестация предусматривает комплексную проверку (аттестационные испытания) объекта информатизации в реальных условиях эксплуатации с целью оценки соответствия применяемого комплекса мер и средств защиты заданному уровню ИБ.</a:t>
            </a:r>
          </a:p>
          <a:p>
            <a:pPr marL="0" indent="0">
              <a:buNone/>
            </a:pPr>
            <a:r>
              <a:rPr lang="ru-RU" dirty="0"/>
              <a:t> </a:t>
            </a:r>
          </a:p>
        </p:txBody>
      </p:sp>
    </p:spTree>
    <p:extLst>
      <p:ext uri="{BB962C8B-B14F-4D97-AF65-F5344CB8AC3E}">
        <p14:creationId xmlns:p14="http://schemas.microsoft.com/office/powerpoint/2010/main" val="15119946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(47 из 56)</a:t>
            </a:r>
            <a:endParaRPr lang="ru-RU" sz="2900" b="1" i="1" dirty="0"/>
          </a:p>
        </p:txBody>
      </p:sp>
      <p:sp>
        <p:nvSpPr>
          <p:cNvPr id="3" name="Объект 2"/>
          <p:cNvSpPr>
            <a:spLocks noGrp="1"/>
          </p:cNvSpPr>
          <p:nvPr>
            <p:ph idx="1"/>
          </p:nvPr>
        </p:nvSpPr>
        <p:spPr>
          <a:xfrm>
            <a:off x="466241" y="1014623"/>
            <a:ext cx="11461599" cy="5606894"/>
          </a:xfrm>
        </p:spPr>
        <p:txBody>
          <a:bodyPr>
            <a:noAutofit/>
          </a:bodyPr>
          <a:lstStyle/>
          <a:p>
            <a:pPr marL="0" indent="0">
              <a:buNone/>
            </a:pPr>
            <a:r>
              <a:rPr lang="ru-RU" dirty="0" smtClean="0"/>
              <a:t>    </a:t>
            </a:r>
            <a:r>
              <a:rPr lang="ru-RU" b="1" dirty="0"/>
              <a:t>Порядок контроля эффективности </a:t>
            </a:r>
            <a:r>
              <a:rPr lang="ru-RU" b="1" dirty="0" smtClean="0"/>
              <a:t>защиты</a:t>
            </a:r>
            <a:endParaRPr lang="ru-RU" dirty="0"/>
          </a:p>
          <a:p>
            <a:pPr marL="0" indent="0">
              <a:buNone/>
            </a:pPr>
            <a:r>
              <a:rPr lang="ru-RU" dirty="0" smtClean="0"/>
              <a:t>   Создание </a:t>
            </a:r>
            <a:r>
              <a:rPr lang="ru-RU" dirty="0"/>
              <a:t>подсистемы ИБ предполагает постоянный контроль эффективности принятых мер защиты на всех этапах жизненного цикла объекта информатизации.</a:t>
            </a:r>
          </a:p>
          <a:p>
            <a:pPr marL="0" indent="0">
              <a:buNone/>
            </a:pPr>
            <a:r>
              <a:rPr lang="ru-RU" dirty="0" smtClean="0"/>
              <a:t>   Поэтому </a:t>
            </a:r>
            <a:r>
              <a:rPr lang="ru-RU" dirty="0"/>
              <a:t>в данной главе должен быть определен порядок контроля, ответственность за его проведение, установлены сроки и объемы его проведения, дана формальная процедура реагирования на нарушения защиты информации.</a:t>
            </a:r>
          </a:p>
          <a:p>
            <a:pPr marL="0" indent="0">
              <a:buNone/>
            </a:pPr>
            <a:r>
              <a:rPr lang="ru-RU" dirty="0"/>
              <a:t> </a:t>
            </a:r>
          </a:p>
        </p:txBody>
      </p:sp>
    </p:spTree>
    <p:extLst>
      <p:ext uri="{BB962C8B-B14F-4D97-AF65-F5344CB8AC3E}">
        <p14:creationId xmlns:p14="http://schemas.microsoft.com/office/powerpoint/2010/main" val="20765059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(48 из 56)</a:t>
            </a:r>
            <a:endParaRPr lang="ru-RU" sz="2900" b="1" i="1" dirty="0"/>
          </a:p>
        </p:txBody>
      </p:sp>
      <p:sp>
        <p:nvSpPr>
          <p:cNvPr id="3" name="Объект 2"/>
          <p:cNvSpPr>
            <a:spLocks noGrp="1"/>
          </p:cNvSpPr>
          <p:nvPr>
            <p:ph idx="1"/>
          </p:nvPr>
        </p:nvSpPr>
        <p:spPr>
          <a:xfrm>
            <a:off x="466241" y="1251106"/>
            <a:ext cx="11461599" cy="5606894"/>
          </a:xfrm>
        </p:spPr>
        <p:txBody>
          <a:bodyPr>
            <a:noAutofit/>
          </a:bodyPr>
          <a:lstStyle/>
          <a:p>
            <a:pPr marL="0" indent="0">
              <a:buNone/>
            </a:pPr>
            <a:r>
              <a:rPr lang="ru-RU" dirty="0" smtClean="0"/>
              <a:t>    </a:t>
            </a:r>
            <a:r>
              <a:rPr lang="ru-RU" b="1" dirty="0"/>
              <a:t>Служба ИБ, ее структура, полномочия</a:t>
            </a:r>
            <a:r>
              <a:rPr lang="ru-RU" dirty="0"/>
              <a:t>. </a:t>
            </a:r>
          </a:p>
          <a:p>
            <a:pPr marL="0" indent="0">
              <a:buNone/>
            </a:pPr>
            <a:r>
              <a:rPr lang="ru-RU" dirty="0" smtClean="0"/>
              <a:t>   Концепция </a:t>
            </a:r>
            <a:r>
              <a:rPr lang="ru-RU" dirty="0"/>
              <a:t>должна предусматривать и кадровое обеспечение защиты информации. </a:t>
            </a:r>
            <a:endParaRPr lang="ru-RU" dirty="0" smtClean="0"/>
          </a:p>
          <a:p>
            <a:pPr marL="0" indent="0">
              <a:buNone/>
            </a:pPr>
            <a:r>
              <a:rPr lang="ru-RU" dirty="0"/>
              <a:t> </a:t>
            </a:r>
            <a:r>
              <a:rPr lang="ru-RU" dirty="0" smtClean="0"/>
              <a:t>  Она </a:t>
            </a:r>
            <a:r>
              <a:rPr lang="ru-RU" dirty="0"/>
              <a:t>включает в </a:t>
            </a:r>
            <a:r>
              <a:rPr lang="ru-RU" dirty="0" smtClean="0"/>
              <a:t>себя:</a:t>
            </a:r>
          </a:p>
          <a:p>
            <a:pPr lvl="1">
              <a:buFont typeface="Arial" charset="0"/>
              <a:buChar char="•"/>
            </a:pPr>
            <a:r>
              <a:rPr lang="ru-RU" sz="2800" dirty="0" smtClean="0"/>
              <a:t>определение </a:t>
            </a:r>
            <a:r>
              <a:rPr lang="ru-RU" sz="2800" dirty="0"/>
              <a:t>наименований и статуса служб защиты информации, </a:t>
            </a:r>
            <a:endParaRPr lang="ru-RU" sz="2800" dirty="0" smtClean="0"/>
          </a:p>
          <a:p>
            <a:pPr lvl="1">
              <a:buFont typeface="Arial" charset="0"/>
              <a:buChar char="•"/>
            </a:pPr>
            <a:r>
              <a:rPr lang="ru-RU" sz="2800" dirty="0" smtClean="0"/>
              <a:t>их </a:t>
            </a:r>
            <a:r>
              <a:rPr lang="ru-RU" sz="2800" dirty="0"/>
              <a:t>структуры, </a:t>
            </a:r>
            <a:endParaRPr lang="ru-RU" sz="2800" dirty="0" smtClean="0"/>
          </a:p>
          <a:p>
            <a:pPr lvl="1">
              <a:buFont typeface="Arial" charset="0"/>
              <a:buChar char="•"/>
            </a:pPr>
            <a:r>
              <a:rPr lang="ru-RU" sz="2800" dirty="0" smtClean="0"/>
              <a:t>должностного </a:t>
            </a:r>
            <a:r>
              <a:rPr lang="ru-RU" sz="2800" dirty="0"/>
              <a:t>и численного состава, </a:t>
            </a:r>
            <a:endParaRPr lang="ru-RU" sz="2800" dirty="0" smtClean="0"/>
          </a:p>
          <a:p>
            <a:pPr lvl="1">
              <a:buFont typeface="Arial" charset="0"/>
              <a:buChar char="•"/>
            </a:pPr>
            <a:r>
              <a:rPr lang="ru-RU" sz="2800" dirty="0" smtClean="0"/>
              <a:t>порядок </a:t>
            </a:r>
            <a:r>
              <a:rPr lang="ru-RU" sz="2800" dirty="0"/>
              <a:t>подбора и обучения кадров, </a:t>
            </a:r>
            <a:endParaRPr lang="ru-RU" sz="2800" dirty="0" smtClean="0"/>
          </a:p>
          <a:p>
            <a:pPr lvl="1">
              <a:buFont typeface="Arial" charset="0"/>
              <a:buChar char="•"/>
            </a:pPr>
            <a:r>
              <a:rPr lang="ru-RU" sz="2800" dirty="0" smtClean="0"/>
              <a:t>организацию </a:t>
            </a:r>
            <a:r>
              <a:rPr lang="ru-RU" sz="2800" dirty="0"/>
              <a:t>работы, </a:t>
            </a:r>
            <a:endParaRPr lang="ru-RU" sz="2800" dirty="0" smtClean="0"/>
          </a:p>
          <a:p>
            <a:pPr lvl="1">
              <a:buFont typeface="Arial" charset="0"/>
              <a:buChar char="•"/>
            </a:pPr>
            <a:r>
              <a:rPr lang="ru-RU" sz="2800" dirty="0" smtClean="0"/>
              <a:t>распределение </a:t>
            </a:r>
            <a:r>
              <a:rPr lang="ru-RU" sz="2800" dirty="0"/>
              <a:t>компетенции по защите информации между должностными лицами и др.</a:t>
            </a:r>
          </a:p>
        </p:txBody>
      </p:sp>
    </p:spTree>
    <p:extLst>
      <p:ext uri="{BB962C8B-B14F-4D97-AF65-F5344CB8AC3E}">
        <p14:creationId xmlns:p14="http://schemas.microsoft.com/office/powerpoint/2010/main" val="19783458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(49 из 56)</a:t>
            </a:r>
            <a:endParaRPr lang="ru-RU" sz="2900" b="1" i="1" dirty="0"/>
          </a:p>
        </p:txBody>
      </p:sp>
      <p:sp>
        <p:nvSpPr>
          <p:cNvPr id="3" name="Объект 2"/>
          <p:cNvSpPr>
            <a:spLocks noGrp="1"/>
          </p:cNvSpPr>
          <p:nvPr>
            <p:ph idx="1"/>
          </p:nvPr>
        </p:nvSpPr>
        <p:spPr>
          <a:xfrm>
            <a:off x="466241" y="1228308"/>
            <a:ext cx="11461599" cy="5606894"/>
          </a:xfrm>
        </p:spPr>
        <p:txBody>
          <a:bodyPr>
            <a:noAutofit/>
          </a:bodyPr>
          <a:lstStyle/>
          <a:p>
            <a:pPr marL="0" indent="0">
              <a:buNone/>
            </a:pPr>
            <a:r>
              <a:rPr lang="ru-RU" dirty="0" smtClean="0"/>
              <a:t>    </a:t>
            </a:r>
            <a:r>
              <a:rPr lang="ru-RU" b="1" dirty="0"/>
              <a:t>Оценка стоимости затрат на создание и поддержание системы </a:t>
            </a:r>
            <a:r>
              <a:rPr lang="ru-RU" b="1" dirty="0" smtClean="0"/>
              <a:t>ИБ</a:t>
            </a:r>
            <a:endParaRPr lang="ru-RU" dirty="0"/>
          </a:p>
          <a:p>
            <a:pPr marL="0" indent="0">
              <a:buNone/>
            </a:pPr>
            <a:r>
              <a:rPr lang="ru-RU" dirty="0"/>
              <a:t>В данной главе дается оценка затрат на создание системы ИБ. </a:t>
            </a:r>
          </a:p>
          <a:p>
            <a:pPr marL="0" indent="0">
              <a:buNone/>
            </a:pPr>
            <a:r>
              <a:rPr lang="ru-RU" dirty="0"/>
              <a:t>Сегодня для оценки эффективности корпоративной системы защиты информации рекомендуется использовать некоторые показатели эффективности, например показатели: совокупной стоимости владения (ТСО), экономической эффективности бизнеса и непрерывности бизнеса(BCP), коэффициенты возврата инвестиций на ИБ (ROI) и другие. </a:t>
            </a:r>
          </a:p>
          <a:p>
            <a:pPr marL="0" indent="0">
              <a:buNone/>
            </a:pPr>
            <a:r>
              <a:rPr lang="ru-RU" dirty="0" smtClean="0"/>
              <a:t>   В </a:t>
            </a:r>
            <a:r>
              <a:rPr lang="ru-RU" dirty="0"/>
              <a:t>частности, известная методика совокупной стоимости владения (TCO) была изначально предложена аналитической компанией </a:t>
            </a:r>
            <a:r>
              <a:rPr lang="ru-RU" dirty="0" err="1"/>
              <a:t>Gartner</a:t>
            </a:r>
            <a:r>
              <a:rPr lang="ru-RU" dirty="0"/>
              <a:t> </a:t>
            </a:r>
            <a:r>
              <a:rPr lang="ru-RU" dirty="0" err="1"/>
              <a:t>Group</a:t>
            </a:r>
            <a:r>
              <a:rPr lang="ru-RU" dirty="0"/>
              <a:t> в конце 80-х годов (1986-1987) для оценки затрат на информационные технологии. </a:t>
            </a:r>
          </a:p>
        </p:txBody>
      </p:sp>
    </p:spTree>
    <p:extLst>
      <p:ext uri="{BB962C8B-B14F-4D97-AF65-F5344CB8AC3E}">
        <p14:creationId xmlns:p14="http://schemas.microsoft.com/office/powerpoint/2010/main" val="20401452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(50 из 56)</a:t>
            </a:r>
            <a:endParaRPr lang="ru-RU" sz="2900" b="1" i="1" dirty="0"/>
          </a:p>
        </p:txBody>
      </p:sp>
      <p:sp>
        <p:nvSpPr>
          <p:cNvPr id="3" name="Объект 2"/>
          <p:cNvSpPr>
            <a:spLocks noGrp="1"/>
          </p:cNvSpPr>
          <p:nvPr>
            <p:ph idx="1"/>
          </p:nvPr>
        </p:nvSpPr>
        <p:spPr>
          <a:xfrm>
            <a:off x="466241" y="978926"/>
            <a:ext cx="11566432" cy="5606894"/>
          </a:xfrm>
        </p:spPr>
        <p:txBody>
          <a:bodyPr>
            <a:noAutofit/>
          </a:bodyPr>
          <a:lstStyle/>
          <a:p>
            <a:pPr marL="0" indent="0">
              <a:buNone/>
            </a:pPr>
            <a:r>
              <a:rPr lang="ru-RU" dirty="0" smtClean="0"/>
              <a:t>      Методика </a:t>
            </a:r>
            <a:r>
              <a:rPr lang="ru-RU" dirty="0" err="1"/>
              <a:t>Gartner</a:t>
            </a:r>
            <a:r>
              <a:rPr lang="ru-RU" dirty="0"/>
              <a:t> </a:t>
            </a:r>
            <a:r>
              <a:rPr lang="ru-RU" dirty="0" err="1"/>
              <a:t>Group</a:t>
            </a:r>
            <a:r>
              <a:rPr lang="ru-RU" dirty="0"/>
              <a:t> позволяет рассчитать всю расходную часть информационных активов учреждения, включая прямые и косвенные затраты на аппаратно-программные средства, организационные мероприятия, обучение и повышение квалификации сотрудников компании, реорганизацию, реструктуризацию бизнеса и т. д.</a:t>
            </a:r>
          </a:p>
          <a:p>
            <a:pPr marL="0" indent="0">
              <a:buNone/>
            </a:pPr>
            <a:r>
              <a:rPr lang="ru-RU" dirty="0" smtClean="0"/>
              <a:t>   Существенно</a:t>
            </a:r>
            <a:r>
              <a:rPr lang="ru-RU" dirty="0"/>
              <a:t>, что сегодня методика ТСО может быть использована для доказательства экономической эффективности существующих корпоративных систем защиты информации. Она позволяет руководителям служб ИБ (CISO) обосновывать бюджет на ИБ, а также доказывать эффективность работы сотрудников службы ИБ. Кроме того, поскольку оценка экономической эффективности корпоративной системы защиты информации становится "измеримой", становится возможным оперативно решать задачи контроля и коррекции показателей экономической эффективности и в частности показателя ТСО. </a:t>
            </a:r>
          </a:p>
        </p:txBody>
      </p:sp>
    </p:spTree>
    <p:extLst>
      <p:ext uri="{BB962C8B-B14F-4D97-AF65-F5344CB8AC3E}">
        <p14:creationId xmlns:p14="http://schemas.microsoft.com/office/powerpoint/2010/main" val="152853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(51 из 56)</a:t>
            </a:r>
            <a:endParaRPr lang="ru-RU" sz="2900" b="1" i="1" dirty="0"/>
          </a:p>
        </p:txBody>
      </p:sp>
      <p:sp>
        <p:nvSpPr>
          <p:cNvPr id="3" name="Объект 2"/>
          <p:cNvSpPr>
            <a:spLocks noGrp="1"/>
          </p:cNvSpPr>
          <p:nvPr>
            <p:ph idx="1"/>
          </p:nvPr>
        </p:nvSpPr>
        <p:spPr>
          <a:xfrm>
            <a:off x="466241" y="978926"/>
            <a:ext cx="11566432" cy="5606894"/>
          </a:xfrm>
        </p:spPr>
        <p:txBody>
          <a:bodyPr>
            <a:noAutofit/>
          </a:bodyPr>
          <a:lstStyle/>
          <a:p>
            <a:pPr marL="0" indent="0">
              <a:buNone/>
            </a:pPr>
            <a:r>
              <a:rPr lang="ru-RU" dirty="0" smtClean="0"/>
              <a:t>      </a:t>
            </a:r>
            <a:r>
              <a:rPr lang="ru-RU" dirty="0"/>
              <a:t>Таким образом, показатель ТСО можно использовать как инструмент для оптимизации расходов на обеспечение требуемого уровня защищенности КИС и обоснование бюджета на ИБ. При этом в компании эти работы могут выполняться самостоятельно, с привлечением системных интеграторов в области защиты информации, или совместно предприятием и интегратором. </a:t>
            </a:r>
          </a:p>
          <a:p>
            <a:pPr marL="0" indent="0">
              <a:buNone/>
            </a:pPr>
            <a:r>
              <a:rPr lang="ru-RU" dirty="0"/>
              <a:t>   </a:t>
            </a:r>
            <a:r>
              <a:rPr lang="ru-RU" dirty="0" smtClean="0"/>
              <a:t>  Отметим</a:t>
            </a:r>
            <a:r>
              <a:rPr lang="ru-RU" dirty="0"/>
              <a:t>, что показатель ТСО может применяться практически на всех основных этапах жизненного цикла корпоративной системы защиты информации и позволяет “навести порядок” в существующих и планируемых затратах на ИБ. С этой точки зрения показатель ТСО позволяет объективно и независимо обосновать экономическую целесообразность внедрения и использования конкретных организационных и технических мер и средств защиты информации. </a:t>
            </a:r>
          </a:p>
        </p:txBody>
      </p:sp>
    </p:spTree>
    <p:extLst>
      <p:ext uri="{BB962C8B-B14F-4D97-AF65-F5344CB8AC3E}">
        <p14:creationId xmlns:p14="http://schemas.microsoft.com/office/powerpoint/2010/main" val="3255137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(52 из 56)</a:t>
            </a:r>
            <a:endParaRPr lang="ru-RU" sz="2900" b="1" i="1" dirty="0"/>
          </a:p>
        </p:txBody>
      </p:sp>
      <p:sp>
        <p:nvSpPr>
          <p:cNvPr id="3" name="Объект 2"/>
          <p:cNvSpPr>
            <a:spLocks noGrp="1"/>
          </p:cNvSpPr>
          <p:nvPr>
            <p:ph idx="1"/>
          </p:nvPr>
        </p:nvSpPr>
        <p:spPr>
          <a:xfrm>
            <a:off x="228600" y="978926"/>
            <a:ext cx="11804073" cy="5606894"/>
          </a:xfrm>
        </p:spPr>
        <p:txBody>
          <a:bodyPr>
            <a:noAutofit/>
          </a:bodyPr>
          <a:lstStyle/>
          <a:p>
            <a:pPr marL="0" indent="0">
              <a:buNone/>
            </a:pPr>
            <a:r>
              <a:rPr lang="ru-RU" dirty="0" smtClean="0"/>
              <a:t>      </a:t>
            </a:r>
            <a:r>
              <a:rPr lang="ru-RU" dirty="0"/>
              <a:t>При этом для объективности решения необходимо дополнительно учитывать и состояния внешней и внутренней среды предприятия, например показатели технологического, кадрового и финансового развития предприятия. Так как не всегда наименьший показатель ТСО корпоративной системы защиты информации может быть оптимален для компании.</a:t>
            </a:r>
          </a:p>
          <a:p>
            <a:pPr marL="0" indent="0">
              <a:buNone/>
            </a:pPr>
            <a:r>
              <a:rPr lang="ru-RU" dirty="0" smtClean="0"/>
              <a:t>   В </a:t>
            </a:r>
            <a:r>
              <a:rPr lang="ru-RU" dirty="0"/>
              <a:t>целом методика ТСО компании </a:t>
            </a:r>
            <a:r>
              <a:rPr lang="ru-RU" dirty="0" err="1"/>
              <a:t>Gartner</a:t>
            </a:r>
            <a:r>
              <a:rPr lang="ru-RU" dirty="0"/>
              <a:t> </a:t>
            </a:r>
            <a:r>
              <a:rPr lang="ru-RU" dirty="0" err="1"/>
              <a:t>Group</a:t>
            </a:r>
            <a:r>
              <a:rPr lang="ru-RU" dirty="0"/>
              <a:t> позволяет:</a:t>
            </a:r>
          </a:p>
          <a:p>
            <a:pPr lvl="0"/>
            <a:r>
              <a:rPr lang="ru-RU" dirty="0"/>
              <a:t>получить адекватную информацию об уровне защищенности распределенной вычислительной среды и совокупной стоимости владения корпоративной системы защиты информации; </a:t>
            </a:r>
          </a:p>
          <a:p>
            <a:pPr lvl="0"/>
            <a:r>
              <a:rPr lang="ru-RU" dirty="0"/>
              <a:t>сравнить подразделения службы ИБ компании, как между собой, так и с аналогичными подразделениями других предприятий в данной отрасли; </a:t>
            </a:r>
          </a:p>
          <a:p>
            <a:pPr lvl="0"/>
            <a:r>
              <a:rPr lang="ru-RU" dirty="0"/>
              <a:t>оптимизировать инвестиции на ИБ компании с учетом реального значения показателя ТСО. </a:t>
            </a:r>
          </a:p>
        </p:txBody>
      </p:sp>
    </p:spTree>
    <p:extLst>
      <p:ext uri="{BB962C8B-B14F-4D97-AF65-F5344CB8AC3E}">
        <p14:creationId xmlns:p14="http://schemas.microsoft.com/office/powerpoint/2010/main" val="23122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Объект </a:t>
            </a:r>
            <a:r>
              <a:rPr lang="ru-RU" sz="3200" b="1" i="1" dirty="0" smtClean="0"/>
              <a:t>защиты </a:t>
            </a:r>
            <a:r>
              <a:rPr lang="ru-RU" sz="2900" b="1" i="1" dirty="0" smtClean="0"/>
              <a:t>(3 из 4)</a:t>
            </a:r>
            <a:endParaRPr lang="ru-RU" sz="2900" b="1" i="1" dirty="0"/>
          </a:p>
        </p:txBody>
      </p:sp>
      <p:sp>
        <p:nvSpPr>
          <p:cNvPr id="3" name="Объект 2"/>
          <p:cNvSpPr>
            <a:spLocks noGrp="1"/>
          </p:cNvSpPr>
          <p:nvPr>
            <p:ph idx="1"/>
          </p:nvPr>
        </p:nvSpPr>
        <p:spPr>
          <a:xfrm>
            <a:off x="838200" y="985838"/>
            <a:ext cx="10515600" cy="5557837"/>
          </a:xfrm>
        </p:spPr>
        <p:txBody>
          <a:bodyPr>
            <a:normAutofit fontScale="92500" lnSpcReduction="10000"/>
          </a:bodyPr>
          <a:lstStyle/>
          <a:p>
            <a:r>
              <a:rPr lang="ru-RU" dirty="0" smtClean="0"/>
              <a:t>Защищаемая </a:t>
            </a:r>
            <a:r>
              <a:rPr lang="ru-RU" dirty="0"/>
              <a:t>информация должна содержать такие сведения, неправомерное использование или разглашение которых наносит </a:t>
            </a:r>
            <a:r>
              <a:rPr lang="ru-RU" u="sng" dirty="0"/>
              <a:t>ущерб собственнику</a:t>
            </a:r>
            <a:r>
              <a:rPr lang="ru-RU" dirty="0"/>
              <a:t>, то есть информация должна относиться к категории ограниченного </a:t>
            </a:r>
            <a:r>
              <a:rPr lang="ru-RU" u="sng" dirty="0"/>
              <a:t>доступа</a:t>
            </a:r>
            <a:r>
              <a:rPr lang="ru-RU" dirty="0"/>
              <a:t>, содержать какую-либо </a:t>
            </a:r>
            <a:r>
              <a:rPr lang="ru-RU" u="sng" dirty="0"/>
              <a:t>тайну</a:t>
            </a:r>
            <a:r>
              <a:rPr lang="ru-RU" dirty="0"/>
              <a:t>. </a:t>
            </a:r>
            <a:r>
              <a:rPr lang="ru-RU" dirty="0" smtClean="0"/>
              <a:t>Документированная </a:t>
            </a:r>
            <a:r>
              <a:rPr lang="ru-RU" dirty="0"/>
              <a:t>информация с ограниченным доступом по условиям ее правового режима подразделяется на информацию, отнесенную к </a:t>
            </a:r>
            <a:r>
              <a:rPr lang="ru-RU" u="sng" dirty="0"/>
              <a:t>государственной тайне</a:t>
            </a:r>
            <a:r>
              <a:rPr lang="ru-RU" dirty="0"/>
              <a:t>, и </a:t>
            </a:r>
            <a:r>
              <a:rPr lang="ru-RU" u="sng" dirty="0"/>
              <a:t>конфиденциальную</a:t>
            </a:r>
            <a:r>
              <a:rPr lang="ru-RU" dirty="0"/>
              <a:t>.</a:t>
            </a:r>
          </a:p>
          <a:p>
            <a:r>
              <a:rPr lang="ru-RU" dirty="0"/>
              <a:t>Необходимо сказать еще об одной категории информации, которая требует защиты. Информация по своей сути является </a:t>
            </a:r>
            <a:r>
              <a:rPr lang="ru-RU" u="sng" dirty="0"/>
              <a:t>товаром</a:t>
            </a:r>
            <a:r>
              <a:rPr lang="ru-RU" dirty="0"/>
              <a:t>. Она может представлять определенную ценность сама по себе(даже если не содержит никакой тайны). Являясь </a:t>
            </a:r>
            <a:r>
              <a:rPr lang="ru-RU" u="sng" dirty="0"/>
              <a:t>объектом права</a:t>
            </a:r>
            <a:r>
              <a:rPr lang="ru-RU" dirty="0"/>
              <a:t>, она может обмениваться, продаваться, дариться, закладываться и пр. Поэтому собственник, наверное, должен позаботиться о защите информации, которую могут украсть или уничтожить и тем самым нанести урон собственнику.</a:t>
            </a:r>
          </a:p>
        </p:txBody>
      </p:sp>
    </p:spTree>
    <p:extLst>
      <p:ext uri="{BB962C8B-B14F-4D97-AF65-F5344CB8AC3E}">
        <p14:creationId xmlns:p14="http://schemas.microsoft.com/office/powerpoint/2010/main" val="2439797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(53 из 56)</a:t>
            </a:r>
            <a:endParaRPr lang="ru-RU" sz="2900" b="1" i="1" dirty="0"/>
          </a:p>
        </p:txBody>
      </p:sp>
      <p:sp>
        <p:nvSpPr>
          <p:cNvPr id="3" name="Объект 2"/>
          <p:cNvSpPr>
            <a:spLocks noGrp="1"/>
          </p:cNvSpPr>
          <p:nvPr>
            <p:ph idx="1"/>
          </p:nvPr>
        </p:nvSpPr>
        <p:spPr>
          <a:xfrm>
            <a:off x="228600" y="978926"/>
            <a:ext cx="11804073" cy="5606894"/>
          </a:xfrm>
        </p:spPr>
        <p:txBody>
          <a:bodyPr>
            <a:noAutofit/>
          </a:bodyPr>
          <a:lstStyle/>
          <a:p>
            <a:pPr marL="0" indent="0">
              <a:buNone/>
            </a:pPr>
            <a:r>
              <a:rPr lang="ru-RU" dirty="0" smtClean="0"/>
              <a:t>      </a:t>
            </a:r>
            <a:r>
              <a:rPr lang="ru-RU" b="1" dirty="0"/>
              <a:t>Место концепции в общей системе построения </a:t>
            </a:r>
            <a:r>
              <a:rPr lang="ru-RU" b="1" dirty="0" smtClean="0"/>
              <a:t>защиты</a:t>
            </a:r>
            <a:endParaRPr lang="ru-RU" dirty="0"/>
          </a:p>
          <a:p>
            <a:pPr marL="0" indent="0">
              <a:buNone/>
            </a:pPr>
            <a:r>
              <a:rPr lang="ru-RU" dirty="0" smtClean="0"/>
              <a:t>   В </a:t>
            </a:r>
            <a:r>
              <a:rPr lang="ru-RU" dirty="0"/>
              <a:t>заключение несколько слов о месте Концепции в общей системе построения системы ИБ.</a:t>
            </a:r>
          </a:p>
          <a:p>
            <a:pPr marL="0" indent="0">
              <a:buNone/>
            </a:pPr>
            <a:r>
              <a:rPr lang="ru-RU" dirty="0" smtClean="0"/>
              <a:t>   Конечно</a:t>
            </a:r>
            <a:r>
              <a:rPr lang="ru-RU" dirty="0"/>
              <a:t>, лучше, если Концепция разрабатывается на самом раннем этапе, до формирования системного проекта защиты информации, а не после того, как многое на пути защиты тех или иных процессов управления уже сделано. Но и для действующих объектов пренебрегать разработкой такого документа не следует. Концепция систематизирует все сведения и необходимые действия по созданию и сопровождению системы ИБ объекта информатизации. Наличие Концепции позволяет определить уровень состояния системы ИБ, осознано развивать систему ИБ, выстраивая систему приоритетов при условии постоянного дефицита финансовых средств</a:t>
            </a:r>
            <a:r>
              <a:rPr lang="ru-RU" dirty="0" smtClean="0"/>
              <a:t>.</a:t>
            </a:r>
            <a:endParaRPr lang="ru-RU" dirty="0"/>
          </a:p>
        </p:txBody>
      </p:sp>
    </p:spTree>
    <p:extLst>
      <p:ext uri="{BB962C8B-B14F-4D97-AF65-F5344CB8AC3E}">
        <p14:creationId xmlns:p14="http://schemas.microsoft.com/office/powerpoint/2010/main" val="15004054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(54 из 56)</a:t>
            </a:r>
            <a:endParaRPr lang="ru-RU" sz="2900" b="1" i="1" dirty="0"/>
          </a:p>
        </p:txBody>
      </p:sp>
      <p:sp>
        <p:nvSpPr>
          <p:cNvPr id="3" name="Объект 2"/>
          <p:cNvSpPr>
            <a:spLocks noGrp="1"/>
          </p:cNvSpPr>
          <p:nvPr>
            <p:ph idx="1"/>
          </p:nvPr>
        </p:nvSpPr>
        <p:spPr>
          <a:xfrm>
            <a:off x="228600" y="1251106"/>
            <a:ext cx="11804073" cy="5606894"/>
          </a:xfrm>
        </p:spPr>
        <p:txBody>
          <a:bodyPr>
            <a:noAutofit/>
          </a:bodyPr>
          <a:lstStyle/>
          <a:p>
            <a:pPr marL="0" indent="0">
              <a:buNone/>
            </a:pPr>
            <a:r>
              <a:rPr lang="ru-RU" dirty="0" smtClean="0"/>
              <a:t>      </a:t>
            </a:r>
            <a:r>
              <a:rPr lang="ru-RU" dirty="0"/>
              <a:t>Учитывая, что </a:t>
            </a:r>
            <a:r>
              <a:rPr lang="ru-RU" cap="all" dirty="0"/>
              <a:t>к</a:t>
            </a:r>
            <a:r>
              <a:rPr lang="ru-RU" dirty="0"/>
              <a:t>онцепция объединяет в себе два начала – политическое и </a:t>
            </a:r>
            <a:r>
              <a:rPr lang="ru-RU" dirty="0" smtClean="0"/>
              <a:t>техническое, она </a:t>
            </a:r>
            <a:r>
              <a:rPr lang="ru-RU" dirty="0"/>
              <a:t>нужна не только для принятия управленческих решений по вопросам ИБ, но и служит основой для выработки технической политики и разработки технического задания для проектирования информационной системы в защищенном исполнении.</a:t>
            </a:r>
          </a:p>
          <a:p>
            <a:pPr marL="0" indent="0">
              <a:buNone/>
            </a:pPr>
            <a:r>
              <a:rPr lang="ru-RU" dirty="0" smtClean="0"/>
              <a:t>  Концепция </a:t>
            </a:r>
            <a:r>
              <a:rPr lang="ru-RU" dirty="0"/>
              <a:t>ИБ является основным документом учреждения (предприятия) по организации защиты информационных ресурсов. </a:t>
            </a:r>
          </a:p>
        </p:txBody>
      </p:sp>
    </p:spTree>
    <p:extLst>
      <p:ext uri="{BB962C8B-B14F-4D97-AF65-F5344CB8AC3E}">
        <p14:creationId xmlns:p14="http://schemas.microsoft.com/office/powerpoint/2010/main" val="8690817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(55 из 56)</a:t>
            </a:r>
            <a:endParaRPr lang="ru-RU" sz="2900" b="1" i="1" dirty="0"/>
          </a:p>
        </p:txBody>
      </p:sp>
      <p:sp>
        <p:nvSpPr>
          <p:cNvPr id="3" name="Объект 2"/>
          <p:cNvSpPr>
            <a:spLocks noGrp="1"/>
          </p:cNvSpPr>
          <p:nvPr>
            <p:ph idx="1"/>
          </p:nvPr>
        </p:nvSpPr>
        <p:spPr>
          <a:xfrm>
            <a:off x="228600" y="978926"/>
            <a:ext cx="11804073" cy="5606894"/>
          </a:xfrm>
        </p:spPr>
        <p:txBody>
          <a:bodyPr>
            <a:noAutofit/>
          </a:bodyPr>
          <a:lstStyle/>
          <a:p>
            <a:pPr marL="0" indent="0">
              <a:buNone/>
            </a:pPr>
            <a:r>
              <a:rPr lang="ru-RU" dirty="0" smtClean="0"/>
              <a:t>   Концепция </a:t>
            </a:r>
            <a:r>
              <a:rPr lang="ru-RU" dirty="0"/>
              <a:t>должна периодически пересматриваться в связи с изменением законодательной и нормативной базы в области ИБ и в связи с вносимыми изменениями в объект информатизации и в систему ИБ (расширения функций защиты, установка новых сервисов объекта информатизации, обновление парка программных и аппаратных средств и т.д.).  </a:t>
            </a:r>
            <a:endParaRPr lang="ru-RU" dirty="0" smtClean="0"/>
          </a:p>
          <a:p>
            <a:pPr marL="0" indent="0">
              <a:buNone/>
            </a:pPr>
            <a:r>
              <a:rPr lang="ru-RU" dirty="0"/>
              <a:t> </a:t>
            </a:r>
            <a:r>
              <a:rPr lang="ru-RU" dirty="0" smtClean="0"/>
              <a:t>  Периодическая </a:t>
            </a:r>
            <a:r>
              <a:rPr lang="ru-RU" dirty="0"/>
              <a:t>актуализация Концепции (не реже одного раза в два года) позволит эффективно определять приоритеты в области ИБ и более рационально использовать финансовые ресурсы на цели ИБ.</a:t>
            </a:r>
          </a:p>
        </p:txBody>
      </p:sp>
    </p:spTree>
    <p:extLst>
      <p:ext uri="{BB962C8B-B14F-4D97-AF65-F5344CB8AC3E}">
        <p14:creationId xmlns:p14="http://schemas.microsoft.com/office/powerpoint/2010/main" val="14754636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Изображение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0"/>
            <a:ext cx="6478959" cy="6858000"/>
          </a:xfrm>
          <a:prstGeom prst="rect">
            <a:avLst/>
          </a:prstGeom>
        </p:spPr>
      </p:pic>
      <p:sp>
        <p:nvSpPr>
          <p:cNvPr id="6" name="Прямоугольник 5"/>
          <p:cNvSpPr/>
          <p:nvPr/>
        </p:nvSpPr>
        <p:spPr>
          <a:xfrm>
            <a:off x="9580338" y="5664149"/>
            <a:ext cx="1883116" cy="1077218"/>
          </a:xfrm>
          <a:prstGeom prst="rect">
            <a:avLst/>
          </a:prstGeom>
        </p:spPr>
        <p:txBody>
          <a:bodyPr wrap="square">
            <a:spAutoFit/>
          </a:bodyPr>
          <a:lstStyle/>
          <a:p>
            <a:r>
              <a:rPr lang="ru-RU" sz="1600" smtClean="0">
                <a:effectLst/>
                <a:latin typeface="Times New Roman" charset="0"/>
                <a:ea typeface="Times New Roman" charset="0"/>
              </a:rPr>
              <a:t>Этапы построения защищенной информационной системы</a:t>
            </a:r>
            <a:r>
              <a:rPr lang="ru-RU" sz="1600" smtClean="0">
                <a:effectLst/>
              </a:rPr>
              <a:t> </a:t>
            </a:r>
            <a:endParaRPr lang="ru-RU" sz="1600"/>
          </a:p>
        </p:txBody>
      </p:sp>
    </p:spTree>
    <p:extLst>
      <p:ext uri="{BB962C8B-B14F-4D97-AF65-F5344CB8AC3E}">
        <p14:creationId xmlns:p14="http://schemas.microsoft.com/office/powerpoint/2010/main" val="192243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Объект </a:t>
            </a:r>
            <a:r>
              <a:rPr lang="ru-RU" sz="3200" b="1" i="1" dirty="0" smtClean="0"/>
              <a:t>защиты </a:t>
            </a:r>
            <a:r>
              <a:rPr lang="ru-RU" sz="2900" b="1" i="1" dirty="0" smtClean="0"/>
              <a:t>(4 из 4)</a:t>
            </a:r>
            <a:endParaRPr lang="ru-RU" sz="2900" b="1" i="1" dirty="0"/>
          </a:p>
        </p:txBody>
      </p:sp>
      <p:sp>
        <p:nvSpPr>
          <p:cNvPr id="3" name="Объект 2"/>
          <p:cNvSpPr>
            <a:spLocks noGrp="1"/>
          </p:cNvSpPr>
          <p:nvPr>
            <p:ph idx="1"/>
          </p:nvPr>
        </p:nvSpPr>
        <p:spPr>
          <a:xfrm>
            <a:off x="838200" y="985838"/>
            <a:ext cx="10515600" cy="5557837"/>
          </a:xfrm>
        </p:spPr>
        <p:txBody>
          <a:bodyPr>
            <a:normAutofit lnSpcReduction="10000"/>
          </a:bodyPr>
          <a:lstStyle/>
          <a:p>
            <a:r>
              <a:rPr lang="ru-RU" dirty="0"/>
              <a:t>Кроме того, как правило, в любой информационной  системе одновременно присутствуют информационные ресурсы, принадлежащие </a:t>
            </a:r>
            <a:r>
              <a:rPr lang="ru-RU" u="sng" dirty="0"/>
              <a:t>разным</a:t>
            </a:r>
            <a:r>
              <a:rPr lang="ru-RU" dirty="0"/>
              <a:t> собственникам, то есть кроме информации собственника, также может присутствовать информация других собственников, доверенная на законных основаниях. </a:t>
            </a:r>
          </a:p>
          <a:p>
            <a:r>
              <a:rPr lang="ru-RU" dirty="0"/>
              <a:t>Таким образом, объект защиты – это </a:t>
            </a:r>
            <a:r>
              <a:rPr lang="ru-RU" u="sng" dirty="0"/>
              <a:t>сведения</a:t>
            </a:r>
            <a:r>
              <a:rPr lang="ru-RU" dirty="0"/>
              <a:t>, содержащиеся в информационных ресурсах (библиотеках, архивах, фондах, банках данных и пр.), зафиксированные на материальном носителе с реквизитами, позволяющими их идентифицировать, участвующие в процессах сбора, обработки, накопления, хранения и распространения информации, доступ к которым ограничивается на основании </a:t>
            </a:r>
            <a:r>
              <a:rPr lang="ru-RU" u="sng" dirty="0"/>
              <a:t>закона</a:t>
            </a:r>
            <a:r>
              <a:rPr lang="ru-RU" dirty="0"/>
              <a:t> или по </a:t>
            </a:r>
            <a:r>
              <a:rPr lang="ru-RU" u="sng" dirty="0"/>
              <a:t>указанию</a:t>
            </a:r>
            <a:r>
              <a:rPr lang="ru-RU" dirty="0"/>
              <a:t> собственника, а также сведения, не составляющие какой-либо тайны, но имеющие реальную </a:t>
            </a:r>
            <a:r>
              <a:rPr lang="ru-RU" u="sng" dirty="0"/>
              <a:t>коммерческую</a:t>
            </a:r>
            <a:r>
              <a:rPr lang="ru-RU" dirty="0"/>
              <a:t> ценность.</a:t>
            </a:r>
          </a:p>
        </p:txBody>
      </p:sp>
    </p:spTree>
    <p:extLst>
      <p:ext uri="{BB962C8B-B14F-4D97-AF65-F5344CB8AC3E}">
        <p14:creationId xmlns:p14="http://schemas.microsoft.com/office/powerpoint/2010/main" val="2100849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3200" y="143475"/>
            <a:ext cx="10515600" cy="526125"/>
          </a:xfrm>
        </p:spPr>
        <p:txBody>
          <a:bodyPr>
            <a:noAutofit/>
          </a:bodyPr>
          <a:lstStyle/>
          <a:p>
            <a:r>
              <a:rPr lang="ru-RU" sz="3200" b="1" i="1" dirty="0"/>
              <a:t>Цели </a:t>
            </a:r>
            <a:r>
              <a:rPr lang="ru-RU" sz="3200" b="1" i="1" dirty="0" smtClean="0"/>
              <a:t>ИБ </a:t>
            </a:r>
            <a:r>
              <a:rPr lang="ru-RU" sz="2900" b="1" i="1" dirty="0" smtClean="0"/>
              <a:t>(1 из 2)</a:t>
            </a:r>
            <a:endParaRPr lang="ru-RU" sz="2900" b="1" i="1" dirty="0"/>
          </a:p>
        </p:txBody>
      </p:sp>
      <p:sp>
        <p:nvSpPr>
          <p:cNvPr id="3" name="Объект 2"/>
          <p:cNvSpPr>
            <a:spLocks noGrp="1"/>
          </p:cNvSpPr>
          <p:nvPr>
            <p:ph idx="1"/>
          </p:nvPr>
        </p:nvSpPr>
        <p:spPr>
          <a:xfrm>
            <a:off x="203200" y="829258"/>
            <a:ext cx="11800114" cy="6028742"/>
          </a:xfrm>
        </p:spPr>
        <p:txBody>
          <a:bodyPr>
            <a:normAutofit fontScale="92500" lnSpcReduction="10000"/>
          </a:bodyPr>
          <a:lstStyle/>
          <a:p>
            <a:pPr marL="0" indent="0">
              <a:buNone/>
            </a:pPr>
            <a:r>
              <a:rPr lang="ru-RU" dirty="0" smtClean="0"/>
              <a:t>Проявления </a:t>
            </a:r>
            <a:r>
              <a:rPr lang="ru-RU" dirty="0"/>
              <a:t>ущерба могут быть различны:</a:t>
            </a:r>
          </a:p>
          <a:p>
            <a:pPr lvl="0"/>
            <a:r>
              <a:rPr lang="ru-RU" dirty="0"/>
              <a:t>материальный и моральный ущерб от разглашения защищаемой информации;</a:t>
            </a:r>
          </a:p>
          <a:p>
            <a:pPr lvl="0"/>
            <a:r>
              <a:rPr lang="ru-RU" dirty="0"/>
              <a:t>материальный и моральный ущерб от любых неправомерных действий с объектом защиты;</a:t>
            </a:r>
          </a:p>
          <a:p>
            <a:pPr lvl="0"/>
            <a:r>
              <a:rPr lang="ru-RU" dirty="0"/>
              <a:t>моральный, физический, материальный ущерб личности от разглашения персональных данных лиц;</a:t>
            </a:r>
          </a:p>
          <a:p>
            <a:pPr lvl="0"/>
            <a:r>
              <a:rPr lang="ru-RU" dirty="0"/>
              <a:t>моральный и материальный ущерб от нарушения конституционных прав и свобод личности;</a:t>
            </a:r>
          </a:p>
          <a:p>
            <a:pPr lvl="0"/>
            <a:r>
              <a:rPr lang="ru-RU" dirty="0"/>
              <a:t>материальный ущерб от необходимости восстановления нарушенных прав собственника и объектов защиты;</a:t>
            </a:r>
          </a:p>
          <a:p>
            <a:pPr lvl="0"/>
            <a:r>
              <a:rPr lang="ru-RU" dirty="0"/>
              <a:t>моральный и материальный ущерб от дезорганизации деятельности;</a:t>
            </a:r>
          </a:p>
          <a:p>
            <a:pPr lvl="0"/>
            <a:r>
              <a:rPr lang="ru-RU" dirty="0"/>
              <a:t>моральный и материальный ущерб деловой репутации;</a:t>
            </a:r>
          </a:p>
          <a:p>
            <a:pPr lvl="0"/>
            <a:r>
              <a:rPr lang="ru-RU" dirty="0"/>
              <a:t>материальный ущерб от невозможности выполнения взятых обязательств перед третьей стороной и </a:t>
            </a:r>
            <a:r>
              <a:rPr lang="ru-RU" dirty="0" smtClean="0"/>
              <a:t>др.</a:t>
            </a:r>
          </a:p>
        </p:txBody>
      </p:sp>
    </p:spTree>
    <p:extLst>
      <p:ext uri="{BB962C8B-B14F-4D97-AF65-F5344CB8AC3E}">
        <p14:creationId xmlns:p14="http://schemas.microsoft.com/office/powerpoint/2010/main" val="1584012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Группа 54"/>
          <p:cNvGrpSpPr/>
          <p:nvPr/>
        </p:nvGrpSpPr>
        <p:grpSpPr>
          <a:xfrm>
            <a:off x="1023740" y="542412"/>
            <a:ext cx="10150998" cy="6191225"/>
            <a:chOff x="648183" y="395451"/>
            <a:chExt cx="10150998" cy="6191225"/>
          </a:xfrm>
        </p:grpSpPr>
        <p:sp>
          <p:nvSpPr>
            <p:cNvPr id="46" name="TextBox 45"/>
            <p:cNvSpPr txBox="1"/>
            <p:nvPr/>
          </p:nvSpPr>
          <p:spPr>
            <a:xfrm>
              <a:off x="648183" y="3346343"/>
              <a:ext cx="10150998" cy="2277547"/>
            </a:xfrm>
            <a:prstGeom prst="rect">
              <a:avLst/>
            </a:prstGeom>
            <a:noFill/>
            <a:ln>
              <a:solidFill>
                <a:schemeClr val="tx1"/>
              </a:solidFill>
              <a:prstDash val="dash"/>
            </a:ln>
          </p:spPr>
          <p:txBody>
            <a:bodyPr wrap="square" rtlCol="0">
              <a:spAutoFit/>
            </a:bodyPr>
            <a:lstStyle/>
            <a:p>
              <a:pPr algn="ctr"/>
              <a:endParaRPr lang="ru-RU" dirty="0" smtClean="0"/>
            </a:p>
            <a:p>
              <a:pPr algn="ctr"/>
              <a:endParaRPr lang="ru-RU" dirty="0"/>
            </a:p>
            <a:p>
              <a:pPr algn="ctr"/>
              <a:endParaRPr lang="ru-RU" dirty="0" smtClean="0"/>
            </a:p>
            <a:p>
              <a:pPr algn="ctr"/>
              <a:endParaRPr lang="ru-RU" dirty="0"/>
            </a:p>
            <a:p>
              <a:pPr algn="ctr"/>
              <a:endParaRPr lang="ru-RU" dirty="0"/>
            </a:p>
            <a:p>
              <a:pPr algn="ctr"/>
              <a:endParaRPr lang="ru-RU" dirty="0" smtClean="0"/>
            </a:p>
            <a:p>
              <a:pPr algn="ctr"/>
              <a:endParaRPr lang="ru-RU" sz="800" dirty="0" smtClean="0"/>
            </a:p>
            <a:p>
              <a:r>
                <a:rPr lang="ru-RU" b="1" dirty="0" smtClean="0"/>
                <a:t>    Угрозы ИБ</a:t>
              </a:r>
            </a:p>
            <a:p>
              <a:endParaRPr lang="ru-RU" sz="800" dirty="0"/>
            </a:p>
          </p:txBody>
        </p:sp>
        <p:sp>
          <p:nvSpPr>
            <p:cNvPr id="5" name="TextBox 4"/>
            <p:cNvSpPr txBox="1"/>
            <p:nvPr/>
          </p:nvSpPr>
          <p:spPr>
            <a:xfrm>
              <a:off x="868100" y="395451"/>
              <a:ext cx="9660815"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cap="all" dirty="0"/>
                <a:t>Объект защиты</a:t>
              </a:r>
              <a:endParaRPr lang="ru-RU" b="1" dirty="0"/>
            </a:p>
            <a:p>
              <a:pPr algn="ctr"/>
              <a:r>
                <a:rPr lang="ru-RU" b="1" dirty="0"/>
                <a:t>информационные ресурсы, содержащие защищаемую информацию</a:t>
              </a:r>
              <a:endParaRPr lang="ru-RU" dirty="0"/>
            </a:p>
          </p:txBody>
        </p:sp>
        <p:sp>
          <p:nvSpPr>
            <p:cNvPr id="8" name="TextBox 7"/>
            <p:cNvSpPr txBox="1"/>
            <p:nvPr/>
          </p:nvSpPr>
          <p:spPr>
            <a:xfrm>
              <a:off x="868101" y="1352493"/>
              <a:ext cx="9660814" cy="923330"/>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cap="all" dirty="0"/>
                <a:t>Цель ИБ</a:t>
              </a:r>
              <a:endParaRPr lang="ru-RU" b="1" dirty="0"/>
            </a:p>
            <a:p>
              <a:pPr algn="ctr"/>
              <a:r>
                <a:rPr lang="ru-RU" b="1" dirty="0"/>
                <a:t>Исключение нанесения материального, морального и иного ущерба собственникам информации в результате нарушения:</a:t>
              </a:r>
              <a:endParaRPr lang="ru-RU" dirty="0"/>
            </a:p>
          </p:txBody>
        </p:sp>
        <p:cxnSp>
          <p:nvCxnSpPr>
            <p:cNvPr id="10" name="Прямая со стрелкой 9"/>
            <p:cNvCxnSpPr>
              <a:endCxn id="11" idx="0"/>
            </p:cNvCxnSpPr>
            <p:nvPr/>
          </p:nvCxnSpPr>
          <p:spPr>
            <a:xfrm flipH="1">
              <a:off x="2284972" y="2288317"/>
              <a:ext cx="1" cy="30613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8100" y="2594449"/>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smtClean="0"/>
                <a:t>конфиденциальности</a:t>
              </a:r>
              <a:endParaRPr lang="ru-RU" dirty="0"/>
            </a:p>
          </p:txBody>
        </p:sp>
        <p:sp>
          <p:nvSpPr>
            <p:cNvPr id="26" name="Прямоугольник 25"/>
            <p:cNvSpPr/>
            <p:nvPr/>
          </p:nvSpPr>
          <p:spPr>
            <a:xfrm>
              <a:off x="2643665" y="6217344"/>
              <a:ext cx="6109679" cy="369332"/>
            </a:xfrm>
            <a:prstGeom prst="rect">
              <a:avLst/>
            </a:prstGeom>
          </p:spPr>
          <p:txBody>
            <a:bodyPr wrap="square">
              <a:spAutoFit/>
            </a:bodyPr>
            <a:lstStyle/>
            <a:p>
              <a:pPr algn="ctr"/>
              <a:r>
                <a:rPr lang="ru-RU" b="1" smtClean="0"/>
                <a:t> </a:t>
              </a:r>
              <a:r>
                <a:rPr lang="ru-RU" b="1" dirty="0"/>
                <a:t>Рис.2.	Цель </a:t>
              </a:r>
              <a:r>
                <a:rPr lang="ru-RU" b="1" dirty="0" smtClean="0">
                  <a:effectLst/>
                  <a:latin typeface="Times New Roman" charset="0"/>
                  <a:ea typeface="Times New Roman" charset="0"/>
                </a:rPr>
                <a:t>ИБ</a:t>
              </a:r>
              <a:r>
                <a:rPr lang="ru-RU" b="1" dirty="0" smtClean="0">
                  <a:effectLst/>
                </a:rPr>
                <a:t> </a:t>
              </a:r>
              <a:endParaRPr lang="ru-RU" b="1" dirty="0"/>
            </a:p>
          </p:txBody>
        </p:sp>
        <p:sp>
          <p:nvSpPr>
            <p:cNvPr id="27" name="TextBox 26"/>
            <p:cNvSpPr txBox="1"/>
            <p:nvPr/>
          </p:nvSpPr>
          <p:spPr>
            <a:xfrm>
              <a:off x="4281636" y="2607987"/>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доступности</a:t>
              </a:r>
              <a:endParaRPr lang="ru-RU" dirty="0"/>
            </a:p>
          </p:txBody>
        </p:sp>
        <p:sp>
          <p:nvSpPr>
            <p:cNvPr id="28" name="TextBox 27"/>
            <p:cNvSpPr txBox="1"/>
            <p:nvPr/>
          </p:nvSpPr>
          <p:spPr>
            <a:xfrm>
              <a:off x="7695172" y="2607987"/>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smtClean="0"/>
                <a:t>целостности</a:t>
              </a:r>
              <a:endParaRPr lang="ru-RU" dirty="0"/>
            </a:p>
          </p:txBody>
        </p:sp>
        <p:cxnSp>
          <p:nvCxnSpPr>
            <p:cNvPr id="29" name="Прямая со стрелкой 28"/>
            <p:cNvCxnSpPr>
              <a:stCxn id="8" idx="2"/>
              <a:endCxn id="27" idx="0"/>
            </p:cNvCxnSpPr>
            <p:nvPr/>
          </p:nvCxnSpPr>
          <p:spPr>
            <a:xfrm>
              <a:off x="5698508" y="2275823"/>
              <a:ext cx="0" cy="332164"/>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endCxn id="28" idx="0"/>
            </p:cNvCxnSpPr>
            <p:nvPr/>
          </p:nvCxnSpPr>
          <p:spPr>
            <a:xfrm>
              <a:off x="9112044" y="2275305"/>
              <a:ext cx="0" cy="33268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68098" y="3552758"/>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хищение</a:t>
              </a:r>
              <a:r>
                <a:rPr lang="ru-RU" dirty="0" smtClean="0">
                  <a:effectLst/>
                </a:rPr>
                <a:t> </a:t>
              </a:r>
              <a:endParaRPr lang="ru-RU" dirty="0"/>
            </a:p>
          </p:txBody>
        </p:sp>
        <p:sp>
          <p:nvSpPr>
            <p:cNvPr id="39" name="TextBox 38"/>
            <p:cNvSpPr txBox="1"/>
            <p:nvPr/>
          </p:nvSpPr>
          <p:spPr>
            <a:xfrm>
              <a:off x="868098" y="4124009"/>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утрата</a:t>
              </a:r>
              <a:r>
                <a:rPr lang="ru-RU" dirty="0" smtClean="0">
                  <a:effectLst/>
                </a:rPr>
                <a:t> </a:t>
              </a:r>
              <a:endParaRPr lang="ru-RU" dirty="0"/>
            </a:p>
          </p:txBody>
        </p:sp>
        <p:sp>
          <p:nvSpPr>
            <p:cNvPr id="40" name="TextBox 39"/>
            <p:cNvSpPr txBox="1"/>
            <p:nvPr/>
          </p:nvSpPr>
          <p:spPr>
            <a:xfrm>
              <a:off x="4281634" y="3552758"/>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блокирование</a:t>
              </a:r>
              <a:endParaRPr lang="ru-RU" dirty="0"/>
            </a:p>
          </p:txBody>
        </p:sp>
        <p:sp>
          <p:nvSpPr>
            <p:cNvPr id="41" name="TextBox 40"/>
            <p:cNvSpPr txBox="1"/>
            <p:nvPr/>
          </p:nvSpPr>
          <p:spPr>
            <a:xfrm>
              <a:off x="4281635" y="4137547"/>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уничтожение</a:t>
              </a:r>
              <a:endParaRPr lang="ru-RU" dirty="0"/>
            </a:p>
          </p:txBody>
        </p:sp>
        <p:sp>
          <p:nvSpPr>
            <p:cNvPr id="43" name="TextBox 42"/>
            <p:cNvSpPr txBox="1"/>
            <p:nvPr/>
          </p:nvSpPr>
          <p:spPr>
            <a:xfrm>
              <a:off x="7695169" y="3560541"/>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модификация</a:t>
              </a:r>
              <a:endParaRPr lang="ru-RU" dirty="0"/>
            </a:p>
          </p:txBody>
        </p:sp>
        <p:sp>
          <p:nvSpPr>
            <p:cNvPr id="44" name="TextBox 43"/>
            <p:cNvSpPr txBox="1"/>
            <p:nvPr/>
          </p:nvSpPr>
          <p:spPr>
            <a:xfrm>
              <a:off x="7695170" y="4137547"/>
              <a:ext cx="2833743"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Отрицание подлинности</a:t>
              </a:r>
              <a:endParaRPr lang="ru-RU" dirty="0"/>
            </a:p>
          </p:txBody>
        </p:sp>
        <p:sp>
          <p:nvSpPr>
            <p:cNvPr id="45" name="TextBox 44"/>
            <p:cNvSpPr txBox="1"/>
            <p:nvPr/>
          </p:nvSpPr>
          <p:spPr>
            <a:xfrm>
              <a:off x="7695171" y="4707993"/>
              <a:ext cx="2833743"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Навязывание ложной информации</a:t>
              </a:r>
              <a:endParaRPr lang="ru-RU" dirty="0"/>
            </a:p>
          </p:txBody>
        </p:sp>
        <p:cxnSp>
          <p:nvCxnSpPr>
            <p:cNvPr id="47" name="Прямая со стрелкой 46"/>
            <p:cNvCxnSpPr>
              <a:endCxn id="38" idx="0"/>
            </p:cNvCxnSpPr>
            <p:nvPr/>
          </p:nvCxnSpPr>
          <p:spPr>
            <a:xfrm>
              <a:off x="2284970" y="2957597"/>
              <a:ext cx="0" cy="595161"/>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a:stCxn id="27" idx="2"/>
              <a:endCxn id="40" idx="0"/>
            </p:cNvCxnSpPr>
            <p:nvPr/>
          </p:nvCxnSpPr>
          <p:spPr>
            <a:xfrm flipH="1">
              <a:off x="5698506" y="2977319"/>
              <a:ext cx="2" cy="575439"/>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28" idx="2"/>
              <a:endCxn id="43" idx="0"/>
            </p:cNvCxnSpPr>
            <p:nvPr/>
          </p:nvCxnSpPr>
          <p:spPr>
            <a:xfrm flipH="1">
              <a:off x="9112041" y="2977319"/>
              <a:ext cx="3" cy="58322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822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Цели </a:t>
            </a:r>
            <a:r>
              <a:rPr lang="ru-RU" sz="3200" b="1" i="1" dirty="0" smtClean="0"/>
              <a:t>ИБ </a:t>
            </a:r>
            <a:r>
              <a:rPr lang="ru-RU" sz="2900" b="1" i="1" dirty="0" smtClean="0"/>
              <a:t>(2 из 2)</a:t>
            </a:r>
            <a:endParaRPr lang="ru-RU" sz="2900" b="1" i="1" dirty="0"/>
          </a:p>
        </p:txBody>
      </p:sp>
      <p:sp>
        <p:nvSpPr>
          <p:cNvPr id="3" name="Объект 2"/>
          <p:cNvSpPr>
            <a:spLocks noGrp="1"/>
          </p:cNvSpPr>
          <p:nvPr>
            <p:ph idx="1"/>
          </p:nvPr>
        </p:nvSpPr>
        <p:spPr>
          <a:xfrm>
            <a:off x="838200" y="1567543"/>
            <a:ext cx="10515600" cy="4976132"/>
          </a:xfrm>
        </p:spPr>
        <p:txBody>
          <a:bodyPr>
            <a:normAutofit/>
          </a:bodyPr>
          <a:lstStyle/>
          <a:p>
            <a:r>
              <a:rPr lang="ru-RU" dirty="0"/>
              <a:t>Таким образом, основной </a:t>
            </a:r>
            <a:r>
              <a:rPr lang="ru-RU" u="sng" dirty="0"/>
              <a:t>целью</a:t>
            </a:r>
            <a:r>
              <a:rPr lang="ru-RU" dirty="0"/>
              <a:t> обеспечения ИБ следует считать необходимость </a:t>
            </a:r>
            <a:r>
              <a:rPr lang="ru-RU" u="sng" dirty="0"/>
              <a:t>исключения нанесения </a:t>
            </a:r>
            <a:r>
              <a:rPr lang="ru-RU" dirty="0"/>
              <a:t>(пресечение, нейтрализация, отражение) </a:t>
            </a:r>
            <a:r>
              <a:rPr lang="ru-RU" u="sng" dirty="0"/>
              <a:t>ущерба субъектам</a:t>
            </a:r>
            <a:r>
              <a:rPr lang="ru-RU" dirty="0"/>
              <a:t>, интересы которых затрагиваются при использовании объекта защиты, </a:t>
            </a:r>
            <a:r>
              <a:rPr lang="ru-RU" u="sng" dirty="0"/>
              <a:t>материального</a:t>
            </a:r>
            <a:r>
              <a:rPr lang="ru-RU" dirty="0"/>
              <a:t>, </a:t>
            </a:r>
            <a:r>
              <a:rPr lang="ru-RU" u="sng" dirty="0"/>
              <a:t>морального</a:t>
            </a:r>
            <a:r>
              <a:rPr lang="ru-RU" dirty="0"/>
              <a:t> или иного случайного или преднамеренного ущерба из-за нарушения </a:t>
            </a:r>
            <a:r>
              <a:rPr lang="ru-RU" u="sng" dirty="0"/>
              <a:t>целостности, доступности или конфиденциальности</a:t>
            </a:r>
            <a:r>
              <a:rPr lang="ru-RU" dirty="0"/>
              <a:t> защищаемой информации</a:t>
            </a:r>
            <a:r>
              <a:rPr lang="ru-RU" dirty="0" smtClean="0"/>
              <a:t>.</a:t>
            </a:r>
            <a:endParaRPr lang="ru-RU" dirty="0"/>
          </a:p>
        </p:txBody>
      </p:sp>
    </p:spTree>
    <p:extLst>
      <p:ext uri="{BB962C8B-B14F-4D97-AF65-F5344CB8AC3E}">
        <p14:creationId xmlns:p14="http://schemas.microsoft.com/office/powerpoint/2010/main" val="21188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Угрозы ИБ – источники и уязвимости</a:t>
            </a:r>
            <a:r>
              <a:rPr lang="ru-RU" sz="3200" b="1" i="1" dirty="0" smtClean="0">
                <a:effectLst/>
              </a:rPr>
              <a:t> </a:t>
            </a:r>
            <a:r>
              <a:rPr lang="ru-RU" sz="2900" b="1" i="1" dirty="0" smtClean="0"/>
              <a:t>(1 из 4)</a:t>
            </a:r>
            <a:endParaRPr lang="ru-RU" sz="2900" b="1" i="1" dirty="0"/>
          </a:p>
        </p:txBody>
      </p:sp>
      <p:sp>
        <p:nvSpPr>
          <p:cNvPr id="3" name="Объект 2"/>
          <p:cNvSpPr>
            <a:spLocks noGrp="1"/>
          </p:cNvSpPr>
          <p:nvPr>
            <p:ph idx="1"/>
          </p:nvPr>
        </p:nvSpPr>
        <p:spPr>
          <a:xfrm>
            <a:off x="838200" y="1485900"/>
            <a:ext cx="10515600" cy="5057775"/>
          </a:xfrm>
        </p:spPr>
        <p:txBody>
          <a:bodyPr>
            <a:normAutofit/>
          </a:bodyPr>
          <a:lstStyle/>
          <a:p>
            <a:r>
              <a:rPr lang="ru-RU" b="1" dirty="0" smtClean="0"/>
              <a:t>Угроза</a:t>
            </a:r>
            <a:r>
              <a:rPr lang="ru-RU" dirty="0" smtClean="0"/>
              <a:t> - потенциальная </a:t>
            </a:r>
            <a:r>
              <a:rPr lang="ru-RU" dirty="0"/>
              <a:t>или реально </a:t>
            </a:r>
            <a:r>
              <a:rPr lang="ru-RU" dirty="0" smtClean="0"/>
              <a:t>существующая </a:t>
            </a:r>
            <a:r>
              <a:rPr lang="ru-RU" u="sng" dirty="0"/>
              <a:t>опасность</a:t>
            </a:r>
            <a:r>
              <a:rPr lang="ru-RU" dirty="0"/>
              <a:t> совершения какого-либо деяния (действия или бездействия), направленного против объекта защиты, наносящего ущерб собственнику (владельцу, пользователю) информационных ресурсов, проявляющегося в </a:t>
            </a:r>
            <a:r>
              <a:rPr lang="ru-RU" u="sng" dirty="0"/>
              <a:t>опасности</a:t>
            </a:r>
            <a:r>
              <a:rPr lang="ru-RU" dirty="0"/>
              <a:t> искажения и/или потери информации, либо неправомерного ее использования.</a:t>
            </a:r>
          </a:p>
          <a:p>
            <a:endParaRPr lang="ru-RU" dirty="0"/>
          </a:p>
        </p:txBody>
      </p:sp>
    </p:spTree>
    <p:extLst>
      <p:ext uri="{BB962C8B-B14F-4D97-AF65-F5344CB8AC3E}">
        <p14:creationId xmlns:p14="http://schemas.microsoft.com/office/powerpoint/2010/main" val="800655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Угрозы ИБ – источники и уязвимости</a:t>
            </a:r>
            <a:r>
              <a:rPr lang="ru-RU" sz="3200" b="1" i="1" dirty="0" smtClean="0">
                <a:effectLst/>
              </a:rPr>
              <a:t> </a:t>
            </a:r>
            <a:r>
              <a:rPr lang="ru-RU" sz="2900" b="1" i="1" dirty="0" smtClean="0"/>
              <a:t>(2 из 4)</a:t>
            </a:r>
            <a:endParaRPr lang="ru-RU" sz="2900" b="1" i="1" dirty="0"/>
          </a:p>
        </p:txBody>
      </p:sp>
      <p:sp>
        <p:nvSpPr>
          <p:cNvPr id="3" name="Объект 2"/>
          <p:cNvSpPr>
            <a:spLocks noGrp="1"/>
          </p:cNvSpPr>
          <p:nvPr>
            <p:ph idx="1"/>
          </p:nvPr>
        </p:nvSpPr>
        <p:spPr>
          <a:xfrm>
            <a:off x="466241" y="1240971"/>
            <a:ext cx="11087100" cy="5221061"/>
          </a:xfrm>
        </p:spPr>
        <p:txBody>
          <a:bodyPr>
            <a:normAutofit lnSpcReduction="10000"/>
          </a:bodyPr>
          <a:lstStyle/>
          <a:p>
            <a:pPr marL="0" indent="0">
              <a:buNone/>
            </a:pPr>
            <a:r>
              <a:rPr lang="ru-RU" dirty="0"/>
              <a:t>Угрозами ИБ являются:</a:t>
            </a:r>
          </a:p>
          <a:p>
            <a:pPr marL="0" indent="0">
              <a:buNone/>
            </a:pPr>
            <a:r>
              <a:rPr lang="ru-RU" dirty="0"/>
              <a:t>при обеспечении </a:t>
            </a:r>
            <a:r>
              <a:rPr lang="ru-RU" u="sng" dirty="0"/>
              <a:t>конфиденциальности</a:t>
            </a:r>
            <a:r>
              <a:rPr lang="ru-RU" dirty="0"/>
              <a:t> информации:</a:t>
            </a:r>
          </a:p>
          <a:p>
            <a:pPr marL="0" indent="0">
              <a:buNone/>
            </a:pPr>
            <a:r>
              <a:rPr lang="ru-RU" dirty="0" smtClean="0"/>
              <a:t>	– </a:t>
            </a:r>
            <a:r>
              <a:rPr lang="ru-RU" dirty="0"/>
              <a:t>хищение (копирование) информации и средств ее обработки;</a:t>
            </a:r>
          </a:p>
          <a:p>
            <a:pPr marL="0" indent="0">
              <a:buNone/>
            </a:pPr>
            <a:r>
              <a:rPr lang="ru-RU" dirty="0" smtClean="0"/>
              <a:t>	– </a:t>
            </a:r>
            <a:r>
              <a:rPr lang="ru-RU" dirty="0"/>
              <a:t>утрата (неумышленная потеря, утечка) </a:t>
            </a:r>
            <a:r>
              <a:rPr lang="ru-RU" dirty="0" smtClean="0"/>
              <a:t>информации;</a:t>
            </a:r>
          </a:p>
          <a:p>
            <a:pPr marL="0" indent="0">
              <a:buNone/>
            </a:pPr>
            <a:r>
              <a:rPr lang="ru-RU" dirty="0" smtClean="0"/>
              <a:t>при обеспечении </a:t>
            </a:r>
            <a:r>
              <a:rPr lang="ru-RU" u="sng" dirty="0" smtClean="0"/>
              <a:t>целостности</a:t>
            </a:r>
            <a:r>
              <a:rPr lang="ru-RU" dirty="0" smtClean="0"/>
              <a:t> информации:</a:t>
            </a:r>
          </a:p>
          <a:p>
            <a:pPr marL="0" indent="0">
              <a:buNone/>
            </a:pPr>
            <a:r>
              <a:rPr lang="ru-RU" dirty="0" smtClean="0"/>
              <a:t>	– </a:t>
            </a:r>
            <a:r>
              <a:rPr lang="ru-RU" dirty="0"/>
              <a:t>модификация (искажение) информации;</a:t>
            </a:r>
          </a:p>
          <a:p>
            <a:pPr marL="0" indent="0">
              <a:buNone/>
            </a:pPr>
            <a:r>
              <a:rPr lang="ru-RU" dirty="0" smtClean="0"/>
              <a:t>	– </a:t>
            </a:r>
            <a:r>
              <a:rPr lang="ru-RU" dirty="0"/>
              <a:t>отрицание подлинности информации;</a:t>
            </a:r>
          </a:p>
          <a:p>
            <a:pPr marL="0" indent="0">
              <a:buNone/>
            </a:pPr>
            <a:r>
              <a:rPr lang="ru-RU" dirty="0" smtClean="0"/>
              <a:t>	– </a:t>
            </a:r>
            <a:r>
              <a:rPr lang="ru-RU" dirty="0"/>
              <a:t>навязывание ложной информации;</a:t>
            </a:r>
          </a:p>
          <a:p>
            <a:pPr marL="0" indent="0">
              <a:buNone/>
            </a:pPr>
            <a:r>
              <a:rPr lang="ru-RU" dirty="0"/>
              <a:t>при обеспечении </a:t>
            </a:r>
            <a:r>
              <a:rPr lang="ru-RU" u="sng" dirty="0"/>
              <a:t>доступности</a:t>
            </a:r>
            <a:r>
              <a:rPr lang="ru-RU" dirty="0"/>
              <a:t> информации:</a:t>
            </a:r>
          </a:p>
          <a:p>
            <a:pPr marL="0" indent="0">
              <a:buNone/>
            </a:pPr>
            <a:r>
              <a:rPr lang="ru-RU" dirty="0" smtClean="0"/>
              <a:t>	– </a:t>
            </a:r>
            <a:r>
              <a:rPr lang="ru-RU" dirty="0"/>
              <a:t>блокирование информации;</a:t>
            </a:r>
          </a:p>
          <a:p>
            <a:pPr marL="0" indent="0">
              <a:buNone/>
            </a:pPr>
            <a:r>
              <a:rPr lang="ru-RU" dirty="0" smtClean="0"/>
              <a:t>	– </a:t>
            </a:r>
            <a:r>
              <a:rPr lang="ru-RU" dirty="0"/>
              <a:t>уничтожение информации и средств ее обработки</a:t>
            </a:r>
            <a:r>
              <a:rPr lang="ru-RU" dirty="0" smtClean="0"/>
              <a:t>.</a:t>
            </a:r>
            <a:endParaRPr lang="ru-RU" dirty="0"/>
          </a:p>
        </p:txBody>
      </p:sp>
    </p:spTree>
    <p:extLst>
      <p:ext uri="{BB962C8B-B14F-4D97-AF65-F5344CB8AC3E}">
        <p14:creationId xmlns:p14="http://schemas.microsoft.com/office/powerpoint/2010/main" val="71426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Угрозы ИБ – источники и уязвимости</a:t>
            </a:r>
            <a:r>
              <a:rPr lang="ru-RU" sz="3200" b="1" i="1" dirty="0" smtClean="0">
                <a:effectLst/>
              </a:rPr>
              <a:t> </a:t>
            </a:r>
            <a:r>
              <a:rPr lang="ru-RU" sz="2900" b="1" i="1" dirty="0" smtClean="0"/>
              <a:t>(4 из 4)</a:t>
            </a:r>
            <a:endParaRPr lang="ru-RU" sz="2900" b="1" i="1" dirty="0"/>
          </a:p>
        </p:txBody>
      </p:sp>
      <p:sp>
        <p:nvSpPr>
          <p:cNvPr id="3" name="Объект 2"/>
          <p:cNvSpPr>
            <a:spLocks noGrp="1"/>
          </p:cNvSpPr>
          <p:nvPr>
            <p:ph idx="1"/>
          </p:nvPr>
        </p:nvSpPr>
        <p:spPr>
          <a:xfrm>
            <a:off x="838200" y="985838"/>
            <a:ext cx="10515600" cy="5557837"/>
          </a:xfrm>
        </p:spPr>
        <p:txBody>
          <a:bodyPr>
            <a:normAutofit/>
          </a:bodyPr>
          <a:lstStyle/>
          <a:p>
            <a:r>
              <a:rPr lang="ru-RU" dirty="0"/>
              <a:t>Угрозы сами по себе не проявляются. Все угрозы могут быть реализованы только при наличии каких-нибудь слабых мест – </a:t>
            </a:r>
            <a:r>
              <a:rPr lang="ru-RU" u="sng" dirty="0"/>
              <a:t>уязвимостей</a:t>
            </a:r>
            <a:r>
              <a:rPr lang="ru-RU" dirty="0"/>
              <a:t>, присущих объекту информатизации. И уж, конечно, если есть какие-либо действия, то есть и носители этих действий, из которых эти угрозы могут исходить, - </a:t>
            </a:r>
            <a:r>
              <a:rPr lang="ru-RU" u="sng" dirty="0"/>
              <a:t>источники угроз</a:t>
            </a:r>
            <a:r>
              <a:rPr lang="ru-RU" dirty="0"/>
              <a:t>. </a:t>
            </a:r>
          </a:p>
          <a:p>
            <a:r>
              <a:rPr lang="ru-RU" dirty="0"/>
              <a:t>В качестве </a:t>
            </a:r>
            <a:r>
              <a:rPr lang="ru-RU" u="sng" dirty="0"/>
              <a:t>источников</a:t>
            </a:r>
            <a:r>
              <a:rPr lang="ru-RU" dirty="0"/>
              <a:t> угроз могут выступать как </a:t>
            </a:r>
            <a:r>
              <a:rPr lang="ru-RU" u="sng" dirty="0"/>
              <a:t>субъекты</a:t>
            </a:r>
            <a:r>
              <a:rPr lang="ru-RU" dirty="0"/>
              <a:t> (личность), так и </a:t>
            </a:r>
            <a:r>
              <a:rPr lang="ru-RU" u="sng" dirty="0"/>
              <a:t>объективные проявления</a:t>
            </a:r>
            <a:r>
              <a:rPr lang="ru-RU" dirty="0"/>
              <a:t>. Причем сами источники угроз могут находиться как внутри объекта информатизации – </a:t>
            </a:r>
            <a:r>
              <a:rPr lang="ru-RU" u="sng" dirty="0"/>
              <a:t>внутренние</a:t>
            </a:r>
            <a:r>
              <a:rPr lang="ru-RU" dirty="0"/>
              <a:t>, так и вне его – </a:t>
            </a:r>
            <a:r>
              <a:rPr lang="ru-RU" u="sng" dirty="0"/>
              <a:t>внешние</a:t>
            </a:r>
            <a:r>
              <a:rPr lang="ru-RU" dirty="0"/>
              <a:t>. </a:t>
            </a:r>
          </a:p>
          <a:p>
            <a:endParaRPr lang="ru-RU" dirty="0"/>
          </a:p>
        </p:txBody>
      </p:sp>
    </p:spTree>
    <p:extLst>
      <p:ext uri="{BB962C8B-B14F-4D97-AF65-F5344CB8AC3E}">
        <p14:creationId xmlns:p14="http://schemas.microsoft.com/office/powerpoint/2010/main" val="94785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Угрозы ИБ – источники и уязвимости</a:t>
            </a:r>
            <a:r>
              <a:rPr lang="ru-RU" sz="3200" b="1" i="1" dirty="0" smtClean="0">
                <a:effectLst/>
              </a:rPr>
              <a:t> </a:t>
            </a:r>
            <a:r>
              <a:rPr lang="ru-RU" sz="2900" b="1" i="1" dirty="0" smtClean="0"/>
              <a:t>(3 из 4)</a:t>
            </a:r>
            <a:endParaRPr lang="ru-RU" sz="2900" b="1" i="1" dirty="0"/>
          </a:p>
        </p:txBody>
      </p:sp>
      <p:sp>
        <p:nvSpPr>
          <p:cNvPr id="3" name="Объект 2"/>
          <p:cNvSpPr>
            <a:spLocks noGrp="1"/>
          </p:cNvSpPr>
          <p:nvPr>
            <p:ph idx="1"/>
          </p:nvPr>
        </p:nvSpPr>
        <p:spPr>
          <a:xfrm>
            <a:off x="838200" y="985838"/>
            <a:ext cx="10515600" cy="5557837"/>
          </a:xfrm>
        </p:spPr>
        <p:txBody>
          <a:bodyPr>
            <a:normAutofit fontScale="92500"/>
          </a:bodyPr>
          <a:lstStyle/>
          <a:p>
            <a:pPr marL="0" indent="0">
              <a:buNone/>
            </a:pPr>
            <a:r>
              <a:rPr lang="ru-RU" dirty="0"/>
              <a:t>Можно выделить источники угроз, обусловленные:</a:t>
            </a:r>
          </a:p>
          <a:p>
            <a:pPr lvl="0"/>
            <a:r>
              <a:rPr lang="ru-RU" dirty="0"/>
              <a:t>действиями субъекта (</a:t>
            </a:r>
            <a:r>
              <a:rPr lang="ru-RU" u="sng" dirty="0"/>
              <a:t>антропогенные</a:t>
            </a:r>
            <a:r>
              <a:rPr lang="ru-RU" dirty="0"/>
              <a:t> источники угроз);</a:t>
            </a:r>
          </a:p>
          <a:p>
            <a:pPr lvl="0"/>
            <a:r>
              <a:rPr lang="ru-RU" dirty="0"/>
              <a:t>техническими средствами (</a:t>
            </a:r>
            <a:r>
              <a:rPr lang="ru-RU" u="sng" dirty="0"/>
              <a:t>техногенные</a:t>
            </a:r>
            <a:r>
              <a:rPr lang="ru-RU" dirty="0"/>
              <a:t> источники угроз);</a:t>
            </a:r>
          </a:p>
          <a:p>
            <a:pPr lvl="0"/>
            <a:r>
              <a:rPr lang="ru-RU" u="sng" dirty="0"/>
              <a:t>стихийными</a:t>
            </a:r>
            <a:r>
              <a:rPr lang="ru-RU" dirty="0"/>
              <a:t> источниками.</a:t>
            </a:r>
          </a:p>
          <a:p>
            <a:pPr marL="0" indent="0">
              <a:buNone/>
            </a:pPr>
            <a:r>
              <a:rPr lang="ru-RU" dirty="0"/>
              <a:t>К </a:t>
            </a:r>
            <a:r>
              <a:rPr lang="ru-RU" u="sng" dirty="0"/>
              <a:t>антропогенным</a:t>
            </a:r>
            <a:r>
              <a:rPr lang="ru-RU" dirty="0"/>
              <a:t> источникам угроз относятся субъекты, действия которых могут быть квалифицированы как умышленные или случайные преступления.</a:t>
            </a:r>
          </a:p>
          <a:p>
            <a:pPr marL="0" indent="0">
              <a:buNone/>
            </a:pPr>
            <a:r>
              <a:rPr lang="ru-RU" dirty="0"/>
              <a:t>К </a:t>
            </a:r>
            <a:r>
              <a:rPr lang="ru-RU" u="sng" dirty="0"/>
              <a:t>техногенным</a:t>
            </a:r>
            <a:r>
              <a:rPr lang="ru-RU" dirty="0"/>
              <a:t> источникам угроз относятся источники, определяемые технократической деятельностью человека и развитием цивилизации.</a:t>
            </a:r>
          </a:p>
          <a:p>
            <a:pPr marL="0" indent="0">
              <a:buNone/>
            </a:pPr>
            <a:r>
              <a:rPr lang="ru-RU" dirty="0"/>
              <a:t>К </a:t>
            </a:r>
            <a:r>
              <a:rPr lang="ru-RU" u="sng" dirty="0"/>
              <a:t>стихийным</a:t>
            </a:r>
            <a:r>
              <a:rPr lang="ru-RU" dirty="0"/>
              <a:t> источникам угроз относятся стихийные бедствия или иные обстоятельства, которые невозможно или возможно предусмотреть, но невозможно предотвратить при современном уровне человеческого знания и возможностей.</a:t>
            </a:r>
          </a:p>
          <a:p>
            <a:endParaRPr lang="ru-RU" dirty="0"/>
          </a:p>
        </p:txBody>
      </p:sp>
    </p:spTree>
    <p:extLst>
      <p:ext uri="{BB962C8B-B14F-4D97-AF65-F5344CB8AC3E}">
        <p14:creationId xmlns:p14="http://schemas.microsoft.com/office/powerpoint/2010/main" val="61094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9560" y="365125"/>
            <a:ext cx="10515600" cy="377825"/>
          </a:xfrm>
        </p:spPr>
        <p:txBody>
          <a:bodyPr>
            <a:normAutofit fontScale="90000"/>
          </a:bodyPr>
          <a:lstStyle/>
          <a:p>
            <a:r>
              <a:rPr lang="ru-RU" sz="3200" b="1" i="1" dirty="0"/>
              <a:t>Необходимость </a:t>
            </a:r>
            <a:r>
              <a:rPr lang="ru-RU" sz="3200" b="1" i="1" dirty="0" smtClean="0"/>
              <a:t>концепции (1 из 3)</a:t>
            </a:r>
            <a:endParaRPr lang="ru-RU" sz="3200" b="1" i="1" dirty="0"/>
          </a:p>
        </p:txBody>
      </p:sp>
      <p:sp>
        <p:nvSpPr>
          <p:cNvPr id="3" name="Объект 2"/>
          <p:cNvSpPr>
            <a:spLocks noGrp="1"/>
          </p:cNvSpPr>
          <p:nvPr>
            <p:ph idx="1"/>
          </p:nvPr>
        </p:nvSpPr>
        <p:spPr>
          <a:xfrm>
            <a:off x="838200" y="985838"/>
            <a:ext cx="10515600" cy="5557837"/>
          </a:xfrm>
        </p:spPr>
        <p:txBody>
          <a:bodyPr>
            <a:normAutofit lnSpcReduction="10000"/>
          </a:bodyPr>
          <a:lstStyle/>
          <a:p>
            <a:r>
              <a:rPr lang="ru-RU" dirty="0"/>
              <a:t>Анализ мирового и отечественного опыта обеспечения безопасности диктует необходимость создания </a:t>
            </a:r>
            <a:r>
              <a:rPr lang="ru-RU" u="sng" dirty="0"/>
              <a:t>целостной</a:t>
            </a:r>
            <a:r>
              <a:rPr lang="ru-RU" dirty="0"/>
              <a:t> системы ИБ, </a:t>
            </a:r>
            <a:r>
              <a:rPr lang="ru-RU" dirty="0" err="1"/>
              <a:t>взаимоувязывающей</a:t>
            </a:r>
            <a:r>
              <a:rPr lang="ru-RU" dirty="0"/>
              <a:t> разнообразные организационные и технические методы защиты, использующей современные методы прогнозирования, анализа и моделирования ситуаций.</a:t>
            </a:r>
          </a:p>
          <a:p>
            <a:r>
              <a:rPr lang="ru-RU" dirty="0"/>
              <a:t>Такая система должна существовать, быть работоспособной и выполнять свои функции в течение определенного, достаточно продолжительного временного периода. Однако постоянно меняющаяся политическая, социальная и экономическая ситуация, лавинообразное развитие средств телекоммуникации требуют постоянного совершенствования систем защиты информации, наращивания ее возможностей и замены устаревших элементов. </a:t>
            </a:r>
          </a:p>
        </p:txBody>
      </p:sp>
    </p:spTree>
    <p:extLst>
      <p:ext uri="{BB962C8B-B14F-4D97-AF65-F5344CB8AC3E}">
        <p14:creationId xmlns:p14="http://schemas.microsoft.com/office/powerpoint/2010/main" val="65166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Угрозы ИБ – источники и уязвимости</a:t>
            </a:r>
            <a:r>
              <a:rPr lang="ru-RU" sz="3200" b="1" i="1" dirty="0" smtClean="0">
                <a:effectLst/>
              </a:rPr>
              <a:t> </a:t>
            </a:r>
            <a:r>
              <a:rPr lang="ru-RU" sz="2900" b="1" i="1" dirty="0" smtClean="0"/>
              <a:t>(4 из 4)</a:t>
            </a:r>
            <a:endParaRPr lang="ru-RU" sz="2900" b="1" i="1" dirty="0"/>
          </a:p>
        </p:txBody>
      </p:sp>
      <p:sp>
        <p:nvSpPr>
          <p:cNvPr id="3" name="Объект 2"/>
          <p:cNvSpPr>
            <a:spLocks noGrp="1"/>
          </p:cNvSpPr>
          <p:nvPr>
            <p:ph idx="1"/>
          </p:nvPr>
        </p:nvSpPr>
        <p:spPr>
          <a:xfrm>
            <a:off x="854529" y="1300163"/>
            <a:ext cx="10515600" cy="5557837"/>
          </a:xfrm>
        </p:spPr>
        <p:txBody>
          <a:bodyPr>
            <a:normAutofit/>
          </a:bodyPr>
          <a:lstStyle/>
          <a:p>
            <a:r>
              <a:rPr lang="ru-RU" cap="all" dirty="0"/>
              <a:t>а</a:t>
            </a:r>
            <a:r>
              <a:rPr lang="ru-RU" dirty="0"/>
              <a:t>нализ негативных последствий реализации угроз, который должен найти отражение в Концепции, предполагает обязательную </a:t>
            </a:r>
            <a:r>
              <a:rPr lang="ru-RU" u="sng" dirty="0"/>
              <a:t>идентификацию</a:t>
            </a:r>
            <a:r>
              <a:rPr lang="ru-RU" dirty="0"/>
              <a:t> возможных источников угроз, уязвимостей, способствующих их проявлению и методов реализации.</a:t>
            </a:r>
          </a:p>
          <a:p>
            <a:pPr marL="0" indent="0">
              <a:buNone/>
            </a:pPr>
            <a:r>
              <a:rPr lang="ru-RU" dirty="0"/>
              <a:t>В ходе анализа необходимо убедиться, </a:t>
            </a:r>
            <a:r>
              <a:rPr lang="ru-RU" dirty="0" smtClean="0"/>
              <a:t>что: </a:t>
            </a:r>
          </a:p>
          <a:p>
            <a:r>
              <a:rPr lang="ru-RU" dirty="0" smtClean="0"/>
              <a:t>все </a:t>
            </a:r>
            <a:r>
              <a:rPr lang="ru-RU" dirty="0"/>
              <a:t>возможные источники угроз идентифицированы, </a:t>
            </a:r>
            <a:endParaRPr lang="ru-RU" dirty="0" smtClean="0"/>
          </a:p>
          <a:p>
            <a:r>
              <a:rPr lang="ru-RU" dirty="0" smtClean="0"/>
              <a:t>все </a:t>
            </a:r>
            <a:r>
              <a:rPr lang="ru-RU" dirty="0"/>
              <a:t>возможные уязвимости идентифицированы и сопоставлены с идентифицированными  источниками угроз, </a:t>
            </a:r>
            <a:endParaRPr lang="ru-RU" dirty="0" smtClean="0"/>
          </a:p>
          <a:p>
            <a:r>
              <a:rPr lang="ru-RU" dirty="0" smtClean="0"/>
              <a:t>всем </a:t>
            </a:r>
            <a:r>
              <a:rPr lang="ru-RU" dirty="0"/>
              <a:t>идентифицированным источникам угроз и уязвимостям сопоставлены методы </a:t>
            </a:r>
            <a:r>
              <a:rPr lang="ru-RU" dirty="0" smtClean="0"/>
              <a:t>реализации.</a:t>
            </a:r>
          </a:p>
        </p:txBody>
      </p:sp>
    </p:spTree>
    <p:extLst>
      <p:ext uri="{BB962C8B-B14F-4D97-AF65-F5344CB8AC3E}">
        <p14:creationId xmlns:p14="http://schemas.microsoft.com/office/powerpoint/2010/main" val="201665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(1 из 8)</a:t>
            </a:r>
            <a:endParaRPr lang="ru-RU" sz="2900" b="1" i="1" dirty="0"/>
          </a:p>
        </p:txBody>
      </p:sp>
      <p:sp>
        <p:nvSpPr>
          <p:cNvPr id="3" name="Объект 2"/>
          <p:cNvSpPr>
            <a:spLocks noGrp="1"/>
          </p:cNvSpPr>
          <p:nvPr>
            <p:ph idx="1"/>
          </p:nvPr>
        </p:nvSpPr>
        <p:spPr>
          <a:xfrm>
            <a:off x="466241" y="979714"/>
            <a:ext cx="11502602" cy="5878285"/>
          </a:xfrm>
        </p:spPr>
        <p:txBody>
          <a:bodyPr>
            <a:normAutofit/>
          </a:bodyPr>
          <a:lstStyle/>
          <a:p>
            <a:pPr marL="0" indent="0">
              <a:buNone/>
            </a:pPr>
            <a:r>
              <a:rPr lang="ru-RU" dirty="0"/>
              <a:t>Уменьшить отрицательное, дестабилизирующее воздействие угроз возможно различными методами, направленными, с одной стороны, на устранение носителей угроз – </a:t>
            </a:r>
            <a:r>
              <a:rPr lang="ru-RU" u="sng" dirty="0"/>
              <a:t>источников угроз</a:t>
            </a:r>
            <a:r>
              <a:rPr lang="ru-RU" dirty="0"/>
              <a:t>, а с другой – на устранение или существенное ослабление факторов их реализации – </a:t>
            </a:r>
            <a:r>
              <a:rPr lang="ru-RU" u="sng" dirty="0"/>
              <a:t>уязвимостей</a:t>
            </a:r>
            <a:r>
              <a:rPr lang="ru-RU" dirty="0"/>
              <a:t>. Кроме того, эти методы должны быть направлены и на устранение </a:t>
            </a:r>
            <a:r>
              <a:rPr lang="ru-RU" u="sng" dirty="0"/>
              <a:t>последствий</a:t>
            </a:r>
            <a:r>
              <a:rPr lang="ru-RU" dirty="0"/>
              <a:t> реализации угроз.</a:t>
            </a:r>
          </a:p>
          <a:p>
            <a:pPr marL="0" indent="0">
              <a:buNone/>
            </a:pPr>
            <a:r>
              <a:rPr lang="ru-RU" dirty="0"/>
              <a:t>Их можно разделить на следующие основные группы:</a:t>
            </a:r>
          </a:p>
          <a:p>
            <a:pPr lvl="1"/>
            <a:r>
              <a:rPr lang="ru-RU" sz="2800" dirty="0"/>
              <a:t>правовые; </a:t>
            </a:r>
          </a:p>
          <a:p>
            <a:pPr lvl="1"/>
            <a:r>
              <a:rPr lang="ru-RU" sz="2800" dirty="0"/>
              <a:t>экономические;</a:t>
            </a:r>
          </a:p>
          <a:p>
            <a:pPr lvl="1"/>
            <a:r>
              <a:rPr lang="ru-RU" sz="2800" dirty="0"/>
              <a:t>организационные;</a:t>
            </a:r>
          </a:p>
          <a:p>
            <a:pPr lvl="1"/>
            <a:r>
              <a:rPr lang="ru-RU" sz="2800" dirty="0"/>
              <a:t>инженерно-технические;</a:t>
            </a:r>
          </a:p>
          <a:p>
            <a:pPr lvl="1"/>
            <a:r>
              <a:rPr lang="ru-RU" sz="2800" dirty="0"/>
              <a:t>технические;</a:t>
            </a:r>
          </a:p>
          <a:p>
            <a:pPr lvl="1"/>
            <a:r>
              <a:rPr lang="ru-RU" sz="2800" dirty="0"/>
              <a:t>программно-аппаратные</a:t>
            </a:r>
            <a:r>
              <a:rPr lang="ru-RU" sz="2800" dirty="0" smtClean="0"/>
              <a:t>.</a:t>
            </a:r>
            <a:endParaRPr lang="ru-RU" sz="2800" dirty="0"/>
          </a:p>
        </p:txBody>
      </p:sp>
    </p:spTree>
    <p:extLst>
      <p:ext uri="{BB962C8B-B14F-4D97-AF65-F5344CB8AC3E}">
        <p14:creationId xmlns:p14="http://schemas.microsoft.com/office/powerpoint/2010/main" val="1830079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(2 из 8)</a:t>
            </a:r>
            <a:endParaRPr lang="ru-RU" sz="2900" b="1" i="1" dirty="0"/>
          </a:p>
        </p:txBody>
      </p:sp>
      <p:sp>
        <p:nvSpPr>
          <p:cNvPr id="3" name="Объект 2"/>
          <p:cNvSpPr>
            <a:spLocks noGrp="1"/>
          </p:cNvSpPr>
          <p:nvPr>
            <p:ph idx="1"/>
          </p:nvPr>
        </p:nvSpPr>
        <p:spPr>
          <a:xfrm>
            <a:off x="466241" y="979714"/>
            <a:ext cx="11502602" cy="5878285"/>
          </a:xfrm>
        </p:spPr>
        <p:txBody>
          <a:bodyPr>
            <a:normAutofit/>
          </a:bodyPr>
          <a:lstStyle/>
          <a:p>
            <a:r>
              <a:rPr lang="ru-RU" b="1" i="1" dirty="0"/>
              <a:t>Правовые методы</a:t>
            </a:r>
            <a:r>
              <a:rPr lang="ru-RU" b="1" dirty="0"/>
              <a:t> </a:t>
            </a:r>
            <a:r>
              <a:rPr lang="ru-RU" dirty="0"/>
              <a:t>направлены на содержание защитного иммунитета, основанного на угрозе применения </a:t>
            </a:r>
            <a:r>
              <a:rPr lang="ru-RU" u="sng" dirty="0"/>
              <a:t>репрессивного</a:t>
            </a:r>
            <a:r>
              <a:rPr lang="ru-RU" dirty="0"/>
              <a:t> инструмента в отношении </a:t>
            </a:r>
            <a:r>
              <a:rPr lang="ru-RU" u="sng" dirty="0"/>
              <a:t>нарушителя</a:t>
            </a:r>
            <a:r>
              <a:rPr lang="ru-RU" dirty="0"/>
              <a:t> интересов собственника информации (источников угроз) – с одной стороны, и установления механизмов применения определенных </a:t>
            </a:r>
            <a:r>
              <a:rPr lang="ru-RU" u="sng" dirty="0"/>
              <a:t>санкций</a:t>
            </a:r>
            <a:r>
              <a:rPr lang="ru-RU" dirty="0"/>
              <a:t> в отношении этих нарушителей – с другой. Эти методы в основном ориентированы на устранение угроз, реализуемых </a:t>
            </a:r>
            <a:r>
              <a:rPr lang="ru-RU" u="sng" dirty="0"/>
              <a:t>источниками</a:t>
            </a:r>
            <a:r>
              <a:rPr lang="ru-RU" dirty="0"/>
              <a:t> </a:t>
            </a:r>
            <a:r>
              <a:rPr lang="ru-RU" u="sng" dirty="0"/>
              <a:t>антропогенного</a:t>
            </a:r>
            <a:r>
              <a:rPr lang="ru-RU" dirty="0"/>
              <a:t> характера, и являются базисом для реализации всех остальных методов защиты.</a:t>
            </a:r>
          </a:p>
          <a:p>
            <a:pPr marL="0" indent="0">
              <a:buNone/>
            </a:pPr>
            <a:r>
              <a:rPr lang="ru-RU" dirty="0"/>
              <a:t>Вопросы права в этой сфере еще далеко не полностью решены, однако имеющейся правовой базы  достаточно для того, чтобы начать применять для целей защиты интересов собственника информационных ресурсов все способы защиты гражданских прав, предусмотренные законом.</a:t>
            </a:r>
            <a:r>
              <a:rPr lang="ru-RU" dirty="0" smtClean="0">
                <a:effectLst/>
              </a:rPr>
              <a:t> </a:t>
            </a:r>
            <a:endParaRPr lang="ru-RU" sz="2800" dirty="0"/>
          </a:p>
        </p:txBody>
      </p:sp>
    </p:spTree>
    <p:extLst>
      <p:ext uri="{BB962C8B-B14F-4D97-AF65-F5344CB8AC3E}">
        <p14:creationId xmlns:p14="http://schemas.microsoft.com/office/powerpoint/2010/main" val="188072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(3 из 8)</a:t>
            </a:r>
            <a:endParaRPr lang="ru-RU" sz="2900" b="1" i="1" dirty="0"/>
          </a:p>
        </p:txBody>
      </p:sp>
      <p:sp>
        <p:nvSpPr>
          <p:cNvPr id="3" name="Объект 2"/>
          <p:cNvSpPr>
            <a:spLocks noGrp="1"/>
          </p:cNvSpPr>
          <p:nvPr>
            <p:ph idx="1"/>
          </p:nvPr>
        </p:nvSpPr>
        <p:spPr>
          <a:xfrm>
            <a:off x="466241" y="1420586"/>
            <a:ext cx="11502602" cy="5437413"/>
          </a:xfrm>
        </p:spPr>
        <p:txBody>
          <a:bodyPr>
            <a:normAutofit/>
          </a:bodyPr>
          <a:lstStyle/>
          <a:p>
            <a:r>
              <a:rPr lang="ru-RU" b="1" i="1" dirty="0"/>
              <a:t>Экономические методы</a:t>
            </a:r>
            <a:r>
              <a:rPr lang="ru-RU" b="1" dirty="0"/>
              <a:t> </a:t>
            </a:r>
            <a:r>
              <a:rPr lang="ru-RU" dirty="0"/>
              <a:t>также воздействуют на </a:t>
            </a:r>
            <a:r>
              <a:rPr lang="ru-RU" u="sng" dirty="0"/>
              <a:t>антропогенные</a:t>
            </a:r>
            <a:r>
              <a:rPr lang="ru-RU" dirty="0"/>
              <a:t> источники угроз и, в совокупности с правовыми методами, позволяют не только </a:t>
            </a:r>
            <a:r>
              <a:rPr lang="ru-RU" u="sng" dirty="0"/>
              <a:t>сократить</a:t>
            </a:r>
            <a:r>
              <a:rPr lang="ru-RU" dirty="0"/>
              <a:t> число этих источников, но и ввести в действие механизмы </a:t>
            </a:r>
            <a:r>
              <a:rPr lang="ru-RU" u="sng" dirty="0"/>
              <a:t>ликвидации</a:t>
            </a:r>
            <a:r>
              <a:rPr lang="ru-RU" dirty="0"/>
              <a:t> последствий реализации угроз. </a:t>
            </a:r>
            <a:endParaRPr lang="ru-RU" dirty="0" smtClean="0"/>
          </a:p>
          <a:p>
            <a:pPr marL="0" indent="0">
              <a:buNone/>
            </a:pPr>
            <a:r>
              <a:rPr lang="ru-RU" dirty="0" smtClean="0"/>
              <a:t>К </a:t>
            </a:r>
            <a:r>
              <a:rPr lang="ru-RU" dirty="0"/>
              <a:t>примеру, возможно применение системы коэффициентов и надбавок; страхование информации (информационных рисков) для обеспечения полной и скорой компенсации ущерба.</a:t>
            </a:r>
          </a:p>
        </p:txBody>
      </p:sp>
    </p:spTree>
    <p:extLst>
      <p:ext uri="{BB962C8B-B14F-4D97-AF65-F5344CB8AC3E}">
        <p14:creationId xmlns:p14="http://schemas.microsoft.com/office/powerpoint/2010/main" val="40037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(4 из 8)</a:t>
            </a:r>
            <a:endParaRPr lang="ru-RU" sz="2900" b="1" i="1" dirty="0"/>
          </a:p>
        </p:txBody>
      </p:sp>
      <p:sp>
        <p:nvSpPr>
          <p:cNvPr id="3" name="Объект 2"/>
          <p:cNvSpPr>
            <a:spLocks noGrp="1"/>
          </p:cNvSpPr>
          <p:nvPr>
            <p:ph idx="1"/>
          </p:nvPr>
        </p:nvSpPr>
        <p:spPr>
          <a:xfrm>
            <a:off x="466241" y="979714"/>
            <a:ext cx="11502602" cy="5878285"/>
          </a:xfrm>
        </p:spPr>
        <p:txBody>
          <a:bodyPr>
            <a:normAutofit/>
          </a:bodyPr>
          <a:lstStyle/>
          <a:p>
            <a:pPr marL="0" indent="0">
              <a:buNone/>
            </a:pPr>
            <a:r>
              <a:rPr lang="ru-RU" b="1" i="1" dirty="0"/>
              <a:t>Организационные методы</a:t>
            </a:r>
            <a:r>
              <a:rPr lang="ru-RU" b="1" dirty="0"/>
              <a:t> </a:t>
            </a:r>
            <a:r>
              <a:rPr lang="ru-RU" dirty="0"/>
              <a:t>в основном ориентированы на </a:t>
            </a:r>
          </a:p>
          <a:p>
            <a:pPr lvl="1"/>
            <a:r>
              <a:rPr lang="ru-RU" sz="2800" dirty="0"/>
              <a:t>работу с персоналом; </a:t>
            </a:r>
          </a:p>
          <a:p>
            <a:pPr lvl="1"/>
            <a:r>
              <a:rPr lang="ru-RU" sz="2800" dirty="0"/>
              <a:t>выбор местоположения и размещения объектов информатизации; </a:t>
            </a:r>
          </a:p>
          <a:p>
            <a:pPr lvl="1"/>
            <a:r>
              <a:rPr lang="ru-RU" sz="2800" dirty="0"/>
              <a:t>организацию систем физической и противопожарной защиты; </a:t>
            </a:r>
          </a:p>
          <a:p>
            <a:pPr lvl="1"/>
            <a:r>
              <a:rPr lang="ru-RU" sz="2800" dirty="0"/>
              <a:t>контроль выполнения принятых мер; </a:t>
            </a:r>
          </a:p>
          <a:p>
            <a:pPr lvl="1"/>
            <a:r>
              <a:rPr lang="ru-RU" sz="2800" dirty="0"/>
              <a:t>возложение персональной ответственности за реализацию мер защиты и др.</a:t>
            </a:r>
          </a:p>
          <a:p>
            <a:pPr marL="0" indent="0">
              <a:buNone/>
            </a:pPr>
            <a:r>
              <a:rPr lang="ru-RU" dirty="0"/>
              <a:t>Эти методы применимы для уменьшения числа внутренних антропогенных, техногенных и стихийных источников угроз, а также уменьшения влияния уязвимостей. Как правило, они уже реализованы в той или иной мере на действующих объектах информатизации. Их применение дает значительный эффект и сокращает общее число возможных реализаций угроз.</a:t>
            </a:r>
          </a:p>
          <a:p>
            <a:endParaRPr lang="ru-RU" dirty="0"/>
          </a:p>
        </p:txBody>
      </p:sp>
    </p:spTree>
    <p:extLst>
      <p:ext uri="{BB962C8B-B14F-4D97-AF65-F5344CB8AC3E}">
        <p14:creationId xmlns:p14="http://schemas.microsoft.com/office/powerpoint/2010/main" val="1093446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(5 из 8)</a:t>
            </a:r>
            <a:endParaRPr lang="ru-RU" sz="2900" b="1" i="1" dirty="0"/>
          </a:p>
        </p:txBody>
      </p:sp>
      <p:sp>
        <p:nvSpPr>
          <p:cNvPr id="3" name="Объект 2"/>
          <p:cNvSpPr>
            <a:spLocks noGrp="1"/>
          </p:cNvSpPr>
          <p:nvPr>
            <p:ph idx="1"/>
          </p:nvPr>
        </p:nvSpPr>
        <p:spPr>
          <a:xfrm>
            <a:off x="466241" y="979714"/>
            <a:ext cx="11502602" cy="5878285"/>
          </a:xfrm>
        </p:spPr>
        <p:txBody>
          <a:bodyPr>
            <a:normAutofit/>
          </a:bodyPr>
          <a:lstStyle/>
          <a:p>
            <a:pPr marL="0" indent="0">
              <a:buNone/>
            </a:pPr>
            <a:r>
              <a:rPr lang="ru-RU" b="1" i="1" dirty="0"/>
              <a:t>Инженерно-технические</a:t>
            </a:r>
            <a:r>
              <a:rPr lang="ru-RU" b="1" dirty="0"/>
              <a:t> </a:t>
            </a:r>
            <a:r>
              <a:rPr lang="ru-RU" b="1" i="1" dirty="0"/>
              <a:t>методы</a:t>
            </a:r>
            <a:r>
              <a:rPr lang="ru-RU" b="1" dirty="0"/>
              <a:t> </a:t>
            </a:r>
            <a:r>
              <a:rPr lang="ru-RU" dirty="0"/>
              <a:t>связаны с оптимальным построением зданий, сооружений, сетей инженерных коммуникаций, транспортных магистралей с учетом требований безопасности информации. </a:t>
            </a:r>
            <a:endParaRPr lang="ru-RU" dirty="0" smtClean="0"/>
          </a:p>
          <a:p>
            <a:pPr marL="0" indent="0">
              <a:buNone/>
            </a:pPr>
            <a:r>
              <a:rPr lang="ru-RU" dirty="0" smtClean="0"/>
              <a:t>Это </a:t>
            </a:r>
            <a:r>
              <a:rPr lang="ru-RU" dirty="0"/>
              <a:t>довольно дорогостоящие методы, но они, как правило, реализуются еще на этапе строительства или реконструкции объекта информатизации, способствуют повышению его общей живучести и дают высокий эффект при устранении источников угроз. </a:t>
            </a:r>
            <a:endParaRPr lang="ru-RU" dirty="0" smtClean="0"/>
          </a:p>
          <a:p>
            <a:pPr marL="0" indent="0">
              <a:buNone/>
            </a:pPr>
            <a:r>
              <a:rPr lang="ru-RU" dirty="0" smtClean="0"/>
              <a:t>А </a:t>
            </a:r>
            <a:r>
              <a:rPr lang="ru-RU" dirty="0"/>
              <a:t>некоторые источники угроз, например обусловленные стихийными бедствиями или техногенного характера, вообще не устранимы другими методами. </a:t>
            </a:r>
            <a:endParaRPr lang="ru-RU" dirty="0" smtClean="0"/>
          </a:p>
          <a:p>
            <a:pPr marL="0" indent="0">
              <a:buNone/>
            </a:pPr>
            <a:r>
              <a:rPr lang="ru-RU" dirty="0" smtClean="0"/>
              <a:t>Кроме </a:t>
            </a:r>
            <a:r>
              <a:rPr lang="ru-RU" dirty="0"/>
              <a:t>того, инженерно-технические методы позволяют ослабить влияние большого количества объективных и случайных уязвимостей.</a:t>
            </a:r>
          </a:p>
          <a:p>
            <a:endParaRPr lang="ru-RU" dirty="0"/>
          </a:p>
        </p:txBody>
      </p:sp>
    </p:spTree>
    <p:extLst>
      <p:ext uri="{BB962C8B-B14F-4D97-AF65-F5344CB8AC3E}">
        <p14:creationId xmlns:p14="http://schemas.microsoft.com/office/powerpoint/2010/main" val="106238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(6 из 8)</a:t>
            </a:r>
            <a:endParaRPr lang="ru-RU" sz="2900" b="1" i="1" dirty="0"/>
          </a:p>
        </p:txBody>
      </p:sp>
      <p:sp>
        <p:nvSpPr>
          <p:cNvPr id="3" name="Объект 2"/>
          <p:cNvSpPr>
            <a:spLocks noGrp="1"/>
          </p:cNvSpPr>
          <p:nvPr>
            <p:ph idx="1"/>
          </p:nvPr>
        </p:nvSpPr>
        <p:spPr>
          <a:xfrm>
            <a:off x="466241" y="979714"/>
            <a:ext cx="11502602" cy="5878285"/>
          </a:xfrm>
        </p:spPr>
        <p:txBody>
          <a:bodyPr>
            <a:normAutofit/>
          </a:bodyPr>
          <a:lstStyle/>
          <a:p>
            <a:pPr marL="0" indent="0">
              <a:buNone/>
            </a:pPr>
            <a:r>
              <a:rPr lang="ru-RU" b="1" i="1" dirty="0"/>
              <a:t>Технические методы</a:t>
            </a:r>
            <a:r>
              <a:rPr lang="ru-RU" b="1" dirty="0"/>
              <a:t> </a:t>
            </a:r>
            <a:r>
              <a:rPr lang="ru-RU" dirty="0"/>
              <a:t>основаны на применении специальных технических средств защиты информации и контроля обстановки и дают значительный эффект при устранении угроз, связанных с действиями криминогенных элементов (</a:t>
            </a:r>
            <a:r>
              <a:rPr lang="ru-RU" u="sng" dirty="0"/>
              <a:t>внешние антропогенные </a:t>
            </a:r>
            <a:r>
              <a:rPr lang="ru-RU" dirty="0"/>
              <a:t>источники угроз) по добыванию информации незаконными техническими средствами. </a:t>
            </a:r>
            <a:endParaRPr lang="ru-RU" dirty="0" smtClean="0"/>
          </a:p>
          <a:p>
            <a:pPr marL="0" indent="0">
              <a:buNone/>
            </a:pPr>
            <a:r>
              <a:rPr lang="ru-RU" dirty="0" smtClean="0"/>
              <a:t>Кроме </a:t>
            </a:r>
            <a:r>
              <a:rPr lang="ru-RU" dirty="0"/>
              <a:t>того, некоторые методы, например </a:t>
            </a:r>
            <a:r>
              <a:rPr lang="ru-RU" u="sng" dirty="0"/>
              <a:t>резервирование</a:t>
            </a:r>
            <a:r>
              <a:rPr lang="ru-RU" dirty="0"/>
              <a:t> средств и каналов связи, оказывает значительный эффект при устранении воздействия некоторых техногенных источников угроз и ослабляют влияние объективных, субъективных и случайных уязвимостей.</a:t>
            </a:r>
          </a:p>
          <a:p>
            <a:endParaRPr lang="ru-RU" dirty="0"/>
          </a:p>
        </p:txBody>
      </p:sp>
    </p:spTree>
    <p:extLst>
      <p:ext uri="{BB962C8B-B14F-4D97-AF65-F5344CB8AC3E}">
        <p14:creationId xmlns:p14="http://schemas.microsoft.com/office/powerpoint/2010/main" val="928555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(7 из 8)</a:t>
            </a:r>
            <a:endParaRPr lang="ru-RU" sz="2900" b="1" i="1" dirty="0"/>
          </a:p>
        </p:txBody>
      </p:sp>
      <p:sp>
        <p:nvSpPr>
          <p:cNvPr id="3" name="Объект 2"/>
          <p:cNvSpPr>
            <a:spLocks noGrp="1"/>
          </p:cNvSpPr>
          <p:nvPr>
            <p:ph idx="1"/>
          </p:nvPr>
        </p:nvSpPr>
        <p:spPr>
          <a:xfrm>
            <a:off x="417254" y="894572"/>
            <a:ext cx="11600573" cy="5878285"/>
          </a:xfrm>
        </p:spPr>
        <p:txBody>
          <a:bodyPr>
            <a:normAutofit lnSpcReduction="10000"/>
          </a:bodyPr>
          <a:lstStyle/>
          <a:p>
            <a:pPr marL="0" indent="0">
              <a:buNone/>
            </a:pPr>
            <a:r>
              <a:rPr lang="ru-RU" b="1" i="1" dirty="0"/>
              <a:t>Программно-аппаратные методы</a:t>
            </a:r>
            <a:r>
              <a:rPr lang="ru-RU" b="1" dirty="0"/>
              <a:t> </a:t>
            </a:r>
            <a:r>
              <a:rPr lang="ru-RU" dirty="0"/>
              <a:t>в основном нацелены на устранение проявления угроз, непосредственно связанных с процессом обработки и передачи информации. Без этих методов невозможно построение целостной комплексной подсистемы ИБ. В этой группе объединяются такие методы, как: </a:t>
            </a:r>
          </a:p>
          <a:p>
            <a:pPr lvl="1"/>
            <a:r>
              <a:rPr lang="ru-RU" sz="2800" dirty="0"/>
              <a:t>ограничение доступа к средствам обработки и объектам защиты, </a:t>
            </a:r>
          </a:p>
          <a:p>
            <a:pPr lvl="1"/>
            <a:r>
              <a:rPr lang="ru-RU" sz="2800" dirty="0"/>
              <a:t>разграничение доступа пользователей, </a:t>
            </a:r>
          </a:p>
          <a:p>
            <a:pPr lvl="1"/>
            <a:r>
              <a:rPr lang="ru-RU" sz="2800" dirty="0"/>
              <a:t>управление потоками информации, </a:t>
            </a:r>
          </a:p>
          <a:p>
            <a:pPr lvl="1"/>
            <a:r>
              <a:rPr lang="ru-RU" sz="2800" dirty="0"/>
              <a:t>маскирование структуры и назначения информационной сети, </a:t>
            </a:r>
          </a:p>
          <a:p>
            <a:pPr lvl="1"/>
            <a:r>
              <a:rPr lang="ru-RU" sz="2800" dirty="0"/>
              <a:t>подтверждение подлинности информации, </a:t>
            </a:r>
          </a:p>
          <a:p>
            <a:pPr lvl="1"/>
            <a:r>
              <a:rPr lang="ru-RU" sz="2800" dirty="0"/>
              <a:t>преобразование информации при ее передаче и хранении, </a:t>
            </a:r>
          </a:p>
          <a:p>
            <a:pPr lvl="1"/>
            <a:r>
              <a:rPr lang="ru-RU" sz="2800" dirty="0"/>
              <a:t>блокирование неиспользуемых сервисов, </a:t>
            </a:r>
          </a:p>
          <a:p>
            <a:pPr lvl="1"/>
            <a:r>
              <a:rPr lang="ru-RU" sz="2800" dirty="0"/>
              <a:t>мониторинг целостности программного обеспечения, </a:t>
            </a:r>
          </a:p>
          <a:p>
            <a:pPr lvl="1"/>
            <a:r>
              <a:rPr lang="ru-RU" sz="2800" dirty="0"/>
              <a:t>мониторинг конфигурации информационной сети, </a:t>
            </a:r>
          </a:p>
          <a:p>
            <a:pPr lvl="1"/>
            <a:r>
              <a:rPr lang="ru-RU" sz="2800" dirty="0"/>
              <a:t>мониторинг разрушающих воздействий и др</a:t>
            </a:r>
            <a:r>
              <a:rPr lang="ru-RU" sz="2800" dirty="0" smtClean="0"/>
              <a:t>..</a:t>
            </a:r>
            <a:endParaRPr lang="ru-RU" sz="2800" dirty="0"/>
          </a:p>
          <a:p>
            <a:endParaRPr lang="ru-RU" dirty="0"/>
          </a:p>
        </p:txBody>
      </p:sp>
    </p:spTree>
    <p:extLst>
      <p:ext uri="{BB962C8B-B14F-4D97-AF65-F5344CB8AC3E}">
        <p14:creationId xmlns:p14="http://schemas.microsoft.com/office/powerpoint/2010/main" val="139582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Методы парирования </a:t>
            </a:r>
            <a:r>
              <a:rPr lang="ru-RU" sz="3200" b="1" i="1" dirty="0" smtClean="0"/>
              <a:t>угрозам</a:t>
            </a:r>
            <a:r>
              <a:rPr lang="ru-RU" sz="3200" b="1" i="1" dirty="0" smtClean="0">
                <a:effectLst/>
              </a:rPr>
              <a:t> </a:t>
            </a:r>
            <a:r>
              <a:rPr lang="ru-RU" sz="2900" b="1" i="1" dirty="0" smtClean="0"/>
              <a:t>(8 из 8)</a:t>
            </a:r>
            <a:endParaRPr lang="ru-RU" sz="2900" b="1" i="1" dirty="0"/>
          </a:p>
        </p:txBody>
      </p:sp>
      <p:sp>
        <p:nvSpPr>
          <p:cNvPr id="3" name="Объект 2"/>
          <p:cNvSpPr>
            <a:spLocks noGrp="1"/>
          </p:cNvSpPr>
          <p:nvPr>
            <p:ph idx="1"/>
          </p:nvPr>
        </p:nvSpPr>
        <p:spPr>
          <a:xfrm>
            <a:off x="286625" y="1384430"/>
            <a:ext cx="11600573" cy="5878285"/>
          </a:xfrm>
        </p:spPr>
        <p:txBody>
          <a:bodyPr>
            <a:normAutofit/>
          </a:bodyPr>
          <a:lstStyle/>
          <a:p>
            <a:pPr marL="0" indent="0">
              <a:buNone/>
            </a:pPr>
            <a:r>
              <a:rPr lang="ru-RU" dirty="0"/>
              <a:t>Сопоставление в Концепции актуальных угроз и методов их парирования позволяет определить, какими методами, какие угрозы наиболее целесообразно устранять, и рассчитать соотношение в распределении финансовых средств, выделенных на обеспечение безопасности информации</a:t>
            </a:r>
            <a:r>
              <a:rPr lang="ru-RU" dirty="0" smtClean="0"/>
              <a:t>.</a:t>
            </a:r>
            <a:endParaRPr lang="ru-RU" dirty="0"/>
          </a:p>
        </p:txBody>
      </p:sp>
    </p:spTree>
    <p:extLst>
      <p:ext uri="{BB962C8B-B14F-4D97-AF65-F5344CB8AC3E}">
        <p14:creationId xmlns:p14="http://schemas.microsoft.com/office/powerpoint/2010/main" val="159647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0" y="303132"/>
            <a:ext cx="11020910" cy="526125"/>
          </a:xfrm>
        </p:spPr>
        <p:txBody>
          <a:bodyPr>
            <a:noAutofit/>
          </a:bodyPr>
          <a:lstStyle/>
          <a:p>
            <a:r>
              <a:rPr lang="ru-RU" sz="3200" b="1" i="1" dirty="0" smtClean="0"/>
              <a:t>Анализ риска (угрозы)</a:t>
            </a:r>
            <a:r>
              <a:rPr lang="ru-RU" sz="3200" b="1" i="1" dirty="0"/>
              <a:t> </a:t>
            </a:r>
            <a:r>
              <a:rPr lang="ru-RU" sz="3200" b="1" i="1" dirty="0" smtClean="0"/>
              <a:t> 1. Основные этапы</a:t>
            </a:r>
            <a:r>
              <a:rPr lang="ru-RU" sz="3200" i="1" dirty="0"/>
              <a:t> </a:t>
            </a:r>
            <a:r>
              <a:rPr lang="ru-RU" sz="2900" b="1" i="1" dirty="0" smtClean="0"/>
              <a:t>(1 из 30)</a:t>
            </a:r>
            <a:endParaRPr lang="ru-RU" sz="2900" b="1" i="1" dirty="0"/>
          </a:p>
        </p:txBody>
      </p:sp>
      <p:sp>
        <p:nvSpPr>
          <p:cNvPr id="3" name="Объект 2"/>
          <p:cNvSpPr>
            <a:spLocks noGrp="1"/>
          </p:cNvSpPr>
          <p:nvPr>
            <p:ph idx="1"/>
          </p:nvPr>
        </p:nvSpPr>
        <p:spPr>
          <a:xfrm>
            <a:off x="286625" y="829257"/>
            <a:ext cx="11747532" cy="6433459"/>
          </a:xfrm>
        </p:spPr>
        <p:txBody>
          <a:bodyPr>
            <a:normAutofit lnSpcReduction="10000"/>
          </a:bodyPr>
          <a:lstStyle/>
          <a:p>
            <a:pPr marL="0" indent="0">
              <a:buNone/>
            </a:pPr>
            <a:r>
              <a:rPr lang="ru-RU" b="1" dirty="0" smtClean="0"/>
              <a:t>1</a:t>
            </a:r>
            <a:r>
              <a:rPr lang="ru-RU" b="1" dirty="0"/>
              <a:t>. Основные этапы анализа риска</a:t>
            </a:r>
            <a:endParaRPr lang="ru-RU" dirty="0"/>
          </a:p>
          <a:p>
            <a:pPr marL="0" indent="0">
              <a:buNone/>
            </a:pPr>
            <a:r>
              <a:rPr lang="ru-RU" dirty="0"/>
              <a:t>Анализ риска - это процесс получения количественной или качественной оценки ущерба, который может произойти в случае реализации угрозы ИБ объекта информатизации (ОИ). Анализ риска состоит из последовательности шагов, выработанных политикой управления в соответствующей области деятельности.</a:t>
            </a:r>
          </a:p>
          <a:p>
            <a:pPr marL="0" indent="0">
              <a:buNone/>
            </a:pPr>
            <a:r>
              <a:rPr lang="ru-RU" dirty="0" smtClean="0"/>
              <a:t>Этапы анализа </a:t>
            </a:r>
            <a:r>
              <a:rPr lang="ru-RU" dirty="0"/>
              <a:t>риска ИБ ОИ. </a:t>
            </a:r>
            <a:r>
              <a:rPr lang="ru-RU" dirty="0" smtClean="0"/>
              <a:t>Они могут в отдельных случаях корректироваться в зависимость от конкретных условий анализа:</a:t>
            </a:r>
          </a:p>
          <a:p>
            <a:r>
              <a:rPr lang="ru-RU" dirty="0" smtClean="0"/>
              <a:t>1. Описание компонентов ОИ.</a:t>
            </a:r>
          </a:p>
          <a:p>
            <a:r>
              <a:rPr lang="ru-RU" dirty="0" smtClean="0"/>
              <a:t>2</a:t>
            </a:r>
            <a:r>
              <a:rPr lang="ru-RU" dirty="0"/>
              <a:t>. Определение уязвимых мест ОИ.</a:t>
            </a:r>
          </a:p>
          <a:p>
            <a:r>
              <a:rPr lang="ru-RU" dirty="0"/>
              <a:t>3. Оценка вероятностей проявления угроз ИБ ОИ.</a:t>
            </a:r>
          </a:p>
          <a:p>
            <a:r>
              <a:rPr lang="ru-RU" dirty="0"/>
              <a:t>4. Оценка ожидаемых размеров потерь.</a:t>
            </a:r>
          </a:p>
          <a:p>
            <a:r>
              <a:rPr lang="ru-RU" dirty="0"/>
              <a:t>5. Обзор возможных методов защиты и оценка их стоимости.</a:t>
            </a:r>
          </a:p>
          <a:p>
            <a:r>
              <a:rPr lang="ru-RU" dirty="0"/>
              <a:t>6. Оценка выгоды от применения предполагаемых мер.</a:t>
            </a:r>
            <a:r>
              <a:rPr lang="ru-RU" dirty="0" smtClean="0">
                <a:effectLst/>
              </a:rPr>
              <a:t> </a:t>
            </a:r>
            <a:endParaRPr lang="ru-RU" dirty="0"/>
          </a:p>
        </p:txBody>
      </p:sp>
    </p:spTree>
    <p:extLst>
      <p:ext uri="{BB962C8B-B14F-4D97-AF65-F5344CB8AC3E}">
        <p14:creationId xmlns:p14="http://schemas.microsoft.com/office/powerpoint/2010/main" val="48838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2336" y="328549"/>
            <a:ext cx="10951464" cy="377825"/>
          </a:xfrm>
        </p:spPr>
        <p:txBody>
          <a:bodyPr>
            <a:normAutofit fontScale="90000"/>
          </a:bodyPr>
          <a:lstStyle/>
          <a:p>
            <a:r>
              <a:rPr lang="ru-RU" sz="3200" b="1" i="1" dirty="0"/>
              <a:t>Необходимость </a:t>
            </a:r>
            <a:r>
              <a:rPr lang="ru-RU" sz="3200" b="1" i="1" dirty="0" smtClean="0"/>
              <a:t>концепции (2 из 3)</a:t>
            </a:r>
            <a:endParaRPr lang="ru-RU" sz="3200" i="1" dirty="0"/>
          </a:p>
        </p:txBody>
      </p:sp>
      <p:sp>
        <p:nvSpPr>
          <p:cNvPr id="3" name="Объект 2"/>
          <p:cNvSpPr>
            <a:spLocks noGrp="1"/>
          </p:cNvSpPr>
          <p:nvPr>
            <p:ph idx="1"/>
          </p:nvPr>
        </p:nvSpPr>
        <p:spPr>
          <a:xfrm>
            <a:off x="838200" y="985838"/>
            <a:ext cx="10515600" cy="5557837"/>
          </a:xfrm>
        </p:spPr>
        <p:txBody>
          <a:bodyPr>
            <a:normAutofit lnSpcReduction="10000"/>
          </a:bodyPr>
          <a:lstStyle/>
          <a:p>
            <a:r>
              <a:rPr lang="ru-RU" dirty="0"/>
              <a:t>Между тем, всегда имеется возможность выработки стратегической линии, долгосрочных подходов к </a:t>
            </a:r>
            <a:r>
              <a:rPr lang="ru-RU" u="sng" dirty="0"/>
              <a:t>комплексному решению</a:t>
            </a:r>
            <a:r>
              <a:rPr lang="ru-RU" dirty="0"/>
              <a:t> задач обеспечения ИБ, учитывающих прогнозы грядущих изменений и позволяющих </a:t>
            </a:r>
            <a:r>
              <a:rPr lang="ru-RU" u="sng" dirty="0"/>
              <a:t>адаптировать</a:t>
            </a:r>
            <a:r>
              <a:rPr lang="ru-RU" dirty="0"/>
              <a:t> систему ИБ к любой достаточно сложной и изменчивой ситуации.</a:t>
            </a:r>
          </a:p>
          <a:p>
            <a:r>
              <a:rPr lang="ru-RU" cap="all" dirty="0"/>
              <a:t>к</a:t>
            </a:r>
            <a:r>
              <a:rPr lang="ru-RU" dirty="0"/>
              <a:t>роме того, создание полномасштабной системы ИБ требует значительных </a:t>
            </a:r>
            <a:r>
              <a:rPr lang="ru-RU" u="sng" dirty="0"/>
              <a:t>финансовых затрат</a:t>
            </a:r>
            <a:r>
              <a:rPr lang="ru-RU" dirty="0"/>
              <a:t>, и не всегда предоставляется возможным покрыть требуемые затраты сразу. Это вынуждает растягивать построение подсистемы ИБ на некоторый период времени, ограничиваясь развертыванием ее отдельных элементов. А чтобы эти элементы, разрабатываемые или закупаемые в разное время, затем постепенно собирались в единую систему защиты информации, нужно иметь </a:t>
            </a:r>
            <a:r>
              <a:rPr lang="ru-RU" u="sng" dirty="0"/>
              <a:t>единый</a:t>
            </a:r>
            <a:r>
              <a:rPr lang="ru-RU" dirty="0"/>
              <a:t> замысел, идею</a:t>
            </a:r>
            <a:r>
              <a:rPr lang="ru-RU" dirty="0" smtClean="0"/>
              <a:t>.</a:t>
            </a:r>
            <a:endParaRPr lang="ru-RU" dirty="0"/>
          </a:p>
        </p:txBody>
      </p:sp>
    </p:spTree>
    <p:extLst>
      <p:ext uri="{BB962C8B-B14F-4D97-AF65-F5344CB8AC3E}">
        <p14:creationId xmlns:p14="http://schemas.microsoft.com/office/powerpoint/2010/main" val="98907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(2 из 30)</a:t>
            </a:r>
            <a:endParaRPr lang="ru-RU" sz="2900" b="1" i="1" dirty="0"/>
          </a:p>
        </p:txBody>
      </p:sp>
      <p:sp>
        <p:nvSpPr>
          <p:cNvPr id="3" name="Объект 2"/>
          <p:cNvSpPr>
            <a:spLocks noGrp="1"/>
          </p:cNvSpPr>
          <p:nvPr>
            <p:ph idx="1"/>
          </p:nvPr>
        </p:nvSpPr>
        <p:spPr>
          <a:xfrm>
            <a:off x="286625" y="829257"/>
            <a:ext cx="11747532" cy="6433459"/>
          </a:xfrm>
        </p:spPr>
        <p:txBody>
          <a:bodyPr>
            <a:normAutofit/>
          </a:bodyPr>
          <a:lstStyle/>
          <a:p>
            <a:pPr marL="0" indent="0">
              <a:buNone/>
            </a:pPr>
            <a:r>
              <a:rPr lang="ru-RU" b="1" dirty="0" smtClean="0"/>
              <a:t> </a:t>
            </a:r>
            <a:r>
              <a:rPr lang="ru-RU" b="1" dirty="0"/>
              <a:t>1.1</a:t>
            </a:r>
            <a:r>
              <a:rPr lang="ru-RU" b="1" dirty="0" smtClean="0"/>
              <a:t>. Описание </a:t>
            </a:r>
            <a:r>
              <a:rPr lang="ru-RU" b="1" dirty="0"/>
              <a:t>компонентов ОИ </a:t>
            </a:r>
            <a:r>
              <a:rPr lang="ru-RU" b="1" dirty="0" smtClean="0"/>
              <a:t> (1 из 2)</a:t>
            </a:r>
            <a:endParaRPr lang="ru-RU" dirty="0"/>
          </a:p>
          <a:p>
            <a:pPr marL="0" indent="0">
              <a:buNone/>
            </a:pPr>
            <a:r>
              <a:rPr lang="ru-RU" dirty="0"/>
              <a:t>Все компоненты ОИ можно разбить на следующие категории:</a:t>
            </a:r>
          </a:p>
          <a:p>
            <a:pPr lvl="0"/>
            <a:r>
              <a:rPr lang="ru-RU" dirty="0"/>
              <a:t>оборудование - средства </a:t>
            </a:r>
            <a:r>
              <a:rPr lang="ru-RU" dirty="0" smtClean="0"/>
              <a:t>ВТ и </a:t>
            </a:r>
            <a:r>
              <a:rPr lang="ru-RU" dirty="0"/>
              <a:t>их составные части, периферийные устройства, телекоммуникационное оборудование, линии связи и т.д.;</a:t>
            </a:r>
          </a:p>
          <a:p>
            <a:pPr lvl="0"/>
            <a:r>
              <a:rPr lang="ru-RU" dirty="0"/>
              <a:t>программное обеспечение – системное, инструментальное и прикладное программное обеспечение;</a:t>
            </a:r>
          </a:p>
          <a:p>
            <a:pPr lvl="0"/>
            <a:r>
              <a:rPr lang="ru-RU" dirty="0"/>
              <a:t>данные - базы данных по клиентам и их операциям, базы данных о собственной деятельности, нормативно-справочные, временные, хранимые на внешних носителях, архивы, системные журналы, документация и т.д.;</a:t>
            </a:r>
          </a:p>
          <a:p>
            <a:pPr lvl="0"/>
            <a:r>
              <a:rPr lang="ru-RU" dirty="0"/>
              <a:t>сотрудники</a:t>
            </a:r>
            <a:r>
              <a:rPr lang="ru-RU" b="1" dirty="0"/>
              <a:t> -</a:t>
            </a:r>
            <a:r>
              <a:rPr lang="ru-RU" dirty="0"/>
              <a:t> пользователи и обслуживающий персонал;</a:t>
            </a:r>
          </a:p>
          <a:p>
            <a:pPr lvl="0"/>
            <a:r>
              <a:rPr lang="ru-RU" dirty="0"/>
              <a:t>дополнительное имущество – системы электропитания и жизнеобеспечения аппаратно-программных средств и персонала</a:t>
            </a:r>
            <a:r>
              <a:rPr lang="ru-RU" dirty="0" smtClean="0"/>
              <a:t>.</a:t>
            </a:r>
            <a:endParaRPr lang="ru-RU" dirty="0"/>
          </a:p>
        </p:txBody>
      </p:sp>
    </p:spTree>
    <p:extLst>
      <p:ext uri="{BB962C8B-B14F-4D97-AF65-F5344CB8AC3E}">
        <p14:creationId xmlns:p14="http://schemas.microsoft.com/office/powerpoint/2010/main" val="1170658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(3 из 30)</a:t>
            </a:r>
            <a:endParaRPr lang="ru-RU" sz="2900" b="1" i="1" dirty="0"/>
          </a:p>
        </p:txBody>
      </p:sp>
      <p:sp>
        <p:nvSpPr>
          <p:cNvPr id="3" name="Объект 2"/>
          <p:cNvSpPr>
            <a:spLocks noGrp="1"/>
          </p:cNvSpPr>
          <p:nvPr>
            <p:ph idx="1"/>
          </p:nvPr>
        </p:nvSpPr>
        <p:spPr>
          <a:xfrm>
            <a:off x="286625" y="829257"/>
            <a:ext cx="11747532" cy="6433459"/>
          </a:xfrm>
        </p:spPr>
        <p:txBody>
          <a:bodyPr>
            <a:normAutofit/>
          </a:bodyPr>
          <a:lstStyle/>
          <a:p>
            <a:pPr marL="0" indent="0">
              <a:buNone/>
            </a:pPr>
            <a:r>
              <a:rPr lang="ru-RU" b="1" dirty="0" smtClean="0"/>
              <a:t>1.1. Описание компонентов ОИ  (2 из 2)</a:t>
            </a:r>
            <a:endParaRPr lang="ru-RU" dirty="0" smtClean="0"/>
          </a:p>
          <a:p>
            <a:pPr marL="0" indent="0">
              <a:buNone/>
            </a:pPr>
            <a:r>
              <a:rPr lang="ru-RU" dirty="0" smtClean="0"/>
              <a:t>На этом этапе необходимо описать имущество системы, входящее в каждую категорию, поскольку защиту легче планировать для каждой </a:t>
            </a:r>
            <a:r>
              <a:rPr lang="ru-RU" u="sng" dirty="0" smtClean="0"/>
              <a:t>категории</a:t>
            </a:r>
            <a:r>
              <a:rPr lang="ru-RU" dirty="0" smtClean="0"/>
              <a:t> отдельно.</a:t>
            </a:r>
          </a:p>
          <a:p>
            <a:pPr marL="0" indent="0">
              <a:buNone/>
            </a:pPr>
            <a:r>
              <a:rPr lang="ru-RU" dirty="0" smtClean="0"/>
              <a:t>Кроме компонентов ОИ необходимо четко описать </a:t>
            </a:r>
            <a:r>
              <a:rPr lang="ru-RU" u="sng" dirty="0" smtClean="0"/>
              <a:t>технологию обработки информации</a:t>
            </a:r>
            <a:r>
              <a:rPr lang="ru-RU" dirty="0" smtClean="0"/>
              <a:t> в защищаемой ОИ.</a:t>
            </a:r>
          </a:p>
          <a:p>
            <a:pPr marL="0" indent="0">
              <a:buNone/>
            </a:pPr>
            <a:r>
              <a:rPr lang="ru-RU" dirty="0" smtClean="0"/>
              <a:t>В результате этого этапа необходимо зафиксировать состояние ОИ как совокупности различных компонентов и технологии обработки информации. Все дальнейшие этапы анализа риска производятся именно с этой, зафиксированной на некоторый момент времени, системой.</a:t>
            </a:r>
            <a:endParaRPr lang="ru-RU" dirty="0"/>
          </a:p>
        </p:txBody>
      </p:sp>
    </p:spTree>
    <p:extLst>
      <p:ext uri="{BB962C8B-B14F-4D97-AF65-F5344CB8AC3E}">
        <p14:creationId xmlns:p14="http://schemas.microsoft.com/office/powerpoint/2010/main" val="1014681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(4 из 30)</a:t>
            </a:r>
            <a:endParaRPr lang="ru-RU" sz="2900" b="1" i="1" dirty="0"/>
          </a:p>
        </p:txBody>
      </p:sp>
      <p:sp>
        <p:nvSpPr>
          <p:cNvPr id="3" name="Объект 2"/>
          <p:cNvSpPr>
            <a:spLocks noGrp="1"/>
          </p:cNvSpPr>
          <p:nvPr>
            <p:ph idx="1"/>
          </p:nvPr>
        </p:nvSpPr>
        <p:spPr>
          <a:xfrm>
            <a:off x="270297" y="959885"/>
            <a:ext cx="11747532" cy="6028743"/>
          </a:xfrm>
        </p:spPr>
        <p:txBody>
          <a:bodyPr>
            <a:normAutofit/>
          </a:bodyPr>
          <a:lstStyle/>
          <a:p>
            <a:pPr marL="0" indent="0">
              <a:buNone/>
            </a:pPr>
            <a:r>
              <a:rPr lang="ru-RU" b="1" dirty="0" smtClean="0"/>
              <a:t>1.2</a:t>
            </a:r>
            <a:r>
              <a:rPr lang="ru-RU" b="1" dirty="0"/>
              <a:t>. Определение уязвимых мест </a:t>
            </a:r>
            <a:r>
              <a:rPr lang="ru-RU" b="1" dirty="0" smtClean="0"/>
              <a:t>ОИ (1 из 4)</a:t>
            </a:r>
            <a:endParaRPr lang="ru-RU" dirty="0"/>
          </a:p>
          <a:p>
            <a:pPr marL="0" indent="0">
              <a:buNone/>
            </a:pPr>
            <a:r>
              <a:rPr lang="ru-RU" dirty="0"/>
              <a:t>Для всех категорий компонентов ОИ из перечисленных в предыдущем пункте необходимо определить, какие опасности могут угрожать каждой из них и из каких источников они могут исходить, что может быть их причиной.</a:t>
            </a:r>
          </a:p>
          <a:p>
            <a:pPr marL="0" indent="0">
              <a:buNone/>
            </a:pPr>
            <a:r>
              <a:rPr lang="ru-RU" dirty="0"/>
              <a:t>Рассмотрим примеры опасных воздействий, которые могут привести к нарушению конфиденциальности, целостности и работоспособности определенных компонентов и ресурсов ОИ:</a:t>
            </a:r>
          </a:p>
          <a:p>
            <a:pPr marL="457200" lvl="1" indent="0">
              <a:buNone/>
            </a:pPr>
            <a:r>
              <a:rPr lang="ru-RU" sz="2800" u="sng" dirty="0" smtClean="0"/>
              <a:t>стихийные бедствия:</a:t>
            </a:r>
            <a:endParaRPr lang="ru-RU" sz="2800" u="sng" dirty="0"/>
          </a:p>
          <a:p>
            <a:pPr lvl="2"/>
            <a:r>
              <a:rPr lang="ru-RU" sz="2800" dirty="0"/>
              <a:t>пожар;</a:t>
            </a:r>
          </a:p>
          <a:p>
            <a:pPr lvl="2"/>
            <a:r>
              <a:rPr lang="ru-RU" sz="2800" dirty="0"/>
              <a:t>ураган;</a:t>
            </a:r>
          </a:p>
          <a:p>
            <a:pPr lvl="2"/>
            <a:r>
              <a:rPr lang="ru-RU" sz="2800" dirty="0"/>
              <a:t>наводнение;</a:t>
            </a:r>
          </a:p>
          <a:p>
            <a:pPr lvl="2"/>
            <a:r>
              <a:rPr lang="ru-RU" sz="2800" dirty="0"/>
              <a:t>отключение энергии и т.д.</a:t>
            </a:r>
          </a:p>
        </p:txBody>
      </p:sp>
    </p:spTree>
    <p:extLst>
      <p:ext uri="{BB962C8B-B14F-4D97-AF65-F5344CB8AC3E}">
        <p14:creationId xmlns:p14="http://schemas.microsoft.com/office/powerpoint/2010/main" val="1855690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(5 из 30)</a:t>
            </a:r>
            <a:endParaRPr lang="ru-RU" sz="2900" b="1" i="1" dirty="0"/>
          </a:p>
        </p:txBody>
      </p:sp>
      <p:sp>
        <p:nvSpPr>
          <p:cNvPr id="3" name="Объект 2"/>
          <p:cNvSpPr>
            <a:spLocks noGrp="1"/>
          </p:cNvSpPr>
          <p:nvPr>
            <p:ph idx="1"/>
          </p:nvPr>
        </p:nvSpPr>
        <p:spPr>
          <a:xfrm>
            <a:off x="270297" y="959885"/>
            <a:ext cx="11747532" cy="6028743"/>
          </a:xfrm>
        </p:spPr>
        <p:txBody>
          <a:bodyPr>
            <a:normAutofit/>
          </a:bodyPr>
          <a:lstStyle/>
          <a:p>
            <a:pPr marL="0" indent="0">
              <a:buNone/>
            </a:pPr>
            <a:r>
              <a:rPr lang="ru-RU" b="1" dirty="0" smtClean="0"/>
              <a:t>1.2</a:t>
            </a:r>
            <a:r>
              <a:rPr lang="ru-RU" b="1" dirty="0"/>
              <a:t>. Определение уязвимых мест </a:t>
            </a:r>
            <a:r>
              <a:rPr lang="ru-RU" b="1" dirty="0" smtClean="0"/>
              <a:t>ОИ (2 из 4)</a:t>
            </a:r>
            <a:endParaRPr lang="ru-RU" dirty="0"/>
          </a:p>
          <a:p>
            <a:pPr marL="0" lvl="0" indent="0">
              <a:buNone/>
            </a:pPr>
            <a:r>
              <a:rPr lang="ru-RU" u="sng" dirty="0" smtClean="0"/>
              <a:t>внешние воздействия</a:t>
            </a:r>
            <a:r>
              <a:rPr lang="ru-RU" u="sng" dirty="0"/>
              <a:t>:</a:t>
            </a:r>
          </a:p>
          <a:p>
            <a:pPr lvl="1"/>
            <a:r>
              <a:rPr lang="ru-RU" sz="2800" dirty="0"/>
              <a:t>подключение к сети;</a:t>
            </a:r>
          </a:p>
          <a:p>
            <a:pPr lvl="1"/>
            <a:r>
              <a:rPr lang="ru-RU" sz="2800" dirty="0"/>
              <a:t>интерактивная работа;</a:t>
            </a:r>
          </a:p>
          <a:p>
            <a:pPr lvl="1"/>
            <a:r>
              <a:rPr lang="ru-RU" sz="2800" dirty="0"/>
              <a:t>воздействие хакеров;</a:t>
            </a:r>
          </a:p>
          <a:p>
            <a:pPr marL="0" lvl="0" indent="0">
              <a:buNone/>
            </a:pPr>
            <a:r>
              <a:rPr lang="ru-RU" u="sng" dirty="0" smtClean="0"/>
              <a:t>преднамеренные нарушения: </a:t>
            </a:r>
            <a:endParaRPr lang="ru-RU" u="sng" dirty="0"/>
          </a:p>
          <a:p>
            <a:pPr lvl="1"/>
            <a:r>
              <a:rPr lang="ru-RU" sz="2800" dirty="0"/>
              <a:t>действия обиженных служащих;</a:t>
            </a:r>
          </a:p>
          <a:p>
            <a:pPr lvl="1"/>
            <a:r>
              <a:rPr lang="ru-RU" sz="2800" dirty="0"/>
              <a:t>взяточников;</a:t>
            </a:r>
          </a:p>
          <a:p>
            <a:pPr lvl="1"/>
            <a:r>
              <a:rPr lang="ru-RU" sz="2800" dirty="0"/>
              <a:t>любопытных посетителей;</a:t>
            </a:r>
          </a:p>
          <a:p>
            <a:pPr lvl="1"/>
            <a:r>
              <a:rPr lang="ru-RU" sz="2800" dirty="0"/>
              <a:t>конкурентов и т.д.</a:t>
            </a:r>
          </a:p>
        </p:txBody>
      </p:sp>
    </p:spTree>
    <p:extLst>
      <p:ext uri="{BB962C8B-B14F-4D97-AF65-F5344CB8AC3E}">
        <p14:creationId xmlns:p14="http://schemas.microsoft.com/office/powerpoint/2010/main" val="12115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(6 из 30)</a:t>
            </a:r>
            <a:endParaRPr lang="ru-RU" sz="2900" b="1" i="1" dirty="0"/>
          </a:p>
        </p:txBody>
      </p:sp>
      <p:sp>
        <p:nvSpPr>
          <p:cNvPr id="3" name="Объект 2"/>
          <p:cNvSpPr>
            <a:spLocks noGrp="1"/>
          </p:cNvSpPr>
          <p:nvPr>
            <p:ph idx="1"/>
          </p:nvPr>
        </p:nvSpPr>
        <p:spPr>
          <a:xfrm>
            <a:off x="270297" y="959885"/>
            <a:ext cx="11747532" cy="6028743"/>
          </a:xfrm>
        </p:spPr>
        <p:txBody>
          <a:bodyPr>
            <a:normAutofit/>
          </a:bodyPr>
          <a:lstStyle/>
          <a:p>
            <a:pPr marL="0" indent="0">
              <a:buNone/>
            </a:pPr>
            <a:r>
              <a:rPr lang="ru-RU" b="1" dirty="0" smtClean="0"/>
              <a:t>1.2</a:t>
            </a:r>
            <a:r>
              <a:rPr lang="ru-RU" b="1" dirty="0"/>
              <a:t>. Определение уязвимых мест </a:t>
            </a:r>
            <a:r>
              <a:rPr lang="ru-RU" b="1" dirty="0" smtClean="0"/>
              <a:t>ОИ (3 из 4)</a:t>
            </a:r>
            <a:endParaRPr lang="ru-RU" dirty="0"/>
          </a:p>
          <a:p>
            <a:pPr marL="0" lvl="0" indent="0">
              <a:buNone/>
            </a:pPr>
            <a:r>
              <a:rPr lang="ru-RU" u="sng" dirty="0" smtClean="0"/>
              <a:t>неумышленные ошибки: </a:t>
            </a:r>
            <a:endParaRPr lang="ru-RU" u="sng" dirty="0"/>
          </a:p>
          <a:p>
            <a:pPr lvl="1"/>
            <a:r>
              <a:rPr lang="ru-RU" sz="2800" dirty="0"/>
              <a:t>ввод ошибочной команды;</a:t>
            </a:r>
          </a:p>
          <a:p>
            <a:pPr lvl="1"/>
            <a:r>
              <a:rPr lang="ru-RU" sz="2800" dirty="0" smtClean="0"/>
              <a:t>ввод ошибочных данных</a:t>
            </a:r>
            <a:r>
              <a:rPr lang="ru-RU" sz="2800" dirty="0"/>
              <a:t>;</a:t>
            </a:r>
          </a:p>
          <a:p>
            <a:pPr lvl="1"/>
            <a:r>
              <a:rPr lang="ru-RU" sz="2800" dirty="0"/>
              <a:t>использование неисправных устройств;</a:t>
            </a:r>
          </a:p>
          <a:p>
            <a:pPr lvl="1"/>
            <a:r>
              <a:rPr lang="ru-RU" sz="2800" dirty="0"/>
              <a:t>использование неисправных носителей;</a:t>
            </a:r>
          </a:p>
          <a:p>
            <a:pPr lvl="1"/>
            <a:r>
              <a:rPr lang="ru-RU" sz="2800" dirty="0"/>
              <a:t>также пренебрежение некоторыми правилами безопасности.</a:t>
            </a:r>
          </a:p>
        </p:txBody>
      </p:sp>
    </p:spTree>
    <p:extLst>
      <p:ext uri="{BB962C8B-B14F-4D97-AF65-F5344CB8AC3E}">
        <p14:creationId xmlns:p14="http://schemas.microsoft.com/office/powerpoint/2010/main" val="862091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530103798"/>
              </p:ext>
            </p:extLst>
          </p:nvPr>
        </p:nvGraphicFramePr>
        <p:xfrm>
          <a:off x="-1" y="1"/>
          <a:ext cx="12192000" cy="6972300"/>
        </p:xfrm>
        <a:graphic>
          <a:graphicData uri="http://schemas.openxmlformats.org/drawingml/2006/table">
            <a:tbl>
              <a:tblPr firstRow="1" bandRow="1">
                <a:tableStyleId>{2D5ABB26-0587-4C30-8999-92F81FD0307C}</a:tableStyleId>
              </a:tblPr>
              <a:tblGrid>
                <a:gridCol w="2438400"/>
                <a:gridCol w="2835730"/>
                <a:gridCol w="2514600"/>
                <a:gridCol w="1964870"/>
                <a:gridCol w="2438400"/>
              </a:tblGrid>
              <a:tr h="425525">
                <a:tc gridSpan="5">
                  <a:txBody>
                    <a:bodyPr/>
                    <a:lstStyle/>
                    <a:p>
                      <a:pPr algn="ctr"/>
                      <a:r>
                        <a:rPr lang="ru-RU" sz="2000" kern="1200" dirty="0" smtClean="0">
                          <a:effectLst/>
                        </a:rPr>
                        <a:t>Основные пути реализации угроз безопасности</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425525">
                <a:tc rowSpan="2">
                  <a:txBody>
                    <a:bodyPr/>
                    <a:lstStyle/>
                    <a:p>
                      <a:pPr algn="ctr"/>
                      <a:r>
                        <a:rPr lang="ru-RU" sz="2000" kern="1200" dirty="0" smtClean="0">
                          <a:effectLst/>
                        </a:rPr>
                        <a:t>Виды угроз</a:t>
                      </a:r>
                      <a:r>
                        <a:rPr lang="ru-RU" sz="2000" dirty="0" smtClean="0">
                          <a:effectLst/>
                        </a:rPr>
                        <a:t> </a:t>
                      </a:r>
                      <a:endParaRPr lang="ru-RU"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4">
                  <a:txBody>
                    <a:bodyPr/>
                    <a:lstStyle/>
                    <a:p>
                      <a:pPr algn="ctr"/>
                      <a:r>
                        <a:rPr lang="ru-RU" sz="2000" kern="1200" dirty="0" smtClean="0">
                          <a:effectLst/>
                        </a:rPr>
                        <a:t>Объекты воздействий</a:t>
                      </a:r>
                      <a:r>
                        <a:rPr lang="ru-RU" sz="2000" dirty="0" smtClean="0">
                          <a:effectLst/>
                        </a:rPr>
                        <a:t> </a:t>
                      </a:r>
                      <a:endParaRPr lang="ru-RU"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575508">
                <a:tc vMerge="1">
                  <a:txBody>
                    <a:bodyPr/>
                    <a:lstStyle/>
                    <a:p>
                      <a:endParaRPr lang="ru-RU" dirty="0"/>
                    </a:p>
                  </a:txBody>
                  <a:tcPr/>
                </a:tc>
                <a:tc>
                  <a:txBody>
                    <a:bodyPr/>
                    <a:lstStyle/>
                    <a:p>
                      <a:pPr algn="ctr"/>
                      <a:r>
                        <a:rPr lang="ru-RU" sz="2000" kern="1200" dirty="0" smtClean="0">
                          <a:effectLst/>
                        </a:rPr>
                        <a:t>Оборудование</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000" kern="1200" dirty="0" smtClean="0">
                          <a:effectLst/>
                        </a:rPr>
                        <a:t>Программы</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000" kern="1200" dirty="0" smtClean="0">
                          <a:effectLst/>
                        </a:rPr>
                        <a:t>Данные</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000" kern="1200" dirty="0" smtClean="0">
                          <a:effectLst/>
                        </a:rPr>
                        <a:t>Персонал</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1734833">
                <a:tc>
                  <a:txBody>
                    <a:bodyPr/>
                    <a:lstStyle/>
                    <a:p>
                      <a:r>
                        <a:rPr lang="ru-RU" sz="2000" kern="1200" dirty="0" smtClean="0">
                          <a:effectLst/>
                        </a:rPr>
                        <a:t>Раскрытие (утечка) информации</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хищения носителей, подключение, несанкционированное использование ресурсов</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err="1" smtClean="0">
                          <a:effectLst/>
                        </a:rPr>
                        <a:t>несанкционир</a:t>
                      </a:r>
                      <a:r>
                        <a:rPr lang="ru-RU" sz="2000" kern="1200" dirty="0" smtClean="0">
                          <a:effectLst/>
                        </a:rPr>
                        <a:t>. копирование, перехват</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хищение, копирование, перехват</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передача сведений о защите, разглашение, халатность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2685706">
                <a:tc>
                  <a:txBody>
                    <a:bodyPr/>
                    <a:lstStyle/>
                    <a:p>
                      <a:r>
                        <a:rPr lang="ru-RU" sz="2000" kern="1200" dirty="0" smtClean="0">
                          <a:effectLst/>
                        </a:rPr>
                        <a:t>Нарушение целостности информации</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подключение, модификация, специальные вложения, изменения режимов, несанкционированное использование ресурсов</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внедрение "троянских коней" и "жучков"</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искажение, модификация</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вербовка, подкуп персонала, "маскарад"</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1125203">
                <a:tc>
                  <a:txBody>
                    <a:bodyPr/>
                    <a:lstStyle/>
                    <a:p>
                      <a:r>
                        <a:rPr lang="ru-RU" sz="2000" kern="1200" dirty="0" smtClean="0">
                          <a:effectLst/>
                        </a:rPr>
                        <a:t>Нарушение работоспособности системы</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изменения режимов, вывод из строя, разрушение</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искажение, удаление, подмена</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удаление, искажение</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ru-RU" sz="2000" kern="1200" dirty="0" smtClean="0">
                          <a:effectLst/>
                        </a:rPr>
                        <a:t>уход, физическое устранение</a:t>
                      </a:r>
                      <a:r>
                        <a:rPr lang="ru-RU" sz="2000" dirty="0" smtClean="0">
                          <a:effectLst/>
                        </a:rPr>
                        <a:t> </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1677662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(8 из 30)</a:t>
            </a:r>
            <a:endParaRPr lang="ru-RU" sz="2900" b="1" i="1" dirty="0"/>
          </a:p>
        </p:txBody>
      </p:sp>
      <p:sp>
        <p:nvSpPr>
          <p:cNvPr id="3" name="Объект 2"/>
          <p:cNvSpPr>
            <a:spLocks noGrp="1"/>
          </p:cNvSpPr>
          <p:nvPr>
            <p:ph idx="1"/>
          </p:nvPr>
        </p:nvSpPr>
        <p:spPr>
          <a:xfrm>
            <a:off x="270297" y="959885"/>
            <a:ext cx="11747532" cy="6028743"/>
          </a:xfrm>
        </p:spPr>
        <p:txBody>
          <a:bodyPr>
            <a:normAutofit fontScale="92500" lnSpcReduction="10000"/>
          </a:bodyPr>
          <a:lstStyle/>
          <a:p>
            <a:pPr marL="0" indent="0">
              <a:buNone/>
            </a:pPr>
            <a:r>
              <a:rPr lang="ru-RU" b="1" dirty="0" smtClean="0"/>
              <a:t>1.3</a:t>
            </a:r>
            <a:r>
              <a:rPr lang="ru-RU" b="1" dirty="0"/>
              <a:t>. Оценка вероятностей проявления угроз ИБ </a:t>
            </a:r>
            <a:r>
              <a:rPr lang="ru-RU" b="1" dirty="0" smtClean="0"/>
              <a:t>ОИ (1 из 4)</a:t>
            </a:r>
            <a:endParaRPr lang="ru-RU" dirty="0"/>
          </a:p>
          <a:p>
            <a:pPr marL="0" indent="0">
              <a:buNone/>
            </a:pPr>
            <a:r>
              <a:rPr lang="ru-RU" dirty="0"/>
              <a:t>Третий этап анализа риска определяет, как часто может проявиться каждая из угроз ИБ ОИ. В некоторых случаях вообще невозможно численно оценить появление той или иной угрозы, однако для большинства случаев такая оценка все же возможна. </a:t>
            </a:r>
          </a:p>
          <a:p>
            <a:pPr marL="0" indent="0">
              <a:buNone/>
            </a:pPr>
            <a:r>
              <a:rPr lang="ru-RU" dirty="0"/>
              <a:t>Приведем некоторые методы оценки вероятностей проявления угроз.</a:t>
            </a:r>
          </a:p>
          <a:p>
            <a:pPr lvl="0"/>
            <a:r>
              <a:rPr lang="ru-RU" b="1" dirty="0" smtClean="0"/>
              <a:t>1) Эмпирическая </a:t>
            </a:r>
            <a:r>
              <a:rPr lang="ru-RU" b="1" dirty="0"/>
              <a:t>оценка количества проявлений угрозы за некоторый период времени</a:t>
            </a:r>
            <a:r>
              <a:rPr lang="ru-RU" dirty="0"/>
              <a:t>. Как правило, этот метод применяется для оценки вероятности стихийных бедствий. Невозможно предсказать возникновение, например, пожара в определенном здании, поэтому в таких случаях целесообразно накапливать массив данных об исследуемом событии. Так, например, в среднем за год пожар уничтожит некоторое количество зданий; средний ущерб составит $Х. Кроме того, также можно получать данные об обманах со стороны сотрудников, коррупции и т.д. Такой анализ обычно неточен, поскольку использует лишь частичные данные о событии, но, тем не менее, в некоторых случаях таким путем можно получить приемлемые результаты.</a:t>
            </a:r>
          </a:p>
        </p:txBody>
      </p:sp>
    </p:spTree>
    <p:extLst>
      <p:ext uri="{BB962C8B-B14F-4D97-AF65-F5344CB8AC3E}">
        <p14:creationId xmlns:p14="http://schemas.microsoft.com/office/powerpoint/2010/main" val="1285200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(9 из 30)</a:t>
            </a:r>
            <a:endParaRPr lang="ru-RU" sz="2900" b="1" i="1" dirty="0"/>
          </a:p>
        </p:txBody>
      </p:sp>
      <p:sp>
        <p:nvSpPr>
          <p:cNvPr id="3" name="Объект 2"/>
          <p:cNvSpPr>
            <a:spLocks noGrp="1"/>
          </p:cNvSpPr>
          <p:nvPr>
            <p:ph idx="1"/>
          </p:nvPr>
        </p:nvSpPr>
        <p:spPr>
          <a:xfrm>
            <a:off x="270297" y="959885"/>
            <a:ext cx="11747532" cy="6028743"/>
          </a:xfrm>
        </p:spPr>
        <p:txBody>
          <a:bodyPr>
            <a:normAutofit/>
          </a:bodyPr>
          <a:lstStyle/>
          <a:p>
            <a:pPr marL="0" indent="0">
              <a:buNone/>
            </a:pPr>
            <a:r>
              <a:rPr lang="ru-RU" b="1" dirty="0" smtClean="0"/>
              <a:t>1.3</a:t>
            </a:r>
            <a:r>
              <a:rPr lang="ru-RU" b="1" dirty="0"/>
              <a:t>. Оценка вероятностей проявления угроз ИБ </a:t>
            </a:r>
            <a:r>
              <a:rPr lang="ru-RU" b="1" dirty="0" smtClean="0"/>
              <a:t>ОИ (2 из 4)</a:t>
            </a:r>
            <a:endParaRPr lang="ru-RU" dirty="0"/>
          </a:p>
          <a:p>
            <a:pPr lvl="0"/>
            <a:r>
              <a:rPr lang="ru-RU" b="1" dirty="0" smtClean="0"/>
              <a:t>2) Непосредственная </a:t>
            </a:r>
            <a:r>
              <a:rPr lang="ru-RU" b="1" dirty="0"/>
              <a:t>регистрация событий</a:t>
            </a:r>
            <a:r>
              <a:rPr lang="ru-RU" dirty="0"/>
              <a:t>. Обычно этот метод применяется для оценки вероятности часто проявляющихся событий (попытки входа в систему, доступ к определенному объекту и т.д.).</a:t>
            </a:r>
          </a:p>
          <a:p>
            <a:pPr lvl="0"/>
            <a:r>
              <a:rPr lang="ru-RU" b="1" dirty="0" smtClean="0"/>
              <a:t>3) Оценка частоты проявления угрозы по таблице</a:t>
            </a:r>
            <a:r>
              <a:rPr lang="ru-RU" dirty="0" smtClean="0"/>
              <a:t>. Некоторые методы анализа риска позволяют оценить вероятность появления каких-либо событий по специальной таблице, выбирая один из коэффициентов (например, по таблице 2.). Полнота анализа зависит от качества метода вычисления коэффициентов проявления данного события. Таким образом, оценка вероятности события производится не с помощью безосновательного выбора числа, а на основе системы коэффициентов, которая имеют некоторую методологическую основу.</a:t>
            </a:r>
            <a:endParaRPr lang="ru-RU" dirty="0"/>
          </a:p>
        </p:txBody>
      </p:sp>
    </p:spTree>
    <p:extLst>
      <p:ext uri="{BB962C8B-B14F-4D97-AF65-F5344CB8AC3E}">
        <p14:creationId xmlns:p14="http://schemas.microsoft.com/office/powerpoint/2010/main" val="1361760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761811554"/>
              </p:ext>
            </p:extLst>
          </p:nvPr>
        </p:nvGraphicFramePr>
        <p:xfrm>
          <a:off x="1077686" y="572711"/>
          <a:ext cx="10009416" cy="6126480"/>
        </p:xfrm>
        <a:graphic>
          <a:graphicData uri="http://schemas.openxmlformats.org/drawingml/2006/table">
            <a:tbl>
              <a:tblPr firstRow="1" bandRow="1">
                <a:tableStyleId>{5C22544A-7EE6-4342-B048-85BDC9FD1C3A}</a:tableStyleId>
              </a:tblPr>
              <a:tblGrid>
                <a:gridCol w="8175101"/>
                <a:gridCol w="1834315"/>
              </a:tblGrid>
              <a:tr h="782561">
                <a:tc>
                  <a:txBody>
                    <a:bodyPr/>
                    <a:lstStyle/>
                    <a:p>
                      <a:pPr algn="ctr"/>
                      <a:r>
                        <a:rPr lang="ru-RU" sz="2800" b="1" kern="1200" dirty="0" smtClean="0">
                          <a:solidFill>
                            <a:schemeClr val="lt1"/>
                          </a:solidFill>
                          <a:effectLst/>
                          <a:latin typeface="+mn-lt"/>
                          <a:ea typeface="+mn-ea"/>
                          <a:cs typeface="+mn-cs"/>
                        </a:rPr>
                        <a:t>Частота проявления</a:t>
                      </a:r>
                      <a:r>
                        <a:rPr lang="ru-RU" sz="2800" dirty="0" smtClean="0">
                          <a:effectLst/>
                        </a:rPr>
                        <a:t> </a:t>
                      </a:r>
                      <a:endParaRPr lang="ru-RU"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b="1" kern="1200" dirty="0" err="1" smtClean="0">
                          <a:solidFill>
                            <a:schemeClr val="lt1"/>
                          </a:solidFill>
                          <a:effectLst/>
                          <a:latin typeface="+mn-lt"/>
                          <a:ea typeface="+mn-ea"/>
                          <a:cs typeface="+mn-cs"/>
                        </a:rPr>
                        <a:t>Коэффи-циент</a:t>
                      </a:r>
                      <a:r>
                        <a:rPr lang="ru-RU" sz="2800" dirty="0" smtClean="0">
                          <a:effectLst/>
                        </a:rPr>
                        <a:t> </a:t>
                      </a:r>
                      <a:endParaRPr lang="ru-RU"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Более чем раз в день</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10</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день</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9</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три дня</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8</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неделю</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7</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две недели</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6</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месяц</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5</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четыре месяца</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4</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год</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3</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Один раз в три года</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2</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682">
                <a:tc>
                  <a:txBody>
                    <a:bodyPr/>
                    <a:lstStyle/>
                    <a:p>
                      <a:r>
                        <a:rPr lang="ru-RU" sz="2800" kern="1200" dirty="0" smtClean="0">
                          <a:solidFill>
                            <a:schemeClr val="dk1"/>
                          </a:solidFill>
                          <a:effectLst/>
                          <a:latin typeface="+mn-lt"/>
                          <a:ea typeface="+mn-ea"/>
                          <a:cs typeface="+mn-cs"/>
                        </a:rPr>
                        <a:t>Менее чем один раз в три года</a:t>
                      </a:r>
                      <a:r>
                        <a:rPr lang="ru-RU" sz="2800" dirty="0" smtClean="0">
                          <a:effectLst/>
                        </a:rPr>
                        <a:t> </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800" dirty="0" smtClean="0"/>
                        <a:t>1</a:t>
                      </a:r>
                      <a:endParaRPr lang="ru-RU"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Прямоугольник 4"/>
          <p:cNvSpPr/>
          <p:nvPr/>
        </p:nvSpPr>
        <p:spPr>
          <a:xfrm>
            <a:off x="9935184" y="23765"/>
            <a:ext cx="1471172" cy="461665"/>
          </a:xfrm>
          <a:prstGeom prst="rect">
            <a:avLst/>
          </a:prstGeom>
        </p:spPr>
        <p:txBody>
          <a:bodyPr wrap="none">
            <a:spAutoFit/>
          </a:bodyPr>
          <a:lstStyle/>
          <a:p>
            <a:r>
              <a:rPr lang="ru-RU" sz="2400" dirty="0" smtClean="0"/>
              <a:t>таблица 2</a:t>
            </a:r>
            <a:endParaRPr lang="ru-RU" sz="2400" dirty="0"/>
          </a:p>
        </p:txBody>
      </p:sp>
    </p:spTree>
    <p:extLst>
      <p:ext uri="{BB962C8B-B14F-4D97-AF65-F5344CB8AC3E}">
        <p14:creationId xmlns:p14="http://schemas.microsoft.com/office/powerpoint/2010/main" val="676592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(11 из 30)</a:t>
            </a:r>
            <a:endParaRPr lang="ru-RU" sz="2900" b="1" i="1" dirty="0"/>
          </a:p>
        </p:txBody>
      </p:sp>
      <p:sp>
        <p:nvSpPr>
          <p:cNvPr id="3" name="Объект 2"/>
          <p:cNvSpPr>
            <a:spLocks noGrp="1"/>
          </p:cNvSpPr>
          <p:nvPr>
            <p:ph idx="1"/>
          </p:nvPr>
        </p:nvSpPr>
        <p:spPr>
          <a:xfrm>
            <a:off x="270297" y="959885"/>
            <a:ext cx="11747532" cy="6028743"/>
          </a:xfrm>
        </p:spPr>
        <p:txBody>
          <a:bodyPr>
            <a:normAutofit/>
          </a:bodyPr>
          <a:lstStyle/>
          <a:p>
            <a:pPr marL="0" indent="0">
              <a:buNone/>
            </a:pPr>
            <a:r>
              <a:rPr lang="ru-RU" b="1" dirty="0" smtClean="0"/>
              <a:t>1.3</a:t>
            </a:r>
            <a:r>
              <a:rPr lang="ru-RU" b="1" dirty="0"/>
              <a:t>. Оценка вероятностей проявления угроз ИБ </a:t>
            </a:r>
            <a:r>
              <a:rPr lang="ru-RU" b="1" dirty="0" smtClean="0"/>
              <a:t>ОИ (4 из 4)</a:t>
            </a:r>
            <a:endParaRPr lang="ru-RU" dirty="0"/>
          </a:p>
          <a:p>
            <a:pPr lvl="0"/>
            <a:r>
              <a:rPr lang="ru-RU" b="1" dirty="0" smtClean="0"/>
              <a:t>4) Метод </a:t>
            </a:r>
            <a:r>
              <a:rPr lang="ru-RU" b="1" dirty="0"/>
              <a:t>«Дельфийский оракул». </a:t>
            </a:r>
            <a:r>
              <a:rPr lang="ru-RU" dirty="0"/>
              <a:t>С помощью этого метода каждый конкретный коэффициент выводится из частоты появления определенного события. Эти частоты накапливаются и преобразуются в коэффициенты; они могут быть изменены на основе новых данных. После серии испытаний все значения коэффициентов собирают, и если они приемлемы, то одно</a:t>
            </a:r>
            <a:r>
              <a:rPr lang="ru-RU" i="1" dirty="0"/>
              <a:t> </a:t>
            </a:r>
            <a:r>
              <a:rPr lang="ru-RU" dirty="0"/>
              <a:t>из них (лучшее в смысле некоторого выбранного критерия) оставляют. В противном случае анализируется методика получения оценок и производится новая серия испытаний.</a:t>
            </a:r>
          </a:p>
        </p:txBody>
      </p:sp>
    </p:spTree>
    <p:extLst>
      <p:ext uri="{BB962C8B-B14F-4D97-AF65-F5344CB8AC3E}">
        <p14:creationId xmlns:p14="http://schemas.microsoft.com/office/powerpoint/2010/main" val="189811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1752" y="304165"/>
            <a:ext cx="10515600" cy="377825"/>
          </a:xfrm>
        </p:spPr>
        <p:txBody>
          <a:bodyPr>
            <a:normAutofit fontScale="90000"/>
          </a:bodyPr>
          <a:lstStyle/>
          <a:p>
            <a:r>
              <a:rPr lang="ru-RU" sz="3200" b="1" i="1" dirty="0"/>
              <a:t>Необходимость </a:t>
            </a:r>
            <a:r>
              <a:rPr lang="ru-RU" sz="3200" b="1" i="1" dirty="0" smtClean="0"/>
              <a:t>концепции (3 из 3)</a:t>
            </a:r>
            <a:endParaRPr lang="ru-RU" sz="3200" i="1" dirty="0"/>
          </a:p>
        </p:txBody>
      </p:sp>
      <p:sp>
        <p:nvSpPr>
          <p:cNvPr id="3" name="Объект 2"/>
          <p:cNvSpPr>
            <a:spLocks noGrp="1"/>
          </p:cNvSpPr>
          <p:nvPr>
            <p:ph idx="1"/>
          </p:nvPr>
        </p:nvSpPr>
        <p:spPr>
          <a:xfrm>
            <a:off x="838200" y="985838"/>
            <a:ext cx="10515600" cy="5557837"/>
          </a:xfrm>
        </p:spPr>
        <p:txBody>
          <a:bodyPr/>
          <a:lstStyle/>
          <a:p>
            <a:r>
              <a:rPr lang="ru-RU" dirty="0"/>
              <a:t>Решение проблем обеспечения ИБ неразрывно связано с необходимостью решения вопросов организации подготовки квалифицированных </a:t>
            </a:r>
            <a:r>
              <a:rPr lang="ru-RU" u="sng" dirty="0"/>
              <a:t>кадров</a:t>
            </a:r>
            <a:r>
              <a:rPr lang="ru-RU" dirty="0"/>
              <a:t>, разработки перспективных планов приобретения средств информатизации и защиты, совершенствования </a:t>
            </a:r>
            <a:r>
              <a:rPr lang="ru-RU" u="sng" dirty="0"/>
              <a:t>организационной структуры </a:t>
            </a:r>
            <a:r>
              <a:rPr lang="ru-RU" dirty="0"/>
              <a:t>учреждения и рядом других. Все эти направления также должны быть объединены единой целью.</a:t>
            </a:r>
          </a:p>
          <a:p>
            <a:r>
              <a:rPr lang="ru-RU" dirty="0"/>
              <a:t>Для этого служит Концепция обеспечения ИБ (далее Концепция), в которой на основе анализа современного достигнутого уровня и динамики развития информационных технологий, ожидаемых угроз ИБ, источников этих угроз и факторов, способствующих их реализации, дается систематизированное изложение целей, задач и принципов достижения требуемого уровня ИБ.</a:t>
            </a:r>
            <a:r>
              <a:rPr lang="ru-RU" dirty="0" smtClean="0">
                <a:effectLst/>
              </a:rPr>
              <a:t> </a:t>
            </a:r>
            <a:endParaRPr lang="ru-RU" dirty="0"/>
          </a:p>
        </p:txBody>
      </p:sp>
    </p:spTree>
    <p:extLst>
      <p:ext uri="{BB962C8B-B14F-4D97-AF65-F5344CB8AC3E}">
        <p14:creationId xmlns:p14="http://schemas.microsoft.com/office/powerpoint/2010/main" val="888120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900" b="1" i="1" dirty="0" smtClean="0"/>
              <a:t>(</a:t>
            </a:r>
            <a:r>
              <a:rPr lang="ru-RU" sz="2800" b="1" i="1" dirty="0" smtClean="0"/>
              <a:t>1. Основные этапы</a:t>
            </a:r>
            <a:r>
              <a:rPr lang="ru-RU" sz="2800" i="1" dirty="0" smtClean="0"/>
              <a:t> </a:t>
            </a:r>
            <a:r>
              <a:rPr lang="ru-RU" sz="2900" b="1" i="1" dirty="0" smtClean="0"/>
              <a:t>12 из 30)</a:t>
            </a:r>
            <a:endParaRPr lang="ru-RU" sz="2900" b="1" i="1" dirty="0"/>
          </a:p>
        </p:txBody>
      </p:sp>
      <p:sp>
        <p:nvSpPr>
          <p:cNvPr id="3" name="Объект 2"/>
          <p:cNvSpPr>
            <a:spLocks noGrp="1"/>
          </p:cNvSpPr>
          <p:nvPr>
            <p:ph idx="1"/>
          </p:nvPr>
        </p:nvSpPr>
        <p:spPr>
          <a:xfrm>
            <a:off x="270297" y="959885"/>
            <a:ext cx="11747532" cy="6028743"/>
          </a:xfrm>
        </p:spPr>
        <p:txBody>
          <a:bodyPr>
            <a:normAutofit/>
          </a:bodyPr>
          <a:lstStyle/>
          <a:p>
            <a:pPr marL="0" indent="0">
              <a:buNone/>
            </a:pPr>
            <a:r>
              <a:rPr lang="ru-RU" b="1" dirty="0" smtClean="0"/>
              <a:t>1.4. Оценка ожидаемых размеров потерь (1 из 4)</a:t>
            </a:r>
            <a:endParaRPr lang="ru-RU" dirty="0" smtClean="0"/>
          </a:p>
          <a:p>
            <a:r>
              <a:rPr lang="ru-RU" dirty="0" smtClean="0"/>
              <a:t>Определение </a:t>
            </a:r>
            <a:r>
              <a:rPr lang="ru-RU" dirty="0"/>
              <a:t>потерь в результате реализации любой из угроз ИБ - следующий этап анализа риска. Как и оценка частоты реализации различных угроз, определение потерь также </a:t>
            </a:r>
            <a:r>
              <a:rPr lang="ru-RU" u="sng" dirty="0"/>
              <a:t>трудно поддается расчету</a:t>
            </a:r>
            <a:r>
              <a:rPr lang="ru-RU" dirty="0"/>
              <a:t>. Например, стоимость замены аппаратного или программного обеспечения ОИ оценивается достаточно просто. Однако существует много случаев (восстановление данных или программ), когда это сопряжено с большими трудностями.</a:t>
            </a:r>
          </a:p>
          <a:p>
            <a:r>
              <a:rPr lang="ru-RU" dirty="0"/>
              <a:t>Многие данные нуждаются в защите по вполне объяснимым причинам. Защищать необходимо государственные секреты, личные данные (счета, страховые полисы, медицинская информация), коммерческую информацию (технологические, финансовые и другие секреты). Однако при этом </a:t>
            </a:r>
            <a:r>
              <a:rPr lang="ru-RU" u="sng" dirty="0"/>
              <a:t>трудно оценить </a:t>
            </a:r>
            <a:r>
              <a:rPr lang="ru-RU" dirty="0"/>
              <a:t>величину потерь при искажении, потере этих данных, либо при невозможности получить данные в требуемое время.</a:t>
            </a:r>
          </a:p>
        </p:txBody>
      </p:sp>
    </p:spTree>
    <p:extLst>
      <p:ext uri="{BB962C8B-B14F-4D97-AF65-F5344CB8AC3E}">
        <p14:creationId xmlns:p14="http://schemas.microsoft.com/office/powerpoint/2010/main" val="2065215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(13 из 30)</a:t>
            </a:r>
            <a:endParaRPr lang="ru-RU" sz="2900" b="1" i="1" dirty="0"/>
          </a:p>
        </p:txBody>
      </p:sp>
      <p:sp>
        <p:nvSpPr>
          <p:cNvPr id="3" name="Объект 2"/>
          <p:cNvSpPr>
            <a:spLocks noGrp="1"/>
          </p:cNvSpPr>
          <p:nvPr>
            <p:ph idx="1"/>
          </p:nvPr>
        </p:nvSpPr>
        <p:spPr>
          <a:xfrm>
            <a:off x="310242" y="780266"/>
            <a:ext cx="11881757" cy="6028743"/>
          </a:xfrm>
        </p:spPr>
        <p:txBody>
          <a:bodyPr>
            <a:normAutofit/>
          </a:bodyPr>
          <a:lstStyle/>
          <a:p>
            <a:pPr marL="0" indent="0">
              <a:buNone/>
            </a:pPr>
            <a:r>
              <a:rPr lang="ru-RU" b="1" dirty="0" smtClean="0"/>
              <a:t>1.4. Оценка ожидаемых размеров потерь (2 из 4)</a:t>
            </a:r>
            <a:endParaRPr lang="ru-RU" dirty="0" smtClean="0"/>
          </a:p>
          <a:p>
            <a:pPr marL="0" indent="0">
              <a:buNone/>
            </a:pPr>
            <a:r>
              <a:rPr lang="ru-RU" dirty="0"/>
              <a:t>Ответы на приведенные ниже </a:t>
            </a:r>
            <a:r>
              <a:rPr lang="ru-RU" u="sng" dirty="0"/>
              <a:t>вопросы</a:t>
            </a:r>
            <a:r>
              <a:rPr lang="ru-RU" dirty="0"/>
              <a:t> полезно использовать при оценке величины ожидаемых потерь, при анализе различных способов реализации угроз. Они, конечно, не дадут полную картину, но могут облегчить оценку возможного ущерба.</a:t>
            </a:r>
          </a:p>
          <a:p>
            <a:pPr lvl="0"/>
            <a:r>
              <a:rPr lang="ru-RU" dirty="0"/>
              <a:t>Каковы Ваши обязательства по сохранению конфиденциальности и целостности тех или иных данных?</a:t>
            </a:r>
          </a:p>
          <a:p>
            <a:pPr lvl="0"/>
            <a:r>
              <a:rPr lang="ru-RU" dirty="0"/>
              <a:t>Может ли компрометация этих данных привести к несчастному случаю? Существует ли реальная возможность такого события?</a:t>
            </a:r>
          </a:p>
          <a:p>
            <a:pPr lvl="0"/>
            <a:r>
              <a:rPr lang="ru-RU" dirty="0"/>
              <a:t>Может ли несанкционированный доступ к информации с последующим ее раскрытием нанести ущерб интересам государства, скомпрометировать органы государственного управления, повлечь большие финансовые расходы на восстановление уровня экономической и национальной безопасности, и т.д.?</a:t>
            </a:r>
          </a:p>
        </p:txBody>
      </p:sp>
    </p:spTree>
    <p:extLst>
      <p:ext uri="{BB962C8B-B14F-4D97-AF65-F5344CB8AC3E}">
        <p14:creationId xmlns:p14="http://schemas.microsoft.com/office/powerpoint/2010/main" val="640079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(14 из 30)</a:t>
            </a:r>
            <a:endParaRPr lang="ru-RU" sz="2900" b="1" i="1" dirty="0"/>
          </a:p>
        </p:txBody>
      </p:sp>
      <p:sp>
        <p:nvSpPr>
          <p:cNvPr id="3" name="Объект 2"/>
          <p:cNvSpPr>
            <a:spLocks noGrp="1"/>
          </p:cNvSpPr>
          <p:nvPr>
            <p:ph idx="1"/>
          </p:nvPr>
        </p:nvSpPr>
        <p:spPr>
          <a:xfrm>
            <a:off x="310242" y="780266"/>
            <a:ext cx="11881757" cy="6028743"/>
          </a:xfrm>
        </p:spPr>
        <p:txBody>
          <a:bodyPr>
            <a:noAutofit/>
          </a:bodyPr>
          <a:lstStyle/>
          <a:p>
            <a:pPr marL="0" indent="0">
              <a:buNone/>
            </a:pPr>
            <a:r>
              <a:rPr lang="ru-RU" b="1" dirty="0" smtClean="0"/>
              <a:t>1.4. Оценка ожидаемых размеров потерь (3 из 4)</a:t>
            </a:r>
            <a:endParaRPr lang="ru-RU" dirty="0" smtClean="0"/>
          </a:p>
          <a:p>
            <a:pPr lvl="0"/>
            <a:r>
              <a:rPr lang="ru-RU" sz="2700" dirty="0"/>
              <a:t>Может ли </a:t>
            </a:r>
            <a:r>
              <a:rPr lang="ru-RU" sz="2700" dirty="0" smtClean="0"/>
              <a:t>НСД к </a:t>
            </a:r>
            <a:r>
              <a:rPr lang="ru-RU" sz="2700" dirty="0"/>
              <a:t>этим данным послужить причиной потерь в будущем (упущенная возможность в бизнесе)? Может ли этот случай послужить Вашим соперникам (конкурентам)? Каковы возможные потери от этого?</a:t>
            </a:r>
          </a:p>
          <a:p>
            <a:pPr lvl="0"/>
            <a:r>
              <a:rPr lang="ru-RU" sz="2700" dirty="0"/>
              <a:t>Каков может быть психологический эффект потери? Возможные затруднения? Кредитоспособность? Потеря клиентуры?</a:t>
            </a:r>
          </a:p>
          <a:p>
            <a:pPr lvl="0"/>
            <a:r>
              <a:rPr lang="ru-RU" sz="2700" dirty="0"/>
              <a:t>Каково значение доступа к этим данным? Может ли обработка этих данных быть отложена? Могут ли эти вычислений быть выполнены где-нибудь еще? Сколько Вы можете заплатить за обработку этих данных в другом месте?</a:t>
            </a:r>
          </a:p>
          <a:p>
            <a:pPr lvl="0"/>
            <a:r>
              <a:rPr lang="ru-RU" sz="2700" dirty="0"/>
              <a:t>Каково для Вас значение </a:t>
            </a:r>
            <a:r>
              <a:rPr lang="ru-RU" sz="2700" dirty="0" smtClean="0"/>
              <a:t>НСД конкурентов </a:t>
            </a:r>
            <a:r>
              <a:rPr lang="ru-RU" sz="2700" dirty="0"/>
              <a:t>к Вашим данным? Насколько заинтересованы Ваши соперники (конкуренты) в этих данных?</a:t>
            </a:r>
          </a:p>
          <a:p>
            <a:pPr lvl="0"/>
            <a:r>
              <a:rPr lang="ru-RU" sz="2700" dirty="0"/>
              <a:t>Какие проблемы могут возникнуть при утере Ваших данных? Могут ли они быть восстановлены? Каков объем работ по восстановлению? Сколько, это будет </a:t>
            </a:r>
            <a:r>
              <a:rPr lang="ru-RU" sz="2700" dirty="0" smtClean="0"/>
              <a:t>стоить?</a:t>
            </a:r>
            <a:endParaRPr lang="ru-RU" sz="2700" dirty="0"/>
          </a:p>
        </p:txBody>
      </p:sp>
    </p:spTree>
    <p:extLst>
      <p:ext uri="{BB962C8B-B14F-4D97-AF65-F5344CB8AC3E}">
        <p14:creationId xmlns:p14="http://schemas.microsoft.com/office/powerpoint/2010/main" val="1785038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(15 из 30)</a:t>
            </a:r>
            <a:endParaRPr lang="ru-RU" sz="2900" b="1" i="1" dirty="0"/>
          </a:p>
        </p:txBody>
      </p:sp>
      <p:sp>
        <p:nvSpPr>
          <p:cNvPr id="3" name="Объект 2"/>
          <p:cNvSpPr>
            <a:spLocks noGrp="1"/>
          </p:cNvSpPr>
          <p:nvPr>
            <p:ph idx="1"/>
          </p:nvPr>
        </p:nvSpPr>
        <p:spPr>
          <a:xfrm>
            <a:off x="310242" y="780266"/>
            <a:ext cx="11881757" cy="6028743"/>
          </a:xfrm>
        </p:spPr>
        <p:txBody>
          <a:bodyPr>
            <a:normAutofit/>
          </a:bodyPr>
          <a:lstStyle/>
          <a:p>
            <a:pPr marL="0" indent="0">
              <a:buNone/>
            </a:pPr>
            <a:r>
              <a:rPr lang="ru-RU" b="1" dirty="0" smtClean="0"/>
              <a:t>1.4. Оценка ожидаемых размеров потерь (4 из 4)</a:t>
            </a:r>
            <a:endParaRPr lang="ru-RU" dirty="0" smtClean="0"/>
          </a:p>
          <a:p>
            <a:pPr marL="0" indent="0">
              <a:buNone/>
            </a:pPr>
            <a:r>
              <a:rPr lang="ru-RU" dirty="0"/>
              <a:t>Как уже отмечалось выше, оценка потерь достаточно сложна. </a:t>
            </a:r>
            <a:endParaRPr lang="ru-RU" dirty="0" smtClean="0"/>
          </a:p>
          <a:p>
            <a:pPr marL="0" indent="0">
              <a:buNone/>
            </a:pPr>
            <a:r>
              <a:rPr lang="ru-RU" dirty="0" smtClean="0"/>
              <a:t>Более </a:t>
            </a:r>
            <a:r>
              <a:rPr lang="ru-RU" dirty="0"/>
              <a:t>того, уязвимость вычислительных систем часто оказывается выше ожидаемой. </a:t>
            </a:r>
            <a:endParaRPr lang="ru-RU" dirty="0" smtClean="0"/>
          </a:p>
          <a:p>
            <a:pPr marL="0" indent="0">
              <a:buNone/>
            </a:pPr>
            <a:r>
              <a:rPr lang="ru-RU" dirty="0" smtClean="0"/>
              <a:t>Поэтому </a:t>
            </a:r>
            <a:r>
              <a:rPr lang="ru-RU" dirty="0"/>
              <a:t>реалистичные оценки потенциального ущерба могут послужить основой для разработки системы защиты и определить область наиболее пристального внимания.</a:t>
            </a:r>
            <a:r>
              <a:rPr lang="ru-RU" dirty="0" smtClean="0">
                <a:effectLst/>
              </a:rPr>
              <a:t> </a:t>
            </a:r>
            <a:endParaRPr lang="ru-RU" dirty="0"/>
          </a:p>
        </p:txBody>
      </p:sp>
    </p:spTree>
    <p:extLst>
      <p:ext uri="{BB962C8B-B14F-4D97-AF65-F5344CB8AC3E}">
        <p14:creationId xmlns:p14="http://schemas.microsoft.com/office/powerpoint/2010/main" val="1551555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(16 из 30)</a:t>
            </a:r>
            <a:endParaRPr lang="ru-RU" sz="2900" b="1" i="1" dirty="0"/>
          </a:p>
        </p:txBody>
      </p:sp>
      <p:sp>
        <p:nvSpPr>
          <p:cNvPr id="3" name="Объект 2"/>
          <p:cNvSpPr>
            <a:spLocks noGrp="1"/>
          </p:cNvSpPr>
          <p:nvPr>
            <p:ph idx="1"/>
          </p:nvPr>
        </p:nvSpPr>
        <p:spPr>
          <a:xfrm>
            <a:off x="310243" y="1046273"/>
            <a:ext cx="11881757" cy="6028743"/>
          </a:xfrm>
        </p:spPr>
        <p:txBody>
          <a:bodyPr>
            <a:normAutofit/>
          </a:bodyPr>
          <a:lstStyle/>
          <a:p>
            <a:pPr marL="0" indent="0">
              <a:buNone/>
            </a:pPr>
            <a:r>
              <a:rPr lang="ru-RU" b="1" dirty="0" smtClean="0"/>
              <a:t>1.5</a:t>
            </a:r>
            <a:r>
              <a:rPr lang="ru-RU" b="1" dirty="0"/>
              <a:t>. Обзор возможных методов защиты и оценка их </a:t>
            </a:r>
            <a:r>
              <a:rPr lang="ru-RU" b="1" dirty="0" smtClean="0"/>
              <a:t>стоимости (1 из 3)</a:t>
            </a:r>
            <a:endParaRPr lang="ru-RU" dirty="0"/>
          </a:p>
          <a:p>
            <a:r>
              <a:rPr lang="ru-RU" dirty="0"/>
              <a:t>Для уменьшения размера ущерба необходимо применение (совершенствование) различных мер защиты ОИ (организационных, программно-технических и </a:t>
            </a:r>
            <a:r>
              <a:rPr lang="ru-RU" dirty="0" err="1"/>
              <a:t>др</a:t>
            </a:r>
            <a:r>
              <a:rPr lang="ru-RU" dirty="0"/>
              <a:t>).</a:t>
            </a:r>
          </a:p>
          <a:p>
            <a:r>
              <a:rPr lang="ru-RU" dirty="0"/>
              <a:t>Защита от проявления той или иной угрозы может быть реализована различными способами. Одним из путей усиления защиты является введение дополнительного контроля – совершенствование организационных мер. Например, вероятность утери данных уменьшается при их периодическом копировании, хранении избыточного количества данных, физической защите техники и носителей информации или разработке стандартов на ограничение возможных нежелательных эффектов от работы программ. </a:t>
            </a:r>
            <a:endParaRPr lang="ru-RU" dirty="0" smtClean="0"/>
          </a:p>
        </p:txBody>
      </p:sp>
    </p:spTree>
    <p:extLst>
      <p:ext uri="{BB962C8B-B14F-4D97-AF65-F5344CB8AC3E}">
        <p14:creationId xmlns:p14="http://schemas.microsoft.com/office/powerpoint/2010/main" val="715020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(17 из 30)</a:t>
            </a:r>
            <a:endParaRPr lang="ru-RU" sz="2900" b="1" i="1" dirty="0"/>
          </a:p>
        </p:txBody>
      </p:sp>
      <p:sp>
        <p:nvSpPr>
          <p:cNvPr id="3" name="Объект 2"/>
          <p:cNvSpPr>
            <a:spLocks noGrp="1"/>
          </p:cNvSpPr>
          <p:nvPr>
            <p:ph idx="1"/>
          </p:nvPr>
        </p:nvSpPr>
        <p:spPr>
          <a:xfrm>
            <a:off x="310243" y="1096150"/>
            <a:ext cx="11881757" cy="4722759"/>
          </a:xfrm>
        </p:spPr>
        <p:txBody>
          <a:bodyPr>
            <a:normAutofit/>
          </a:bodyPr>
          <a:lstStyle/>
          <a:p>
            <a:pPr marL="0" indent="0">
              <a:buNone/>
            </a:pPr>
            <a:r>
              <a:rPr lang="ru-RU" b="1" dirty="0" smtClean="0"/>
              <a:t>1.5</a:t>
            </a:r>
            <a:r>
              <a:rPr lang="ru-RU" b="1" dirty="0"/>
              <a:t>. Обзор возможных методов защиты и оценка их </a:t>
            </a:r>
            <a:r>
              <a:rPr lang="ru-RU" b="1" dirty="0" smtClean="0"/>
              <a:t>стоимости (2 из 3)</a:t>
            </a:r>
            <a:endParaRPr lang="ru-RU" dirty="0" smtClean="0"/>
          </a:p>
          <a:p>
            <a:pPr marL="0" indent="0">
              <a:buNone/>
            </a:pPr>
            <a:endParaRPr lang="ru-RU" dirty="0"/>
          </a:p>
          <a:p>
            <a:pPr marL="0" indent="0">
              <a:buNone/>
            </a:pPr>
            <a:r>
              <a:rPr lang="ru-RU" dirty="0" smtClean="0"/>
              <a:t>Так, защитить информацию на жестком диске персонального компьютера (ПК) от ознакомления можно следующими способами:</a:t>
            </a:r>
          </a:p>
          <a:p>
            <a:pPr lvl="1"/>
            <a:r>
              <a:rPr lang="ru-RU" sz="2800" dirty="0" smtClean="0"/>
              <a:t>организовать контроль за доступом в помещение, в котором установлен ПК;</a:t>
            </a:r>
          </a:p>
          <a:p>
            <a:pPr lvl="1"/>
            <a:r>
              <a:rPr lang="ru-RU" sz="2800" dirty="0" smtClean="0"/>
              <a:t>назначить ответственных за использование ПК;</a:t>
            </a:r>
          </a:p>
          <a:p>
            <a:pPr lvl="1"/>
            <a:r>
              <a:rPr lang="ru-RU" sz="2800" dirty="0" smtClean="0"/>
              <a:t>шифровать информацию на диске;</a:t>
            </a:r>
          </a:p>
          <a:p>
            <a:pPr lvl="1"/>
            <a:r>
              <a:rPr lang="ru-RU" sz="2800" dirty="0" smtClean="0"/>
              <a:t>использовать системы разграничения доступа.</a:t>
            </a:r>
            <a:endParaRPr lang="ru-RU" sz="2800" dirty="0"/>
          </a:p>
        </p:txBody>
      </p:sp>
    </p:spTree>
    <p:extLst>
      <p:ext uri="{BB962C8B-B14F-4D97-AF65-F5344CB8AC3E}">
        <p14:creationId xmlns:p14="http://schemas.microsoft.com/office/powerpoint/2010/main" val="1901685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(18 из 30)</a:t>
            </a:r>
            <a:endParaRPr lang="ru-RU" sz="2900" b="1" i="1" dirty="0"/>
          </a:p>
        </p:txBody>
      </p:sp>
      <p:sp>
        <p:nvSpPr>
          <p:cNvPr id="3" name="Объект 2"/>
          <p:cNvSpPr>
            <a:spLocks noGrp="1"/>
          </p:cNvSpPr>
          <p:nvPr>
            <p:ph idx="1"/>
          </p:nvPr>
        </p:nvSpPr>
        <p:spPr>
          <a:xfrm>
            <a:off x="310243" y="1096150"/>
            <a:ext cx="11881757" cy="4722759"/>
          </a:xfrm>
        </p:spPr>
        <p:txBody>
          <a:bodyPr>
            <a:normAutofit lnSpcReduction="10000"/>
          </a:bodyPr>
          <a:lstStyle/>
          <a:p>
            <a:pPr marL="0" indent="0">
              <a:buNone/>
            </a:pPr>
            <a:r>
              <a:rPr lang="ru-RU" b="1" dirty="0" smtClean="0"/>
              <a:t>1.5</a:t>
            </a:r>
            <a:r>
              <a:rPr lang="ru-RU" b="1" dirty="0"/>
              <a:t>. Обзор возможных методов защиты и оценка их </a:t>
            </a:r>
            <a:r>
              <a:rPr lang="ru-RU" b="1" dirty="0" smtClean="0"/>
              <a:t>стоимости (3 из 3)</a:t>
            </a:r>
            <a:endParaRPr lang="ru-RU" dirty="0"/>
          </a:p>
          <a:p>
            <a:r>
              <a:rPr lang="ru-RU" dirty="0" smtClean="0"/>
              <a:t>Для каждого из этих способов определяются такие характеристики как стоимость и эффективность. Стоимость метода защиты имеет абсолютное значение, выраженное в денежных единицах, затраченных на его реализацию и сопровождение. При оценке стоимости метода необходимо учитывать не только прямые (закупка оборудования, обучение персонала и т.д.), но и косвенные затраты (замедление работы системы, нарушение устоявшейся технологии обработки информации и т.д.).</a:t>
            </a:r>
          </a:p>
          <a:p>
            <a:r>
              <a:rPr lang="ru-RU" dirty="0" smtClean="0"/>
              <a:t>Эффективность метода – это его способность противостоять угрозам определенного класса. Отметим, что получить реальное значение эффективности очень трудно, и в большинстве случаев эта характеристика определяется эмпирически.</a:t>
            </a:r>
            <a:endParaRPr lang="ru-RU" dirty="0"/>
          </a:p>
        </p:txBody>
      </p:sp>
    </p:spTree>
    <p:extLst>
      <p:ext uri="{BB962C8B-B14F-4D97-AF65-F5344CB8AC3E}">
        <p14:creationId xmlns:p14="http://schemas.microsoft.com/office/powerpoint/2010/main" val="1025767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(19 из 30)</a:t>
            </a:r>
            <a:endParaRPr lang="ru-RU" sz="2900" b="1" i="1" dirty="0"/>
          </a:p>
        </p:txBody>
      </p:sp>
      <p:sp>
        <p:nvSpPr>
          <p:cNvPr id="3" name="Объект 2"/>
          <p:cNvSpPr>
            <a:spLocks noGrp="1"/>
          </p:cNvSpPr>
          <p:nvPr>
            <p:ph idx="1"/>
          </p:nvPr>
        </p:nvSpPr>
        <p:spPr>
          <a:xfrm>
            <a:off x="310243" y="1096150"/>
            <a:ext cx="11881757" cy="4722759"/>
          </a:xfrm>
        </p:spPr>
        <p:txBody>
          <a:bodyPr>
            <a:normAutofit/>
          </a:bodyPr>
          <a:lstStyle/>
          <a:p>
            <a:pPr marL="0" indent="0">
              <a:buNone/>
            </a:pPr>
            <a:r>
              <a:rPr lang="ru-RU" b="1" dirty="0" smtClean="0"/>
              <a:t>1.6</a:t>
            </a:r>
            <a:r>
              <a:rPr lang="ru-RU" b="1" dirty="0"/>
              <a:t>. Оценка выгоды от применения предполагаемых </a:t>
            </a:r>
            <a:r>
              <a:rPr lang="ru-RU" b="1" dirty="0" smtClean="0"/>
              <a:t>мер (1 из 3)</a:t>
            </a:r>
            <a:endParaRPr lang="ru-RU" dirty="0"/>
          </a:p>
          <a:p>
            <a:r>
              <a:rPr lang="ru-RU" dirty="0"/>
              <a:t>На последнем этапе анализа риска производится оценка </a:t>
            </a:r>
            <a:r>
              <a:rPr lang="ru-RU" u="sng" dirty="0"/>
              <a:t>реальных затрат </a:t>
            </a:r>
            <a:r>
              <a:rPr lang="ru-RU" dirty="0"/>
              <a:t>и </a:t>
            </a:r>
            <a:r>
              <a:rPr lang="ru-RU" u="sng" dirty="0"/>
              <a:t>выигрыша</a:t>
            </a:r>
            <a:r>
              <a:rPr lang="ru-RU" dirty="0"/>
              <a:t> от применения предполагаемых мер защиты. Величина выигрыша может иметь как положительное, так и отрицательное значение. В первом случае это означает, что использование системы защиты приносит очевидный выигрыш, а во втором – лишь дополнительные расходы на обеспечение собственной безопасности.</a:t>
            </a:r>
          </a:p>
          <a:p>
            <a:r>
              <a:rPr lang="ru-RU" dirty="0"/>
              <a:t>Сущность этого этапа заключается в анализе различных </a:t>
            </a:r>
            <a:r>
              <a:rPr lang="ru-RU" u="sng" dirty="0"/>
              <a:t>вариантов</a:t>
            </a:r>
            <a:r>
              <a:rPr lang="ru-RU" dirty="0"/>
              <a:t> построения системы защиты и выборе оптимального из них по некоторому критерию (обычно по наилучшему соотношению «эффективность/стоимость»).</a:t>
            </a:r>
          </a:p>
          <a:p>
            <a:pPr marL="0" indent="0">
              <a:buNone/>
            </a:pPr>
            <a:endParaRPr lang="ru-RU" b="1" i="1" dirty="0" smtClean="0"/>
          </a:p>
        </p:txBody>
      </p:sp>
    </p:spTree>
    <p:extLst>
      <p:ext uri="{BB962C8B-B14F-4D97-AF65-F5344CB8AC3E}">
        <p14:creationId xmlns:p14="http://schemas.microsoft.com/office/powerpoint/2010/main" val="1571630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(20 из 30)</a:t>
            </a:r>
            <a:endParaRPr lang="ru-RU" sz="2900" b="1" i="1" dirty="0"/>
          </a:p>
        </p:txBody>
      </p:sp>
      <p:sp>
        <p:nvSpPr>
          <p:cNvPr id="3" name="Объект 2"/>
          <p:cNvSpPr>
            <a:spLocks noGrp="1"/>
          </p:cNvSpPr>
          <p:nvPr>
            <p:ph idx="1"/>
          </p:nvPr>
        </p:nvSpPr>
        <p:spPr>
          <a:xfrm>
            <a:off x="310243" y="1096150"/>
            <a:ext cx="11881757" cy="5761850"/>
          </a:xfrm>
        </p:spPr>
        <p:txBody>
          <a:bodyPr>
            <a:normAutofit fontScale="92500" lnSpcReduction="10000"/>
          </a:bodyPr>
          <a:lstStyle/>
          <a:p>
            <a:pPr marL="0" indent="0">
              <a:buNone/>
            </a:pPr>
            <a:r>
              <a:rPr lang="ru-RU" b="1" dirty="0" smtClean="0"/>
              <a:t>1.6</a:t>
            </a:r>
            <a:r>
              <a:rPr lang="ru-RU" b="1" dirty="0"/>
              <a:t>. Оценка выгоды от применения предполагаемых </a:t>
            </a:r>
            <a:r>
              <a:rPr lang="ru-RU" b="1" dirty="0" smtClean="0"/>
              <a:t>мер (2 из 3)</a:t>
            </a:r>
            <a:endParaRPr lang="ru-RU" dirty="0"/>
          </a:p>
          <a:p>
            <a:r>
              <a:rPr lang="ru-RU" sz="3000" b="1" i="1" dirty="0" smtClean="0"/>
              <a:t>Приведем пример</a:t>
            </a:r>
            <a:r>
              <a:rPr lang="ru-RU" sz="3000" dirty="0" smtClean="0"/>
              <a:t>: Необходимо оценить выгоду при защите информации от раскрытия или обработки на основе некорректных данных в течении одного года.</a:t>
            </a:r>
          </a:p>
          <a:p>
            <a:pPr marL="0" indent="0">
              <a:buNone/>
            </a:pPr>
            <a:r>
              <a:rPr lang="ru-RU" sz="3000" dirty="0" smtClean="0"/>
              <a:t>Величину </a:t>
            </a:r>
            <a:r>
              <a:rPr lang="ru-RU" sz="3000" dirty="0"/>
              <a:t>ущерба от реализации этих угроз оценим в $1.000.000(</a:t>
            </a:r>
            <a:r>
              <a:rPr lang="ru-RU" sz="3000" dirty="0" err="1"/>
              <a:t>C</a:t>
            </a:r>
            <a:r>
              <a:rPr lang="ru-RU" sz="3000" dirty="0"/>
              <a:t>). Предположим, предварительный анализ показал, что в среднем эта ситуация встречается один раз в десять лет (Р=0.1). </a:t>
            </a:r>
          </a:p>
          <a:p>
            <a:pPr marL="0" indent="0">
              <a:buNone/>
            </a:pPr>
            <a:r>
              <a:rPr lang="ru-RU" sz="3000" dirty="0"/>
              <a:t>Тогда стоимость потерь для данной угрозы (СР) составит:</a:t>
            </a:r>
          </a:p>
          <a:p>
            <a:pPr marL="0" indent="0">
              <a:buNone/>
            </a:pPr>
            <a:r>
              <a:rPr lang="ru-RU" sz="3000" b="1" dirty="0"/>
              <a:t>СР=С*Р= $1.000.000 * 0.1 = $100.000</a:t>
            </a:r>
            <a:endParaRPr lang="ru-RU" sz="3000" dirty="0"/>
          </a:p>
          <a:p>
            <a:pPr marL="0" indent="0">
              <a:buNone/>
            </a:pPr>
            <a:r>
              <a:rPr lang="ru-RU" sz="3000" dirty="0"/>
              <a:t>Далее зададимся эффективностью методов защиты. Для данного абстрактного случая предположим, что в</a:t>
            </a:r>
            <a:r>
              <a:rPr lang="ru-RU" sz="3000" cap="small" dirty="0"/>
              <a:t> </a:t>
            </a:r>
            <a:r>
              <a:rPr lang="ru-RU" sz="3000" dirty="0"/>
              <a:t>результате экспертной оценки методов защиты было получено значение 60 % (ЕМ) (в шести случаях из десяти защита срабатывает), тогда:</a:t>
            </a:r>
          </a:p>
          <a:p>
            <a:pPr marL="0" indent="0">
              <a:buNone/>
            </a:pPr>
            <a:r>
              <a:rPr lang="ru-RU" sz="3000" b="1" dirty="0"/>
              <a:t>ЕМ </a:t>
            </a:r>
            <a:r>
              <a:rPr lang="ru-RU" sz="3000" b="1" i="1" dirty="0"/>
              <a:t>=</a:t>
            </a:r>
            <a:r>
              <a:rPr lang="ru-RU" sz="3000" b="1" dirty="0"/>
              <a:t> 60% * СР = $60.000</a:t>
            </a:r>
            <a:endParaRPr lang="ru-RU" sz="3000" dirty="0"/>
          </a:p>
        </p:txBody>
      </p:sp>
    </p:spTree>
    <p:extLst>
      <p:ext uri="{BB962C8B-B14F-4D97-AF65-F5344CB8AC3E}">
        <p14:creationId xmlns:p14="http://schemas.microsoft.com/office/powerpoint/2010/main" val="618685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smtClean="0"/>
              <a:t>1. Основные этапы</a:t>
            </a:r>
            <a:r>
              <a:rPr lang="ru-RU" sz="2800" i="1" dirty="0" smtClean="0"/>
              <a:t> </a:t>
            </a:r>
            <a:r>
              <a:rPr lang="ru-RU" sz="2900" b="1" i="1" dirty="0" smtClean="0"/>
              <a:t>(21 из 30)</a:t>
            </a:r>
            <a:endParaRPr lang="ru-RU" sz="2900" b="1" i="1" dirty="0"/>
          </a:p>
        </p:txBody>
      </p:sp>
      <p:sp>
        <p:nvSpPr>
          <p:cNvPr id="3" name="Объект 2"/>
          <p:cNvSpPr>
            <a:spLocks noGrp="1"/>
          </p:cNvSpPr>
          <p:nvPr>
            <p:ph idx="1"/>
          </p:nvPr>
        </p:nvSpPr>
        <p:spPr>
          <a:xfrm>
            <a:off x="310243" y="1096150"/>
            <a:ext cx="11881757" cy="5761850"/>
          </a:xfrm>
        </p:spPr>
        <p:txBody>
          <a:bodyPr>
            <a:normAutofit fontScale="92500" lnSpcReduction="10000"/>
          </a:bodyPr>
          <a:lstStyle/>
          <a:p>
            <a:pPr marL="0" indent="0">
              <a:buNone/>
            </a:pPr>
            <a:r>
              <a:rPr lang="ru-RU" b="1" dirty="0" smtClean="0"/>
              <a:t>1.6</a:t>
            </a:r>
            <a:r>
              <a:rPr lang="ru-RU" b="1" dirty="0"/>
              <a:t>. Оценка выгоды от применения предполагаемых </a:t>
            </a:r>
            <a:r>
              <a:rPr lang="ru-RU" b="1" dirty="0" smtClean="0"/>
              <a:t>мер (3 из 3)</a:t>
            </a:r>
            <a:endParaRPr lang="ru-RU" dirty="0" smtClean="0"/>
          </a:p>
          <a:p>
            <a:pPr marL="0" indent="0">
              <a:buNone/>
            </a:pPr>
            <a:r>
              <a:rPr lang="ru-RU" sz="3200" dirty="0" smtClean="0"/>
              <a:t>Затраты </a:t>
            </a:r>
            <a:r>
              <a:rPr lang="ru-RU" sz="3200" dirty="0"/>
              <a:t>на реализацию этих методов (закупка средств защиты, обучение персонала, изменение технологии обработки информации, зарплата персоналу и т.д.) составили (СМ) $25.000. Тогда величина выгоды равна:</a:t>
            </a:r>
          </a:p>
          <a:p>
            <a:pPr marL="0" indent="0">
              <a:buNone/>
            </a:pPr>
            <a:r>
              <a:rPr lang="ru-RU" sz="3200" b="1" dirty="0"/>
              <a:t>PR = ЕМ </a:t>
            </a:r>
            <a:r>
              <a:rPr lang="ru-RU" sz="3200" b="1" cap="small" dirty="0"/>
              <a:t>- С</a:t>
            </a:r>
            <a:r>
              <a:rPr lang="ru-RU" sz="3200" b="1" dirty="0"/>
              <a:t>М = $60.000 - $25.000 = $35.000</a:t>
            </a:r>
            <a:endParaRPr lang="ru-RU" sz="3200" dirty="0"/>
          </a:p>
          <a:p>
            <a:pPr marL="0" indent="0">
              <a:buNone/>
            </a:pPr>
            <a:r>
              <a:rPr lang="ru-RU" sz="3200" dirty="0"/>
              <a:t>В рассмотренном случае величина выгоды имеет положительное значение, что говорит о целесообразности применения выбранных методов защиты.</a:t>
            </a:r>
          </a:p>
          <a:p>
            <a:pPr marL="0" indent="0">
              <a:buNone/>
            </a:pPr>
            <a:r>
              <a:rPr lang="ru-RU" sz="3200" dirty="0"/>
              <a:t>Анализ риска также позволяет экспериментировать с некоторой моделью ОИ для того, чтобы выяснить, какие из имеющихся методов защиты наиболее эффективны для сохранения работоспособности системы и конфиденциальности обрабатываемой в ней информации.</a:t>
            </a:r>
            <a:r>
              <a:rPr lang="ru-RU" sz="3200" dirty="0" smtClean="0">
                <a:effectLst/>
              </a:rPr>
              <a:t> </a:t>
            </a:r>
            <a:endParaRPr lang="ru-RU" sz="3000" dirty="0"/>
          </a:p>
        </p:txBody>
      </p:sp>
    </p:spTree>
    <p:extLst>
      <p:ext uri="{BB962C8B-B14F-4D97-AF65-F5344CB8AC3E}">
        <p14:creationId xmlns:p14="http://schemas.microsoft.com/office/powerpoint/2010/main" val="60534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 name="Группа 155"/>
          <p:cNvGrpSpPr/>
          <p:nvPr/>
        </p:nvGrpSpPr>
        <p:grpSpPr>
          <a:xfrm>
            <a:off x="868102" y="395451"/>
            <a:ext cx="9326328" cy="6230197"/>
            <a:chOff x="798654" y="557496"/>
            <a:chExt cx="9326328" cy="6230197"/>
          </a:xfrm>
        </p:grpSpPr>
        <p:sp>
          <p:nvSpPr>
            <p:cNvPr id="46" name="TextBox 45"/>
            <p:cNvSpPr txBox="1"/>
            <p:nvPr/>
          </p:nvSpPr>
          <p:spPr>
            <a:xfrm>
              <a:off x="798654" y="557496"/>
              <a:ext cx="4490976"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Проработка правового обеспечения защиты информации</a:t>
              </a:r>
              <a:r>
                <a:rPr lang="ru-RU" dirty="0" smtClean="0">
                  <a:effectLst/>
                </a:rPr>
                <a:t> </a:t>
              </a:r>
              <a:endParaRPr lang="ru-RU" dirty="0"/>
            </a:p>
          </p:txBody>
        </p:sp>
        <p:sp>
          <p:nvSpPr>
            <p:cNvPr id="48" name="TextBox 47"/>
            <p:cNvSpPr txBox="1"/>
            <p:nvPr/>
          </p:nvSpPr>
          <p:spPr>
            <a:xfrm>
              <a:off x="798654" y="1576691"/>
              <a:ext cx="4490976"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Уточнение целей и задач защиты </a:t>
              </a:r>
              <a:r>
                <a:rPr lang="ru-RU" b="1" dirty="0" smtClean="0"/>
                <a:t>информации</a:t>
              </a:r>
              <a:endParaRPr lang="ru-RU" dirty="0"/>
            </a:p>
          </p:txBody>
        </p:sp>
        <p:cxnSp>
          <p:nvCxnSpPr>
            <p:cNvPr id="50" name="Прямая со стрелкой 49"/>
            <p:cNvCxnSpPr>
              <a:stCxn id="46" idx="2"/>
              <a:endCxn id="48" idx="0"/>
            </p:cNvCxnSpPr>
            <p:nvPr/>
          </p:nvCxnSpPr>
          <p:spPr>
            <a:xfrm>
              <a:off x="3044142" y="1203827"/>
              <a:ext cx="0" cy="372864"/>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98654" y="2543184"/>
              <a:ext cx="4490976"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Классификация критических информационных ресурсов</a:t>
              </a:r>
              <a:r>
                <a:rPr lang="ru-RU" dirty="0" smtClean="0">
                  <a:effectLst/>
                </a:rPr>
                <a:t> </a:t>
              </a:r>
              <a:endParaRPr lang="ru-RU" dirty="0"/>
            </a:p>
          </p:txBody>
        </p:sp>
        <p:cxnSp>
          <p:nvCxnSpPr>
            <p:cNvPr id="53" name="Прямая со стрелкой 52"/>
            <p:cNvCxnSpPr>
              <a:stCxn id="48" idx="2"/>
              <a:endCxn id="52" idx="0"/>
            </p:cNvCxnSpPr>
            <p:nvPr/>
          </p:nvCxnSpPr>
          <p:spPr>
            <a:xfrm>
              <a:off x="3044142" y="2223022"/>
              <a:ext cx="0" cy="320162"/>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p:cNvCxnSpPr>
              <a:stCxn id="52" idx="2"/>
              <a:endCxn id="63" idx="0"/>
            </p:cNvCxnSpPr>
            <p:nvPr/>
          </p:nvCxnSpPr>
          <p:spPr>
            <a:xfrm>
              <a:off x="3044142" y="3189515"/>
              <a:ext cx="0" cy="307175"/>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98654" y="3496690"/>
              <a:ext cx="4490976"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a:t>Оценка угроз безопасности информации</a:t>
              </a:r>
              <a:r>
                <a:rPr lang="ru-RU" smtClean="0">
                  <a:effectLst/>
                </a:rPr>
                <a:t> </a:t>
              </a:r>
              <a:endParaRPr lang="ru-RU" dirty="0"/>
            </a:p>
          </p:txBody>
        </p:sp>
        <p:sp>
          <p:nvSpPr>
            <p:cNvPr id="64" name="TextBox 63"/>
            <p:cNvSpPr txBox="1"/>
            <p:nvPr/>
          </p:nvSpPr>
          <p:spPr>
            <a:xfrm>
              <a:off x="6359670" y="3203096"/>
              <a:ext cx="3729038"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Выдвижение требований к средствам защиты информации</a:t>
              </a:r>
              <a:r>
                <a:rPr lang="ru-RU" dirty="0" smtClean="0">
                  <a:effectLst/>
                </a:rPr>
                <a:t> </a:t>
              </a:r>
              <a:endParaRPr lang="ru-RU" dirty="0"/>
            </a:p>
          </p:txBody>
        </p:sp>
        <p:sp>
          <p:nvSpPr>
            <p:cNvPr id="65" name="TextBox 64"/>
            <p:cNvSpPr txBox="1"/>
            <p:nvPr/>
          </p:nvSpPr>
          <p:spPr>
            <a:xfrm>
              <a:off x="6359670" y="1339406"/>
              <a:ext cx="3765312"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Выработка технической политики защиты информации</a:t>
              </a:r>
              <a:endParaRPr lang="ru-RU" dirty="0"/>
            </a:p>
          </p:txBody>
        </p:sp>
        <p:sp>
          <p:nvSpPr>
            <p:cNvPr id="66" name="TextBox 65"/>
            <p:cNvSpPr txBox="1"/>
            <p:nvPr/>
          </p:nvSpPr>
          <p:spPr>
            <a:xfrm>
              <a:off x="798654" y="5219035"/>
              <a:ext cx="4490976"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Определение принципов построения системы защиты</a:t>
              </a:r>
              <a:r>
                <a:rPr lang="ru-RU" dirty="0" smtClean="0">
                  <a:effectLst/>
                </a:rPr>
                <a:t> </a:t>
              </a:r>
              <a:endParaRPr lang="ru-RU" dirty="0"/>
            </a:p>
          </p:txBody>
        </p:sp>
        <p:sp>
          <p:nvSpPr>
            <p:cNvPr id="67" name="TextBox 66"/>
            <p:cNvSpPr txBox="1"/>
            <p:nvPr/>
          </p:nvSpPr>
          <p:spPr>
            <a:xfrm>
              <a:off x="798654" y="4219363"/>
              <a:ext cx="4490976"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Выбор методов компенсации угроз безопасности</a:t>
              </a:r>
              <a:r>
                <a:rPr lang="ru-RU" dirty="0" smtClean="0">
                  <a:effectLst/>
                </a:rPr>
                <a:t> </a:t>
              </a:r>
              <a:endParaRPr lang="ru-RU" dirty="0"/>
            </a:p>
          </p:txBody>
        </p:sp>
        <p:cxnSp>
          <p:nvCxnSpPr>
            <p:cNvPr id="68" name="Прямая со стрелкой 67"/>
            <p:cNvCxnSpPr>
              <a:stCxn id="63" idx="2"/>
              <a:endCxn id="67" idx="0"/>
            </p:cNvCxnSpPr>
            <p:nvPr/>
          </p:nvCxnSpPr>
          <p:spPr>
            <a:xfrm>
              <a:off x="3044142" y="3866022"/>
              <a:ext cx="0" cy="353341"/>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p:cNvCxnSpPr>
              <a:stCxn id="67" idx="2"/>
              <a:endCxn id="66" idx="0"/>
            </p:cNvCxnSpPr>
            <p:nvPr/>
          </p:nvCxnSpPr>
          <p:spPr>
            <a:xfrm>
              <a:off x="3044142" y="4865694"/>
              <a:ext cx="0" cy="353341"/>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359670" y="2253196"/>
              <a:ext cx="3765312"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Формирование облика системы защиты </a:t>
              </a:r>
              <a:r>
                <a:rPr lang="ru-RU" b="1" dirty="0" smtClean="0"/>
                <a:t>информац</a:t>
              </a:r>
              <a:r>
                <a:rPr lang="ru-RU" dirty="0" smtClean="0"/>
                <a:t>ии</a:t>
              </a:r>
              <a:endParaRPr lang="ru-RU" dirty="0"/>
            </a:p>
          </p:txBody>
        </p:sp>
        <p:sp>
          <p:nvSpPr>
            <p:cNvPr id="89" name="TextBox 88"/>
            <p:cNvSpPr txBox="1"/>
            <p:nvPr/>
          </p:nvSpPr>
          <p:spPr>
            <a:xfrm>
              <a:off x="6339349" y="5219035"/>
              <a:ext cx="3765310"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Разработка технического задания на создание системы ИБ</a:t>
              </a:r>
              <a:r>
                <a:rPr lang="ru-RU" dirty="0" smtClean="0">
                  <a:effectLst/>
                </a:rPr>
                <a:t> </a:t>
              </a:r>
              <a:endParaRPr lang="ru-RU" dirty="0"/>
            </a:p>
          </p:txBody>
        </p:sp>
        <p:sp>
          <p:nvSpPr>
            <p:cNvPr id="90" name="TextBox 89"/>
            <p:cNvSpPr txBox="1"/>
            <p:nvPr/>
          </p:nvSpPr>
          <p:spPr>
            <a:xfrm>
              <a:off x="6339348" y="4211065"/>
              <a:ext cx="3765312" cy="646331"/>
            </a:xfrm>
            <a:prstGeom prst="rect">
              <a:avLst/>
            </a:prstGeom>
            <a:solidFill>
              <a:schemeClr val="accent1">
                <a:lumMod val="20000"/>
                <a:lumOff val="80000"/>
              </a:schemeClr>
            </a:solidFill>
            <a:ln>
              <a:solidFill>
                <a:schemeClr val="tx1"/>
              </a:solidFill>
            </a:ln>
          </p:spPr>
          <p:txBody>
            <a:bodyPr wrap="square" rtlCol="0">
              <a:spAutoFit/>
            </a:bodyPr>
            <a:lstStyle/>
            <a:p>
              <a:pPr algn="ctr"/>
              <a:r>
                <a:rPr lang="ru-RU" b="1" dirty="0"/>
                <a:t>Принятие управленческих решений по реализации политики ИБ</a:t>
              </a:r>
              <a:r>
                <a:rPr lang="ru-RU" dirty="0" smtClean="0">
                  <a:effectLst/>
                </a:rPr>
                <a:t> </a:t>
              </a:r>
              <a:endParaRPr lang="ru-RU" dirty="0"/>
            </a:p>
          </p:txBody>
        </p:sp>
        <p:cxnSp>
          <p:nvCxnSpPr>
            <p:cNvPr id="95" name="Соединительная линия уступом 94"/>
            <p:cNvCxnSpPr>
              <a:stCxn id="66" idx="2"/>
              <a:endCxn id="65" idx="0"/>
            </p:cNvCxnSpPr>
            <p:nvPr/>
          </p:nvCxnSpPr>
          <p:spPr>
            <a:xfrm rot="5400000" flipH="1" flipV="1">
              <a:off x="3380254" y="1003294"/>
              <a:ext cx="4525960" cy="5198184"/>
            </a:xfrm>
            <a:prstGeom prst="bentConnector5">
              <a:avLst>
                <a:gd name="adj1" fmla="val -5051"/>
                <a:gd name="adj2" fmla="val 53490"/>
                <a:gd name="adj3" fmla="val 1050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Прямая со стрелкой 128"/>
            <p:cNvCxnSpPr>
              <a:stCxn id="65" idx="2"/>
              <a:endCxn id="88" idx="0"/>
            </p:cNvCxnSpPr>
            <p:nvPr/>
          </p:nvCxnSpPr>
          <p:spPr>
            <a:xfrm>
              <a:off x="8242326" y="1985737"/>
              <a:ext cx="0" cy="267459"/>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p:cNvCxnSpPr>
              <a:stCxn id="88" idx="2"/>
              <a:endCxn id="64" idx="0"/>
            </p:cNvCxnSpPr>
            <p:nvPr/>
          </p:nvCxnSpPr>
          <p:spPr>
            <a:xfrm flipH="1">
              <a:off x="8224189" y="2899527"/>
              <a:ext cx="18137" cy="303569"/>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endCxn id="90" idx="0"/>
            </p:cNvCxnSpPr>
            <p:nvPr/>
          </p:nvCxnSpPr>
          <p:spPr>
            <a:xfrm flipH="1">
              <a:off x="8222004" y="3866021"/>
              <a:ext cx="2185" cy="345044"/>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90" idx="2"/>
              <a:endCxn id="89" idx="0"/>
            </p:cNvCxnSpPr>
            <p:nvPr/>
          </p:nvCxnSpPr>
          <p:spPr>
            <a:xfrm>
              <a:off x="8222004" y="4857396"/>
              <a:ext cx="0" cy="361639"/>
            </a:xfrm>
            <a:prstGeom prst="straightConnector1">
              <a:avLst/>
            </a:prstGeom>
            <a:ln w="222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5" name="Прямоугольник 154"/>
            <p:cNvSpPr/>
            <p:nvPr/>
          </p:nvSpPr>
          <p:spPr>
            <a:xfrm>
              <a:off x="2588394" y="6418361"/>
              <a:ext cx="6109679" cy="369332"/>
            </a:xfrm>
            <a:prstGeom prst="rect">
              <a:avLst/>
            </a:prstGeom>
          </p:spPr>
          <p:txBody>
            <a:bodyPr wrap="square">
              <a:spAutoFit/>
            </a:bodyPr>
            <a:lstStyle/>
            <a:p>
              <a:r>
                <a:rPr lang="ru-RU" b="1" dirty="0" smtClean="0">
                  <a:effectLst/>
                  <a:latin typeface="Times New Roman" charset="0"/>
                  <a:ea typeface="Times New Roman" charset="0"/>
                </a:rPr>
                <a:t>Рис.1.	Последовательность разработки Концепции ИБ</a:t>
              </a:r>
              <a:r>
                <a:rPr lang="ru-RU" b="1" dirty="0" smtClean="0">
                  <a:effectLst/>
                </a:rPr>
                <a:t> </a:t>
              </a:r>
              <a:endParaRPr lang="ru-RU" b="1" dirty="0"/>
            </a:p>
          </p:txBody>
        </p:sp>
      </p:grpSp>
    </p:spTree>
    <p:extLst>
      <p:ext uri="{BB962C8B-B14F-4D97-AF65-F5344CB8AC3E}">
        <p14:creationId xmlns:p14="http://schemas.microsoft.com/office/powerpoint/2010/main" val="152605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a:t>2</a:t>
            </a:r>
            <a:r>
              <a:rPr lang="ru-RU" sz="2800" b="1" i="1" dirty="0" smtClean="0"/>
              <a:t>. Аналитическая таблица </a:t>
            </a:r>
            <a:r>
              <a:rPr lang="ru-RU" sz="2900" b="1" i="1" dirty="0" smtClean="0"/>
              <a:t>(22 из 30)</a:t>
            </a:r>
            <a:endParaRPr lang="ru-RU" sz="2900" b="1" i="1" dirty="0"/>
          </a:p>
        </p:txBody>
      </p:sp>
      <p:sp>
        <p:nvSpPr>
          <p:cNvPr id="3" name="Объект 2"/>
          <p:cNvSpPr>
            <a:spLocks noGrp="1"/>
          </p:cNvSpPr>
          <p:nvPr>
            <p:ph idx="1"/>
          </p:nvPr>
        </p:nvSpPr>
        <p:spPr>
          <a:xfrm>
            <a:off x="310243" y="1096150"/>
            <a:ext cx="11881757" cy="5761850"/>
          </a:xfrm>
        </p:spPr>
        <p:txBody>
          <a:bodyPr>
            <a:normAutofit/>
          </a:bodyPr>
          <a:lstStyle/>
          <a:p>
            <a:pPr marL="0" indent="0">
              <a:buNone/>
            </a:pPr>
            <a:r>
              <a:rPr lang="ru-RU" sz="3200" b="1" dirty="0" smtClean="0"/>
              <a:t>2</a:t>
            </a:r>
            <a:r>
              <a:rPr lang="ru-RU" sz="3200" b="1" dirty="0"/>
              <a:t>. Аналитическая таблица анализа риска для ОИ.</a:t>
            </a:r>
            <a:endParaRPr lang="ru-RU" sz="3200" dirty="0"/>
          </a:p>
          <a:p>
            <a:pPr marL="0" indent="0">
              <a:buNone/>
            </a:pPr>
            <a:r>
              <a:rPr lang="ru-RU" sz="3200" dirty="0"/>
              <a:t>Результаты анализа риска для ОИ представляются в виде классификационной таблицы, где перечислены угрозы безопасности и соответствующие качественные и количественные оценки и мероприятия.</a:t>
            </a:r>
          </a:p>
          <a:p>
            <a:pPr marL="0" indent="0">
              <a:buNone/>
            </a:pPr>
            <a:r>
              <a:rPr lang="ru-RU" sz="3200" dirty="0" smtClean="0">
                <a:effectLst/>
              </a:rPr>
              <a:t> </a:t>
            </a:r>
            <a:endParaRPr lang="ru-RU" sz="3000" dirty="0"/>
          </a:p>
        </p:txBody>
      </p:sp>
    </p:spTree>
    <p:extLst>
      <p:ext uri="{BB962C8B-B14F-4D97-AF65-F5344CB8AC3E}">
        <p14:creationId xmlns:p14="http://schemas.microsoft.com/office/powerpoint/2010/main" val="311708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611174214"/>
              </p:ext>
            </p:extLst>
          </p:nvPr>
        </p:nvGraphicFramePr>
        <p:xfrm>
          <a:off x="930730" y="719666"/>
          <a:ext cx="9229269" cy="4617720"/>
        </p:xfrm>
        <a:graphic>
          <a:graphicData uri="http://schemas.openxmlformats.org/drawingml/2006/table">
            <a:tbl>
              <a:tblPr firstRow="1" bandRow="1">
                <a:tableStyleId>{5940675A-B579-460E-94D1-54222C63F5DA}</a:tableStyleId>
              </a:tblPr>
              <a:tblGrid>
                <a:gridCol w="3076423"/>
                <a:gridCol w="3781576"/>
                <a:gridCol w="2371270"/>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ru-RU" sz="1800" b="1" kern="1200" dirty="0" smtClean="0">
                          <a:solidFill>
                            <a:schemeClr val="tx1"/>
                          </a:solidFill>
                          <a:effectLst/>
                          <a:latin typeface="+mn-lt"/>
                          <a:ea typeface="+mn-ea"/>
                          <a:cs typeface="+mn-cs"/>
                        </a:rPr>
                        <a:t>Описание риска</a:t>
                      </a:r>
                    </a:p>
                    <a:p>
                      <a:pPr algn="l"/>
                      <a:r>
                        <a:rPr lang="ru-RU" sz="1800" b="1" kern="1200" dirty="0" smtClean="0">
                          <a:solidFill>
                            <a:schemeClr val="tx1"/>
                          </a:solidFill>
                          <a:effectLst/>
                          <a:latin typeface="+mn-lt"/>
                          <a:ea typeface="+mn-ea"/>
                          <a:cs typeface="+mn-cs"/>
                        </a:rPr>
                        <a:t>(угрозы безопасности)</a:t>
                      </a:r>
                      <a:r>
                        <a:rPr lang="ru-RU" dirty="0" smtClean="0">
                          <a:effectLst/>
                        </a:rPr>
                        <a:t> </a:t>
                      </a:r>
                      <a:endParaRPr lang="ru-RU" dirty="0"/>
                    </a:p>
                  </a:txBody>
                  <a:tcPr/>
                </a:tc>
                <a:tc gridSpan="2">
                  <a:txBody>
                    <a:bodyPr/>
                    <a:lstStyle/>
                    <a:p>
                      <a:pPr algn="ctr"/>
                      <a:r>
                        <a:rPr lang="ru-RU" sz="1800" b="1" kern="1200" dirty="0" smtClean="0">
                          <a:solidFill>
                            <a:schemeClr val="tx1"/>
                          </a:solidFill>
                          <a:effectLst/>
                          <a:latin typeface="+mn-lt"/>
                          <a:ea typeface="+mn-ea"/>
                          <a:cs typeface="+mn-cs"/>
                        </a:rPr>
                        <a:t>Анализ риска</a:t>
                      </a:r>
                      <a:r>
                        <a:rPr lang="ru-RU" b="1" dirty="0" smtClean="0">
                          <a:effectLst/>
                        </a:rPr>
                        <a:t> </a:t>
                      </a:r>
                      <a:endParaRPr lang="ru-RU" b="1" dirty="0"/>
                    </a:p>
                  </a:txBody>
                  <a:tcPr anchor="ctr"/>
                </a:tc>
                <a:tc hMerge="1">
                  <a:txBody>
                    <a:bodyPr/>
                    <a:lstStyle/>
                    <a:p>
                      <a:endParaRPr lang="ru-RU" dirty="0"/>
                    </a:p>
                  </a:txBody>
                  <a:tcPr/>
                </a:tc>
              </a:tr>
              <a:tr h="370840">
                <a:tc>
                  <a:txBody>
                    <a:bodyPr/>
                    <a:lstStyle/>
                    <a:p>
                      <a:endParaRPr lang="ru-RU" dirty="0"/>
                    </a:p>
                  </a:txBody>
                  <a:tcPr/>
                </a:tc>
                <a:tc>
                  <a:txBody>
                    <a:bodyPr/>
                    <a:lstStyle/>
                    <a:p>
                      <a:r>
                        <a:rPr lang="ru-RU" sz="1800" kern="1200" dirty="0" smtClean="0">
                          <a:solidFill>
                            <a:schemeClr val="tx1"/>
                          </a:solidFill>
                          <a:effectLst/>
                          <a:latin typeface="+mn-lt"/>
                          <a:ea typeface="+mn-ea"/>
                          <a:cs typeface="+mn-cs"/>
                        </a:rPr>
                        <a:t>Источник риска</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Метод реализации</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Уязвимость</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Ожидаемые последствия</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Возможная стоимость риска, ожидаемый размер ущерба</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Вероятность риска</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Относительный приоритет</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Превентивные  меры</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cap="all" dirty="0" smtClean="0">
                          <a:solidFill>
                            <a:schemeClr val="tx1"/>
                          </a:solidFill>
                          <a:effectLst/>
                          <a:latin typeface="+mn-lt"/>
                          <a:ea typeface="+mn-ea"/>
                          <a:cs typeface="+mn-cs"/>
                        </a:rPr>
                        <a:t>в</a:t>
                      </a:r>
                      <a:r>
                        <a:rPr lang="ru-RU" sz="1800" i="1" kern="1200" dirty="0" smtClean="0">
                          <a:solidFill>
                            <a:schemeClr val="tx1"/>
                          </a:solidFill>
                          <a:effectLst/>
                          <a:latin typeface="+mn-lt"/>
                          <a:ea typeface="+mn-ea"/>
                          <a:cs typeface="+mn-cs"/>
                        </a:rPr>
                        <a:t>осстановительные меры</a:t>
                      </a:r>
                      <a:r>
                        <a:rPr lang="ru-RU" dirty="0" smtClean="0">
                          <a:effectLst/>
                        </a:rPr>
                        <a:t> </a:t>
                      </a:r>
                      <a:endParaRPr lang="ru-RU" dirty="0"/>
                    </a:p>
                  </a:txBody>
                  <a:tcPr/>
                </a:tc>
                <a:tc>
                  <a:txBody>
                    <a:bodyPr/>
                    <a:lstStyle/>
                    <a:p>
                      <a:endParaRPr lang="ru-RU"/>
                    </a:p>
                  </a:txBody>
                  <a:tcPr/>
                </a:tc>
              </a:tr>
              <a:tr h="370840">
                <a:tc>
                  <a:txBody>
                    <a:bodyPr/>
                    <a:lstStyle/>
                    <a:p>
                      <a:endParaRPr lang="ru-RU"/>
                    </a:p>
                  </a:txBody>
                  <a:tcPr/>
                </a:tc>
                <a:tc>
                  <a:txBody>
                    <a:bodyPr/>
                    <a:lstStyle/>
                    <a:p>
                      <a:r>
                        <a:rPr lang="ru-RU" sz="1800" i="1" kern="1200" dirty="0" smtClean="0">
                          <a:solidFill>
                            <a:schemeClr val="tx1"/>
                          </a:solidFill>
                          <a:effectLst/>
                          <a:latin typeface="+mn-lt"/>
                          <a:ea typeface="+mn-ea"/>
                          <a:cs typeface="+mn-cs"/>
                        </a:rPr>
                        <a:t>Стоимость защиты</a:t>
                      </a:r>
                      <a:r>
                        <a:rPr lang="ru-RU" dirty="0" smtClean="0">
                          <a:effectLst/>
                        </a:rPr>
                        <a:t> </a:t>
                      </a:r>
                      <a:endParaRPr lang="ru-RU" dirty="0"/>
                    </a:p>
                  </a:txBody>
                  <a:tcPr/>
                </a:tc>
                <a:tc>
                  <a:txBody>
                    <a:bodyPr/>
                    <a:lstStyle/>
                    <a:p>
                      <a:endParaRPr lang="ru-RU" dirty="0"/>
                    </a:p>
                  </a:txBody>
                  <a:tcPr/>
                </a:tc>
              </a:tr>
            </a:tbl>
          </a:graphicData>
        </a:graphic>
      </p:graphicFrame>
    </p:spTree>
    <p:extLst>
      <p:ext uri="{BB962C8B-B14F-4D97-AF65-F5344CB8AC3E}">
        <p14:creationId xmlns:p14="http://schemas.microsoft.com/office/powerpoint/2010/main" val="716011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a:t>2</a:t>
            </a:r>
            <a:r>
              <a:rPr lang="ru-RU" sz="2800" b="1" i="1" dirty="0" smtClean="0"/>
              <a:t>. Аналитическая таблица </a:t>
            </a:r>
            <a:r>
              <a:rPr lang="ru-RU" sz="2900" b="1" i="1" dirty="0" smtClean="0"/>
              <a:t>(24 из 30)</a:t>
            </a:r>
            <a:endParaRPr lang="ru-RU" sz="2900" b="1" i="1" dirty="0"/>
          </a:p>
        </p:txBody>
      </p:sp>
      <p:sp>
        <p:nvSpPr>
          <p:cNvPr id="3" name="Объект 2"/>
          <p:cNvSpPr>
            <a:spLocks noGrp="1"/>
          </p:cNvSpPr>
          <p:nvPr>
            <p:ph idx="1"/>
          </p:nvPr>
        </p:nvSpPr>
        <p:spPr>
          <a:xfrm>
            <a:off x="310243" y="1096150"/>
            <a:ext cx="11881757" cy="5761850"/>
          </a:xfrm>
        </p:spPr>
        <p:txBody>
          <a:bodyPr>
            <a:normAutofit fontScale="85000" lnSpcReduction="20000"/>
          </a:bodyPr>
          <a:lstStyle/>
          <a:p>
            <a:pPr marL="0" indent="0">
              <a:buNone/>
            </a:pPr>
            <a:r>
              <a:rPr lang="ru-RU" sz="3200" b="1" dirty="0" smtClean="0"/>
              <a:t>2.1</a:t>
            </a:r>
            <a:r>
              <a:rPr lang="ru-RU" sz="3200" b="1" dirty="0"/>
              <a:t>. Пояснения к </a:t>
            </a:r>
            <a:r>
              <a:rPr lang="ru-RU" sz="3200" b="1" dirty="0" smtClean="0"/>
              <a:t>таблице </a:t>
            </a:r>
            <a:r>
              <a:rPr lang="ru-RU" b="1" dirty="0" smtClean="0"/>
              <a:t>(1 из 5)</a:t>
            </a:r>
            <a:endParaRPr lang="ru-RU" sz="3200" dirty="0"/>
          </a:p>
          <a:p>
            <a:r>
              <a:rPr lang="ru-RU" sz="3200" dirty="0"/>
              <a:t>Столбец "</a:t>
            </a:r>
            <a:r>
              <a:rPr lang="ru-RU" sz="3200" i="1" dirty="0"/>
              <a:t>Описание риска (угрозы безопасности)” </a:t>
            </a:r>
            <a:r>
              <a:rPr lang="ru-RU" sz="3200" dirty="0"/>
              <a:t>содержит список угроз безопасности компьютерной системы ОИ.</a:t>
            </a:r>
          </a:p>
          <a:p>
            <a:r>
              <a:rPr lang="ru-RU" sz="3200" dirty="0"/>
              <a:t>Графа "</a:t>
            </a:r>
            <a:r>
              <a:rPr lang="ru-RU" sz="3200" i="1" dirty="0"/>
              <a:t>Источник риска</a:t>
            </a:r>
            <a:r>
              <a:rPr lang="ru-RU" sz="3200" dirty="0"/>
              <a:t>" содержит описание источников угрозы (антропогенные, техногенные, стихийные).</a:t>
            </a:r>
          </a:p>
          <a:p>
            <a:r>
              <a:rPr lang="ru-RU" sz="3200" dirty="0"/>
              <a:t>Графа "</a:t>
            </a:r>
            <a:r>
              <a:rPr lang="ru-RU" sz="3200" i="1" dirty="0"/>
              <a:t> Метод реализации</a:t>
            </a:r>
            <a:r>
              <a:rPr lang="ru-RU" sz="3200" dirty="0"/>
              <a:t> " содержит описание методов реализации угроз ИБ (аналитические, технические, программные, социальные, организационные).</a:t>
            </a:r>
          </a:p>
          <a:p>
            <a:r>
              <a:rPr lang="ru-RU" sz="3200" dirty="0"/>
              <a:t>Графа "</a:t>
            </a:r>
            <a:r>
              <a:rPr lang="ru-RU" sz="3200" i="1" dirty="0"/>
              <a:t> Уязвимость</a:t>
            </a:r>
            <a:r>
              <a:rPr lang="ru-RU" sz="3200" dirty="0"/>
              <a:t> " содержит описание уязвимостей (объективные, субъективные, случайные).</a:t>
            </a:r>
          </a:p>
          <a:p>
            <a:r>
              <a:rPr lang="ru-RU" sz="3200" dirty="0"/>
              <a:t>Графа "</a:t>
            </a:r>
            <a:r>
              <a:rPr lang="ru-RU" sz="3200" i="1" dirty="0"/>
              <a:t>Ожидаемые последствия</a:t>
            </a:r>
            <a:r>
              <a:rPr lang="ru-RU" sz="3200" dirty="0"/>
              <a:t>” содержит перечень возможных последствий для работы ОИ, которые могут иметь место при реализации соответствующей угрозы.</a:t>
            </a:r>
          </a:p>
          <a:p>
            <a:r>
              <a:rPr lang="ru-RU" sz="3200" dirty="0"/>
              <a:t>Графа "</a:t>
            </a:r>
            <a:r>
              <a:rPr lang="ru-RU" sz="3200" i="1" dirty="0"/>
              <a:t>Возможная стоимость риска, ожидаемый размер ущерба</a:t>
            </a:r>
            <a:r>
              <a:rPr lang="ru-RU" sz="3200" dirty="0"/>
              <a:t>” содержит оценку потерь, которые для каждой конкретной угрозы имеют моральный и физический аспекты.</a:t>
            </a:r>
            <a:r>
              <a:rPr lang="ru-RU" sz="3200" dirty="0" smtClean="0">
                <a:effectLst/>
              </a:rPr>
              <a:t> </a:t>
            </a:r>
            <a:endParaRPr lang="ru-RU" sz="3000" dirty="0"/>
          </a:p>
        </p:txBody>
      </p:sp>
    </p:spTree>
    <p:extLst>
      <p:ext uri="{BB962C8B-B14F-4D97-AF65-F5344CB8AC3E}">
        <p14:creationId xmlns:p14="http://schemas.microsoft.com/office/powerpoint/2010/main" val="735948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a:t>2</a:t>
            </a:r>
            <a:r>
              <a:rPr lang="ru-RU" sz="2800" b="1" i="1" dirty="0" smtClean="0"/>
              <a:t>. Аналитическая таблица </a:t>
            </a:r>
            <a:r>
              <a:rPr lang="ru-RU" sz="2900" b="1" i="1" dirty="0" smtClean="0"/>
              <a:t>(25 из 30)</a:t>
            </a:r>
            <a:endParaRPr lang="ru-RU" sz="2900" b="1" i="1" dirty="0"/>
          </a:p>
        </p:txBody>
      </p:sp>
      <p:sp>
        <p:nvSpPr>
          <p:cNvPr id="3" name="Объект 2"/>
          <p:cNvSpPr>
            <a:spLocks noGrp="1"/>
          </p:cNvSpPr>
          <p:nvPr>
            <p:ph idx="1"/>
          </p:nvPr>
        </p:nvSpPr>
        <p:spPr>
          <a:xfrm>
            <a:off x="310243" y="1096150"/>
            <a:ext cx="11881757" cy="5761850"/>
          </a:xfrm>
        </p:spPr>
        <p:txBody>
          <a:bodyPr>
            <a:normAutofit lnSpcReduction="10000"/>
          </a:bodyPr>
          <a:lstStyle/>
          <a:p>
            <a:pPr marL="0" indent="0">
              <a:buNone/>
            </a:pPr>
            <a:r>
              <a:rPr lang="ru-RU" sz="3200" b="1" dirty="0" smtClean="0"/>
              <a:t>2.1</a:t>
            </a:r>
            <a:r>
              <a:rPr lang="ru-RU" sz="3200" b="1" dirty="0"/>
              <a:t>. Пояснения к </a:t>
            </a:r>
            <a:r>
              <a:rPr lang="ru-RU" sz="3200" b="1" dirty="0" smtClean="0"/>
              <a:t>таблице </a:t>
            </a:r>
            <a:r>
              <a:rPr lang="ru-RU" b="1" dirty="0" smtClean="0"/>
              <a:t>(2 из 5)</a:t>
            </a:r>
            <a:endParaRPr lang="ru-RU" sz="3200" dirty="0"/>
          </a:p>
          <a:p>
            <a:pPr>
              <a:buFont typeface="Courier New" charset="0"/>
              <a:buChar char="o"/>
            </a:pPr>
            <a:r>
              <a:rPr lang="ru-RU" dirty="0"/>
              <a:t>Моральный аспект - это подрыв доверия к деятельности ОИ, который приводит к косвенным физическим потерям за счет упущенной выгоды или отказа от сотрудничества, или неоправданных затрат на дополнительные средства защиты (“</a:t>
            </a:r>
            <a:r>
              <a:rPr lang="ru-RU" dirty="0" err="1"/>
              <a:t>параноидальный</a:t>
            </a:r>
            <a:r>
              <a:rPr lang="ru-RU" dirty="0"/>
              <a:t> синдром”).</a:t>
            </a:r>
          </a:p>
          <a:p>
            <a:pPr>
              <a:buFont typeface="Courier New" charset="0"/>
              <a:buChar char="o"/>
            </a:pPr>
            <a:r>
              <a:rPr lang="ru-RU" dirty="0"/>
              <a:t>Физический аспект определяет количественную сторону возможных потерь. Количественная сторона этих потерь может быть оценена только в каждом конкретном случае и ее значение для каждого такого случая может изменяться в большом интервале.</a:t>
            </a:r>
          </a:p>
          <a:p>
            <a:pPr>
              <a:buFont typeface="Courier New" charset="0"/>
              <a:buChar char="o"/>
            </a:pPr>
            <a:r>
              <a:rPr lang="ru-RU" dirty="0"/>
              <a:t>Физические потери складываются из двух составляющих – прямого ущерба и косвенного ущерба. Прямой ущерб определяется суммой средств, которая реально потеряна в результате неблагоприятных событий. Косвенный ущерб определяется той суммой средств, которые потеряны вследствие приостановки, остановки или некорректного функционирования системы.</a:t>
            </a:r>
          </a:p>
        </p:txBody>
      </p:sp>
    </p:spTree>
    <p:extLst>
      <p:ext uri="{BB962C8B-B14F-4D97-AF65-F5344CB8AC3E}">
        <p14:creationId xmlns:p14="http://schemas.microsoft.com/office/powerpoint/2010/main" val="1020501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a:t>2</a:t>
            </a:r>
            <a:r>
              <a:rPr lang="ru-RU" sz="2800" b="1" i="1" dirty="0" smtClean="0"/>
              <a:t>. Аналитическая таблица </a:t>
            </a:r>
            <a:r>
              <a:rPr lang="ru-RU" sz="2900" b="1" i="1" dirty="0" smtClean="0"/>
              <a:t>(26 из 30)</a:t>
            </a:r>
            <a:endParaRPr lang="ru-RU" sz="2900" b="1" i="1" dirty="0"/>
          </a:p>
        </p:txBody>
      </p:sp>
      <p:sp>
        <p:nvSpPr>
          <p:cNvPr id="3" name="Объект 2"/>
          <p:cNvSpPr>
            <a:spLocks noGrp="1"/>
          </p:cNvSpPr>
          <p:nvPr>
            <p:ph idx="1"/>
          </p:nvPr>
        </p:nvSpPr>
        <p:spPr>
          <a:xfrm>
            <a:off x="310243" y="1096150"/>
            <a:ext cx="11645537" cy="5761850"/>
          </a:xfrm>
        </p:spPr>
        <p:txBody>
          <a:bodyPr>
            <a:normAutofit/>
          </a:bodyPr>
          <a:lstStyle/>
          <a:p>
            <a:pPr marL="0" indent="0">
              <a:buNone/>
            </a:pPr>
            <a:r>
              <a:rPr lang="ru-RU" sz="3200" b="1" dirty="0" smtClean="0"/>
              <a:t>2.1</a:t>
            </a:r>
            <a:r>
              <a:rPr lang="ru-RU" sz="3200" b="1" dirty="0"/>
              <a:t>. Пояснения к </a:t>
            </a:r>
            <a:r>
              <a:rPr lang="ru-RU" sz="3200" b="1" dirty="0" smtClean="0"/>
              <a:t>таблице </a:t>
            </a:r>
            <a:r>
              <a:rPr lang="ru-RU" b="1" dirty="0" smtClean="0"/>
              <a:t>(3 из 5)</a:t>
            </a:r>
          </a:p>
          <a:p>
            <a:r>
              <a:rPr lang="ru-RU" sz="3200" dirty="0"/>
              <a:t>Графа "</a:t>
            </a:r>
            <a:r>
              <a:rPr lang="ru-RU" sz="3200" i="1" dirty="0"/>
              <a:t>Вероятность риска</a:t>
            </a:r>
            <a:r>
              <a:rPr lang="ru-RU" sz="3200" dirty="0"/>
              <a:t>” содержит количественную оценку, которая может принимать значения:</a:t>
            </a:r>
          </a:p>
          <a:p>
            <a:pPr lvl="1"/>
            <a:r>
              <a:rPr lang="ru-RU" sz="2800" dirty="0"/>
              <a:t>высокая - 0,75;</a:t>
            </a:r>
          </a:p>
          <a:p>
            <a:pPr lvl="1"/>
            <a:r>
              <a:rPr lang="ru-RU" sz="2800" dirty="0"/>
              <a:t>средняя - 0,50;</a:t>
            </a:r>
          </a:p>
          <a:p>
            <a:pPr lvl="1"/>
            <a:r>
              <a:rPr lang="ru-RU" sz="2800" dirty="0"/>
              <a:t>низкая - 0,25;</a:t>
            </a:r>
          </a:p>
          <a:p>
            <a:pPr lvl="1"/>
            <a:r>
              <a:rPr lang="ru-RU" sz="2800" dirty="0"/>
              <a:t>пренебрежимо малая - 0,05.</a:t>
            </a:r>
          </a:p>
          <a:p>
            <a:pPr marL="0" indent="0">
              <a:buNone/>
            </a:pPr>
            <a:r>
              <a:rPr lang="ru-RU" sz="3200" dirty="0"/>
              <a:t>При определении вероятности риска делается предположение, что сотрудники благонадежны и заинтересованы в успехе общего дела, а клиенты и партнеры имеют дружественные отношения</a:t>
            </a:r>
            <a:r>
              <a:rPr lang="ru-RU" sz="3200" dirty="0" smtClean="0"/>
              <a:t>.</a:t>
            </a:r>
            <a:endParaRPr lang="ru-RU" sz="3200" dirty="0"/>
          </a:p>
        </p:txBody>
      </p:sp>
    </p:spTree>
    <p:extLst>
      <p:ext uri="{BB962C8B-B14F-4D97-AF65-F5344CB8AC3E}">
        <p14:creationId xmlns:p14="http://schemas.microsoft.com/office/powerpoint/2010/main" val="456808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a:t>2</a:t>
            </a:r>
            <a:r>
              <a:rPr lang="ru-RU" sz="2800" b="1" i="1" dirty="0" smtClean="0"/>
              <a:t>. Аналитическая таблица </a:t>
            </a:r>
            <a:r>
              <a:rPr lang="ru-RU" sz="2900" b="1" i="1" dirty="0" smtClean="0"/>
              <a:t>(27 из 30)</a:t>
            </a:r>
            <a:endParaRPr lang="ru-RU" sz="2900" b="1" i="1" dirty="0"/>
          </a:p>
        </p:txBody>
      </p:sp>
      <p:sp>
        <p:nvSpPr>
          <p:cNvPr id="3" name="Объект 2"/>
          <p:cNvSpPr>
            <a:spLocks noGrp="1"/>
          </p:cNvSpPr>
          <p:nvPr>
            <p:ph idx="1"/>
          </p:nvPr>
        </p:nvSpPr>
        <p:spPr>
          <a:xfrm>
            <a:off x="310243" y="943557"/>
            <a:ext cx="11645537" cy="5761850"/>
          </a:xfrm>
        </p:spPr>
        <p:txBody>
          <a:bodyPr>
            <a:normAutofit lnSpcReduction="10000"/>
          </a:bodyPr>
          <a:lstStyle/>
          <a:p>
            <a:pPr marL="0" indent="0">
              <a:buNone/>
            </a:pPr>
            <a:r>
              <a:rPr lang="ru-RU" sz="3200" b="1" dirty="0" smtClean="0"/>
              <a:t>2.1</a:t>
            </a:r>
            <a:r>
              <a:rPr lang="ru-RU" sz="3200" b="1" dirty="0"/>
              <a:t>. Пояснения к </a:t>
            </a:r>
            <a:r>
              <a:rPr lang="ru-RU" sz="3200" b="1" dirty="0" smtClean="0"/>
              <a:t>таблице </a:t>
            </a:r>
            <a:r>
              <a:rPr lang="ru-RU" b="1" dirty="0" smtClean="0"/>
              <a:t>(4 из 5)</a:t>
            </a:r>
          </a:p>
          <a:p>
            <a:r>
              <a:rPr lang="ru-RU" sz="3200" dirty="0"/>
              <a:t>Графа "</a:t>
            </a:r>
            <a:r>
              <a:rPr lang="ru-RU" sz="3200" i="1" dirty="0"/>
              <a:t>Относительный приоритет</a:t>
            </a:r>
            <a:r>
              <a:rPr lang="ru-RU" sz="3200" dirty="0"/>
              <a:t>” содержит количественную оценку, определяющую очередность реализации соответствующих мероприятий с точки зрения их важности в системе защиты и может быть вычислена по формуле:</a:t>
            </a:r>
          </a:p>
          <a:p>
            <a:pPr marL="0" indent="0">
              <a:buNone/>
            </a:pPr>
            <a:r>
              <a:rPr lang="ru-RU" sz="3200" b="1" dirty="0"/>
              <a:t>относительный приоритет = (Стоимость риска)*(Вероятность риска)/1000.</a:t>
            </a:r>
            <a:endParaRPr lang="ru-RU" sz="3200" dirty="0"/>
          </a:p>
          <a:p>
            <a:r>
              <a:rPr lang="ru-RU" sz="3200" dirty="0"/>
              <a:t>Графа "</a:t>
            </a:r>
            <a:r>
              <a:rPr lang="ru-RU" sz="3200" i="1" dirty="0"/>
              <a:t>Превентивные меры</a:t>
            </a:r>
            <a:r>
              <a:rPr lang="ru-RU" sz="3200" dirty="0"/>
              <a:t>” содержит перечень мероприятий предназначенных для предотвращения угрозы.</a:t>
            </a:r>
          </a:p>
          <a:p>
            <a:r>
              <a:rPr lang="ru-RU" sz="3200" dirty="0"/>
              <a:t>Графа "</a:t>
            </a:r>
            <a:r>
              <a:rPr lang="ru-RU" sz="3200" i="1" cap="all" dirty="0"/>
              <a:t>в</a:t>
            </a:r>
            <a:r>
              <a:rPr lang="ru-RU" sz="3200" i="1" dirty="0"/>
              <a:t>осстановительные меры</a:t>
            </a:r>
            <a:r>
              <a:rPr lang="ru-RU" sz="3200" dirty="0"/>
              <a:t>” содержит перечень мероприятий, выполнение которых необходимо при реализации угрозы.</a:t>
            </a:r>
          </a:p>
        </p:txBody>
      </p:sp>
    </p:spTree>
    <p:extLst>
      <p:ext uri="{BB962C8B-B14F-4D97-AF65-F5344CB8AC3E}">
        <p14:creationId xmlns:p14="http://schemas.microsoft.com/office/powerpoint/2010/main" val="669682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smtClean="0"/>
              <a:t>Анализ риска (угрозы)</a:t>
            </a:r>
            <a:r>
              <a:rPr lang="ru-RU" sz="3200" b="1" i="1" dirty="0"/>
              <a:t> </a:t>
            </a:r>
            <a:r>
              <a:rPr lang="ru-RU" sz="2800" b="1" i="1" dirty="0"/>
              <a:t>2</a:t>
            </a:r>
            <a:r>
              <a:rPr lang="ru-RU" sz="2800" b="1" i="1" dirty="0" smtClean="0"/>
              <a:t>. Аналитическая таблица </a:t>
            </a:r>
            <a:r>
              <a:rPr lang="ru-RU" sz="2900" b="1" i="1" dirty="0" smtClean="0"/>
              <a:t>(28 из 30)</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pPr marL="0" indent="0">
              <a:buNone/>
            </a:pPr>
            <a:r>
              <a:rPr lang="ru-RU" sz="3200" b="1" dirty="0" smtClean="0"/>
              <a:t>2.1</a:t>
            </a:r>
            <a:r>
              <a:rPr lang="ru-RU" sz="3200" b="1" dirty="0"/>
              <a:t>. Пояснения к </a:t>
            </a:r>
            <a:r>
              <a:rPr lang="ru-RU" sz="3200" b="1" dirty="0" smtClean="0"/>
              <a:t>таблице </a:t>
            </a:r>
            <a:r>
              <a:rPr lang="ru-RU" b="1" dirty="0" smtClean="0"/>
              <a:t>(5 из 5)</a:t>
            </a:r>
          </a:p>
          <a:p>
            <a:r>
              <a:rPr lang="ru-RU" sz="3200" dirty="0"/>
              <a:t>Графа "</a:t>
            </a:r>
            <a:r>
              <a:rPr lang="ru-RU" sz="3200" i="1" dirty="0"/>
              <a:t>Стоимость защиты"</a:t>
            </a:r>
            <a:r>
              <a:rPr lang="ru-RU" sz="3200" dirty="0"/>
              <a:t> содержит количественную оценку, которая складывается, для каждой конкретной угрозы, из следующих, основных составляющих:</a:t>
            </a:r>
          </a:p>
          <a:p>
            <a:pPr lvl="1"/>
            <a:r>
              <a:rPr lang="ru-RU" sz="2800" dirty="0"/>
              <a:t>дополнительных технических средств и каналов связи, обеспечивающих необходимый уровень резервирования и надежности функционирования ОИ;</a:t>
            </a:r>
          </a:p>
          <a:p>
            <a:pPr lvl="1"/>
            <a:r>
              <a:rPr lang="ru-RU" sz="2800" dirty="0"/>
              <a:t>стоимости разработки предполагаемой системы защиты;</a:t>
            </a:r>
          </a:p>
          <a:p>
            <a:pPr lvl="1"/>
            <a:r>
              <a:rPr lang="ru-RU" sz="2800" dirty="0"/>
              <a:t>стоимости зарплаты сотрудников службы безопасности и обслуживающего персонала, обеспечивающих безопасное функционирование ОИ;</a:t>
            </a:r>
          </a:p>
          <a:p>
            <a:pPr lvl="1"/>
            <a:r>
              <a:rPr lang="ru-RU" sz="2800" dirty="0"/>
              <a:t>средств, направляемых на поддержание на требуемом уровне системы защиты и на ее дальнейшее развитие.</a:t>
            </a:r>
          </a:p>
        </p:txBody>
      </p:sp>
    </p:spTree>
    <p:extLst>
      <p:ext uri="{BB962C8B-B14F-4D97-AF65-F5344CB8AC3E}">
        <p14:creationId xmlns:p14="http://schemas.microsoft.com/office/powerpoint/2010/main" val="1373967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1975049403"/>
              </p:ext>
            </p:extLst>
          </p:nvPr>
        </p:nvGraphicFramePr>
        <p:xfrm>
          <a:off x="220174" y="183224"/>
          <a:ext cx="11838432" cy="6405880"/>
        </p:xfrm>
        <a:graphic>
          <a:graphicData uri="http://schemas.openxmlformats.org/drawingml/2006/table">
            <a:tbl>
              <a:tblPr firstRow="1" bandRow="1">
                <a:tableStyleId>{5940675A-B579-460E-94D1-54222C63F5DA}</a:tableStyleId>
              </a:tblPr>
              <a:tblGrid>
                <a:gridCol w="2499360"/>
                <a:gridCol w="3938016"/>
                <a:gridCol w="54010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ru-RU" sz="1800" b="1" kern="1200" dirty="0" smtClean="0">
                          <a:solidFill>
                            <a:schemeClr val="tx1"/>
                          </a:solidFill>
                          <a:effectLst/>
                          <a:latin typeface="+mn-lt"/>
                          <a:ea typeface="+mn-ea"/>
                          <a:cs typeface="+mn-cs"/>
                        </a:rPr>
                        <a:t>Описание риска</a:t>
                      </a:r>
                    </a:p>
                    <a:p>
                      <a:pPr algn="l"/>
                      <a:r>
                        <a:rPr lang="ru-RU" sz="1800" b="1" kern="1200" dirty="0" smtClean="0">
                          <a:solidFill>
                            <a:schemeClr val="tx1"/>
                          </a:solidFill>
                          <a:effectLst/>
                          <a:latin typeface="+mn-lt"/>
                          <a:ea typeface="+mn-ea"/>
                          <a:cs typeface="+mn-cs"/>
                        </a:rPr>
                        <a:t>(угрозы безопасности)</a:t>
                      </a:r>
                      <a:r>
                        <a:rPr lang="ru-RU" dirty="0" smtClean="0">
                          <a:effectLst/>
                        </a:rPr>
                        <a:t> </a:t>
                      </a:r>
                      <a:endParaRPr lang="ru-RU" dirty="0"/>
                    </a:p>
                  </a:txBody>
                  <a:tcPr/>
                </a:tc>
                <a:tc gridSpan="2">
                  <a:txBody>
                    <a:bodyPr/>
                    <a:lstStyle/>
                    <a:p>
                      <a:pPr algn="ctr"/>
                      <a:r>
                        <a:rPr lang="ru-RU" sz="1800" b="1" kern="1200" dirty="0" smtClean="0">
                          <a:solidFill>
                            <a:schemeClr val="tx1"/>
                          </a:solidFill>
                          <a:effectLst/>
                          <a:latin typeface="+mn-lt"/>
                          <a:ea typeface="+mn-ea"/>
                          <a:cs typeface="+mn-cs"/>
                        </a:rPr>
                        <a:t>Анализ риска</a:t>
                      </a:r>
                      <a:r>
                        <a:rPr lang="ru-RU" b="1" dirty="0" smtClean="0">
                          <a:effectLst/>
                        </a:rPr>
                        <a:t> </a:t>
                      </a:r>
                      <a:endParaRPr lang="ru-RU" b="1" dirty="0"/>
                    </a:p>
                  </a:txBody>
                  <a:tcPr anchor="ctr"/>
                </a:tc>
                <a:tc hMerge="1">
                  <a:txBody>
                    <a:bodyPr/>
                    <a:lstStyle/>
                    <a:p>
                      <a:endParaRPr lang="ru-RU" dirty="0"/>
                    </a:p>
                  </a:txBody>
                  <a:tcPr/>
                </a:tc>
              </a:tr>
              <a:tr h="370840">
                <a:tc rowSpan="6">
                  <a:txBody>
                    <a:bodyPr/>
                    <a:lstStyle/>
                    <a:p>
                      <a:r>
                        <a:rPr lang="ru-RU" sz="1800" b="1" kern="1200" dirty="0" smtClean="0">
                          <a:solidFill>
                            <a:schemeClr val="tx1"/>
                          </a:solidFill>
                          <a:effectLst/>
                          <a:latin typeface="+mn-lt"/>
                          <a:ea typeface="+mn-ea"/>
                          <a:cs typeface="+mn-cs"/>
                        </a:rPr>
                        <a:t>Физическое повреждение аппаратных средств</a:t>
                      </a:r>
                      <a:r>
                        <a:rPr lang="ru-RU" dirty="0" smtClean="0">
                          <a:effectLst/>
                        </a:rPr>
                        <a:t> </a:t>
                      </a:r>
                      <a:endParaRPr lang="ru-RU" dirty="0"/>
                    </a:p>
                  </a:txBody>
                  <a:tcPr/>
                </a:tc>
                <a:tc>
                  <a:txBody>
                    <a:bodyPr/>
                    <a:lstStyle/>
                    <a:p>
                      <a:r>
                        <a:rPr lang="ru-RU" sz="1800" kern="1200" dirty="0" smtClean="0">
                          <a:solidFill>
                            <a:schemeClr val="tx1"/>
                          </a:solidFill>
                          <a:effectLst/>
                          <a:latin typeface="+mn-lt"/>
                          <a:ea typeface="+mn-ea"/>
                          <a:cs typeface="+mn-cs"/>
                        </a:rPr>
                        <a:t>Источник риска</a:t>
                      </a:r>
                      <a:r>
                        <a:rPr lang="ru-RU" dirty="0" smtClean="0">
                          <a:effectLst/>
                        </a:rPr>
                        <a:t> </a:t>
                      </a:r>
                      <a:endParaRPr lang="ru-RU" dirty="0"/>
                    </a:p>
                  </a:txBody>
                  <a:tcPr/>
                </a:tc>
                <a:tc>
                  <a:txBody>
                    <a:bodyPr/>
                    <a:lstStyle/>
                    <a:p>
                      <a:pPr marL="285750" lvl="0" indent="-285750">
                        <a:buFont typeface="Arial" charset="0"/>
                        <a:buChar char="•"/>
                      </a:pPr>
                      <a:r>
                        <a:rPr lang="ru-RU" sz="1800" kern="1200" dirty="0" smtClean="0">
                          <a:solidFill>
                            <a:schemeClr val="tx1"/>
                          </a:solidFill>
                          <a:effectLst/>
                          <a:latin typeface="+mn-lt"/>
                          <a:ea typeface="+mn-ea"/>
                          <a:cs typeface="+mn-cs"/>
                        </a:rPr>
                        <a:t>персонал;</a:t>
                      </a:r>
                    </a:p>
                    <a:p>
                      <a:pPr marL="285750" indent="-285750">
                        <a:buFont typeface="Arial" charset="0"/>
                        <a:buChar char="•"/>
                      </a:pPr>
                      <a:r>
                        <a:rPr lang="ru-RU" sz="1800" kern="1200" dirty="0" smtClean="0">
                          <a:solidFill>
                            <a:schemeClr val="tx1"/>
                          </a:solidFill>
                          <a:effectLst/>
                          <a:latin typeface="+mn-lt"/>
                          <a:ea typeface="+mn-ea"/>
                          <a:cs typeface="+mn-cs"/>
                        </a:rPr>
                        <a:t>посетители</a:t>
                      </a:r>
                      <a:r>
                        <a:rPr lang="ru-RU" dirty="0" smtClean="0">
                          <a:effectLst/>
                        </a:rPr>
                        <a:t> </a:t>
                      </a:r>
                      <a:endParaRPr lang="ru-RU" dirty="0"/>
                    </a:p>
                  </a:txBody>
                  <a:tcPr/>
                </a:tc>
              </a:tr>
              <a:tr h="370840">
                <a:tc vMerge="1">
                  <a:txBody>
                    <a:bodyPr/>
                    <a:lstStyle/>
                    <a:p>
                      <a:endParaRPr lang="ru-RU" dirty="0"/>
                    </a:p>
                  </a:txBody>
                  <a:tcPr/>
                </a:tc>
                <a:tc>
                  <a:txBody>
                    <a:bodyPr/>
                    <a:lstStyle/>
                    <a:p>
                      <a:r>
                        <a:rPr lang="ru-RU" sz="1800" i="1" kern="1200" dirty="0" smtClean="0">
                          <a:solidFill>
                            <a:schemeClr val="tx1"/>
                          </a:solidFill>
                          <a:effectLst/>
                          <a:latin typeface="+mn-lt"/>
                          <a:ea typeface="+mn-ea"/>
                          <a:cs typeface="+mn-cs"/>
                        </a:rPr>
                        <a:t>Метод реализации</a:t>
                      </a:r>
                      <a:r>
                        <a:rPr lang="ru-RU" dirty="0" smtClean="0">
                          <a:effectLst/>
                        </a:rPr>
                        <a:t> </a:t>
                      </a:r>
                      <a:endParaRPr lang="ru-RU" dirty="0"/>
                    </a:p>
                  </a:txBody>
                  <a:tcPr/>
                </a:tc>
                <a:tc>
                  <a:txBody>
                    <a:bodyPr/>
                    <a:lstStyle/>
                    <a:p>
                      <a:pPr marL="285750" lvl="0" indent="-285750">
                        <a:buFont typeface="Arial" charset="0"/>
                        <a:buChar char="•"/>
                      </a:pPr>
                      <a:r>
                        <a:rPr lang="ru-RU" sz="1800" kern="1200" dirty="0" smtClean="0">
                          <a:solidFill>
                            <a:schemeClr val="tx1"/>
                          </a:solidFill>
                          <a:effectLst/>
                          <a:latin typeface="+mn-lt"/>
                          <a:ea typeface="+mn-ea"/>
                          <a:cs typeface="+mn-cs"/>
                        </a:rPr>
                        <a:t>физическое разрушение</a:t>
                      </a:r>
                    </a:p>
                    <a:p>
                      <a:pPr marL="285750" indent="-285750">
                        <a:buFont typeface="Arial" charset="0"/>
                        <a:buChar char="•"/>
                      </a:pPr>
                      <a:r>
                        <a:rPr lang="ru-RU" sz="1800" kern="1200" dirty="0" smtClean="0">
                          <a:solidFill>
                            <a:schemeClr val="tx1"/>
                          </a:solidFill>
                          <a:effectLst/>
                          <a:latin typeface="+mn-lt"/>
                          <a:ea typeface="+mn-ea"/>
                          <a:cs typeface="+mn-cs"/>
                        </a:rPr>
                        <a:t>кража оборудования</a:t>
                      </a:r>
                      <a:r>
                        <a:rPr lang="ru-RU" dirty="0" smtClean="0">
                          <a:effectLst/>
                        </a:rPr>
                        <a:t> </a:t>
                      </a:r>
                      <a:endParaRPr lang="ru-RU" dirty="0"/>
                    </a:p>
                  </a:txBody>
                  <a:tcPr/>
                </a:tc>
              </a:tr>
              <a:tr h="370840">
                <a:tc vMerge="1">
                  <a:txBody>
                    <a:bodyPr/>
                    <a:lstStyle/>
                    <a:p>
                      <a:endParaRPr lang="ru-RU" dirty="0"/>
                    </a:p>
                  </a:txBody>
                  <a:tcPr/>
                </a:tc>
                <a:tc>
                  <a:txBody>
                    <a:bodyPr/>
                    <a:lstStyle/>
                    <a:p>
                      <a:r>
                        <a:rPr lang="ru-RU" sz="1800" i="1" kern="1200" dirty="0" smtClean="0">
                          <a:solidFill>
                            <a:schemeClr val="tx1"/>
                          </a:solidFill>
                          <a:effectLst/>
                          <a:latin typeface="+mn-lt"/>
                          <a:ea typeface="+mn-ea"/>
                          <a:cs typeface="+mn-cs"/>
                        </a:rPr>
                        <a:t>Уязвимость</a:t>
                      </a:r>
                      <a:r>
                        <a:rPr lang="ru-RU" dirty="0" smtClean="0">
                          <a:effectLst/>
                        </a:rPr>
                        <a:t> </a:t>
                      </a:r>
                      <a:endParaRPr lang="ru-RU" dirty="0"/>
                    </a:p>
                  </a:txBody>
                  <a:tcPr/>
                </a:tc>
                <a:tc>
                  <a:txBody>
                    <a:bodyPr/>
                    <a:lstStyle/>
                    <a:p>
                      <a:pPr marL="285750" lvl="0" indent="-285750">
                        <a:buFont typeface="Arial" charset="0"/>
                        <a:buChar char="•"/>
                      </a:pPr>
                      <a:r>
                        <a:rPr lang="ru-RU" sz="1800" kern="1200" dirty="0" smtClean="0">
                          <a:solidFill>
                            <a:schemeClr val="tx1"/>
                          </a:solidFill>
                          <a:effectLst/>
                          <a:latin typeface="+mn-lt"/>
                          <a:ea typeface="+mn-ea"/>
                          <a:cs typeface="+mn-cs"/>
                        </a:rPr>
                        <a:t>отсутствие физической защиты оборудования</a:t>
                      </a:r>
                    </a:p>
                    <a:p>
                      <a:pPr marL="285750" indent="-285750">
                        <a:buFont typeface="Arial" charset="0"/>
                        <a:buChar char="•"/>
                      </a:pPr>
                      <a:r>
                        <a:rPr lang="ru-RU" sz="1800" kern="1200" dirty="0" smtClean="0">
                          <a:solidFill>
                            <a:schemeClr val="tx1"/>
                          </a:solidFill>
                          <a:effectLst/>
                          <a:latin typeface="+mn-lt"/>
                          <a:ea typeface="+mn-ea"/>
                          <a:cs typeface="+mn-cs"/>
                        </a:rPr>
                        <a:t>отсутствие контроля за деятельностью персонала</a:t>
                      </a:r>
                      <a:r>
                        <a:rPr lang="ru-RU" dirty="0" smtClean="0">
                          <a:effectLst/>
                        </a:rPr>
                        <a:t> </a:t>
                      </a:r>
                      <a:endParaRPr lang="ru-RU" dirty="0"/>
                    </a:p>
                  </a:txBody>
                  <a:tcPr/>
                </a:tc>
              </a:tr>
              <a:tr h="370840">
                <a:tc vMerge="1">
                  <a:txBody>
                    <a:bodyPr/>
                    <a:lstStyle/>
                    <a:p>
                      <a:endParaRPr lang="ru-RU" dirty="0"/>
                    </a:p>
                  </a:txBody>
                  <a:tcPr/>
                </a:tc>
                <a:tc>
                  <a:txBody>
                    <a:bodyPr/>
                    <a:lstStyle/>
                    <a:p>
                      <a:r>
                        <a:rPr lang="ru-RU" sz="1800" i="1" kern="1200" dirty="0" smtClean="0">
                          <a:solidFill>
                            <a:schemeClr val="tx1"/>
                          </a:solidFill>
                          <a:effectLst/>
                          <a:latin typeface="+mn-lt"/>
                          <a:ea typeface="+mn-ea"/>
                          <a:cs typeface="+mn-cs"/>
                        </a:rPr>
                        <a:t>Ожидаемые последствия</a:t>
                      </a:r>
                      <a:r>
                        <a:rPr lang="ru-RU" dirty="0" smtClean="0">
                          <a:effectLst/>
                        </a:rPr>
                        <a:t> </a:t>
                      </a:r>
                      <a:endParaRPr lang="ru-RU" dirty="0"/>
                    </a:p>
                  </a:txBody>
                  <a:tcPr/>
                </a:tc>
                <a:tc>
                  <a:txBody>
                    <a:bodyPr/>
                    <a:lstStyle/>
                    <a:p>
                      <a:pPr marL="285750" lvl="0" indent="-285750">
                        <a:buFont typeface="Arial" charset="0"/>
                        <a:buChar char="•"/>
                      </a:pPr>
                      <a:r>
                        <a:rPr lang="ru-RU" sz="1800" kern="1200" dirty="0" smtClean="0">
                          <a:solidFill>
                            <a:schemeClr val="tx1"/>
                          </a:solidFill>
                          <a:effectLst/>
                          <a:latin typeface="+mn-lt"/>
                          <a:ea typeface="+mn-ea"/>
                          <a:cs typeface="+mn-cs"/>
                        </a:rPr>
                        <a:t>Невозможность проведения расчетов</a:t>
                      </a:r>
                    </a:p>
                    <a:p>
                      <a:pPr marL="285750" indent="-285750">
                        <a:buFont typeface="Arial" charset="0"/>
                        <a:buChar char="•"/>
                      </a:pPr>
                      <a:r>
                        <a:rPr lang="ru-RU" sz="1800" kern="1200" dirty="0" smtClean="0">
                          <a:solidFill>
                            <a:schemeClr val="tx1"/>
                          </a:solidFill>
                          <a:effectLst/>
                          <a:latin typeface="+mn-lt"/>
                          <a:ea typeface="+mn-ea"/>
                          <a:cs typeface="+mn-cs"/>
                        </a:rPr>
                        <a:t>Невозможность обмена информацией между участниками</a:t>
                      </a:r>
                      <a:r>
                        <a:rPr lang="ru-RU" dirty="0" smtClean="0">
                          <a:effectLst/>
                        </a:rPr>
                        <a:t> </a:t>
                      </a:r>
                      <a:endParaRPr lang="ru-RU" dirty="0"/>
                    </a:p>
                  </a:txBody>
                  <a:tcPr/>
                </a:tc>
              </a:tr>
              <a:tr h="370840">
                <a:tc vMerge="1">
                  <a:txBody>
                    <a:bodyPr/>
                    <a:lstStyle/>
                    <a:p>
                      <a:endParaRPr lang="ru-RU" dirty="0"/>
                    </a:p>
                  </a:txBody>
                  <a:tcPr/>
                </a:tc>
                <a:tc>
                  <a:txBody>
                    <a:bodyPr/>
                    <a:lstStyle/>
                    <a:p>
                      <a:r>
                        <a:rPr lang="ru-RU" sz="1800" i="1" kern="1200" dirty="0" smtClean="0">
                          <a:solidFill>
                            <a:schemeClr val="tx1"/>
                          </a:solidFill>
                          <a:effectLst/>
                          <a:latin typeface="+mn-lt"/>
                          <a:ea typeface="+mn-ea"/>
                          <a:cs typeface="+mn-cs"/>
                        </a:rPr>
                        <a:t>Возможная стоимость риска, ожидаемый размер ущерба</a:t>
                      </a:r>
                      <a:r>
                        <a:rPr lang="ru-RU" dirty="0" smtClean="0">
                          <a:effectLst/>
                        </a:rPr>
                        <a:t> </a:t>
                      </a:r>
                      <a:endParaRPr lang="ru-RU" dirty="0"/>
                    </a:p>
                  </a:txBody>
                  <a:tcPr/>
                </a:tc>
                <a:tc>
                  <a:txBody>
                    <a:bodyPr/>
                    <a:lstStyle/>
                    <a:p>
                      <a:pPr marL="285750" indent="-285750">
                        <a:buFont typeface="Arial" charset="0"/>
                        <a:buChar char="•"/>
                      </a:pPr>
                      <a:r>
                        <a:rPr lang="ru-RU" sz="1800" kern="1200" dirty="0" smtClean="0">
                          <a:solidFill>
                            <a:schemeClr val="tx1"/>
                          </a:solidFill>
                          <a:effectLst/>
                          <a:latin typeface="+mn-lt"/>
                          <a:ea typeface="+mn-ea"/>
                          <a:cs typeface="+mn-cs"/>
                        </a:rPr>
                        <a:t>Складывается из составляющих:</a:t>
                      </a:r>
                    </a:p>
                    <a:p>
                      <a:pPr marL="285750" lvl="0" indent="-285750">
                        <a:buFont typeface="Arial" charset="0"/>
                        <a:buChar char="•"/>
                      </a:pPr>
                      <a:r>
                        <a:rPr lang="ru-RU" sz="1800" kern="1200" dirty="0" smtClean="0">
                          <a:solidFill>
                            <a:schemeClr val="tx1"/>
                          </a:solidFill>
                          <a:effectLst/>
                          <a:latin typeface="+mn-lt"/>
                          <a:ea typeface="+mn-ea"/>
                          <a:cs typeface="+mn-cs"/>
                        </a:rPr>
                        <a:t>стоимости поврежденного оборудования;</a:t>
                      </a:r>
                    </a:p>
                    <a:p>
                      <a:pPr marL="285750" lvl="0" indent="-285750">
                        <a:buFont typeface="Arial" charset="0"/>
                        <a:buChar char="•"/>
                      </a:pPr>
                      <a:r>
                        <a:rPr lang="ru-RU" sz="1800" kern="1200" dirty="0" smtClean="0">
                          <a:solidFill>
                            <a:schemeClr val="tx1"/>
                          </a:solidFill>
                          <a:effectLst/>
                          <a:latin typeface="+mn-lt"/>
                          <a:ea typeface="+mn-ea"/>
                          <a:cs typeface="+mn-cs"/>
                        </a:rPr>
                        <a:t>стоимости простоя СОИ, если время восстановления работоспособности не позволит совершать технологические операции;</a:t>
                      </a:r>
                    </a:p>
                    <a:p>
                      <a:pPr marL="285750" lvl="0" indent="-285750">
                        <a:buFont typeface="Arial" charset="0"/>
                        <a:buChar char="•"/>
                      </a:pPr>
                      <a:r>
                        <a:rPr lang="ru-RU" sz="1800" kern="1200" dirty="0" smtClean="0">
                          <a:solidFill>
                            <a:schemeClr val="tx1"/>
                          </a:solidFill>
                          <a:effectLst/>
                          <a:latin typeface="+mn-lt"/>
                          <a:ea typeface="+mn-ea"/>
                          <a:cs typeface="+mn-cs"/>
                        </a:rPr>
                        <a:t>стоимости возмещения убытков по невыполнению своих обязательств; </a:t>
                      </a:r>
                    </a:p>
                    <a:p>
                      <a:pPr marL="285750" indent="-285750">
                        <a:buFont typeface="Arial" charset="0"/>
                        <a:buChar char="•"/>
                      </a:pPr>
                      <a:r>
                        <a:rPr lang="ru-RU" sz="1800" kern="1200" dirty="0" smtClean="0">
                          <a:solidFill>
                            <a:schemeClr val="tx1"/>
                          </a:solidFill>
                          <a:effectLst/>
                          <a:latin typeface="+mn-lt"/>
                          <a:ea typeface="+mn-ea"/>
                          <a:cs typeface="+mn-cs"/>
                        </a:rPr>
                        <a:t>стоимости мероприятий по восстановлению системы и актуализации баз данных.</a:t>
                      </a:r>
                      <a:r>
                        <a:rPr lang="ru-RU" dirty="0" smtClean="0">
                          <a:effectLst/>
                        </a:rPr>
                        <a:t> </a:t>
                      </a:r>
                      <a:endParaRPr lang="ru-RU" dirty="0"/>
                    </a:p>
                  </a:txBody>
                  <a:tcPr/>
                </a:tc>
              </a:tr>
              <a:tr h="370840">
                <a:tc vMerge="1">
                  <a:txBody>
                    <a:bodyPr/>
                    <a:lstStyle/>
                    <a:p>
                      <a:endParaRPr lang="ru-RU" dirty="0"/>
                    </a:p>
                  </a:txBody>
                  <a:tcPr/>
                </a:tc>
                <a:tc>
                  <a:txBody>
                    <a:bodyPr/>
                    <a:lstStyle/>
                    <a:p>
                      <a:r>
                        <a:rPr lang="ru-RU" sz="1800" i="1" kern="1200" dirty="0" smtClean="0">
                          <a:solidFill>
                            <a:schemeClr val="tx1"/>
                          </a:solidFill>
                          <a:effectLst/>
                          <a:latin typeface="+mn-lt"/>
                          <a:ea typeface="+mn-ea"/>
                          <a:cs typeface="+mn-cs"/>
                        </a:rPr>
                        <a:t>Вероятность риска</a:t>
                      </a:r>
                      <a:r>
                        <a:rPr lang="ru-RU" dirty="0" smtClean="0">
                          <a:effectLst/>
                        </a:rPr>
                        <a:t> </a:t>
                      </a:r>
                      <a:endParaRPr lang="ru-RU" dirty="0"/>
                    </a:p>
                  </a:txBody>
                  <a:tcPr/>
                </a:tc>
                <a:tc>
                  <a:txBody>
                    <a:bodyPr/>
                    <a:lstStyle/>
                    <a:p>
                      <a:endParaRPr lang="ru-RU" dirty="0"/>
                    </a:p>
                  </a:txBody>
                  <a:tcPr/>
                </a:tc>
              </a:tr>
            </a:tbl>
          </a:graphicData>
        </a:graphic>
      </p:graphicFrame>
    </p:spTree>
    <p:extLst>
      <p:ext uri="{BB962C8B-B14F-4D97-AF65-F5344CB8AC3E}">
        <p14:creationId xmlns:p14="http://schemas.microsoft.com/office/powerpoint/2010/main" val="2094270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249693765"/>
              </p:ext>
            </p:extLst>
          </p:nvPr>
        </p:nvGraphicFramePr>
        <p:xfrm>
          <a:off x="217932" y="588879"/>
          <a:ext cx="11838432" cy="5953760"/>
        </p:xfrm>
        <a:graphic>
          <a:graphicData uri="http://schemas.openxmlformats.org/drawingml/2006/table">
            <a:tbl>
              <a:tblPr firstRow="1" bandRow="1">
                <a:tableStyleId>{5940675A-B579-460E-94D1-54222C63F5DA}</a:tableStyleId>
              </a:tblPr>
              <a:tblGrid>
                <a:gridCol w="2499360"/>
                <a:gridCol w="3938016"/>
                <a:gridCol w="5401056"/>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ru-RU" sz="1800" b="1" kern="1200" dirty="0" smtClean="0">
                          <a:solidFill>
                            <a:schemeClr val="tx1"/>
                          </a:solidFill>
                          <a:effectLst/>
                          <a:latin typeface="+mn-lt"/>
                          <a:ea typeface="+mn-ea"/>
                          <a:cs typeface="+mn-cs"/>
                        </a:rPr>
                        <a:t>Описание риска</a:t>
                      </a:r>
                    </a:p>
                    <a:p>
                      <a:pPr algn="l"/>
                      <a:r>
                        <a:rPr lang="ru-RU" sz="1800" b="1" kern="1200" dirty="0" smtClean="0">
                          <a:solidFill>
                            <a:schemeClr val="tx1"/>
                          </a:solidFill>
                          <a:effectLst/>
                          <a:latin typeface="+mn-lt"/>
                          <a:ea typeface="+mn-ea"/>
                          <a:cs typeface="+mn-cs"/>
                        </a:rPr>
                        <a:t>(угрозы безопасности)</a:t>
                      </a:r>
                      <a:r>
                        <a:rPr lang="ru-RU" dirty="0" smtClean="0">
                          <a:effectLst/>
                        </a:rPr>
                        <a:t> </a:t>
                      </a:r>
                      <a:endParaRPr lang="ru-RU" dirty="0"/>
                    </a:p>
                  </a:txBody>
                  <a:tcPr/>
                </a:tc>
                <a:tc gridSpan="2">
                  <a:txBody>
                    <a:bodyPr/>
                    <a:lstStyle/>
                    <a:p>
                      <a:pPr algn="ctr"/>
                      <a:r>
                        <a:rPr lang="ru-RU" sz="1800" b="1" kern="1200" dirty="0" smtClean="0">
                          <a:solidFill>
                            <a:schemeClr val="tx1"/>
                          </a:solidFill>
                          <a:effectLst/>
                          <a:latin typeface="+mn-lt"/>
                          <a:ea typeface="+mn-ea"/>
                          <a:cs typeface="+mn-cs"/>
                        </a:rPr>
                        <a:t>Анализ риска</a:t>
                      </a:r>
                      <a:r>
                        <a:rPr lang="ru-RU" b="1" dirty="0" smtClean="0">
                          <a:effectLst/>
                        </a:rPr>
                        <a:t> </a:t>
                      </a:r>
                      <a:endParaRPr lang="ru-RU" b="1" dirty="0"/>
                    </a:p>
                  </a:txBody>
                  <a:tcPr anchor="ctr"/>
                </a:tc>
                <a:tc hMerge="1">
                  <a:txBody>
                    <a:bodyPr/>
                    <a:lstStyle/>
                    <a:p>
                      <a:endParaRPr lang="ru-RU" dirty="0"/>
                    </a:p>
                  </a:txBody>
                  <a:tcPr/>
                </a:tc>
              </a:tr>
              <a:tr h="370840">
                <a:tc rowSpan="4">
                  <a:txBody>
                    <a:bodyPr/>
                    <a:lstStyle/>
                    <a:p>
                      <a:r>
                        <a:rPr lang="ru-RU" sz="1800" b="1" kern="1200" dirty="0" smtClean="0">
                          <a:solidFill>
                            <a:schemeClr val="tx1"/>
                          </a:solidFill>
                          <a:effectLst/>
                          <a:latin typeface="+mn-lt"/>
                          <a:ea typeface="+mn-ea"/>
                          <a:cs typeface="+mn-cs"/>
                        </a:rPr>
                        <a:t>Физическое повреждение аппаратных средств</a:t>
                      </a:r>
                      <a:r>
                        <a:rPr lang="ru-RU" dirty="0" smtClean="0">
                          <a:effectLst/>
                        </a:rPr>
                        <a:t> </a:t>
                      </a:r>
                      <a:endParaRPr lang="ru-RU" dirty="0"/>
                    </a:p>
                  </a:txBody>
                  <a:tcPr/>
                </a:tc>
                <a:tc>
                  <a:txBody>
                    <a:bodyPr/>
                    <a:lstStyle/>
                    <a:p>
                      <a:r>
                        <a:rPr lang="ru-RU" sz="1800" i="1" kern="1200" dirty="0" smtClean="0">
                          <a:solidFill>
                            <a:schemeClr val="tx1"/>
                          </a:solidFill>
                          <a:effectLst/>
                          <a:latin typeface="+mn-lt"/>
                          <a:ea typeface="+mn-ea"/>
                          <a:cs typeface="+mn-cs"/>
                        </a:rPr>
                        <a:t>Относительный приоритет</a:t>
                      </a:r>
                      <a:r>
                        <a:rPr lang="ru-RU" dirty="0" smtClean="0">
                          <a:effectLst/>
                        </a:rPr>
                        <a:t> </a:t>
                      </a:r>
                      <a:endParaRPr lang="ru-RU" dirty="0"/>
                    </a:p>
                  </a:txBody>
                  <a:tcPr/>
                </a:tc>
                <a:tc>
                  <a:txBody>
                    <a:bodyPr/>
                    <a:lstStyle/>
                    <a:p>
                      <a:endParaRPr lang="ru-RU"/>
                    </a:p>
                  </a:txBody>
                  <a:tcPr/>
                </a:tc>
              </a:tr>
              <a:tr h="370840">
                <a:tc vMerge="1">
                  <a:txBody>
                    <a:bodyPr/>
                    <a:lstStyle/>
                    <a:p>
                      <a:endParaRPr lang="ru-RU" dirty="0"/>
                    </a:p>
                  </a:txBody>
                  <a:tcPr/>
                </a:tc>
                <a:tc>
                  <a:txBody>
                    <a:bodyPr/>
                    <a:lstStyle/>
                    <a:p>
                      <a:r>
                        <a:rPr lang="ru-RU" sz="1800" i="1" kern="1200" dirty="0" smtClean="0">
                          <a:solidFill>
                            <a:schemeClr val="tx1"/>
                          </a:solidFill>
                          <a:effectLst/>
                          <a:latin typeface="+mn-lt"/>
                          <a:ea typeface="+mn-ea"/>
                          <a:cs typeface="+mn-cs"/>
                        </a:rPr>
                        <a:t>Превентивные  меры</a:t>
                      </a:r>
                      <a:r>
                        <a:rPr lang="ru-RU" dirty="0" smtClean="0">
                          <a:effectLst/>
                        </a:rPr>
                        <a:t> </a:t>
                      </a:r>
                      <a:endParaRPr lang="ru-RU" dirty="0"/>
                    </a:p>
                  </a:txBody>
                  <a:tcPr/>
                </a:tc>
                <a:tc>
                  <a:txBody>
                    <a:bodyPr/>
                    <a:lstStyle/>
                    <a:p>
                      <a:pPr marL="285750" lvl="0" indent="-285750">
                        <a:buFont typeface="Arial" charset="0"/>
                        <a:buChar char="•"/>
                      </a:pPr>
                      <a:r>
                        <a:rPr lang="ru-RU" sz="1800" kern="1200" dirty="0" smtClean="0">
                          <a:solidFill>
                            <a:schemeClr val="tx1"/>
                          </a:solidFill>
                          <a:effectLst/>
                          <a:latin typeface="+mn-lt"/>
                          <a:ea typeface="+mn-ea"/>
                          <a:cs typeface="+mn-cs"/>
                        </a:rPr>
                        <a:t>Ограничение доступа посторонних лиц в помещения с техническими средствами.</a:t>
                      </a:r>
                    </a:p>
                    <a:p>
                      <a:pPr marL="285750" lvl="0" indent="-285750">
                        <a:buFont typeface="Arial" charset="0"/>
                        <a:buChar char="•"/>
                      </a:pPr>
                      <a:r>
                        <a:rPr lang="ru-RU" sz="1800" kern="1200" dirty="0" smtClean="0">
                          <a:solidFill>
                            <a:schemeClr val="tx1"/>
                          </a:solidFill>
                          <a:effectLst/>
                          <a:latin typeface="+mn-lt"/>
                          <a:ea typeface="+mn-ea"/>
                          <a:cs typeface="+mn-cs"/>
                        </a:rPr>
                        <a:t>Организация наблюдения за действиями персонала.</a:t>
                      </a:r>
                    </a:p>
                    <a:p>
                      <a:pPr marL="285750" lvl="0" indent="-285750">
                        <a:buFont typeface="Arial" charset="0"/>
                        <a:buChar char="•"/>
                      </a:pPr>
                      <a:r>
                        <a:rPr lang="ru-RU" sz="1800" kern="1200" dirty="0" smtClean="0">
                          <a:solidFill>
                            <a:schemeClr val="tx1"/>
                          </a:solidFill>
                          <a:effectLst/>
                          <a:latin typeface="+mn-lt"/>
                          <a:ea typeface="+mn-ea"/>
                          <a:cs typeface="+mn-cs"/>
                        </a:rPr>
                        <a:t>Документальное подтверждение факта передачи технических средств при организации сменной работы.</a:t>
                      </a:r>
                    </a:p>
                    <a:p>
                      <a:pPr marL="285750" indent="-285750">
                        <a:buFont typeface="Arial" charset="0"/>
                        <a:buChar char="•"/>
                      </a:pPr>
                      <a:r>
                        <a:rPr lang="ru-RU" sz="1800" kern="1200" dirty="0" smtClean="0">
                          <a:solidFill>
                            <a:schemeClr val="tx1"/>
                          </a:solidFill>
                          <a:effectLst/>
                          <a:latin typeface="+mn-lt"/>
                          <a:ea typeface="+mn-ea"/>
                          <a:cs typeface="+mn-cs"/>
                        </a:rPr>
                        <a:t>"Горячее" и/или "холодное" резервирование аппаратных средств.</a:t>
                      </a:r>
                      <a:r>
                        <a:rPr lang="ru-RU" dirty="0" smtClean="0">
                          <a:effectLst/>
                        </a:rPr>
                        <a:t> </a:t>
                      </a:r>
                      <a:endParaRPr lang="ru-RU" dirty="0"/>
                    </a:p>
                  </a:txBody>
                  <a:tcPr/>
                </a:tc>
              </a:tr>
              <a:tr h="370840">
                <a:tc vMerge="1">
                  <a:txBody>
                    <a:bodyPr/>
                    <a:lstStyle/>
                    <a:p>
                      <a:endParaRPr lang="ru-RU" dirty="0"/>
                    </a:p>
                  </a:txBody>
                  <a:tcPr/>
                </a:tc>
                <a:tc>
                  <a:txBody>
                    <a:bodyPr/>
                    <a:lstStyle/>
                    <a:p>
                      <a:r>
                        <a:rPr lang="ru-RU" sz="1800" i="1" kern="1200" cap="all" dirty="0" smtClean="0">
                          <a:solidFill>
                            <a:schemeClr val="tx1"/>
                          </a:solidFill>
                          <a:effectLst/>
                          <a:latin typeface="+mn-lt"/>
                          <a:ea typeface="+mn-ea"/>
                          <a:cs typeface="+mn-cs"/>
                        </a:rPr>
                        <a:t>в</a:t>
                      </a:r>
                      <a:r>
                        <a:rPr lang="ru-RU" sz="1800" i="1" kern="1200" dirty="0" smtClean="0">
                          <a:solidFill>
                            <a:schemeClr val="tx1"/>
                          </a:solidFill>
                          <a:effectLst/>
                          <a:latin typeface="+mn-lt"/>
                          <a:ea typeface="+mn-ea"/>
                          <a:cs typeface="+mn-cs"/>
                        </a:rPr>
                        <a:t>осстановительные меры</a:t>
                      </a:r>
                      <a:r>
                        <a:rPr lang="ru-RU" dirty="0" smtClean="0">
                          <a:effectLst/>
                        </a:rPr>
                        <a:t> </a:t>
                      </a:r>
                      <a:endParaRPr lang="ru-RU" dirty="0"/>
                    </a:p>
                  </a:txBody>
                  <a:tcPr/>
                </a:tc>
                <a:tc>
                  <a:txBody>
                    <a:bodyPr/>
                    <a:lstStyle/>
                    <a:p>
                      <a:pPr marL="285750" lvl="0" indent="-285750">
                        <a:buFont typeface="Arial" charset="0"/>
                        <a:buChar char="•"/>
                      </a:pPr>
                      <a:r>
                        <a:rPr lang="ru-RU" sz="1800" kern="1200" dirty="0" smtClean="0">
                          <a:solidFill>
                            <a:schemeClr val="tx1"/>
                          </a:solidFill>
                          <a:effectLst/>
                          <a:latin typeface="+mn-lt"/>
                          <a:ea typeface="+mn-ea"/>
                          <a:cs typeface="+mn-cs"/>
                        </a:rPr>
                        <a:t>замена поврежденных аппаратных средств;</a:t>
                      </a:r>
                    </a:p>
                    <a:p>
                      <a:pPr marL="285750" lvl="0" indent="-285750">
                        <a:buFont typeface="Arial" charset="0"/>
                        <a:buChar char="•"/>
                      </a:pPr>
                      <a:r>
                        <a:rPr lang="ru-RU" sz="1800" kern="1200" dirty="0" smtClean="0">
                          <a:solidFill>
                            <a:schemeClr val="tx1"/>
                          </a:solidFill>
                          <a:effectLst/>
                          <a:latin typeface="+mn-lt"/>
                          <a:ea typeface="+mn-ea"/>
                          <a:cs typeface="+mn-cs"/>
                        </a:rPr>
                        <a:t>восстановление программного обеспечения (при необходимости)</a:t>
                      </a:r>
                    </a:p>
                    <a:p>
                      <a:pPr marL="285750" lvl="0" indent="-285750">
                        <a:buFont typeface="Arial" charset="0"/>
                        <a:buChar char="•"/>
                      </a:pPr>
                      <a:r>
                        <a:rPr lang="ru-RU" sz="1800" kern="1200" dirty="0" smtClean="0">
                          <a:solidFill>
                            <a:schemeClr val="tx1"/>
                          </a:solidFill>
                          <a:effectLst/>
                          <a:latin typeface="+mn-lt"/>
                          <a:ea typeface="+mn-ea"/>
                          <a:cs typeface="+mn-cs"/>
                        </a:rPr>
                        <a:t>восстановление информации (при необходимости)</a:t>
                      </a:r>
                    </a:p>
                    <a:p>
                      <a:pPr marL="285750" indent="-285750">
                        <a:buFont typeface="Arial" charset="0"/>
                        <a:buChar char="•"/>
                      </a:pPr>
                      <a:r>
                        <a:rPr lang="ru-RU" sz="1800" kern="1200" dirty="0" smtClean="0">
                          <a:solidFill>
                            <a:schemeClr val="tx1"/>
                          </a:solidFill>
                          <a:effectLst/>
                          <a:latin typeface="+mn-lt"/>
                          <a:ea typeface="+mn-ea"/>
                          <a:cs typeface="+mn-cs"/>
                        </a:rPr>
                        <a:t>восстановление вычислительного процесса (при необходимости)</a:t>
                      </a:r>
                      <a:r>
                        <a:rPr lang="ru-RU" dirty="0" smtClean="0">
                          <a:effectLst/>
                        </a:rPr>
                        <a:t> </a:t>
                      </a:r>
                      <a:endParaRPr lang="ru-RU" dirty="0"/>
                    </a:p>
                  </a:txBody>
                  <a:tcPr/>
                </a:tc>
              </a:tr>
              <a:tr h="370840">
                <a:tc vMerge="1">
                  <a:txBody>
                    <a:bodyPr/>
                    <a:lstStyle/>
                    <a:p>
                      <a:endParaRPr lang="ru-RU" dirty="0"/>
                    </a:p>
                  </a:txBody>
                  <a:tcPr/>
                </a:tc>
                <a:tc>
                  <a:txBody>
                    <a:bodyPr/>
                    <a:lstStyle/>
                    <a:p>
                      <a:r>
                        <a:rPr lang="ru-RU" sz="1800" i="1" kern="1200" dirty="0" smtClean="0">
                          <a:solidFill>
                            <a:schemeClr val="tx1"/>
                          </a:solidFill>
                          <a:effectLst/>
                          <a:latin typeface="+mn-lt"/>
                          <a:ea typeface="+mn-ea"/>
                          <a:cs typeface="+mn-cs"/>
                        </a:rPr>
                        <a:t>Стоимость защиты</a:t>
                      </a:r>
                      <a:r>
                        <a:rPr lang="ru-RU" dirty="0" smtClean="0">
                          <a:effectLst/>
                        </a:rPr>
                        <a:t> </a:t>
                      </a:r>
                      <a:endParaRPr lang="ru-RU" dirty="0"/>
                    </a:p>
                  </a:txBody>
                  <a:tcPr/>
                </a:tc>
                <a:tc>
                  <a:txBody>
                    <a:bodyPr/>
                    <a:lstStyle/>
                    <a:p>
                      <a:endParaRPr lang="ru-RU" dirty="0"/>
                    </a:p>
                  </a:txBody>
                  <a:tcPr/>
                </a:tc>
              </a:tr>
            </a:tbl>
          </a:graphicData>
        </a:graphic>
      </p:graphicFrame>
      <p:sp>
        <p:nvSpPr>
          <p:cNvPr id="5" name="TextBox 4"/>
          <p:cNvSpPr txBox="1"/>
          <p:nvPr/>
        </p:nvSpPr>
        <p:spPr>
          <a:xfrm>
            <a:off x="9602465" y="143347"/>
            <a:ext cx="2519023" cy="369332"/>
          </a:xfrm>
          <a:prstGeom prst="rect">
            <a:avLst/>
          </a:prstGeom>
          <a:noFill/>
        </p:spPr>
        <p:txBody>
          <a:bodyPr wrap="none" rtlCol="0">
            <a:spAutoFit/>
          </a:bodyPr>
          <a:lstStyle/>
          <a:p>
            <a:r>
              <a:rPr lang="ru-RU" b="1" dirty="0" smtClean="0"/>
              <a:t>Продолжение таблицы</a:t>
            </a:r>
            <a:endParaRPr lang="ru-RU" b="1" dirty="0"/>
          </a:p>
        </p:txBody>
      </p:sp>
    </p:spTree>
    <p:extLst>
      <p:ext uri="{BB962C8B-B14F-4D97-AF65-F5344CB8AC3E}">
        <p14:creationId xmlns:p14="http://schemas.microsoft.com/office/powerpoint/2010/main" val="1947389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 из 56)</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pPr marL="0" indent="0">
              <a:buNone/>
            </a:pPr>
            <a:r>
              <a:rPr lang="ru-RU" b="1" dirty="0"/>
              <a:t>Структура Концепции</a:t>
            </a:r>
            <a:endParaRPr lang="ru-RU" sz="1400" dirty="0"/>
          </a:p>
          <a:p>
            <a:r>
              <a:rPr lang="ru-RU" dirty="0"/>
              <a:t>Концепция определяет основные положения по обеспечению ИБ и является базовым документом для определения политики построения системы защиты информации.</a:t>
            </a:r>
            <a:endParaRPr lang="ru-RU" sz="1600" dirty="0"/>
          </a:p>
          <a:p>
            <a:r>
              <a:rPr lang="ru-RU" dirty="0"/>
              <a:t>В обобщенном виде Концепция должна включать в себя следующие основные </a:t>
            </a:r>
            <a:r>
              <a:rPr lang="ru-RU" dirty="0" smtClean="0"/>
              <a:t>разделы:</a:t>
            </a:r>
            <a:endParaRPr lang="ru-RU" sz="1600" dirty="0" smtClean="0"/>
          </a:p>
          <a:p>
            <a:pPr marL="0" indent="0">
              <a:buNone/>
            </a:pPr>
            <a:r>
              <a:rPr lang="ru-RU" sz="2800" b="1" dirty="0" smtClean="0"/>
              <a:t>      Введение</a:t>
            </a:r>
            <a:endParaRPr lang="ru-RU" sz="2800" b="1" dirty="0"/>
          </a:p>
          <a:p>
            <a:pPr marL="514350" lvl="0" indent="-514350">
              <a:buFont typeface="+mj-lt"/>
              <a:buAutoNum type="arabicPeriod"/>
            </a:pPr>
            <a:r>
              <a:rPr lang="ru-RU" b="1" dirty="0"/>
              <a:t>Правовое обеспечение вопросов защиты информации.</a:t>
            </a:r>
            <a:endParaRPr lang="ru-RU" dirty="0"/>
          </a:p>
          <a:p>
            <a:pPr marL="514350" lvl="0" indent="-514350">
              <a:buFont typeface="+mj-lt"/>
              <a:buAutoNum type="arabicPeriod"/>
            </a:pPr>
            <a:r>
              <a:rPr lang="ru-RU" b="1" dirty="0"/>
              <a:t>Цели и задачи защиты информации.</a:t>
            </a:r>
            <a:endParaRPr lang="ru-RU" dirty="0"/>
          </a:p>
          <a:p>
            <a:pPr marL="514350" lvl="0" indent="-514350">
              <a:buFont typeface="+mj-lt"/>
              <a:buAutoNum type="arabicPeriod"/>
            </a:pPr>
            <a:r>
              <a:rPr lang="ru-RU" b="1" dirty="0"/>
              <a:t>Информация, подлежащая защите.</a:t>
            </a:r>
            <a:endParaRPr lang="ru-RU" dirty="0"/>
          </a:p>
          <a:p>
            <a:pPr marL="514350" lvl="0" indent="-514350">
              <a:buFont typeface="+mj-lt"/>
              <a:buAutoNum type="arabicPeriod"/>
            </a:pPr>
            <a:r>
              <a:rPr lang="ru-RU" b="1" dirty="0"/>
              <a:t>Техническая политика и принципы построения защиты</a:t>
            </a:r>
            <a:r>
              <a:rPr lang="ru-RU" b="1" dirty="0" smtClean="0"/>
              <a:t>.</a:t>
            </a:r>
            <a:endParaRPr lang="ru-RU" sz="1600" dirty="0"/>
          </a:p>
        </p:txBody>
      </p:sp>
    </p:spTree>
    <p:extLst>
      <p:ext uri="{BB962C8B-B14F-4D97-AF65-F5344CB8AC3E}">
        <p14:creationId xmlns:p14="http://schemas.microsoft.com/office/powerpoint/2010/main" val="147380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264" y="272135"/>
            <a:ext cx="10515600" cy="526125"/>
          </a:xfrm>
        </p:spPr>
        <p:txBody>
          <a:bodyPr>
            <a:noAutofit/>
          </a:bodyPr>
          <a:lstStyle/>
          <a:p>
            <a:r>
              <a:rPr lang="ru-RU" sz="2900" b="1" i="1" dirty="0"/>
              <a:t>Последовательность разработки Концепции </a:t>
            </a:r>
            <a:r>
              <a:rPr lang="ru-RU" sz="2900" b="1" i="1" dirty="0" smtClean="0"/>
              <a:t>ИБ (1 из 3)</a:t>
            </a:r>
            <a:endParaRPr lang="ru-RU" sz="2900" b="1" i="1" dirty="0"/>
          </a:p>
        </p:txBody>
      </p:sp>
      <p:sp>
        <p:nvSpPr>
          <p:cNvPr id="3" name="Объект 2"/>
          <p:cNvSpPr>
            <a:spLocks noGrp="1"/>
          </p:cNvSpPr>
          <p:nvPr>
            <p:ph idx="1"/>
          </p:nvPr>
        </p:nvSpPr>
        <p:spPr>
          <a:xfrm>
            <a:off x="838200" y="985838"/>
            <a:ext cx="10515600" cy="5557837"/>
          </a:xfrm>
        </p:spPr>
        <p:txBody>
          <a:bodyPr>
            <a:normAutofit/>
          </a:bodyPr>
          <a:lstStyle/>
          <a:p>
            <a:pPr marL="0" indent="0">
              <a:buNone/>
            </a:pPr>
            <a:r>
              <a:rPr lang="ru-RU" dirty="0"/>
              <a:t>Концепция должна </a:t>
            </a:r>
            <a:r>
              <a:rPr lang="ru-RU" dirty="0" smtClean="0"/>
              <a:t>учитывать: </a:t>
            </a:r>
          </a:p>
          <a:p>
            <a:r>
              <a:rPr lang="ru-RU" dirty="0" smtClean="0"/>
              <a:t>современные </a:t>
            </a:r>
            <a:r>
              <a:rPr lang="ru-RU" dirty="0"/>
              <a:t>тенденции развития единого информационного пространства республики, </a:t>
            </a:r>
            <a:endParaRPr lang="ru-RU" dirty="0" smtClean="0"/>
          </a:p>
          <a:p>
            <a:r>
              <a:rPr lang="ru-RU" dirty="0" smtClean="0"/>
              <a:t>сложившейся </a:t>
            </a:r>
            <a:r>
              <a:rPr lang="ru-RU" dirty="0"/>
              <a:t>международной и внутриполитической обстановки</a:t>
            </a:r>
            <a:r>
              <a:rPr lang="ru-RU" dirty="0" smtClean="0"/>
              <a:t>,</a:t>
            </a:r>
          </a:p>
          <a:p>
            <a:r>
              <a:rPr lang="ru-RU" dirty="0" smtClean="0"/>
              <a:t> </a:t>
            </a:r>
            <a:r>
              <a:rPr lang="ru-RU" dirty="0"/>
              <a:t>требования отечественных и зарубежных стандартов, законодательных актов и нормативно-методических документов по вопросам защиты информации, действующих в Республике Беларусь.</a:t>
            </a:r>
          </a:p>
          <a:p>
            <a:pPr marL="0" indent="0">
              <a:buNone/>
            </a:pPr>
            <a:r>
              <a:rPr lang="ru-RU" dirty="0"/>
              <a:t>Таким образом, Концепция представляет собой нормативный документ, отражающий официально принятую систему взглядов на проблему обеспечения ИБ и пути ее решения с учетом современных тенденций развития информатизации</a:t>
            </a:r>
            <a:r>
              <a:rPr lang="ru-RU" dirty="0" smtClean="0"/>
              <a:t>.</a:t>
            </a:r>
            <a:endParaRPr lang="ru-RU" dirty="0"/>
          </a:p>
        </p:txBody>
      </p:sp>
    </p:spTree>
    <p:extLst>
      <p:ext uri="{BB962C8B-B14F-4D97-AF65-F5344CB8AC3E}">
        <p14:creationId xmlns:p14="http://schemas.microsoft.com/office/powerpoint/2010/main" val="13978596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 из 56)</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pPr marL="0" indent="0">
              <a:buNone/>
            </a:pPr>
            <a:r>
              <a:rPr lang="ru-RU" b="1" dirty="0" smtClean="0"/>
              <a:t>5. Модель </a:t>
            </a:r>
            <a:r>
              <a:rPr lang="ru-RU" b="1" dirty="0"/>
              <a:t>угроз ИБ.</a:t>
            </a:r>
            <a:endParaRPr lang="ru-RU" sz="1600" dirty="0"/>
          </a:p>
          <a:p>
            <a:pPr marL="457200" lvl="1" indent="0">
              <a:buNone/>
            </a:pPr>
            <a:r>
              <a:rPr lang="ru-RU" sz="2800" b="1" dirty="0" smtClean="0"/>
              <a:t>5.1. Описание </a:t>
            </a:r>
            <a:r>
              <a:rPr lang="ru-RU" sz="2800" b="1" dirty="0"/>
              <a:t>сети.</a:t>
            </a:r>
          </a:p>
          <a:p>
            <a:pPr marL="457200" lvl="1" indent="0">
              <a:buNone/>
            </a:pPr>
            <a:r>
              <a:rPr lang="ru-RU" sz="2800" b="1" dirty="0" smtClean="0"/>
              <a:t>5.2. Классификация </a:t>
            </a:r>
            <a:r>
              <a:rPr lang="ru-RU" sz="2800" b="1" dirty="0"/>
              <a:t>источников угроз (антропогенные, техногенные, стихийные, ранжирование).</a:t>
            </a:r>
          </a:p>
          <a:p>
            <a:pPr marL="457200" lvl="1" indent="0">
              <a:buNone/>
            </a:pPr>
            <a:r>
              <a:rPr lang="ru-RU" sz="2800" b="1" dirty="0" smtClean="0"/>
              <a:t>5.3. Классификация </a:t>
            </a:r>
            <a:r>
              <a:rPr lang="ru-RU" sz="2800" b="1" dirty="0"/>
              <a:t>уязвимостей (объективные, субъективные, случайные, ранжирование).</a:t>
            </a:r>
          </a:p>
          <a:p>
            <a:pPr marL="457200" lvl="1" indent="0">
              <a:buNone/>
            </a:pPr>
            <a:r>
              <a:rPr lang="ru-RU" sz="2800" b="1" dirty="0" smtClean="0"/>
              <a:t>5.4. Классификация </a:t>
            </a:r>
            <a:r>
              <a:rPr lang="ru-RU" sz="2800" b="1" dirty="0"/>
              <a:t>методов реализации угроз.</a:t>
            </a:r>
          </a:p>
          <a:p>
            <a:pPr marL="457200" lvl="1" indent="0">
              <a:buNone/>
            </a:pPr>
            <a:r>
              <a:rPr lang="ru-RU" sz="2800" b="1" dirty="0" smtClean="0"/>
              <a:t>5.5. Ранжирование </a:t>
            </a:r>
            <a:r>
              <a:rPr lang="ru-RU" sz="2800" b="1" dirty="0"/>
              <a:t>актуальных атак.</a:t>
            </a:r>
          </a:p>
          <a:p>
            <a:pPr marL="457200" lvl="1" indent="0">
              <a:buNone/>
            </a:pPr>
            <a:r>
              <a:rPr lang="ru-RU" sz="2800" b="1" dirty="0" smtClean="0"/>
              <a:t>5.6. Классификация </a:t>
            </a:r>
            <a:r>
              <a:rPr lang="ru-RU" sz="2800" b="1" dirty="0"/>
              <a:t>методов парирования угроз (правовые, экономические, организационные, инженерно-технические, технические, программно-аппаратные).</a:t>
            </a:r>
          </a:p>
        </p:txBody>
      </p:sp>
    </p:spTree>
    <p:extLst>
      <p:ext uri="{BB962C8B-B14F-4D97-AF65-F5344CB8AC3E}">
        <p14:creationId xmlns:p14="http://schemas.microsoft.com/office/powerpoint/2010/main" val="21922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 из 56)</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pPr marL="0" lvl="0" indent="0">
              <a:buNone/>
            </a:pPr>
            <a:r>
              <a:rPr lang="ru-RU" b="1" dirty="0" smtClean="0"/>
              <a:t>6. </a:t>
            </a:r>
            <a:r>
              <a:rPr lang="ru-RU" b="1" dirty="0"/>
              <a:t>Выбор уровней защиты.</a:t>
            </a:r>
          </a:p>
          <a:p>
            <a:pPr marL="457200" lvl="1" indent="0">
              <a:buNone/>
            </a:pPr>
            <a:r>
              <a:rPr lang="ru-RU" sz="2800" b="1" dirty="0" smtClean="0"/>
              <a:t>6.1. Выбор </a:t>
            </a:r>
            <a:r>
              <a:rPr lang="ru-RU" sz="2800" b="1" dirty="0"/>
              <a:t>категорий защиты объектов информатизации.</a:t>
            </a:r>
          </a:p>
          <a:p>
            <a:pPr marL="457200" lvl="1" indent="0">
              <a:buNone/>
            </a:pPr>
            <a:r>
              <a:rPr lang="ru-RU" sz="2800" b="1" dirty="0" smtClean="0"/>
              <a:t>6.2. Примерный </a:t>
            </a:r>
            <a:r>
              <a:rPr lang="ru-RU" sz="2800" b="1" dirty="0"/>
              <a:t>перечень объектов защиты и их категорий.</a:t>
            </a:r>
          </a:p>
          <a:p>
            <a:pPr marL="457200" lvl="1" indent="0">
              <a:buNone/>
            </a:pPr>
            <a:r>
              <a:rPr lang="ru-RU" sz="2800" b="1" dirty="0" smtClean="0"/>
              <a:t>6.3. Выбор </a:t>
            </a:r>
            <a:r>
              <a:rPr lang="ru-RU" sz="2800" b="1" dirty="0"/>
              <a:t>класса защищенности информационной сети.</a:t>
            </a:r>
          </a:p>
          <a:p>
            <a:pPr marL="0" lvl="0" indent="0">
              <a:buNone/>
            </a:pPr>
            <a:r>
              <a:rPr lang="ru-RU" b="1" dirty="0" smtClean="0"/>
              <a:t>7. Облик </a:t>
            </a:r>
            <a:r>
              <a:rPr lang="ru-RU" b="1" dirty="0"/>
              <a:t>системы защиты информации.</a:t>
            </a:r>
          </a:p>
          <a:p>
            <a:pPr marL="457200" lvl="1" indent="0">
              <a:buNone/>
            </a:pPr>
            <a:r>
              <a:rPr lang="ru-RU" sz="2800" b="1" dirty="0" smtClean="0"/>
              <a:t>7.1. Начальные </a:t>
            </a:r>
            <a:r>
              <a:rPr lang="ru-RU" sz="2800" b="1" dirty="0"/>
              <a:t>условия.</a:t>
            </a:r>
          </a:p>
          <a:p>
            <a:pPr marL="457200" lvl="1" indent="0">
              <a:buNone/>
            </a:pPr>
            <a:r>
              <a:rPr lang="ru-RU" sz="2800" b="1" dirty="0" smtClean="0"/>
              <a:t>7.2. Описание </a:t>
            </a:r>
            <a:r>
              <a:rPr lang="ru-RU" sz="2800" b="1" dirty="0"/>
              <a:t>подсистемы защиты информации (технологический, пользовательский, локальный сегментный, сетевой внешний уровень защиты).</a:t>
            </a:r>
          </a:p>
          <a:p>
            <a:pPr marL="457200" lvl="1" indent="0">
              <a:buNone/>
            </a:pPr>
            <a:r>
              <a:rPr lang="ru-RU" sz="2800" b="1" dirty="0" smtClean="0"/>
              <a:t>7.3. Структура </a:t>
            </a:r>
            <a:r>
              <a:rPr lang="ru-RU" sz="2800" b="1" dirty="0"/>
              <a:t>и состав подсистемы ИБ (подсистемы управления доступом, аудита и мониторинга, защиты периметра, распределения ключей, вспомогательная). </a:t>
            </a:r>
          </a:p>
        </p:txBody>
      </p:sp>
    </p:spTree>
    <p:extLst>
      <p:ext uri="{BB962C8B-B14F-4D97-AF65-F5344CB8AC3E}">
        <p14:creationId xmlns:p14="http://schemas.microsoft.com/office/powerpoint/2010/main" val="17862957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 из 56)</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pPr marL="0" lvl="0" indent="0">
              <a:buNone/>
            </a:pPr>
            <a:r>
              <a:rPr lang="ru-RU" b="1" dirty="0" smtClean="0"/>
              <a:t>8. </a:t>
            </a:r>
            <a:r>
              <a:rPr lang="ru-RU" b="1" dirty="0"/>
              <a:t>Защита помещений и технических средств.</a:t>
            </a:r>
          </a:p>
          <a:p>
            <a:pPr marL="457200" lvl="1" indent="0">
              <a:buNone/>
            </a:pPr>
            <a:r>
              <a:rPr lang="ru-RU" sz="2800" b="1" dirty="0" smtClean="0"/>
              <a:t>8.1. Построение </a:t>
            </a:r>
            <a:r>
              <a:rPr lang="ru-RU" sz="2800" b="1" dirty="0"/>
              <a:t>защищенных помещений.</a:t>
            </a:r>
          </a:p>
          <a:p>
            <a:pPr marL="457200" lvl="1" indent="0">
              <a:buNone/>
            </a:pPr>
            <a:r>
              <a:rPr lang="ru-RU" sz="2800" b="1" dirty="0" smtClean="0"/>
              <a:t>8.2. Размещение </a:t>
            </a:r>
            <a:r>
              <a:rPr lang="ru-RU" sz="2800" b="1" dirty="0"/>
              <a:t>технических средств.</a:t>
            </a:r>
          </a:p>
          <a:p>
            <a:pPr marL="457200" lvl="1" indent="0">
              <a:buNone/>
            </a:pPr>
            <a:r>
              <a:rPr lang="ru-RU" sz="2800" b="1" dirty="0" smtClean="0"/>
              <a:t>8.3. Использование </a:t>
            </a:r>
            <a:r>
              <a:rPr lang="ru-RU" sz="2800" b="1" dirty="0"/>
              <a:t>вспомогательных технических средств.</a:t>
            </a:r>
          </a:p>
          <a:p>
            <a:pPr marL="457200" lvl="1" indent="0">
              <a:buNone/>
            </a:pPr>
            <a:r>
              <a:rPr lang="ru-RU" sz="2800" b="1" dirty="0" smtClean="0"/>
              <a:t>8.4. Оборудование </a:t>
            </a:r>
            <a:r>
              <a:rPr lang="ru-RU" sz="2800" b="1" dirty="0"/>
              <a:t>рабочего места администратора безопасности.</a:t>
            </a:r>
          </a:p>
          <a:p>
            <a:pPr marL="0" lvl="0" indent="0">
              <a:buNone/>
            </a:pPr>
            <a:r>
              <a:rPr lang="ru-RU" b="1" dirty="0" smtClean="0"/>
              <a:t>9. Порядок </a:t>
            </a:r>
            <a:r>
              <a:rPr lang="ru-RU" b="1" dirty="0"/>
              <a:t>аттестации объектов информатизации.</a:t>
            </a:r>
          </a:p>
          <a:p>
            <a:pPr marL="0" lvl="0" indent="0">
              <a:buNone/>
            </a:pPr>
            <a:r>
              <a:rPr lang="ru-RU" b="1" dirty="0" smtClean="0"/>
              <a:t>10. Порядок </a:t>
            </a:r>
            <a:r>
              <a:rPr lang="ru-RU" b="1" dirty="0"/>
              <a:t>контроля эффективности защиты.</a:t>
            </a:r>
          </a:p>
          <a:p>
            <a:pPr marL="0" lvl="0" indent="0">
              <a:buNone/>
            </a:pPr>
            <a:r>
              <a:rPr lang="ru-RU" b="1" dirty="0" smtClean="0"/>
              <a:t>11. Служба ИБ, ее структура, полномочия. </a:t>
            </a:r>
          </a:p>
          <a:p>
            <a:pPr marL="0" lvl="0" indent="0">
              <a:buNone/>
            </a:pPr>
            <a:r>
              <a:rPr lang="ru-RU" b="1" dirty="0" smtClean="0"/>
              <a:t>12. Оценка </a:t>
            </a:r>
            <a:r>
              <a:rPr lang="ru-RU" b="1" dirty="0"/>
              <a:t>стоимости затрат на создание и поддержание системы </a:t>
            </a:r>
            <a:r>
              <a:rPr lang="ru-RU" b="1" dirty="0" smtClean="0"/>
              <a:t>ИБ.</a:t>
            </a:r>
            <a:endParaRPr lang="ru-RU" b="1" dirty="0"/>
          </a:p>
          <a:p>
            <a:pPr marL="0" indent="0">
              <a:buNone/>
            </a:pPr>
            <a:r>
              <a:rPr lang="ru-RU" b="1" dirty="0" smtClean="0"/>
              <a:t>      Заключение</a:t>
            </a:r>
            <a:r>
              <a:rPr lang="ru-RU" b="1" dirty="0"/>
              <a:t>.</a:t>
            </a:r>
          </a:p>
        </p:txBody>
      </p:sp>
    </p:spTree>
    <p:extLst>
      <p:ext uri="{BB962C8B-B14F-4D97-AF65-F5344CB8AC3E}">
        <p14:creationId xmlns:p14="http://schemas.microsoft.com/office/powerpoint/2010/main" val="5952756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(5 из 56)</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pPr marL="0" indent="0">
              <a:buNone/>
            </a:pPr>
            <a:r>
              <a:rPr lang="ru-RU" dirty="0"/>
              <a:t>В качестве </a:t>
            </a:r>
            <a:r>
              <a:rPr lang="ru-RU" b="1" dirty="0"/>
              <a:t>приложений</a:t>
            </a:r>
            <a:r>
              <a:rPr lang="ru-RU" dirty="0"/>
              <a:t> к Концепции могут быть даны:</a:t>
            </a:r>
          </a:p>
          <a:p>
            <a:pPr lvl="0"/>
            <a:r>
              <a:rPr lang="ru-RU" dirty="0"/>
              <a:t>Основные термины и определения;</a:t>
            </a:r>
          </a:p>
          <a:p>
            <a:pPr lvl="0"/>
            <a:r>
              <a:rPr lang="ru-RU" dirty="0"/>
              <a:t>Методика оценки и анализа возможностей реализации угроз;</a:t>
            </a:r>
          </a:p>
          <a:p>
            <a:pPr lvl="0"/>
            <a:r>
              <a:rPr lang="ru-RU" dirty="0"/>
              <a:t>Рекомендации по разработке Перечня сведений ограниченного доступа;</a:t>
            </a:r>
          </a:p>
          <a:p>
            <a:pPr lvl="0"/>
            <a:r>
              <a:rPr lang="ru-RU" dirty="0"/>
              <a:t>Примерный перечень сведений ограниченного доступа;</a:t>
            </a:r>
          </a:p>
          <a:p>
            <a:pPr lvl="0"/>
            <a:r>
              <a:rPr lang="ru-RU" dirty="0"/>
              <a:t>Требования к программно-аппаратным средствам защиты информации;</a:t>
            </a:r>
          </a:p>
          <a:p>
            <a:pPr lvl="0"/>
            <a:r>
              <a:rPr lang="ru-RU" dirty="0"/>
              <a:t>Требования к размещению вспомогательных технических средств;</a:t>
            </a:r>
          </a:p>
          <a:p>
            <a:pPr lvl="0"/>
            <a:r>
              <a:rPr lang="ru-RU" dirty="0"/>
              <a:t>Программа развития и совершенствования ИБ;</a:t>
            </a:r>
          </a:p>
          <a:p>
            <a:pPr lvl="0"/>
            <a:r>
              <a:rPr lang="ru-RU" dirty="0"/>
              <a:t>Руководство по обеспечению ИБ;</a:t>
            </a:r>
          </a:p>
          <a:p>
            <a:r>
              <a:rPr lang="ru-RU" dirty="0"/>
              <a:t>Политики ИБ.</a:t>
            </a:r>
            <a:endParaRPr lang="ru-RU" b="1" dirty="0"/>
          </a:p>
        </p:txBody>
      </p:sp>
    </p:spTree>
    <p:extLst>
      <p:ext uri="{BB962C8B-B14F-4D97-AF65-F5344CB8AC3E}">
        <p14:creationId xmlns:p14="http://schemas.microsoft.com/office/powerpoint/2010/main" val="1269108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(6 из 56)</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pPr marL="0" indent="0">
              <a:buNone/>
            </a:pPr>
            <a:endParaRPr lang="ru-RU" dirty="0" smtClean="0"/>
          </a:p>
          <a:p>
            <a:pPr marL="0" indent="0">
              <a:buNone/>
            </a:pPr>
            <a:endParaRPr lang="ru-RU" dirty="0"/>
          </a:p>
          <a:p>
            <a:pPr marL="0" indent="0">
              <a:buNone/>
            </a:pPr>
            <a:r>
              <a:rPr lang="ru-RU" dirty="0" smtClean="0"/>
              <a:t>Рассмотрим </a:t>
            </a:r>
            <a:r>
              <a:rPr lang="ru-RU" dirty="0"/>
              <a:t>более подробно содержание некоторых разделов.</a:t>
            </a:r>
          </a:p>
        </p:txBody>
      </p:sp>
    </p:spTree>
    <p:extLst>
      <p:ext uri="{BB962C8B-B14F-4D97-AF65-F5344CB8AC3E}">
        <p14:creationId xmlns:p14="http://schemas.microsoft.com/office/powerpoint/2010/main" val="1351757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(8 из 56)</a:t>
            </a:r>
            <a:endParaRPr lang="ru-RU" sz="2900" b="1" i="1" dirty="0"/>
          </a:p>
        </p:txBody>
      </p:sp>
      <p:sp>
        <p:nvSpPr>
          <p:cNvPr id="3" name="Объект 2"/>
          <p:cNvSpPr>
            <a:spLocks noGrp="1"/>
          </p:cNvSpPr>
          <p:nvPr>
            <p:ph idx="1"/>
          </p:nvPr>
        </p:nvSpPr>
        <p:spPr>
          <a:xfrm>
            <a:off x="310243" y="943557"/>
            <a:ext cx="11645537" cy="5761850"/>
          </a:xfrm>
        </p:spPr>
        <p:txBody>
          <a:bodyPr>
            <a:normAutofit fontScale="92500" lnSpcReduction="10000"/>
          </a:bodyPr>
          <a:lstStyle/>
          <a:p>
            <a:pPr marL="0" indent="0">
              <a:buNone/>
            </a:pPr>
            <a:r>
              <a:rPr lang="ru-RU" b="1" dirty="0" smtClean="0"/>
              <a:t>Правовое </a:t>
            </a:r>
            <a:r>
              <a:rPr lang="ru-RU" b="1" dirty="0"/>
              <a:t>обеспечение вопросов защиты информации </a:t>
            </a:r>
            <a:endParaRPr lang="ru-RU" dirty="0"/>
          </a:p>
          <a:p>
            <a:r>
              <a:rPr lang="ru-RU" dirty="0"/>
              <a:t>Информация является весьма специфическим продуктом. Установление и осуществление общих норм. Регулирующих отношения по реализации права на информацию разных субъектов и государства, порядок защиты информации как объекта отношений и прав граждан и юридических лиц как собственников, авторов информационного продукта и услуг, невозможно без четких границ. Определяющих сферу информации как объекта права.</a:t>
            </a:r>
          </a:p>
          <a:p>
            <a:r>
              <a:rPr lang="ru-RU" dirty="0"/>
              <a:t>В данной главе дается анализ действующего законодательства в информационной сфере, оценивается возможность применения норм права для обеспечения эффективной защиты информации, уточняются границы объекта защиты и объекта информатизации. На основе анализа законодательства устанавливается правовой статус Концепции, роль и место подсистемы ИБ в управлении учреждением, для кого предназначена Концепция, порядок ее разработки и внесения изменений, порядок применения изложенных в ней положений сторонними организациями, в том числе и государственными структурами, имеющими доступ к защищаемой информации.</a:t>
            </a:r>
          </a:p>
        </p:txBody>
      </p:sp>
    </p:spTree>
    <p:extLst>
      <p:ext uri="{BB962C8B-B14F-4D97-AF65-F5344CB8AC3E}">
        <p14:creationId xmlns:p14="http://schemas.microsoft.com/office/powerpoint/2010/main" val="10802444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(9 из 56)</a:t>
            </a:r>
            <a:endParaRPr lang="ru-RU" sz="2900" b="1" i="1" dirty="0"/>
          </a:p>
        </p:txBody>
      </p:sp>
      <p:sp>
        <p:nvSpPr>
          <p:cNvPr id="3" name="Объект 2"/>
          <p:cNvSpPr>
            <a:spLocks noGrp="1"/>
          </p:cNvSpPr>
          <p:nvPr>
            <p:ph idx="1"/>
          </p:nvPr>
        </p:nvSpPr>
        <p:spPr>
          <a:xfrm>
            <a:off x="310243" y="943557"/>
            <a:ext cx="11645537" cy="5761850"/>
          </a:xfrm>
        </p:spPr>
        <p:txBody>
          <a:bodyPr>
            <a:normAutofit/>
          </a:bodyPr>
          <a:lstStyle/>
          <a:p>
            <a:r>
              <a:rPr lang="ru-RU" dirty="0"/>
              <a:t>Как правило, в информационных системах одновременно могут присутствовать сведения из разных информационных ресурсов, принадлежащих разным собственникам:</a:t>
            </a:r>
          </a:p>
          <a:p>
            <a:pPr lvl="1"/>
            <a:r>
              <a:rPr lang="ru-RU" sz="2800" dirty="0"/>
              <a:t>открытых общедоступных информационных ресурсов (правовая, научно-техническая, статистическая, справочная информация) – собственником данной информации является само учреждение. Так как она приобретена из открытых источников, на законных основаниях;</a:t>
            </a:r>
          </a:p>
          <a:p>
            <a:pPr lvl="1"/>
            <a:r>
              <a:rPr lang="ru-RU" sz="2800" dirty="0"/>
              <a:t>информационных ресурсов республиканских органов исполнительной власти (распорядительная, плановая, статистическая, экономическая, информационная, текущая) - собственником данной информации являются республиканские органы исполнительной власти;</a:t>
            </a:r>
          </a:p>
        </p:txBody>
      </p:sp>
    </p:spTree>
    <p:extLst>
      <p:ext uri="{BB962C8B-B14F-4D97-AF65-F5344CB8AC3E}">
        <p14:creationId xmlns:p14="http://schemas.microsoft.com/office/powerpoint/2010/main" val="3495547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(10 из 56)</a:t>
            </a:r>
            <a:endParaRPr lang="ru-RU" sz="2900" b="1" i="1" dirty="0"/>
          </a:p>
        </p:txBody>
      </p:sp>
      <p:sp>
        <p:nvSpPr>
          <p:cNvPr id="3" name="Объект 2"/>
          <p:cNvSpPr>
            <a:spLocks noGrp="1"/>
          </p:cNvSpPr>
          <p:nvPr>
            <p:ph idx="1"/>
          </p:nvPr>
        </p:nvSpPr>
        <p:spPr>
          <a:xfrm>
            <a:off x="0" y="829257"/>
            <a:ext cx="12032974" cy="5761850"/>
          </a:xfrm>
        </p:spPr>
        <p:txBody>
          <a:bodyPr>
            <a:noAutofit/>
          </a:bodyPr>
          <a:lstStyle/>
          <a:p>
            <a:pPr lvl="1"/>
            <a:r>
              <a:rPr lang="ru-RU" sz="2800" dirty="0"/>
              <a:t>информационных ресурсов, формируемых за счет средств учреждения, его самостоятельных структурных подразделений (распорядительная, плановая, статистическая, экономическая, информационно-справочная, кадровая, отчетная, финансовая, текущая и др.) – собственником данной информации является само учреждение;</a:t>
            </a:r>
          </a:p>
          <a:p>
            <a:pPr lvl="1"/>
            <a:r>
              <a:rPr lang="ru-RU" sz="2800" dirty="0"/>
              <a:t>информационных ресурсов, формируемых за счет средств предприятий и организаций, находящихся в административном подчинении или в которых учреждение является совладельцем (плановая, статистическая, экономическая, информационно-справочная, кадровая, отчетная, финансовая, текущая и др.) – данные ресурсы находятся в совместной собственности;</a:t>
            </a:r>
          </a:p>
          <a:p>
            <a:pPr lvl="1"/>
            <a:r>
              <a:rPr lang="ru-RU" sz="2800" dirty="0"/>
              <a:t>информационных ресурсов других учреждений, предприятий и организаций, находящихся в партнерских взаимоотношениях с защищаемым учреждением – собственником данных ресурсов являются партнерские учреждения, организации и предприятия.</a:t>
            </a:r>
          </a:p>
        </p:txBody>
      </p:sp>
    </p:spTree>
    <p:extLst>
      <p:ext uri="{BB962C8B-B14F-4D97-AF65-F5344CB8AC3E}">
        <p14:creationId xmlns:p14="http://schemas.microsoft.com/office/powerpoint/2010/main" val="4561512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(11 из 56)</a:t>
            </a:r>
            <a:endParaRPr lang="ru-RU" sz="2900" b="1" i="1" dirty="0"/>
          </a:p>
        </p:txBody>
      </p:sp>
      <p:sp>
        <p:nvSpPr>
          <p:cNvPr id="3" name="Объект 2"/>
          <p:cNvSpPr>
            <a:spLocks noGrp="1"/>
          </p:cNvSpPr>
          <p:nvPr>
            <p:ph idx="1"/>
          </p:nvPr>
        </p:nvSpPr>
        <p:spPr>
          <a:xfrm>
            <a:off x="690880" y="1276297"/>
            <a:ext cx="11074400" cy="4941623"/>
          </a:xfrm>
        </p:spPr>
        <p:txBody>
          <a:bodyPr>
            <a:noAutofit/>
          </a:bodyPr>
          <a:lstStyle/>
          <a:p>
            <a:pPr marL="0" indent="0">
              <a:buNone/>
            </a:pPr>
            <a:r>
              <a:rPr lang="ru-RU" dirty="0" smtClean="0"/>
              <a:t>   Поэтому </a:t>
            </a:r>
            <a:r>
              <a:rPr lang="ru-RU" dirty="0"/>
              <a:t>в Концепции должны быть урегулированы взаимоотношения с третьими лицами по обеспечению ИБ и соблюдению требований по защите, выдвигаемых другими собственниками, и определена ответственность за нарушения ИБ.</a:t>
            </a:r>
            <a:endParaRPr lang="ru-RU" sz="1600" dirty="0"/>
          </a:p>
          <a:p>
            <a:pPr marL="0" indent="0">
              <a:buNone/>
            </a:pPr>
            <a:endParaRPr lang="ru-RU" sz="800" dirty="0" smtClean="0"/>
          </a:p>
          <a:p>
            <a:pPr marL="0" indent="0">
              <a:buNone/>
            </a:pPr>
            <a:r>
              <a:rPr lang="ru-RU" dirty="0" smtClean="0"/>
              <a:t>   В </a:t>
            </a:r>
            <a:r>
              <a:rPr lang="ru-RU" dirty="0"/>
              <a:t>этой же главе указываются основные нормативные, руководящие и организационно-распорядительные документы, на которых базируется Концепция</a:t>
            </a:r>
            <a:r>
              <a:rPr lang="ru-RU" dirty="0" smtClean="0"/>
              <a:t>. </a:t>
            </a:r>
            <a:endParaRPr lang="ru-RU" sz="1600" dirty="0"/>
          </a:p>
        </p:txBody>
      </p:sp>
    </p:spTree>
    <p:extLst>
      <p:ext uri="{BB962C8B-B14F-4D97-AF65-F5344CB8AC3E}">
        <p14:creationId xmlns:p14="http://schemas.microsoft.com/office/powerpoint/2010/main" val="531978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(12 из 56)</a:t>
            </a:r>
            <a:endParaRPr lang="ru-RU" sz="2900" b="1" i="1" dirty="0"/>
          </a:p>
        </p:txBody>
      </p:sp>
      <p:sp>
        <p:nvSpPr>
          <p:cNvPr id="3" name="Объект 2"/>
          <p:cNvSpPr>
            <a:spLocks noGrp="1"/>
          </p:cNvSpPr>
          <p:nvPr>
            <p:ph idx="1"/>
          </p:nvPr>
        </p:nvSpPr>
        <p:spPr>
          <a:xfrm>
            <a:off x="690880" y="1276297"/>
            <a:ext cx="11074400" cy="4941623"/>
          </a:xfrm>
        </p:spPr>
        <p:txBody>
          <a:bodyPr>
            <a:noAutofit/>
          </a:bodyPr>
          <a:lstStyle/>
          <a:p>
            <a:pPr marL="0" indent="0">
              <a:buNone/>
            </a:pPr>
            <a:r>
              <a:rPr lang="ru-RU" dirty="0" smtClean="0"/>
              <a:t> </a:t>
            </a:r>
            <a:r>
              <a:rPr lang="ru-RU" b="1" dirty="0"/>
              <a:t>Цели и задачи защиты </a:t>
            </a:r>
            <a:r>
              <a:rPr lang="ru-RU" b="1" dirty="0" smtClean="0"/>
              <a:t>информации</a:t>
            </a:r>
            <a:endParaRPr lang="ru-RU" dirty="0"/>
          </a:p>
          <a:p>
            <a:pPr marL="0" indent="0">
              <a:buNone/>
            </a:pPr>
            <a:r>
              <a:rPr lang="ru-RU" dirty="0" smtClean="0"/>
              <a:t>   В </a:t>
            </a:r>
            <a:r>
              <a:rPr lang="ru-RU" dirty="0"/>
              <a:t>данной главе на основе систематизации и анализа исходных данных, полученных в ходе обследования объекта информатизации, установления его состава, границ и характеристик, анализа нормативных, методических и организационно-распорядительных документов в части обеспечения ИБ, определяются:</a:t>
            </a:r>
          </a:p>
          <a:p>
            <a:pPr lvl="0"/>
            <a:r>
              <a:rPr lang="ru-RU" dirty="0"/>
              <a:t>объекты защиты информации;</a:t>
            </a:r>
          </a:p>
          <a:p>
            <a:pPr lvl="0"/>
            <a:r>
              <a:rPr lang="ru-RU" dirty="0"/>
              <a:t>субъекты информационных отношений;</a:t>
            </a:r>
          </a:p>
          <a:p>
            <a:pPr lvl="0"/>
            <a:r>
              <a:rPr lang="ru-RU" dirty="0"/>
              <a:t>цели защиты информации;</a:t>
            </a:r>
          </a:p>
          <a:p>
            <a:pPr lvl="0"/>
            <a:r>
              <a:rPr lang="ru-RU" dirty="0"/>
              <a:t>задачи защиты информации.</a:t>
            </a:r>
          </a:p>
        </p:txBody>
      </p:sp>
    </p:spTree>
    <p:extLst>
      <p:ext uri="{BB962C8B-B14F-4D97-AF65-F5344CB8AC3E}">
        <p14:creationId xmlns:p14="http://schemas.microsoft.com/office/powerpoint/2010/main" val="183388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5244" y="318630"/>
            <a:ext cx="10515600" cy="526125"/>
          </a:xfrm>
        </p:spPr>
        <p:txBody>
          <a:bodyPr>
            <a:noAutofit/>
          </a:bodyPr>
          <a:lstStyle/>
          <a:p>
            <a:r>
              <a:rPr lang="ru-RU" sz="2900" b="1" i="1" dirty="0"/>
              <a:t>Последовательность разработки Концепции </a:t>
            </a:r>
            <a:r>
              <a:rPr lang="ru-RU" sz="2900" b="1" i="1" dirty="0" smtClean="0"/>
              <a:t>ИБ (2 из 3)</a:t>
            </a:r>
            <a:endParaRPr lang="ru-RU" sz="2900" b="1" i="1" dirty="0"/>
          </a:p>
        </p:txBody>
      </p:sp>
      <p:sp>
        <p:nvSpPr>
          <p:cNvPr id="3" name="Объект 2"/>
          <p:cNvSpPr>
            <a:spLocks noGrp="1"/>
          </p:cNvSpPr>
          <p:nvPr>
            <p:ph idx="1"/>
          </p:nvPr>
        </p:nvSpPr>
        <p:spPr>
          <a:xfrm>
            <a:off x="838200" y="985838"/>
            <a:ext cx="10515600" cy="5557837"/>
          </a:xfrm>
        </p:spPr>
        <p:txBody>
          <a:bodyPr>
            <a:normAutofit lnSpcReduction="10000"/>
          </a:bodyPr>
          <a:lstStyle/>
          <a:p>
            <a:r>
              <a:rPr lang="ru-RU" dirty="0" smtClean="0"/>
              <a:t>Концепция </a:t>
            </a:r>
            <a:r>
              <a:rPr lang="ru-RU" dirty="0"/>
              <a:t>определяет  генеральную линию в решении проблем ИБ, а не сиюминутные, временные взгляды. Это не технический проект системы ИБ, не набор конкретных средств защиты корпоративной сети, а именно изложение путей достижения поставленных </a:t>
            </a:r>
            <a:r>
              <a:rPr lang="ru-RU" u="sng" dirty="0"/>
              <a:t>целей</a:t>
            </a:r>
            <a:r>
              <a:rPr lang="ru-RU" dirty="0"/>
              <a:t> ИБ, которые должны реализовываться посредством продуманной, глубоко эшелонированной системы защиты – комплекса мер и средств, направленных на выявление, парирование и ликвидацию различных видов угроз ИБ. </a:t>
            </a:r>
            <a:endParaRPr lang="ru-RU" dirty="0" smtClean="0"/>
          </a:p>
          <a:p>
            <a:r>
              <a:rPr lang="ru-RU" dirty="0" smtClean="0"/>
              <a:t>При </a:t>
            </a:r>
            <a:r>
              <a:rPr lang="ru-RU" dirty="0"/>
              <a:t>выборе путей реализации ИБ должна быть максимально исключена субъективная составляющая, зависящая от личных амбиций и волюнтаристских действий разработчиков и руководителей всех уровней, предусмотрена возможность соблюдения преемственности при любых изменениях в составе руководства</a:t>
            </a:r>
            <a:r>
              <a:rPr lang="ru-RU" dirty="0" smtClean="0"/>
              <a:t>.</a:t>
            </a:r>
            <a:endParaRPr lang="ru-RU" dirty="0"/>
          </a:p>
        </p:txBody>
      </p:sp>
    </p:spTree>
    <p:extLst>
      <p:ext uri="{BB962C8B-B14F-4D97-AF65-F5344CB8AC3E}">
        <p14:creationId xmlns:p14="http://schemas.microsoft.com/office/powerpoint/2010/main" val="1228646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(13 из 56)</a:t>
            </a:r>
            <a:endParaRPr lang="ru-RU" sz="2900" b="1" i="1" dirty="0"/>
          </a:p>
        </p:txBody>
      </p:sp>
      <p:sp>
        <p:nvSpPr>
          <p:cNvPr id="3" name="Объект 2"/>
          <p:cNvSpPr>
            <a:spLocks noGrp="1"/>
          </p:cNvSpPr>
          <p:nvPr>
            <p:ph idx="1"/>
          </p:nvPr>
        </p:nvSpPr>
        <p:spPr>
          <a:xfrm>
            <a:off x="751840" y="1052777"/>
            <a:ext cx="11074400" cy="4941623"/>
          </a:xfrm>
        </p:spPr>
        <p:txBody>
          <a:bodyPr>
            <a:noAutofit/>
          </a:bodyPr>
          <a:lstStyle/>
          <a:p>
            <a:pPr marL="0" indent="0">
              <a:buNone/>
            </a:pPr>
            <a:r>
              <a:rPr lang="ru-RU" dirty="0" smtClean="0"/>
              <a:t>    Каждый </a:t>
            </a:r>
            <a:r>
              <a:rPr lang="ru-RU" dirty="0"/>
              <a:t>объект защиты (информационный ресурс) должен быть четко идентифицирован, а его владелец (пользователь) и необходимость защиты подтверждены документально. К объектам защиты, наряду с другой защищаемой информацией, целесообразно также относить информационные ресурсы, содержащие информацию, влияющую на эффективность безопасности:</a:t>
            </a:r>
          </a:p>
          <a:p>
            <a:pPr lvl="0"/>
            <a:r>
              <a:rPr lang="ru-RU" dirty="0"/>
              <a:t>служебную технологическую и управляющую информацию (конфигурационные файлы, таблицы маршрутизации, настройки </a:t>
            </a:r>
            <a:r>
              <a:rPr lang="ru-RU" dirty="0" smtClean="0"/>
              <a:t>системы </a:t>
            </a:r>
            <a:r>
              <a:rPr lang="ru-RU" dirty="0"/>
              <a:t>защиты и пр</a:t>
            </a:r>
            <a:r>
              <a:rPr lang="ru-RU" dirty="0" smtClean="0"/>
              <a:t>.);</a:t>
            </a:r>
          </a:p>
          <a:p>
            <a:r>
              <a:rPr lang="ru-RU" dirty="0"/>
              <a:t>специальное программное обеспечение, резервные копии общесистемного программного обеспечения, инструментальные средства и утилиты, чувствительные по отношению к случайным и несанкционированным воздействиям;</a:t>
            </a:r>
          </a:p>
          <a:p>
            <a:pPr lvl="0"/>
            <a:endParaRPr lang="ru-RU" dirty="0"/>
          </a:p>
        </p:txBody>
      </p:sp>
    </p:spTree>
    <p:extLst>
      <p:ext uri="{BB962C8B-B14F-4D97-AF65-F5344CB8AC3E}">
        <p14:creationId xmlns:p14="http://schemas.microsoft.com/office/powerpoint/2010/main" val="4470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(14 из 56)</a:t>
            </a:r>
            <a:endParaRPr lang="ru-RU" sz="2900" b="1" i="1" dirty="0"/>
          </a:p>
        </p:txBody>
      </p:sp>
      <p:sp>
        <p:nvSpPr>
          <p:cNvPr id="3" name="Объект 2"/>
          <p:cNvSpPr>
            <a:spLocks noGrp="1"/>
          </p:cNvSpPr>
          <p:nvPr>
            <p:ph idx="1"/>
          </p:nvPr>
        </p:nvSpPr>
        <p:spPr>
          <a:xfrm>
            <a:off x="751840" y="1215337"/>
            <a:ext cx="11074400" cy="4941623"/>
          </a:xfrm>
        </p:spPr>
        <p:txBody>
          <a:bodyPr>
            <a:noAutofit/>
          </a:bodyPr>
          <a:lstStyle/>
          <a:p>
            <a:pPr lvl="0"/>
            <a:r>
              <a:rPr lang="ru-RU" dirty="0" smtClean="0"/>
              <a:t> </a:t>
            </a:r>
            <a:r>
              <a:rPr lang="ru-RU" dirty="0"/>
              <a:t>информацию о подсистеме ИБ, ее структуре, принципах и технических решениях защиты;</a:t>
            </a:r>
          </a:p>
          <a:p>
            <a:r>
              <a:rPr lang="ru-RU" dirty="0"/>
              <a:t>информацию о служебном телефонном, факсимильном, диспетчерском трафике, подсистемах жизнеобеспечения и физической безопасности объекта информатизации, состоянии каналов связи, планах обеспечения бесперебойной работы, процедурах перехода на аварийный режим.</a:t>
            </a:r>
          </a:p>
        </p:txBody>
      </p:sp>
    </p:spTree>
    <p:extLst>
      <p:ext uri="{BB962C8B-B14F-4D97-AF65-F5344CB8AC3E}">
        <p14:creationId xmlns:p14="http://schemas.microsoft.com/office/powerpoint/2010/main" val="4567136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(15 из 56)</a:t>
            </a:r>
            <a:endParaRPr lang="ru-RU" sz="2900" b="1" i="1" dirty="0"/>
          </a:p>
        </p:txBody>
      </p:sp>
      <p:sp>
        <p:nvSpPr>
          <p:cNvPr id="3" name="Объект 2"/>
          <p:cNvSpPr>
            <a:spLocks noGrp="1"/>
          </p:cNvSpPr>
          <p:nvPr>
            <p:ph idx="1"/>
          </p:nvPr>
        </p:nvSpPr>
        <p:spPr>
          <a:xfrm>
            <a:off x="751840" y="1215337"/>
            <a:ext cx="11074400" cy="4941623"/>
          </a:xfrm>
        </p:spPr>
        <p:txBody>
          <a:bodyPr>
            <a:noAutofit/>
          </a:bodyPr>
          <a:lstStyle/>
          <a:p>
            <a:pPr marL="0" indent="0">
              <a:buNone/>
            </a:pPr>
            <a:r>
              <a:rPr lang="ru-RU" dirty="0" smtClean="0"/>
              <a:t> </a:t>
            </a:r>
            <a:r>
              <a:rPr lang="ru-RU" dirty="0"/>
              <a:t>При определении субъектов отношений, наряду с самим учреждением, его структурными подразделениями (в том числе и подразделениями обеспечения жизнедеятельности), филиалами, должностными лицами и пользователями, надо рассматривать </a:t>
            </a:r>
            <a:r>
              <a:rPr lang="ru-RU" dirty="0" smtClean="0"/>
              <a:t>и</a:t>
            </a:r>
          </a:p>
          <a:p>
            <a:pPr>
              <a:buFont typeface="Arial" charset="0"/>
              <a:buChar char="•"/>
            </a:pPr>
            <a:r>
              <a:rPr lang="ru-RU" dirty="0" smtClean="0"/>
              <a:t> </a:t>
            </a:r>
            <a:r>
              <a:rPr lang="ru-RU" dirty="0"/>
              <a:t>должностных лиц органов государственной власти, </a:t>
            </a:r>
            <a:endParaRPr lang="ru-RU" dirty="0" smtClean="0"/>
          </a:p>
          <a:p>
            <a:pPr>
              <a:buFont typeface="Arial" charset="0"/>
              <a:buChar char="•"/>
            </a:pPr>
            <a:r>
              <a:rPr lang="ru-RU" dirty="0" smtClean="0"/>
              <a:t>поставщиков </a:t>
            </a:r>
            <a:r>
              <a:rPr lang="ru-RU" dirty="0"/>
              <a:t>информационных услуг, </a:t>
            </a:r>
            <a:endParaRPr lang="ru-RU" dirty="0" smtClean="0"/>
          </a:p>
          <a:p>
            <a:pPr>
              <a:buFont typeface="Arial" charset="0"/>
              <a:buChar char="•"/>
            </a:pPr>
            <a:r>
              <a:rPr lang="ru-RU" dirty="0" smtClean="0"/>
              <a:t>финансовые </a:t>
            </a:r>
            <a:r>
              <a:rPr lang="ru-RU" dirty="0"/>
              <a:t>организации, имеющие доступ к защищаемой информации, </a:t>
            </a:r>
            <a:endParaRPr lang="ru-RU" dirty="0" smtClean="0"/>
          </a:p>
          <a:p>
            <a:pPr>
              <a:buFont typeface="Arial" charset="0"/>
              <a:buChar char="•"/>
            </a:pPr>
            <a:r>
              <a:rPr lang="ru-RU" dirty="0" smtClean="0"/>
              <a:t>других </a:t>
            </a:r>
            <a:r>
              <a:rPr lang="ru-RU" dirty="0"/>
              <a:t>юридических и физических лиц, причастных к созданию и функционированию объекта информатизации</a:t>
            </a:r>
            <a:r>
              <a:rPr lang="ru-RU" dirty="0" smtClean="0"/>
              <a:t>.</a:t>
            </a:r>
            <a:endParaRPr lang="ru-RU" dirty="0"/>
          </a:p>
        </p:txBody>
      </p:sp>
    </p:spTree>
    <p:extLst>
      <p:ext uri="{BB962C8B-B14F-4D97-AF65-F5344CB8AC3E}">
        <p14:creationId xmlns:p14="http://schemas.microsoft.com/office/powerpoint/2010/main" val="1690499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(16 из 56)</a:t>
            </a:r>
            <a:endParaRPr lang="ru-RU" sz="2900" b="1" i="1" dirty="0"/>
          </a:p>
        </p:txBody>
      </p:sp>
      <p:sp>
        <p:nvSpPr>
          <p:cNvPr id="3" name="Объект 2"/>
          <p:cNvSpPr>
            <a:spLocks noGrp="1"/>
          </p:cNvSpPr>
          <p:nvPr>
            <p:ph idx="1"/>
          </p:nvPr>
        </p:nvSpPr>
        <p:spPr>
          <a:xfrm>
            <a:off x="751840" y="1215337"/>
            <a:ext cx="11074400" cy="4941623"/>
          </a:xfrm>
        </p:spPr>
        <p:txBody>
          <a:bodyPr>
            <a:noAutofit/>
          </a:bodyPr>
          <a:lstStyle/>
          <a:p>
            <a:pPr marL="0" indent="0">
              <a:buNone/>
            </a:pPr>
            <a:r>
              <a:rPr lang="ru-RU" dirty="0" smtClean="0"/>
              <a:t>При </a:t>
            </a:r>
            <a:r>
              <a:rPr lang="ru-RU" dirty="0"/>
              <a:t>определении задач защиты должны быть выбраны </a:t>
            </a:r>
            <a:r>
              <a:rPr lang="ru-RU" u="sng" dirty="0"/>
              <a:t>приоритетные</a:t>
            </a:r>
            <a:r>
              <a:rPr lang="ru-RU" dirty="0"/>
              <a:t> цели ИБ, которые определяют сущность защиты. </a:t>
            </a:r>
            <a:endParaRPr lang="ru-RU" dirty="0" smtClean="0"/>
          </a:p>
          <a:p>
            <a:pPr marL="0" indent="0">
              <a:buNone/>
            </a:pPr>
            <a:r>
              <a:rPr lang="ru-RU" dirty="0" smtClean="0"/>
              <a:t>Цели </a:t>
            </a:r>
            <a:r>
              <a:rPr lang="ru-RU" dirty="0"/>
              <a:t>должны быть четко сформулированы. </a:t>
            </a:r>
            <a:endParaRPr lang="ru-RU" dirty="0" smtClean="0"/>
          </a:p>
          <a:p>
            <a:pPr marL="0" indent="0">
              <a:buNone/>
            </a:pPr>
            <a:r>
              <a:rPr lang="ru-RU" dirty="0" smtClean="0"/>
              <a:t>Определение </a:t>
            </a:r>
            <a:r>
              <a:rPr lang="ru-RU" dirty="0"/>
              <a:t>и нормативное закрепление таких целей позволит, в частности, всесторонне раскрыть значение защиты информации, показать ее место в системе обеспечения безопасности в целом.</a:t>
            </a:r>
          </a:p>
        </p:txBody>
      </p:sp>
    </p:spTree>
    <p:extLst>
      <p:ext uri="{BB962C8B-B14F-4D97-AF65-F5344CB8AC3E}">
        <p14:creationId xmlns:p14="http://schemas.microsoft.com/office/powerpoint/2010/main" val="3920494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(17 из 56)</a:t>
            </a:r>
            <a:endParaRPr lang="ru-RU" sz="2900" b="1" i="1" dirty="0"/>
          </a:p>
        </p:txBody>
      </p:sp>
      <p:sp>
        <p:nvSpPr>
          <p:cNvPr id="3" name="Объект 2"/>
          <p:cNvSpPr>
            <a:spLocks noGrp="1"/>
          </p:cNvSpPr>
          <p:nvPr>
            <p:ph idx="1"/>
          </p:nvPr>
        </p:nvSpPr>
        <p:spPr>
          <a:xfrm>
            <a:off x="466241" y="1215337"/>
            <a:ext cx="11359999" cy="5226103"/>
          </a:xfrm>
        </p:spPr>
        <p:txBody>
          <a:bodyPr>
            <a:noAutofit/>
          </a:bodyPr>
          <a:lstStyle/>
          <a:p>
            <a:pPr marL="0" indent="0">
              <a:buNone/>
            </a:pPr>
            <a:r>
              <a:rPr lang="ru-RU" b="1" dirty="0"/>
              <a:t>Информация, подлежащая </a:t>
            </a:r>
            <a:r>
              <a:rPr lang="ru-RU" b="1" dirty="0" smtClean="0"/>
              <a:t>защите</a:t>
            </a:r>
            <a:endParaRPr lang="ru-RU" dirty="0"/>
          </a:p>
          <a:p>
            <a:pPr marL="0" indent="0">
              <a:buNone/>
            </a:pPr>
            <a:r>
              <a:rPr lang="ru-RU" dirty="0"/>
              <a:t>В данной главе на основе изучения сведений, которые могут содержаться в информационных ресурсах, установления их принадлежности, анализа действующих нормативных актов и организационно-распорядительных документов определяются:</a:t>
            </a:r>
          </a:p>
          <a:p>
            <a:pPr lvl="0"/>
            <a:r>
              <a:rPr lang="ru-RU" dirty="0"/>
              <a:t>конфиденциальная информация;</a:t>
            </a:r>
          </a:p>
          <a:p>
            <a:pPr lvl="0"/>
            <a:r>
              <a:rPr lang="ru-RU" dirty="0"/>
              <a:t>степени конфиденциальности информации;</a:t>
            </a:r>
          </a:p>
          <a:p>
            <a:pPr lvl="0"/>
            <a:r>
              <a:rPr lang="ru-RU" dirty="0"/>
              <a:t>порядок </a:t>
            </a:r>
            <a:r>
              <a:rPr lang="ru-RU" dirty="0" smtClean="0"/>
              <a:t>отнесения </a:t>
            </a:r>
            <a:r>
              <a:rPr lang="ru-RU" dirty="0"/>
              <a:t>сведений к конфиденциальным</a:t>
            </a:r>
            <a:r>
              <a:rPr lang="ru-RU" dirty="0" smtClean="0"/>
              <a:t>.</a:t>
            </a:r>
          </a:p>
          <a:p>
            <a:pPr marL="0" lvl="0" indent="0">
              <a:buNone/>
            </a:pPr>
            <a:r>
              <a:rPr lang="ru-RU" dirty="0"/>
              <a:t>От определения степени конфиденциальности во многом зависит выбор класса защищенности автоматизированной системы и, следовательно, набор требований, предъявляемых к средствам защиты</a:t>
            </a:r>
          </a:p>
        </p:txBody>
      </p:sp>
    </p:spTree>
    <p:extLst>
      <p:ext uri="{BB962C8B-B14F-4D97-AF65-F5344CB8AC3E}">
        <p14:creationId xmlns:p14="http://schemas.microsoft.com/office/powerpoint/2010/main" val="2496026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(18 из 56)</a:t>
            </a:r>
            <a:endParaRPr lang="ru-RU" sz="2900" b="1" i="1" dirty="0"/>
          </a:p>
        </p:txBody>
      </p:sp>
      <p:sp>
        <p:nvSpPr>
          <p:cNvPr id="3" name="Объект 2"/>
          <p:cNvSpPr>
            <a:spLocks noGrp="1"/>
          </p:cNvSpPr>
          <p:nvPr>
            <p:ph idx="1"/>
          </p:nvPr>
        </p:nvSpPr>
        <p:spPr>
          <a:xfrm>
            <a:off x="284481" y="1215337"/>
            <a:ext cx="11643360" cy="5449623"/>
          </a:xfrm>
        </p:spPr>
        <p:txBody>
          <a:bodyPr>
            <a:noAutofit/>
          </a:bodyPr>
          <a:lstStyle/>
          <a:p>
            <a:pPr marL="0" indent="0">
              <a:buNone/>
            </a:pPr>
            <a:r>
              <a:rPr lang="ru-RU" dirty="0" smtClean="0"/>
              <a:t>   Аксиомой </a:t>
            </a:r>
            <a:r>
              <a:rPr lang="ru-RU" dirty="0"/>
              <a:t>является тот факт, что защита информации должна быть дифференцированной, с учетом видов тайны, к которым отнесена информация, ее собственников, носителей, в которых она отображена. От этого зависит и организация, и технология, и уровень защиты информации.</a:t>
            </a:r>
          </a:p>
          <a:p>
            <a:pPr marL="0" indent="0">
              <a:buNone/>
            </a:pPr>
            <a:r>
              <a:rPr lang="ru-RU" dirty="0" smtClean="0"/>
              <a:t>   С </a:t>
            </a:r>
            <a:r>
              <a:rPr lang="ru-RU" dirty="0"/>
              <a:t>классификацией информации по видам тайны тесно увязан вопрос об определении степени конфиденциальности.</a:t>
            </a:r>
          </a:p>
          <a:p>
            <a:pPr marL="0" indent="0">
              <a:buNone/>
            </a:pPr>
            <a:r>
              <a:rPr lang="ru-RU" dirty="0" smtClean="0"/>
              <a:t>   Определение </a:t>
            </a:r>
            <a:r>
              <a:rPr lang="ru-RU" dirty="0"/>
              <a:t>степени конфиденциальности информации (или необходимости ее защиты) является прерогативой собственника информации, а владелец информационных систем, на которых обрабатывается эта информация, обязан обеспечить выполнение комплекса организационных, организационно-технических и технических мер защиты, соответствующих выбранной степени конфиденциальности.</a:t>
            </a:r>
          </a:p>
        </p:txBody>
      </p:sp>
    </p:spTree>
    <p:extLst>
      <p:ext uri="{BB962C8B-B14F-4D97-AF65-F5344CB8AC3E}">
        <p14:creationId xmlns:p14="http://schemas.microsoft.com/office/powerpoint/2010/main" val="20157909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(19 из 56)</a:t>
            </a:r>
            <a:endParaRPr lang="ru-RU" sz="2900" b="1" i="1" dirty="0"/>
          </a:p>
        </p:txBody>
      </p:sp>
      <p:sp>
        <p:nvSpPr>
          <p:cNvPr id="3" name="Объект 2"/>
          <p:cNvSpPr>
            <a:spLocks noGrp="1"/>
          </p:cNvSpPr>
          <p:nvPr>
            <p:ph idx="1"/>
          </p:nvPr>
        </p:nvSpPr>
        <p:spPr>
          <a:xfrm>
            <a:off x="466241" y="1093417"/>
            <a:ext cx="11359999" cy="5226103"/>
          </a:xfrm>
        </p:spPr>
        <p:txBody>
          <a:bodyPr>
            <a:noAutofit/>
          </a:bodyPr>
          <a:lstStyle/>
          <a:p>
            <a:pPr marL="0" indent="0">
              <a:buNone/>
            </a:pPr>
            <a:r>
              <a:rPr lang="ru-RU" dirty="0" smtClean="0"/>
              <a:t>   Категории </a:t>
            </a:r>
            <a:r>
              <a:rPr lang="ru-RU" dirty="0"/>
              <a:t>конфиденциальности должны учитывать производственную необходимость в коллективном использовании информации или ограничении доступа к ней, а также ущерб для учреждения, связанный с несанкционированным доступом или повреждением информации.</a:t>
            </a:r>
          </a:p>
          <a:p>
            <a:pPr marL="0" indent="0">
              <a:buNone/>
            </a:pPr>
            <a:r>
              <a:rPr lang="ru-RU" dirty="0" smtClean="0"/>
              <a:t>   К </a:t>
            </a:r>
            <a:r>
              <a:rPr lang="ru-RU" dirty="0"/>
              <a:t>конфиденциальной информации, подлежащей защите, следует отнести всю информацию, несанкционированное разглашение способно принести существенный ущерб. При этом необходимо руководствоваться положениями законодательства, нормативными актами Президента Республики Беларусь и постановлениями Правительства Республики Беларусь</a:t>
            </a:r>
            <a:r>
              <a:rPr lang="ru-RU" dirty="0" smtClean="0"/>
              <a:t>.</a:t>
            </a:r>
          </a:p>
          <a:p>
            <a:pPr marL="0" indent="0">
              <a:buNone/>
            </a:pPr>
            <a:r>
              <a:rPr lang="ru-RU" dirty="0" smtClean="0"/>
              <a:t>   Важным </a:t>
            </a:r>
            <a:r>
              <a:rPr lang="ru-RU" dirty="0"/>
              <a:t>моментом является выбор критериев отнесения информации к защищаемой. Например, в настоящее время отсутствуют единые методики отнесения сведений к категории коммерческой тайны.</a:t>
            </a:r>
          </a:p>
        </p:txBody>
      </p:sp>
    </p:spTree>
    <p:extLst>
      <p:ext uri="{BB962C8B-B14F-4D97-AF65-F5344CB8AC3E}">
        <p14:creationId xmlns:p14="http://schemas.microsoft.com/office/powerpoint/2010/main" val="2020130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(20 из 56)</a:t>
            </a:r>
            <a:endParaRPr lang="ru-RU" sz="2900" b="1" i="1" dirty="0"/>
          </a:p>
        </p:txBody>
      </p:sp>
      <p:sp>
        <p:nvSpPr>
          <p:cNvPr id="3" name="Объект 2"/>
          <p:cNvSpPr>
            <a:spLocks noGrp="1"/>
          </p:cNvSpPr>
          <p:nvPr>
            <p:ph idx="1"/>
          </p:nvPr>
        </p:nvSpPr>
        <p:spPr>
          <a:xfrm>
            <a:off x="466241" y="995681"/>
            <a:ext cx="11359999" cy="5323840"/>
          </a:xfrm>
        </p:spPr>
        <p:txBody>
          <a:bodyPr>
            <a:noAutofit/>
          </a:bodyPr>
          <a:lstStyle/>
          <a:p>
            <a:pPr marL="0" indent="0">
              <a:buNone/>
            </a:pPr>
            <a:r>
              <a:rPr lang="ru-RU" dirty="0" smtClean="0"/>
              <a:t> </a:t>
            </a:r>
            <a:r>
              <a:rPr lang="ru-RU" dirty="0"/>
              <a:t>Однако возможно сформулировать принципы, лежащие в основе отнесения информации к коммерческой тайне - это:</a:t>
            </a:r>
          </a:p>
          <a:p>
            <a:pPr lvl="1"/>
            <a:r>
              <a:rPr lang="ru-RU" b="1" dirty="0"/>
              <a:t>экономическая выгода и безопасность;</a:t>
            </a:r>
          </a:p>
          <a:p>
            <a:pPr lvl="1"/>
            <a:r>
              <a:rPr lang="ru-RU" b="1" dirty="0"/>
              <a:t>новые разработки и ноу-хау;</a:t>
            </a:r>
          </a:p>
          <a:p>
            <a:pPr lvl="1"/>
            <a:r>
              <a:rPr lang="ru-RU" b="1" dirty="0"/>
              <a:t>взаимоотношения с партнерами.</a:t>
            </a:r>
          </a:p>
          <a:p>
            <a:pPr marL="0" indent="0">
              <a:buNone/>
            </a:pPr>
            <a:r>
              <a:rPr lang="ru-RU" dirty="0"/>
              <a:t>Первый принцип определяет оптимальное соотношение между возможным ущербом от потери информации и затратами на ее защиту.</a:t>
            </a:r>
          </a:p>
          <a:p>
            <a:pPr marL="0" indent="0">
              <a:buNone/>
            </a:pPr>
            <a:r>
              <a:rPr lang="ru-RU" dirty="0"/>
              <a:t>Второй принцип устанавливает необходимость отнесения к конфиденциальной информации сведений о ноу-хау, новых технологических и технических решениях и разработках. </a:t>
            </a:r>
          </a:p>
          <a:p>
            <a:pPr marL="0" indent="0">
              <a:buNone/>
            </a:pPr>
            <a:r>
              <a:rPr lang="ru-RU" dirty="0"/>
              <a:t>На основе третьего принципа определяется не только необходимость сокрытия содержания договоров с партнерами, но и самого факта заключения таких договоров.</a:t>
            </a:r>
          </a:p>
        </p:txBody>
      </p:sp>
    </p:spTree>
    <p:extLst>
      <p:ext uri="{BB962C8B-B14F-4D97-AF65-F5344CB8AC3E}">
        <p14:creationId xmlns:p14="http://schemas.microsoft.com/office/powerpoint/2010/main" val="92613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(21 из 56)</a:t>
            </a:r>
            <a:endParaRPr lang="ru-RU" sz="2900" b="1" i="1" dirty="0"/>
          </a:p>
        </p:txBody>
      </p:sp>
      <p:sp>
        <p:nvSpPr>
          <p:cNvPr id="3" name="Объект 2"/>
          <p:cNvSpPr>
            <a:spLocks noGrp="1"/>
          </p:cNvSpPr>
          <p:nvPr>
            <p:ph idx="1"/>
          </p:nvPr>
        </p:nvSpPr>
        <p:spPr>
          <a:xfrm>
            <a:off x="466241" y="995681"/>
            <a:ext cx="11359999" cy="5323840"/>
          </a:xfrm>
        </p:spPr>
        <p:txBody>
          <a:bodyPr>
            <a:noAutofit/>
          </a:bodyPr>
          <a:lstStyle/>
          <a:p>
            <a:pPr marL="0" indent="0">
              <a:buNone/>
            </a:pPr>
            <a:r>
              <a:rPr lang="ru-RU" dirty="0" smtClean="0"/>
              <a:t> </a:t>
            </a:r>
            <a:r>
              <a:rPr lang="ru-RU" b="1" dirty="0"/>
              <a:t>Техническая политика и принципы построения </a:t>
            </a:r>
            <a:r>
              <a:rPr lang="ru-RU" b="1" dirty="0" smtClean="0"/>
              <a:t>защиты</a:t>
            </a:r>
            <a:endParaRPr lang="ru-RU" dirty="0"/>
          </a:p>
          <a:p>
            <a:pPr marL="0" indent="0">
              <a:buNone/>
            </a:pPr>
            <a:r>
              <a:rPr lang="ru-RU" dirty="0" smtClean="0"/>
              <a:t>   Этот </a:t>
            </a:r>
            <a:r>
              <a:rPr lang="ru-RU" dirty="0"/>
              <a:t>раздел посвящается описанию понятия основных направлений формирования </a:t>
            </a:r>
            <a:r>
              <a:rPr lang="ru-RU" u="sng" dirty="0"/>
              <a:t>технической политики </a:t>
            </a:r>
            <a:r>
              <a:rPr lang="ru-RU" dirty="0"/>
              <a:t>в области обеспечения ИБ.</a:t>
            </a:r>
          </a:p>
          <a:p>
            <a:pPr marL="0" indent="0">
              <a:buNone/>
            </a:pPr>
            <a:r>
              <a:rPr lang="ru-RU" dirty="0" smtClean="0"/>
              <a:t>   Техническая </a:t>
            </a:r>
            <a:r>
              <a:rPr lang="ru-RU" dirty="0"/>
              <a:t>политика представляет собой совокупность документированных </a:t>
            </a:r>
            <a:r>
              <a:rPr lang="ru-RU" u="sng" dirty="0"/>
              <a:t>управленческих решений</a:t>
            </a:r>
            <a:r>
              <a:rPr lang="ru-RU" dirty="0"/>
              <a:t>, направленных на защиту информационных ресурсов. По своей сути это </a:t>
            </a:r>
            <a:r>
              <a:rPr lang="ru-RU" u="sng" dirty="0"/>
              <a:t>набор правил и норм</a:t>
            </a:r>
            <a:r>
              <a:rPr lang="ru-RU" dirty="0"/>
              <a:t>, определяющих дисциплину обработки, защиты и распространения информации. техническая политика определяет выбор конкретных механизмов, обеспечивающих информационную безопасность системы.</a:t>
            </a:r>
          </a:p>
        </p:txBody>
      </p:sp>
    </p:spTree>
    <p:extLst>
      <p:ext uri="{BB962C8B-B14F-4D97-AF65-F5344CB8AC3E}">
        <p14:creationId xmlns:p14="http://schemas.microsoft.com/office/powerpoint/2010/main" val="9855578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(22 из 56)</a:t>
            </a:r>
            <a:endParaRPr lang="ru-RU" sz="2900" b="1" i="1" dirty="0"/>
          </a:p>
        </p:txBody>
      </p:sp>
      <p:sp>
        <p:nvSpPr>
          <p:cNvPr id="3" name="Объект 2"/>
          <p:cNvSpPr>
            <a:spLocks noGrp="1"/>
          </p:cNvSpPr>
          <p:nvPr>
            <p:ph idx="1"/>
          </p:nvPr>
        </p:nvSpPr>
        <p:spPr>
          <a:xfrm>
            <a:off x="466241" y="975360"/>
            <a:ext cx="11461599" cy="5669279"/>
          </a:xfrm>
        </p:spPr>
        <p:txBody>
          <a:bodyPr>
            <a:noAutofit/>
          </a:bodyPr>
          <a:lstStyle/>
          <a:p>
            <a:pPr marL="0" indent="0">
              <a:buNone/>
            </a:pPr>
            <a:r>
              <a:rPr lang="ru-RU" dirty="0" smtClean="0"/>
              <a:t> </a:t>
            </a:r>
            <a:r>
              <a:rPr lang="ru-RU" dirty="0"/>
              <a:t>В решении проблем ИБ выделяется две основные составляющие: </a:t>
            </a:r>
          </a:p>
          <a:p>
            <a:pPr lvl="1"/>
            <a:r>
              <a:rPr lang="ru-RU" dirty="0"/>
              <a:t>организационная; </a:t>
            </a:r>
          </a:p>
          <a:p>
            <a:pPr lvl="1"/>
            <a:r>
              <a:rPr lang="ru-RU" dirty="0"/>
              <a:t>техническая.</a:t>
            </a:r>
          </a:p>
          <a:p>
            <a:pPr marL="0" indent="0">
              <a:buNone/>
            </a:pPr>
            <a:r>
              <a:rPr lang="ru-RU" b="1" dirty="0"/>
              <a:t>Организационная</a:t>
            </a:r>
            <a:r>
              <a:rPr lang="ru-RU" dirty="0"/>
              <a:t> составляющая предполагает принятие на основе глубокого анализа стратегических, долгосрочных решений по организации ИБ, обязательных для исполнения не только в учреждении, но и для всех организаций и предприятий, независимо от их подчиненности, но так или иначе обрабатывающих, передающих, пользующихся или сталкивающихся с информационными ресурсами учреждения.</a:t>
            </a:r>
          </a:p>
          <a:p>
            <a:pPr marL="0" indent="0">
              <a:buNone/>
            </a:pPr>
            <a:r>
              <a:rPr lang="ru-RU" b="1" dirty="0"/>
              <a:t>Техническая</a:t>
            </a:r>
            <a:r>
              <a:rPr lang="ru-RU" dirty="0"/>
              <a:t> составляющая предполагает принятие конкретных решений по организации защиты элементов технических средств обработки информации, основанных на стратегической линии и не противоречащих общей политике в области ИБ</a:t>
            </a:r>
            <a:r>
              <a:rPr lang="ru-RU" dirty="0" smtClean="0"/>
              <a:t>.</a:t>
            </a:r>
            <a:endParaRPr lang="ru-RU" dirty="0"/>
          </a:p>
        </p:txBody>
      </p:sp>
    </p:spTree>
    <p:extLst>
      <p:ext uri="{BB962C8B-B14F-4D97-AF65-F5344CB8AC3E}">
        <p14:creationId xmlns:p14="http://schemas.microsoft.com/office/powerpoint/2010/main" val="207819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2900" b="1" i="1" dirty="0"/>
              <a:t>Последовательность разработки Концепции </a:t>
            </a:r>
            <a:r>
              <a:rPr lang="ru-RU" sz="2900" b="1" i="1" dirty="0" smtClean="0"/>
              <a:t>ИБ (1 из 3)</a:t>
            </a:r>
            <a:endParaRPr lang="ru-RU" sz="2900" b="1" i="1" dirty="0"/>
          </a:p>
        </p:txBody>
      </p:sp>
      <p:sp>
        <p:nvSpPr>
          <p:cNvPr id="3" name="Объект 2"/>
          <p:cNvSpPr>
            <a:spLocks noGrp="1"/>
          </p:cNvSpPr>
          <p:nvPr>
            <p:ph idx="1"/>
          </p:nvPr>
        </p:nvSpPr>
        <p:spPr>
          <a:xfrm>
            <a:off x="838200" y="985838"/>
            <a:ext cx="10515600" cy="5557837"/>
          </a:xfrm>
        </p:spPr>
        <p:txBody>
          <a:bodyPr>
            <a:normAutofit/>
          </a:bodyPr>
          <a:lstStyle/>
          <a:p>
            <a:r>
              <a:rPr lang="ru-RU" dirty="0" smtClean="0"/>
              <a:t>Концепция </a:t>
            </a:r>
            <a:r>
              <a:rPr lang="ru-RU" dirty="0"/>
              <a:t>сама по себе не обеспечивает требуемого уровня ИБ, но является </a:t>
            </a:r>
            <a:r>
              <a:rPr lang="ru-RU" u="sng" dirty="0"/>
              <a:t>методологической базой </a:t>
            </a:r>
            <a:r>
              <a:rPr lang="ru-RU" dirty="0"/>
              <a:t>для формирования на основе определенных в ней целей, задач и возможных путей их решения единой политики в области ИБ, принятия управленческих решений по реализации этой политики и выработки взаимосвязанных и согласованных </a:t>
            </a:r>
            <a:r>
              <a:rPr lang="ru-RU" u="sng" dirty="0"/>
              <a:t>мер </a:t>
            </a:r>
            <a:r>
              <a:rPr lang="ru-RU" dirty="0"/>
              <a:t>организационного и инженерно-технического характера, координации деятельности структурных подразделений учреждения, разработки конкретных предложений по совершенствованию ИБ, которые не могут свестись к простой сумме отдельных преобразований.</a:t>
            </a:r>
          </a:p>
        </p:txBody>
      </p:sp>
    </p:spTree>
    <p:extLst>
      <p:ext uri="{BB962C8B-B14F-4D97-AF65-F5344CB8AC3E}">
        <p14:creationId xmlns:p14="http://schemas.microsoft.com/office/powerpoint/2010/main" val="153453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(23 из 56)</a:t>
            </a:r>
            <a:endParaRPr lang="ru-RU" sz="2900" b="1" i="1" dirty="0"/>
          </a:p>
        </p:txBody>
      </p:sp>
      <p:sp>
        <p:nvSpPr>
          <p:cNvPr id="3" name="Объект 2"/>
          <p:cNvSpPr>
            <a:spLocks noGrp="1"/>
          </p:cNvSpPr>
          <p:nvPr>
            <p:ph idx="1"/>
          </p:nvPr>
        </p:nvSpPr>
        <p:spPr>
          <a:xfrm>
            <a:off x="466241" y="975360"/>
            <a:ext cx="11461599" cy="5669279"/>
          </a:xfrm>
        </p:spPr>
        <p:txBody>
          <a:bodyPr>
            <a:noAutofit/>
          </a:bodyPr>
          <a:lstStyle/>
          <a:p>
            <a:pPr marL="0" indent="0">
              <a:buNone/>
            </a:pPr>
            <a:r>
              <a:rPr lang="ru-RU" dirty="0" smtClean="0"/>
              <a:t>    Решение </a:t>
            </a:r>
            <a:r>
              <a:rPr lang="ru-RU" dirty="0"/>
              <a:t>этих вопросов невозможно без разработки системы нормативных документов, действующих на правах отраслевых стандартов и регламентирующих эти процессы, определяющих степень конфиденциальности информации, требуемый уровень защищенности технических средств ее обработки, ответственность должностных лиц и персонала по соблюдению этих требований.</a:t>
            </a:r>
          </a:p>
          <a:p>
            <a:pPr marL="0" indent="0">
              <a:buNone/>
            </a:pPr>
            <a:r>
              <a:rPr lang="ru-RU" dirty="0" smtClean="0"/>
              <a:t>   Политика </a:t>
            </a:r>
            <a:r>
              <a:rPr lang="ru-RU" dirty="0"/>
              <a:t>должна быть направлена на:</a:t>
            </a:r>
          </a:p>
          <a:p>
            <a:pPr lvl="0"/>
            <a:r>
              <a:rPr lang="ru-RU" dirty="0"/>
              <a:t>установление определенного организационно-правового режима использования чувствительной к несанкционированным действиям информации</a:t>
            </a:r>
            <a:r>
              <a:rPr lang="ru-RU" dirty="0" smtClean="0"/>
              <a:t>;</a:t>
            </a:r>
          </a:p>
          <a:p>
            <a:r>
              <a:rPr lang="ru-RU" dirty="0"/>
              <a:t>реализацию комплекса организационных, инженерно-технических, технических и аппаратно-программных мероприятий по предупреждению несанкционированных действий с информацией и от ее утечки;</a:t>
            </a:r>
          </a:p>
          <a:p>
            <a:pPr lvl="0"/>
            <a:endParaRPr lang="ru-RU" dirty="0"/>
          </a:p>
        </p:txBody>
      </p:sp>
    </p:spTree>
    <p:extLst>
      <p:ext uri="{BB962C8B-B14F-4D97-AF65-F5344CB8AC3E}">
        <p14:creationId xmlns:p14="http://schemas.microsoft.com/office/powerpoint/2010/main" val="14970680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(24 из 56)</a:t>
            </a:r>
            <a:endParaRPr lang="ru-RU" sz="2900" b="1" i="1" dirty="0"/>
          </a:p>
        </p:txBody>
      </p:sp>
      <p:sp>
        <p:nvSpPr>
          <p:cNvPr id="3" name="Объект 2"/>
          <p:cNvSpPr>
            <a:spLocks noGrp="1"/>
          </p:cNvSpPr>
          <p:nvPr>
            <p:ph idx="1"/>
          </p:nvPr>
        </p:nvSpPr>
        <p:spPr>
          <a:xfrm>
            <a:off x="466241" y="975360"/>
            <a:ext cx="11461599" cy="5669279"/>
          </a:xfrm>
        </p:spPr>
        <p:txBody>
          <a:bodyPr>
            <a:noAutofit/>
          </a:bodyPr>
          <a:lstStyle/>
          <a:p>
            <a:pPr lvl="0"/>
            <a:r>
              <a:rPr lang="ru-RU" dirty="0" smtClean="0"/>
              <a:t> </a:t>
            </a:r>
            <a:r>
              <a:rPr lang="ru-RU" dirty="0"/>
              <a:t>организацию постоянного контроля эффективности принятых мер защиты и функционирования системы ИБ;</a:t>
            </a:r>
          </a:p>
          <a:p>
            <a:pPr lvl="0"/>
            <a:r>
              <a:rPr lang="ru-RU" dirty="0"/>
              <a:t>создание резервов и возможностей по ликвидации последствий нарушения режима защиты информации и восстановления подсистемы ИБ.</a:t>
            </a:r>
          </a:p>
          <a:p>
            <a:pPr marL="0" indent="0">
              <a:buNone/>
            </a:pPr>
            <a:r>
              <a:rPr lang="ru-RU" dirty="0" smtClean="0"/>
              <a:t>   В </a:t>
            </a:r>
            <a:r>
              <a:rPr lang="ru-RU" dirty="0"/>
              <a:t>этой главе дается также описание принципов, которые должны быть взяты за основу при создании защищенной информационной сети и выборе функций и мер защиты информации.</a:t>
            </a:r>
          </a:p>
          <a:p>
            <a:pPr lvl="0"/>
            <a:endParaRPr lang="ru-RU" dirty="0"/>
          </a:p>
        </p:txBody>
      </p:sp>
    </p:spTree>
    <p:extLst>
      <p:ext uri="{BB962C8B-B14F-4D97-AF65-F5344CB8AC3E}">
        <p14:creationId xmlns:p14="http://schemas.microsoft.com/office/powerpoint/2010/main" val="12175670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(25 из 56)</a:t>
            </a:r>
            <a:endParaRPr lang="ru-RU" sz="2900" b="1" i="1" dirty="0"/>
          </a:p>
        </p:txBody>
      </p:sp>
      <p:sp>
        <p:nvSpPr>
          <p:cNvPr id="3" name="Объект 2"/>
          <p:cNvSpPr>
            <a:spLocks noGrp="1"/>
          </p:cNvSpPr>
          <p:nvPr>
            <p:ph idx="1"/>
          </p:nvPr>
        </p:nvSpPr>
        <p:spPr>
          <a:xfrm>
            <a:off x="466241" y="975360"/>
            <a:ext cx="11461599" cy="5669279"/>
          </a:xfrm>
        </p:spPr>
        <p:txBody>
          <a:bodyPr>
            <a:noAutofit/>
          </a:bodyPr>
          <a:lstStyle/>
          <a:p>
            <a:pPr marL="0" indent="0">
              <a:buNone/>
            </a:pPr>
            <a:r>
              <a:rPr lang="ru-RU" dirty="0" smtClean="0"/>
              <a:t> </a:t>
            </a:r>
            <a:r>
              <a:rPr lang="ru-RU" b="1" dirty="0"/>
              <a:t>Модель угроз </a:t>
            </a:r>
            <a:r>
              <a:rPr lang="ru-RU" b="1" dirty="0" smtClean="0"/>
              <a:t>ИБ</a:t>
            </a:r>
            <a:endParaRPr lang="ru-RU" dirty="0"/>
          </a:p>
          <a:p>
            <a:pPr marL="0" indent="0">
              <a:buNone/>
            </a:pPr>
            <a:r>
              <a:rPr lang="ru-RU" dirty="0"/>
              <a:t>В данной главе на основе описания объекта информатизации, оценки информационных связей и других его характеристик, влияющих на уровень защищенности, анализа существующего положения, </a:t>
            </a:r>
            <a:r>
              <a:rPr lang="ru-RU" dirty="0" smtClean="0"/>
              <a:t>нормативных, методических </a:t>
            </a:r>
            <a:r>
              <a:rPr lang="ru-RU" dirty="0"/>
              <a:t>и организационно-распорядительных документов проводится:</a:t>
            </a:r>
          </a:p>
          <a:p>
            <a:pPr lvl="0"/>
            <a:r>
              <a:rPr lang="ru-RU" dirty="0"/>
              <a:t>описание объекта информатизации;</a:t>
            </a:r>
          </a:p>
          <a:p>
            <a:pPr lvl="0"/>
            <a:r>
              <a:rPr lang="ru-RU" dirty="0"/>
              <a:t>классификации источников угроз;</a:t>
            </a:r>
          </a:p>
          <a:p>
            <a:pPr lvl="0"/>
            <a:r>
              <a:rPr lang="ru-RU" dirty="0"/>
              <a:t>классификации уязвимостей;</a:t>
            </a:r>
          </a:p>
          <a:p>
            <a:pPr lvl="0"/>
            <a:r>
              <a:rPr lang="ru-RU" dirty="0"/>
              <a:t>классификации методов реализации угроз;</a:t>
            </a:r>
          </a:p>
          <a:p>
            <a:pPr lvl="0"/>
            <a:r>
              <a:rPr lang="ru-RU" dirty="0"/>
              <a:t>ранжирование актуальных атак;</a:t>
            </a:r>
          </a:p>
          <a:p>
            <a:pPr lvl="0"/>
            <a:r>
              <a:rPr lang="ru-RU" dirty="0"/>
              <a:t>классификация методов парирования угроз.</a:t>
            </a:r>
          </a:p>
        </p:txBody>
      </p:sp>
    </p:spTree>
    <p:extLst>
      <p:ext uri="{BB962C8B-B14F-4D97-AF65-F5344CB8AC3E}">
        <p14:creationId xmlns:p14="http://schemas.microsoft.com/office/powerpoint/2010/main" val="14622405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(26 из 56)</a:t>
            </a:r>
            <a:endParaRPr lang="ru-RU" sz="2900" b="1" i="1" dirty="0"/>
          </a:p>
        </p:txBody>
      </p:sp>
      <p:sp>
        <p:nvSpPr>
          <p:cNvPr id="3" name="Объект 2"/>
          <p:cNvSpPr>
            <a:spLocks noGrp="1"/>
          </p:cNvSpPr>
          <p:nvPr>
            <p:ph idx="1"/>
          </p:nvPr>
        </p:nvSpPr>
        <p:spPr>
          <a:xfrm>
            <a:off x="466241" y="975360"/>
            <a:ext cx="11461599" cy="5669279"/>
          </a:xfrm>
        </p:spPr>
        <p:txBody>
          <a:bodyPr>
            <a:noAutofit/>
          </a:bodyPr>
          <a:lstStyle/>
          <a:p>
            <a:pPr marL="0" indent="0">
              <a:buNone/>
            </a:pPr>
            <a:r>
              <a:rPr lang="ru-RU" dirty="0" smtClean="0"/>
              <a:t>   Структурированное </a:t>
            </a:r>
            <a:r>
              <a:rPr lang="ru-RU" dirty="0"/>
              <a:t>описание объекта информатизации, представленное графически в виде типовых структурных компонентов информационной системы и связей между ними, характеризующих направления циркуляции и параметры потоков информации в совокупности с текстовыми пояснениями, позволяет выявить точки возможного применения угроз или вскрыть существующие уязвимости.</a:t>
            </a:r>
          </a:p>
        </p:txBody>
      </p:sp>
    </p:spTree>
    <p:extLst>
      <p:ext uri="{BB962C8B-B14F-4D97-AF65-F5344CB8AC3E}">
        <p14:creationId xmlns:p14="http://schemas.microsoft.com/office/powerpoint/2010/main" val="66599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728" y="235714"/>
            <a:ext cx="11667716" cy="6306874"/>
          </a:xfrm>
        </p:spPr>
      </p:pic>
      <p:sp>
        <p:nvSpPr>
          <p:cNvPr id="5" name="Прямоугольник 4"/>
          <p:cNvSpPr/>
          <p:nvPr/>
        </p:nvSpPr>
        <p:spPr>
          <a:xfrm>
            <a:off x="7379085" y="6357922"/>
            <a:ext cx="4444230" cy="369332"/>
          </a:xfrm>
          <a:prstGeom prst="rect">
            <a:avLst/>
          </a:prstGeom>
        </p:spPr>
        <p:txBody>
          <a:bodyPr wrap="none">
            <a:spAutoFit/>
          </a:bodyPr>
          <a:lstStyle/>
          <a:p>
            <a:pPr indent="457200" algn="just">
              <a:spcAft>
                <a:spcPts val="0"/>
              </a:spcAft>
            </a:pPr>
            <a:r>
              <a:rPr lang="ru-RU" b="1" dirty="0" smtClean="0">
                <a:effectLst/>
                <a:latin typeface="Times New Roman" charset="0"/>
                <a:ea typeface="Times New Roman" charset="0"/>
              </a:rPr>
              <a:t>Рис. 3. Модель реализации угроз ИБ</a:t>
            </a:r>
            <a:endParaRPr lang="ru-RU" sz="1100" b="1" dirty="0">
              <a:effectLst/>
              <a:latin typeface="Times New Roman" charset="0"/>
              <a:ea typeface="Times New Roman" charset="0"/>
            </a:endParaRPr>
          </a:p>
        </p:txBody>
      </p:sp>
    </p:spTree>
    <p:extLst>
      <p:ext uri="{BB962C8B-B14F-4D97-AF65-F5344CB8AC3E}">
        <p14:creationId xmlns:p14="http://schemas.microsoft.com/office/powerpoint/2010/main" val="10789789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(28 из 56)</a:t>
            </a:r>
            <a:endParaRPr lang="ru-RU" sz="2900" b="1" i="1" dirty="0"/>
          </a:p>
        </p:txBody>
      </p:sp>
      <p:sp>
        <p:nvSpPr>
          <p:cNvPr id="3" name="Объект 2"/>
          <p:cNvSpPr>
            <a:spLocks noGrp="1"/>
          </p:cNvSpPr>
          <p:nvPr>
            <p:ph idx="1"/>
          </p:nvPr>
        </p:nvSpPr>
        <p:spPr>
          <a:xfrm>
            <a:off x="466241" y="975360"/>
            <a:ext cx="11461599" cy="5669279"/>
          </a:xfrm>
        </p:spPr>
        <p:txBody>
          <a:bodyPr>
            <a:noAutofit/>
          </a:bodyPr>
          <a:lstStyle/>
          <a:p>
            <a:pPr marL="0" indent="0">
              <a:buNone/>
            </a:pPr>
            <a:r>
              <a:rPr lang="ru-RU" dirty="0" smtClean="0"/>
              <a:t>    Анализ </a:t>
            </a:r>
            <a:r>
              <a:rPr lang="ru-RU" dirty="0"/>
              <a:t>и оценка возможностей реализации угроз должны быть основаны на построении модели угроз, классификации, анализе и оценки источников угроз, уязвимостей и методов реализации. </a:t>
            </a:r>
            <a:r>
              <a:rPr lang="ru-RU" dirty="0" smtClean="0"/>
              <a:t>   </a:t>
            </a:r>
          </a:p>
          <a:p>
            <a:pPr marL="0" indent="0">
              <a:buNone/>
            </a:pPr>
            <a:r>
              <a:rPr lang="ru-RU" dirty="0" smtClean="0"/>
              <a:t>   Моделирование </a:t>
            </a:r>
            <a:r>
              <a:rPr lang="ru-RU" dirty="0"/>
              <a:t>процессов нарушения ИБ может осуществляться на основе рассмотрения логической цепочки: </a:t>
            </a:r>
            <a:endParaRPr lang="ru-RU" dirty="0" smtClean="0"/>
          </a:p>
          <a:p>
            <a:pPr marL="0" indent="0">
              <a:buNone/>
            </a:pPr>
            <a:r>
              <a:rPr lang="ru-RU" dirty="0" smtClean="0"/>
              <a:t>угроза </a:t>
            </a:r>
            <a:r>
              <a:rPr lang="ru-RU" dirty="0"/>
              <a:t>– источник угрозы – метод реализации – уязвимость – последствия.</a:t>
            </a:r>
          </a:p>
          <a:p>
            <a:pPr marL="0" indent="0">
              <a:buNone/>
            </a:pPr>
            <a:r>
              <a:rPr lang="ru-RU" dirty="0" smtClean="0"/>
              <a:t>   Анализ </a:t>
            </a:r>
            <a:r>
              <a:rPr lang="ru-RU" dirty="0"/>
              <a:t>негативных последствий реализации угроз предполагает обязательную идентификацию и классификацию возможных источников угроз, уязвимостей, способствующих их проявлению. </a:t>
            </a:r>
            <a:r>
              <a:rPr lang="ru-RU" dirty="0" smtClean="0"/>
              <a:t>А также </a:t>
            </a:r>
            <a:r>
              <a:rPr lang="ru-RU" dirty="0"/>
              <a:t>методов реализации.</a:t>
            </a:r>
          </a:p>
        </p:txBody>
      </p:sp>
    </p:spTree>
    <p:extLst>
      <p:ext uri="{BB962C8B-B14F-4D97-AF65-F5344CB8AC3E}">
        <p14:creationId xmlns:p14="http://schemas.microsoft.com/office/powerpoint/2010/main" val="2933175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(29 из 56)</a:t>
            </a:r>
            <a:endParaRPr lang="ru-RU" sz="2900" b="1" i="1" dirty="0"/>
          </a:p>
        </p:txBody>
      </p:sp>
      <p:sp>
        <p:nvSpPr>
          <p:cNvPr id="3" name="Объект 2"/>
          <p:cNvSpPr>
            <a:spLocks noGrp="1"/>
          </p:cNvSpPr>
          <p:nvPr>
            <p:ph idx="1"/>
          </p:nvPr>
        </p:nvSpPr>
        <p:spPr>
          <a:xfrm>
            <a:off x="466241" y="1197040"/>
            <a:ext cx="11461599" cy="4621869"/>
          </a:xfrm>
        </p:spPr>
        <p:txBody>
          <a:bodyPr>
            <a:noAutofit/>
          </a:bodyPr>
          <a:lstStyle/>
          <a:p>
            <a:pPr marL="0" indent="0">
              <a:buNone/>
            </a:pPr>
            <a:r>
              <a:rPr lang="ru-RU" dirty="0" smtClean="0"/>
              <a:t>    Каждый </a:t>
            </a:r>
            <a:r>
              <a:rPr lang="ru-RU" dirty="0"/>
              <a:t>компонент рассматриваемой логической цепочки целесообразно расписать с подробностью, соответствующей статусу Концепции. В общем случае должны быть описаны источники угроз, методы реализации по каждому источнику, причины и обстоятельства (уязвимости), которые лежат в основе реализации угроз.</a:t>
            </a:r>
          </a:p>
          <a:p>
            <a:pPr marL="0" indent="0">
              <a:buNone/>
            </a:pPr>
            <a:r>
              <a:rPr lang="ru-RU" dirty="0" smtClean="0"/>
              <a:t>   Угрозы </a:t>
            </a:r>
            <a:r>
              <a:rPr lang="ru-RU" dirty="0"/>
              <a:t>классифицируются по возможности нанесения ущерба при нарушении целей ИБ:</a:t>
            </a:r>
          </a:p>
          <a:p>
            <a:pPr lvl="0"/>
            <a:r>
              <a:rPr lang="ru-RU" dirty="0"/>
              <a:t>источники угроз – по типу и местоположению носителя угроз;</a:t>
            </a:r>
          </a:p>
          <a:p>
            <a:pPr lvl="0"/>
            <a:r>
              <a:rPr lang="ru-RU" dirty="0"/>
              <a:t>уязвимости – по принадлежности к источнику уязвимостей, возможным проявлениям.</a:t>
            </a:r>
          </a:p>
        </p:txBody>
      </p:sp>
    </p:spTree>
    <p:extLst>
      <p:ext uri="{BB962C8B-B14F-4D97-AF65-F5344CB8AC3E}">
        <p14:creationId xmlns:p14="http://schemas.microsoft.com/office/powerpoint/2010/main" val="4738024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(30 из 56)</a:t>
            </a:r>
            <a:endParaRPr lang="ru-RU" sz="2900" b="1" i="1" dirty="0"/>
          </a:p>
        </p:txBody>
      </p:sp>
      <p:sp>
        <p:nvSpPr>
          <p:cNvPr id="3" name="Объект 2"/>
          <p:cNvSpPr>
            <a:spLocks noGrp="1"/>
          </p:cNvSpPr>
          <p:nvPr>
            <p:ph idx="1"/>
          </p:nvPr>
        </p:nvSpPr>
        <p:spPr>
          <a:xfrm>
            <a:off x="466241" y="1113912"/>
            <a:ext cx="11461599" cy="4621869"/>
          </a:xfrm>
        </p:spPr>
        <p:txBody>
          <a:bodyPr>
            <a:noAutofit/>
          </a:bodyPr>
          <a:lstStyle/>
          <a:p>
            <a:pPr marL="0" indent="0">
              <a:buNone/>
            </a:pPr>
            <a:r>
              <a:rPr lang="ru-RU" dirty="0" smtClean="0"/>
              <a:t>    Классификация </a:t>
            </a:r>
            <a:r>
              <a:rPr lang="ru-RU" dirty="0"/>
              <a:t>атак представляет собой совокупность возможных вариантов действий источника угроз определенными методами реализации с использованием уязвимостей, которые приводят к реализации целей атаки. </a:t>
            </a:r>
            <a:endParaRPr lang="ru-RU" dirty="0" smtClean="0"/>
          </a:p>
          <a:p>
            <a:pPr marL="0" indent="0">
              <a:buNone/>
            </a:pPr>
            <a:r>
              <a:rPr lang="ru-RU" dirty="0"/>
              <a:t> </a:t>
            </a:r>
            <a:r>
              <a:rPr lang="ru-RU" dirty="0" smtClean="0"/>
              <a:t>  Цель </a:t>
            </a:r>
            <a:r>
              <a:rPr lang="ru-RU" dirty="0"/>
              <a:t>атаки может не совпадать с целью реализации угроз и быть направлена на получение промежуточного результата, необходимого для достижения в дальнейшем реализации угрозы. В случае несовпадения целей атаки с целью реализации угрозы сама атака рассматривается как этап подготовки к совершению действий, направленных на реализацию угрозы, то есть как «подготовка к совершению» противоправного действия. </a:t>
            </a:r>
            <a:endParaRPr lang="ru-RU" dirty="0" smtClean="0"/>
          </a:p>
          <a:p>
            <a:pPr marL="0" indent="0">
              <a:buNone/>
            </a:pPr>
            <a:r>
              <a:rPr lang="ru-RU" dirty="0"/>
              <a:t> </a:t>
            </a:r>
            <a:r>
              <a:rPr lang="ru-RU" dirty="0" smtClean="0"/>
              <a:t>  Результатом </a:t>
            </a:r>
            <a:r>
              <a:rPr lang="ru-RU" dirty="0"/>
              <a:t>атаки являются последствия, которые являются реализацией угрозы и/или способствуют такой реализации.</a:t>
            </a:r>
          </a:p>
        </p:txBody>
      </p:sp>
    </p:spTree>
    <p:extLst>
      <p:ext uri="{BB962C8B-B14F-4D97-AF65-F5344CB8AC3E}">
        <p14:creationId xmlns:p14="http://schemas.microsoft.com/office/powerpoint/2010/main" val="14477360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(31 из 56)</a:t>
            </a:r>
            <a:endParaRPr lang="ru-RU" sz="2900" b="1" i="1" dirty="0"/>
          </a:p>
        </p:txBody>
      </p:sp>
      <p:sp>
        <p:nvSpPr>
          <p:cNvPr id="3" name="Объект 2"/>
          <p:cNvSpPr>
            <a:spLocks noGrp="1"/>
          </p:cNvSpPr>
          <p:nvPr>
            <p:ph idx="1"/>
          </p:nvPr>
        </p:nvSpPr>
        <p:spPr>
          <a:xfrm>
            <a:off x="466241" y="1280167"/>
            <a:ext cx="11461599" cy="4621869"/>
          </a:xfrm>
        </p:spPr>
        <p:txBody>
          <a:bodyPr>
            <a:noAutofit/>
          </a:bodyPr>
          <a:lstStyle/>
          <a:p>
            <a:pPr marL="0" indent="0">
              <a:buNone/>
            </a:pPr>
            <a:r>
              <a:rPr lang="ru-RU" dirty="0" smtClean="0"/>
              <a:t>    На </a:t>
            </a:r>
            <a:r>
              <a:rPr lang="ru-RU" dirty="0"/>
              <a:t>основе проведенной классификации, ранжирования, анализа и определения актуальных угроз, источников угроз и уязвимостей определяются варианты возможных атак, которые позволяют оценить состояние ИБ и оптимизировать выбор методов парирования угрозам.</a:t>
            </a:r>
          </a:p>
          <a:p>
            <a:pPr marL="0" indent="0">
              <a:buNone/>
            </a:pPr>
            <a:r>
              <a:rPr lang="ru-RU" dirty="0" smtClean="0"/>
              <a:t>   Методов </a:t>
            </a:r>
            <a:r>
              <a:rPr lang="ru-RU" dirty="0"/>
              <a:t>парирования угрозам достаточно много. Главное содержание их уже было рассмотрено выше, осталось назвать основные из них:</a:t>
            </a:r>
          </a:p>
          <a:p>
            <a:pPr lvl="0"/>
            <a:r>
              <a:rPr lang="ru-RU" b="1" dirty="0"/>
              <a:t>экономические:</a:t>
            </a:r>
          </a:p>
          <a:p>
            <a:pPr lvl="1">
              <a:buFont typeface="Wingdings" charset="2"/>
              <a:buChar char="ü"/>
            </a:pPr>
            <a:r>
              <a:rPr lang="ru-RU" sz="2800" dirty="0"/>
              <a:t>введение системы коэффициентов и надбавок;</a:t>
            </a:r>
          </a:p>
          <a:p>
            <a:pPr lvl="1">
              <a:buFont typeface="Wingdings" charset="2"/>
              <a:buChar char="ü"/>
            </a:pPr>
            <a:r>
              <a:rPr lang="ru-RU" sz="2800" dirty="0"/>
              <a:t>страхование оборудования и информации;</a:t>
            </a:r>
          </a:p>
          <a:p>
            <a:pPr lvl="1">
              <a:buFont typeface="Wingdings" charset="2"/>
              <a:buChar char="ü"/>
            </a:pPr>
            <a:r>
              <a:rPr lang="ru-RU" sz="2800" dirty="0"/>
              <a:t>возмещение убытков и компенсация ущерба;</a:t>
            </a:r>
          </a:p>
        </p:txBody>
      </p:sp>
    </p:spTree>
    <p:extLst>
      <p:ext uri="{BB962C8B-B14F-4D97-AF65-F5344CB8AC3E}">
        <p14:creationId xmlns:p14="http://schemas.microsoft.com/office/powerpoint/2010/main" val="15687058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(32 из 56)</a:t>
            </a:r>
            <a:endParaRPr lang="ru-RU" sz="2900" b="1" i="1" dirty="0"/>
          </a:p>
        </p:txBody>
      </p:sp>
      <p:sp>
        <p:nvSpPr>
          <p:cNvPr id="3" name="Объект 2"/>
          <p:cNvSpPr>
            <a:spLocks noGrp="1"/>
          </p:cNvSpPr>
          <p:nvPr>
            <p:ph idx="1"/>
          </p:nvPr>
        </p:nvSpPr>
        <p:spPr>
          <a:xfrm>
            <a:off x="466241" y="1113912"/>
            <a:ext cx="11461599" cy="5550124"/>
          </a:xfrm>
        </p:spPr>
        <p:txBody>
          <a:bodyPr>
            <a:noAutofit/>
          </a:bodyPr>
          <a:lstStyle/>
          <a:p>
            <a:pPr lvl="0"/>
            <a:r>
              <a:rPr lang="ru-RU" dirty="0" smtClean="0"/>
              <a:t> </a:t>
            </a:r>
            <a:r>
              <a:rPr lang="ru-RU" b="1" dirty="0"/>
              <a:t>организационные:</a:t>
            </a:r>
          </a:p>
          <a:p>
            <a:pPr lvl="1">
              <a:buFont typeface="Wingdings" charset="2"/>
              <a:buChar char="ü"/>
            </a:pPr>
            <a:r>
              <a:rPr lang="ru-RU" sz="2800" dirty="0"/>
              <a:t>выбор местоположения и размещения;</a:t>
            </a:r>
          </a:p>
          <a:p>
            <a:pPr lvl="1">
              <a:buFont typeface="Wingdings" charset="2"/>
              <a:buChar char="ü"/>
            </a:pPr>
            <a:r>
              <a:rPr lang="ru-RU" sz="2800" dirty="0"/>
              <a:t>физическая защита и организация охраны (в том числе с применением ТСО);</a:t>
            </a:r>
          </a:p>
          <a:p>
            <a:pPr lvl="1">
              <a:buFont typeface="Wingdings" charset="2"/>
              <a:buChar char="ü"/>
            </a:pPr>
            <a:r>
              <a:rPr lang="ru-RU" sz="2800" dirty="0"/>
              <a:t>подбор и работа с персоналом;</a:t>
            </a:r>
          </a:p>
          <a:p>
            <a:pPr lvl="1">
              <a:buFont typeface="Wingdings" charset="2"/>
              <a:buChar char="ü"/>
            </a:pPr>
            <a:r>
              <a:rPr lang="ru-RU" sz="2800" dirty="0"/>
              <a:t>организация инструктажа персонала;</a:t>
            </a:r>
          </a:p>
          <a:p>
            <a:pPr lvl="1">
              <a:buFont typeface="Wingdings" charset="2"/>
              <a:buChar char="ü"/>
            </a:pPr>
            <a:r>
              <a:rPr lang="ru-RU" sz="2800" dirty="0"/>
              <a:t>организация учета оборудования и носителей</a:t>
            </a:r>
          </a:p>
          <a:p>
            <a:pPr lvl="1">
              <a:buFont typeface="Wingdings" charset="2"/>
              <a:buChar char="ü"/>
            </a:pPr>
            <a:r>
              <a:rPr lang="ru-RU" sz="2800" dirty="0"/>
              <a:t>выбор и работа с партнерами;</a:t>
            </a:r>
          </a:p>
          <a:p>
            <a:pPr lvl="1">
              <a:buFont typeface="Wingdings" charset="2"/>
              <a:buChar char="ü"/>
            </a:pPr>
            <a:r>
              <a:rPr lang="ru-RU" sz="2800" dirty="0"/>
              <a:t>контроль выполнения требований по защите;</a:t>
            </a:r>
          </a:p>
          <a:p>
            <a:pPr lvl="1">
              <a:buFont typeface="Wingdings" charset="2"/>
              <a:buChar char="ü"/>
            </a:pPr>
            <a:r>
              <a:rPr lang="ru-RU" sz="2800" dirty="0"/>
              <a:t>противопожарная охрана;</a:t>
            </a:r>
          </a:p>
          <a:p>
            <a:pPr lvl="1">
              <a:buFont typeface="Wingdings" charset="2"/>
              <a:buChar char="ü"/>
            </a:pPr>
            <a:r>
              <a:rPr lang="ru-RU" sz="2800" dirty="0"/>
              <a:t>обеспечение надежного сервисного обслуживания;</a:t>
            </a:r>
          </a:p>
          <a:p>
            <a:pPr lvl="1">
              <a:buFont typeface="Wingdings" charset="2"/>
              <a:buChar char="ü"/>
            </a:pPr>
            <a:r>
              <a:rPr lang="ru-RU" sz="2800" dirty="0"/>
              <a:t>организация взаимодействия с компетентными органами;</a:t>
            </a:r>
          </a:p>
        </p:txBody>
      </p:sp>
    </p:spTree>
    <p:extLst>
      <p:ext uri="{BB962C8B-B14F-4D97-AF65-F5344CB8AC3E}">
        <p14:creationId xmlns:p14="http://schemas.microsoft.com/office/powerpoint/2010/main" val="160036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Объект </a:t>
            </a:r>
            <a:r>
              <a:rPr lang="ru-RU" sz="3200" b="1" i="1" dirty="0" smtClean="0"/>
              <a:t>защиты </a:t>
            </a:r>
            <a:r>
              <a:rPr lang="ru-RU" sz="2900" b="1" i="1" dirty="0" smtClean="0"/>
              <a:t>(1 из 4)</a:t>
            </a:r>
            <a:endParaRPr lang="ru-RU" sz="2900" b="1" i="1" dirty="0"/>
          </a:p>
        </p:txBody>
      </p:sp>
      <p:sp>
        <p:nvSpPr>
          <p:cNvPr id="3" name="Объект 2"/>
          <p:cNvSpPr>
            <a:spLocks noGrp="1"/>
          </p:cNvSpPr>
          <p:nvPr>
            <p:ph idx="1"/>
          </p:nvPr>
        </p:nvSpPr>
        <p:spPr>
          <a:xfrm>
            <a:off x="838200" y="985838"/>
            <a:ext cx="10515600" cy="5557837"/>
          </a:xfrm>
        </p:spPr>
        <p:txBody>
          <a:bodyPr>
            <a:normAutofit/>
          </a:bodyPr>
          <a:lstStyle/>
          <a:p>
            <a:r>
              <a:rPr lang="ru-RU" dirty="0" smtClean="0"/>
              <a:t>Объект </a:t>
            </a:r>
            <a:r>
              <a:rPr lang="ru-RU" dirty="0"/>
              <a:t>защиты </a:t>
            </a:r>
            <a:r>
              <a:rPr lang="ru-RU" dirty="0" smtClean="0"/>
              <a:t>- информационные </a:t>
            </a:r>
            <a:r>
              <a:rPr lang="ru-RU" dirty="0"/>
              <a:t>ресурсы, содержащие защищаемую информацию. </a:t>
            </a:r>
            <a:endParaRPr lang="ru-RU" dirty="0" smtClean="0"/>
          </a:p>
          <a:p>
            <a:r>
              <a:rPr lang="ru-RU" dirty="0" smtClean="0"/>
              <a:t>Информационные </a:t>
            </a:r>
            <a:r>
              <a:rPr lang="ru-RU" dirty="0"/>
              <a:t>ресурсы </a:t>
            </a:r>
            <a:r>
              <a:rPr lang="ru-RU" dirty="0" smtClean="0"/>
              <a:t>– </a:t>
            </a:r>
            <a:r>
              <a:rPr lang="ru-RU" dirty="0"/>
              <a:t>отдельные документы, отдельные массивы документов или массивы документов в информационных системах (библиотеках, архивах, фондах, банках данных, других информационных системах).</a:t>
            </a:r>
          </a:p>
          <a:p>
            <a:pPr marL="0" indent="0">
              <a:buNone/>
            </a:pPr>
            <a:r>
              <a:rPr lang="ru-RU" dirty="0"/>
              <a:t>Важно также еще на начальном этапе определить отношение субъекта к </a:t>
            </a:r>
            <a:r>
              <a:rPr lang="ru-RU" u="sng" dirty="0"/>
              <a:t>праву собственности на объект защиты</a:t>
            </a:r>
            <a:r>
              <a:rPr lang="ru-RU" dirty="0"/>
              <a:t>, так как право устанавливать режим защиты принадлежит только </a:t>
            </a:r>
            <a:r>
              <a:rPr lang="ru-RU" u="sng" dirty="0"/>
              <a:t>собственнику</a:t>
            </a:r>
            <a:r>
              <a:rPr lang="ru-RU" dirty="0"/>
              <a:t> информационных ресурсов. Владелец же информационных ресурсов и информационных систем обязан обеспечить установленный собственником уровень защиты информации</a:t>
            </a:r>
            <a:r>
              <a:rPr lang="ru-RU" dirty="0" smtClean="0"/>
              <a:t>.</a:t>
            </a:r>
            <a:endParaRPr lang="ru-RU" dirty="0"/>
          </a:p>
        </p:txBody>
      </p:sp>
    </p:spTree>
    <p:extLst>
      <p:ext uri="{BB962C8B-B14F-4D97-AF65-F5344CB8AC3E}">
        <p14:creationId xmlns:p14="http://schemas.microsoft.com/office/powerpoint/2010/main" val="18004072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(33 из 56)</a:t>
            </a:r>
            <a:endParaRPr lang="ru-RU" sz="2900" b="1" i="1" dirty="0"/>
          </a:p>
        </p:txBody>
      </p:sp>
      <p:sp>
        <p:nvSpPr>
          <p:cNvPr id="3" name="Объект 2"/>
          <p:cNvSpPr>
            <a:spLocks noGrp="1"/>
          </p:cNvSpPr>
          <p:nvPr>
            <p:ph idx="1"/>
          </p:nvPr>
        </p:nvSpPr>
        <p:spPr>
          <a:xfrm>
            <a:off x="466241" y="1307876"/>
            <a:ext cx="11461599" cy="5550124"/>
          </a:xfrm>
        </p:spPr>
        <p:txBody>
          <a:bodyPr>
            <a:noAutofit/>
          </a:bodyPr>
          <a:lstStyle/>
          <a:p>
            <a:pPr lvl="0"/>
            <a:r>
              <a:rPr lang="ru-RU" dirty="0" smtClean="0"/>
              <a:t> </a:t>
            </a:r>
            <a:r>
              <a:rPr lang="ru-RU" b="1" dirty="0"/>
              <a:t>инженерно-технические</a:t>
            </a:r>
            <a:r>
              <a:rPr lang="ru-RU" b="1" dirty="0" smtClean="0"/>
              <a:t>:</a:t>
            </a:r>
          </a:p>
          <a:p>
            <a:pPr lvl="0"/>
            <a:endParaRPr lang="ru-RU" sz="800" dirty="0"/>
          </a:p>
          <a:p>
            <a:pPr lvl="1">
              <a:buFont typeface="Wingdings" charset="2"/>
              <a:buChar char="ü"/>
            </a:pPr>
            <a:r>
              <a:rPr lang="ru-RU" sz="2800" dirty="0"/>
              <a:t>создание электрозащиты оборудования и зданий;</a:t>
            </a:r>
          </a:p>
          <a:p>
            <a:pPr lvl="1">
              <a:buFont typeface="Wingdings" charset="2"/>
              <a:buChar char="ü"/>
            </a:pPr>
            <a:r>
              <a:rPr lang="ru-RU" sz="2800" dirty="0"/>
              <a:t>экранирование помещений;</a:t>
            </a:r>
          </a:p>
          <a:p>
            <a:pPr lvl="1">
              <a:buFont typeface="Wingdings" charset="2"/>
              <a:buChar char="ü"/>
            </a:pPr>
            <a:r>
              <a:rPr lang="ru-RU" sz="2800" dirty="0"/>
              <a:t>защита помещений от разрушения;</a:t>
            </a:r>
          </a:p>
          <a:p>
            <a:pPr lvl="1">
              <a:buFont typeface="Wingdings" charset="2"/>
              <a:buChar char="ü"/>
            </a:pPr>
            <a:r>
              <a:rPr lang="ru-RU" sz="2800" dirty="0"/>
              <a:t>оптимальное размещение оборудования;</a:t>
            </a:r>
          </a:p>
          <a:p>
            <a:pPr lvl="1">
              <a:buFont typeface="Wingdings" charset="2"/>
              <a:buChar char="ü"/>
            </a:pPr>
            <a:r>
              <a:rPr lang="ru-RU" sz="2800" dirty="0"/>
              <a:t>размещение инженерных коммуникаций;</a:t>
            </a:r>
          </a:p>
          <a:p>
            <a:pPr lvl="1">
              <a:buFont typeface="Wingdings" charset="2"/>
              <a:buChar char="ü"/>
            </a:pPr>
            <a:r>
              <a:rPr lang="ru-RU" sz="2800" dirty="0"/>
              <a:t>применение средств визуальной защиты;</a:t>
            </a:r>
          </a:p>
          <a:p>
            <a:pPr lvl="1">
              <a:buFont typeface="Wingdings" charset="2"/>
              <a:buChar char="ü"/>
            </a:pPr>
            <a:r>
              <a:rPr lang="ru-RU" sz="2800" dirty="0"/>
              <a:t>акустическая обработка помещений;</a:t>
            </a:r>
          </a:p>
          <a:p>
            <a:pPr lvl="1">
              <a:buFont typeface="Wingdings" charset="2"/>
              <a:buChar char="ü"/>
            </a:pPr>
            <a:r>
              <a:rPr lang="ru-RU" sz="2800" dirty="0"/>
              <a:t>применение систем кондиционирование;</a:t>
            </a:r>
          </a:p>
        </p:txBody>
      </p:sp>
    </p:spTree>
    <p:extLst>
      <p:ext uri="{BB962C8B-B14F-4D97-AF65-F5344CB8AC3E}">
        <p14:creationId xmlns:p14="http://schemas.microsoft.com/office/powerpoint/2010/main" val="1806265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(34 из 56)</a:t>
            </a:r>
            <a:endParaRPr lang="ru-RU" sz="2900" b="1" i="1" dirty="0"/>
          </a:p>
        </p:txBody>
      </p:sp>
      <p:sp>
        <p:nvSpPr>
          <p:cNvPr id="3" name="Объект 2"/>
          <p:cNvSpPr>
            <a:spLocks noGrp="1"/>
          </p:cNvSpPr>
          <p:nvPr>
            <p:ph idx="1"/>
          </p:nvPr>
        </p:nvSpPr>
        <p:spPr>
          <a:xfrm>
            <a:off x="466241" y="928255"/>
            <a:ext cx="11461599" cy="5555672"/>
          </a:xfrm>
        </p:spPr>
        <p:txBody>
          <a:bodyPr>
            <a:noAutofit/>
          </a:bodyPr>
          <a:lstStyle/>
          <a:p>
            <a:pPr lvl="0"/>
            <a:r>
              <a:rPr lang="ru-RU" dirty="0" smtClean="0"/>
              <a:t> </a:t>
            </a:r>
            <a:r>
              <a:rPr lang="ru-RU" b="1" dirty="0"/>
              <a:t>технические</a:t>
            </a:r>
            <a:r>
              <a:rPr lang="ru-RU" dirty="0"/>
              <a:t>:</a:t>
            </a:r>
            <a:endParaRPr lang="ru-RU" sz="1600" dirty="0"/>
          </a:p>
          <a:p>
            <a:pPr lvl="1">
              <a:buFont typeface="Wingdings" charset="2"/>
              <a:buChar char="ü"/>
            </a:pPr>
            <a:r>
              <a:rPr lang="ru-RU" sz="2800" dirty="0"/>
              <a:t>резервирование технических средств обработки;</a:t>
            </a:r>
          </a:p>
          <a:p>
            <a:pPr lvl="1">
              <a:buFont typeface="Wingdings" charset="2"/>
              <a:buChar char="ü"/>
            </a:pPr>
            <a:r>
              <a:rPr lang="ru-RU" sz="2800" dirty="0"/>
              <a:t>резервирование каналов связи;</a:t>
            </a:r>
          </a:p>
          <a:p>
            <a:pPr lvl="1">
              <a:buFont typeface="Wingdings" charset="2"/>
              <a:buChar char="ü"/>
            </a:pPr>
            <a:r>
              <a:rPr lang="ru-RU" sz="2800" dirty="0"/>
              <a:t>использование выделенных каналов связи;</a:t>
            </a:r>
          </a:p>
          <a:p>
            <a:pPr lvl="1">
              <a:buFont typeface="Wingdings" charset="2"/>
              <a:buChar char="ü"/>
            </a:pPr>
            <a:r>
              <a:rPr lang="ru-RU" sz="2800" dirty="0"/>
              <a:t>создание резервных копий (дублирование);</a:t>
            </a:r>
          </a:p>
          <a:p>
            <a:pPr lvl="1">
              <a:buFont typeface="Wingdings" charset="2"/>
              <a:buChar char="ü"/>
            </a:pPr>
            <a:r>
              <a:rPr lang="ru-RU" sz="2800" dirty="0"/>
              <a:t>создание системы пространственного зашумления;</a:t>
            </a:r>
          </a:p>
          <a:p>
            <a:pPr lvl="1">
              <a:buFont typeface="Wingdings" charset="2"/>
              <a:buChar char="ü"/>
            </a:pPr>
            <a:r>
              <a:rPr lang="ru-RU" sz="2800" dirty="0"/>
              <a:t>создание системы линейного зашумления;</a:t>
            </a:r>
          </a:p>
          <a:p>
            <a:pPr lvl="1">
              <a:buFont typeface="Wingdings" charset="2"/>
              <a:buChar char="ü"/>
            </a:pPr>
            <a:r>
              <a:rPr lang="ru-RU" sz="2800" dirty="0"/>
              <a:t>создание системы акустического зашумления;</a:t>
            </a:r>
          </a:p>
          <a:p>
            <a:pPr lvl="1">
              <a:buFont typeface="Wingdings" charset="2"/>
              <a:buChar char="ü"/>
            </a:pPr>
            <a:r>
              <a:rPr lang="ru-RU" sz="2800" dirty="0"/>
              <a:t>экранирование узлов и оборудования;</a:t>
            </a:r>
          </a:p>
          <a:p>
            <a:pPr lvl="1">
              <a:buFont typeface="Wingdings" charset="2"/>
              <a:buChar char="ü"/>
            </a:pPr>
            <a:r>
              <a:rPr lang="ru-RU" sz="2800" dirty="0"/>
              <a:t>использование доработанного оборудования;</a:t>
            </a:r>
          </a:p>
          <a:p>
            <a:pPr lvl="1">
              <a:buFont typeface="Wingdings" charset="2"/>
              <a:buChar char="ü"/>
            </a:pPr>
            <a:r>
              <a:rPr lang="ru-RU" sz="2800" dirty="0"/>
              <a:t>использование источников гарантированного питания;</a:t>
            </a:r>
          </a:p>
          <a:p>
            <a:pPr lvl="1">
              <a:buFont typeface="Wingdings" charset="2"/>
              <a:buChar char="ü"/>
            </a:pPr>
            <a:r>
              <a:rPr lang="ru-RU" sz="2800" dirty="0"/>
              <a:t>контроль каналов связи;</a:t>
            </a:r>
          </a:p>
          <a:p>
            <a:pPr lvl="1">
              <a:buFont typeface="Wingdings" charset="2"/>
              <a:buChar char="ü"/>
            </a:pPr>
            <a:r>
              <a:rPr lang="ru-RU" sz="2800" dirty="0"/>
              <a:t>контроль отсутствия средств съема информации;</a:t>
            </a:r>
          </a:p>
        </p:txBody>
      </p:sp>
    </p:spTree>
    <p:extLst>
      <p:ext uri="{BB962C8B-B14F-4D97-AF65-F5344CB8AC3E}">
        <p14:creationId xmlns:p14="http://schemas.microsoft.com/office/powerpoint/2010/main" val="18231738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(35 из 56)</a:t>
            </a:r>
            <a:endParaRPr lang="ru-RU" sz="2900" b="1" i="1" dirty="0"/>
          </a:p>
        </p:txBody>
      </p:sp>
      <p:sp>
        <p:nvSpPr>
          <p:cNvPr id="3" name="Объект 2"/>
          <p:cNvSpPr>
            <a:spLocks noGrp="1"/>
          </p:cNvSpPr>
          <p:nvPr>
            <p:ph idx="1"/>
          </p:nvPr>
        </p:nvSpPr>
        <p:spPr>
          <a:xfrm>
            <a:off x="466241" y="856967"/>
            <a:ext cx="11461599" cy="5929745"/>
          </a:xfrm>
        </p:spPr>
        <p:txBody>
          <a:bodyPr>
            <a:noAutofit/>
          </a:bodyPr>
          <a:lstStyle/>
          <a:p>
            <a:pPr lvl="0"/>
            <a:r>
              <a:rPr lang="ru-RU" dirty="0" smtClean="0"/>
              <a:t> </a:t>
            </a:r>
            <a:r>
              <a:rPr lang="ru-RU" b="1" dirty="0"/>
              <a:t>программно-аппаратные:</a:t>
            </a:r>
          </a:p>
          <a:p>
            <a:pPr lvl="1">
              <a:buFont typeface="Wingdings" charset="2"/>
              <a:buChar char="ü"/>
            </a:pPr>
            <a:r>
              <a:rPr lang="ru-RU" sz="2800" dirty="0"/>
              <a:t>ограничение доступа к средствам обработки;</a:t>
            </a:r>
          </a:p>
          <a:p>
            <a:pPr lvl="1">
              <a:buFont typeface="Wingdings" charset="2"/>
              <a:buChar char="ü"/>
            </a:pPr>
            <a:r>
              <a:rPr lang="ru-RU" sz="2800" dirty="0"/>
              <a:t>ограничение доступа к объектам (информации, ПО);</a:t>
            </a:r>
          </a:p>
          <a:p>
            <a:pPr lvl="1">
              <a:buFont typeface="Wingdings" charset="2"/>
              <a:buChar char="ü"/>
            </a:pPr>
            <a:r>
              <a:rPr lang="ru-RU" sz="2800" dirty="0"/>
              <a:t>разграничение доступа субъектов (пользователей);</a:t>
            </a:r>
          </a:p>
          <a:p>
            <a:pPr lvl="1">
              <a:buFont typeface="Wingdings" charset="2"/>
              <a:buChar char="ü"/>
            </a:pPr>
            <a:r>
              <a:rPr lang="ru-RU" sz="2800" dirty="0"/>
              <a:t>управление внешними потоками информации;</a:t>
            </a:r>
          </a:p>
          <a:p>
            <a:pPr lvl="1">
              <a:buFont typeface="Wingdings" charset="2"/>
              <a:buChar char="ü"/>
            </a:pPr>
            <a:r>
              <a:rPr lang="ru-RU" sz="2800" dirty="0"/>
              <a:t>маскирование структуры и назначения сети;</a:t>
            </a:r>
          </a:p>
          <a:p>
            <a:pPr lvl="1">
              <a:buFont typeface="Wingdings" charset="2"/>
              <a:buChar char="ü"/>
            </a:pPr>
            <a:r>
              <a:rPr lang="ru-RU" sz="2800" dirty="0"/>
              <a:t>подтверждение подлинности информации;</a:t>
            </a:r>
          </a:p>
          <a:p>
            <a:pPr lvl="1">
              <a:buFont typeface="Wingdings" charset="2"/>
              <a:buChar char="ü"/>
            </a:pPr>
            <a:r>
              <a:rPr lang="ru-RU" sz="2800" dirty="0"/>
              <a:t>преобразование информации при ее передаче;</a:t>
            </a:r>
          </a:p>
          <a:p>
            <a:pPr lvl="1">
              <a:buFont typeface="Wingdings" charset="2"/>
              <a:buChar char="ü"/>
            </a:pPr>
            <a:r>
              <a:rPr lang="ru-RU" sz="2800" dirty="0"/>
              <a:t>преобразование информации при ее хранении;</a:t>
            </a:r>
          </a:p>
          <a:p>
            <a:pPr lvl="1">
              <a:buFont typeface="Wingdings" charset="2"/>
              <a:buChar char="ü"/>
            </a:pPr>
            <a:r>
              <a:rPr lang="ru-RU" sz="2800" dirty="0"/>
              <a:t>блокирование не используемых сервисов;</a:t>
            </a:r>
          </a:p>
          <a:p>
            <a:pPr lvl="1">
              <a:buFont typeface="Wingdings" charset="2"/>
              <a:buChar char="ü"/>
            </a:pPr>
            <a:r>
              <a:rPr lang="ru-RU" sz="2800" dirty="0"/>
              <a:t>мониторинг целостности ПО, конфигурации сети;</a:t>
            </a:r>
          </a:p>
          <a:p>
            <a:pPr lvl="1">
              <a:buFont typeface="Wingdings" charset="2"/>
              <a:buChar char="ü"/>
            </a:pPr>
            <a:r>
              <a:rPr lang="ru-RU" sz="2800" dirty="0"/>
              <a:t>мониторинг атак и разрушающих воздействий;</a:t>
            </a:r>
          </a:p>
          <a:p>
            <a:pPr lvl="1">
              <a:buFont typeface="Wingdings" charset="2"/>
              <a:buChar char="ü"/>
            </a:pPr>
            <a:r>
              <a:rPr lang="ru-RU" sz="2800" dirty="0"/>
              <a:t>мониторинг действий субъектов.</a:t>
            </a:r>
          </a:p>
        </p:txBody>
      </p:sp>
    </p:spTree>
    <p:extLst>
      <p:ext uri="{BB962C8B-B14F-4D97-AF65-F5344CB8AC3E}">
        <p14:creationId xmlns:p14="http://schemas.microsoft.com/office/powerpoint/2010/main" val="11635267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(36 из 56)</a:t>
            </a:r>
            <a:endParaRPr lang="ru-RU" sz="2900" b="1" i="1" dirty="0"/>
          </a:p>
        </p:txBody>
      </p:sp>
      <p:sp>
        <p:nvSpPr>
          <p:cNvPr id="3" name="Объект 2"/>
          <p:cNvSpPr>
            <a:spLocks noGrp="1"/>
          </p:cNvSpPr>
          <p:nvPr>
            <p:ph idx="1"/>
          </p:nvPr>
        </p:nvSpPr>
        <p:spPr>
          <a:xfrm>
            <a:off x="466241" y="1203808"/>
            <a:ext cx="11461599" cy="5929745"/>
          </a:xfrm>
        </p:spPr>
        <p:txBody>
          <a:bodyPr>
            <a:noAutofit/>
          </a:bodyPr>
          <a:lstStyle/>
          <a:p>
            <a:pPr marL="0" indent="0">
              <a:buNone/>
            </a:pPr>
            <a:r>
              <a:rPr lang="ru-RU" dirty="0" smtClean="0"/>
              <a:t> </a:t>
            </a:r>
            <a:r>
              <a:rPr lang="ru-RU" b="1" dirty="0"/>
              <a:t>Выбор уровней защиты </a:t>
            </a:r>
            <a:r>
              <a:rPr lang="ru-RU" b="1" dirty="0" smtClean="0"/>
              <a:t>информации</a:t>
            </a:r>
            <a:endParaRPr lang="ru-RU" dirty="0"/>
          </a:p>
          <a:p>
            <a:pPr marL="0" indent="0">
              <a:buNone/>
            </a:pPr>
            <a:r>
              <a:rPr lang="ru-RU" dirty="0" smtClean="0"/>
              <a:t>   Для </a:t>
            </a:r>
            <a:r>
              <a:rPr lang="ru-RU" dirty="0"/>
              <a:t>реализации принципа дифференцированного подхода к организации защиты в зависимости от степени конфиденциальности информации проводится категорирование объектов информатизации и выбор класса защищенности информационных систем от несанкционированных действий с объектом защиты. </a:t>
            </a:r>
          </a:p>
          <a:p>
            <a:pPr marL="0" indent="0">
              <a:buNone/>
            </a:pPr>
            <a:r>
              <a:rPr lang="ru-RU" dirty="0" smtClean="0"/>
              <a:t>   С </a:t>
            </a:r>
            <a:r>
              <a:rPr lang="ru-RU" dirty="0"/>
              <a:t>этой целью в рассматриваемой главе проводится:</a:t>
            </a:r>
          </a:p>
          <a:p>
            <a:pPr lvl="1"/>
            <a:r>
              <a:rPr lang="ru-RU" sz="2800" dirty="0"/>
              <a:t>выбор категорий защиты объектов информатизации;</a:t>
            </a:r>
          </a:p>
          <a:p>
            <a:pPr lvl="1"/>
            <a:r>
              <a:rPr lang="ru-RU" sz="2800" dirty="0"/>
              <a:t>выбор класса защищенности информационной системы</a:t>
            </a:r>
            <a:r>
              <a:rPr lang="ru-RU" sz="2800" dirty="0" smtClean="0"/>
              <a:t>.</a:t>
            </a:r>
            <a:endParaRPr lang="ru-RU" sz="2800" dirty="0"/>
          </a:p>
        </p:txBody>
      </p:sp>
    </p:spTree>
    <p:extLst>
      <p:ext uri="{BB962C8B-B14F-4D97-AF65-F5344CB8AC3E}">
        <p14:creationId xmlns:p14="http://schemas.microsoft.com/office/powerpoint/2010/main" val="888550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(37 из 56)</a:t>
            </a:r>
            <a:endParaRPr lang="ru-RU" sz="2900" b="1" i="1" dirty="0"/>
          </a:p>
        </p:txBody>
      </p:sp>
      <p:sp>
        <p:nvSpPr>
          <p:cNvPr id="3" name="Объект 2"/>
          <p:cNvSpPr>
            <a:spLocks noGrp="1"/>
          </p:cNvSpPr>
          <p:nvPr>
            <p:ph idx="1"/>
          </p:nvPr>
        </p:nvSpPr>
        <p:spPr>
          <a:xfrm>
            <a:off x="466241" y="856967"/>
            <a:ext cx="11461599" cy="5929745"/>
          </a:xfrm>
        </p:spPr>
        <p:txBody>
          <a:bodyPr>
            <a:noAutofit/>
          </a:bodyPr>
          <a:lstStyle/>
          <a:p>
            <a:pPr marL="0" indent="0">
              <a:buNone/>
            </a:pPr>
            <a:r>
              <a:rPr lang="ru-RU" u="sng" dirty="0" smtClean="0"/>
              <a:t>   Определение </a:t>
            </a:r>
            <a:r>
              <a:rPr lang="ru-RU" u="sng" dirty="0"/>
              <a:t>категории защиты </a:t>
            </a:r>
            <a:r>
              <a:rPr lang="ru-RU" dirty="0"/>
              <a:t>объекта информатизации позволяет выбрать оптимальный набор организационных, инженерно-технических и технических методов защиты информации. </a:t>
            </a:r>
            <a:endParaRPr lang="ru-RU" dirty="0" smtClean="0"/>
          </a:p>
          <a:p>
            <a:pPr marL="0" indent="0">
              <a:buNone/>
            </a:pPr>
            <a:r>
              <a:rPr lang="ru-RU" dirty="0" smtClean="0"/>
              <a:t>При </a:t>
            </a:r>
            <a:r>
              <a:rPr lang="ru-RU" dirty="0"/>
              <a:t>этом в значительной степени учитывается местоположение имеющихся объектов информатизации и модель актуальных угроз ИБ.</a:t>
            </a:r>
          </a:p>
          <a:p>
            <a:pPr marL="0" indent="0">
              <a:buNone/>
            </a:pPr>
            <a:r>
              <a:rPr lang="ru-RU" dirty="0" smtClean="0"/>
              <a:t>   </a:t>
            </a:r>
            <a:r>
              <a:rPr lang="ru-RU" u="sng" dirty="0" smtClean="0"/>
              <a:t>Выбор </a:t>
            </a:r>
            <a:r>
              <a:rPr lang="ru-RU" u="sng" dirty="0"/>
              <a:t>класса защищенности </a:t>
            </a:r>
            <a:r>
              <a:rPr lang="ru-RU" dirty="0"/>
              <a:t>информационных систем позволяет осуществить принцип дифференцированного подхода при определении комплекса программно-аппаратных средств защиты. </a:t>
            </a:r>
            <a:endParaRPr lang="ru-RU" dirty="0" smtClean="0"/>
          </a:p>
          <a:p>
            <a:pPr marL="0" indent="0">
              <a:buNone/>
            </a:pPr>
            <a:r>
              <a:rPr lang="ru-RU" dirty="0" smtClean="0"/>
              <a:t>При </a:t>
            </a:r>
            <a:r>
              <a:rPr lang="ru-RU" dirty="0"/>
              <a:t>этом местоположение объектов информатизации влияет в меньшей степени.</a:t>
            </a:r>
          </a:p>
          <a:p>
            <a:pPr marL="0" indent="0">
              <a:buNone/>
            </a:pPr>
            <a:r>
              <a:rPr lang="ru-RU" dirty="0"/>
              <a:t> </a:t>
            </a:r>
          </a:p>
        </p:txBody>
      </p:sp>
    </p:spTree>
    <p:extLst>
      <p:ext uri="{BB962C8B-B14F-4D97-AF65-F5344CB8AC3E}">
        <p14:creationId xmlns:p14="http://schemas.microsoft.com/office/powerpoint/2010/main" val="13191360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(38 из 56)</a:t>
            </a:r>
            <a:endParaRPr lang="ru-RU" sz="2900" b="1" i="1" dirty="0"/>
          </a:p>
        </p:txBody>
      </p:sp>
      <p:sp>
        <p:nvSpPr>
          <p:cNvPr id="3" name="Объект 2"/>
          <p:cNvSpPr>
            <a:spLocks noGrp="1"/>
          </p:cNvSpPr>
          <p:nvPr>
            <p:ph idx="1"/>
          </p:nvPr>
        </p:nvSpPr>
        <p:spPr>
          <a:xfrm>
            <a:off x="466241" y="1156513"/>
            <a:ext cx="11461599" cy="5181226"/>
          </a:xfrm>
        </p:spPr>
        <p:txBody>
          <a:bodyPr>
            <a:noAutofit/>
          </a:bodyPr>
          <a:lstStyle/>
          <a:p>
            <a:pPr marL="0" indent="0">
              <a:buNone/>
            </a:pPr>
            <a:r>
              <a:rPr lang="ru-RU" u="sng" dirty="0" smtClean="0"/>
              <a:t> </a:t>
            </a:r>
            <a:r>
              <a:rPr lang="ru-RU" b="1" dirty="0"/>
              <a:t>Облик системы защиты </a:t>
            </a:r>
            <a:r>
              <a:rPr lang="ru-RU" b="1" dirty="0" smtClean="0"/>
              <a:t>информации</a:t>
            </a:r>
            <a:r>
              <a:rPr lang="ru-RU" b="1" dirty="0"/>
              <a:t> </a:t>
            </a:r>
            <a:endParaRPr lang="ru-RU" dirty="0"/>
          </a:p>
          <a:p>
            <a:pPr marL="0" indent="0">
              <a:buNone/>
            </a:pPr>
            <a:r>
              <a:rPr lang="ru-RU" dirty="0"/>
              <a:t>В данной главе на основе проведенного анализа возможных реализаций угроз, нормативных и имеющихся организационно-распорядительных документов в части обеспечения ИБ, выбранных методов и принципов защиты информации определяются начальные условия. То есть необходимые условия организационно-технического характера для обеспечения требуемого уровня защиты:</a:t>
            </a:r>
          </a:p>
          <a:p>
            <a:pPr lvl="1"/>
            <a:r>
              <a:rPr lang="ru-RU" sz="2800" dirty="0"/>
              <a:t>описание подсистемы защиты информации;</a:t>
            </a:r>
          </a:p>
          <a:p>
            <a:pPr lvl="1"/>
            <a:r>
              <a:rPr lang="ru-RU" sz="2800" dirty="0"/>
              <a:t>принципы построения системы управления безопасностью информации;</a:t>
            </a:r>
          </a:p>
          <a:p>
            <a:pPr lvl="1"/>
            <a:r>
              <a:rPr lang="ru-RU" sz="2800" dirty="0"/>
              <a:t>структура и состав подсистемы ИБ</a:t>
            </a:r>
            <a:r>
              <a:rPr lang="ru-RU" sz="2800" dirty="0" smtClean="0"/>
              <a:t>.</a:t>
            </a:r>
            <a:endParaRPr lang="ru-RU" sz="2800" dirty="0"/>
          </a:p>
        </p:txBody>
      </p:sp>
    </p:spTree>
    <p:extLst>
      <p:ext uri="{BB962C8B-B14F-4D97-AF65-F5344CB8AC3E}">
        <p14:creationId xmlns:p14="http://schemas.microsoft.com/office/powerpoint/2010/main" val="50642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(39 из 56)</a:t>
            </a:r>
            <a:endParaRPr lang="ru-RU" sz="2900" b="1" i="1" dirty="0"/>
          </a:p>
        </p:txBody>
      </p:sp>
      <p:sp>
        <p:nvSpPr>
          <p:cNvPr id="3" name="Объект 2"/>
          <p:cNvSpPr>
            <a:spLocks noGrp="1"/>
          </p:cNvSpPr>
          <p:nvPr>
            <p:ph idx="1"/>
          </p:nvPr>
        </p:nvSpPr>
        <p:spPr>
          <a:xfrm>
            <a:off x="466241" y="1156513"/>
            <a:ext cx="11461599" cy="5181226"/>
          </a:xfrm>
        </p:spPr>
        <p:txBody>
          <a:bodyPr>
            <a:noAutofit/>
          </a:bodyPr>
          <a:lstStyle/>
          <a:p>
            <a:pPr marL="0" indent="0">
              <a:buNone/>
            </a:pPr>
            <a:r>
              <a:rPr lang="ru-RU" dirty="0" smtClean="0"/>
              <a:t>   Построение </a:t>
            </a:r>
            <a:r>
              <a:rPr lang="ru-RU" dirty="0"/>
              <a:t>подсистемы ИБ не является сугубо технической задачей. Это, как правило, организационно-техническая задача, при решении которой от реализации организационной составляющей во многом зависит и состав технической составляющей.</a:t>
            </a:r>
          </a:p>
          <a:p>
            <a:pPr marL="0" indent="0">
              <a:buNone/>
            </a:pPr>
            <a:r>
              <a:rPr lang="ru-RU" dirty="0" smtClean="0"/>
              <a:t>   При </a:t>
            </a:r>
            <a:r>
              <a:rPr lang="ru-RU" dirty="0"/>
              <a:t>описании облика системы защиты информации, которая в основном объединяет программно-аппаратные и технические методы защиты информации, заранее предполагается, что организационными и инженерно-техническими методами устранено максимально возможное количество источников угроз. Концепция должна определять условия, необходимые для надежного обеспечения защиты информации.</a:t>
            </a:r>
            <a:endParaRPr lang="ru-RU" sz="2800" dirty="0"/>
          </a:p>
        </p:txBody>
      </p:sp>
    </p:spTree>
    <p:extLst>
      <p:ext uri="{BB962C8B-B14F-4D97-AF65-F5344CB8AC3E}">
        <p14:creationId xmlns:p14="http://schemas.microsoft.com/office/powerpoint/2010/main" val="12583115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(40 из 56)</a:t>
            </a:r>
            <a:endParaRPr lang="ru-RU" sz="2900" b="1" i="1" dirty="0"/>
          </a:p>
        </p:txBody>
      </p:sp>
      <p:sp>
        <p:nvSpPr>
          <p:cNvPr id="3" name="Объект 2"/>
          <p:cNvSpPr>
            <a:spLocks noGrp="1"/>
          </p:cNvSpPr>
          <p:nvPr>
            <p:ph idx="1"/>
          </p:nvPr>
        </p:nvSpPr>
        <p:spPr>
          <a:xfrm>
            <a:off x="466241" y="1156513"/>
            <a:ext cx="11461599" cy="5181226"/>
          </a:xfrm>
        </p:spPr>
        <p:txBody>
          <a:bodyPr>
            <a:noAutofit/>
          </a:bodyPr>
          <a:lstStyle/>
          <a:p>
            <a:pPr marL="0" indent="0">
              <a:buNone/>
            </a:pPr>
            <a:r>
              <a:rPr lang="ru-RU" dirty="0" smtClean="0"/>
              <a:t>    Поэтому </a:t>
            </a:r>
            <a:r>
              <a:rPr lang="ru-RU" dirty="0"/>
              <a:t>необходимо дать описание тех организационных мер и технических решений, реализация которых выходит за рамки Концепции и не рассматривается в ней, но которые необходимо принять до построения подсистемы ИБ, в частности:</a:t>
            </a:r>
          </a:p>
          <a:p>
            <a:pPr lvl="0"/>
            <a:r>
              <a:rPr lang="ru-RU" dirty="0"/>
              <a:t>наличие необходимых нормативно-методических документов;</a:t>
            </a:r>
          </a:p>
          <a:p>
            <a:pPr lvl="0"/>
            <a:r>
              <a:rPr lang="ru-RU" dirty="0"/>
              <a:t>необходимость проверки лояльности персонала по отношению к учреждению;</a:t>
            </a:r>
          </a:p>
          <a:p>
            <a:pPr lvl="0"/>
            <a:r>
              <a:rPr lang="ru-RU" dirty="0"/>
              <a:t>необходимость заключения со всеми сотрудниками соглашения о соблюдении установленного режима защиты информации и неразглашении сведений конфиденциального характера и их инструктажа;</a:t>
            </a:r>
          </a:p>
          <a:p>
            <a:pPr lvl="0"/>
            <a:r>
              <a:rPr lang="ru-RU" dirty="0"/>
              <a:t>необходимость выделения контролируемой зоны объекта информации;</a:t>
            </a:r>
          </a:p>
        </p:txBody>
      </p:sp>
    </p:spTree>
    <p:extLst>
      <p:ext uri="{BB962C8B-B14F-4D97-AF65-F5344CB8AC3E}">
        <p14:creationId xmlns:p14="http://schemas.microsoft.com/office/powerpoint/2010/main" val="7810155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(41 из 56)</a:t>
            </a:r>
            <a:endParaRPr lang="ru-RU" sz="2900" b="1" i="1" dirty="0"/>
          </a:p>
        </p:txBody>
      </p:sp>
      <p:sp>
        <p:nvSpPr>
          <p:cNvPr id="3" name="Объект 2"/>
          <p:cNvSpPr>
            <a:spLocks noGrp="1"/>
          </p:cNvSpPr>
          <p:nvPr>
            <p:ph idx="1"/>
          </p:nvPr>
        </p:nvSpPr>
        <p:spPr>
          <a:xfrm>
            <a:off x="466241" y="1061920"/>
            <a:ext cx="11461599" cy="5606894"/>
          </a:xfrm>
        </p:spPr>
        <p:txBody>
          <a:bodyPr>
            <a:noAutofit/>
          </a:bodyPr>
          <a:lstStyle/>
          <a:p>
            <a:pPr lvl="0"/>
            <a:r>
              <a:rPr lang="ru-RU" dirty="0" smtClean="0"/>
              <a:t> </a:t>
            </a:r>
            <a:r>
              <a:rPr lang="ru-RU" dirty="0"/>
              <a:t>вопросы применения программных продуктов, соблюдения авторских прав и защиты программ от исследования и копирования;</a:t>
            </a:r>
          </a:p>
          <a:p>
            <a:pPr lvl="0"/>
            <a:r>
              <a:rPr lang="ru-RU" dirty="0"/>
              <a:t>необходимость создания разрешительной системы допуска сотрудников к обработке конфиденциальной информации и установления персональной ответственности за нарушения;</a:t>
            </a:r>
          </a:p>
          <a:p>
            <a:pPr lvl="0"/>
            <a:r>
              <a:rPr lang="ru-RU" dirty="0"/>
              <a:t>необходимость опечатывания узлов и блоков информационной сети, которые участвуют в обработке защищаемой информации и к которым имеется доступ в процессе эксплуатации обслуживающего персонала;</a:t>
            </a:r>
          </a:p>
          <a:p>
            <a:pPr lvl="0"/>
            <a:r>
              <a:rPr lang="ru-RU" dirty="0"/>
              <a:t>вопросы утилизации оборудования и носителей информации;</a:t>
            </a:r>
          </a:p>
          <a:p>
            <a:pPr lvl="0"/>
            <a:r>
              <a:rPr lang="ru-RU" dirty="0"/>
              <a:t>необходимость оборудования объектов информатизации средствами противопожарной защиты, выполнения требования по размещению оборудования, организации бесперебойного электропитания и заземления;</a:t>
            </a:r>
          </a:p>
        </p:txBody>
      </p:sp>
    </p:spTree>
    <p:extLst>
      <p:ext uri="{BB962C8B-B14F-4D97-AF65-F5344CB8AC3E}">
        <p14:creationId xmlns:p14="http://schemas.microsoft.com/office/powerpoint/2010/main" val="1134095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6241" y="303132"/>
            <a:ext cx="10515600" cy="526125"/>
          </a:xfrm>
        </p:spPr>
        <p:txBody>
          <a:bodyPr>
            <a:noAutofit/>
          </a:bodyPr>
          <a:lstStyle/>
          <a:p>
            <a:r>
              <a:rPr lang="ru-RU" sz="3200" b="1" i="1" dirty="0"/>
              <a:t>Структура </a:t>
            </a:r>
            <a:r>
              <a:rPr lang="ru-RU" sz="3200" b="1" i="1" dirty="0" smtClean="0"/>
              <a:t>Концепции </a:t>
            </a:r>
            <a:r>
              <a:rPr lang="ru-RU" sz="2900" b="1" i="1" dirty="0" smtClean="0"/>
              <a:t>(42 из 56)</a:t>
            </a:r>
            <a:endParaRPr lang="ru-RU" sz="2900" b="1" i="1" dirty="0"/>
          </a:p>
        </p:txBody>
      </p:sp>
      <p:sp>
        <p:nvSpPr>
          <p:cNvPr id="3" name="Объект 2"/>
          <p:cNvSpPr>
            <a:spLocks noGrp="1"/>
          </p:cNvSpPr>
          <p:nvPr>
            <p:ph idx="1"/>
          </p:nvPr>
        </p:nvSpPr>
        <p:spPr>
          <a:xfrm>
            <a:off x="466241" y="1061920"/>
            <a:ext cx="11461599" cy="5606894"/>
          </a:xfrm>
        </p:spPr>
        <p:txBody>
          <a:bodyPr>
            <a:noAutofit/>
          </a:bodyPr>
          <a:lstStyle/>
          <a:p>
            <a:pPr lvl="0"/>
            <a:r>
              <a:rPr lang="ru-RU" dirty="0" smtClean="0"/>
              <a:t> </a:t>
            </a:r>
            <a:r>
              <a:rPr lang="ru-RU" dirty="0"/>
              <a:t>обязательность отключения неиспользуемых в процессе обработки защищаемой информации устройств ввода/вывода, неиспользуемых сервисов общесистемных программных продуктов;</a:t>
            </a:r>
          </a:p>
          <a:p>
            <a:pPr lvl="0"/>
            <a:r>
              <a:rPr lang="ru-RU" dirty="0"/>
              <a:t>обеспеченность материально-технической базой;</a:t>
            </a:r>
          </a:p>
          <a:p>
            <a:pPr lvl="0"/>
            <a:r>
              <a:rPr lang="ru-RU" dirty="0"/>
              <a:t>обеспечение материального и морального поощрения и др.</a:t>
            </a:r>
          </a:p>
          <a:p>
            <a:pPr marL="0" indent="0">
              <a:buNone/>
            </a:pPr>
            <a:r>
              <a:rPr lang="ru-RU" dirty="0"/>
              <a:t>При описании подсистемы защиты информации раскрывается ее построение на технологическом, пользовательском, сегментном и сетевом уровнях защиты, оговаривается возможность и порядок использования встроенных в общесистемное программное обеспечение средств защиты информации, раскрываются ожидаемые результаты организации защиты на каждом уровне, а также пути их достижения</a:t>
            </a:r>
            <a:r>
              <a:rPr lang="ru-RU" dirty="0" smtClean="0"/>
              <a:t>.</a:t>
            </a:r>
            <a:endParaRPr lang="ru-RU" dirty="0"/>
          </a:p>
        </p:txBody>
      </p:sp>
    </p:spTree>
    <p:extLst>
      <p:ext uri="{BB962C8B-B14F-4D97-AF65-F5344CB8AC3E}">
        <p14:creationId xmlns:p14="http://schemas.microsoft.com/office/powerpoint/2010/main" val="1977748695"/>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9639</Words>
  <Application>Microsoft Macintosh PowerPoint</Application>
  <PresentationFormat>Широкоэкранный</PresentationFormat>
  <Paragraphs>727</Paragraphs>
  <Slides>113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113</vt:i4>
      </vt:variant>
    </vt:vector>
  </HeadingPairs>
  <TitlesOfParts>
    <vt:vector size="120" baseType="lpstr">
      <vt:lpstr>Calibri</vt:lpstr>
      <vt:lpstr>Calibri Light</vt:lpstr>
      <vt:lpstr>Courier New</vt:lpstr>
      <vt:lpstr>Wingdings</vt:lpstr>
      <vt:lpstr>Arial</vt:lpstr>
      <vt:lpstr>Times New Roman</vt:lpstr>
      <vt:lpstr>Тема Office</vt:lpstr>
      <vt:lpstr>Концепция  информационной безопасности организации (предприятия, учреждения)  </vt:lpstr>
      <vt:lpstr>Необходимость концепции (1 из 3)</vt:lpstr>
      <vt:lpstr>Необходимость концепции (2 из 3)</vt:lpstr>
      <vt:lpstr>Необходимость концепции (3 из 3)</vt:lpstr>
      <vt:lpstr>Презентация PowerPoint</vt:lpstr>
      <vt:lpstr>Последовательность разработки Концепции ИБ (1 из 3)</vt:lpstr>
      <vt:lpstr>Последовательность разработки Концепции ИБ (2 из 3)</vt:lpstr>
      <vt:lpstr>Последовательность разработки Концепции ИБ (1 из 3)</vt:lpstr>
      <vt:lpstr>Объект защиты (1 из 4)</vt:lpstr>
      <vt:lpstr>Объект защиты (2 из 4)</vt:lpstr>
      <vt:lpstr>Объект защиты (3 из 4)</vt:lpstr>
      <vt:lpstr>Объект защиты (4 из 4)</vt:lpstr>
      <vt:lpstr>Цели ИБ (1 из 2)</vt:lpstr>
      <vt:lpstr>Презентация PowerPoint</vt:lpstr>
      <vt:lpstr>Цели ИБ (2 из 2)</vt:lpstr>
      <vt:lpstr>Угрозы ИБ – источники и уязвимости (1 из 4)</vt:lpstr>
      <vt:lpstr>Угрозы ИБ – источники и уязвимости (2 из 4)</vt:lpstr>
      <vt:lpstr>Угрозы ИБ – источники и уязвимости (4 из 4)</vt:lpstr>
      <vt:lpstr>Угрозы ИБ – источники и уязвимости (3 из 4)</vt:lpstr>
      <vt:lpstr>Угрозы ИБ – источники и уязвимости (4 из 4)</vt:lpstr>
      <vt:lpstr>Методы парирования угрозам (1 из 8)</vt:lpstr>
      <vt:lpstr>Методы парирования угрозам (2 из 8)</vt:lpstr>
      <vt:lpstr>Методы парирования угрозам (3 из 8)</vt:lpstr>
      <vt:lpstr>Методы парирования угрозам (4 из 8)</vt:lpstr>
      <vt:lpstr>Методы парирования угрозам (5 из 8)</vt:lpstr>
      <vt:lpstr>Методы парирования угрозам (6 из 8)</vt:lpstr>
      <vt:lpstr>Методы парирования угрозам (7 из 8)</vt:lpstr>
      <vt:lpstr>Методы парирования угрозам (8 из 8)</vt:lpstr>
      <vt:lpstr>Анализ риска (угрозы)  1. Основные этапы (1 из 30)</vt:lpstr>
      <vt:lpstr>Анализ риска (угрозы) 1. Основные этапы (2 из 30)</vt:lpstr>
      <vt:lpstr>Анализ риска (угрозы) 1. Основные этапы (3 из 30)</vt:lpstr>
      <vt:lpstr>Анализ риска (угрозы) 1. Основные этапы (4 из 30)</vt:lpstr>
      <vt:lpstr>Анализ риска (угрозы) 1. Основные этапы (5 из 30)</vt:lpstr>
      <vt:lpstr>Анализ риска (угрозы) 1. Основные этапы (6 из 30)</vt:lpstr>
      <vt:lpstr>Презентация PowerPoint</vt:lpstr>
      <vt:lpstr>Анализ риска (угрозы) 1. Основные этапы (8 из 30)</vt:lpstr>
      <vt:lpstr>Анализ риска (угрозы) 1. Основные этапы (9 из 30)</vt:lpstr>
      <vt:lpstr>Презентация PowerPoint</vt:lpstr>
      <vt:lpstr>Анализ риска (угрозы) 1. Основные этапы (11 из 30)</vt:lpstr>
      <vt:lpstr>Анализ риска (угрозы) (1. Основные этапы 12 из 30)</vt:lpstr>
      <vt:lpstr>Анализ риска (угрозы) 1. Основные этапы (13 из 30)</vt:lpstr>
      <vt:lpstr>Анализ риска (угрозы) 1. Основные этапы (14 из 30)</vt:lpstr>
      <vt:lpstr>Анализ риска (угрозы) 1. Основные этапы (15 из 30)</vt:lpstr>
      <vt:lpstr>Анализ риска (угрозы) 1. Основные этапы (16 из 30)</vt:lpstr>
      <vt:lpstr>Анализ риска (угрозы) 1. Основные этапы (17 из 30)</vt:lpstr>
      <vt:lpstr>Анализ риска (угрозы) 1. Основные этапы (18 из 30)</vt:lpstr>
      <vt:lpstr>Анализ риска (угрозы) 1. Основные этапы (19 из 30)</vt:lpstr>
      <vt:lpstr>Анализ риска (угрозы) 1. Основные этапы (20 из 30)</vt:lpstr>
      <vt:lpstr>Анализ риска (угрозы) 1. Основные этапы (21 из 30)</vt:lpstr>
      <vt:lpstr>Анализ риска (угрозы) 2. Аналитическая таблица (22 из 30)</vt:lpstr>
      <vt:lpstr>Презентация PowerPoint</vt:lpstr>
      <vt:lpstr>Анализ риска (угрозы) 2. Аналитическая таблица (24 из 30)</vt:lpstr>
      <vt:lpstr>Анализ риска (угрозы) 2. Аналитическая таблица (25 из 30)</vt:lpstr>
      <vt:lpstr>Анализ риска (угрозы) 2. Аналитическая таблица (26 из 30)</vt:lpstr>
      <vt:lpstr>Анализ риска (угрозы) 2. Аналитическая таблица (27 из 30)</vt:lpstr>
      <vt:lpstr>Анализ риска (угрозы) 2. Аналитическая таблица (28 из 30)</vt:lpstr>
      <vt:lpstr>Презентация PowerPoint</vt:lpstr>
      <vt:lpstr>Презентация PowerPoint</vt:lpstr>
      <vt:lpstr>Структура Концепции (1 из 56)</vt:lpstr>
      <vt:lpstr>Структура Концепции (2 из 56)</vt:lpstr>
      <vt:lpstr>Структура Концепции (3 из 56)</vt:lpstr>
      <vt:lpstr>Структура Концепции (4 из 56)</vt:lpstr>
      <vt:lpstr>Структура Концепции (5 из 56)</vt:lpstr>
      <vt:lpstr>Структура Концепции (6 из 56)</vt:lpstr>
      <vt:lpstr>Структура Концепции (8 из 56)</vt:lpstr>
      <vt:lpstr>Структура Концепции (9 из 56)</vt:lpstr>
      <vt:lpstr>Структура Концепции (10 из 56)</vt:lpstr>
      <vt:lpstr>Структура Концепции (11 из 56)</vt:lpstr>
      <vt:lpstr>Структура Концепции (12 из 56)</vt:lpstr>
      <vt:lpstr>Структура Концепции (13 из 56)</vt:lpstr>
      <vt:lpstr>Структура Концепции (14 из 56)</vt:lpstr>
      <vt:lpstr>Структура Концепции (15 из 56)</vt:lpstr>
      <vt:lpstr>Структура Концепции (16 из 56)</vt:lpstr>
      <vt:lpstr>Структура Концепции (17 из 56)</vt:lpstr>
      <vt:lpstr>Структура Концепции (18 из 56)</vt:lpstr>
      <vt:lpstr>Структура Концепции (19 из 56)</vt:lpstr>
      <vt:lpstr>Структура Концепции (20 из 56)</vt:lpstr>
      <vt:lpstr>Структура Концепции (21 из 56)</vt:lpstr>
      <vt:lpstr>Структура Концепции (22 из 56)</vt:lpstr>
      <vt:lpstr>Структура Концепции (23 из 56)</vt:lpstr>
      <vt:lpstr>Структура Концепции (24 из 56)</vt:lpstr>
      <vt:lpstr>Структура Концепции (25 из 56)</vt:lpstr>
      <vt:lpstr>Структура Концепции (26 из 56)</vt:lpstr>
      <vt:lpstr>Презентация PowerPoint</vt:lpstr>
      <vt:lpstr>Структура Концепции (28 из 56)</vt:lpstr>
      <vt:lpstr>Структура Концепции (29 из 56)</vt:lpstr>
      <vt:lpstr>Структура Концепции (30 из 56)</vt:lpstr>
      <vt:lpstr>Структура Концепции (31 из 56)</vt:lpstr>
      <vt:lpstr>Структура Концепции (32 из 56)</vt:lpstr>
      <vt:lpstr>Структура Концепции (33 из 56)</vt:lpstr>
      <vt:lpstr>Структура Концепции (34 из 56)</vt:lpstr>
      <vt:lpstr>Структура Концепции (35 из 56)</vt:lpstr>
      <vt:lpstr>Структура Концепции (36 из 56)</vt:lpstr>
      <vt:lpstr>Структура Концепции (37 из 56)</vt:lpstr>
      <vt:lpstr>Структура Концепции (38 из 56)</vt:lpstr>
      <vt:lpstr>Структура Концепции (39 из 56)</vt:lpstr>
      <vt:lpstr>Структура Концепции (40 из 56)</vt:lpstr>
      <vt:lpstr>Структура Концепции (41 из 56)</vt:lpstr>
      <vt:lpstr>Структура Концепции (42 из 56)</vt:lpstr>
      <vt:lpstr>Структура Концепции (43 из 56)</vt:lpstr>
      <vt:lpstr>Структура Концепции (44 из 56)</vt:lpstr>
      <vt:lpstr>Структура Концепции (45 из 56)</vt:lpstr>
      <vt:lpstr>Структура Концепции (46 из 56)</vt:lpstr>
      <vt:lpstr>Структура Концепции (47 из 56)</vt:lpstr>
      <vt:lpstr>Структура Концепции (48 из 56)</vt:lpstr>
      <vt:lpstr>Структура Концепции (49 из 56)</vt:lpstr>
      <vt:lpstr>Структура Концепции (50 из 56)</vt:lpstr>
      <vt:lpstr>Структура Концепции (51 из 56)</vt:lpstr>
      <vt:lpstr>Структура Концепции (52 из 56)</vt:lpstr>
      <vt:lpstr>Структура Концепции (53 из 56)</vt:lpstr>
      <vt:lpstr>Структура Концепции (54 из 56)</vt:lpstr>
      <vt:lpstr>Структура Концепции (55 из 56)</vt:lpstr>
      <vt:lpstr>Презентация PowerPoint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Концепция  информационной безопасности организации (предприятия, учреждения)  </dc:title>
  <dc:creator>пользователь Microsoft Office</dc:creator>
  <cp:lastModifiedBy>Microsoft Office User</cp:lastModifiedBy>
  <cp:revision>61</cp:revision>
  <dcterms:created xsi:type="dcterms:W3CDTF">2020-10-14T16:03:33Z</dcterms:created>
  <dcterms:modified xsi:type="dcterms:W3CDTF">2021-10-25T11:47:27Z</dcterms:modified>
</cp:coreProperties>
</file>