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3" r:id="rId2"/>
    <p:sldId id="356" r:id="rId3"/>
    <p:sldId id="483" r:id="rId4"/>
    <p:sldId id="482" r:id="rId5"/>
    <p:sldId id="481" r:id="rId6"/>
    <p:sldId id="484" r:id="rId7"/>
    <p:sldId id="485" r:id="rId8"/>
    <p:sldId id="486" r:id="rId9"/>
    <p:sldId id="487" r:id="rId10"/>
    <p:sldId id="488" r:id="rId11"/>
    <p:sldId id="489" r:id="rId12"/>
    <p:sldId id="490" r:id="rId13"/>
    <p:sldId id="491" r:id="rId14"/>
    <p:sldId id="492" r:id="rId15"/>
    <p:sldId id="493" r:id="rId16"/>
    <p:sldId id="494" r:id="rId17"/>
    <p:sldId id="495" r:id="rId18"/>
    <p:sldId id="496" r:id="rId19"/>
    <p:sldId id="498" r:id="rId20"/>
    <p:sldId id="499" r:id="rId21"/>
    <p:sldId id="500" r:id="rId22"/>
    <p:sldId id="501" r:id="rId23"/>
    <p:sldId id="502" r:id="rId24"/>
    <p:sldId id="504" r:id="rId25"/>
    <p:sldId id="505" r:id="rId26"/>
    <p:sldId id="506" r:id="rId27"/>
    <p:sldId id="507" r:id="rId28"/>
    <p:sldId id="508" r:id="rId29"/>
    <p:sldId id="509" r:id="rId30"/>
    <p:sldId id="510" r:id="rId31"/>
    <p:sldId id="511" r:id="rId32"/>
    <p:sldId id="512" r:id="rId33"/>
    <p:sldId id="514" r:id="rId34"/>
    <p:sldId id="513" r:id="rId35"/>
    <p:sldId id="515" r:id="rId36"/>
    <p:sldId id="516" r:id="rId37"/>
    <p:sldId id="518" r:id="rId38"/>
    <p:sldId id="519" r:id="rId39"/>
    <p:sldId id="520" r:id="rId40"/>
    <p:sldId id="521" r:id="rId41"/>
    <p:sldId id="522" r:id="rId42"/>
    <p:sldId id="523" r:id="rId43"/>
    <p:sldId id="524" r:id="rId44"/>
    <p:sldId id="525" r:id="rId45"/>
    <p:sldId id="526" r:id="rId46"/>
    <p:sldId id="517" r:id="rId47"/>
    <p:sldId id="480" r:id="rId48"/>
    <p:sldId id="451" r:id="rId49"/>
    <p:sldId id="454" r:id="rId50"/>
    <p:sldId id="470" r:id="rId51"/>
    <p:sldId id="471" r:id="rId52"/>
    <p:sldId id="473" r:id="rId53"/>
    <p:sldId id="472" r:id="rId54"/>
    <p:sldId id="475" r:id="rId55"/>
    <p:sldId id="474" r:id="rId56"/>
    <p:sldId id="477" r:id="rId57"/>
    <p:sldId id="478" r:id="rId58"/>
    <p:sldId id="479" r:id="rId59"/>
    <p:sldId id="452" r:id="rId60"/>
    <p:sldId id="359" r:id="rId61"/>
    <p:sldId id="360" r:id="rId62"/>
    <p:sldId id="361" r:id="rId63"/>
    <p:sldId id="358" r:id="rId64"/>
    <p:sldId id="362" r:id="rId65"/>
    <p:sldId id="363" r:id="rId66"/>
    <p:sldId id="364" r:id="rId67"/>
    <p:sldId id="365" r:id="rId68"/>
    <p:sldId id="366" r:id="rId69"/>
    <p:sldId id="367" r:id="rId70"/>
    <p:sldId id="370" r:id="rId71"/>
    <p:sldId id="371" r:id="rId72"/>
    <p:sldId id="372" r:id="rId73"/>
    <p:sldId id="368" r:id="rId74"/>
    <p:sldId id="373" r:id="rId75"/>
    <p:sldId id="374" r:id="rId76"/>
    <p:sldId id="375" r:id="rId77"/>
    <p:sldId id="376" r:id="rId78"/>
    <p:sldId id="377" r:id="rId79"/>
    <p:sldId id="378" r:id="rId80"/>
    <p:sldId id="379" r:id="rId81"/>
    <p:sldId id="380" r:id="rId82"/>
    <p:sldId id="382" r:id="rId83"/>
    <p:sldId id="383" r:id="rId84"/>
    <p:sldId id="385" r:id="rId85"/>
    <p:sldId id="387" r:id="rId86"/>
    <p:sldId id="527" r:id="rId87"/>
    <p:sldId id="551" r:id="rId88"/>
    <p:sldId id="531" r:id="rId89"/>
    <p:sldId id="532" r:id="rId90"/>
    <p:sldId id="534" r:id="rId91"/>
    <p:sldId id="535" r:id="rId92"/>
    <p:sldId id="536" r:id="rId93"/>
    <p:sldId id="537" r:id="rId94"/>
    <p:sldId id="538" r:id="rId95"/>
    <p:sldId id="539" r:id="rId96"/>
    <p:sldId id="540" r:id="rId97"/>
    <p:sldId id="542" r:id="rId98"/>
    <p:sldId id="543" r:id="rId99"/>
    <p:sldId id="544" r:id="rId100"/>
    <p:sldId id="545" r:id="rId101"/>
    <p:sldId id="546" r:id="rId102"/>
    <p:sldId id="547" r:id="rId103"/>
    <p:sldId id="548" r:id="rId104"/>
    <p:sldId id="549" r:id="rId105"/>
    <p:sldId id="550" r:id="rId106"/>
    <p:sldId id="388" r:id="rId107"/>
    <p:sldId id="389" r:id="rId108"/>
    <p:sldId id="390" r:id="rId109"/>
    <p:sldId id="391" r:id="rId110"/>
    <p:sldId id="392" r:id="rId111"/>
    <p:sldId id="393" r:id="rId112"/>
    <p:sldId id="394" r:id="rId113"/>
    <p:sldId id="395" r:id="rId114"/>
    <p:sldId id="396" r:id="rId115"/>
    <p:sldId id="397" r:id="rId116"/>
    <p:sldId id="400" r:id="rId117"/>
    <p:sldId id="401" r:id="rId118"/>
    <p:sldId id="399" r:id="rId119"/>
    <p:sldId id="402" r:id="rId120"/>
    <p:sldId id="403" r:id="rId121"/>
    <p:sldId id="406" r:id="rId122"/>
    <p:sldId id="408" r:id="rId123"/>
    <p:sldId id="409" r:id="rId124"/>
    <p:sldId id="468" r:id="rId125"/>
    <p:sldId id="410" r:id="rId126"/>
    <p:sldId id="467" r:id="rId127"/>
    <p:sldId id="411" r:id="rId128"/>
    <p:sldId id="413" r:id="rId129"/>
    <p:sldId id="414" r:id="rId130"/>
    <p:sldId id="412" r:id="rId131"/>
    <p:sldId id="415" r:id="rId132"/>
    <p:sldId id="416" r:id="rId133"/>
    <p:sldId id="419" r:id="rId134"/>
    <p:sldId id="417" r:id="rId135"/>
    <p:sldId id="418" r:id="rId136"/>
    <p:sldId id="420" r:id="rId137"/>
    <p:sldId id="435" r:id="rId138"/>
    <p:sldId id="434" r:id="rId139"/>
    <p:sldId id="432" r:id="rId140"/>
    <p:sldId id="422" r:id="rId141"/>
    <p:sldId id="421" r:id="rId142"/>
    <p:sldId id="423" r:id="rId143"/>
    <p:sldId id="425" r:id="rId144"/>
    <p:sldId id="424" r:id="rId145"/>
    <p:sldId id="427" r:id="rId146"/>
    <p:sldId id="426" r:id="rId147"/>
    <p:sldId id="428" r:id="rId148"/>
    <p:sldId id="429" r:id="rId149"/>
    <p:sldId id="430" r:id="rId150"/>
    <p:sldId id="431" r:id="rId151"/>
    <p:sldId id="436" r:id="rId152"/>
    <p:sldId id="438" r:id="rId153"/>
    <p:sldId id="439" r:id="rId154"/>
    <p:sldId id="437" r:id="rId155"/>
    <p:sldId id="440" r:id="rId156"/>
    <p:sldId id="441" r:id="rId157"/>
    <p:sldId id="442" r:id="rId158"/>
    <p:sldId id="444" r:id="rId159"/>
    <p:sldId id="447" r:id="rId160"/>
    <p:sldId id="448" r:id="rId161"/>
    <p:sldId id="449" r:id="rId162"/>
    <p:sldId id="450" r:id="rId163"/>
    <p:sldId id="445" r:id="rId164"/>
    <p:sldId id="446" r:id="rId165"/>
    <p:sldId id="453" r:id="rId166"/>
    <p:sldId id="457" r:id="rId167"/>
    <p:sldId id="458" r:id="rId168"/>
    <p:sldId id="460" r:id="rId169"/>
    <p:sldId id="459" r:id="rId170"/>
    <p:sldId id="461" r:id="rId171"/>
    <p:sldId id="462" r:id="rId172"/>
    <p:sldId id="463" r:id="rId173"/>
    <p:sldId id="443" r:id="rId174"/>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E1FF"/>
    <a:srgbClr val="E0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3360" autoAdjust="0"/>
  </p:normalViewPr>
  <p:slideViewPr>
    <p:cSldViewPr>
      <p:cViewPr>
        <p:scale>
          <a:sx n="107" d="100"/>
          <a:sy n="107" d="100"/>
        </p:scale>
        <p:origin x="2224" y="3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presProps" Target="presProps.xml"/><Relationship Id="rId176" Type="http://schemas.openxmlformats.org/officeDocument/2006/relationships/viewProps" Target="viewProps.xml"/><Relationship Id="rId177" Type="http://schemas.openxmlformats.org/officeDocument/2006/relationships/theme" Target="theme/theme1.xml"/><Relationship Id="rId178"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_____Microsoft_Excel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_____Microsoft_Excel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865588636521441"/>
          <c:y val="0.0283398290138855"/>
          <c:w val="0.587532470582469"/>
          <c:h val="0.863097798692004"/>
        </c:manualLayout>
      </c:layout>
      <c:bar3DChart>
        <c:barDir val="col"/>
        <c:grouping val="clustered"/>
        <c:varyColors val="0"/>
        <c:ser>
          <c:idx val="0"/>
          <c:order val="0"/>
          <c:tx>
            <c:strRef>
              <c:f>Лист1!$B$1</c:f>
              <c:strCache>
                <c:ptCount val="1"/>
                <c:pt idx="0">
                  <c:v>Защита от вирусов - 0, безопасность - 0</c:v>
                </c:pt>
              </c:strCache>
            </c:strRef>
          </c:tx>
          <c:spPr>
            <a:solidFill>
              <a:schemeClr val="accent1"/>
            </a:solidFill>
            <a:ln>
              <a:noFill/>
            </a:ln>
            <a:effectLst/>
            <a:sp3d/>
          </c:spPr>
          <c:invertIfNegative val="0"/>
          <c:cat>
            <c:strRef>
              <c:f>Лист1!$A$2</c:f>
              <c:strCache>
                <c:ptCount val="1"/>
                <c:pt idx="0">
                  <c:v>Совокупная стоимость владения (ТСО)</c:v>
                </c:pt>
              </c:strCache>
            </c:strRef>
          </c:cat>
          <c:val>
            <c:numRef>
              <c:f>Лист1!$B$2</c:f>
              <c:numCache>
                <c:formatCode>#,##0</c:formatCode>
                <c:ptCount val="1"/>
                <c:pt idx="0">
                  <c:v>1.490509E7</c:v>
                </c:pt>
              </c:numCache>
            </c:numRef>
          </c:val>
          <c:extLst xmlns:c16r2="http://schemas.microsoft.com/office/drawing/2015/06/chart">
            <c:ext xmlns:c16="http://schemas.microsoft.com/office/drawing/2014/chart" uri="{C3380CC4-5D6E-409C-BE32-E72D297353CC}">
              <c16:uniqueId val="{00000000-92DE-43EB-9C22-1A0AF537BF9F}"/>
            </c:ext>
          </c:extLst>
        </c:ser>
        <c:ser>
          <c:idx val="1"/>
          <c:order val="1"/>
          <c:tx>
            <c:strRef>
              <c:f>Лист1!$C$1</c:f>
              <c:strCache>
                <c:ptCount val="1"/>
                <c:pt idx="0">
                  <c:v>Защита от вирусов - 10, безопасность - 0</c:v>
                </c:pt>
              </c:strCache>
            </c:strRef>
          </c:tx>
          <c:spPr>
            <a:solidFill>
              <a:schemeClr val="accent2"/>
            </a:solidFill>
            <a:ln>
              <a:noFill/>
            </a:ln>
            <a:effectLst/>
            <a:sp3d/>
          </c:spPr>
          <c:invertIfNegative val="0"/>
          <c:cat>
            <c:strRef>
              <c:f>Лист1!$A$2</c:f>
              <c:strCache>
                <c:ptCount val="1"/>
                <c:pt idx="0">
                  <c:v>Совокупная стоимость владения (ТСО)</c:v>
                </c:pt>
              </c:strCache>
            </c:strRef>
          </c:cat>
          <c:val>
            <c:numRef>
              <c:f>Лист1!$C$2</c:f>
              <c:numCache>
                <c:formatCode>#,##0</c:formatCode>
                <c:ptCount val="1"/>
                <c:pt idx="0">
                  <c:v>1.4659236E7</c:v>
                </c:pt>
              </c:numCache>
            </c:numRef>
          </c:val>
          <c:extLst xmlns:c16r2="http://schemas.microsoft.com/office/drawing/2015/06/chart">
            <c:ext xmlns:c16="http://schemas.microsoft.com/office/drawing/2014/chart" uri="{C3380CC4-5D6E-409C-BE32-E72D297353CC}">
              <c16:uniqueId val="{00000001-92DE-43EB-9C22-1A0AF537BF9F}"/>
            </c:ext>
          </c:extLst>
        </c:ser>
        <c:ser>
          <c:idx val="2"/>
          <c:order val="2"/>
          <c:tx>
            <c:strRef>
              <c:f>Лист1!$D$1</c:f>
              <c:strCache>
                <c:ptCount val="1"/>
                <c:pt idx="0">
                  <c:v>Защита от вирусов - 0, безопасность – 10</c:v>
                </c:pt>
              </c:strCache>
            </c:strRef>
          </c:tx>
          <c:spPr>
            <a:solidFill>
              <a:schemeClr val="accent3"/>
            </a:solidFill>
            <a:ln>
              <a:noFill/>
            </a:ln>
            <a:effectLst/>
            <a:sp3d/>
          </c:spPr>
          <c:invertIfNegative val="0"/>
          <c:cat>
            <c:strRef>
              <c:f>Лист1!$A$2</c:f>
              <c:strCache>
                <c:ptCount val="1"/>
                <c:pt idx="0">
                  <c:v>Совокупная стоимость владения (ТСО)</c:v>
                </c:pt>
              </c:strCache>
            </c:strRef>
          </c:cat>
          <c:val>
            <c:numRef>
              <c:f>Лист1!$D$2</c:f>
              <c:numCache>
                <c:formatCode>#,##0</c:formatCode>
                <c:ptCount val="1"/>
                <c:pt idx="0">
                  <c:v>1.4796746E7</c:v>
                </c:pt>
              </c:numCache>
            </c:numRef>
          </c:val>
          <c:extLst xmlns:c16r2="http://schemas.microsoft.com/office/drawing/2015/06/chart">
            <c:ext xmlns:c16="http://schemas.microsoft.com/office/drawing/2014/chart" uri="{C3380CC4-5D6E-409C-BE32-E72D297353CC}">
              <c16:uniqueId val="{00000002-92DE-43EB-9C22-1A0AF537BF9F}"/>
            </c:ext>
          </c:extLst>
        </c:ser>
        <c:ser>
          <c:idx val="3"/>
          <c:order val="3"/>
          <c:tx>
            <c:strRef>
              <c:f>Лист1!$E$1</c:f>
              <c:strCache>
                <c:ptCount val="1"/>
                <c:pt idx="0">
                  <c:v>Защита от вирусов - 10, безопасность - 10</c:v>
                </c:pt>
              </c:strCache>
            </c:strRef>
          </c:tx>
          <c:spPr>
            <a:solidFill>
              <a:schemeClr val="accent4"/>
            </a:solidFill>
            <a:ln>
              <a:noFill/>
            </a:ln>
            <a:effectLst/>
            <a:sp3d/>
          </c:spPr>
          <c:invertIfNegative val="0"/>
          <c:cat>
            <c:strRef>
              <c:f>Лист1!$A$2</c:f>
              <c:strCache>
                <c:ptCount val="1"/>
                <c:pt idx="0">
                  <c:v>Совокупная стоимость владения (ТСО)</c:v>
                </c:pt>
              </c:strCache>
            </c:strRef>
          </c:cat>
          <c:val>
            <c:numRef>
              <c:f>Лист1!$E$2</c:f>
              <c:numCache>
                <c:formatCode>#,##0</c:formatCode>
                <c:ptCount val="1"/>
                <c:pt idx="0">
                  <c:v>1.456399E7</c:v>
                </c:pt>
              </c:numCache>
            </c:numRef>
          </c:val>
          <c:extLst xmlns:c16r2="http://schemas.microsoft.com/office/drawing/2015/06/chart">
            <c:ext xmlns:c16="http://schemas.microsoft.com/office/drawing/2014/chart" uri="{C3380CC4-5D6E-409C-BE32-E72D297353CC}">
              <c16:uniqueId val="{00000003-92DE-43EB-9C22-1A0AF537BF9F}"/>
            </c:ext>
          </c:extLst>
        </c:ser>
        <c:dLbls>
          <c:showLegendKey val="0"/>
          <c:showVal val="0"/>
          <c:showCatName val="0"/>
          <c:showSerName val="0"/>
          <c:showPercent val="0"/>
          <c:showBubbleSize val="0"/>
        </c:dLbls>
        <c:gapWidth val="150"/>
        <c:gapDepth val="93"/>
        <c:shape val="box"/>
        <c:axId val="-860984752"/>
        <c:axId val="-850476192"/>
        <c:axId val="0"/>
      </c:bar3DChart>
      <c:catAx>
        <c:axId val="-8609847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ru-RU"/>
          </a:p>
        </c:txPr>
        <c:crossAx val="-850476192"/>
        <c:crosses val="autoZero"/>
        <c:auto val="1"/>
        <c:lblAlgn val="ctr"/>
        <c:lblOffset val="100"/>
        <c:noMultiLvlLbl val="0"/>
      </c:catAx>
      <c:valAx>
        <c:axId val="-8504761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ru-RU"/>
          </a:p>
        </c:txPr>
        <c:crossAx val="-860984752"/>
        <c:crosses val="autoZero"/>
        <c:crossBetween val="between"/>
      </c:valAx>
      <c:spPr>
        <a:noFill/>
        <a:ln>
          <a:noFill/>
        </a:ln>
        <a:effectLst/>
      </c:spPr>
    </c:plotArea>
    <c:legend>
      <c:legendPos val="r"/>
      <c:layout>
        <c:manualLayout>
          <c:xMode val="edge"/>
          <c:yMode val="edge"/>
          <c:x val="0.684342997358287"/>
          <c:y val="0.0550120971849077"/>
          <c:w val="0.315657002641713"/>
          <c:h val="0.733935745362526"/>
        </c:manualLayout>
      </c:layout>
      <c:overlay val="0"/>
      <c:spPr>
        <a:noFill/>
        <a:ln>
          <a:noFill/>
        </a:ln>
        <a:effectLst/>
      </c:spPr>
      <c:txPr>
        <a:bodyPr rot="0" spcFirstLastPara="1" vertOverflow="ellipsis" vert="horz" wrap="square" anchor="ctr" anchorCtr="1"/>
        <a:lstStyle/>
        <a:p>
          <a:pPr>
            <a:defRPr sz="1600" b="0" i="0" u="none" strike="noStrike" kern="1200" baseline="0">
              <a:ln>
                <a:noFill/>
              </a:ln>
              <a:solidFill>
                <a:schemeClr val="tx1"/>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Лист2!$B$1</c:f>
              <c:strCache>
                <c:ptCount val="1"/>
                <c:pt idx="0">
                  <c:v>Защита от вирусов - 0, безопасность - 0</c:v>
                </c:pt>
              </c:strCache>
            </c:strRef>
          </c:tx>
          <c:spPr>
            <a:solidFill>
              <a:schemeClr val="accent1"/>
            </a:solidFill>
            <a:ln>
              <a:noFill/>
            </a:ln>
            <a:effectLst/>
            <a:sp3d/>
          </c:spPr>
          <c:invertIfNegative val="0"/>
          <c:cat>
            <c:strRef>
              <c:f>Лист2!$A$2</c:f>
              <c:strCache>
                <c:ptCount val="1"/>
                <c:pt idx="0">
                  <c:v>Совокупная стоимость владения (ТСО)</c:v>
                </c:pt>
              </c:strCache>
            </c:strRef>
          </c:cat>
          <c:val>
            <c:numRef>
              <c:f>Лист2!$B$2</c:f>
              <c:numCache>
                <c:formatCode>#,##0</c:formatCode>
                <c:ptCount val="1"/>
                <c:pt idx="0">
                  <c:v>1.2326994E7</c:v>
                </c:pt>
              </c:numCache>
            </c:numRef>
          </c:val>
          <c:extLst xmlns:c16r2="http://schemas.microsoft.com/office/drawing/2015/06/chart">
            <c:ext xmlns:c16="http://schemas.microsoft.com/office/drawing/2014/chart" uri="{C3380CC4-5D6E-409C-BE32-E72D297353CC}">
              <c16:uniqueId val="{00000000-E4C9-4FC9-A795-16AEC70408D6}"/>
            </c:ext>
          </c:extLst>
        </c:ser>
        <c:ser>
          <c:idx val="1"/>
          <c:order val="1"/>
          <c:tx>
            <c:strRef>
              <c:f>Лист2!$C$1</c:f>
              <c:strCache>
                <c:ptCount val="1"/>
                <c:pt idx="0">
                  <c:v>Защита от вирусов - 10, безопасность - 0</c:v>
                </c:pt>
              </c:strCache>
            </c:strRef>
          </c:tx>
          <c:spPr>
            <a:solidFill>
              <a:schemeClr val="accent2"/>
            </a:solidFill>
            <a:ln>
              <a:noFill/>
            </a:ln>
            <a:effectLst/>
            <a:sp3d/>
          </c:spPr>
          <c:invertIfNegative val="0"/>
          <c:cat>
            <c:strRef>
              <c:f>Лист2!$A$2</c:f>
              <c:strCache>
                <c:ptCount val="1"/>
                <c:pt idx="0">
                  <c:v>Совокупная стоимость владения (ТСО)</c:v>
                </c:pt>
              </c:strCache>
            </c:strRef>
          </c:cat>
          <c:val>
            <c:numRef>
              <c:f>Лист2!$C$2</c:f>
              <c:numCache>
                <c:formatCode>#,##0</c:formatCode>
                <c:ptCount val="1"/>
                <c:pt idx="0">
                  <c:v>1.2234237E7</c:v>
                </c:pt>
              </c:numCache>
            </c:numRef>
          </c:val>
          <c:extLst xmlns:c16r2="http://schemas.microsoft.com/office/drawing/2015/06/chart">
            <c:ext xmlns:c16="http://schemas.microsoft.com/office/drawing/2014/chart" uri="{C3380CC4-5D6E-409C-BE32-E72D297353CC}">
              <c16:uniqueId val="{00000001-E4C9-4FC9-A795-16AEC70408D6}"/>
            </c:ext>
          </c:extLst>
        </c:ser>
        <c:ser>
          <c:idx val="2"/>
          <c:order val="2"/>
          <c:tx>
            <c:strRef>
              <c:f>Лист2!$D$1</c:f>
              <c:strCache>
                <c:ptCount val="1"/>
                <c:pt idx="0">
                  <c:v>Защита от вирусов - 0, безопасность – 10</c:v>
                </c:pt>
              </c:strCache>
            </c:strRef>
          </c:tx>
          <c:spPr>
            <a:solidFill>
              <a:schemeClr val="accent3"/>
            </a:solidFill>
            <a:ln>
              <a:noFill/>
            </a:ln>
            <a:effectLst/>
            <a:sp3d/>
          </c:spPr>
          <c:invertIfNegative val="0"/>
          <c:cat>
            <c:strRef>
              <c:f>Лист2!$A$2</c:f>
              <c:strCache>
                <c:ptCount val="1"/>
                <c:pt idx="0">
                  <c:v>Совокупная стоимость владения (ТСО)</c:v>
                </c:pt>
              </c:strCache>
            </c:strRef>
          </c:cat>
          <c:val>
            <c:numRef>
              <c:f>Лист2!$D$2</c:f>
              <c:numCache>
                <c:formatCode>#,##0</c:formatCode>
                <c:ptCount val="1"/>
                <c:pt idx="0">
                  <c:v>1.2302964E7</c:v>
                </c:pt>
              </c:numCache>
            </c:numRef>
          </c:val>
          <c:extLst xmlns:c16r2="http://schemas.microsoft.com/office/drawing/2015/06/chart">
            <c:ext xmlns:c16="http://schemas.microsoft.com/office/drawing/2014/chart" uri="{C3380CC4-5D6E-409C-BE32-E72D297353CC}">
              <c16:uniqueId val="{00000002-E4C9-4FC9-A795-16AEC70408D6}"/>
            </c:ext>
          </c:extLst>
        </c:ser>
        <c:ser>
          <c:idx val="3"/>
          <c:order val="3"/>
          <c:tx>
            <c:strRef>
              <c:f>Лист2!$E$1</c:f>
              <c:strCache>
                <c:ptCount val="1"/>
                <c:pt idx="0">
                  <c:v>Защита от вирусов - 10, безопасность - 10</c:v>
                </c:pt>
              </c:strCache>
            </c:strRef>
          </c:tx>
          <c:spPr>
            <a:solidFill>
              <a:schemeClr val="accent4"/>
            </a:solidFill>
            <a:ln>
              <a:noFill/>
            </a:ln>
            <a:effectLst/>
            <a:sp3d/>
          </c:spPr>
          <c:invertIfNegative val="0"/>
          <c:cat>
            <c:strRef>
              <c:f>Лист2!$A$2</c:f>
              <c:strCache>
                <c:ptCount val="1"/>
                <c:pt idx="0">
                  <c:v>Совокупная стоимость владения (ТСО)</c:v>
                </c:pt>
              </c:strCache>
            </c:strRef>
          </c:cat>
          <c:val>
            <c:numRef>
              <c:f>Лист2!$E$2</c:f>
              <c:numCache>
                <c:formatCode>#,##0</c:formatCode>
                <c:ptCount val="1"/>
                <c:pt idx="0">
                  <c:v>1.2215093E7</c:v>
                </c:pt>
              </c:numCache>
            </c:numRef>
          </c:val>
          <c:extLst xmlns:c16r2="http://schemas.microsoft.com/office/drawing/2015/06/chart">
            <c:ext xmlns:c16="http://schemas.microsoft.com/office/drawing/2014/chart" uri="{C3380CC4-5D6E-409C-BE32-E72D297353CC}">
              <c16:uniqueId val="{00000003-E4C9-4FC9-A795-16AEC70408D6}"/>
            </c:ext>
          </c:extLst>
        </c:ser>
        <c:dLbls>
          <c:showLegendKey val="0"/>
          <c:showVal val="0"/>
          <c:showCatName val="0"/>
          <c:showSerName val="0"/>
          <c:showPercent val="0"/>
          <c:showBubbleSize val="0"/>
        </c:dLbls>
        <c:gapWidth val="150"/>
        <c:gapDepth val="93"/>
        <c:shape val="box"/>
        <c:axId val="-850555136"/>
        <c:axId val="-850552576"/>
        <c:axId val="0"/>
      </c:bar3DChart>
      <c:catAx>
        <c:axId val="-8505551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ru-RU"/>
          </a:p>
        </c:txPr>
        <c:crossAx val="-850552576"/>
        <c:crosses val="autoZero"/>
        <c:auto val="1"/>
        <c:lblAlgn val="ctr"/>
        <c:lblOffset val="100"/>
        <c:noMultiLvlLbl val="0"/>
      </c:catAx>
      <c:valAx>
        <c:axId val="-85055257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ru-RU"/>
          </a:p>
        </c:txPr>
        <c:crossAx val="-850555136"/>
        <c:crosses val="autoZero"/>
        <c:crossBetween val="between"/>
      </c:valAx>
      <c:spPr>
        <a:noFill/>
        <a:ln>
          <a:noFill/>
        </a:ln>
        <a:effectLst/>
      </c:spPr>
    </c:plotArea>
    <c:legend>
      <c:legendPos val="r"/>
      <c:layout>
        <c:manualLayout>
          <c:xMode val="edge"/>
          <c:yMode val="edge"/>
          <c:x val="0.66069376129925"/>
          <c:y val="0.0883781212889883"/>
          <c:w val="0.292431181501523"/>
          <c:h val="0.712034331149474"/>
        </c:manualLayout>
      </c:layout>
      <c:overlay val="0"/>
      <c:spPr>
        <a:noFill/>
        <a:ln>
          <a:noFill/>
        </a:ln>
        <a:effectLst/>
      </c:spPr>
      <c:txPr>
        <a:bodyPr rot="0" spcFirstLastPara="1" vertOverflow="ellipsis" vert="horz" wrap="square" anchor="ctr" anchorCtr="1"/>
        <a:lstStyle/>
        <a:p>
          <a:pPr>
            <a:defRPr sz="1600" b="0" i="0" u="none" strike="noStrike" kern="1200" baseline="0">
              <a:ln>
                <a:noFill/>
              </a:ln>
              <a:solidFill>
                <a:schemeClr val="tx1"/>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a:defRPr/>
            </a:pPr>
            <a:fld id="{ECD7A53D-324F-481E-B7A7-D97CFF297F06}" type="datetimeFigureOut">
              <a:rPr lang="ru-RU"/>
              <a:pPr>
                <a:defRPr/>
              </a:pPr>
              <a:t>24.06.2021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0034542A-C233-49A0-803F-D01FD28B5504}"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7B5D24F6-71F2-4384-B661-35B0B4EB405E}" type="datetimeFigureOut">
              <a:rPr lang="ru-RU"/>
              <a:pPr>
                <a:defRPr/>
              </a:pPr>
              <a:t>24.06.2021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A47F0571-435B-46F0-B881-DA1329D37A7B}"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BB95D84D-8DD4-43CB-89C2-1231F5979905}" type="datetimeFigureOut">
              <a:rPr lang="ru-RU"/>
              <a:pPr>
                <a:defRPr/>
              </a:pPr>
              <a:t>24.06.2021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3B2A0F14-9A7E-4920-98D2-307421078305}"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464AA615-309C-4F74-9978-A01C51027A34}" type="datetimeFigureOut">
              <a:rPr lang="ru-RU"/>
              <a:pPr>
                <a:defRPr/>
              </a:pPr>
              <a:t>24.06.2021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F691B0E1-4150-4EE0-870B-032AD213F41D}"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a:defRPr/>
            </a:pPr>
            <a:fld id="{B1A11965-B2D1-4A36-9E9B-8C4EB598C467}" type="datetimeFigureOut">
              <a:rPr lang="ru-RU"/>
              <a:pPr>
                <a:defRPr/>
              </a:pPr>
              <a:t>24.06.2021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76D150CC-68AA-4357-9AB9-2C297135F800}"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a:defRPr/>
            </a:pPr>
            <a:fld id="{018FE238-C1F9-42A8-ABC5-EF216461189E}" type="datetimeFigureOut">
              <a:rPr lang="ru-RU"/>
              <a:pPr>
                <a:defRPr/>
              </a:pPr>
              <a:t>24.06.2021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E809BCEA-4AA9-42B2-B7C8-B39F49042771}"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a:defRPr/>
            </a:pPr>
            <a:fld id="{67744C6C-63D8-44EE-B641-29D101ABC4F9}" type="datetimeFigureOut">
              <a:rPr lang="ru-RU"/>
              <a:pPr>
                <a:defRPr/>
              </a:pPr>
              <a:t>24.06.2021</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DFFEA75D-4DCB-4998-8A77-EE8893E6066A}"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pPr>
              <a:defRPr/>
            </a:pPr>
            <a:fld id="{A77EA931-DD63-456D-A908-ECBC4AA180A4}" type="datetimeFigureOut">
              <a:rPr lang="ru-RU"/>
              <a:pPr>
                <a:defRPr/>
              </a:pPr>
              <a:t>24.06.2021</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2DEAEEF3-82A5-43DE-820B-CD4FCE18F1F0}"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B9B12463-703C-45AC-9C46-98101CA4B4C7}" type="datetimeFigureOut">
              <a:rPr lang="ru-RU"/>
              <a:pPr>
                <a:defRPr/>
              </a:pPr>
              <a:t>24.06.2021</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7C50AEE8-A9FD-46CB-A975-79BA1938A210}"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4A61D17E-41C5-4896-92A0-CEBCEA2DFD14}" type="datetimeFigureOut">
              <a:rPr lang="ru-RU"/>
              <a:pPr>
                <a:defRPr/>
              </a:pPr>
              <a:t>24.06.2021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9C282F66-EC9F-48E3-9C1D-0F9EC471073D}"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1F962D20-DB3B-4A25-A6E8-80DB03379A72}" type="datetimeFigureOut">
              <a:rPr lang="ru-RU"/>
              <a:pPr>
                <a:defRPr/>
              </a:pPr>
              <a:t>24.06.2021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4A16C9CF-14FB-4C0B-A16F-84CC6222AE8C}"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027" name="Текст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932E8C8C-9B91-4812-B7B7-91ED2CDA298B}" type="datetimeFigureOut">
              <a:rPr lang="ru-RU"/>
              <a:pPr>
                <a:defRPr/>
              </a:pPr>
              <a:t>24.06.2021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ABFBFC81-86AB-42D1-9DF8-FF8754AB6311}"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chart" Target="../charts/char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chart" Target="../charts/char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4.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5" name="TextBox 4"/>
          <p:cNvSpPr txBox="1"/>
          <p:nvPr/>
        </p:nvSpPr>
        <p:spPr>
          <a:xfrm>
            <a:off x="0" y="1557347"/>
            <a:ext cx="9144000" cy="2123658"/>
          </a:xfrm>
          <a:prstGeom prst="rect">
            <a:avLst/>
          </a:prstGeom>
          <a:noFill/>
        </p:spPr>
        <p:txBody>
          <a:bodyPr wrap="square" rtlCol="0">
            <a:spAutoFit/>
          </a:bodyPr>
          <a:lstStyle/>
          <a:p>
            <a:pPr algn="ctr"/>
            <a:r>
              <a:rPr lang="ru-RU" sz="4400" b="1" dirty="0">
                <a:latin typeface="+mn-lt"/>
              </a:rPr>
              <a:t>Оценка затрат на </a:t>
            </a:r>
            <a:endParaRPr lang="ru-RU" sz="4400" b="1" dirty="0" smtClean="0">
              <a:latin typeface="+mn-lt"/>
            </a:endParaRPr>
          </a:p>
          <a:p>
            <a:pPr algn="ctr"/>
            <a:r>
              <a:rPr lang="ru-RU" sz="4400" b="1" dirty="0" smtClean="0">
                <a:latin typeface="+mn-lt"/>
              </a:rPr>
              <a:t>информационную </a:t>
            </a:r>
          </a:p>
          <a:p>
            <a:pPr algn="ctr"/>
            <a:r>
              <a:rPr lang="ru-RU" sz="4400" b="1" dirty="0" smtClean="0">
                <a:latin typeface="+mn-lt"/>
              </a:rPr>
              <a:t>безопасность </a:t>
            </a:r>
            <a:endParaRPr lang="ru-RU" sz="4400" b="1"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462528"/>
            <a:ext cx="8352928" cy="58477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Методика </a:t>
            </a:r>
            <a:r>
              <a:rPr lang="ru-RU" sz="2800" dirty="0">
                <a:latin typeface="+mn-lt"/>
              </a:rPr>
              <a:t>EVA предлагает рассматривать службу информационной безопасности как «государство в государстве», то есть специалисты службы безопасности </a:t>
            </a:r>
            <a:r>
              <a:rPr lang="ru-RU" sz="2800" u="sng" dirty="0">
                <a:latin typeface="+mn-lt"/>
              </a:rPr>
              <a:t>продают</a:t>
            </a:r>
            <a:r>
              <a:rPr lang="ru-RU" sz="2800" dirty="0">
                <a:latin typeface="+mn-lt"/>
              </a:rPr>
              <a:t> свои услуги внутри компании по расценкам, примерно эквивалентным расценкам на внешнем рынке, что позволяет компании отследить доходы и расходы, связанные с технологиями безопасности. </a:t>
            </a:r>
            <a:endParaRPr lang="ru-RU" sz="2800" dirty="0" smtClean="0">
              <a:latin typeface="+mn-lt"/>
            </a:endParaRPr>
          </a:p>
          <a:p>
            <a:pPr indent="457200">
              <a:spcAft>
                <a:spcPts val="1200"/>
              </a:spcAft>
            </a:pPr>
            <a:r>
              <a:rPr lang="ru-RU" sz="2800" dirty="0" smtClean="0">
                <a:latin typeface="+mn-lt"/>
              </a:rPr>
              <a:t>Таким </a:t>
            </a:r>
            <a:r>
              <a:rPr lang="ru-RU" sz="2800" dirty="0">
                <a:latin typeface="+mn-lt"/>
              </a:rPr>
              <a:t>образом, служба безопасности превращается в </a:t>
            </a:r>
            <a:r>
              <a:rPr lang="ru-RU" sz="2800" u="sng" dirty="0">
                <a:latin typeface="+mn-lt"/>
              </a:rPr>
              <a:t>центр прибыли</a:t>
            </a:r>
            <a:r>
              <a:rPr lang="ru-RU" sz="2800" dirty="0">
                <a:latin typeface="+mn-lt"/>
              </a:rPr>
              <a:t> и появляется возможность четко определить, как расходуются активы, связанные с технологиями безопасности, и увеличиваются доходы акционеров.</a:t>
            </a:r>
            <a:endParaRPr lang="ru-RU" sz="2800" dirty="0">
              <a:effectLst/>
              <a:latin typeface="+mn-lt"/>
            </a:endParaRPr>
          </a:p>
        </p:txBody>
      </p:sp>
    </p:spTree>
    <p:extLst>
      <p:ext uri="{BB962C8B-B14F-4D97-AF65-F5344CB8AC3E}">
        <p14:creationId xmlns:p14="http://schemas.microsoft.com/office/powerpoint/2010/main" val="20276756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107504" y="117213"/>
            <a:ext cx="8568952" cy="61555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88912" indent="457200">
              <a:spcAft>
                <a:spcPts val="1200"/>
              </a:spcAft>
            </a:pPr>
            <a:r>
              <a:rPr lang="ru-RU" sz="2800" b="1" i="1" dirty="0" smtClean="0">
                <a:latin typeface="+mn-lt"/>
              </a:rPr>
              <a:t>5. Затраты на техническое обслуживание системы защиты информации и мероприятия по предотвращению нарушений политики безопасности предприятия </a:t>
            </a:r>
            <a:r>
              <a:rPr lang="ru-RU" sz="2800" b="1" i="1" dirty="0">
                <a:latin typeface="+mn-lt"/>
              </a:rPr>
              <a:t>(</a:t>
            </a:r>
            <a:r>
              <a:rPr lang="ru-RU" sz="2800" b="1" i="1" dirty="0" smtClean="0">
                <a:latin typeface="+mn-lt"/>
              </a:rPr>
              <a:t>предупредительные мероприятия).</a:t>
            </a:r>
          </a:p>
          <a:p>
            <a:pPr marL="188912" indent="457200">
              <a:spcAft>
                <a:spcPts val="1200"/>
              </a:spcAft>
            </a:pPr>
            <a:r>
              <a:rPr lang="ru-RU" sz="2800" dirty="0" smtClean="0">
                <a:latin typeface="+mn-lt"/>
              </a:rPr>
              <a:t> </a:t>
            </a:r>
            <a:r>
              <a:rPr lang="ru-RU" sz="2800" dirty="0">
                <a:latin typeface="+mn-lt"/>
              </a:rPr>
              <a:t>5.1</a:t>
            </a:r>
            <a:r>
              <a:rPr lang="ru-RU" sz="2800" dirty="0" smtClean="0">
                <a:latin typeface="+mn-lt"/>
              </a:rPr>
              <a:t>. Затраты на управление системой защиты информации:</a:t>
            </a:r>
          </a:p>
          <a:p>
            <a:pPr marL="644525" indent="-279400">
              <a:spcAft>
                <a:spcPts val="1200"/>
              </a:spcAft>
              <a:buFont typeface="Arial" charset="0"/>
              <a:buChar char="•"/>
            </a:pPr>
            <a:r>
              <a:rPr lang="ru-RU" sz="2800" dirty="0" smtClean="0">
                <a:latin typeface="+mn-lt"/>
              </a:rPr>
              <a:t>затраты на планирование системы защиты информации предприятия;</a:t>
            </a:r>
          </a:p>
          <a:p>
            <a:pPr marL="644525" indent="-279400">
              <a:spcAft>
                <a:spcPts val="1200"/>
              </a:spcAft>
              <a:buFont typeface="Arial" charset="0"/>
              <a:buChar char="•"/>
            </a:pPr>
            <a:r>
              <a:rPr lang="ru-RU" sz="2800" dirty="0" smtClean="0">
                <a:latin typeface="+mn-lt"/>
              </a:rPr>
              <a:t>затраты на изучение возможностей информационной инфраструктуры предприятия по обеспечению безопасности информации ограниченного распространения;</a:t>
            </a:r>
          </a:p>
        </p:txBody>
      </p:sp>
    </p:spTree>
    <p:extLst>
      <p:ext uri="{BB962C8B-B14F-4D97-AF65-F5344CB8AC3E}">
        <p14:creationId xmlns:p14="http://schemas.microsoft.com/office/powerpoint/2010/main" val="77980194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179512" y="548680"/>
            <a:ext cx="8568952" cy="52937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644525" indent="-279400">
              <a:spcAft>
                <a:spcPts val="1200"/>
              </a:spcAft>
              <a:buFont typeface="Arial" charset="0"/>
              <a:buChar char="•"/>
            </a:pPr>
            <a:r>
              <a:rPr lang="ru-RU" sz="2800" dirty="0" smtClean="0">
                <a:latin typeface="+mn-lt"/>
              </a:rPr>
              <a:t>затраты на осуществление технической поддержки производственного персонала при внедрении средств защиты и процедур</a:t>
            </a:r>
            <a:r>
              <a:rPr lang="ru-RU" sz="2800" dirty="0">
                <a:latin typeface="+mn-lt"/>
              </a:rPr>
              <a:t>, </a:t>
            </a:r>
            <a:r>
              <a:rPr lang="ru-RU" sz="2800" dirty="0" smtClean="0">
                <a:latin typeface="+mn-lt"/>
              </a:rPr>
              <a:t>а также планов по защите информации</a:t>
            </a:r>
            <a:r>
              <a:rPr lang="ru-RU" sz="2800" dirty="0">
                <a:latin typeface="+mn-lt"/>
              </a:rPr>
              <a:t>; </a:t>
            </a:r>
            <a:endParaRPr lang="ru-RU" sz="2800" dirty="0" smtClean="0">
              <a:latin typeface="+mn-lt"/>
            </a:endParaRPr>
          </a:p>
          <a:p>
            <a:pPr marL="644525" indent="-279400">
              <a:spcAft>
                <a:spcPts val="1200"/>
              </a:spcAft>
              <a:buFont typeface="Arial" charset="0"/>
              <a:buChar char="•"/>
            </a:pPr>
            <a:r>
              <a:rPr lang="ru-RU" sz="2800" dirty="0" smtClean="0">
                <a:latin typeface="+mn-lt"/>
              </a:rPr>
              <a:t>проверка сотрудников на лояльность</a:t>
            </a:r>
            <a:r>
              <a:rPr lang="ru-RU" sz="2800" dirty="0">
                <a:latin typeface="+mn-lt"/>
              </a:rPr>
              <a:t>, </a:t>
            </a:r>
            <a:r>
              <a:rPr lang="ru-RU" sz="2800" dirty="0" smtClean="0">
                <a:latin typeface="+mn-lt"/>
              </a:rPr>
              <a:t>выявление угроз безопасности</a:t>
            </a:r>
            <a:r>
              <a:rPr lang="ru-RU" sz="2800" dirty="0">
                <a:latin typeface="+mn-lt"/>
              </a:rPr>
              <a:t>; </a:t>
            </a:r>
            <a:endParaRPr lang="ru-RU" sz="2800" dirty="0" smtClean="0">
              <a:latin typeface="+mn-lt"/>
            </a:endParaRPr>
          </a:p>
          <a:p>
            <a:pPr marL="644525" indent="-279400">
              <a:spcAft>
                <a:spcPts val="1200"/>
              </a:spcAft>
              <a:buFont typeface="Arial" charset="0"/>
              <a:buChar char="•"/>
            </a:pPr>
            <a:r>
              <a:rPr lang="ru-RU" sz="2800" dirty="0" smtClean="0">
                <a:latin typeface="+mn-lt"/>
              </a:rPr>
              <a:t>организация системы допуска исполнителей и сотрудников конфиденциального делопроизводства с соответствующими штата-ми и оргтехникой.</a:t>
            </a:r>
          </a:p>
          <a:p>
            <a:pPr marL="188912" indent="457200">
              <a:spcAft>
                <a:spcPts val="1200"/>
              </a:spcAft>
            </a:pPr>
            <a:r>
              <a:rPr lang="ru-RU" sz="2800" dirty="0" smtClean="0">
                <a:latin typeface="+mn-lt"/>
              </a:rPr>
              <a:t> </a:t>
            </a:r>
            <a:endParaRPr lang="ru-RU" sz="2800" dirty="0">
              <a:effectLst/>
              <a:latin typeface="+mn-lt"/>
            </a:endParaRPr>
          </a:p>
        </p:txBody>
      </p:sp>
    </p:spTree>
    <p:extLst>
      <p:ext uri="{BB962C8B-B14F-4D97-AF65-F5344CB8AC3E}">
        <p14:creationId xmlns:p14="http://schemas.microsoft.com/office/powerpoint/2010/main" val="4412502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7384"/>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88912" indent="457200">
              <a:spcAft>
                <a:spcPts val="1200"/>
              </a:spcAft>
            </a:pPr>
            <a:r>
              <a:rPr lang="ru-RU" sz="2800" dirty="0" smtClean="0">
                <a:latin typeface="+mn-lt"/>
              </a:rPr>
              <a:t>5.2. Регламентное обслуживание средств ЗИ:</a:t>
            </a:r>
          </a:p>
          <a:p>
            <a:pPr marL="311150" indent="-311150">
              <a:spcAft>
                <a:spcPts val="1200"/>
              </a:spcAft>
              <a:buFont typeface="Arial" charset="0"/>
              <a:buChar char="•"/>
            </a:pPr>
            <a:r>
              <a:rPr lang="ru-RU" sz="2800" dirty="0" smtClean="0">
                <a:latin typeface="+mn-lt"/>
              </a:rPr>
              <a:t>затраты</a:t>
            </a:r>
            <a:r>
              <a:rPr lang="ru-RU" sz="2800" dirty="0">
                <a:latin typeface="+mn-lt"/>
              </a:rPr>
              <a:t>, </a:t>
            </a:r>
            <a:r>
              <a:rPr lang="ru-RU" sz="2800" dirty="0" smtClean="0">
                <a:latin typeface="+mn-lt"/>
              </a:rPr>
              <a:t>связанные с обслуживанием и настройкой программно-технических средств защиты</a:t>
            </a:r>
            <a:r>
              <a:rPr lang="ru-RU" sz="2800" dirty="0">
                <a:latin typeface="+mn-lt"/>
              </a:rPr>
              <a:t>, </a:t>
            </a:r>
            <a:r>
              <a:rPr lang="ru-RU" sz="2800" dirty="0" smtClean="0">
                <a:latin typeface="+mn-lt"/>
              </a:rPr>
              <a:t>операционных систем и используемого сетевого оборудования;</a:t>
            </a:r>
          </a:p>
          <a:p>
            <a:pPr marL="369888" indent="-369888">
              <a:spcAft>
                <a:spcPts val="1200"/>
              </a:spcAft>
              <a:buFont typeface="Arial" charset="0"/>
              <a:buChar char="•"/>
            </a:pPr>
            <a:r>
              <a:rPr lang="ru-RU" sz="2800" dirty="0" smtClean="0">
                <a:latin typeface="+mn-lt"/>
              </a:rPr>
              <a:t>затраты</a:t>
            </a:r>
            <a:r>
              <a:rPr lang="ru-RU" sz="2800" dirty="0">
                <a:latin typeface="+mn-lt"/>
              </a:rPr>
              <a:t>, </a:t>
            </a:r>
            <a:r>
              <a:rPr lang="ru-RU" sz="2800" dirty="0" smtClean="0">
                <a:latin typeface="+mn-lt"/>
              </a:rPr>
              <a:t>связанные с организацией сетевого взаимодействия и безопасного использования информационных систем;</a:t>
            </a:r>
          </a:p>
          <a:p>
            <a:pPr marL="369888" indent="-369888">
              <a:spcAft>
                <a:spcPts val="1200"/>
              </a:spcAft>
              <a:buFont typeface="Arial" charset="0"/>
              <a:buChar char="•"/>
            </a:pPr>
            <a:r>
              <a:rPr lang="ru-RU" sz="2800" dirty="0" smtClean="0">
                <a:latin typeface="+mn-lt"/>
              </a:rPr>
              <a:t>затраты на поддержание системы резервного копирования и ведения архива данных;</a:t>
            </a:r>
          </a:p>
          <a:p>
            <a:pPr marL="369888" indent="-369888">
              <a:spcAft>
                <a:spcPts val="1200"/>
              </a:spcAft>
              <a:buFont typeface="Arial" charset="0"/>
              <a:buChar char="•"/>
            </a:pPr>
            <a:r>
              <a:rPr lang="ru-RU" sz="2800" dirty="0" smtClean="0">
                <a:latin typeface="+mn-lt"/>
              </a:rPr>
              <a:t>проведение инженерно-</a:t>
            </a:r>
            <a:r>
              <a:rPr lang="ru-RU" sz="2800" dirty="0" err="1" smtClean="0">
                <a:latin typeface="+mn-lt"/>
              </a:rPr>
              <a:t>технич</a:t>
            </a:r>
            <a:r>
              <a:rPr lang="ru-RU" sz="2800" dirty="0" smtClean="0">
                <a:latin typeface="+mn-lt"/>
              </a:rPr>
              <a:t>. работ по установлению сигнализации</a:t>
            </a:r>
            <a:r>
              <a:rPr lang="ru-RU" sz="2800" dirty="0">
                <a:latin typeface="+mn-lt"/>
              </a:rPr>
              <a:t>, </a:t>
            </a:r>
            <a:r>
              <a:rPr lang="ru-RU" sz="2800" dirty="0" smtClean="0">
                <a:latin typeface="+mn-lt"/>
              </a:rPr>
              <a:t>оборудованию хранилищ конфиденциальных документов</a:t>
            </a:r>
            <a:r>
              <a:rPr lang="ru-RU" sz="2800" dirty="0">
                <a:latin typeface="+mn-lt"/>
              </a:rPr>
              <a:t>, </a:t>
            </a:r>
            <a:r>
              <a:rPr lang="ru-RU" sz="2800" dirty="0" smtClean="0">
                <a:latin typeface="+mn-lt"/>
              </a:rPr>
              <a:t>защите телефонных линий связи</a:t>
            </a:r>
            <a:r>
              <a:rPr lang="ru-RU" sz="2800" dirty="0">
                <a:latin typeface="+mn-lt"/>
              </a:rPr>
              <a:t>, </a:t>
            </a:r>
            <a:r>
              <a:rPr lang="ru-RU" sz="2800" dirty="0" smtClean="0">
                <a:latin typeface="+mn-lt"/>
              </a:rPr>
              <a:t>вычислительной техники и т</a:t>
            </a:r>
            <a:r>
              <a:rPr lang="ru-RU" sz="2800" dirty="0">
                <a:latin typeface="+mn-lt"/>
              </a:rPr>
              <a:t>. п. </a:t>
            </a:r>
            <a:endParaRPr lang="ru-RU" sz="2800" dirty="0" smtClean="0">
              <a:latin typeface="+mn-lt"/>
            </a:endParaRPr>
          </a:p>
        </p:txBody>
      </p:sp>
    </p:spTree>
    <p:extLst>
      <p:ext uri="{BB962C8B-B14F-4D97-AF65-F5344CB8AC3E}">
        <p14:creationId xmlns:p14="http://schemas.microsoft.com/office/powerpoint/2010/main" val="66262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1754" y="548680"/>
            <a:ext cx="8568952"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88912" indent="457200">
              <a:spcAft>
                <a:spcPts val="1200"/>
              </a:spcAft>
            </a:pPr>
            <a:r>
              <a:rPr lang="ru-RU" sz="2800" smtClean="0">
                <a:latin typeface="+mn-lt"/>
              </a:rPr>
              <a:t>5.3</a:t>
            </a:r>
            <a:r>
              <a:rPr lang="ru-RU" sz="2800" dirty="0" smtClean="0">
                <a:latin typeface="+mn-lt"/>
              </a:rPr>
              <a:t>. Аудит системы безопасности:</a:t>
            </a:r>
          </a:p>
          <a:p>
            <a:pPr marL="644525" indent="-242888">
              <a:spcAft>
                <a:spcPts val="1200"/>
              </a:spcAft>
              <a:buFont typeface="Arial" charset="0"/>
              <a:buChar char="•"/>
            </a:pPr>
            <a:r>
              <a:rPr lang="ru-RU" sz="2800" dirty="0" smtClean="0">
                <a:latin typeface="+mn-lt"/>
              </a:rPr>
              <a:t>затраты на контроль изменений состояния информационной среды предприятия;</a:t>
            </a:r>
          </a:p>
          <a:p>
            <a:pPr marL="644525" indent="-242888">
              <a:spcAft>
                <a:spcPts val="1200"/>
              </a:spcAft>
              <a:buFont typeface="Arial" charset="0"/>
              <a:buChar char="•"/>
            </a:pPr>
            <a:r>
              <a:rPr lang="ru-RU" sz="2800" dirty="0" smtClean="0">
                <a:latin typeface="+mn-lt"/>
              </a:rPr>
              <a:t>затраты на систему контроля за действиями исполнителей.</a:t>
            </a:r>
          </a:p>
          <a:p>
            <a:pPr marL="188912" indent="457200">
              <a:spcAft>
                <a:spcPts val="1200"/>
              </a:spcAft>
            </a:pPr>
            <a:r>
              <a:rPr lang="ru-RU" sz="2800" dirty="0" smtClean="0">
                <a:latin typeface="+mn-lt"/>
              </a:rPr>
              <a:t> </a:t>
            </a:r>
            <a:endParaRPr lang="ru-RU" sz="2800" dirty="0">
              <a:effectLst/>
              <a:latin typeface="+mn-lt"/>
            </a:endParaRPr>
          </a:p>
        </p:txBody>
      </p:sp>
    </p:spTree>
    <p:extLst>
      <p:ext uri="{BB962C8B-B14F-4D97-AF65-F5344CB8AC3E}">
        <p14:creationId xmlns:p14="http://schemas.microsoft.com/office/powerpoint/2010/main" val="15641634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107504" y="512668"/>
            <a:ext cx="8568952" cy="57246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244600" indent="-622300">
              <a:spcAft>
                <a:spcPts val="1200"/>
              </a:spcAft>
            </a:pPr>
            <a:r>
              <a:rPr lang="ru-RU" sz="2800" dirty="0" smtClean="0">
                <a:latin typeface="+mn-lt"/>
              </a:rPr>
              <a:t>5.4. Обеспечение должного качества информационных технологий:</a:t>
            </a:r>
          </a:p>
          <a:p>
            <a:pPr marL="644525" indent="-279400">
              <a:spcAft>
                <a:spcPts val="1200"/>
              </a:spcAft>
              <a:buFont typeface="Arial" charset="0"/>
              <a:buChar char="•"/>
            </a:pPr>
            <a:r>
              <a:rPr lang="ru-RU" sz="2800" dirty="0" smtClean="0">
                <a:latin typeface="+mn-lt"/>
              </a:rPr>
              <a:t>затраты на обеспечение соответствия требованиям качества информационных технологий</a:t>
            </a:r>
            <a:r>
              <a:rPr lang="ru-RU" sz="2800" dirty="0">
                <a:latin typeface="+mn-lt"/>
              </a:rPr>
              <a:t>, </a:t>
            </a:r>
            <a:r>
              <a:rPr lang="ru-RU" sz="2800" dirty="0" smtClean="0">
                <a:latin typeface="+mn-lt"/>
              </a:rPr>
              <a:t>в том числе анализ возможных негативных аспектов информационных технологий</a:t>
            </a:r>
            <a:r>
              <a:rPr lang="ru-RU" sz="2800" dirty="0">
                <a:latin typeface="+mn-lt"/>
              </a:rPr>
              <a:t>, </a:t>
            </a:r>
            <a:r>
              <a:rPr lang="ru-RU" sz="2800" dirty="0" smtClean="0">
                <a:latin typeface="+mn-lt"/>
              </a:rPr>
              <a:t>которые влияют на целостность и доступность информации;</a:t>
            </a:r>
          </a:p>
          <a:p>
            <a:pPr marL="644525" indent="-279400">
              <a:spcAft>
                <a:spcPts val="1200"/>
              </a:spcAft>
              <a:buFont typeface="Arial" charset="0"/>
              <a:buChar char="•"/>
            </a:pPr>
            <a:r>
              <a:rPr lang="ru-RU" sz="2800" dirty="0" smtClean="0">
                <a:latin typeface="+mn-lt"/>
              </a:rPr>
              <a:t>затраты на доставку </a:t>
            </a:r>
            <a:r>
              <a:rPr lang="ru-RU" sz="2800" dirty="0">
                <a:latin typeface="+mn-lt"/>
              </a:rPr>
              <a:t>(обмен) </a:t>
            </a:r>
            <a:r>
              <a:rPr lang="ru-RU" sz="2800" dirty="0" smtClean="0">
                <a:latin typeface="+mn-lt"/>
              </a:rPr>
              <a:t>конфиденциальной информации;</a:t>
            </a:r>
          </a:p>
          <a:p>
            <a:pPr marL="644525" indent="-279400">
              <a:spcAft>
                <a:spcPts val="1200"/>
              </a:spcAft>
              <a:buFont typeface="Arial" charset="0"/>
              <a:buChar char="•"/>
            </a:pPr>
            <a:r>
              <a:rPr lang="ru-RU" sz="2800" dirty="0" smtClean="0">
                <a:latin typeface="+mn-lt"/>
              </a:rPr>
              <a:t>удовлетворение субъективных требований пользователей</a:t>
            </a:r>
            <a:r>
              <a:rPr lang="ru-RU" sz="2800" dirty="0">
                <a:latin typeface="+mn-lt"/>
              </a:rPr>
              <a:t>: стиль, </a:t>
            </a:r>
            <a:r>
              <a:rPr lang="ru-RU" sz="2800" dirty="0" smtClean="0">
                <a:latin typeface="+mn-lt"/>
              </a:rPr>
              <a:t>удобство интерфейса и др.</a:t>
            </a:r>
            <a:endParaRPr lang="ru-RU" sz="2800" dirty="0">
              <a:effectLst/>
              <a:latin typeface="+mn-lt"/>
            </a:endParaRPr>
          </a:p>
        </p:txBody>
      </p:sp>
    </p:spTree>
    <p:extLst>
      <p:ext uri="{BB962C8B-B14F-4D97-AF65-F5344CB8AC3E}">
        <p14:creationId xmlns:p14="http://schemas.microsoft.com/office/powerpoint/2010/main" val="3893733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107504" y="651169"/>
            <a:ext cx="8568952" cy="54476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244600" indent="-622300">
              <a:spcAft>
                <a:spcPts val="1200"/>
              </a:spcAft>
            </a:pPr>
            <a:r>
              <a:rPr lang="ru-RU" sz="2800" dirty="0">
                <a:latin typeface="+mn-lt"/>
              </a:rPr>
              <a:t>5.5</a:t>
            </a:r>
            <a:r>
              <a:rPr lang="ru-RU" sz="2800" dirty="0" smtClean="0">
                <a:latin typeface="+mn-lt"/>
              </a:rPr>
              <a:t>. Обеспечение требований стандартов</a:t>
            </a:r>
            <a:r>
              <a:rPr lang="ru-RU" sz="2800" dirty="0">
                <a:latin typeface="+mn-lt"/>
              </a:rPr>
              <a:t>: </a:t>
            </a:r>
            <a:endParaRPr lang="ru-RU" sz="2800" dirty="0" smtClean="0">
              <a:latin typeface="+mn-lt"/>
            </a:endParaRPr>
          </a:p>
          <a:p>
            <a:pPr marL="890588" indent="-293688">
              <a:spcAft>
                <a:spcPts val="1200"/>
              </a:spcAft>
              <a:buFont typeface="Arial" charset="0"/>
              <a:buChar char="•"/>
            </a:pPr>
            <a:r>
              <a:rPr lang="ru-RU" sz="2800" dirty="0" smtClean="0">
                <a:latin typeface="+mn-lt"/>
              </a:rPr>
              <a:t>затраты на обеспечение соответствия принятым стандартам и требованиям</a:t>
            </a:r>
            <a:r>
              <a:rPr lang="ru-RU" sz="2800" dirty="0">
                <a:latin typeface="+mn-lt"/>
              </a:rPr>
              <a:t>, </a:t>
            </a:r>
            <a:r>
              <a:rPr lang="ru-RU" sz="2800" dirty="0" smtClean="0">
                <a:latin typeface="+mn-lt"/>
              </a:rPr>
              <a:t>достоверности информации</a:t>
            </a:r>
            <a:r>
              <a:rPr lang="ru-RU" sz="2800" dirty="0">
                <a:latin typeface="+mn-lt"/>
              </a:rPr>
              <a:t>, </a:t>
            </a:r>
            <a:r>
              <a:rPr lang="ru-RU" sz="2800" dirty="0" smtClean="0">
                <a:latin typeface="+mn-lt"/>
              </a:rPr>
              <a:t>действенности средств защиты</a:t>
            </a:r>
            <a:r>
              <a:rPr lang="ru-RU" sz="2800" dirty="0">
                <a:latin typeface="+mn-lt"/>
              </a:rPr>
              <a:t>. </a:t>
            </a:r>
            <a:endParaRPr lang="ru-RU" sz="2800" dirty="0" smtClean="0">
              <a:latin typeface="+mn-lt"/>
            </a:endParaRPr>
          </a:p>
          <a:p>
            <a:pPr marL="1244600" indent="-622300">
              <a:spcAft>
                <a:spcPts val="1200"/>
              </a:spcAft>
            </a:pPr>
            <a:r>
              <a:rPr lang="ru-RU" sz="2800" dirty="0" smtClean="0">
                <a:latin typeface="+mn-lt"/>
              </a:rPr>
              <a:t>5.6. Обучение персонала:</a:t>
            </a:r>
          </a:p>
          <a:p>
            <a:pPr marL="939800" indent="-317500">
              <a:spcAft>
                <a:spcPts val="1200"/>
              </a:spcAft>
              <a:buFont typeface="Arial" charset="0"/>
              <a:buChar char="•"/>
            </a:pPr>
            <a:r>
              <a:rPr lang="ru-RU" sz="2800" dirty="0" smtClean="0">
                <a:latin typeface="+mn-lt"/>
              </a:rPr>
              <a:t>повышение квалификации сотрудников предприятия в вопросах использования имеющихся средств защиты</a:t>
            </a:r>
            <a:r>
              <a:rPr lang="ru-RU" sz="2800" dirty="0">
                <a:latin typeface="+mn-lt"/>
              </a:rPr>
              <a:t>, </a:t>
            </a:r>
            <a:r>
              <a:rPr lang="ru-RU" sz="2800" dirty="0" smtClean="0">
                <a:latin typeface="+mn-lt"/>
              </a:rPr>
              <a:t>выявления и предотвращения угроз безопасности;</a:t>
            </a:r>
          </a:p>
          <a:p>
            <a:pPr marL="939800" indent="-317500">
              <a:spcAft>
                <a:spcPts val="1200"/>
              </a:spcAft>
              <a:buFont typeface="Arial" charset="0"/>
              <a:buChar char="•"/>
            </a:pPr>
            <a:r>
              <a:rPr lang="ru-RU" sz="2800" dirty="0" smtClean="0">
                <a:latin typeface="+mn-lt"/>
              </a:rPr>
              <a:t>развитие нормативной базы службы безопасности</a:t>
            </a:r>
            <a:r>
              <a:rPr lang="ru-RU" sz="2800" dirty="0">
                <a:latin typeface="+mn-lt"/>
              </a:rPr>
              <a:t>.</a:t>
            </a:r>
            <a:endParaRPr lang="ru-RU" sz="2800" dirty="0">
              <a:effectLst/>
              <a:latin typeface="+mn-lt"/>
            </a:endParaRPr>
          </a:p>
        </p:txBody>
      </p:sp>
    </p:spTree>
    <p:extLst>
      <p:ext uri="{BB962C8B-B14F-4D97-AF65-F5344CB8AC3E}">
        <p14:creationId xmlns:p14="http://schemas.microsoft.com/office/powerpoint/2010/main" val="19722319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5997"/>
            <a:ext cx="9144000" cy="6663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1200"/>
              </a:spcBef>
            </a:pPr>
            <a:r>
              <a:rPr lang="ru-RU" sz="2800" b="1" dirty="0">
                <a:latin typeface="+mn-lt"/>
                <a:ea typeface="Times New Roman" pitchFamily="18" charset="0"/>
              </a:rPr>
              <a:t>Пример оценки затрат на ИБ</a:t>
            </a:r>
          </a:p>
          <a:p>
            <a:pPr marL="817200" lvl="1" indent="-360000">
              <a:spcBef>
                <a:spcPts val="1200"/>
              </a:spcBef>
              <a:buFont typeface="Arial" pitchFamily="34" charset="0"/>
              <a:buChar char="•"/>
            </a:pPr>
            <a:r>
              <a:rPr lang="ru-RU" sz="2800" dirty="0">
                <a:latin typeface="+mn-lt"/>
                <a:ea typeface="Times New Roman" pitchFamily="18" charset="0"/>
              </a:rPr>
              <a:t>В качестве примера применения методики ТСО для обоснования инвестиций на ИБ рассмотрим проект создания корпоративной </a:t>
            </a:r>
            <a:r>
              <a:rPr lang="ru-RU" sz="2800" u="sng" dirty="0">
                <a:latin typeface="+mn-lt"/>
                <a:ea typeface="Times New Roman" pitchFamily="18" charset="0"/>
              </a:rPr>
              <a:t>системы защиты информации от вирусов и враждебных апплетов (СЗВА)</a:t>
            </a:r>
            <a:r>
              <a:rPr lang="ru-RU" sz="2800" dirty="0">
                <a:latin typeface="+mn-lt"/>
                <a:ea typeface="Times New Roman" pitchFamily="18" charset="0"/>
              </a:rPr>
              <a:t>, интегрированной с </a:t>
            </a:r>
            <a:r>
              <a:rPr lang="ru-RU" sz="2800" u="sng" dirty="0">
                <a:latin typeface="+mn-lt"/>
                <a:ea typeface="Times New Roman" pitchFamily="18" charset="0"/>
              </a:rPr>
              <a:t>системой контроля и управления доступом (СКУД)</a:t>
            </a:r>
            <a:r>
              <a:rPr lang="ru-RU" sz="2800" dirty="0">
                <a:latin typeface="+mn-lt"/>
                <a:ea typeface="Times New Roman" pitchFamily="18" charset="0"/>
              </a:rPr>
              <a:t> на объекте информатизации.</a:t>
            </a:r>
          </a:p>
          <a:p>
            <a:pPr marL="817200" lvl="1" indent="-360000">
              <a:spcBef>
                <a:spcPts val="1200"/>
              </a:spcBef>
              <a:buFont typeface="Arial" pitchFamily="34" charset="0"/>
              <a:buChar char="•"/>
            </a:pPr>
            <a:r>
              <a:rPr lang="ru-RU" sz="2800" dirty="0">
                <a:latin typeface="+mn-lt"/>
                <a:ea typeface="Times New Roman" pitchFamily="18" charset="0"/>
              </a:rPr>
              <a:t>Для этого сначала условно определим три возможных степени готовности такой системы, а именно: </a:t>
            </a:r>
          </a:p>
          <a:p>
            <a:pPr marL="2188800" lvl="4" indent="-360000">
              <a:spcBef>
                <a:spcPts val="600"/>
              </a:spcBef>
              <a:buFont typeface="Arial" pitchFamily="34" charset="0"/>
              <a:buChar char="•"/>
            </a:pPr>
            <a:r>
              <a:rPr lang="ru-RU" sz="2800" dirty="0">
                <a:latin typeface="+mn-lt"/>
                <a:ea typeface="Times New Roman" pitchFamily="18" charset="0"/>
              </a:rPr>
              <a:t>базовую, </a:t>
            </a:r>
          </a:p>
          <a:p>
            <a:pPr marL="2188800" lvl="4" indent="-360000">
              <a:spcBef>
                <a:spcPts val="600"/>
              </a:spcBef>
              <a:buFont typeface="Arial" pitchFamily="34" charset="0"/>
              <a:buChar char="•"/>
            </a:pPr>
            <a:r>
              <a:rPr lang="ru-RU" sz="2800" dirty="0">
                <a:latin typeface="+mn-lt"/>
                <a:ea typeface="Times New Roman" pitchFamily="18" charset="0"/>
              </a:rPr>
              <a:t>среднюю, </a:t>
            </a:r>
          </a:p>
          <a:p>
            <a:pPr marL="2188800" lvl="4" indent="-360000">
              <a:spcBef>
                <a:spcPts val="600"/>
              </a:spcBef>
              <a:buFont typeface="Arial" pitchFamily="34" charset="0"/>
              <a:buChar char="•"/>
            </a:pPr>
            <a:r>
              <a:rPr lang="ru-RU" sz="2800" dirty="0">
                <a:latin typeface="+mn-lt"/>
                <a:ea typeface="Times New Roman" pitchFamily="18" charset="0"/>
              </a:rPr>
              <a:t>высокую.</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60324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1200"/>
              </a:spcBef>
            </a:pPr>
            <a:r>
              <a:rPr lang="ru-RU" sz="2800" b="1" dirty="0">
                <a:latin typeface="+mn-lt"/>
                <a:ea typeface="Times New Roman" pitchFamily="18" charset="0"/>
              </a:rPr>
              <a:t>Пример оценки затрат на ИБ</a:t>
            </a:r>
          </a:p>
          <a:p>
            <a:pPr marL="817200" lvl="1" indent="-360000">
              <a:spcBef>
                <a:spcPts val="1200"/>
              </a:spcBef>
            </a:pPr>
            <a:r>
              <a:rPr lang="ru-RU" sz="2800" b="1" dirty="0">
                <a:latin typeface="+mn-lt"/>
                <a:ea typeface="Times New Roman" pitchFamily="18" charset="0"/>
              </a:rPr>
              <a:t>Базовая </a:t>
            </a:r>
            <a:r>
              <a:rPr lang="ru-RU" sz="2800" dirty="0">
                <a:latin typeface="+mn-lt"/>
                <a:ea typeface="Times New Roman" pitchFamily="18" charset="0"/>
              </a:rPr>
              <a:t>степень готовности </a:t>
            </a:r>
            <a:r>
              <a:rPr lang="ru-RU" sz="2800" dirty="0">
                <a:ea typeface="Times New Roman" pitchFamily="18" charset="0"/>
              </a:rPr>
              <a:t>СЗВА</a:t>
            </a:r>
          </a:p>
          <a:p>
            <a:pPr marL="817200" lvl="1" indent="-360000">
              <a:spcBef>
                <a:spcPts val="1200"/>
              </a:spcBef>
            </a:pPr>
            <a:r>
              <a:rPr lang="ru-RU" sz="2800" dirty="0">
                <a:latin typeface="+mn-lt"/>
                <a:ea typeface="Times New Roman" pitchFamily="18" charset="0"/>
              </a:rPr>
              <a:t>Стационарные и мобильные рабочие станции обладают локальной защитой от вирусов.</a:t>
            </a:r>
          </a:p>
          <a:p>
            <a:pPr marL="817200" lvl="1" indent="-360000">
              <a:spcBef>
                <a:spcPts val="1200"/>
              </a:spcBef>
              <a:buFont typeface="Arial" pitchFamily="34" charset="0"/>
              <a:buChar char="•"/>
            </a:pPr>
            <a:r>
              <a:rPr lang="ru-RU" sz="2800" dirty="0">
                <a:latin typeface="+mn-lt"/>
                <a:ea typeface="Times New Roman" pitchFamily="18" charset="0"/>
              </a:rPr>
              <a:t> Антивирусное программное обеспечение и базы сигнатур регулярно обновляются для успешного распознавания и парирования новых вирусов.</a:t>
            </a:r>
          </a:p>
          <a:p>
            <a:pPr marL="817200" lvl="1" indent="-360000">
              <a:spcBef>
                <a:spcPts val="1200"/>
              </a:spcBef>
              <a:buFont typeface="Arial" pitchFamily="34" charset="0"/>
              <a:buChar char="•"/>
            </a:pPr>
            <a:r>
              <a:rPr lang="ru-RU" sz="2800" dirty="0">
                <a:latin typeface="+mn-lt"/>
                <a:ea typeface="Times New Roman" pitchFamily="18" charset="0"/>
              </a:rPr>
              <a:t> Установлена программа автоматического уничтожения наиболее опасных вирусов. </a:t>
            </a:r>
          </a:p>
          <a:p>
            <a:pPr marL="817200" lvl="1" indent="-360000">
              <a:spcBef>
                <a:spcPts val="1200"/>
              </a:spcBef>
              <a:buFont typeface="Arial" pitchFamily="34" charset="0"/>
              <a:buChar char="•"/>
            </a:pPr>
            <a:r>
              <a:rPr lang="ru-RU" sz="2800" dirty="0">
                <a:latin typeface="+mn-lt"/>
                <a:ea typeface="Times New Roman" pitchFamily="18" charset="0"/>
              </a:rPr>
              <a:t>Основная цель на этом уровне - организация минимальной защиты от вирусов и враждебных </a:t>
            </a:r>
            <a:r>
              <a:rPr lang="ru-RU" sz="2800" dirty="0" err="1">
                <a:latin typeface="+mn-lt"/>
                <a:ea typeface="Times New Roman" pitchFamily="18" charset="0"/>
              </a:rPr>
              <a:t>апплетов</a:t>
            </a:r>
            <a:r>
              <a:rPr lang="ru-RU" sz="2800" dirty="0">
                <a:latin typeface="+mn-lt"/>
                <a:ea typeface="Times New Roman" pitchFamily="18" charset="0"/>
              </a:rPr>
              <a:t> при небольших затратах.</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0"/>
              </a:spcBef>
            </a:pPr>
            <a:r>
              <a:rPr lang="ru-RU" sz="2800" b="1" dirty="0">
                <a:latin typeface="+mn-lt"/>
                <a:ea typeface="Times New Roman" pitchFamily="18" charset="0"/>
              </a:rPr>
              <a:t>Пример оценки затрат на ИБ</a:t>
            </a:r>
          </a:p>
          <a:p>
            <a:pPr marL="817200" lvl="1" indent="-360000">
              <a:spcBef>
                <a:spcPts val="0"/>
              </a:spcBef>
            </a:pPr>
            <a:r>
              <a:rPr lang="ru-RU" sz="2800" b="1" dirty="0">
                <a:latin typeface="+mn-lt"/>
                <a:ea typeface="Times New Roman" pitchFamily="18" charset="0"/>
              </a:rPr>
              <a:t>Средняя </a:t>
            </a:r>
            <a:r>
              <a:rPr lang="ru-RU" sz="2800" dirty="0">
                <a:latin typeface="+mn-lt"/>
                <a:ea typeface="Times New Roman" pitchFamily="18" charset="0"/>
              </a:rPr>
              <a:t>степень готовности </a:t>
            </a:r>
            <a:r>
              <a:rPr lang="ru-RU" sz="2800" dirty="0">
                <a:solidFill>
                  <a:prstClr val="black"/>
                </a:solidFill>
                <a:ea typeface="Times New Roman" pitchFamily="18" charset="0"/>
              </a:rPr>
              <a:t>СЗВА</a:t>
            </a:r>
            <a:endParaRPr lang="ru-RU" sz="2800" dirty="0">
              <a:latin typeface="+mn-lt"/>
              <a:ea typeface="Times New Roman" pitchFamily="18" charset="0"/>
            </a:endParaRPr>
          </a:p>
          <a:p>
            <a:pPr marL="817200" lvl="1" indent="-360000">
              <a:spcBef>
                <a:spcPts val="0"/>
              </a:spcBef>
              <a:buFont typeface="Arial" pitchFamily="34" charset="0"/>
              <a:buChar char="•"/>
            </a:pPr>
            <a:r>
              <a:rPr lang="ru-RU" sz="2800" dirty="0">
                <a:latin typeface="+mn-lt"/>
                <a:ea typeface="Times New Roman" pitchFamily="18" charset="0"/>
              </a:rPr>
              <a:t>Внедрена сетевая программа обнаружения вирусов.</a:t>
            </a:r>
          </a:p>
          <a:p>
            <a:pPr marL="817200" lvl="1" indent="-360000">
              <a:spcBef>
                <a:spcPts val="0"/>
              </a:spcBef>
              <a:buFont typeface="Arial" pitchFamily="34" charset="0"/>
              <a:buChar char="•"/>
            </a:pPr>
            <a:r>
              <a:rPr lang="ru-RU" sz="2800" dirty="0">
                <a:latin typeface="+mn-lt"/>
                <a:ea typeface="Times New Roman" pitchFamily="18" charset="0"/>
              </a:rPr>
              <a:t> Управление программными обновлениями на сервере автоматизировано. </a:t>
            </a:r>
          </a:p>
          <a:p>
            <a:pPr marL="817200" lvl="1" indent="-360000">
              <a:spcBef>
                <a:spcPts val="0"/>
              </a:spcBef>
              <a:buFont typeface="Arial" pitchFamily="34" charset="0"/>
              <a:buChar char="•"/>
            </a:pPr>
            <a:r>
              <a:rPr lang="ru-RU" sz="2800" dirty="0">
                <a:latin typeface="+mn-lt"/>
                <a:ea typeface="Times New Roman" pitchFamily="18" charset="0"/>
              </a:rPr>
              <a:t>Системный контроль над событиями оповещает о случаях появления вирусов и предоставляет информацию по предотвращению дальнейшего их распространения. </a:t>
            </a:r>
          </a:p>
          <a:p>
            <a:pPr marL="817200" lvl="1" indent="-360000">
              <a:spcBef>
                <a:spcPts val="0"/>
              </a:spcBef>
              <a:buFont typeface="Arial" pitchFamily="34" charset="0"/>
              <a:buChar char="•"/>
            </a:pPr>
            <a:r>
              <a:rPr lang="ru-RU" sz="2800" dirty="0">
                <a:latin typeface="+mn-lt"/>
                <a:ea typeface="Times New Roman" pitchFamily="18" charset="0"/>
              </a:rPr>
              <a:t>Превентивная защита от вирусов предполагает выработку определенной политики защиты информации, передаваемой по открытым каналам связи </a:t>
            </a:r>
            <a:r>
              <a:rPr lang="en-US" sz="2800" dirty="0">
                <a:latin typeface="+mn-lt"/>
                <a:ea typeface="Times New Roman" pitchFamily="18" charset="0"/>
              </a:rPr>
              <a:t>Internet</a:t>
            </a:r>
            <a:r>
              <a:rPr lang="ru-RU" sz="2800" dirty="0">
                <a:latin typeface="+mn-lt"/>
                <a:ea typeface="Times New Roman" pitchFamily="18" charset="0"/>
              </a:rPr>
              <a:t>, и следование этой политике.</a:t>
            </a:r>
          </a:p>
          <a:p>
            <a:pPr marL="817200" lvl="1" indent="-360000">
              <a:spcBef>
                <a:spcPts val="0"/>
              </a:spcBef>
              <a:buFont typeface="Arial" pitchFamily="34" charset="0"/>
              <a:buChar char="•"/>
            </a:pPr>
            <a:r>
              <a:rPr lang="ru-RU" sz="2800" dirty="0">
                <a:latin typeface="+mn-lt"/>
                <a:ea typeface="Times New Roman" pitchFamily="18" charset="0"/>
              </a:rPr>
              <a:t> Дополнительно к </a:t>
            </a:r>
            <a:r>
              <a:rPr lang="ru-RU" sz="2800" dirty="0" err="1">
                <a:latin typeface="+mn-lt"/>
                <a:ea typeface="Times New Roman" pitchFamily="18" charset="0"/>
              </a:rPr>
              <a:t>техн</a:t>
            </a:r>
            <a:r>
              <a:rPr lang="ru-RU" sz="2800" dirty="0">
                <a:latin typeface="+mn-lt"/>
                <a:ea typeface="Times New Roman" pitchFamily="18" charset="0"/>
              </a:rPr>
              <a:t>. мерам активно предлагаются и принимаются организационные меры ЗИ.</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0"/>
              </a:spcBef>
            </a:pPr>
            <a:r>
              <a:rPr lang="ru-RU" sz="2800" b="1" dirty="0">
                <a:latin typeface="+mn-lt"/>
                <a:ea typeface="Times New Roman" pitchFamily="18" charset="0"/>
              </a:rPr>
              <a:t>Пример оценки затрат на ИБ</a:t>
            </a:r>
          </a:p>
          <a:p>
            <a:pPr marL="817200" lvl="1" indent="-360000">
              <a:spcBef>
                <a:spcPts val="1200"/>
              </a:spcBef>
            </a:pPr>
            <a:r>
              <a:rPr lang="ru-RU" sz="2800" b="1" dirty="0">
                <a:latin typeface="+mn-lt"/>
                <a:ea typeface="Times New Roman" pitchFamily="18" charset="0"/>
              </a:rPr>
              <a:t>Высокая</a:t>
            </a:r>
            <a:r>
              <a:rPr lang="ru-RU" sz="2800" dirty="0">
                <a:latin typeface="+mn-lt"/>
                <a:ea typeface="Times New Roman" pitchFamily="18" charset="0"/>
              </a:rPr>
              <a:t> степень готовности </a:t>
            </a:r>
            <a:r>
              <a:rPr lang="ru-RU" sz="2800" dirty="0">
                <a:solidFill>
                  <a:prstClr val="black"/>
                </a:solidFill>
                <a:ea typeface="Times New Roman" pitchFamily="18" charset="0"/>
              </a:rPr>
              <a:t>СЗВА</a:t>
            </a:r>
            <a:endParaRPr lang="ru-RU" sz="2800" dirty="0">
              <a:latin typeface="+mn-lt"/>
              <a:ea typeface="Times New Roman" pitchFamily="18" charset="0"/>
            </a:endParaRPr>
          </a:p>
          <a:p>
            <a:pPr marL="817200" lvl="1" indent="-360000">
              <a:spcBef>
                <a:spcPts val="1200"/>
              </a:spcBef>
              <a:buFont typeface="Arial" pitchFamily="34" charset="0"/>
              <a:buChar char="•"/>
            </a:pPr>
            <a:r>
              <a:rPr lang="ru-RU" sz="2800" dirty="0">
                <a:latin typeface="+mn-lt"/>
                <a:ea typeface="Times New Roman" pitchFamily="18" charset="0"/>
              </a:rPr>
              <a:t>Антивирусная защита воспринимается как один из основных компонентов КСЗ. </a:t>
            </a:r>
          </a:p>
          <a:p>
            <a:pPr marL="817200" lvl="1" indent="-360000">
              <a:spcBef>
                <a:spcPts val="1200"/>
              </a:spcBef>
              <a:buFont typeface="Arial" pitchFamily="34" charset="0"/>
              <a:buChar char="•"/>
            </a:pPr>
            <a:r>
              <a:rPr lang="ru-RU" sz="2800" dirty="0">
                <a:latin typeface="+mn-lt"/>
                <a:ea typeface="Times New Roman" pitchFamily="18" charset="0"/>
              </a:rPr>
              <a:t>Система антивирусной защиты тесно интегрирована с комплексной системой централизованного управления ИБ компании и обладает максимальной степенью автоматизации. </a:t>
            </a:r>
          </a:p>
          <a:p>
            <a:pPr marL="817200" lvl="1" indent="-360000">
              <a:spcBef>
                <a:spcPts val="1200"/>
              </a:spcBef>
              <a:buFont typeface="Arial" pitchFamily="34" charset="0"/>
              <a:buChar char="•"/>
            </a:pPr>
            <a:r>
              <a:rPr lang="ru-RU" sz="2800" dirty="0">
                <a:latin typeface="+mn-lt"/>
                <a:ea typeface="Times New Roman" pitchFamily="18" charset="0"/>
              </a:rPr>
              <a:t>При этом организационные меры по защите информации преобладают над техническими.</a:t>
            </a:r>
          </a:p>
          <a:p>
            <a:pPr marL="817200" lvl="1" indent="-360000">
              <a:spcBef>
                <a:spcPts val="1200"/>
              </a:spcBef>
              <a:buFont typeface="Arial" pitchFamily="34" charset="0"/>
              <a:buChar char="•"/>
            </a:pPr>
            <a:r>
              <a:rPr lang="ru-RU" sz="2800" dirty="0">
                <a:latin typeface="+mn-lt"/>
                <a:ea typeface="Times New Roman" pitchFamily="18" charset="0"/>
              </a:rPr>
              <a:t> Стратегия защиты информации зависит исключительно от стратегии развития бизнеса компании.</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462528"/>
            <a:ext cx="8352928" cy="513986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11113">
              <a:spcAft>
                <a:spcPts val="0"/>
              </a:spcAft>
            </a:pPr>
            <a:r>
              <a:rPr lang="ru-RU" sz="2800" b="1" i="1" dirty="0" smtClean="0">
                <a:latin typeface="+mn-lt"/>
              </a:rPr>
              <a:t>4. Исходная </a:t>
            </a:r>
            <a:r>
              <a:rPr lang="ru-RU" sz="2800" b="1" i="1" dirty="0">
                <a:latin typeface="+mn-lt"/>
              </a:rPr>
              <a:t>экономическая стоимость </a:t>
            </a:r>
            <a:endParaRPr lang="ru-RU" sz="2800" b="1" i="1" dirty="0" smtClean="0">
              <a:latin typeface="+mn-lt"/>
            </a:endParaRPr>
          </a:p>
          <a:p>
            <a:pPr indent="11113">
              <a:spcAft>
                <a:spcPts val="1200"/>
              </a:spcAft>
            </a:pPr>
            <a:r>
              <a:rPr lang="ru-RU" sz="2800" b="1" i="1" dirty="0" smtClean="0">
                <a:latin typeface="+mn-lt"/>
              </a:rPr>
              <a:t>(</a:t>
            </a:r>
            <a:r>
              <a:rPr lang="ru-RU" sz="2800" b="1" i="1" dirty="0">
                <a:latin typeface="+mn-lt"/>
              </a:rPr>
              <a:t>Economic Value Sourced, EVS). </a:t>
            </a:r>
            <a:endParaRPr lang="ru-RU" sz="2800" b="1" i="1" dirty="0" smtClean="0">
              <a:latin typeface="+mn-lt"/>
            </a:endParaRPr>
          </a:p>
          <a:p>
            <a:pPr indent="457200">
              <a:spcAft>
                <a:spcPts val="1200"/>
              </a:spcAft>
            </a:pPr>
            <a:r>
              <a:rPr lang="ru-RU" sz="2800" dirty="0" smtClean="0">
                <a:latin typeface="+mn-lt"/>
              </a:rPr>
              <a:t>Методика </a:t>
            </a:r>
            <a:r>
              <a:rPr lang="ru-RU" sz="2800" dirty="0">
                <a:latin typeface="+mn-lt"/>
              </a:rPr>
              <a:t>EVS была разработана компанией </a:t>
            </a:r>
            <a:r>
              <a:rPr lang="ru-RU" sz="2800" dirty="0" smtClean="0">
                <a:latin typeface="+mn-lt"/>
              </a:rPr>
              <a:t> МЕТА </a:t>
            </a:r>
            <a:r>
              <a:rPr lang="ru-RU" sz="2800" dirty="0">
                <a:latin typeface="+mn-lt"/>
              </a:rPr>
              <a:t>Group Consulting, которая оказывает услуги средним и крупным компаниям, количественно измеряя </a:t>
            </a:r>
            <a:r>
              <a:rPr lang="ru-RU" sz="2800" u="sng" dirty="0">
                <a:latin typeface="+mn-lt"/>
              </a:rPr>
              <a:t>возврат от инвестиций</a:t>
            </a:r>
            <a:r>
              <a:rPr lang="ru-RU" sz="2800" dirty="0">
                <a:latin typeface="+mn-lt"/>
              </a:rPr>
              <a:t> в технологии безопасности</a:t>
            </a:r>
            <a:r>
              <a:rPr lang="ru-RU" sz="2800" dirty="0" smtClean="0">
                <a:latin typeface="+mn-lt"/>
              </a:rPr>
              <a:t>.</a:t>
            </a:r>
          </a:p>
          <a:p>
            <a:pPr indent="457200">
              <a:spcAft>
                <a:spcPts val="1200"/>
              </a:spcAft>
            </a:pPr>
            <a:r>
              <a:rPr lang="ru-RU" sz="2800" dirty="0" smtClean="0">
                <a:latin typeface="+mn-lt"/>
              </a:rPr>
              <a:t>Методика </a:t>
            </a:r>
            <a:r>
              <a:rPr lang="ru-RU" sz="2800" dirty="0">
                <a:latin typeface="+mn-lt"/>
              </a:rPr>
              <a:t>предполагает точный расчет всех возможных </a:t>
            </a:r>
            <a:r>
              <a:rPr lang="ru-RU" sz="2800" u="sng" dirty="0">
                <a:latin typeface="+mn-lt"/>
              </a:rPr>
              <a:t>рисков и выгод </a:t>
            </a:r>
            <a:r>
              <a:rPr lang="ru-RU" sz="2800" dirty="0">
                <a:latin typeface="+mn-lt"/>
              </a:rPr>
              <a:t>для бизнеса, связанных с внедрением и функционированием корпоративной системы защиты информации. </a:t>
            </a:r>
            <a:endParaRPr lang="ru-RU" sz="2800" dirty="0" smtClean="0">
              <a:latin typeface="+mn-lt"/>
            </a:endParaRPr>
          </a:p>
        </p:txBody>
      </p:sp>
    </p:spTree>
    <p:extLst>
      <p:ext uri="{BB962C8B-B14F-4D97-AF65-F5344CB8AC3E}">
        <p14:creationId xmlns:p14="http://schemas.microsoft.com/office/powerpoint/2010/main" val="175181976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14290"/>
            <a:ext cx="91440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lvl="1" indent="-360000">
              <a:spcBef>
                <a:spcPts val="1200"/>
              </a:spcBef>
            </a:pPr>
            <a:r>
              <a:rPr lang="ru-RU" sz="2800" dirty="0">
                <a:latin typeface="+mn-lt"/>
                <a:ea typeface="Times New Roman" pitchFamily="18" charset="0"/>
              </a:rPr>
              <a:t>	Условно выделим три степени готовности системы контроля и управления доступом </a:t>
            </a:r>
            <a:r>
              <a:rPr lang="ru-RU" sz="2800" dirty="0">
                <a:solidFill>
                  <a:prstClr val="black"/>
                </a:solidFill>
                <a:latin typeface="Calibri"/>
                <a:ea typeface="Times New Roman" pitchFamily="18" charset="0"/>
              </a:rPr>
              <a:t>(СКУД) </a:t>
            </a:r>
            <a:r>
              <a:rPr lang="ru-RU" sz="2800" dirty="0">
                <a:latin typeface="+mn-lt"/>
                <a:ea typeface="Times New Roman" pitchFamily="18" charset="0"/>
              </a:rPr>
              <a:t>: </a:t>
            </a:r>
          </a:p>
          <a:p>
            <a:pPr marL="1731600" lvl="4" indent="-360000">
              <a:spcBef>
                <a:spcPts val="0"/>
              </a:spcBef>
              <a:buFont typeface="Arial" pitchFamily="34" charset="0"/>
              <a:buChar char="•"/>
            </a:pPr>
            <a:r>
              <a:rPr lang="ru-RU" sz="2800" dirty="0">
                <a:latin typeface="+mn-lt"/>
                <a:ea typeface="Times New Roman" pitchFamily="18" charset="0"/>
              </a:rPr>
              <a:t>базовая, </a:t>
            </a:r>
          </a:p>
          <a:p>
            <a:pPr marL="1731600" lvl="4" indent="-360000">
              <a:spcBef>
                <a:spcPts val="0"/>
              </a:spcBef>
              <a:buFont typeface="Arial" pitchFamily="34" charset="0"/>
              <a:buChar char="•"/>
            </a:pPr>
            <a:r>
              <a:rPr lang="ru-RU" sz="2800" dirty="0">
                <a:latin typeface="+mn-lt"/>
                <a:ea typeface="Times New Roman" pitchFamily="18" charset="0"/>
              </a:rPr>
              <a:t>средняя, </a:t>
            </a:r>
          </a:p>
          <a:p>
            <a:pPr marL="1731600" lvl="4" indent="-360000">
              <a:spcBef>
                <a:spcPts val="0"/>
              </a:spcBef>
              <a:buFont typeface="Arial" pitchFamily="34" charset="0"/>
              <a:buChar char="•"/>
            </a:pPr>
            <a:r>
              <a:rPr lang="ru-RU" sz="2800" dirty="0">
                <a:latin typeface="+mn-lt"/>
                <a:ea typeface="Times New Roman" pitchFamily="18" charset="0"/>
              </a:rPr>
              <a:t>Высокая.</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553123"/>
            <a:ext cx="9144000" cy="54476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lvl="1" indent="-360000">
              <a:spcBef>
                <a:spcPts val="1200"/>
              </a:spcBef>
            </a:pPr>
            <a:r>
              <a:rPr lang="ru-RU" sz="2800" dirty="0">
                <a:latin typeface="+mn-lt"/>
                <a:ea typeface="Times New Roman" pitchFamily="18" charset="0"/>
              </a:rPr>
              <a:t>	</a:t>
            </a:r>
            <a:r>
              <a:rPr lang="ru-RU" sz="2800" b="1" dirty="0">
                <a:latin typeface="+mn-lt"/>
                <a:ea typeface="Times New Roman" pitchFamily="18" charset="0"/>
              </a:rPr>
              <a:t>Базовая </a:t>
            </a:r>
            <a:r>
              <a:rPr lang="ru-RU" sz="2800" dirty="0">
                <a:latin typeface="+mn-lt"/>
                <a:ea typeface="Times New Roman" pitchFamily="18" charset="0"/>
              </a:rPr>
              <a:t>готовность СКУД</a:t>
            </a:r>
          </a:p>
          <a:p>
            <a:pPr marL="817200" lvl="2" indent="-360000">
              <a:spcBef>
                <a:spcPts val="1200"/>
              </a:spcBef>
              <a:buFont typeface="Arial" pitchFamily="34" charset="0"/>
              <a:buChar char="•"/>
            </a:pPr>
            <a:r>
              <a:rPr lang="ru-RU" sz="2800" dirty="0">
                <a:latin typeface="+mn-lt"/>
                <a:ea typeface="Times New Roman" pitchFamily="18" charset="0"/>
              </a:rPr>
              <a:t>Ведется учет серийных номеров как минимум рабочих станций и серверов, инвентаризационные таблички крепятся на соответствующее аппаратное обеспечение.</a:t>
            </a:r>
          </a:p>
          <a:p>
            <a:pPr marL="817200" lvl="2" indent="-360000">
              <a:spcBef>
                <a:spcPts val="1200"/>
              </a:spcBef>
              <a:buFont typeface="Arial" pitchFamily="34" charset="0"/>
              <a:buChar char="•"/>
            </a:pPr>
            <a:r>
              <a:rPr lang="ru-RU" sz="2800" dirty="0">
                <a:latin typeface="+mn-lt"/>
                <a:ea typeface="Times New Roman" pitchFamily="18" charset="0"/>
              </a:rPr>
              <a:t> Введена процедура контроля перемещения аппаратных средств КИС. </a:t>
            </a:r>
          </a:p>
          <a:p>
            <a:pPr marL="817200" lvl="2" indent="-360000">
              <a:spcBef>
                <a:spcPts val="1200"/>
              </a:spcBef>
              <a:buFont typeface="Arial" pitchFamily="34" charset="0"/>
              <a:buChar char="•"/>
            </a:pPr>
            <a:r>
              <a:rPr lang="ru-RU" sz="2800" dirty="0">
                <a:latin typeface="+mn-lt"/>
                <a:ea typeface="Times New Roman" pitchFamily="18" charset="0"/>
              </a:rPr>
              <a:t>Проходят постоянные и периодические инструктажи персонала компании. </a:t>
            </a:r>
          </a:p>
          <a:p>
            <a:pPr marL="817200" lvl="2" indent="-360000">
              <a:spcBef>
                <a:spcPts val="1200"/>
              </a:spcBef>
              <a:buFont typeface="Arial" pitchFamily="34" charset="0"/>
              <a:buChar char="•"/>
            </a:pPr>
            <a:r>
              <a:rPr lang="ru-RU" sz="2800" dirty="0">
                <a:latin typeface="+mn-lt"/>
                <a:ea typeface="Times New Roman" pitchFamily="18" charset="0"/>
              </a:rPr>
              <a:t>Особое внимание уделяется мобильным компонентам КИС.</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02427"/>
            <a:ext cx="9144000" cy="61555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lvl="1" indent="-360000">
              <a:spcBef>
                <a:spcPts val="1200"/>
              </a:spcBef>
            </a:pPr>
            <a:r>
              <a:rPr lang="ru-RU" sz="2800" b="1" dirty="0">
                <a:latin typeface="+mn-lt"/>
                <a:ea typeface="Times New Roman" pitchFamily="18" charset="0"/>
              </a:rPr>
              <a:t>	Средняя</a:t>
            </a:r>
            <a:r>
              <a:rPr lang="ru-RU" sz="2800" dirty="0">
                <a:latin typeface="+mn-lt"/>
                <a:ea typeface="Times New Roman" pitchFamily="18" charset="0"/>
              </a:rPr>
              <a:t> готовность </a:t>
            </a:r>
            <a:r>
              <a:rPr lang="ru-RU" sz="2800" dirty="0">
                <a:solidFill>
                  <a:prstClr val="black"/>
                </a:solidFill>
                <a:latin typeface="Calibri"/>
                <a:ea typeface="Times New Roman" pitchFamily="18" charset="0"/>
              </a:rPr>
              <a:t>СКУД</a:t>
            </a:r>
            <a:endParaRPr lang="ru-RU" sz="2800" dirty="0">
              <a:latin typeface="+mn-lt"/>
              <a:ea typeface="Times New Roman" pitchFamily="18" charset="0"/>
            </a:endParaRPr>
          </a:p>
          <a:p>
            <a:pPr marL="817200" lvl="2" indent="-360000">
              <a:spcBef>
                <a:spcPts val="600"/>
              </a:spcBef>
              <a:buFont typeface="Arial" pitchFamily="34" charset="0"/>
              <a:buChar char="•"/>
            </a:pPr>
            <a:r>
              <a:rPr lang="ru-RU" sz="2800" dirty="0">
                <a:latin typeface="+mn-lt"/>
                <a:ea typeface="Times New Roman" pitchFamily="18" charset="0"/>
              </a:rPr>
              <a:t>Имеются механические и электронные замки, шлюзовые кабины и турникеты. </a:t>
            </a:r>
          </a:p>
          <a:p>
            <a:pPr marL="817200" lvl="2" indent="-360000">
              <a:spcBef>
                <a:spcPts val="600"/>
              </a:spcBef>
              <a:buFont typeface="Arial" pitchFamily="34" charset="0"/>
              <a:buChar char="•"/>
            </a:pPr>
            <a:r>
              <a:rPr lang="ru-RU" sz="2800" dirty="0">
                <a:latin typeface="+mn-lt"/>
                <a:ea typeface="Times New Roman" pitchFamily="18" charset="0"/>
              </a:rPr>
              <a:t>Организованы контрольно-пропускные пункты и проходные. </a:t>
            </a:r>
          </a:p>
          <a:p>
            <a:pPr marL="817200" lvl="2" indent="-360000">
              <a:spcBef>
                <a:spcPts val="600"/>
              </a:spcBef>
              <a:buFont typeface="Arial" pitchFamily="34" charset="0"/>
              <a:buChar char="•"/>
            </a:pPr>
            <a:r>
              <a:rPr lang="ru-RU" sz="2800" dirty="0">
                <a:latin typeface="+mn-lt"/>
                <a:ea typeface="Times New Roman" pitchFamily="18" charset="0"/>
              </a:rPr>
              <a:t>Осуществляется видеонаблюдение на объекте информатизации. </a:t>
            </a:r>
          </a:p>
          <a:p>
            <a:pPr marL="817200" lvl="2" indent="-360000">
              <a:spcBef>
                <a:spcPts val="600"/>
              </a:spcBef>
              <a:buFont typeface="Arial" pitchFamily="34" charset="0"/>
              <a:buChar char="•"/>
            </a:pPr>
            <a:r>
              <a:rPr lang="ru-RU" sz="2800" dirty="0">
                <a:latin typeface="+mn-lt"/>
                <a:ea typeface="Times New Roman" pitchFamily="18" charset="0"/>
              </a:rPr>
              <a:t>Требования к персоналу выработаны и доведены до сведения сотрудников под расписку. </a:t>
            </a:r>
          </a:p>
          <a:p>
            <a:pPr marL="817200" lvl="2" indent="-360000">
              <a:spcBef>
                <a:spcPts val="600"/>
              </a:spcBef>
              <a:buFont typeface="Arial" pitchFamily="34" charset="0"/>
              <a:buChar char="•"/>
            </a:pPr>
            <a:r>
              <a:rPr lang="ru-RU" sz="2800" dirty="0">
                <a:latin typeface="+mn-lt"/>
                <a:ea typeface="Times New Roman" pitchFamily="18" charset="0"/>
              </a:rPr>
              <a:t>Разработаны инструкции по действию в штатных и внештатных ситуациях. </a:t>
            </a:r>
          </a:p>
          <a:p>
            <a:pPr marL="817200" lvl="2" indent="-360000">
              <a:spcBef>
                <a:spcPts val="600"/>
              </a:spcBef>
              <a:buFont typeface="Arial" pitchFamily="34" charset="0"/>
              <a:buChar char="•"/>
            </a:pPr>
            <a:r>
              <a:rPr lang="ru-RU" sz="2800" dirty="0">
                <a:latin typeface="+mn-lt"/>
                <a:ea typeface="Times New Roman" pitchFamily="18" charset="0"/>
              </a:rPr>
              <a:t>Привлекаются частные и государственные охранные предприятия и структуры.</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300712"/>
            <a:ext cx="91440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lvl="1" indent="-360000">
              <a:spcBef>
                <a:spcPts val="1200"/>
              </a:spcBef>
            </a:pPr>
            <a:r>
              <a:rPr lang="ru-RU" sz="2800" b="1" dirty="0">
                <a:latin typeface="+mn-lt"/>
                <a:ea typeface="Times New Roman" pitchFamily="18" charset="0"/>
              </a:rPr>
              <a:t>	Высокая</a:t>
            </a:r>
            <a:r>
              <a:rPr lang="ru-RU" sz="2800" dirty="0">
                <a:latin typeface="+mn-lt"/>
                <a:ea typeface="Times New Roman" pitchFamily="18" charset="0"/>
              </a:rPr>
              <a:t> готовность </a:t>
            </a:r>
            <a:r>
              <a:rPr lang="ru-RU" sz="2800" dirty="0">
                <a:solidFill>
                  <a:prstClr val="black"/>
                </a:solidFill>
                <a:latin typeface="Calibri"/>
                <a:ea typeface="Times New Roman" pitchFamily="18" charset="0"/>
              </a:rPr>
              <a:t>СКУД</a:t>
            </a:r>
            <a:endParaRPr lang="ru-RU" sz="2800" dirty="0">
              <a:latin typeface="+mn-lt"/>
              <a:ea typeface="Times New Roman" pitchFamily="18" charset="0"/>
            </a:endParaRPr>
          </a:p>
          <a:p>
            <a:pPr marL="360000" lvl="1" indent="-360000">
              <a:spcBef>
                <a:spcPts val="1200"/>
              </a:spcBef>
              <a:buFont typeface="Arial" pitchFamily="34" charset="0"/>
              <a:buChar char="•"/>
            </a:pPr>
            <a:r>
              <a:rPr lang="ru-RU" sz="2800" dirty="0">
                <a:latin typeface="+mn-lt"/>
                <a:ea typeface="Times New Roman" pitchFamily="18" charset="0"/>
              </a:rPr>
              <a:t>Обеспечение физической безопасности аппаратных средств является частью единой политики безопасности, утвержденной руководством компании.</a:t>
            </a:r>
          </a:p>
          <a:p>
            <a:pPr marL="360000" lvl="1" indent="-360000">
              <a:spcBef>
                <a:spcPts val="1200"/>
              </a:spcBef>
              <a:buFont typeface="Arial" pitchFamily="34" charset="0"/>
              <a:buChar char="•"/>
            </a:pPr>
            <a:r>
              <a:rPr lang="ru-RU" sz="2800" dirty="0">
                <a:latin typeface="+mn-lt"/>
                <a:ea typeface="Times New Roman" pitchFamily="18" charset="0"/>
              </a:rPr>
              <a:t> Активно используется весь комплекс мер защиты информации - от организационного до технического уровня.</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25797"/>
            <a:ext cx="9144000" cy="61555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lvl="1" indent="-360000">
              <a:spcBef>
                <a:spcPts val="1200"/>
              </a:spcBef>
            </a:pPr>
            <a:r>
              <a:rPr lang="ru-RU" sz="2800" b="1" dirty="0">
                <a:latin typeface="+mn-lt"/>
                <a:ea typeface="Times New Roman" pitchFamily="18" charset="0"/>
              </a:rPr>
              <a:t>	</a:t>
            </a:r>
            <a:r>
              <a:rPr lang="ru-RU" sz="2800" dirty="0">
                <a:latin typeface="+mn-lt"/>
                <a:ea typeface="Times New Roman" pitchFamily="18" charset="0"/>
              </a:rPr>
              <a:t>Проект создания корпоративной системы защиты информации от вирусов предполагает определенное развитие и переход от некоторого базового уровня (</a:t>
            </a:r>
            <a:r>
              <a:rPr lang="ru-RU" sz="2800" u="sng" dirty="0">
                <a:latin typeface="+mn-lt"/>
                <a:ea typeface="Times New Roman" pitchFamily="18" charset="0"/>
              </a:rPr>
              <a:t>уровень 0</a:t>
            </a:r>
            <a:r>
              <a:rPr lang="ru-RU" sz="2800" dirty="0">
                <a:latin typeface="+mn-lt"/>
                <a:ea typeface="Times New Roman" pitchFamily="18" charset="0"/>
              </a:rPr>
              <a:t>) к более высокому </a:t>
            </a:r>
          </a:p>
          <a:p>
            <a:pPr marL="360000" lvl="1" indent="-360000">
              <a:spcBef>
                <a:spcPts val="1200"/>
              </a:spcBef>
            </a:pPr>
            <a:r>
              <a:rPr lang="ru-RU" sz="2800" dirty="0">
                <a:latin typeface="+mn-lt"/>
                <a:ea typeface="Times New Roman" pitchFamily="18" charset="0"/>
              </a:rPr>
              <a:t>	(</a:t>
            </a:r>
            <a:r>
              <a:rPr lang="ru-RU" sz="2800" u="sng" dirty="0">
                <a:latin typeface="+mn-lt"/>
                <a:ea typeface="Times New Roman" pitchFamily="18" charset="0"/>
              </a:rPr>
              <a:t>уровень 10 </a:t>
            </a:r>
            <a:r>
              <a:rPr lang="ru-RU" sz="2800" dirty="0">
                <a:latin typeface="+mn-lt"/>
                <a:ea typeface="Times New Roman" pitchFamily="18" charset="0"/>
              </a:rPr>
              <a:t>в соответствии с лучшей практикой). </a:t>
            </a:r>
          </a:p>
          <a:p>
            <a:pPr marL="360000" lvl="1" indent="-360000">
              <a:spcBef>
                <a:spcPts val="1200"/>
              </a:spcBef>
            </a:pPr>
            <a:r>
              <a:rPr lang="ru-RU" sz="2800" dirty="0">
                <a:latin typeface="+mn-lt"/>
                <a:ea typeface="Times New Roman" pitchFamily="18" charset="0"/>
              </a:rPr>
              <a:t>	В табл. 1 приведены характеристики процесса развития корпоративной системы защиты информации на выделенных уровнях защиты.</a:t>
            </a:r>
          </a:p>
          <a:p>
            <a:pPr marL="360000" lvl="1" indent="-360000">
              <a:spcBef>
                <a:spcPts val="1200"/>
              </a:spcBef>
            </a:pPr>
            <a:r>
              <a:rPr lang="ru-RU" sz="2800" dirty="0">
                <a:latin typeface="+mn-lt"/>
                <a:ea typeface="Times New Roman" pitchFamily="18" charset="0"/>
              </a:rPr>
              <a:t>	В табл. 2 представлен список статей и возможный уровень снижения расходов при развитии процессов управления информационной безопасностью и защиты от вирусов (начиная от уровня 0 и заканчивая уровнем 10).</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graphicFrame>
        <p:nvGraphicFramePr>
          <p:cNvPr id="5" name="Таблица 4"/>
          <p:cNvGraphicFramePr>
            <a:graphicFrameLocks noGrp="1"/>
          </p:cNvGraphicFramePr>
          <p:nvPr/>
        </p:nvGraphicFramePr>
        <p:xfrm>
          <a:off x="0" y="1"/>
          <a:ext cx="9143999" cy="6992740"/>
        </p:xfrm>
        <a:graphic>
          <a:graphicData uri="http://schemas.openxmlformats.org/drawingml/2006/table">
            <a:tbl>
              <a:tblPr>
                <a:tableStyleId>{35758FB7-9AC5-4552-8A53-C91805E547FA}</a:tableStyleId>
              </a:tblPr>
              <a:tblGrid>
                <a:gridCol w="1000100">
                  <a:extLst>
                    <a:ext uri="{9D8B030D-6E8A-4147-A177-3AD203B41FA5}">
                      <a16:colId xmlns:a16="http://schemas.microsoft.com/office/drawing/2014/main" xmlns="" val="20000"/>
                    </a:ext>
                  </a:extLst>
                </a:gridCol>
                <a:gridCol w="3143272">
                  <a:extLst>
                    <a:ext uri="{9D8B030D-6E8A-4147-A177-3AD203B41FA5}">
                      <a16:colId xmlns:a16="http://schemas.microsoft.com/office/drawing/2014/main" xmlns="" val="20001"/>
                    </a:ext>
                  </a:extLst>
                </a:gridCol>
                <a:gridCol w="2394506">
                  <a:extLst>
                    <a:ext uri="{9D8B030D-6E8A-4147-A177-3AD203B41FA5}">
                      <a16:colId xmlns:a16="http://schemas.microsoft.com/office/drawing/2014/main" xmlns="" val="20002"/>
                    </a:ext>
                  </a:extLst>
                </a:gridCol>
                <a:gridCol w="2606121">
                  <a:extLst>
                    <a:ext uri="{9D8B030D-6E8A-4147-A177-3AD203B41FA5}">
                      <a16:colId xmlns:a16="http://schemas.microsoft.com/office/drawing/2014/main" xmlns="" val="20003"/>
                    </a:ext>
                  </a:extLst>
                </a:gridCol>
              </a:tblGrid>
              <a:tr h="272380">
                <a:tc>
                  <a:txBody>
                    <a:bodyPr/>
                    <a:lstStyle/>
                    <a:p>
                      <a:pPr algn="ctr">
                        <a:spcAft>
                          <a:spcPts val="0"/>
                        </a:spcAft>
                      </a:pPr>
                      <a:r>
                        <a:rPr lang="ru-RU" sz="1400" b="1" dirty="0"/>
                        <a:t>Процесс</a:t>
                      </a:r>
                      <a:endParaRPr lang="ru-RU" sz="1400" b="1" dirty="0">
                        <a:latin typeface="+mn-lt"/>
                        <a:ea typeface="Times New Roman"/>
                      </a:endParaRPr>
                    </a:p>
                  </a:txBody>
                  <a:tcPr marL="36000" marR="36000" marT="36000" marB="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spcAft>
                          <a:spcPts val="0"/>
                        </a:spcAft>
                      </a:pPr>
                      <a:r>
                        <a:rPr lang="ru-RU" sz="1400" b="1" dirty="0"/>
                        <a:t>Задача</a:t>
                      </a:r>
                      <a:endParaRPr lang="ru-RU" sz="1400" b="1" dirty="0">
                        <a:latin typeface="+mn-lt"/>
                        <a:ea typeface="Times New Roman"/>
                      </a:endParaRPr>
                    </a:p>
                  </a:txBody>
                  <a:tcPr marL="36000" marR="36000" marT="36000" marB="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spcAft>
                          <a:spcPts val="0"/>
                        </a:spcAft>
                      </a:pPr>
                      <a:r>
                        <a:rPr lang="ru-RU" sz="1400" b="1" dirty="0"/>
                        <a:t>Базовый уровень (0)</a:t>
                      </a:r>
                      <a:endParaRPr lang="ru-RU" sz="1400" b="1" dirty="0">
                        <a:latin typeface="+mn-lt"/>
                        <a:ea typeface="Times New Roman"/>
                      </a:endParaRPr>
                    </a:p>
                  </a:txBody>
                  <a:tcPr marL="36000" marR="36000" marT="36000" marB="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spcAft>
                          <a:spcPts val="0"/>
                        </a:spcAft>
                      </a:pPr>
                      <a:r>
                        <a:rPr lang="ru-RU" sz="1400" b="1" dirty="0"/>
                        <a:t>Высокий уровень (10)</a:t>
                      </a:r>
                      <a:endParaRPr lang="ru-RU" sz="1400" b="1" dirty="0">
                        <a:latin typeface="+mn-lt"/>
                        <a:ea typeface="Times New Roman"/>
                      </a:endParaRPr>
                    </a:p>
                  </a:txBody>
                  <a:tcPr marL="36000" marR="36000" marT="36000" marB="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xmlns="" val="10000"/>
                  </a:ext>
                </a:extLst>
              </a:tr>
              <a:tr h="819246">
                <a:tc>
                  <a:txBody>
                    <a:bodyPr/>
                    <a:lstStyle/>
                    <a:p>
                      <a:pPr>
                        <a:spcAft>
                          <a:spcPts val="0"/>
                        </a:spcAft>
                      </a:pPr>
                      <a:r>
                        <a:rPr lang="ru-RU" sz="1400" b="1"/>
                        <a:t>Защита от вирусов</a:t>
                      </a:r>
                      <a:endParaRPr lang="ru-RU" sz="1400" b="1">
                        <a:latin typeface="+mn-lt"/>
                        <a:ea typeface="Times New Roman"/>
                      </a:endParaRPr>
                    </a:p>
                  </a:txBody>
                  <a:tcPr marL="36000" marR="36000" marT="36000" marB="0"/>
                </a:tc>
                <a:tc>
                  <a:txBody>
                    <a:bodyPr/>
                    <a:lstStyle/>
                    <a:p>
                      <a:pPr>
                        <a:spcAft>
                          <a:spcPts val="0"/>
                        </a:spcAft>
                      </a:pPr>
                      <a:r>
                        <a:rPr lang="ru-RU" sz="1400" b="1"/>
                        <a:t>Каким образом распространяются обновления механизма антивирусной защиты</a:t>
                      </a:r>
                      <a:endParaRPr lang="ru-RU" sz="1400" b="1">
                        <a:latin typeface="+mn-lt"/>
                        <a:ea typeface="Times New Roman"/>
                      </a:endParaRPr>
                    </a:p>
                  </a:txBody>
                  <a:tcPr marL="36000" marR="36000" marT="36000" marB="0"/>
                </a:tc>
                <a:tc>
                  <a:txBody>
                    <a:bodyPr/>
                    <a:lstStyle/>
                    <a:p>
                      <a:pPr>
                        <a:spcAft>
                          <a:spcPts val="0"/>
                        </a:spcAft>
                      </a:pPr>
                      <a:r>
                        <a:rPr lang="ru-RU" sz="1400" b="1" dirty="0"/>
                        <a:t>Ничего не делается или нет информации</a:t>
                      </a:r>
                      <a:endParaRPr lang="ru-RU" sz="1400" b="1" dirty="0">
                        <a:latin typeface="+mn-lt"/>
                        <a:ea typeface="Times New Roman"/>
                      </a:endParaRPr>
                    </a:p>
                  </a:txBody>
                  <a:tcPr marL="36000" marR="36000" marT="36000" marB="0"/>
                </a:tc>
                <a:tc>
                  <a:txBody>
                    <a:bodyPr/>
                    <a:lstStyle/>
                    <a:p>
                      <a:pPr>
                        <a:spcAft>
                          <a:spcPts val="0"/>
                        </a:spcAft>
                      </a:pPr>
                      <a:r>
                        <a:rPr lang="ru-RU" sz="1400" b="1"/>
                        <a:t>Применяется автоматическое обновление антивирусного обеспечения</a:t>
                      </a:r>
                      <a:endParaRPr lang="ru-RU" sz="1400" b="1">
                        <a:latin typeface="+mn-lt"/>
                        <a:ea typeface="Times New Roman"/>
                      </a:endParaRPr>
                    </a:p>
                  </a:txBody>
                  <a:tcPr marL="36000" marR="36000" marT="36000" marB="0"/>
                </a:tc>
                <a:extLst>
                  <a:ext uri="{0D108BD9-81ED-4DB2-BD59-A6C34878D82A}">
                    <a16:rowId xmlns:a16="http://schemas.microsoft.com/office/drawing/2014/main" xmlns="" val="10001"/>
                  </a:ext>
                </a:extLst>
              </a:tr>
              <a:tr h="819246">
                <a:tc>
                  <a:txBody>
                    <a:bodyPr/>
                    <a:lstStyle/>
                    <a:p>
                      <a:pPr>
                        <a:spcAft>
                          <a:spcPts val="0"/>
                        </a:spcAft>
                      </a:pPr>
                      <a:r>
                        <a:rPr lang="ru-RU" sz="1400" b="1"/>
                        <a:t>Защита от вирусов</a:t>
                      </a:r>
                      <a:endParaRPr lang="ru-RU" sz="1400" b="1">
                        <a:latin typeface="+mn-lt"/>
                        <a:ea typeface="Times New Roman"/>
                      </a:endParaRPr>
                    </a:p>
                  </a:txBody>
                  <a:tcPr marL="36000" marR="36000" marT="36000" marB="0"/>
                </a:tc>
                <a:tc>
                  <a:txBody>
                    <a:bodyPr/>
                    <a:lstStyle/>
                    <a:p>
                      <a:pPr>
                        <a:spcAft>
                          <a:spcPts val="0"/>
                        </a:spcAft>
                      </a:pPr>
                      <a:r>
                        <a:rPr lang="ru-RU" sz="1400" b="1"/>
                        <a:t>Какая степень защиты от вирусов является</a:t>
                      </a:r>
                    </a:p>
                    <a:p>
                      <a:pPr>
                        <a:spcAft>
                          <a:spcPts val="0"/>
                        </a:spcAft>
                      </a:pPr>
                      <a:r>
                        <a:rPr lang="ru-RU" sz="1400" b="1"/>
                        <a:t>допустимой</a:t>
                      </a:r>
                      <a:endParaRPr lang="ru-RU" sz="1400" b="1">
                        <a:latin typeface="+mn-lt"/>
                        <a:ea typeface="Times New Roman"/>
                      </a:endParaRPr>
                    </a:p>
                  </a:txBody>
                  <a:tcPr marL="36000" marR="36000" marT="36000" marB="0"/>
                </a:tc>
                <a:tc>
                  <a:txBody>
                    <a:bodyPr/>
                    <a:lstStyle/>
                    <a:p>
                      <a:pPr>
                        <a:spcAft>
                          <a:spcPts val="0"/>
                        </a:spcAft>
                      </a:pPr>
                      <a:r>
                        <a:rPr lang="ru-RU" sz="1400" b="1"/>
                        <a:t>Нет механизма зашиты от вирусов</a:t>
                      </a:r>
                      <a:endParaRPr lang="ru-RU" sz="1400" b="1">
                        <a:latin typeface="+mn-lt"/>
                        <a:ea typeface="Times New Roman"/>
                      </a:endParaRPr>
                    </a:p>
                  </a:txBody>
                  <a:tcPr marL="36000" marR="36000" marT="36000" marB="0"/>
                </a:tc>
                <a:tc>
                  <a:txBody>
                    <a:bodyPr/>
                    <a:lstStyle/>
                    <a:p>
                      <a:pPr>
                        <a:spcAft>
                          <a:spcPts val="0"/>
                        </a:spcAft>
                      </a:pPr>
                      <a:r>
                        <a:rPr lang="ru-RU" sz="1400" b="1"/>
                        <a:t>Защита от вирусов устанавливается службой ИС и недоступна пользователям для изменений</a:t>
                      </a:r>
                      <a:endParaRPr lang="ru-RU" sz="1400" b="1">
                        <a:latin typeface="+mn-lt"/>
                        <a:ea typeface="Times New Roman"/>
                      </a:endParaRPr>
                    </a:p>
                  </a:txBody>
                  <a:tcPr marL="36000" marR="36000" marT="36000" marB="0"/>
                </a:tc>
                <a:extLst>
                  <a:ext uri="{0D108BD9-81ED-4DB2-BD59-A6C34878D82A}">
                    <a16:rowId xmlns:a16="http://schemas.microsoft.com/office/drawing/2014/main" xmlns="" val="10002"/>
                  </a:ext>
                </a:extLst>
              </a:tr>
              <a:tr h="1089521">
                <a:tc>
                  <a:txBody>
                    <a:bodyPr/>
                    <a:lstStyle/>
                    <a:p>
                      <a:pPr>
                        <a:spcAft>
                          <a:spcPts val="0"/>
                        </a:spcAft>
                      </a:pPr>
                      <a:r>
                        <a:rPr lang="ru-RU" sz="1400" b="1"/>
                        <a:t>Защита от вирусов</a:t>
                      </a:r>
                      <a:endParaRPr lang="ru-RU" sz="1400" b="1">
                        <a:latin typeface="+mn-lt"/>
                        <a:ea typeface="Times New Roman"/>
                      </a:endParaRPr>
                    </a:p>
                  </a:txBody>
                  <a:tcPr marL="36000" marR="36000" marT="36000" marB="0"/>
                </a:tc>
                <a:tc>
                  <a:txBody>
                    <a:bodyPr/>
                    <a:lstStyle/>
                    <a:p>
                      <a:pPr>
                        <a:spcAft>
                          <a:spcPts val="0"/>
                        </a:spcAft>
                      </a:pPr>
                      <a:r>
                        <a:rPr lang="ru-RU" sz="1400" b="1"/>
                        <a:t>Какой процент клиентских мест поддерживается серверной антивирусной защитой (по отношению к числу вирусных событий)</a:t>
                      </a:r>
                      <a:endParaRPr lang="ru-RU" sz="1400" b="1">
                        <a:latin typeface="+mn-lt"/>
                        <a:ea typeface="Times New Roman"/>
                      </a:endParaRPr>
                    </a:p>
                  </a:txBody>
                  <a:tcPr marL="36000" marR="36000" marT="36000" marB="0"/>
                </a:tc>
                <a:tc>
                  <a:txBody>
                    <a:bodyPr/>
                    <a:lstStyle/>
                    <a:p>
                      <a:pPr>
                        <a:spcAft>
                          <a:spcPts val="0"/>
                        </a:spcAft>
                      </a:pPr>
                      <a:r>
                        <a:rPr lang="ru-RU" sz="1400" b="1"/>
                        <a:t>0%</a:t>
                      </a:r>
                      <a:endParaRPr lang="ru-RU" sz="1400" b="1">
                        <a:latin typeface="+mn-lt"/>
                        <a:ea typeface="Times New Roman"/>
                      </a:endParaRPr>
                    </a:p>
                  </a:txBody>
                  <a:tcPr marL="36000" marR="36000" marT="36000" marB="0"/>
                </a:tc>
                <a:tc>
                  <a:txBody>
                    <a:bodyPr/>
                    <a:lstStyle/>
                    <a:p>
                      <a:pPr>
                        <a:spcAft>
                          <a:spcPts val="0"/>
                        </a:spcAft>
                      </a:pPr>
                      <a:r>
                        <a:rPr lang="ru-RU" sz="1400" b="1"/>
                        <a:t>100%</a:t>
                      </a:r>
                      <a:endParaRPr lang="ru-RU" sz="1400" b="1">
                        <a:latin typeface="+mn-lt"/>
                        <a:ea typeface="Times New Roman"/>
                      </a:endParaRPr>
                    </a:p>
                  </a:txBody>
                  <a:tcPr marL="36000" marR="36000" marT="36000" marB="0"/>
                </a:tc>
                <a:extLst>
                  <a:ext uri="{0D108BD9-81ED-4DB2-BD59-A6C34878D82A}">
                    <a16:rowId xmlns:a16="http://schemas.microsoft.com/office/drawing/2014/main" xmlns="" val="10003"/>
                  </a:ext>
                </a:extLst>
              </a:tr>
              <a:tr h="1251612">
                <a:tc>
                  <a:txBody>
                    <a:bodyPr/>
                    <a:lstStyle/>
                    <a:p>
                      <a:pPr>
                        <a:spcAft>
                          <a:spcPts val="0"/>
                        </a:spcAft>
                      </a:pPr>
                      <a:r>
                        <a:rPr lang="ru-RU" sz="1400" b="1"/>
                        <a:t>Защита от вирусов</a:t>
                      </a:r>
                      <a:endParaRPr lang="ru-RU" sz="1400" b="1">
                        <a:latin typeface="+mn-lt"/>
                        <a:ea typeface="Times New Roman"/>
                      </a:endParaRPr>
                    </a:p>
                  </a:txBody>
                  <a:tcPr marL="36000" marR="36000" marT="36000" marB="0"/>
                </a:tc>
                <a:tc>
                  <a:txBody>
                    <a:bodyPr/>
                    <a:lstStyle/>
                    <a:p>
                      <a:pPr>
                        <a:spcAft>
                          <a:spcPts val="0"/>
                        </a:spcAft>
                      </a:pPr>
                      <a:r>
                        <a:rPr lang="ru-RU" sz="1400" b="1" dirty="0"/>
                        <a:t>Как устраняются последствия вирусных</a:t>
                      </a:r>
                    </a:p>
                    <a:p>
                      <a:pPr>
                        <a:spcAft>
                          <a:spcPts val="0"/>
                        </a:spcAft>
                      </a:pPr>
                      <a:r>
                        <a:rPr lang="ru-RU" sz="1400" b="1" dirty="0"/>
                        <a:t>атак</a:t>
                      </a:r>
                      <a:endParaRPr lang="ru-RU" sz="1400" b="1" dirty="0">
                        <a:latin typeface="+mn-lt"/>
                        <a:ea typeface="Times New Roman"/>
                      </a:endParaRPr>
                    </a:p>
                  </a:txBody>
                  <a:tcPr marL="36000" marR="36000" marT="36000" marB="0"/>
                </a:tc>
                <a:tc>
                  <a:txBody>
                    <a:bodyPr/>
                    <a:lstStyle/>
                    <a:p>
                      <a:pPr>
                        <a:spcAft>
                          <a:spcPts val="0"/>
                        </a:spcAft>
                      </a:pPr>
                      <a:r>
                        <a:rPr lang="ru-RU" sz="1400" b="1" dirty="0"/>
                        <a:t>Пользователь самостоятельно восстанавливает поврежденные файлы и систему, протокол событий не ведется</a:t>
                      </a:r>
                      <a:endParaRPr lang="ru-RU" sz="1400" b="1" dirty="0">
                        <a:latin typeface="+mn-lt"/>
                        <a:ea typeface="Times New Roman"/>
                      </a:endParaRPr>
                    </a:p>
                  </a:txBody>
                  <a:tcPr marL="36000" marR="36000" marT="36000" marB="0"/>
                </a:tc>
                <a:tc>
                  <a:txBody>
                    <a:bodyPr/>
                    <a:lstStyle/>
                    <a:p>
                      <a:pPr>
                        <a:spcAft>
                          <a:spcPts val="0"/>
                        </a:spcAft>
                      </a:pPr>
                      <a:r>
                        <a:rPr lang="ru-RU" sz="1400" b="1"/>
                        <a:t>Персонал ИС уведомляется об инциденте, проводятся исследования, и принимаются нейтрализующие меры, на местах поддерживается БД вирусных событий</a:t>
                      </a:r>
                      <a:endParaRPr lang="ru-RU" sz="1400" b="1">
                        <a:latin typeface="+mn-lt"/>
                        <a:ea typeface="Times New Roman"/>
                      </a:endParaRPr>
                    </a:p>
                  </a:txBody>
                  <a:tcPr marL="36000" marR="36000" marT="36000" marB="0"/>
                </a:tc>
                <a:extLst>
                  <a:ext uri="{0D108BD9-81ED-4DB2-BD59-A6C34878D82A}">
                    <a16:rowId xmlns:a16="http://schemas.microsoft.com/office/drawing/2014/main" xmlns="" val="10004"/>
                  </a:ext>
                </a:extLst>
              </a:tr>
              <a:tr h="1279184">
                <a:tc>
                  <a:txBody>
                    <a:bodyPr/>
                    <a:lstStyle/>
                    <a:p>
                      <a:pPr>
                        <a:spcAft>
                          <a:spcPts val="0"/>
                        </a:spcAft>
                      </a:pPr>
                      <a:r>
                        <a:rPr lang="ru-RU" sz="1400" b="1" dirty="0"/>
                        <a:t>Управление </a:t>
                      </a:r>
                      <a:r>
                        <a:rPr lang="ru-RU" sz="1400" b="1" dirty="0" err="1"/>
                        <a:t>безопас-ностью</a:t>
                      </a:r>
                      <a:endParaRPr lang="ru-RU" sz="1400" b="1" dirty="0">
                        <a:latin typeface="+mn-lt"/>
                        <a:ea typeface="Times New Roman"/>
                      </a:endParaRPr>
                    </a:p>
                  </a:txBody>
                  <a:tcPr marL="36000" marR="36000" marT="36000" marB="0"/>
                </a:tc>
                <a:tc>
                  <a:txBody>
                    <a:bodyPr/>
                    <a:lstStyle/>
                    <a:p>
                      <a:pPr>
                        <a:spcAft>
                          <a:spcPts val="0"/>
                        </a:spcAft>
                      </a:pPr>
                      <a:r>
                        <a:rPr lang="ru-RU" sz="1400" b="1"/>
                        <a:t>Что делается для гарантии безопасности критичных данных (информация, которая является критичной по отношению к миссии каждого отдельного предприятия)</a:t>
                      </a:r>
                      <a:endParaRPr lang="ru-RU" sz="1400" b="1">
                        <a:latin typeface="+mn-lt"/>
                        <a:ea typeface="Times New Roman"/>
                      </a:endParaRPr>
                    </a:p>
                  </a:txBody>
                  <a:tcPr marL="36000" marR="36000" marT="36000" marB="0"/>
                </a:tc>
                <a:tc>
                  <a:txBody>
                    <a:bodyPr/>
                    <a:lstStyle/>
                    <a:p>
                      <a:pPr>
                        <a:spcAft>
                          <a:spcPts val="0"/>
                        </a:spcAft>
                      </a:pPr>
                      <a:r>
                        <a:rPr lang="ru-RU" sz="1400" b="1"/>
                        <a:t>Ничего не делается</a:t>
                      </a:r>
                      <a:endParaRPr lang="ru-RU" sz="1400" b="1">
                        <a:latin typeface="+mn-lt"/>
                        <a:ea typeface="Times New Roman"/>
                      </a:endParaRPr>
                    </a:p>
                  </a:txBody>
                  <a:tcPr marL="36000" marR="36000" marT="36000" marB="0"/>
                </a:tc>
                <a:tc>
                  <a:txBody>
                    <a:bodyPr/>
                    <a:lstStyle/>
                    <a:p>
                      <a:pPr>
                        <a:spcAft>
                          <a:spcPts val="0"/>
                        </a:spcAft>
                      </a:pPr>
                      <a:r>
                        <a:rPr lang="ru-RU" sz="1400" b="1"/>
                        <a:t>Инструментальные средства шифрования и обеспечения безопасности закупаются у третьей стороны</a:t>
                      </a:r>
                      <a:endParaRPr lang="ru-RU" sz="1400" b="1">
                        <a:latin typeface="+mn-lt"/>
                        <a:ea typeface="Times New Roman"/>
                      </a:endParaRPr>
                    </a:p>
                  </a:txBody>
                  <a:tcPr marL="36000" marR="36000" marT="36000" marB="0"/>
                </a:tc>
                <a:extLst>
                  <a:ext uri="{0D108BD9-81ED-4DB2-BD59-A6C34878D82A}">
                    <a16:rowId xmlns:a16="http://schemas.microsoft.com/office/drawing/2014/main" xmlns="" val="10005"/>
                  </a:ext>
                </a:extLst>
              </a:tr>
              <a:tr h="1326809">
                <a:tc>
                  <a:txBody>
                    <a:bodyPr/>
                    <a:lstStyle/>
                    <a:p>
                      <a:pPr>
                        <a:spcAft>
                          <a:spcPts val="0"/>
                        </a:spcAft>
                      </a:pPr>
                      <a:r>
                        <a:rPr lang="ru-RU" sz="1400" b="1" dirty="0"/>
                        <a:t>Управление </a:t>
                      </a:r>
                      <a:r>
                        <a:rPr lang="ru-RU" sz="1400" b="1" dirty="0" err="1"/>
                        <a:t>безопас-ностью</a:t>
                      </a:r>
                      <a:endParaRPr lang="ru-RU" sz="1400" b="1" dirty="0">
                        <a:latin typeface="+mn-lt"/>
                        <a:ea typeface="Times New Roman"/>
                      </a:endParaRPr>
                    </a:p>
                  </a:txBody>
                  <a:tcPr marL="36000" marR="36000" marT="36000" marB="0"/>
                </a:tc>
                <a:tc>
                  <a:txBody>
                    <a:bodyPr/>
                    <a:lstStyle/>
                    <a:p>
                      <a:pPr>
                        <a:spcAft>
                          <a:spcPts val="0"/>
                        </a:spcAft>
                      </a:pPr>
                      <a:r>
                        <a:rPr lang="ru-RU" sz="1400" b="1" dirty="0"/>
                        <a:t>Что делается для гарантии физической безопасности помещений с целью предотвращения случаев воровства и преступного использования оборудования</a:t>
                      </a:r>
                      <a:endParaRPr lang="ru-RU" sz="1400" b="1" dirty="0">
                        <a:latin typeface="+mn-lt"/>
                        <a:ea typeface="Times New Roman"/>
                      </a:endParaRPr>
                    </a:p>
                  </a:txBody>
                  <a:tcPr marL="36000" marR="36000" marT="36000" marB="0"/>
                </a:tc>
                <a:tc>
                  <a:txBody>
                    <a:bodyPr/>
                    <a:lstStyle/>
                    <a:p>
                      <a:pPr>
                        <a:spcAft>
                          <a:spcPts val="0"/>
                        </a:spcAft>
                      </a:pPr>
                      <a:r>
                        <a:rPr lang="ru-RU" sz="1400" b="1"/>
                        <a:t>Даются сигналы тревоги о нарушении безопасности</a:t>
                      </a:r>
                      <a:endParaRPr lang="ru-RU" sz="1400" b="1">
                        <a:latin typeface="+mn-lt"/>
                        <a:ea typeface="Times New Roman"/>
                      </a:endParaRPr>
                    </a:p>
                  </a:txBody>
                  <a:tcPr marL="36000" marR="36000" marT="36000" marB="0"/>
                </a:tc>
                <a:tc>
                  <a:txBody>
                    <a:bodyPr/>
                    <a:lstStyle/>
                    <a:p>
                      <a:pPr>
                        <a:spcAft>
                          <a:spcPts val="0"/>
                        </a:spcAft>
                      </a:pPr>
                      <a:r>
                        <a:rPr lang="ru-RU" sz="1400" b="1" dirty="0"/>
                        <a:t>Внедряются такие средства безопасности, как смарт-карты или биометрические устройства</a:t>
                      </a:r>
                      <a:endParaRPr lang="ru-RU" sz="1400" b="1" dirty="0">
                        <a:latin typeface="+mn-lt"/>
                        <a:ea typeface="Times New Roman"/>
                      </a:endParaRPr>
                    </a:p>
                  </a:txBody>
                  <a:tcPr marL="36000" marR="36000" marT="36000" marB="0"/>
                </a:tc>
                <a:extLst>
                  <a:ext uri="{0D108BD9-81ED-4DB2-BD59-A6C34878D82A}">
                    <a16:rowId xmlns:a16="http://schemas.microsoft.com/office/drawing/2014/main" xmlns="" val="10006"/>
                  </a:ext>
                </a:extLst>
              </a:tr>
            </a:tbl>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E0EBFF"/>
        </a:solid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graphicFrame>
        <p:nvGraphicFramePr>
          <p:cNvPr id="5" name="Таблица 4"/>
          <p:cNvGraphicFramePr>
            <a:graphicFrameLocks noGrp="1"/>
          </p:cNvGraphicFramePr>
          <p:nvPr>
            <p:extLst>
              <p:ext uri="{D42A27DB-BD31-4B8C-83A1-F6EECF244321}">
                <p14:modId xmlns:p14="http://schemas.microsoft.com/office/powerpoint/2010/main" val="1954270044"/>
              </p:ext>
            </p:extLst>
          </p:nvPr>
        </p:nvGraphicFramePr>
        <p:xfrm>
          <a:off x="0" y="435616"/>
          <a:ext cx="9144002" cy="6377760"/>
        </p:xfrm>
        <a:graphic>
          <a:graphicData uri="http://schemas.openxmlformats.org/drawingml/2006/table">
            <a:tbl>
              <a:tblPr>
                <a:tableStyleId>{3C2FFA5D-87B4-456A-9821-1D502468CF0F}</a:tableStyleId>
              </a:tblPr>
              <a:tblGrid>
                <a:gridCol w="5857887">
                  <a:extLst>
                    <a:ext uri="{9D8B030D-6E8A-4147-A177-3AD203B41FA5}">
                      <a16:colId xmlns:a16="http://schemas.microsoft.com/office/drawing/2014/main" xmlns="" val="20000"/>
                    </a:ext>
                  </a:extLst>
                </a:gridCol>
                <a:gridCol w="1643074">
                  <a:extLst>
                    <a:ext uri="{9D8B030D-6E8A-4147-A177-3AD203B41FA5}">
                      <a16:colId xmlns:a16="http://schemas.microsoft.com/office/drawing/2014/main" xmlns="" val="20001"/>
                    </a:ext>
                  </a:extLst>
                </a:gridCol>
                <a:gridCol w="1643041">
                  <a:extLst>
                    <a:ext uri="{9D8B030D-6E8A-4147-A177-3AD203B41FA5}">
                      <a16:colId xmlns:a16="http://schemas.microsoft.com/office/drawing/2014/main" xmlns="" val="20002"/>
                    </a:ext>
                  </a:extLst>
                </a:gridCol>
              </a:tblGrid>
              <a:tr h="499318">
                <a:tc>
                  <a:txBody>
                    <a:bodyPr/>
                    <a:lstStyle/>
                    <a:p>
                      <a:pPr algn="ctr">
                        <a:spcAft>
                          <a:spcPts val="0"/>
                        </a:spcAft>
                      </a:pPr>
                      <a:r>
                        <a:rPr lang="ru-RU" sz="1800" dirty="0"/>
                        <a:t>Статья затрат</a:t>
                      </a:r>
                      <a:endParaRPr lang="ru-RU" sz="1800" dirty="0">
                        <a:latin typeface="+mn-lt"/>
                        <a:ea typeface="Times New Roman"/>
                      </a:endParaRPr>
                    </a:p>
                  </a:txBody>
                  <a:tcPr marL="108000" marR="108000" marT="72000" marB="72000" anchor="ctr"/>
                </a:tc>
                <a:tc>
                  <a:txBody>
                    <a:bodyPr/>
                    <a:lstStyle/>
                    <a:p>
                      <a:pPr algn="ctr">
                        <a:spcAft>
                          <a:spcPts val="0"/>
                        </a:spcAft>
                      </a:pPr>
                      <a:r>
                        <a:rPr lang="ru-RU" sz="1800" dirty="0"/>
                        <a:t>Защита от вирусов %</a:t>
                      </a:r>
                      <a:endParaRPr lang="ru-RU" sz="1800" dirty="0">
                        <a:latin typeface="+mn-lt"/>
                        <a:ea typeface="Times New Roman"/>
                      </a:endParaRPr>
                    </a:p>
                  </a:txBody>
                  <a:tcPr marL="108000" marR="108000" marT="72000" marB="72000" anchor="ctr"/>
                </a:tc>
                <a:tc>
                  <a:txBody>
                    <a:bodyPr/>
                    <a:lstStyle/>
                    <a:p>
                      <a:pPr>
                        <a:spcAft>
                          <a:spcPts val="0"/>
                        </a:spcAft>
                      </a:pPr>
                      <a:r>
                        <a:rPr lang="ru-RU" sz="1800" dirty="0"/>
                        <a:t>Управление </a:t>
                      </a:r>
                      <a:r>
                        <a:rPr lang="en-US" sz="1800" dirty="0" err="1"/>
                        <a:t>i</a:t>
                      </a:r>
                      <a:r>
                        <a:rPr lang="ru-RU" sz="1800" dirty="0"/>
                        <a:t>, </a:t>
                      </a:r>
                      <a:r>
                        <a:rPr lang="ru-RU" sz="1800" dirty="0" err="1"/>
                        <a:t>безопас-ностью</a:t>
                      </a:r>
                      <a:r>
                        <a:rPr lang="ru-RU" sz="1800" dirty="0"/>
                        <a:t>, %</a:t>
                      </a: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00"/>
                  </a:ext>
                </a:extLst>
              </a:tr>
              <a:tr h="191405">
                <a:tc>
                  <a:txBody>
                    <a:bodyPr/>
                    <a:lstStyle/>
                    <a:p>
                      <a:pPr>
                        <a:spcAft>
                          <a:spcPts val="0"/>
                        </a:spcAft>
                      </a:pPr>
                      <a:r>
                        <a:rPr lang="ru-RU" sz="1800" dirty="0"/>
                        <a:t>Операции</a:t>
                      </a:r>
                      <a:r>
                        <a:rPr lang="en-US" sz="1800" dirty="0"/>
                        <a:t> (Operations)</a:t>
                      </a:r>
                      <a:endParaRPr lang="ru-RU" sz="1800" dirty="0">
                        <a:latin typeface="+mn-lt"/>
                        <a:ea typeface="Times New Roman"/>
                      </a:endParaRPr>
                    </a:p>
                  </a:txBody>
                  <a:tcPr marL="108000" marR="108000" marT="72000" marB="72000"/>
                </a:tc>
                <a:tc>
                  <a:txBody>
                    <a:bodyPr/>
                    <a:lstStyle/>
                    <a:p>
                      <a:pPr>
                        <a:spcAft>
                          <a:spcPts val="0"/>
                        </a:spcAft>
                      </a:pPr>
                      <a:endParaRPr lang="en-US" sz="1800" dirty="0">
                        <a:latin typeface="+mn-lt"/>
                        <a:ea typeface="Times New Roman"/>
                      </a:endParaRPr>
                    </a:p>
                  </a:txBody>
                  <a:tcPr marL="108000" marR="108000" marT="72000" marB="72000"/>
                </a:tc>
                <a:tc>
                  <a:txBody>
                    <a:bodyPr/>
                    <a:lstStyle/>
                    <a:p>
                      <a:pPr>
                        <a:spcAft>
                          <a:spcPts val="0"/>
                        </a:spcAft>
                      </a:pPr>
                      <a:endParaRPr lang="en-US" sz="1800">
                        <a:latin typeface="+mn-lt"/>
                        <a:ea typeface="Times New Roman"/>
                      </a:endParaRPr>
                    </a:p>
                  </a:txBody>
                  <a:tcPr marL="108000" marR="108000" marT="72000" marB="72000"/>
                </a:tc>
                <a:extLst>
                  <a:ext uri="{0D108BD9-81ED-4DB2-BD59-A6C34878D82A}">
                    <a16:rowId xmlns:a16="http://schemas.microsoft.com/office/drawing/2014/main" xmlns="" val="10001"/>
                  </a:ext>
                </a:extLst>
              </a:tr>
              <a:tr h="191405">
                <a:tc>
                  <a:txBody>
                    <a:bodyPr/>
                    <a:lstStyle/>
                    <a:p>
                      <a:pPr>
                        <a:spcAft>
                          <a:spcPts val="0"/>
                        </a:spcAft>
                      </a:pPr>
                      <a:r>
                        <a:rPr lang="ru-RU" sz="1800" dirty="0"/>
                        <a:t>Технические услуги</a:t>
                      </a:r>
                      <a:r>
                        <a:rPr lang="en-US" sz="1800" dirty="0"/>
                        <a:t> (Technical services)</a:t>
                      </a:r>
                      <a:endParaRPr lang="ru-RU" sz="1800" dirty="0">
                        <a:latin typeface="+mn-lt"/>
                        <a:ea typeface="Times New Roman"/>
                      </a:endParaRPr>
                    </a:p>
                  </a:txBody>
                  <a:tcPr marL="108000" marR="108000" marT="72000" marB="72000"/>
                </a:tc>
                <a:tc>
                  <a:txBody>
                    <a:bodyPr/>
                    <a:lstStyle/>
                    <a:p>
                      <a:pPr>
                        <a:spcAft>
                          <a:spcPts val="0"/>
                        </a:spcAft>
                      </a:pPr>
                      <a:endParaRPr lang="en-US" sz="1800">
                        <a:latin typeface="+mn-lt"/>
                        <a:ea typeface="Times New Roman"/>
                      </a:endParaRPr>
                    </a:p>
                  </a:txBody>
                  <a:tcPr marL="108000" marR="108000" marT="72000" marB="72000"/>
                </a:tc>
                <a:tc>
                  <a:txBody>
                    <a:bodyPr/>
                    <a:lstStyle/>
                    <a:p>
                      <a:pPr>
                        <a:spcAft>
                          <a:spcPts val="0"/>
                        </a:spcAft>
                      </a:pPr>
                      <a:endParaRPr lang="en-US" sz="1800">
                        <a:latin typeface="+mn-lt"/>
                        <a:ea typeface="Times New Roman"/>
                      </a:endParaRPr>
                    </a:p>
                  </a:txBody>
                  <a:tcPr marL="108000" marR="108000" marT="72000" marB="72000"/>
                </a:tc>
                <a:extLst>
                  <a:ext uri="{0D108BD9-81ED-4DB2-BD59-A6C34878D82A}">
                    <a16:rowId xmlns:a16="http://schemas.microsoft.com/office/drawing/2014/main" xmlns="" val="10002"/>
                  </a:ext>
                </a:extLst>
              </a:tr>
              <a:tr h="192098">
                <a:tc>
                  <a:txBody>
                    <a:bodyPr/>
                    <a:lstStyle/>
                    <a:p>
                      <a:pPr>
                        <a:spcAft>
                          <a:spcPts val="0"/>
                        </a:spcAft>
                      </a:pPr>
                      <a:r>
                        <a:rPr lang="ru-RU" sz="1800"/>
                        <a:t>Решение проблем уровня</a:t>
                      </a:r>
                      <a:r>
                        <a:rPr lang="en-US" sz="1800"/>
                        <a:t> II (Tier II problem resolution)</a:t>
                      </a:r>
                      <a:endParaRPr lang="ru-RU" sz="1800">
                        <a:latin typeface="+mn-lt"/>
                        <a:ea typeface="Times New Roman"/>
                      </a:endParaRPr>
                    </a:p>
                  </a:txBody>
                  <a:tcPr marL="108000" marR="108000" marT="72000" marB="72000"/>
                </a:tc>
                <a:tc>
                  <a:txBody>
                    <a:bodyPr/>
                    <a:lstStyle/>
                    <a:p>
                      <a:pPr>
                        <a:spcAft>
                          <a:spcPts val="0"/>
                        </a:spcAft>
                      </a:pPr>
                      <a:r>
                        <a:rPr lang="en-US" sz="1800" dirty="0"/>
                        <a:t>2,600</a:t>
                      </a:r>
                      <a:endParaRPr lang="ru-RU" sz="1800" dirty="0">
                        <a:latin typeface="+mn-lt"/>
                        <a:ea typeface="Times New Roman"/>
                      </a:endParaRPr>
                    </a:p>
                  </a:txBody>
                  <a:tcPr marL="108000" marR="108000" marT="72000" marB="72000"/>
                </a:tc>
                <a:tc>
                  <a:txBody>
                    <a:bodyPr/>
                    <a:lstStyle/>
                    <a:p>
                      <a:pPr>
                        <a:spcAft>
                          <a:spcPts val="0"/>
                        </a:spcAft>
                      </a:pPr>
                      <a:r>
                        <a:rPr lang="en-US" sz="1800"/>
                        <a:t>0,000</a:t>
                      </a:r>
                      <a:endParaRPr lang="ru-RU" sz="1800">
                        <a:latin typeface="+mn-lt"/>
                        <a:ea typeface="Times New Roman"/>
                      </a:endParaRPr>
                    </a:p>
                  </a:txBody>
                  <a:tcPr marL="108000" marR="108000" marT="72000" marB="72000"/>
                </a:tc>
                <a:extLst>
                  <a:ext uri="{0D108BD9-81ED-4DB2-BD59-A6C34878D82A}">
                    <a16:rowId xmlns:a16="http://schemas.microsoft.com/office/drawing/2014/main" xmlns="" val="10003"/>
                  </a:ext>
                </a:extLst>
              </a:tr>
              <a:tr h="191405">
                <a:tc>
                  <a:txBody>
                    <a:bodyPr/>
                    <a:lstStyle/>
                    <a:p>
                      <a:pPr>
                        <a:spcAft>
                          <a:spcPts val="0"/>
                        </a:spcAft>
                      </a:pPr>
                      <a:r>
                        <a:rPr lang="ru-RU" sz="1800" dirty="0"/>
                        <a:t>Решение проблем уровня</a:t>
                      </a:r>
                      <a:r>
                        <a:rPr lang="en-US" sz="1800" dirty="0"/>
                        <a:t> III (Tier III problem resolution)</a:t>
                      </a:r>
                      <a:endParaRPr lang="ru-RU" sz="1800" dirty="0">
                        <a:latin typeface="+mn-lt"/>
                        <a:ea typeface="Times New Roman"/>
                      </a:endParaRPr>
                    </a:p>
                  </a:txBody>
                  <a:tcPr marL="108000" marR="108000" marT="72000" marB="72000"/>
                </a:tc>
                <a:tc>
                  <a:txBody>
                    <a:bodyPr/>
                    <a:lstStyle/>
                    <a:p>
                      <a:pPr>
                        <a:spcAft>
                          <a:spcPts val="0"/>
                        </a:spcAft>
                      </a:pPr>
                      <a:r>
                        <a:rPr lang="en-US" sz="1800" dirty="0"/>
                        <a:t>1,300</a:t>
                      </a:r>
                      <a:endParaRPr lang="ru-RU" sz="1800" dirty="0">
                        <a:latin typeface="+mn-lt"/>
                        <a:ea typeface="Times New Roman"/>
                      </a:endParaRPr>
                    </a:p>
                  </a:txBody>
                  <a:tcPr marL="108000" marR="108000" marT="72000" marB="72000"/>
                </a:tc>
                <a:tc>
                  <a:txBody>
                    <a:bodyPr/>
                    <a:lstStyle/>
                    <a:p>
                      <a:pPr>
                        <a:spcAft>
                          <a:spcPts val="0"/>
                        </a:spcAft>
                      </a:pPr>
                      <a:r>
                        <a:rPr lang="en-US" sz="1800"/>
                        <a:t>0,000</a:t>
                      </a:r>
                      <a:endParaRPr lang="ru-RU" sz="1800">
                        <a:latin typeface="+mn-lt"/>
                        <a:ea typeface="Times New Roman"/>
                      </a:endParaRPr>
                    </a:p>
                  </a:txBody>
                  <a:tcPr marL="108000" marR="108000" marT="72000" marB="72000"/>
                </a:tc>
                <a:extLst>
                  <a:ext uri="{0D108BD9-81ED-4DB2-BD59-A6C34878D82A}">
                    <a16:rowId xmlns:a16="http://schemas.microsoft.com/office/drawing/2014/main" xmlns="" val="10004"/>
                  </a:ext>
                </a:extLst>
              </a:tr>
              <a:tr h="191405">
                <a:tc>
                  <a:txBody>
                    <a:bodyPr/>
                    <a:lstStyle/>
                    <a:p>
                      <a:pPr>
                        <a:spcAft>
                          <a:spcPts val="0"/>
                        </a:spcAft>
                      </a:pPr>
                      <a:r>
                        <a:rPr lang="ru-RU" sz="1800" dirty="0"/>
                        <a:t>Администрирование конечных пользователей</a:t>
                      </a:r>
                      <a:r>
                        <a:rPr lang="en-US" sz="1800" dirty="0"/>
                        <a:t> (User administration, adds and changes)</a:t>
                      </a:r>
                      <a:endParaRPr lang="ru-RU" sz="1800" dirty="0">
                        <a:latin typeface="+mn-lt"/>
                        <a:ea typeface="Times New Roman"/>
                      </a:endParaRPr>
                    </a:p>
                  </a:txBody>
                  <a:tcPr marL="108000" marR="108000" marT="72000" marB="72000"/>
                </a:tc>
                <a:tc>
                  <a:txBody>
                    <a:bodyPr/>
                    <a:lstStyle/>
                    <a:p>
                      <a:pPr>
                        <a:spcAft>
                          <a:spcPts val="0"/>
                        </a:spcAft>
                      </a:pPr>
                      <a:r>
                        <a:rPr lang="ru-RU" sz="1800" dirty="0"/>
                        <a:t>0,000</a:t>
                      </a:r>
                      <a:endParaRPr lang="ru-RU" sz="1800" dirty="0">
                        <a:latin typeface="+mn-lt"/>
                        <a:ea typeface="Times New Roman"/>
                      </a:endParaRPr>
                    </a:p>
                  </a:txBody>
                  <a:tcPr marL="108000" marR="108000" marT="72000" marB="72000"/>
                </a:tc>
                <a:tc>
                  <a:txBody>
                    <a:bodyPr/>
                    <a:lstStyle/>
                    <a:p>
                      <a:pPr>
                        <a:spcAft>
                          <a:spcPts val="0"/>
                        </a:spcAft>
                      </a:pPr>
                      <a:r>
                        <a:rPr lang="ru-RU" sz="1800" dirty="0"/>
                        <a:t>6,500</a:t>
                      </a: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05"/>
                  </a:ext>
                </a:extLst>
              </a:tr>
              <a:tr h="192098">
                <a:tc>
                  <a:txBody>
                    <a:bodyPr/>
                    <a:lstStyle/>
                    <a:p>
                      <a:pPr>
                        <a:spcAft>
                          <a:spcPts val="0"/>
                        </a:spcAft>
                      </a:pPr>
                      <a:r>
                        <a:rPr lang="ru-RU" sz="1800"/>
                        <a:t>Установка аппаратного обеспечения (Hardware deployment)</a:t>
                      </a:r>
                      <a:endParaRPr lang="ru-RU" sz="1800">
                        <a:latin typeface="+mn-lt"/>
                        <a:ea typeface="Times New Roman"/>
                      </a:endParaRPr>
                    </a:p>
                  </a:txBody>
                  <a:tcPr marL="108000" marR="108000" marT="72000" marB="72000"/>
                </a:tc>
                <a:tc>
                  <a:txBody>
                    <a:bodyPr/>
                    <a:lstStyle/>
                    <a:p>
                      <a:pPr>
                        <a:spcAft>
                          <a:spcPts val="0"/>
                        </a:spcAft>
                      </a:pPr>
                      <a:r>
                        <a:rPr lang="ru-RU" sz="1800" dirty="0"/>
                        <a:t>0,000</a:t>
                      </a:r>
                      <a:endParaRPr lang="ru-RU" sz="1800" dirty="0">
                        <a:latin typeface="+mn-lt"/>
                        <a:ea typeface="Times New Roman"/>
                      </a:endParaRPr>
                    </a:p>
                  </a:txBody>
                  <a:tcPr marL="108000" marR="108000" marT="72000" marB="72000"/>
                </a:tc>
                <a:tc>
                  <a:txBody>
                    <a:bodyPr/>
                    <a:lstStyle/>
                    <a:p>
                      <a:pPr>
                        <a:spcAft>
                          <a:spcPts val="0"/>
                        </a:spcAft>
                      </a:pPr>
                      <a:r>
                        <a:rPr lang="ru-RU" sz="1800" dirty="0"/>
                        <a:t>2,600</a:t>
                      </a: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06"/>
                  </a:ext>
                </a:extLst>
              </a:tr>
              <a:tr h="332880">
                <a:tc>
                  <a:txBody>
                    <a:bodyPr/>
                    <a:lstStyle/>
                    <a:p>
                      <a:pPr>
                        <a:spcAft>
                          <a:spcPts val="0"/>
                        </a:spcAft>
                      </a:pPr>
                      <a:r>
                        <a:rPr lang="ru-RU" sz="1800"/>
                        <a:t>Резервное копирование, архивирование и восстановление (Backup, archiving and recovery)</a:t>
                      </a:r>
                      <a:endParaRPr lang="ru-RU" sz="1800">
                        <a:latin typeface="+mn-lt"/>
                        <a:ea typeface="Times New Roman"/>
                      </a:endParaRPr>
                    </a:p>
                  </a:txBody>
                  <a:tcPr marL="108000" marR="108000" marT="72000" marB="72000"/>
                </a:tc>
                <a:tc>
                  <a:txBody>
                    <a:bodyPr/>
                    <a:lstStyle/>
                    <a:p>
                      <a:pPr>
                        <a:spcAft>
                          <a:spcPts val="0"/>
                        </a:spcAft>
                      </a:pPr>
                      <a:r>
                        <a:rPr lang="ru-RU" sz="1800" dirty="0"/>
                        <a:t>2,600</a:t>
                      </a:r>
                      <a:endParaRPr lang="ru-RU" sz="1800" dirty="0">
                        <a:latin typeface="+mn-lt"/>
                        <a:ea typeface="Times New Roman"/>
                      </a:endParaRPr>
                    </a:p>
                  </a:txBody>
                  <a:tcPr marL="108000" marR="108000" marT="72000" marB="72000"/>
                </a:tc>
                <a:tc>
                  <a:txBody>
                    <a:bodyPr/>
                    <a:lstStyle/>
                    <a:p>
                      <a:pPr>
                        <a:spcAft>
                          <a:spcPts val="0"/>
                        </a:spcAft>
                      </a:pPr>
                      <a:r>
                        <a:rPr lang="ru-RU" sz="1800" dirty="0"/>
                        <a:t>0,000</a:t>
                      </a: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07"/>
                  </a:ext>
                </a:extLst>
              </a:tr>
              <a:tr h="196953">
                <a:tc>
                  <a:txBody>
                    <a:bodyPr/>
                    <a:lstStyle/>
                    <a:p>
                      <a:pPr>
                        <a:spcAft>
                          <a:spcPts val="0"/>
                        </a:spcAft>
                      </a:pPr>
                      <a:r>
                        <a:rPr lang="ru-RU" sz="1800"/>
                        <a:t>Планирование и управление процессами (Planning and process management)</a:t>
                      </a:r>
                      <a:endParaRPr lang="ru-RU" sz="1800">
                        <a:latin typeface="+mn-lt"/>
                        <a:ea typeface="Times New Roman"/>
                      </a:endParaRPr>
                    </a:p>
                  </a:txBody>
                  <a:tcPr marL="108000" marR="108000" marT="72000" marB="72000"/>
                </a:tc>
                <a:tc>
                  <a:txBody>
                    <a:bodyPr/>
                    <a:lstStyle/>
                    <a:p>
                      <a:pPr>
                        <a:spcAft>
                          <a:spcPts val="0"/>
                        </a:spcAft>
                      </a:pPr>
                      <a:endParaRPr lang="ru-RU" sz="1800">
                        <a:latin typeface="+mn-lt"/>
                        <a:ea typeface="Times New Roman"/>
                      </a:endParaRPr>
                    </a:p>
                  </a:txBody>
                  <a:tcPr marL="108000" marR="108000" marT="72000" marB="72000"/>
                </a:tc>
                <a:tc>
                  <a:txBody>
                    <a:bodyPr/>
                    <a:lstStyle/>
                    <a:p>
                      <a:pPr>
                        <a:spcAft>
                          <a:spcPts val="0"/>
                        </a:spcAft>
                      </a:pP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08"/>
                  </a:ext>
                </a:extLst>
              </a:tr>
              <a:tr h="332880">
                <a:tc>
                  <a:txBody>
                    <a:bodyPr/>
                    <a:lstStyle/>
                    <a:p>
                      <a:pPr>
                        <a:spcAft>
                          <a:spcPts val="0"/>
                        </a:spcAft>
                      </a:pPr>
                      <a:r>
                        <a:rPr lang="ru-RU" sz="1800" dirty="0"/>
                        <a:t>Управление системными исследованиями, планированием и продуктами (</a:t>
                      </a:r>
                      <a:r>
                        <a:rPr lang="ru-RU" sz="1800" dirty="0" err="1"/>
                        <a:t>Systems</a:t>
                      </a:r>
                      <a:r>
                        <a:rPr lang="ru-RU" sz="1800" dirty="0"/>
                        <a:t> </a:t>
                      </a:r>
                      <a:r>
                        <a:rPr lang="ru-RU" sz="1800" dirty="0" err="1"/>
                        <a:t>research</a:t>
                      </a:r>
                      <a:r>
                        <a:rPr lang="ru-RU" sz="1800" dirty="0"/>
                        <a:t>, planning </a:t>
                      </a:r>
                      <a:r>
                        <a:rPr lang="ru-RU" sz="1800" dirty="0" err="1"/>
                        <a:t>and</a:t>
                      </a:r>
                      <a:r>
                        <a:rPr lang="ru-RU" sz="1800" dirty="0"/>
                        <a:t> </a:t>
                      </a:r>
                      <a:r>
                        <a:rPr lang="ru-RU" sz="1800" dirty="0" err="1"/>
                        <a:t>product</a:t>
                      </a:r>
                      <a:r>
                        <a:rPr lang="ru-RU" sz="1800" dirty="0"/>
                        <a:t> </a:t>
                      </a:r>
                      <a:r>
                        <a:rPr lang="ru-RU" sz="1800" dirty="0" err="1"/>
                        <a:t>management</a:t>
                      </a:r>
                      <a:r>
                        <a:rPr lang="ru-RU" sz="1800" dirty="0"/>
                        <a:t>)</a:t>
                      </a:r>
                      <a:endParaRPr lang="ru-RU" sz="1800" dirty="0">
                        <a:latin typeface="+mn-lt"/>
                        <a:ea typeface="Times New Roman"/>
                      </a:endParaRPr>
                    </a:p>
                  </a:txBody>
                  <a:tcPr marL="108000" marR="108000" marT="72000" marB="72000"/>
                </a:tc>
                <a:tc>
                  <a:txBody>
                    <a:bodyPr/>
                    <a:lstStyle/>
                    <a:p>
                      <a:pPr>
                        <a:spcAft>
                          <a:spcPts val="0"/>
                        </a:spcAft>
                      </a:pPr>
                      <a:r>
                        <a:rPr lang="ru-RU" sz="1800" dirty="0"/>
                        <a:t>1,300</a:t>
                      </a:r>
                      <a:endParaRPr lang="ru-RU" sz="1800" dirty="0">
                        <a:latin typeface="+mn-lt"/>
                        <a:ea typeface="Times New Roman"/>
                      </a:endParaRPr>
                    </a:p>
                  </a:txBody>
                  <a:tcPr marL="108000" marR="108000" marT="72000" marB="72000"/>
                </a:tc>
                <a:tc>
                  <a:txBody>
                    <a:bodyPr/>
                    <a:lstStyle/>
                    <a:p>
                      <a:pPr>
                        <a:spcAft>
                          <a:spcPts val="0"/>
                        </a:spcAft>
                      </a:pPr>
                      <a:r>
                        <a:rPr lang="ru-RU" sz="1800" dirty="0"/>
                        <a:t>1,300</a:t>
                      </a: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09"/>
                  </a:ext>
                </a:extLst>
              </a:tr>
            </a:tbl>
          </a:graphicData>
        </a:graphic>
      </p:graphicFrame>
      <p:sp>
        <p:nvSpPr>
          <p:cNvPr id="2" name="Прямоугольник 1"/>
          <p:cNvSpPr/>
          <p:nvPr/>
        </p:nvSpPr>
        <p:spPr>
          <a:xfrm>
            <a:off x="323528" y="4554"/>
            <a:ext cx="8424936" cy="400110"/>
          </a:xfrm>
          <a:prstGeom prst="rect">
            <a:avLst/>
          </a:prstGeom>
          <a:solidFill>
            <a:srgbClr val="E0EBFF"/>
          </a:solidFill>
        </p:spPr>
        <p:txBody>
          <a:bodyPr wrap="square">
            <a:spAutoFit/>
          </a:bodyPr>
          <a:lstStyle/>
          <a:p>
            <a:r>
              <a:rPr lang="ru-RU" sz="2000" b="1" dirty="0">
                <a:latin typeface="+mn-lt"/>
                <a:ea typeface="Times New Roman" panose="02020603050405020304" pitchFamily="18" charset="0"/>
              </a:rPr>
              <a:t>Табл. 2 Статьи расходов базового и повышенного уровня защиты (1 из 4)</a:t>
            </a:r>
            <a:endParaRPr lang="ru-RU" sz="2000" b="1" dirty="0">
              <a:latin typeface="+mn-lt"/>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graphicFrame>
        <p:nvGraphicFramePr>
          <p:cNvPr id="5" name="Таблица 4"/>
          <p:cNvGraphicFramePr>
            <a:graphicFrameLocks noGrp="1"/>
          </p:cNvGraphicFramePr>
          <p:nvPr>
            <p:extLst>
              <p:ext uri="{D42A27DB-BD31-4B8C-83A1-F6EECF244321}">
                <p14:modId xmlns:p14="http://schemas.microsoft.com/office/powerpoint/2010/main" val="3061338251"/>
              </p:ext>
            </p:extLst>
          </p:nvPr>
        </p:nvGraphicFramePr>
        <p:xfrm>
          <a:off x="0" y="0"/>
          <a:ext cx="9144002" cy="6665760"/>
        </p:xfrm>
        <a:graphic>
          <a:graphicData uri="http://schemas.openxmlformats.org/drawingml/2006/table">
            <a:tbl>
              <a:tblPr>
                <a:tableStyleId>{3C2FFA5D-87B4-456A-9821-1D502468CF0F}</a:tableStyleId>
              </a:tblPr>
              <a:tblGrid>
                <a:gridCol w="5868144">
                  <a:extLst>
                    <a:ext uri="{9D8B030D-6E8A-4147-A177-3AD203B41FA5}">
                      <a16:colId xmlns:a16="http://schemas.microsoft.com/office/drawing/2014/main" xmlns="" val="20000"/>
                    </a:ext>
                  </a:extLst>
                </a:gridCol>
                <a:gridCol w="1632817">
                  <a:extLst>
                    <a:ext uri="{9D8B030D-6E8A-4147-A177-3AD203B41FA5}">
                      <a16:colId xmlns:a16="http://schemas.microsoft.com/office/drawing/2014/main" xmlns="" val="20001"/>
                    </a:ext>
                  </a:extLst>
                </a:gridCol>
                <a:gridCol w="1643041">
                  <a:extLst>
                    <a:ext uri="{9D8B030D-6E8A-4147-A177-3AD203B41FA5}">
                      <a16:colId xmlns:a16="http://schemas.microsoft.com/office/drawing/2014/main" xmlns="" val="20002"/>
                    </a:ext>
                  </a:extLst>
                </a:gridCol>
              </a:tblGrid>
              <a:tr h="499318">
                <a:tc>
                  <a:txBody>
                    <a:bodyPr/>
                    <a:lstStyle/>
                    <a:p>
                      <a:pPr algn="ctr">
                        <a:spcAft>
                          <a:spcPts val="0"/>
                        </a:spcAft>
                      </a:pPr>
                      <a:r>
                        <a:rPr lang="ru-RU" sz="1800" dirty="0"/>
                        <a:t>Статья затрат</a:t>
                      </a:r>
                      <a:endParaRPr lang="ru-RU" sz="1800" dirty="0">
                        <a:latin typeface="+mn-lt"/>
                        <a:ea typeface="Times New Roman"/>
                      </a:endParaRPr>
                    </a:p>
                  </a:txBody>
                  <a:tcPr marL="108000" marR="108000" marT="72000" marB="72000" anchor="ctr"/>
                </a:tc>
                <a:tc>
                  <a:txBody>
                    <a:bodyPr/>
                    <a:lstStyle/>
                    <a:p>
                      <a:pPr algn="ctr">
                        <a:spcAft>
                          <a:spcPts val="0"/>
                        </a:spcAft>
                      </a:pPr>
                      <a:r>
                        <a:rPr lang="ru-RU" sz="1800" dirty="0"/>
                        <a:t>Защита от вирусов %</a:t>
                      </a:r>
                      <a:endParaRPr lang="ru-RU" sz="1800" dirty="0">
                        <a:latin typeface="+mn-lt"/>
                        <a:ea typeface="Times New Roman"/>
                      </a:endParaRPr>
                    </a:p>
                  </a:txBody>
                  <a:tcPr marL="108000" marR="108000" marT="72000" marB="72000" anchor="ctr"/>
                </a:tc>
                <a:tc>
                  <a:txBody>
                    <a:bodyPr/>
                    <a:lstStyle/>
                    <a:p>
                      <a:pPr>
                        <a:spcAft>
                          <a:spcPts val="0"/>
                        </a:spcAft>
                      </a:pPr>
                      <a:r>
                        <a:rPr lang="ru-RU" sz="1800" dirty="0"/>
                        <a:t>Управление </a:t>
                      </a:r>
                      <a:r>
                        <a:rPr lang="en-US" sz="1800" dirty="0" err="1"/>
                        <a:t>i</a:t>
                      </a:r>
                      <a:r>
                        <a:rPr lang="ru-RU" sz="1800" dirty="0"/>
                        <a:t>, </a:t>
                      </a:r>
                      <a:r>
                        <a:rPr lang="ru-RU" sz="1800" dirty="0" err="1"/>
                        <a:t>безопас-ностью</a:t>
                      </a:r>
                      <a:r>
                        <a:rPr lang="ru-RU" sz="1800" dirty="0"/>
                        <a:t>, %</a:t>
                      </a: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00"/>
                  </a:ext>
                </a:extLst>
              </a:tr>
              <a:tr h="191405">
                <a:tc>
                  <a:txBody>
                    <a:bodyPr/>
                    <a:lstStyle/>
                    <a:p>
                      <a:pPr>
                        <a:spcAft>
                          <a:spcPts val="0"/>
                        </a:spcAft>
                      </a:pPr>
                      <a:r>
                        <a:rPr lang="ru-RU" sz="1800" dirty="0"/>
                        <a:t>Операции</a:t>
                      </a:r>
                      <a:r>
                        <a:rPr lang="en-US" sz="1800" dirty="0"/>
                        <a:t> (Operations)</a:t>
                      </a:r>
                      <a:endParaRPr lang="ru-RU" sz="1800" dirty="0">
                        <a:latin typeface="+mn-lt"/>
                        <a:ea typeface="Times New Roman"/>
                      </a:endParaRPr>
                    </a:p>
                  </a:txBody>
                  <a:tcPr marL="108000" marR="108000" marT="72000" marB="72000"/>
                </a:tc>
                <a:tc>
                  <a:txBody>
                    <a:bodyPr/>
                    <a:lstStyle/>
                    <a:p>
                      <a:pPr>
                        <a:spcAft>
                          <a:spcPts val="0"/>
                        </a:spcAft>
                      </a:pPr>
                      <a:endParaRPr lang="en-US" sz="1800" dirty="0">
                        <a:latin typeface="+mn-lt"/>
                        <a:ea typeface="Times New Roman"/>
                      </a:endParaRPr>
                    </a:p>
                  </a:txBody>
                  <a:tcPr marL="108000" marR="108000" marT="72000" marB="72000"/>
                </a:tc>
                <a:tc>
                  <a:txBody>
                    <a:bodyPr/>
                    <a:lstStyle/>
                    <a:p>
                      <a:pPr>
                        <a:spcAft>
                          <a:spcPts val="0"/>
                        </a:spcAft>
                      </a:pPr>
                      <a:endParaRPr lang="en-US" sz="1800">
                        <a:latin typeface="+mn-lt"/>
                        <a:ea typeface="Times New Roman"/>
                      </a:endParaRPr>
                    </a:p>
                  </a:txBody>
                  <a:tcPr marL="108000" marR="108000" marT="72000" marB="72000"/>
                </a:tc>
                <a:extLst>
                  <a:ext uri="{0D108BD9-81ED-4DB2-BD59-A6C34878D82A}">
                    <a16:rowId xmlns:a16="http://schemas.microsoft.com/office/drawing/2014/main" xmlns="" val="10001"/>
                  </a:ext>
                </a:extLst>
              </a:tr>
              <a:tr h="191405">
                <a:tc>
                  <a:txBody>
                    <a:bodyPr/>
                    <a:lstStyle/>
                    <a:p>
                      <a:pPr>
                        <a:spcAft>
                          <a:spcPts val="0"/>
                        </a:spcAft>
                      </a:pPr>
                      <a:r>
                        <a:rPr lang="ru-RU" sz="1800" dirty="0"/>
                        <a:t>Технические услуги</a:t>
                      </a:r>
                      <a:r>
                        <a:rPr lang="en-US" sz="1800" dirty="0"/>
                        <a:t> (Technical services)</a:t>
                      </a:r>
                      <a:endParaRPr lang="ru-RU" sz="1800" dirty="0">
                        <a:latin typeface="+mn-lt"/>
                        <a:ea typeface="Times New Roman"/>
                      </a:endParaRPr>
                    </a:p>
                  </a:txBody>
                  <a:tcPr marL="108000" marR="108000" marT="72000" marB="72000"/>
                </a:tc>
                <a:tc>
                  <a:txBody>
                    <a:bodyPr/>
                    <a:lstStyle/>
                    <a:p>
                      <a:pPr>
                        <a:spcAft>
                          <a:spcPts val="0"/>
                        </a:spcAft>
                      </a:pPr>
                      <a:endParaRPr lang="en-US" sz="1800">
                        <a:latin typeface="+mn-lt"/>
                        <a:ea typeface="Times New Roman"/>
                      </a:endParaRPr>
                    </a:p>
                  </a:txBody>
                  <a:tcPr marL="108000" marR="108000" marT="72000" marB="72000"/>
                </a:tc>
                <a:tc>
                  <a:txBody>
                    <a:bodyPr/>
                    <a:lstStyle/>
                    <a:p>
                      <a:pPr>
                        <a:spcAft>
                          <a:spcPts val="0"/>
                        </a:spcAft>
                      </a:pPr>
                      <a:endParaRPr lang="en-US" sz="1800">
                        <a:latin typeface="+mn-lt"/>
                        <a:ea typeface="Times New Roman"/>
                      </a:endParaRPr>
                    </a:p>
                  </a:txBody>
                  <a:tcPr marL="108000" marR="108000" marT="72000" marB="72000"/>
                </a:tc>
                <a:extLst>
                  <a:ext uri="{0D108BD9-81ED-4DB2-BD59-A6C34878D82A}">
                    <a16:rowId xmlns:a16="http://schemas.microsoft.com/office/drawing/2014/main" xmlns="" val="10002"/>
                  </a:ext>
                </a:extLst>
              </a:tr>
              <a:tr h="181003">
                <a:tc>
                  <a:txBody>
                    <a:bodyPr/>
                    <a:lstStyle/>
                    <a:p>
                      <a:pPr>
                        <a:spcAft>
                          <a:spcPts val="0"/>
                        </a:spcAft>
                      </a:pPr>
                      <a:r>
                        <a:rPr lang="ru-RU" sz="1800" dirty="0"/>
                        <a:t>Безопасность и защита от вирусов (</a:t>
                      </a:r>
                      <a:r>
                        <a:rPr lang="ru-RU" sz="1800" dirty="0" err="1"/>
                        <a:t>Security</a:t>
                      </a:r>
                      <a:r>
                        <a:rPr lang="ru-RU" sz="1800" dirty="0"/>
                        <a:t> </a:t>
                      </a:r>
                      <a:r>
                        <a:rPr lang="ru-RU" sz="1800" dirty="0" err="1"/>
                        <a:t>and</a:t>
                      </a:r>
                      <a:r>
                        <a:rPr lang="ru-RU" sz="1800" dirty="0"/>
                        <a:t> </a:t>
                      </a:r>
                      <a:r>
                        <a:rPr lang="ru-RU" sz="1800" dirty="0" err="1"/>
                        <a:t>virus</a:t>
                      </a:r>
                      <a:r>
                        <a:rPr lang="ru-RU" sz="1800" dirty="0"/>
                        <a:t> </a:t>
                      </a:r>
                      <a:r>
                        <a:rPr lang="ru-RU" sz="1800" dirty="0" err="1"/>
                        <a:t>protection</a:t>
                      </a:r>
                      <a:r>
                        <a:rPr lang="ru-RU" sz="1800" dirty="0"/>
                        <a:t>)</a:t>
                      </a:r>
                      <a:endParaRPr lang="ru-RU" sz="1800" dirty="0">
                        <a:latin typeface="+mn-lt"/>
                        <a:ea typeface="Times New Roman"/>
                      </a:endParaRPr>
                    </a:p>
                  </a:txBody>
                  <a:tcPr marL="108000" marR="108000" marT="72000" marB="72000"/>
                </a:tc>
                <a:tc>
                  <a:txBody>
                    <a:bodyPr/>
                    <a:lstStyle/>
                    <a:p>
                      <a:pPr>
                        <a:spcAft>
                          <a:spcPts val="0"/>
                        </a:spcAft>
                      </a:pPr>
                      <a:r>
                        <a:rPr lang="ru-RU" sz="1800" dirty="0"/>
                        <a:t>18,200</a:t>
                      </a:r>
                      <a:endParaRPr lang="ru-RU" sz="1800" dirty="0">
                        <a:latin typeface="+mn-lt"/>
                        <a:ea typeface="Times New Roman"/>
                      </a:endParaRPr>
                    </a:p>
                  </a:txBody>
                  <a:tcPr marL="108000" marR="108000" marT="72000" marB="72000"/>
                </a:tc>
                <a:tc>
                  <a:txBody>
                    <a:bodyPr/>
                    <a:lstStyle/>
                    <a:p>
                      <a:pPr>
                        <a:spcAft>
                          <a:spcPts val="0"/>
                        </a:spcAft>
                      </a:pPr>
                      <a:r>
                        <a:rPr lang="ru-RU" sz="1800"/>
                        <a:t>2,600</a:t>
                      </a:r>
                      <a:endParaRPr lang="ru-RU" sz="1800">
                        <a:latin typeface="+mn-lt"/>
                        <a:ea typeface="Times New Roman"/>
                      </a:endParaRPr>
                    </a:p>
                  </a:txBody>
                  <a:tcPr marL="108000" marR="108000" marT="72000" marB="72000"/>
                </a:tc>
                <a:extLst>
                  <a:ext uri="{0D108BD9-81ED-4DB2-BD59-A6C34878D82A}">
                    <a16:rowId xmlns:a16="http://schemas.microsoft.com/office/drawing/2014/main" xmlns="" val="10003"/>
                  </a:ext>
                </a:extLst>
              </a:tr>
              <a:tr h="181696">
                <a:tc>
                  <a:txBody>
                    <a:bodyPr/>
                    <a:lstStyle/>
                    <a:p>
                      <a:pPr>
                        <a:spcAft>
                          <a:spcPts val="0"/>
                        </a:spcAft>
                      </a:pPr>
                      <a:r>
                        <a:rPr lang="ru-RU" sz="1800"/>
                        <a:t>Восстановление деятельности (Business recovery)</a:t>
                      </a:r>
                      <a:endParaRPr lang="ru-RU" sz="1800">
                        <a:latin typeface="+mn-lt"/>
                        <a:ea typeface="Times New Roman"/>
                      </a:endParaRPr>
                    </a:p>
                  </a:txBody>
                  <a:tcPr marL="108000" marR="108000" marT="72000" marB="72000"/>
                </a:tc>
                <a:tc>
                  <a:txBody>
                    <a:bodyPr/>
                    <a:lstStyle/>
                    <a:p>
                      <a:pPr>
                        <a:spcAft>
                          <a:spcPts val="0"/>
                        </a:spcAft>
                      </a:pPr>
                      <a:r>
                        <a:rPr lang="ru-RU" sz="1800" dirty="0"/>
                        <a:t>19,500</a:t>
                      </a:r>
                      <a:endParaRPr lang="ru-RU" sz="1800" dirty="0">
                        <a:latin typeface="+mn-lt"/>
                        <a:ea typeface="Times New Roman"/>
                      </a:endParaRPr>
                    </a:p>
                  </a:txBody>
                  <a:tcPr marL="108000" marR="108000" marT="72000" marB="72000"/>
                </a:tc>
                <a:tc>
                  <a:txBody>
                    <a:bodyPr/>
                    <a:lstStyle/>
                    <a:p>
                      <a:pPr>
                        <a:spcAft>
                          <a:spcPts val="0"/>
                        </a:spcAft>
                      </a:pPr>
                      <a:r>
                        <a:rPr lang="ru-RU" sz="1800" dirty="0"/>
                        <a:t>0,000</a:t>
                      </a: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04"/>
                  </a:ext>
                </a:extLst>
              </a:tr>
              <a:tr h="181696">
                <a:tc>
                  <a:txBody>
                    <a:bodyPr/>
                    <a:lstStyle/>
                    <a:p>
                      <a:pPr>
                        <a:spcAft>
                          <a:spcPts val="0"/>
                        </a:spcAft>
                      </a:pPr>
                      <a:r>
                        <a:rPr lang="ru-RU" sz="1800"/>
                        <a:t>Решение проблем уровня 0/1 (Service desk, tier 0/1)</a:t>
                      </a:r>
                      <a:endParaRPr lang="ru-RU" sz="1800">
                        <a:latin typeface="+mn-lt"/>
                        <a:ea typeface="Times New Roman"/>
                      </a:endParaRPr>
                    </a:p>
                  </a:txBody>
                  <a:tcPr marL="108000" marR="108000" marT="72000" marB="72000"/>
                </a:tc>
                <a:tc>
                  <a:txBody>
                    <a:bodyPr/>
                    <a:lstStyle/>
                    <a:p>
                      <a:pPr>
                        <a:spcAft>
                          <a:spcPts val="0"/>
                        </a:spcAft>
                      </a:pPr>
                      <a:endParaRPr lang="ru-RU" sz="1800" dirty="0">
                        <a:latin typeface="+mn-lt"/>
                        <a:ea typeface="Times New Roman"/>
                      </a:endParaRPr>
                    </a:p>
                  </a:txBody>
                  <a:tcPr marL="108000" marR="108000" marT="72000" marB="72000"/>
                </a:tc>
                <a:tc>
                  <a:txBody>
                    <a:bodyPr/>
                    <a:lstStyle/>
                    <a:p>
                      <a:pPr>
                        <a:spcAft>
                          <a:spcPts val="0"/>
                        </a:spcAft>
                      </a:pP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05"/>
                  </a:ext>
                </a:extLst>
              </a:tr>
              <a:tr h="332880">
                <a:tc>
                  <a:txBody>
                    <a:bodyPr/>
                    <a:lstStyle/>
                    <a:p>
                      <a:pPr>
                        <a:spcAft>
                          <a:spcPts val="0"/>
                        </a:spcAft>
                      </a:pPr>
                      <a:r>
                        <a:rPr lang="ru-RU" sz="1800"/>
                        <a:t>Среднее количество звонков пользователей в месяц (Average number of calls per month)</a:t>
                      </a:r>
                      <a:endParaRPr lang="ru-RU" sz="1800">
                        <a:latin typeface="+mn-lt"/>
                        <a:ea typeface="Times New Roman"/>
                      </a:endParaRPr>
                    </a:p>
                  </a:txBody>
                  <a:tcPr marL="108000" marR="108000" marT="72000" marB="72000"/>
                </a:tc>
                <a:tc>
                  <a:txBody>
                    <a:bodyPr/>
                    <a:lstStyle/>
                    <a:p>
                      <a:pPr>
                        <a:spcAft>
                          <a:spcPts val="0"/>
                        </a:spcAft>
                      </a:pPr>
                      <a:r>
                        <a:rPr lang="ru-RU" sz="1800"/>
                        <a:t>5,200</a:t>
                      </a:r>
                      <a:endParaRPr lang="ru-RU" sz="1800">
                        <a:latin typeface="+mn-lt"/>
                        <a:ea typeface="Times New Roman"/>
                      </a:endParaRPr>
                    </a:p>
                  </a:txBody>
                  <a:tcPr marL="108000" marR="108000" marT="72000" marB="72000"/>
                </a:tc>
                <a:tc>
                  <a:txBody>
                    <a:bodyPr/>
                    <a:lstStyle/>
                    <a:p>
                      <a:pPr>
                        <a:spcAft>
                          <a:spcPts val="0"/>
                        </a:spcAft>
                      </a:pPr>
                      <a:r>
                        <a:rPr lang="ru-RU" sz="1800" dirty="0"/>
                        <a:t>2,600</a:t>
                      </a: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06"/>
                  </a:ext>
                </a:extLst>
              </a:tr>
              <a:tr h="216372">
                <a:tc>
                  <a:txBody>
                    <a:bodyPr/>
                    <a:lstStyle/>
                    <a:p>
                      <a:pPr>
                        <a:spcAft>
                          <a:spcPts val="0"/>
                        </a:spcAft>
                      </a:pPr>
                      <a:r>
                        <a:rPr lang="ru-RU" sz="1800"/>
                        <a:t>Административные расходы (Administration)</a:t>
                      </a:r>
                      <a:endParaRPr lang="ru-RU" sz="1800">
                        <a:latin typeface="+mn-lt"/>
                        <a:ea typeface="Times New Roman"/>
                      </a:endParaRPr>
                    </a:p>
                  </a:txBody>
                  <a:tcPr marL="108000" marR="108000" marT="72000" marB="72000"/>
                </a:tc>
                <a:tc>
                  <a:txBody>
                    <a:bodyPr/>
                    <a:lstStyle/>
                    <a:p>
                      <a:pPr>
                        <a:spcAft>
                          <a:spcPts val="0"/>
                        </a:spcAft>
                      </a:pPr>
                      <a:endParaRPr lang="ru-RU" sz="1800">
                        <a:latin typeface="+mn-lt"/>
                        <a:ea typeface="Times New Roman"/>
                      </a:endParaRPr>
                    </a:p>
                  </a:txBody>
                  <a:tcPr marL="108000" marR="108000" marT="72000" marB="72000"/>
                </a:tc>
                <a:tc>
                  <a:txBody>
                    <a:bodyPr/>
                    <a:lstStyle/>
                    <a:p>
                      <a:pPr>
                        <a:spcAft>
                          <a:spcPts val="0"/>
                        </a:spcAft>
                      </a:pP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07"/>
                  </a:ext>
                </a:extLst>
              </a:tr>
              <a:tr h="0">
                <a:tc>
                  <a:txBody>
                    <a:bodyPr/>
                    <a:lstStyle/>
                    <a:p>
                      <a:pPr>
                        <a:spcAft>
                          <a:spcPts val="0"/>
                        </a:spcAft>
                      </a:pPr>
                      <a:r>
                        <a:rPr lang="ru-RU" sz="1800" dirty="0"/>
                        <a:t>Финансовые службы и администрация (</a:t>
                      </a:r>
                      <a:r>
                        <a:rPr lang="ru-RU" sz="1800" dirty="0" err="1"/>
                        <a:t>Finance</a:t>
                      </a:r>
                      <a:r>
                        <a:rPr lang="ru-RU" sz="1800" dirty="0"/>
                        <a:t> </a:t>
                      </a:r>
                      <a:r>
                        <a:rPr lang="ru-RU" sz="1800" dirty="0" err="1"/>
                        <a:t>and</a:t>
                      </a:r>
                      <a:r>
                        <a:rPr lang="ru-RU" sz="1800" dirty="0"/>
                        <a:t> </a:t>
                      </a:r>
                      <a:r>
                        <a:rPr lang="ru-RU" sz="1800" dirty="0" err="1"/>
                        <a:t>administration</a:t>
                      </a:r>
                      <a:r>
                        <a:rPr lang="ru-RU" sz="1800" dirty="0"/>
                        <a:t>)</a:t>
                      </a:r>
                      <a:endParaRPr lang="ru-RU" sz="1800" dirty="0">
                        <a:latin typeface="+mn-lt"/>
                        <a:ea typeface="Times New Roman"/>
                      </a:endParaRPr>
                    </a:p>
                  </a:txBody>
                  <a:tcPr marL="108000" marR="108000" marT="72000" marB="72000"/>
                </a:tc>
                <a:tc>
                  <a:txBody>
                    <a:bodyPr/>
                    <a:lstStyle/>
                    <a:p>
                      <a:pPr>
                        <a:spcAft>
                          <a:spcPts val="0"/>
                        </a:spcAft>
                      </a:pPr>
                      <a:endParaRPr lang="ru-RU" sz="1800" dirty="0">
                        <a:latin typeface="+mn-lt"/>
                        <a:ea typeface="Times New Roman"/>
                      </a:endParaRPr>
                    </a:p>
                  </a:txBody>
                  <a:tcPr marL="108000" marR="108000" marT="72000" marB="72000"/>
                </a:tc>
                <a:tc>
                  <a:txBody>
                    <a:bodyPr/>
                    <a:lstStyle/>
                    <a:p>
                      <a:pPr>
                        <a:spcAft>
                          <a:spcPts val="0"/>
                        </a:spcAft>
                      </a:pP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08"/>
                  </a:ext>
                </a:extLst>
              </a:tr>
              <a:tr h="181003">
                <a:tc>
                  <a:txBody>
                    <a:bodyPr/>
                    <a:lstStyle/>
                    <a:p>
                      <a:pPr>
                        <a:spcAft>
                          <a:spcPts val="0"/>
                        </a:spcAft>
                      </a:pPr>
                      <a:r>
                        <a:rPr lang="ru-RU" sz="1800"/>
                        <a:t>Супервизорское управление (Supervisory management)</a:t>
                      </a:r>
                      <a:endParaRPr lang="ru-RU" sz="1800">
                        <a:latin typeface="+mn-lt"/>
                        <a:ea typeface="Times New Roman"/>
                      </a:endParaRPr>
                    </a:p>
                  </a:txBody>
                  <a:tcPr marL="108000" marR="108000" marT="72000" marB="72000"/>
                </a:tc>
                <a:tc>
                  <a:txBody>
                    <a:bodyPr/>
                    <a:lstStyle/>
                    <a:p>
                      <a:pPr>
                        <a:spcAft>
                          <a:spcPts val="0"/>
                        </a:spcAft>
                      </a:pPr>
                      <a:r>
                        <a:rPr lang="ru-RU" sz="1800"/>
                        <a:t>1,268</a:t>
                      </a:r>
                      <a:endParaRPr lang="ru-RU" sz="1800">
                        <a:latin typeface="+mn-lt"/>
                        <a:ea typeface="Times New Roman"/>
                      </a:endParaRPr>
                    </a:p>
                  </a:txBody>
                  <a:tcPr marL="108000" marR="108000" marT="72000" marB="72000"/>
                </a:tc>
                <a:tc>
                  <a:txBody>
                    <a:bodyPr/>
                    <a:lstStyle/>
                    <a:p>
                      <a:pPr>
                        <a:spcAft>
                          <a:spcPts val="0"/>
                        </a:spcAft>
                      </a:pPr>
                      <a:r>
                        <a:rPr lang="ru-RU" sz="1800" dirty="0"/>
                        <a:t>0,618</a:t>
                      </a: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09"/>
                  </a:ext>
                </a:extLst>
              </a:tr>
              <a:tr h="0">
                <a:tc>
                  <a:txBody>
                    <a:bodyPr/>
                    <a:lstStyle/>
                    <a:p>
                      <a:pPr>
                        <a:spcAft>
                          <a:spcPts val="0"/>
                        </a:spcAft>
                      </a:pPr>
                      <a:r>
                        <a:rPr lang="ru-RU" sz="1800" dirty="0"/>
                        <a:t>Административная поддержка ИС (IS </a:t>
                      </a:r>
                      <a:r>
                        <a:rPr lang="ru-RU" sz="1800" dirty="0" err="1"/>
                        <a:t>administrative</a:t>
                      </a:r>
                      <a:r>
                        <a:rPr lang="ru-RU" sz="1800" dirty="0"/>
                        <a:t> </a:t>
                      </a:r>
                      <a:r>
                        <a:rPr lang="ru-RU" sz="1800" dirty="0" err="1"/>
                        <a:t>assistance</a:t>
                      </a:r>
                      <a:r>
                        <a:rPr lang="ru-RU" sz="1800" dirty="0"/>
                        <a:t>)</a:t>
                      </a:r>
                      <a:endParaRPr lang="ru-RU" sz="1800" dirty="0">
                        <a:latin typeface="+mn-lt"/>
                        <a:ea typeface="Times New Roman"/>
                      </a:endParaRPr>
                    </a:p>
                  </a:txBody>
                  <a:tcPr marL="108000" marR="108000" marT="72000" marB="72000"/>
                </a:tc>
                <a:tc>
                  <a:txBody>
                    <a:bodyPr/>
                    <a:lstStyle/>
                    <a:p>
                      <a:pPr>
                        <a:spcAft>
                          <a:spcPts val="0"/>
                        </a:spcAft>
                      </a:pPr>
                      <a:r>
                        <a:rPr lang="ru-RU" sz="1800" dirty="0"/>
                        <a:t>0,429</a:t>
                      </a:r>
                      <a:endParaRPr lang="ru-RU" sz="1800" dirty="0">
                        <a:latin typeface="+mn-lt"/>
                        <a:ea typeface="Times New Roman"/>
                      </a:endParaRPr>
                    </a:p>
                  </a:txBody>
                  <a:tcPr marL="108000" marR="108000" marT="72000" marB="72000"/>
                </a:tc>
                <a:tc>
                  <a:txBody>
                    <a:bodyPr/>
                    <a:lstStyle/>
                    <a:p>
                      <a:pPr>
                        <a:spcAft>
                          <a:spcPts val="0"/>
                        </a:spcAft>
                      </a:pPr>
                      <a:r>
                        <a:rPr lang="ru-RU" sz="1800" dirty="0"/>
                        <a:t>0,169</a:t>
                      </a: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10"/>
                  </a:ext>
                </a:extLst>
              </a:tr>
              <a:tr h="181696">
                <a:tc>
                  <a:txBody>
                    <a:bodyPr/>
                    <a:lstStyle/>
                    <a:p>
                      <a:pPr>
                        <a:spcAft>
                          <a:spcPts val="0"/>
                        </a:spcAft>
                      </a:pPr>
                      <a:r>
                        <a:rPr lang="ru-RU" sz="1800"/>
                        <a:t>Управление активами (Asset management)</a:t>
                      </a:r>
                      <a:endParaRPr lang="ru-RU" sz="1800">
                        <a:latin typeface="+mn-lt"/>
                        <a:ea typeface="Times New Roman"/>
                      </a:endParaRPr>
                    </a:p>
                  </a:txBody>
                  <a:tcPr marL="108000" marR="108000" marT="72000" marB="72000"/>
                </a:tc>
                <a:tc>
                  <a:txBody>
                    <a:bodyPr/>
                    <a:lstStyle/>
                    <a:p>
                      <a:pPr>
                        <a:spcAft>
                          <a:spcPts val="0"/>
                        </a:spcAft>
                      </a:pPr>
                      <a:r>
                        <a:rPr lang="en-US" sz="1800" dirty="0"/>
                        <a:t>0,000</a:t>
                      </a:r>
                      <a:endParaRPr lang="ru-RU" sz="1800" dirty="0">
                        <a:latin typeface="+mn-lt"/>
                        <a:ea typeface="Times New Roman"/>
                      </a:endParaRPr>
                    </a:p>
                  </a:txBody>
                  <a:tcPr marL="108000" marR="108000" marT="72000" marB="72000"/>
                </a:tc>
                <a:tc>
                  <a:txBody>
                    <a:bodyPr/>
                    <a:lstStyle/>
                    <a:p>
                      <a:pPr>
                        <a:spcAft>
                          <a:spcPts val="0"/>
                        </a:spcAft>
                      </a:pPr>
                      <a:r>
                        <a:rPr lang="en-US" sz="1800" dirty="0"/>
                        <a:t>5,200</a:t>
                      </a: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11"/>
                  </a:ext>
                </a:extLst>
              </a:tr>
            </a:tbl>
          </a:graphicData>
        </a:graphic>
      </p:graphicFrame>
      <p:sp>
        <p:nvSpPr>
          <p:cNvPr id="3" name="Прямоугольник 2"/>
          <p:cNvSpPr/>
          <p:nvPr/>
        </p:nvSpPr>
        <p:spPr>
          <a:xfrm>
            <a:off x="-36512" y="0"/>
            <a:ext cx="981359" cy="369332"/>
          </a:xfrm>
          <a:prstGeom prst="rect">
            <a:avLst/>
          </a:prstGeom>
        </p:spPr>
        <p:txBody>
          <a:bodyPr wrap="none">
            <a:spAutoFit/>
          </a:bodyPr>
          <a:lstStyle/>
          <a:p>
            <a:r>
              <a:rPr lang="ru-RU" b="1" dirty="0">
                <a:ea typeface="Times New Roman" panose="02020603050405020304" pitchFamily="18" charset="0"/>
              </a:rPr>
              <a:t>(2 из 4)</a:t>
            </a:r>
            <a:endParaRPr lang="ru-RU" b="1"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graphicFrame>
        <p:nvGraphicFramePr>
          <p:cNvPr id="5" name="Таблица 4"/>
          <p:cNvGraphicFramePr>
            <a:graphicFrameLocks noGrp="1"/>
          </p:cNvGraphicFramePr>
          <p:nvPr/>
        </p:nvGraphicFramePr>
        <p:xfrm>
          <a:off x="0" y="0"/>
          <a:ext cx="9144002" cy="6782400"/>
        </p:xfrm>
        <a:graphic>
          <a:graphicData uri="http://schemas.openxmlformats.org/drawingml/2006/table">
            <a:tbl>
              <a:tblPr>
                <a:tableStyleId>{3C2FFA5D-87B4-456A-9821-1D502468CF0F}</a:tableStyleId>
              </a:tblPr>
              <a:tblGrid>
                <a:gridCol w="5857887">
                  <a:extLst>
                    <a:ext uri="{9D8B030D-6E8A-4147-A177-3AD203B41FA5}">
                      <a16:colId xmlns:a16="http://schemas.microsoft.com/office/drawing/2014/main" xmlns="" val="20000"/>
                    </a:ext>
                  </a:extLst>
                </a:gridCol>
                <a:gridCol w="1643074">
                  <a:extLst>
                    <a:ext uri="{9D8B030D-6E8A-4147-A177-3AD203B41FA5}">
                      <a16:colId xmlns:a16="http://schemas.microsoft.com/office/drawing/2014/main" xmlns="" val="20001"/>
                    </a:ext>
                  </a:extLst>
                </a:gridCol>
                <a:gridCol w="1643041">
                  <a:extLst>
                    <a:ext uri="{9D8B030D-6E8A-4147-A177-3AD203B41FA5}">
                      <a16:colId xmlns:a16="http://schemas.microsoft.com/office/drawing/2014/main" xmlns="" val="20002"/>
                    </a:ext>
                  </a:extLst>
                </a:gridCol>
              </a:tblGrid>
              <a:tr h="499318">
                <a:tc>
                  <a:txBody>
                    <a:bodyPr/>
                    <a:lstStyle/>
                    <a:p>
                      <a:pPr algn="ctr">
                        <a:spcAft>
                          <a:spcPts val="0"/>
                        </a:spcAft>
                      </a:pPr>
                      <a:r>
                        <a:rPr lang="ru-RU" sz="1800" dirty="0"/>
                        <a:t>Статья затрат</a:t>
                      </a:r>
                      <a:endParaRPr lang="ru-RU" sz="1800" dirty="0">
                        <a:latin typeface="+mn-lt"/>
                        <a:ea typeface="Times New Roman"/>
                      </a:endParaRPr>
                    </a:p>
                  </a:txBody>
                  <a:tcPr marL="108000" marR="108000" marT="72000" marB="72000" anchor="ctr"/>
                </a:tc>
                <a:tc>
                  <a:txBody>
                    <a:bodyPr/>
                    <a:lstStyle/>
                    <a:p>
                      <a:pPr algn="ctr">
                        <a:spcAft>
                          <a:spcPts val="0"/>
                        </a:spcAft>
                      </a:pPr>
                      <a:r>
                        <a:rPr lang="ru-RU" sz="1800" dirty="0"/>
                        <a:t>Защита от вирусов %</a:t>
                      </a:r>
                      <a:endParaRPr lang="ru-RU" sz="1800" dirty="0">
                        <a:latin typeface="+mn-lt"/>
                        <a:ea typeface="Times New Roman"/>
                      </a:endParaRPr>
                    </a:p>
                  </a:txBody>
                  <a:tcPr marL="108000" marR="108000" marT="72000" marB="72000" anchor="ctr"/>
                </a:tc>
                <a:tc>
                  <a:txBody>
                    <a:bodyPr/>
                    <a:lstStyle/>
                    <a:p>
                      <a:pPr>
                        <a:spcAft>
                          <a:spcPts val="0"/>
                        </a:spcAft>
                      </a:pPr>
                      <a:r>
                        <a:rPr lang="ru-RU" sz="1800" dirty="0"/>
                        <a:t>Управление </a:t>
                      </a:r>
                      <a:r>
                        <a:rPr lang="en-US" sz="1800" dirty="0" err="1"/>
                        <a:t>i</a:t>
                      </a:r>
                      <a:r>
                        <a:rPr lang="ru-RU" sz="1800" dirty="0"/>
                        <a:t>, </a:t>
                      </a:r>
                      <a:r>
                        <a:rPr lang="ru-RU" sz="1800" dirty="0" err="1"/>
                        <a:t>безопас-ностью</a:t>
                      </a:r>
                      <a:r>
                        <a:rPr lang="ru-RU" sz="1800" dirty="0"/>
                        <a:t>, %</a:t>
                      </a: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00"/>
                  </a:ext>
                </a:extLst>
              </a:tr>
              <a:tr h="191405">
                <a:tc>
                  <a:txBody>
                    <a:bodyPr/>
                    <a:lstStyle/>
                    <a:p>
                      <a:pPr>
                        <a:spcAft>
                          <a:spcPts val="0"/>
                        </a:spcAft>
                      </a:pPr>
                      <a:r>
                        <a:rPr lang="ru-RU" sz="1800" dirty="0"/>
                        <a:t>Операции</a:t>
                      </a:r>
                      <a:r>
                        <a:rPr lang="en-US" sz="1800" dirty="0"/>
                        <a:t> (Operations)</a:t>
                      </a:r>
                      <a:endParaRPr lang="ru-RU" sz="1800" dirty="0">
                        <a:latin typeface="+mn-lt"/>
                        <a:ea typeface="Times New Roman"/>
                      </a:endParaRPr>
                    </a:p>
                  </a:txBody>
                  <a:tcPr marL="108000" marR="108000" marT="72000" marB="72000"/>
                </a:tc>
                <a:tc>
                  <a:txBody>
                    <a:bodyPr/>
                    <a:lstStyle/>
                    <a:p>
                      <a:pPr>
                        <a:spcAft>
                          <a:spcPts val="0"/>
                        </a:spcAft>
                      </a:pPr>
                      <a:endParaRPr lang="en-US" sz="1800" dirty="0">
                        <a:latin typeface="+mn-lt"/>
                        <a:ea typeface="Times New Roman"/>
                      </a:endParaRPr>
                    </a:p>
                  </a:txBody>
                  <a:tcPr marL="108000" marR="108000" marT="72000" marB="72000"/>
                </a:tc>
                <a:tc>
                  <a:txBody>
                    <a:bodyPr/>
                    <a:lstStyle/>
                    <a:p>
                      <a:pPr>
                        <a:spcAft>
                          <a:spcPts val="0"/>
                        </a:spcAft>
                      </a:pPr>
                      <a:endParaRPr lang="en-US" sz="1800">
                        <a:latin typeface="+mn-lt"/>
                        <a:ea typeface="Times New Roman"/>
                      </a:endParaRPr>
                    </a:p>
                  </a:txBody>
                  <a:tcPr marL="108000" marR="108000" marT="72000" marB="72000"/>
                </a:tc>
                <a:extLst>
                  <a:ext uri="{0D108BD9-81ED-4DB2-BD59-A6C34878D82A}">
                    <a16:rowId xmlns:a16="http://schemas.microsoft.com/office/drawing/2014/main" xmlns="" val="10001"/>
                  </a:ext>
                </a:extLst>
              </a:tr>
              <a:tr h="191405">
                <a:tc>
                  <a:txBody>
                    <a:bodyPr/>
                    <a:lstStyle/>
                    <a:p>
                      <a:pPr>
                        <a:spcAft>
                          <a:spcPts val="0"/>
                        </a:spcAft>
                      </a:pPr>
                      <a:r>
                        <a:rPr lang="ru-RU" sz="1800" dirty="0"/>
                        <a:t>Технические услуги</a:t>
                      </a:r>
                      <a:r>
                        <a:rPr lang="en-US" sz="1800" dirty="0"/>
                        <a:t> (Technical services)</a:t>
                      </a:r>
                      <a:endParaRPr lang="ru-RU" sz="1800" dirty="0">
                        <a:latin typeface="+mn-lt"/>
                        <a:ea typeface="Times New Roman"/>
                      </a:endParaRPr>
                    </a:p>
                  </a:txBody>
                  <a:tcPr marL="108000" marR="108000" marT="72000" marB="72000"/>
                </a:tc>
                <a:tc>
                  <a:txBody>
                    <a:bodyPr/>
                    <a:lstStyle/>
                    <a:p>
                      <a:pPr>
                        <a:spcAft>
                          <a:spcPts val="0"/>
                        </a:spcAft>
                      </a:pPr>
                      <a:endParaRPr lang="en-US" sz="1800">
                        <a:latin typeface="+mn-lt"/>
                        <a:ea typeface="Times New Roman"/>
                      </a:endParaRPr>
                    </a:p>
                  </a:txBody>
                  <a:tcPr marL="108000" marR="108000" marT="72000" marB="72000"/>
                </a:tc>
                <a:tc>
                  <a:txBody>
                    <a:bodyPr/>
                    <a:lstStyle/>
                    <a:p>
                      <a:pPr>
                        <a:spcAft>
                          <a:spcPts val="0"/>
                        </a:spcAft>
                      </a:pPr>
                      <a:endParaRPr lang="en-US" sz="1800">
                        <a:latin typeface="+mn-lt"/>
                        <a:ea typeface="Times New Roman"/>
                      </a:endParaRPr>
                    </a:p>
                  </a:txBody>
                  <a:tcPr marL="108000" marR="108000" marT="72000" marB="72000"/>
                </a:tc>
                <a:extLst>
                  <a:ext uri="{0D108BD9-81ED-4DB2-BD59-A6C34878D82A}">
                    <a16:rowId xmlns:a16="http://schemas.microsoft.com/office/drawing/2014/main" xmlns="" val="10002"/>
                  </a:ext>
                </a:extLst>
              </a:tr>
              <a:tr h="181696">
                <a:tc>
                  <a:txBody>
                    <a:bodyPr/>
                    <a:lstStyle/>
                    <a:p>
                      <a:pPr>
                        <a:spcAft>
                          <a:spcPts val="0"/>
                        </a:spcAft>
                      </a:pPr>
                      <a:r>
                        <a:rPr lang="ru-RU" sz="1800" dirty="0"/>
                        <a:t>Аудит</a:t>
                      </a:r>
                      <a:r>
                        <a:rPr lang="en-US" sz="1800" dirty="0"/>
                        <a:t> (Audit)</a:t>
                      </a:r>
                      <a:endParaRPr lang="ru-RU" sz="1800" dirty="0">
                        <a:latin typeface="+mn-lt"/>
                        <a:ea typeface="Times New Roman"/>
                      </a:endParaRPr>
                    </a:p>
                  </a:txBody>
                  <a:tcPr marL="108000" marR="108000" marT="72000" marB="72000"/>
                </a:tc>
                <a:tc>
                  <a:txBody>
                    <a:bodyPr/>
                    <a:lstStyle/>
                    <a:p>
                      <a:pPr>
                        <a:spcAft>
                          <a:spcPts val="0"/>
                        </a:spcAft>
                      </a:pPr>
                      <a:r>
                        <a:rPr lang="en-US" sz="1800" dirty="0"/>
                        <a:t>0,000</a:t>
                      </a:r>
                      <a:endParaRPr lang="ru-RU" sz="1800" dirty="0">
                        <a:latin typeface="+mn-lt"/>
                        <a:ea typeface="Times New Roman"/>
                      </a:endParaRPr>
                    </a:p>
                  </a:txBody>
                  <a:tcPr marL="108000" marR="108000" marT="72000" marB="72000"/>
                </a:tc>
                <a:tc>
                  <a:txBody>
                    <a:bodyPr/>
                    <a:lstStyle/>
                    <a:p>
                      <a:pPr>
                        <a:spcAft>
                          <a:spcPts val="0"/>
                        </a:spcAft>
                      </a:pPr>
                      <a:r>
                        <a:rPr lang="en-US" sz="1800" dirty="0"/>
                        <a:t>1,300</a:t>
                      </a: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03"/>
                  </a:ext>
                </a:extLst>
              </a:tr>
              <a:tr h="332880">
                <a:tc>
                  <a:txBody>
                    <a:bodyPr/>
                    <a:lstStyle/>
                    <a:p>
                      <a:pPr>
                        <a:spcAft>
                          <a:spcPts val="0"/>
                        </a:spcAft>
                      </a:pPr>
                      <a:r>
                        <a:rPr lang="ru-RU" sz="1800"/>
                        <a:t>Закупка</a:t>
                      </a:r>
                      <a:r>
                        <a:rPr lang="en-US" sz="1800"/>
                        <a:t>, </a:t>
                      </a:r>
                      <a:r>
                        <a:rPr lang="ru-RU" sz="1800"/>
                        <a:t>снабжение и управление контрактами</a:t>
                      </a:r>
                      <a:r>
                        <a:rPr lang="en-US" sz="1800"/>
                        <a:t> (Purchasing, procurement and contract management)</a:t>
                      </a:r>
                      <a:endParaRPr lang="ru-RU" sz="1800">
                        <a:latin typeface="+mn-lt"/>
                        <a:ea typeface="Times New Roman"/>
                      </a:endParaRPr>
                    </a:p>
                  </a:txBody>
                  <a:tcPr marL="108000" marR="108000" marT="72000" marB="72000"/>
                </a:tc>
                <a:tc>
                  <a:txBody>
                    <a:bodyPr/>
                    <a:lstStyle/>
                    <a:p>
                      <a:pPr>
                        <a:spcAft>
                          <a:spcPts val="0"/>
                        </a:spcAft>
                      </a:pPr>
                      <a:r>
                        <a:rPr lang="ru-RU" sz="1800" dirty="0"/>
                        <a:t>0,000</a:t>
                      </a:r>
                      <a:endParaRPr lang="ru-RU" sz="1800" dirty="0">
                        <a:latin typeface="+mn-lt"/>
                        <a:ea typeface="Times New Roman"/>
                      </a:endParaRPr>
                    </a:p>
                  </a:txBody>
                  <a:tcPr marL="108000" marR="108000" marT="72000" marB="72000"/>
                </a:tc>
                <a:tc>
                  <a:txBody>
                    <a:bodyPr/>
                    <a:lstStyle/>
                    <a:p>
                      <a:pPr>
                        <a:spcAft>
                          <a:spcPts val="0"/>
                        </a:spcAft>
                      </a:pPr>
                      <a:r>
                        <a:rPr lang="ru-RU" sz="1800" dirty="0"/>
                        <a:t>2,600</a:t>
                      </a: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04"/>
                  </a:ext>
                </a:extLst>
              </a:tr>
              <a:tr h="196260">
                <a:tc>
                  <a:txBody>
                    <a:bodyPr/>
                    <a:lstStyle/>
                    <a:p>
                      <a:pPr>
                        <a:spcAft>
                          <a:spcPts val="0"/>
                        </a:spcAft>
                      </a:pPr>
                      <a:r>
                        <a:rPr lang="ru-RU" sz="1800"/>
                        <a:t>Затраты конечных пользователей на поддержку ИС (End User IS Costs)</a:t>
                      </a:r>
                      <a:endParaRPr lang="ru-RU" sz="1800">
                        <a:latin typeface="+mn-lt"/>
                        <a:ea typeface="Times New Roman"/>
                      </a:endParaRPr>
                    </a:p>
                  </a:txBody>
                  <a:tcPr marL="108000" marR="108000" marT="72000" marB="72000"/>
                </a:tc>
                <a:tc>
                  <a:txBody>
                    <a:bodyPr/>
                    <a:lstStyle/>
                    <a:p>
                      <a:pPr>
                        <a:spcAft>
                          <a:spcPts val="0"/>
                        </a:spcAft>
                      </a:pPr>
                      <a:endParaRPr lang="ru-RU" sz="1800">
                        <a:latin typeface="+mn-lt"/>
                        <a:ea typeface="Times New Roman"/>
                      </a:endParaRPr>
                    </a:p>
                  </a:txBody>
                  <a:tcPr marL="108000" marR="108000" marT="72000" marB="72000"/>
                </a:tc>
                <a:tc>
                  <a:txBody>
                    <a:bodyPr/>
                    <a:lstStyle/>
                    <a:p>
                      <a:pPr>
                        <a:spcAft>
                          <a:spcPts val="0"/>
                        </a:spcAft>
                      </a:pP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05"/>
                  </a:ext>
                </a:extLst>
              </a:tr>
              <a:tr h="499318">
                <a:tc>
                  <a:txBody>
                    <a:bodyPr/>
                    <a:lstStyle/>
                    <a:p>
                      <a:pPr>
                        <a:spcAft>
                          <a:spcPts val="0"/>
                        </a:spcAft>
                      </a:pPr>
                      <a:r>
                        <a:rPr lang="ru-RU" sz="1800" dirty="0"/>
                        <a:t>Время (часов в месяц), затраченное на управление файлами, данными и резервным копированием (</a:t>
                      </a:r>
                      <a:r>
                        <a:rPr lang="ru-RU" sz="1800" dirty="0" err="1"/>
                        <a:t>Average</a:t>
                      </a:r>
                      <a:r>
                        <a:rPr lang="ru-RU" sz="1800" dirty="0"/>
                        <a:t> </a:t>
                      </a:r>
                      <a:r>
                        <a:rPr lang="ru-RU" sz="1800" dirty="0" err="1"/>
                        <a:t>hours</a:t>
                      </a:r>
                      <a:r>
                        <a:rPr lang="ru-RU" sz="1800" dirty="0"/>
                        <a:t> </a:t>
                      </a:r>
                      <a:r>
                        <a:rPr lang="ru-RU" sz="1800" dirty="0" err="1"/>
                        <a:t>per</a:t>
                      </a:r>
                      <a:r>
                        <a:rPr lang="ru-RU" sz="1800" dirty="0"/>
                        <a:t> </a:t>
                      </a:r>
                      <a:r>
                        <a:rPr lang="ru-RU" sz="1800" dirty="0" err="1"/>
                        <a:t>month</a:t>
                      </a:r>
                      <a:r>
                        <a:rPr lang="ru-RU" sz="1800" dirty="0"/>
                        <a:t> </a:t>
                      </a:r>
                      <a:r>
                        <a:rPr lang="ru-RU" sz="1800" dirty="0" err="1"/>
                        <a:t>spent</a:t>
                      </a:r>
                      <a:r>
                        <a:rPr lang="ru-RU" sz="1800" dirty="0"/>
                        <a:t> </a:t>
                      </a:r>
                      <a:r>
                        <a:rPr lang="ru-RU" sz="1800" dirty="0" err="1"/>
                        <a:t>managing</a:t>
                      </a:r>
                      <a:r>
                        <a:rPr lang="ru-RU" sz="1800" dirty="0"/>
                        <a:t> </a:t>
                      </a:r>
                      <a:r>
                        <a:rPr lang="ru-RU" sz="1800" dirty="0" err="1"/>
                        <a:t>files</a:t>
                      </a:r>
                      <a:r>
                        <a:rPr lang="ru-RU" sz="1800" dirty="0"/>
                        <a:t>, </a:t>
                      </a:r>
                      <a:r>
                        <a:rPr lang="ru-RU" sz="1800" dirty="0" err="1"/>
                        <a:t>data</a:t>
                      </a:r>
                      <a:r>
                        <a:rPr lang="ru-RU" sz="1800" dirty="0"/>
                        <a:t> </a:t>
                      </a:r>
                      <a:r>
                        <a:rPr lang="ru-RU" sz="1800" dirty="0" err="1"/>
                        <a:t>and</a:t>
                      </a:r>
                      <a:r>
                        <a:rPr lang="ru-RU" sz="1800" dirty="0"/>
                        <a:t> </a:t>
                      </a:r>
                      <a:r>
                        <a:rPr lang="ru-RU" sz="1800" dirty="0" err="1"/>
                        <a:t>performing</a:t>
                      </a:r>
                      <a:r>
                        <a:rPr lang="ru-RU" sz="1800" dirty="0"/>
                        <a:t> </a:t>
                      </a:r>
                      <a:r>
                        <a:rPr lang="ru-RU" sz="1800" dirty="0" err="1"/>
                        <a:t>backups</a:t>
                      </a:r>
                      <a:r>
                        <a:rPr lang="ru-RU" sz="1800" dirty="0"/>
                        <a:t>)</a:t>
                      </a:r>
                      <a:endParaRPr lang="ru-RU" sz="1800" dirty="0">
                        <a:latin typeface="+mn-lt"/>
                        <a:ea typeface="Times New Roman"/>
                      </a:endParaRPr>
                    </a:p>
                  </a:txBody>
                  <a:tcPr marL="108000" marR="108000" marT="72000" marB="72000"/>
                </a:tc>
                <a:tc>
                  <a:txBody>
                    <a:bodyPr/>
                    <a:lstStyle/>
                    <a:p>
                      <a:pPr>
                        <a:spcAft>
                          <a:spcPts val="0"/>
                        </a:spcAft>
                      </a:pPr>
                      <a:r>
                        <a:rPr lang="ru-RU" sz="1800"/>
                        <a:t>6,500</a:t>
                      </a:r>
                      <a:endParaRPr lang="ru-RU" sz="1800">
                        <a:latin typeface="+mn-lt"/>
                        <a:ea typeface="Times New Roman"/>
                      </a:endParaRPr>
                    </a:p>
                  </a:txBody>
                  <a:tcPr marL="108000" marR="108000" marT="72000" marB="72000"/>
                </a:tc>
                <a:tc>
                  <a:txBody>
                    <a:bodyPr/>
                    <a:lstStyle/>
                    <a:p>
                      <a:pPr>
                        <a:spcAft>
                          <a:spcPts val="0"/>
                        </a:spcAft>
                      </a:pPr>
                      <a:r>
                        <a:rPr lang="ru-RU" sz="1800" dirty="0"/>
                        <a:t>0,000</a:t>
                      </a: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06"/>
                  </a:ext>
                </a:extLst>
              </a:tr>
              <a:tr h="332880">
                <a:tc>
                  <a:txBody>
                    <a:bodyPr/>
                    <a:lstStyle/>
                    <a:p>
                      <a:pPr>
                        <a:spcAft>
                          <a:spcPts val="0"/>
                        </a:spcAft>
                      </a:pPr>
                      <a:r>
                        <a:rPr lang="ru-RU" sz="1800" dirty="0"/>
                        <a:t>Время (часов в месяц), затраченное на поиск источника поддержки (</a:t>
                      </a:r>
                      <a:r>
                        <a:rPr lang="ru-RU" sz="1800" dirty="0" err="1"/>
                        <a:t>Average</a:t>
                      </a:r>
                      <a:r>
                        <a:rPr lang="ru-RU" sz="1800" dirty="0"/>
                        <a:t> </a:t>
                      </a:r>
                      <a:r>
                        <a:rPr lang="ru-RU" sz="1800" dirty="0" err="1"/>
                        <a:t>hours</a:t>
                      </a:r>
                      <a:r>
                        <a:rPr lang="ru-RU" sz="1800" dirty="0"/>
                        <a:t> </a:t>
                      </a:r>
                      <a:r>
                        <a:rPr lang="ru-RU" sz="1800" dirty="0" err="1"/>
                        <a:t>per</a:t>
                      </a:r>
                      <a:r>
                        <a:rPr lang="ru-RU" sz="1800" dirty="0"/>
                        <a:t> </a:t>
                      </a:r>
                      <a:r>
                        <a:rPr lang="ru-RU" sz="1800" dirty="0" err="1"/>
                        <a:t>month</a:t>
                      </a:r>
                      <a:r>
                        <a:rPr lang="ru-RU" sz="1800" dirty="0"/>
                        <a:t> </a:t>
                      </a:r>
                      <a:r>
                        <a:rPr lang="ru-RU" sz="1800" dirty="0" err="1"/>
                        <a:t>spent</a:t>
                      </a:r>
                      <a:r>
                        <a:rPr lang="ru-RU" sz="1800" dirty="0"/>
                        <a:t> </a:t>
                      </a:r>
                      <a:r>
                        <a:rPr lang="ru-RU" sz="1800" dirty="0" err="1"/>
                        <a:t>seeking</a:t>
                      </a:r>
                      <a:r>
                        <a:rPr lang="ru-RU" sz="1800" dirty="0"/>
                        <a:t> </a:t>
                      </a:r>
                      <a:r>
                        <a:rPr lang="ru-RU" sz="1800" dirty="0" err="1"/>
                        <a:t>peer</a:t>
                      </a:r>
                      <a:r>
                        <a:rPr lang="ru-RU" sz="1800" dirty="0"/>
                        <a:t> </a:t>
                      </a:r>
                      <a:r>
                        <a:rPr lang="ru-RU" sz="1800" dirty="0" err="1"/>
                        <a:t>support</a:t>
                      </a:r>
                      <a:r>
                        <a:rPr lang="ru-RU" sz="1800" dirty="0"/>
                        <a:t>)</a:t>
                      </a:r>
                      <a:endParaRPr lang="ru-RU" sz="1800" dirty="0">
                        <a:latin typeface="+mn-lt"/>
                        <a:ea typeface="Times New Roman"/>
                      </a:endParaRPr>
                    </a:p>
                  </a:txBody>
                  <a:tcPr marL="108000" marR="108000" marT="72000" marB="72000"/>
                </a:tc>
                <a:tc>
                  <a:txBody>
                    <a:bodyPr/>
                    <a:lstStyle/>
                    <a:p>
                      <a:pPr>
                        <a:spcAft>
                          <a:spcPts val="0"/>
                        </a:spcAft>
                      </a:pPr>
                      <a:r>
                        <a:rPr lang="ru-RU" sz="1800"/>
                        <a:t>6,500</a:t>
                      </a:r>
                      <a:endParaRPr lang="ru-RU" sz="1800">
                        <a:latin typeface="+mn-lt"/>
                        <a:ea typeface="Times New Roman"/>
                      </a:endParaRPr>
                    </a:p>
                  </a:txBody>
                  <a:tcPr marL="108000" marR="108000" marT="72000" marB="72000"/>
                </a:tc>
                <a:tc>
                  <a:txBody>
                    <a:bodyPr/>
                    <a:lstStyle/>
                    <a:p>
                      <a:pPr>
                        <a:spcAft>
                          <a:spcPts val="0"/>
                        </a:spcAft>
                      </a:pPr>
                      <a:r>
                        <a:rPr lang="ru-RU" sz="1800" dirty="0"/>
                        <a:t>0,000</a:t>
                      </a: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07"/>
                  </a:ext>
                </a:extLst>
              </a:tr>
              <a:tr h="332880">
                <a:tc>
                  <a:txBody>
                    <a:bodyPr/>
                    <a:lstStyle/>
                    <a:p>
                      <a:pPr>
                        <a:spcAft>
                          <a:spcPts val="0"/>
                        </a:spcAft>
                      </a:pPr>
                      <a:r>
                        <a:rPr lang="ru-RU" sz="1800" dirty="0"/>
                        <a:t>Время (часов в месяц), затраченное на самоподдержку пользователей (</a:t>
                      </a:r>
                      <a:r>
                        <a:rPr lang="ru-RU" sz="1800" dirty="0" err="1"/>
                        <a:t>Average</a:t>
                      </a:r>
                      <a:r>
                        <a:rPr lang="ru-RU" sz="1800" dirty="0"/>
                        <a:t> </a:t>
                      </a:r>
                      <a:r>
                        <a:rPr lang="ru-RU" sz="1800" dirty="0" err="1"/>
                        <a:t>hours</a:t>
                      </a:r>
                      <a:r>
                        <a:rPr lang="ru-RU" sz="1800" dirty="0"/>
                        <a:t> </a:t>
                      </a:r>
                      <a:r>
                        <a:rPr lang="ru-RU" sz="1800" dirty="0" err="1"/>
                        <a:t>per</a:t>
                      </a:r>
                      <a:r>
                        <a:rPr lang="ru-RU" sz="1800" dirty="0"/>
                        <a:t> </a:t>
                      </a:r>
                      <a:r>
                        <a:rPr lang="ru-RU" sz="1800" dirty="0" err="1"/>
                        <a:t>month</a:t>
                      </a:r>
                      <a:r>
                        <a:rPr lang="ru-RU" sz="1800" dirty="0"/>
                        <a:t> </a:t>
                      </a:r>
                      <a:r>
                        <a:rPr lang="ru-RU" sz="1800" dirty="0" err="1"/>
                        <a:t>spent</a:t>
                      </a:r>
                      <a:r>
                        <a:rPr lang="ru-RU" sz="1800" dirty="0"/>
                        <a:t> </a:t>
                      </a:r>
                      <a:r>
                        <a:rPr lang="ru-RU" sz="1800" dirty="0" err="1"/>
                        <a:t>helping</a:t>
                      </a:r>
                      <a:r>
                        <a:rPr lang="ru-RU" sz="1800" dirty="0"/>
                        <a:t> </a:t>
                      </a:r>
                      <a:r>
                        <a:rPr lang="ru-RU" sz="1800" dirty="0" err="1"/>
                        <a:t>others</a:t>
                      </a:r>
                      <a:r>
                        <a:rPr lang="ru-RU" sz="1800" dirty="0"/>
                        <a:t>)</a:t>
                      </a:r>
                      <a:endParaRPr lang="ru-RU" sz="1800" dirty="0">
                        <a:latin typeface="+mn-lt"/>
                        <a:ea typeface="Times New Roman"/>
                      </a:endParaRPr>
                    </a:p>
                  </a:txBody>
                  <a:tcPr marL="108000" marR="108000" marT="72000" marB="72000"/>
                </a:tc>
                <a:tc>
                  <a:txBody>
                    <a:bodyPr/>
                    <a:lstStyle/>
                    <a:p>
                      <a:pPr>
                        <a:spcAft>
                          <a:spcPts val="0"/>
                        </a:spcAft>
                      </a:pPr>
                      <a:r>
                        <a:rPr lang="ru-RU" sz="1800"/>
                        <a:t>6,500</a:t>
                      </a:r>
                      <a:endParaRPr lang="ru-RU" sz="1800">
                        <a:latin typeface="+mn-lt"/>
                        <a:ea typeface="Times New Roman"/>
                      </a:endParaRPr>
                    </a:p>
                  </a:txBody>
                  <a:tcPr marL="108000" marR="108000" marT="72000" marB="72000"/>
                </a:tc>
                <a:tc>
                  <a:txBody>
                    <a:bodyPr/>
                    <a:lstStyle/>
                    <a:p>
                      <a:pPr>
                        <a:spcAft>
                          <a:spcPts val="0"/>
                        </a:spcAft>
                      </a:pPr>
                      <a:r>
                        <a:rPr lang="ru-RU" sz="1800" dirty="0"/>
                        <a:t>0,000</a:t>
                      </a: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08"/>
                  </a:ext>
                </a:extLst>
              </a:tr>
            </a:tbl>
          </a:graphicData>
        </a:graphic>
      </p:graphicFrame>
      <p:sp>
        <p:nvSpPr>
          <p:cNvPr id="6" name="Прямоугольник 5"/>
          <p:cNvSpPr/>
          <p:nvPr/>
        </p:nvSpPr>
        <p:spPr>
          <a:xfrm>
            <a:off x="-36512" y="0"/>
            <a:ext cx="981359" cy="369332"/>
          </a:xfrm>
          <a:prstGeom prst="rect">
            <a:avLst/>
          </a:prstGeom>
        </p:spPr>
        <p:txBody>
          <a:bodyPr wrap="none">
            <a:spAutoFit/>
          </a:bodyPr>
          <a:lstStyle/>
          <a:p>
            <a:r>
              <a:rPr lang="ru-RU" b="1" dirty="0">
                <a:ea typeface="Times New Roman" panose="02020603050405020304" pitchFamily="18" charset="0"/>
              </a:rPr>
              <a:t>(3 из 4)</a:t>
            </a:r>
            <a:endParaRPr lang="ru-RU" b="1"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graphicFrame>
        <p:nvGraphicFramePr>
          <p:cNvPr id="5" name="Таблица 4"/>
          <p:cNvGraphicFramePr>
            <a:graphicFrameLocks noGrp="1"/>
          </p:cNvGraphicFramePr>
          <p:nvPr/>
        </p:nvGraphicFramePr>
        <p:xfrm>
          <a:off x="0" y="0"/>
          <a:ext cx="9144002" cy="3463200"/>
        </p:xfrm>
        <a:graphic>
          <a:graphicData uri="http://schemas.openxmlformats.org/drawingml/2006/table">
            <a:tbl>
              <a:tblPr>
                <a:tableStyleId>{3C2FFA5D-87B4-456A-9821-1D502468CF0F}</a:tableStyleId>
              </a:tblPr>
              <a:tblGrid>
                <a:gridCol w="5857887">
                  <a:extLst>
                    <a:ext uri="{9D8B030D-6E8A-4147-A177-3AD203B41FA5}">
                      <a16:colId xmlns:a16="http://schemas.microsoft.com/office/drawing/2014/main" xmlns="" val="20000"/>
                    </a:ext>
                  </a:extLst>
                </a:gridCol>
                <a:gridCol w="1643074">
                  <a:extLst>
                    <a:ext uri="{9D8B030D-6E8A-4147-A177-3AD203B41FA5}">
                      <a16:colId xmlns:a16="http://schemas.microsoft.com/office/drawing/2014/main" xmlns="" val="20001"/>
                    </a:ext>
                  </a:extLst>
                </a:gridCol>
                <a:gridCol w="1643041">
                  <a:extLst>
                    <a:ext uri="{9D8B030D-6E8A-4147-A177-3AD203B41FA5}">
                      <a16:colId xmlns:a16="http://schemas.microsoft.com/office/drawing/2014/main" xmlns="" val="20002"/>
                    </a:ext>
                  </a:extLst>
                </a:gridCol>
              </a:tblGrid>
              <a:tr h="499318">
                <a:tc>
                  <a:txBody>
                    <a:bodyPr/>
                    <a:lstStyle/>
                    <a:p>
                      <a:pPr algn="ctr">
                        <a:spcAft>
                          <a:spcPts val="0"/>
                        </a:spcAft>
                      </a:pPr>
                      <a:r>
                        <a:rPr lang="ru-RU" sz="1800" dirty="0"/>
                        <a:t>Статья затрат</a:t>
                      </a:r>
                      <a:endParaRPr lang="ru-RU" sz="1800" dirty="0">
                        <a:latin typeface="+mn-lt"/>
                        <a:ea typeface="Times New Roman"/>
                      </a:endParaRPr>
                    </a:p>
                  </a:txBody>
                  <a:tcPr marL="108000" marR="108000" marT="72000" marB="72000" anchor="ctr"/>
                </a:tc>
                <a:tc>
                  <a:txBody>
                    <a:bodyPr/>
                    <a:lstStyle/>
                    <a:p>
                      <a:pPr algn="ctr">
                        <a:spcAft>
                          <a:spcPts val="0"/>
                        </a:spcAft>
                      </a:pPr>
                      <a:r>
                        <a:rPr lang="ru-RU" sz="1800" dirty="0"/>
                        <a:t>Защита от вирусов %</a:t>
                      </a:r>
                      <a:endParaRPr lang="ru-RU" sz="1800" dirty="0">
                        <a:latin typeface="+mn-lt"/>
                        <a:ea typeface="Times New Roman"/>
                      </a:endParaRPr>
                    </a:p>
                  </a:txBody>
                  <a:tcPr marL="108000" marR="108000" marT="72000" marB="72000" anchor="ctr"/>
                </a:tc>
                <a:tc>
                  <a:txBody>
                    <a:bodyPr/>
                    <a:lstStyle/>
                    <a:p>
                      <a:pPr>
                        <a:spcAft>
                          <a:spcPts val="0"/>
                        </a:spcAft>
                      </a:pPr>
                      <a:r>
                        <a:rPr lang="ru-RU" sz="1800" dirty="0"/>
                        <a:t>Управление </a:t>
                      </a:r>
                      <a:r>
                        <a:rPr lang="en-US" sz="1800" dirty="0" err="1"/>
                        <a:t>i</a:t>
                      </a:r>
                      <a:r>
                        <a:rPr lang="ru-RU" sz="1800" dirty="0"/>
                        <a:t>, </a:t>
                      </a:r>
                      <a:r>
                        <a:rPr lang="ru-RU" sz="1800" dirty="0" err="1"/>
                        <a:t>безопас-ностью</a:t>
                      </a:r>
                      <a:r>
                        <a:rPr lang="ru-RU" sz="1800" dirty="0"/>
                        <a:t>, %</a:t>
                      </a: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00"/>
                  </a:ext>
                </a:extLst>
              </a:tr>
              <a:tr h="191405">
                <a:tc>
                  <a:txBody>
                    <a:bodyPr/>
                    <a:lstStyle/>
                    <a:p>
                      <a:pPr>
                        <a:spcAft>
                          <a:spcPts val="0"/>
                        </a:spcAft>
                      </a:pPr>
                      <a:r>
                        <a:rPr lang="ru-RU" sz="1800" dirty="0"/>
                        <a:t>Операции</a:t>
                      </a:r>
                      <a:r>
                        <a:rPr lang="en-US" sz="1800" dirty="0"/>
                        <a:t> (Operations)</a:t>
                      </a:r>
                      <a:endParaRPr lang="ru-RU" sz="1800" dirty="0">
                        <a:latin typeface="+mn-lt"/>
                        <a:ea typeface="Times New Roman"/>
                      </a:endParaRPr>
                    </a:p>
                  </a:txBody>
                  <a:tcPr marL="108000" marR="108000" marT="72000" marB="72000"/>
                </a:tc>
                <a:tc>
                  <a:txBody>
                    <a:bodyPr/>
                    <a:lstStyle/>
                    <a:p>
                      <a:pPr>
                        <a:spcAft>
                          <a:spcPts val="0"/>
                        </a:spcAft>
                      </a:pPr>
                      <a:endParaRPr lang="en-US" sz="1800" dirty="0">
                        <a:latin typeface="+mn-lt"/>
                        <a:ea typeface="Times New Roman"/>
                      </a:endParaRPr>
                    </a:p>
                  </a:txBody>
                  <a:tcPr marL="108000" marR="108000" marT="72000" marB="72000"/>
                </a:tc>
                <a:tc>
                  <a:txBody>
                    <a:bodyPr/>
                    <a:lstStyle/>
                    <a:p>
                      <a:pPr>
                        <a:spcAft>
                          <a:spcPts val="0"/>
                        </a:spcAft>
                      </a:pPr>
                      <a:endParaRPr lang="en-US" sz="1800">
                        <a:latin typeface="+mn-lt"/>
                        <a:ea typeface="Times New Roman"/>
                      </a:endParaRPr>
                    </a:p>
                  </a:txBody>
                  <a:tcPr marL="108000" marR="108000" marT="72000" marB="72000"/>
                </a:tc>
                <a:extLst>
                  <a:ext uri="{0D108BD9-81ED-4DB2-BD59-A6C34878D82A}">
                    <a16:rowId xmlns:a16="http://schemas.microsoft.com/office/drawing/2014/main" xmlns="" val="10001"/>
                  </a:ext>
                </a:extLst>
              </a:tr>
              <a:tr h="191405">
                <a:tc>
                  <a:txBody>
                    <a:bodyPr/>
                    <a:lstStyle/>
                    <a:p>
                      <a:pPr>
                        <a:spcAft>
                          <a:spcPts val="0"/>
                        </a:spcAft>
                      </a:pPr>
                      <a:r>
                        <a:rPr lang="ru-RU" sz="1800" dirty="0"/>
                        <a:t>Технические услуги</a:t>
                      </a:r>
                      <a:r>
                        <a:rPr lang="en-US" sz="1800" dirty="0"/>
                        <a:t> (Technical services)</a:t>
                      </a:r>
                      <a:endParaRPr lang="ru-RU" sz="1800" dirty="0">
                        <a:latin typeface="+mn-lt"/>
                        <a:ea typeface="Times New Roman"/>
                      </a:endParaRPr>
                    </a:p>
                  </a:txBody>
                  <a:tcPr marL="108000" marR="108000" marT="72000" marB="72000"/>
                </a:tc>
                <a:tc>
                  <a:txBody>
                    <a:bodyPr/>
                    <a:lstStyle/>
                    <a:p>
                      <a:pPr>
                        <a:spcAft>
                          <a:spcPts val="0"/>
                        </a:spcAft>
                      </a:pPr>
                      <a:endParaRPr lang="en-US" sz="1800">
                        <a:latin typeface="+mn-lt"/>
                        <a:ea typeface="Times New Roman"/>
                      </a:endParaRPr>
                    </a:p>
                  </a:txBody>
                  <a:tcPr marL="108000" marR="108000" marT="72000" marB="72000"/>
                </a:tc>
                <a:tc>
                  <a:txBody>
                    <a:bodyPr/>
                    <a:lstStyle/>
                    <a:p>
                      <a:pPr>
                        <a:spcAft>
                          <a:spcPts val="0"/>
                        </a:spcAft>
                      </a:pPr>
                      <a:endParaRPr lang="en-US" sz="1800">
                        <a:latin typeface="+mn-lt"/>
                        <a:ea typeface="Times New Roman"/>
                      </a:endParaRPr>
                    </a:p>
                  </a:txBody>
                  <a:tcPr marL="108000" marR="108000" marT="72000" marB="72000"/>
                </a:tc>
                <a:extLst>
                  <a:ext uri="{0D108BD9-81ED-4DB2-BD59-A6C34878D82A}">
                    <a16:rowId xmlns:a16="http://schemas.microsoft.com/office/drawing/2014/main" xmlns="" val="10002"/>
                  </a:ext>
                </a:extLst>
              </a:tr>
              <a:tr h="332880">
                <a:tc>
                  <a:txBody>
                    <a:bodyPr/>
                    <a:lstStyle/>
                    <a:p>
                      <a:pPr>
                        <a:spcAft>
                          <a:spcPts val="0"/>
                        </a:spcAft>
                      </a:pPr>
                      <a:r>
                        <a:rPr lang="ru-RU" sz="1800" dirty="0"/>
                        <a:t>Количество часов в месяц, затраченное на самоподдержку пользователей (</a:t>
                      </a:r>
                      <a:r>
                        <a:rPr lang="ru-RU" sz="1800" dirty="0" err="1"/>
                        <a:t>Average</a:t>
                      </a:r>
                      <a:r>
                        <a:rPr lang="ru-RU" sz="1800" dirty="0"/>
                        <a:t> </a:t>
                      </a:r>
                      <a:r>
                        <a:rPr lang="ru-RU" sz="1800" dirty="0" err="1"/>
                        <a:t>hours</a:t>
                      </a:r>
                      <a:r>
                        <a:rPr lang="ru-RU" sz="1800" dirty="0"/>
                        <a:t> </a:t>
                      </a:r>
                      <a:r>
                        <a:rPr lang="ru-RU" sz="1800" dirty="0" err="1"/>
                        <a:t>per</a:t>
                      </a:r>
                      <a:r>
                        <a:rPr lang="ru-RU" sz="1800" dirty="0"/>
                        <a:t> </a:t>
                      </a:r>
                      <a:r>
                        <a:rPr lang="ru-RU" sz="1800" dirty="0" err="1"/>
                        <a:t>month</a:t>
                      </a:r>
                      <a:r>
                        <a:rPr lang="ru-RU" sz="1800" dirty="0"/>
                        <a:t> </a:t>
                      </a:r>
                      <a:r>
                        <a:rPr lang="ru-RU" sz="1800" dirty="0" err="1"/>
                        <a:t>spent</a:t>
                      </a:r>
                      <a:r>
                        <a:rPr lang="ru-RU" sz="1800" dirty="0"/>
                        <a:t> </a:t>
                      </a:r>
                      <a:r>
                        <a:rPr lang="ru-RU" sz="1800" dirty="0" err="1"/>
                        <a:t>on</a:t>
                      </a:r>
                      <a:r>
                        <a:rPr lang="ru-RU" sz="1800" dirty="0"/>
                        <a:t> </a:t>
                      </a:r>
                      <a:r>
                        <a:rPr lang="ru-RU" sz="1800" dirty="0" err="1"/>
                        <a:t>self</a:t>
                      </a:r>
                      <a:r>
                        <a:rPr lang="ru-RU" sz="1800" dirty="0"/>
                        <a:t> </a:t>
                      </a:r>
                      <a:r>
                        <a:rPr lang="ru-RU" sz="1800" dirty="0" err="1"/>
                        <a:t>support</a:t>
                      </a:r>
                      <a:r>
                        <a:rPr lang="ru-RU" sz="1800" dirty="0"/>
                        <a:t>)</a:t>
                      </a:r>
                      <a:endParaRPr lang="ru-RU" sz="1800" dirty="0">
                        <a:latin typeface="+mn-lt"/>
                        <a:ea typeface="Times New Roman"/>
                      </a:endParaRPr>
                    </a:p>
                  </a:txBody>
                  <a:tcPr marL="108000" marR="108000" marT="72000" marB="72000"/>
                </a:tc>
                <a:tc>
                  <a:txBody>
                    <a:bodyPr/>
                    <a:lstStyle/>
                    <a:p>
                      <a:pPr>
                        <a:spcAft>
                          <a:spcPts val="0"/>
                        </a:spcAft>
                      </a:pPr>
                      <a:r>
                        <a:rPr lang="ru-RU" sz="1800" dirty="0"/>
                        <a:t>6,500</a:t>
                      </a:r>
                      <a:endParaRPr lang="ru-RU" sz="1800" dirty="0">
                        <a:latin typeface="+mn-lt"/>
                        <a:ea typeface="Times New Roman"/>
                      </a:endParaRPr>
                    </a:p>
                  </a:txBody>
                  <a:tcPr marL="108000" marR="108000" marT="72000" marB="72000"/>
                </a:tc>
                <a:tc>
                  <a:txBody>
                    <a:bodyPr/>
                    <a:lstStyle/>
                    <a:p>
                      <a:pPr>
                        <a:spcAft>
                          <a:spcPts val="0"/>
                        </a:spcAft>
                      </a:pPr>
                      <a:r>
                        <a:rPr lang="ru-RU" sz="1800" dirty="0"/>
                        <a:t>2,600</a:t>
                      </a: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03"/>
                  </a:ext>
                </a:extLst>
              </a:tr>
              <a:tr h="332880">
                <a:tc>
                  <a:txBody>
                    <a:bodyPr/>
                    <a:lstStyle/>
                    <a:p>
                      <a:pPr>
                        <a:spcAft>
                          <a:spcPts val="0"/>
                        </a:spcAft>
                      </a:pPr>
                      <a:r>
                        <a:rPr lang="ru-RU" sz="1800"/>
                        <a:t>Количество незапланированных простоев в месяц (Monthly unplanned downtime hours)</a:t>
                      </a:r>
                      <a:endParaRPr lang="ru-RU" sz="1800">
                        <a:latin typeface="+mn-lt"/>
                        <a:ea typeface="Times New Roman"/>
                      </a:endParaRPr>
                    </a:p>
                  </a:txBody>
                  <a:tcPr marL="108000" marR="108000" marT="72000" marB="72000"/>
                </a:tc>
                <a:tc>
                  <a:txBody>
                    <a:bodyPr/>
                    <a:lstStyle/>
                    <a:p>
                      <a:pPr>
                        <a:spcAft>
                          <a:spcPts val="0"/>
                        </a:spcAft>
                      </a:pPr>
                      <a:r>
                        <a:rPr lang="ru-RU" sz="1800"/>
                        <a:t>10,400</a:t>
                      </a:r>
                      <a:endParaRPr lang="ru-RU" sz="1800">
                        <a:latin typeface="+mn-lt"/>
                        <a:ea typeface="Times New Roman"/>
                      </a:endParaRPr>
                    </a:p>
                  </a:txBody>
                  <a:tcPr marL="108000" marR="108000" marT="72000" marB="72000"/>
                </a:tc>
                <a:tc>
                  <a:txBody>
                    <a:bodyPr/>
                    <a:lstStyle/>
                    <a:p>
                      <a:pPr>
                        <a:spcAft>
                          <a:spcPts val="0"/>
                        </a:spcAft>
                      </a:pPr>
                      <a:r>
                        <a:rPr lang="ru-RU" sz="1800" dirty="0"/>
                        <a:t>10,400</a:t>
                      </a:r>
                      <a:endParaRPr lang="ru-RU" sz="1800" dirty="0">
                        <a:latin typeface="+mn-lt"/>
                        <a:ea typeface="Times New Roman"/>
                      </a:endParaRPr>
                    </a:p>
                  </a:txBody>
                  <a:tcPr marL="108000" marR="108000" marT="72000" marB="72000"/>
                </a:tc>
                <a:extLst>
                  <a:ext uri="{0D108BD9-81ED-4DB2-BD59-A6C34878D82A}">
                    <a16:rowId xmlns:a16="http://schemas.microsoft.com/office/drawing/2014/main" xmlns="" val="10004"/>
                  </a:ext>
                </a:extLst>
              </a:tr>
            </a:tbl>
          </a:graphicData>
        </a:graphic>
      </p:graphicFrame>
      <p:sp>
        <p:nvSpPr>
          <p:cNvPr id="6" name="Прямоугольник 5"/>
          <p:cNvSpPr/>
          <p:nvPr/>
        </p:nvSpPr>
        <p:spPr>
          <a:xfrm>
            <a:off x="-36512" y="0"/>
            <a:ext cx="981359" cy="369332"/>
          </a:xfrm>
          <a:prstGeom prst="rect">
            <a:avLst/>
          </a:prstGeom>
        </p:spPr>
        <p:txBody>
          <a:bodyPr wrap="none">
            <a:spAutoFit/>
          </a:bodyPr>
          <a:lstStyle/>
          <a:p>
            <a:r>
              <a:rPr lang="ru-RU" b="1" dirty="0">
                <a:ea typeface="Times New Roman" panose="02020603050405020304" pitchFamily="18" charset="0"/>
              </a:rPr>
              <a:t>(4 из 4)</a:t>
            </a:r>
            <a:endParaRPr lang="ru-RU"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462528"/>
            <a:ext cx="8352928" cy="35702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При </a:t>
            </a:r>
            <a:r>
              <a:rPr lang="ru-RU" sz="2800" dirty="0">
                <a:latin typeface="+mn-lt"/>
              </a:rPr>
              <a:t>этом </a:t>
            </a:r>
            <a:r>
              <a:rPr lang="ru-RU" sz="2800" dirty="0">
                <a:latin typeface="+mn-lt"/>
              </a:rPr>
              <a:t>за счет определения и вовлечения в оценочный процесс параметров времени и </a:t>
            </a:r>
            <a:r>
              <a:rPr lang="ru-RU" sz="2800" dirty="0" smtClean="0">
                <a:latin typeface="+mn-lt"/>
              </a:rPr>
              <a:t>риска расширяется </a:t>
            </a:r>
            <a:r>
              <a:rPr lang="ru-RU" sz="2800" dirty="0">
                <a:latin typeface="+mn-lt"/>
              </a:rPr>
              <a:t>использование таких инструментальных средств оценки ИТ, </a:t>
            </a:r>
            <a:r>
              <a:rPr lang="ru-RU" sz="2800" dirty="0" smtClean="0">
                <a:latin typeface="+mn-lt"/>
              </a:rPr>
              <a:t>как:</a:t>
            </a:r>
          </a:p>
          <a:p>
            <a:pPr marL="801688" indent="-442913">
              <a:spcAft>
                <a:spcPts val="1200"/>
              </a:spcAft>
              <a:buFont typeface="Wingdings" charset="2"/>
              <a:buChar char="Ø"/>
            </a:pPr>
            <a:r>
              <a:rPr lang="ru-RU" sz="2800" dirty="0" smtClean="0">
                <a:latin typeface="+mn-lt"/>
              </a:rPr>
              <a:t>добавленная </a:t>
            </a:r>
            <a:r>
              <a:rPr lang="ru-RU" sz="2800" dirty="0">
                <a:latin typeface="+mn-lt"/>
              </a:rPr>
              <a:t>экономическая стоимость (EVA</a:t>
            </a:r>
            <a:r>
              <a:rPr lang="ru-RU" sz="2800" dirty="0" smtClean="0">
                <a:latin typeface="+mn-lt"/>
              </a:rPr>
              <a:t>),</a:t>
            </a:r>
          </a:p>
          <a:p>
            <a:pPr marL="801688" indent="-442913">
              <a:spcAft>
                <a:spcPts val="1200"/>
              </a:spcAft>
              <a:buFont typeface="Wingdings" charset="2"/>
              <a:buChar char="Ø"/>
            </a:pPr>
            <a:r>
              <a:rPr lang="ru-RU" sz="2800" dirty="0" smtClean="0">
                <a:latin typeface="+mn-lt"/>
              </a:rPr>
              <a:t>внутренняя </a:t>
            </a:r>
            <a:r>
              <a:rPr lang="ru-RU" sz="2800" dirty="0">
                <a:latin typeface="+mn-lt"/>
              </a:rPr>
              <a:t>норма рентабельности (IRR</a:t>
            </a:r>
            <a:r>
              <a:rPr lang="ru-RU" sz="2800" dirty="0" smtClean="0">
                <a:latin typeface="+mn-lt"/>
              </a:rPr>
              <a:t>), </a:t>
            </a:r>
            <a:endParaRPr lang="ru-RU" sz="2800" dirty="0">
              <a:latin typeface="+mn-lt"/>
            </a:endParaRPr>
          </a:p>
          <a:p>
            <a:pPr marL="801688" indent="-442913">
              <a:spcAft>
                <a:spcPts val="1200"/>
              </a:spcAft>
              <a:buFont typeface="Wingdings" charset="2"/>
              <a:buChar char="Ø"/>
            </a:pPr>
            <a:r>
              <a:rPr lang="ru-RU" sz="2800" dirty="0" smtClean="0">
                <a:latin typeface="+mn-lt"/>
              </a:rPr>
              <a:t>возврат </a:t>
            </a:r>
            <a:r>
              <a:rPr lang="ru-RU" sz="2800" dirty="0">
                <a:latin typeface="+mn-lt"/>
              </a:rPr>
              <a:t>от инвестиций (ROI</a:t>
            </a:r>
            <a:r>
              <a:rPr lang="ru-RU" sz="2800" dirty="0" smtClean="0">
                <a:latin typeface="+mn-lt"/>
              </a:rPr>
              <a:t>).</a:t>
            </a:r>
            <a:endParaRPr lang="ru-RU" sz="2800" dirty="0">
              <a:latin typeface="+mn-lt"/>
            </a:endParaRPr>
          </a:p>
        </p:txBody>
      </p:sp>
    </p:spTree>
    <p:extLst>
      <p:ext uri="{BB962C8B-B14F-4D97-AF65-F5344CB8AC3E}">
        <p14:creationId xmlns:p14="http://schemas.microsoft.com/office/powerpoint/2010/main" val="16661152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D0E1FF"/>
        </a:solid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graphicFrame>
        <p:nvGraphicFramePr>
          <p:cNvPr id="6" name="Таблица 5"/>
          <p:cNvGraphicFramePr>
            <a:graphicFrameLocks noGrp="1"/>
          </p:cNvGraphicFramePr>
          <p:nvPr>
            <p:extLst>
              <p:ext uri="{D42A27DB-BD31-4B8C-83A1-F6EECF244321}">
                <p14:modId xmlns:p14="http://schemas.microsoft.com/office/powerpoint/2010/main" val="3243674871"/>
              </p:ext>
            </p:extLst>
          </p:nvPr>
        </p:nvGraphicFramePr>
        <p:xfrm>
          <a:off x="1" y="470713"/>
          <a:ext cx="9143999" cy="6311379"/>
        </p:xfrm>
        <a:graphic>
          <a:graphicData uri="http://schemas.openxmlformats.org/drawingml/2006/table">
            <a:tbl>
              <a:tblPr>
                <a:tableStyleId>{3C2FFA5D-87B4-456A-9821-1D502468CF0F}</a:tableStyleId>
              </a:tblPr>
              <a:tblGrid>
                <a:gridCol w="2123727">
                  <a:extLst>
                    <a:ext uri="{9D8B030D-6E8A-4147-A177-3AD203B41FA5}">
                      <a16:colId xmlns:a16="http://schemas.microsoft.com/office/drawing/2014/main" xmlns="" val="20000"/>
                    </a:ext>
                  </a:extLst>
                </a:gridCol>
                <a:gridCol w="1779189">
                  <a:extLst>
                    <a:ext uri="{9D8B030D-6E8A-4147-A177-3AD203B41FA5}">
                      <a16:colId xmlns:a16="http://schemas.microsoft.com/office/drawing/2014/main" xmlns="" val="20001"/>
                    </a:ext>
                  </a:extLst>
                </a:gridCol>
                <a:gridCol w="1746740">
                  <a:extLst>
                    <a:ext uri="{9D8B030D-6E8A-4147-A177-3AD203B41FA5}">
                      <a16:colId xmlns:a16="http://schemas.microsoft.com/office/drawing/2014/main" xmlns="" val="20002"/>
                    </a:ext>
                  </a:extLst>
                </a:gridCol>
                <a:gridCol w="1746740">
                  <a:extLst>
                    <a:ext uri="{9D8B030D-6E8A-4147-A177-3AD203B41FA5}">
                      <a16:colId xmlns:a16="http://schemas.microsoft.com/office/drawing/2014/main" xmlns="" val="20003"/>
                    </a:ext>
                  </a:extLst>
                </a:gridCol>
                <a:gridCol w="1747603">
                  <a:extLst>
                    <a:ext uri="{9D8B030D-6E8A-4147-A177-3AD203B41FA5}">
                      <a16:colId xmlns:a16="http://schemas.microsoft.com/office/drawing/2014/main" xmlns="" val="20004"/>
                    </a:ext>
                  </a:extLst>
                </a:gridCol>
              </a:tblGrid>
              <a:tr h="1259549">
                <a:tc>
                  <a:txBody>
                    <a:bodyPr/>
                    <a:lstStyle/>
                    <a:p>
                      <a:pPr marL="0" algn="ctr" defTabSz="914400" rtl="0" eaLnBrk="1" latinLnBrk="0" hangingPunct="1">
                        <a:spcAft>
                          <a:spcPts val="0"/>
                        </a:spcAft>
                      </a:pPr>
                      <a:r>
                        <a:rPr lang="ru-RU" sz="1800" b="1" kern="1200" dirty="0"/>
                        <a:t>Расходы на ИТ, долл. США</a:t>
                      </a:r>
                      <a:endParaRPr lang="ru-RU" sz="1800" b="1" kern="1200" dirty="0">
                        <a:solidFill>
                          <a:schemeClr val="dk1"/>
                        </a:solidFill>
                        <a:latin typeface="+mn-lt"/>
                        <a:ea typeface="+mn-ea"/>
                        <a:cs typeface="+mn-cs"/>
                      </a:endParaRPr>
                    </a:p>
                  </a:txBody>
                  <a:tcPr marL="72000" marR="72000" marT="108000" marB="108000" anchor="ctr"/>
                </a:tc>
                <a:tc>
                  <a:txBody>
                    <a:bodyPr/>
                    <a:lstStyle/>
                    <a:p>
                      <a:pPr marL="0" algn="ctr" defTabSz="914400" rtl="0" eaLnBrk="1" latinLnBrk="0" hangingPunct="1">
                        <a:spcAft>
                          <a:spcPts val="0"/>
                        </a:spcAft>
                      </a:pPr>
                      <a:r>
                        <a:rPr lang="ru-RU" sz="1800" b="1" kern="1200" dirty="0"/>
                        <a:t>Защита от вирусов - 0, безопасность - 0</a:t>
                      </a:r>
                      <a:endParaRPr lang="ru-RU" sz="1800" b="1" kern="1200" dirty="0">
                        <a:solidFill>
                          <a:schemeClr val="dk1"/>
                        </a:solidFill>
                        <a:latin typeface="+mn-lt"/>
                        <a:ea typeface="+mn-ea"/>
                        <a:cs typeface="+mn-cs"/>
                      </a:endParaRPr>
                    </a:p>
                  </a:txBody>
                  <a:tcPr marL="72000" marR="72000" marT="108000" marB="108000"/>
                </a:tc>
                <a:tc>
                  <a:txBody>
                    <a:bodyPr/>
                    <a:lstStyle/>
                    <a:p>
                      <a:pPr marL="0" algn="ctr" defTabSz="914400" rtl="0" eaLnBrk="1" latinLnBrk="0" hangingPunct="1">
                        <a:spcAft>
                          <a:spcPts val="0"/>
                        </a:spcAft>
                      </a:pPr>
                      <a:r>
                        <a:rPr lang="ru-RU" sz="1800" b="1" kern="1200" dirty="0"/>
                        <a:t>Защита от вирусов - 10, безопасность - 0</a:t>
                      </a:r>
                      <a:endParaRPr lang="ru-RU" sz="1800" b="1" kern="1200" dirty="0">
                        <a:solidFill>
                          <a:schemeClr val="dk1"/>
                        </a:solidFill>
                        <a:latin typeface="+mn-lt"/>
                        <a:ea typeface="+mn-ea"/>
                        <a:cs typeface="+mn-cs"/>
                      </a:endParaRPr>
                    </a:p>
                  </a:txBody>
                  <a:tcPr marL="72000" marR="72000" marT="108000" marB="108000"/>
                </a:tc>
                <a:tc>
                  <a:txBody>
                    <a:bodyPr/>
                    <a:lstStyle/>
                    <a:p>
                      <a:pPr marL="0" algn="ctr" defTabSz="914400" rtl="0" eaLnBrk="1" latinLnBrk="0" hangingPunct="1">
                        <a:spcAft>
                          <a:spcPts val="0"/>
                        </a:spcAft>
                      </a:pPr>
                      <a:r>
                        <a:rPr lang="ru-RU" sz="1800" b="1" kern="1200" dirty="0"/>
                        <a:t>Защита от вирусов - 0, безопасность - 10</a:t>
                      </a:r>
                      <a:endParaRPr lang="ru-RU" sz="1800" b="1" kern="1200" dirty="0">
                        <a:solidFill>
                          <a:schemeClr val="dk1"/>
                        </a:solidFill>
                        <a:latin typeface="+mn-lt"/>
                        <a:ea typeface="+mn-ea"/>
                        <a:cs typeface="+mn-cs"/>
                      </a:endParaRPr>
                    </a:p>
                  </a:txBody>
                  <a:tcPr marL="72000" marR="72000" marT="108000" marB="108000"/>
                </a:tc>
                <a:tc>
                  <a:txBody>
                    <a:bodyPr/>
                    <a:lstStyle/>
                    <a:p>
                      <a:pPr marL="0" algn="ctr" defTabSz="914400" rtl="0" eaLnBrk="1" latinLnBrk="0" hangingPunct="1">
                        <a:spcAft>
                          <a:spcPts val="0"/>
                        </a:spcAft>
                      </a:pPr>
                      <a:r>
                        <a:rPr lang="ru-RU" sz="1800" b="1" kern="1200" dirty="0"/>
                        <a:t>Защита от вирусов - 10, безопасность - 10</a:t>
                      </a:r>
                      <a:endParaRPr lang="ru-RU" sz="1800" b="1" kern="1200" dirty="0">
                        <a:solidFill>
                          <a:schemeClr val="dk1"/>
                        </a:solidFill>
                        <a:latin typeface="+mn-lt"/>
                        <a:ea typeface="+mn-ea"/>
                        <a:cs typeface="+mn-cs"/>
                      </a:endParaRPr>
                    </a:p>
                  </a:txBody>
                  <a:tcPr marL="72000" marR="72000" marT="108000" marB="108000"/>
                </a:tc>
                <a:extLst>
                  <a:ext uri="{0D108BD9-81ED-4DB2-BD59-A6C34878D82A}">
                    <a16:rowId xmlns:a16="http://schemas.microsoft.com/office/drawing/2014/main" xmlns="" val="10000"/>
                  </a:ext>
                </a:extLst>
              </a:tr>
              <a:tr h="657543">
                <a:tc>
                  <a:txBody>
                    <a:bodyPr/>
                    <a:lstStyle/>
                    <a:p>
                      <a:pPr marL="0" algn="l" defTabSz="914400" rtl="0" eaLnBrk="1" latinLnBrk="0" hangingPunct="1">
                        <a:spcAft>
                          <a:spcPts val="0"/>
                        </a:spcAft>
                      </a:pPr>
                      <a:r>
                        <a:rPr lang="ru-RU" sz="1800" b="1" kern="1200" dirty="0"/>
                        <a:t>ТСО</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14 905 090</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14 659 236</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14 796 746</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14 563 990</a:t>
                      </a:r>
                      <a:endParaRPr lang="ru-RU" sz="1800" b="1" kern="1200" dirty="0">
                        <a:solidFill>
                          <a:schemeClr val="dk1"/>
                        </a:solidFill>
                        <a:latin typeface="+mn-lt"/>
                        <a:ea typeface="+mn-ea"/>
                        <a:cs typeface="+mn-cs"/>
                      </a:endParaRPr>
                    </a:p>
                  </a:txBody>
                  <a:tcPr marL="72000" marR="72000" marT="108000" marB="108000"/>
                </a:tc>
                <a:extLst>
                  <a:ext uri="{0D108BD9-81ED-4DB2-BD59-A6C34878D82A}">
                    <a16:rowId xmlns:a16="http://schemas.microsoft.com/office/drawing/2014/main" xmlns="" val="10001"/>
                  </a:ext>
                </a:extLst>
              </a:tr>
              <a:tr h="733356">
                <a:tc>
                  <a:txBody>
                    <a:bodyPr/>
                    <a:lstStyle/>
                    <a:p>
                      <a:pPr marL="0" algn="l" defTabSz="914400" rtl="0" eaLnBrk="1" latinLnBrk="0" hangingPunct="1">
                        <a:spcAft>
                          <a:spcPts val="0"/>
                        </a:spcAft>
                      </a:pPr>
                      <a:r>
                        <a:rPr lang="ru-RU" sz="1800" b="1" kern="1200" dirty="0"/>
                        <a:t>Расходы на HW/SW</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9 183 334</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9212787</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9 211 699</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9 241 232</a:t>
                      </a:r>
                      <a:endParaRPr lang="ru-RU" sz="1800" b="1" kern="1200" dirty="0">
                        <a:solidFill>
                          <a:schemeClr val="dk1"/>
                        </a:solidFill>
                        <a:latin typeface="+mn-lt"/>
                        <a:ea typeface="+mn-ea"/>
                        <a:cs typeface="+mn-cs"/>
                      </a:endParaRPr>
                    </a:p>
                  </a:txBody>
                  <a:tcPr marL="72000" marR="72000" marT="108000" marB="108000"/>
                </a:tc>
                <a:extLst>
                  <a:ext uri="{0D108BD9-81ED-4DB2-BD59-A6C34878D82A}">
                    <a16:rowId xmlns:a16="http://schemas.microsoft.com/office/drawing/2014/main" xmlns="" val="10002"/>
                  </a:ext>
                </a:extLst>
              </a:tr>
              <a:tr h="733356">
                <a:tc>
                  <a:txBody>
                    <a:bodyPr/>
                    <a:lstStyle/>
                    <a:p>
                      <a:pPr marL="0" algn="l" defTabSz="914400" rtl="0" eaLnBrk="1" latinLnBrk="0" hangingPunct="1">
                        <a:spcAft>
                          <a:spcPts val="0"/>
                        </a:spcAft>
                      </a:pPr>
                      <a:r>
                        <a:rPr lang="ru-RU" sz="1800" b="1" kern="1200" dirty="0"/>
                        <a:t>Расходы на операции ИС</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1 402 287</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1 376 061</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1 394 232</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1 368 450</a:t>
                      </a:r>
                      <a:endParaRPr lang="ru-RU" sz="1800" b="1" kern="1200" dirty="0">
                        <a:solidFill>
                          <a:schemeClr val="dk1"/>
                        </a:solidFill>
                        <a:latin typeface="+mn-lt"/>
                        <a:ea typeface="+mn-ea"/>
                        <a:cs typeface="+mn-cs"/>
                      </a:endParaRPr>
                    </a:p>
                  </a:txBody>
                  <a:tcPr marL="72000" marR="72000" marT="108000" marB="108000"/>
                </a:tc>
                <a:extLst>
                  <a:ext uri="{0D108BD9-81ED-4DB2-BD59-A6C34878D82A}">
                    <a16:rowId xmlns:a16="http://schemas.microsoft.com/office/drawing/2014/main" xmlns="" val="10003"/>
                  </a:ext>
                </a:extLst>
              </a:tr>
              <a:tr h="733356">
                <a:tc>
                  <a:txBody>
                    <a:bodyPr/>
                    <a:lstStyle/>
                    <a:p>
                      <a:pPr marL="0" algn="l" defTabSz="914400" rtl="0" eaLnBrk="1" latinLnBrk="0" hangingPunct="1">
                        <a:spcAft>
                          <a:spcPts val="0"/>
                        </a:spcAft>
                      </a:pPr>
                      <a:r>
                        <a:rPr lang="ru-RU" sz="1800" b="1" kern="1200" dirty="0"/>
                        <a:t>Административные расходы</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426 758</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425 554</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423 952</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422 748</a:t>
                      </a:r>
                      <a:endParaRPr lang="ru-RU" sz="1800" b="1" kern="1200" dirty="0">
                        <a:solidFill>
                          <a:schemeClr val="dk1"/>
                        </a:solidFill>
                        <a:latin typeface="+mn-lt"/>
                        <a:ea typeface="+mn-ea"/>
                        <a:cs typeface="+mn-cs"/>
                      </a:endParaRPr>
                    </a:p>
                  </a:txBody>
                  <a:tcPr marL="72000" marR="72000" marT="108000" marB="108000"/>
                </a:tc>
                <a:extLst>
                  <a:ext uri="{0D108BD9-81ED-4DB2-BD59-A6C34878D82A}">
                    <a16:rowId xmlns:a16="http://schemas.microsoft.com/office/drawing/2014/main" xmlns="" val="10004"/>
                  </a:ext>
                </a:extLst>
              </a:tr>
              <a:tr h="1259549">
                <a:tc>
                  <a:txBody>
                    <a:bodyPr/>
                    <a:lstStyle/>
                    <a:p>
                      <a:pPr marL="0" algn="l" defTabSz="914400" rtl="0" eaLnBrk="1" latinLnBrk="0" hangingPunct="1">
                        <a:spcAft>
                          <a:spcPts val="0"/>
                        </a:spcAft>
                      </a:pPr>
                      <a:r>
                        <a:rPr lang="ru-RU" sz="1800" b="1" kern="1200" dirty="0"/>
                        <a:t>Расходы на операции конечных пользователей</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2 772 377</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2 636 870</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2 758 898</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2 624 287</a:t>
                      </a:r>
                      <a:endParaRPr lang="ru-RU" sz="1800" b="1" kern="1200" dirty="0">
                        <a:solidFill>
                          <a:schemeClr val="dk1"/>
                        </a:solidFill>
                        <a:latin typeface="+mn-lt"/>
                        <a:ea typeface="+mn-ea"/>
                        <a:cs typeface="+mn-cs"/>
                      </a:endParaRPr>
                    </a:p>
                  </a:txBody>
                  <a:tcPr marL="72000" marR="72000" marT="108000" marB="108000"/>
                </a:tc>
                <a:extLst>
                  <a:ext uri="{0D108BD9-81ED-4DB2-BD59-A6C34878D82A}">
                    <a16:rowId xmlns:a16="http://schemas.microsoft.com/office/drawing/2014/main" xmlns="" val="10005"/>
                  </a:ext>
                </a:extLst>
              </a:tr>
              <a:tr h="733356">
                <a:tc>
                  <a:txBody>
                    <a:bodyPr/>
                    <a:lstStyle/>
                    <a:p>
                      <a:pPr marL="0" algn="l" defTabSz="914400" rtl="0" eaLnBrk="1" latinLnBrk="0" hangingPunct="1">
                        <a:spcAft>
                          <a:spcPts val="0"/>
                        </a:spcAft>
                      </a:pPr>
                      <a:r>
                        <a:rPr lang="ru-RU" sz="1800" b="1" kern="1200" dirty="0"/>
                        <a:t>Расходы на простои</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1 120 334</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1 007 965</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1 007 965</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t>907 273</a:t>
                      </a:r>
                      <a:endParaRPr lang="ru-RU" sz="1800" b="1" kern="1200" dirty="0">
                        <a:solidFill>
                          <a:schemeClr val="dk1"/>
                        </a:solidFill>
                        <a:latin typeface="+mn-lt"/>
                        <a:ea typeface="+mn-ea"/>
                        <a:cs typeface="+mn-cs"/>
                      </a:endParaRPr>
                    </a:p>
                  </a:txBody>
                  <a:tcPr marL="72000" marR="72000" marT="108000" marB="108000"/>
                </a:tc>
                <a:extLst>
                  <a:ext uri="{0D108BD9-81ED-4DB2-BD59-A6C34878D82A}">
                    <a16:rowId xmlns:a16="http://schemas.microsoft.com/office/drawing/2014/main" xmlns="" val="10006"/>
                  </a:ext>
                </a:extLst>
              </a:tr>
            </a:tbl>
          </a:graphicData>
        </a:graphic>
      </p:graphicFrame>
      <p:sp>
        <p:nvSpPr>
          <p:cNvPr id="2" name="Прямоугольник 1"/>
          <p:cNvSpPr/>
          <p:nvPr/>
        </p:nvSpPr>
        <p:spPr>
          <a:xfrm>
            <a:off x="107504" y="35332"/>
            <a:ext cx="8928992" cy="400110"/>
          </a:xfrm>
          <a:prstGeom prst="rect">
            <a:avLst/>
          </a:prstGeom>
        </p:spPr>
        <p:txBody>
          <a:bodyPr wrap="square">
            <a:spAutoFit/>
          </a:bodyPr>
          <a:lstStyle/>
          <a:p>
            <a:pPr algn="ctr"/>
            <a:r>
              <a:rPr lang="ru-RU" sz="2000" b="1" dirty="0">
                <a:latin typeface="+mn-lt"/>
                <a:ea typeface="Times New Roman" panose="02020603050405020304" pitchFamily="18" charset="0"/>
              </a:rPr>
              <a:t>Уровень снижения расходов при внедрении современных методов (0   10)</a:t>
            </a:r>
            <a:endParaRPr lang="ru-RU" sz="2000" b="1" dirty="0">
              <a:latin typeface="+mn-lt"/>
            </a:endParaRPr>
          </a:p>
        </p:txBody>
      </p:sp>
      <p:sp>
        <p:nvSpPr>
          <p:cNvPr id="3" name="Стрелка вправо 2"/>
          <p:cNvSpPr/>
          <p:nvPr/>
        </p:nvSpPr>
        <p:spPr>
          <a:xfrm>
            <a:off x="8244408" y="188640"/>
            <a:ext cx="72008"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65112"/>
            <a:ext cx="8643966" cy="57246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indent="-360000" algn="just">
              <a:spcBef>
                <a:spcPts val="1200"/>
              </a:spcBef>
            </a:pPr>
            <a:r>
              <a:rPr lang="ru-RU" sz="2800" u="sng" dirty="0">
                <a:latin typeface="+mn-lt"/>
                <a:ea typeface="Times New Roman" pitchFamily="18" charset="0"/>
              </a:rPr>
              <a:t>Комментарий к указанным расходам</a:t>
            </a:r>
            <a:r>
              <a:rPr lang="ru-RU" sz="2800" dirty="0">
                <a:latin typeface="+mn-lt"/>
                <a:ea typeface="Times New Roman" pitchFamily="18" charset="0"/>
              </a:rPr>
              <a:t>:</a:t>
            </a:r>
          </a:p>
          <a:p>
            <a:pPr marL="817200" lvl="1" indent="-360000" algn="just">
              <a:spcBef>
                <a:spcPts val="1200"/>
              </a:spcBef>
              <a:buFont typeface="Arial" pitchFamily="34" charset="0"/>
              <a:buChar char="•"/>
            </a:pPr>
            <a:r>
              <a:rPr lang="ru-RU" sz="2800" b="1" i="1" dirty="0">
                <a:latin typeface="+mn-lt"/>
                <a:ea typeface="Times New Roman" pitchFamily="18" charset="0"/>
              </a:rPr>
              <a:t>Расходы на аппаратные средства и программное обеспечение</a:t>
            </a:r>
            <a:r>
              <a:rPr lang="ru-RU" sz="2800" dirty="0">
                <a:latin typeface="+mn-lt"/>
                <a:ea typeface="Times New Roman" pitchFamily="18" charset="0"/>
              </a:rPr>
              <a:t>. </a:t>
            </a:r>
          </a:p>
          <a:p>
            <a:pPr marL="817200" lvl="1" indent="-360000" algn="just">
              <a:spcBef>
                <a:spcPts val="1200"/>
              </a:spcBef>
            </a:pPr>
            <a:r>
              <a:rPr lang="ru-RU" sz="2800" dirty="0">
                <a:latin typeface="+mn-lt"/>
                <a:ea typeface="Times New Roman" pitchFamily="18" charset="0"/>
              </a:rPr>
              <a:t>	Эта составляющая модели ТСО включает серверы, компьютеры клиентов (настольные и мобильные), периферийные устройства и сетевые компоненты. Сюда же отнесены расходы на аппаратно-программные средства ИС.</a:t>
            </a:r>
          </a:p>
          <a:p>
            <a:pPr marL="817200" lvl="1" indent="-360000" algn="just">
              <a:spcBef>
                <a:spcPts val="1200"/>
              </a:spcBef>
              <a:buFont typeface="Arial" pitchFamily="34" charset="0"/>
              <a:buChar char="•"/>
            </a:pPr>
            <a:r>
              <a:rPr lang="ru-RU" sz="2800" b="1" i="1" dirty="0">
                <a:latin typeface="+mn-lt"/>
                <a:ea typeface="Times New Roman" pitchFamily="18" charset="0"/>
              </a:rPr>
              <a:t>Расходы на операции ИС </a:t>
            </a:r>
            <a:r>
              <a:rPr lang="ru-RU" sz="2800" dirty="0">
                <a:latin typeface="+mn-lt"/>
                <a:ea typeface="Times New Roman" pitchFamily="18" charset="0"/>
              </a:rPr>
              <a:t>- прямые затраты на содержание персонала, стоимость работ для поддержки инфраструктуры для пользователей ИС.</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71414"/>
            <a:ext cx="9144000" cy="64325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indent="-360000" algn="just">
              <a:spcBef>
                <a:spcPts val="1200"/>
              </a:spcBef>
            </a:pPr>
            <a:r>
              <a:rPr lang="ru-RU" sz="2800" u="sng" dirty="0">
                <a:latin typeface="+mn-lt"/>
                <a:ea typeface="Times New Roman" pitchFamily="18" charset="0"/>
              </a:rPr>
              <a:t>Комментарий к указанным расходам</a:t>
            </a:r>
            <a:r>
              <a:rPr lang="ru-RU" sz="2800" dirty="0">
                <a:latin typeface="+mn-lt"/>
                <a:ea typeface="Times New Roman" pitchFamily="18" charset="0"/>
              </a:rPr>
              <a:t>:</a:t>
            </a:r>
          </a:p>
          <a:p>
            <a:pPr marL="360000" indent="-360000" algn="just">
              <a:spcBef>
                <a:spcPts val="1200"/>
              </a:spcBef>
              <a:buFont typeface="Arial" pitchFamily="34" charset="0"/>
              <a:buChar char="•"/>
            </a:pPr>
            <a:r>
              <a:rPr lang="ru-RU" sz="2800" b="1" i="1" dirty="0">
                <a:latin typeface="+mn-lt"/>
                <a:ea typeface="Times New Roman" pitchFamily="18" charset="0"/>
              </a:rPr>
              <a:t>Административные расходы</a:t>
            </a:r>
            <a:r>
              <a:rPr lang="ru-RU" sz="2800" dirty="0">
                <a:latin typeface="+mn-lt"/>
                <a:ea typeface="Times New Roman" pitchFamily="18" charset="0"/>
              </a:rPr>
              <a:t> - прямые затраты на персонал, обеспечение деятельности и расходы внутренних/внешних поставщиков (вендоров) на поддержку ИС операций, в том числе управление, финансирование, приобретение и обучение.</a:t>
            </a:r>
          </a:p>
          <a:p>
            <a:pPr marL="360000" indent="-360000" algn="just">
              <a:spcBef>
                <a:spcPts val="1200"/>
              </a:spcBef>
              <a:buFont typeface="Arial" pitchFamily="34" charset="0"/>
              <a:buChar char="•"/>
            </a:pPr>
            <a:r>
              <a:rPr lang="ru-RU" sz="2800" b="1" i="1" dirty="0">
                <a:latin typeface="+mn-lt"/>
                <a:ea typeface="Times New Roman" pitchFamily="18" charset="0"/>
              </a:rPr>
              <a:t>Расходы на операции конечных пользователей</a:t>
            </a:r>
            <a:r>
              <a:rPr lang="ru-RU" sz="2800" dirty="0">
                <a:latin typeface="+mn-lt"/>
                <a:ea typeface="Times New Roman" pitchFamily="18" charset="0"/>
              </a:rPr>
              <a:t>. Это затраты на самоподдержку конечных пользователей, а также на поддержку пользователей друг другом в противовес официальной ИС поддержке. Затраты охватывают самостоятельную поддержку, официальное обучение конечных пользователей, нерегулярное обучение, самостоятельные прикладные разработки, поддержку локальной файловой системы.</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71414"/>
            <a:ext cx="9144000" cy="68634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indent="-360000" algn="just">
              <a:spcBef>
                <a:spcPts val="1200"/>
              </a:spcBef>
            </a:pPr>
            <a:r>
              <a:rPr lang="ru-RU" sz="2800" u="sng" dirty="0">
                <a:latin typeface="+mn-lt"/>
                <a:ea typeface="Times New Roman" pitchFamily="18" charset="0"/>
              </a:rPr>
              <a:t>Комментарий к указанным расходам</a:t>
            </a:r>
            <a:r>
              <a:rPr lang="ru-RU" sz="2800" dirty="0">
                <a:latin typeface="+mn-lt"/>
                <a:ea typeface="Times New Roman" pitchFamily="18" charset="0"/>
              </a:rPr>
              <a:t>:</a:t>
            </a:r>
          </a:p>
          <a:p>
            <a:pPr marL="360000" indent="-360000">
              <a:spcBef>
                <a:spcPts val="1200"/>
              </a:spcBef>
              <a:buFont typeface="Arial" pitchFamily="34" charset="0"/>
              <a:buChar char="•"/>
            </a:pPr>
            <a:r>
              <a:rPr lang="ru-RU" sz="2800" b="1" i="1" dirty="0">
                <a:latin typeface="+mn-lt"/>
                <a:ea typeface="Times New Roman" pitchFamily="18" charset="0"/>
              </a:rPr>
              <a:t>Расходы на простои.</a:t>
            </a:r>
            <a:r>
              <a:rPr lang="ru-RU" sz="2800" dirty="0">
                <a:latin typeface="+mn-lt"/>
                <a:ea typeface="Times New Roman" pitchFamily="18" charset="0"/>
              </a:rPr>
              <a:t> Данная составляющая учитывает ежегодные потери производительности конечных пользователей из-за </a:t>
            </a:r>
            <a:r>
              <a:rPr lang="ru-RU" sz="2800" u="sng" dirty="0">
                <a:latin typeface="+mn-lt"/>
                <a:ea typeface="Times New Roman" pitchFamily="18" charset="0"/>
              </a:rPr>
              <a:t>запланированных</a:t>
            </a:r>
            <a:r>
              <a:rPr lang="ru-RU" sz="2800" dirty="0">
                <a:latin typeface="+mn-lt"/>
                <a:ea typeface="Times New Roman" pitchFamily="18" charset="0"/>
              </a:rPr>
              <a:t> и </a:t>
            </a:r>
            <a:r>
              <a:rPr lang="ru-RU" sz="2800" u="sng" dirty="0">
                <a:latin typeface="+mn-lt"/>
                <a:ea typeface="Times New Roman" pitchFamily="18" charset="0"/>
              </a:rPr>
              <a:t>незапланированных</a:t>
            </a:r>
            <a:r>
              <a:rPr lang="ru-RU" sz="2800" dirty="0">
                <a:latin typeface="+mn-lt"/>
                <a:ea typeface="Times New Roman" pitchFamily="18" charset="0"/>
              </a:rPr>
              <a:t> отключений сетевых ресурсов, в том числе клиентских компьютеров, совместно используемых серверов, принтеров, прикладных программ, коммуникационных ресурсов и ПО для связи. Для анализа фактической стоимости простоев, которые связаны с перебоями в работе сети и оказывают влияние на производительность, исходные данные получают из обзора по конечным пользователям. Рассматриваются только простои, приводящие к потере производительности. </a:t>
            </a:r>
          </a:p>
          <a:p>
            <a:pPr marL="360000" indent="-360000">
              <a:spcBef>
                <a:spcPts val="1200"/>
              </a:spcBef>
              <a:buFont typeface="Arial" pitchFamily="34" charset="0"/>
              <a:buChar char="•"/>
            </a:pPr>
            <a:endParaRPr lang="ru-RU" sz="2800" dirty="0">
              <a:latin typeface="+mn-lt"/>
              <a:ea typeface="Times New Roman" pitchFamily="18"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5" name="TextBox 4"/>
          <p:cNvSpPr txBox="1"/>
          <p:nvPr/>
        </p:nvSpPr>
        <p:spPr>
          <a:xfrm>
            <a:off x="214282" y="4786322"/>
            <a:ext cx="8929718" cy="1631216"/>
          </a:xfrm>
          <a:prstGeom prst="rect">
            <a:avLst/>
          </a:prstGeom>
          <a:noFill/>
        </p:spPr>
        <p:txBody>
          <a:bodyPr wrap="square" rtlCol="0">
            <a:spAutoFit/>
          </a:bodyPr>
          <a:lstStyle/>
          <a:p>
            <a:pPr marL="360000" lvl="1" indent="-360000" algn="just">
              <a:spcBef>
                <a:spcPts val="0"/>
              </a:spcBef>
              <a:buFont typeface="Arial" pitchFamily="34" charset="0"/>
              <a:buChar char="•"/>
            </a:pPr>
            <a:r>
              <a:rPr lang="ru-RU" dirty="0">
                <a:ea typeface="Times New Roman" pitchFamily="18" charset="0"/>
              </a:rPr>
              <a:t>Уровень снижения расходов при переходе на более высокий уровень защищенности КИС (с уровня 0 на уровень 10). Полученные данные о снижении ТСО (в среднем на 230 тыс. долл. в год) позволяют обосновать инвестиции в размере около 600 тыс. долл. на защиту от вирусов. </a:t>
            </a:r>
          </a:p>
          <a:p>
            <a:pPr marL="360000" lvl="1" indent="-360000" algn="just">
              <a:spcBef>
                <a:spcPts val="0"/>
              </a:spcBef>
              <a:buFont typeface="Arial" pitchFamily="34" charset="0"/>
              <a:buChar char="•"/>
            </a:pPr>
            <a:r>
              <a:rPr lang="ru-RU" dirty="0">
                <a:ea typeface="Times New Roman" pitchFamily="18" charset="0"/>
              </a:rPr>
              <a:t>При этом период окупаемости составляет не более трех лет.</a:t>
            </a:r>
            <a:endParaRPr lang="ru-RU" sz="2800" dirty="0"/>
          </a:p>
        </p:txBody>
      </p:sp>
      <p:sp>
        <p:nvSpPr>
          <p:cNvPr id="6" name="Rectangle 6"/>
          <p:cNvSpPr>
            <a:spLocks noChangeArrowheads="1"/>
          </p:cNvSpPr>
          <p:nvPr/>
        </p:nvSpPr>
        <p:spPr bwMode="auto">
          <a:xfrm>
            <a:off x="97325" y="4149080"/>
            <a:ext cx="3805850"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31800" algn="just"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Рис. 1. Уровень снижения расходов</a:t>
            </a:r>
            <a:endParaRPr kumimoji="0" lang="ru-RU" sz="1400" b="1"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7" name="Диаграмма 6"/>
          <p:cNvGraphicFramePr>
            <a:graphicFrameLocks/>
          </p:cNvGraphicFramePr>
          <p:nvPr>
            <p:extLst>
              <p:ext uri="{D42A27DB-BD31-4B8C-83A1-F6EECF244321}">
                <p14:modId xmlns:p14="http://schemas.microsoft.com/office/powerpoint/2010/main" val="3239948"/>
              </p:ext>
            </p:extLst>
          </p:nvPr>
        </p:nvGraphicFramePr>
        <p:xfrm>
          <a:off x="1000124" y="369275"/>
          <a:ext cx="7518227" cy="37798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8122438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graphicFrame>
        <p:nvGraphicFramePr>
          <p:cNvPr id="6" name="Таблица 5"/>
          <p:cNvGraphicFramePr>
            <a:graphicFrameLocks noGrp="1"/>
          </p:cNvGraphicFramePr>
          <p:nvPr>
            <p:extLst>
              <p:ext uri="{D42A27DB-BD31-4B8C-83A1-F6EECF244321}">
                <p14:modId xmlns:p14="http://schemas.microsoft.com/office/powerpoint/2010/main" val="754535178"/>
              </p:ext>
            </p:extLst>
          </p:nvPr>
        </p:nvGraphicFramePr>
        <p:xfrm>
          <a:off x="1" y="-27384"/>
          <a:ext cx="9143999" cy="5901120"/>
        </p:xfrm>
        <a:graphic>
          <a:graphicData uri="http://schemas.openxmlformats.org/drawingml/2006/table">
            <a:tbl>
              <a:tblPr>
                <a:tableStyleId>{3C2FFA5D-87B4-456A-9821-1D502468CF0F}</a:tableStyleId>
              </a:tblPr>
              <a:tblGrid>
                <a:gridCol w="2156176">
                  <a:extLst>
                    <a:ext uri="{9D8B030D-6E8A-4147-A177-3AD203B41FA5}">
                      <a16:colId xmlns:a16="http://schemas.microsoft.com/office/drawing/2014/main" xmlns="" val="20000"/>
                    </a:ext>
                  </a:extLst>
                </a:gridCol>
                <a:gridCol w="1746740">
                  <a:extLst>
                    <a:ext uri="{9D8B030D-6E8A-4147-A177-3AD203B41FA5}">
                      <a16:colId xmlns:a16="http://schemas.microsoft.com/office/drawing/2014/main" xmlns="" val="20001"/>
                    </a:ext>
                  </a:extLst>
                </a:gridCol>
                <a:gridCol w="1746740">
                  <a:extLst>
                    <a:ext uri="{9D8B030D-6E8A-4147-A177-3AD203B41FA5}">
                      <a16:colId xmlns:a16="http://schemas.microsoft.com/office/drawing/2014/main" xmlns="" val="20002"/>
                    </a:ext>
                  </a:extLst>
                </a:gridCol>
                <a:gridCol w="1746740">
                  <a:extLst>
                    <a:ext uri="{9D8B030D-6E8A-4147-A177-3AD203B41FA5}">
                      <a16:colId xmlns:a16="http://schemas.microsoft.com/office/drawing/2014/main" xmlns="" val="20003"/>
                    </a:ext>
                  </a:extLst>
                </a:gridCol>
                <a:gridCol w="1747603">
                  <a:extLst>
                    <a:ext uri="{9D8B030D-6E8A-4147-A177-3AD203B41FA5}">
                      <a16:colId xmlns:a16="http://schemas.microsoft.com/office/drawing/2014/main" xmlns="" val="20004"/>
                    </a:ext>
                  </a:extLst>
                </a:gridCol>
              </a:tblGrid>
              <a:tr h="404554">
                <a:tc>
                  <a:txBody>
                    <a:bodyPr/>
                    <a:lstStyle/>
                    <a:p>
                      <a:pPr marL="0" algn="ctr" defTabSz="914400" rtl="0" eaLnBrk="1" latinLnBrk="0" hangingPunct="1">
                        <a:spcAft>
                          <a:spcPts val="0"/>
                        </a:spcAft>
                      </a:pPr>
                      <a:r>
                        <a:rPr lang="ru-RU" sz="1800" b="1" kern="1200" dirty="0"/>
                        <a:t>Расходы на ИТ, долл. США</a:t>
                      </a:r>
                      <a:endParaRPr lang="ru-RU" sz="1800" b="1" kern="1200" dirty="0">
                        <a:solidFill>
                          <a:schemeClr val="dk1"/>
                        </a:solidFill>
                        <a:latin typeface="+mn-lt"/>
                        <a:ea typeface="+mn-ea"/>
                        <a:cs typeface="+mn-cs"/>
                      </a:endParaRPr>
                    </a:p>
                  </a:txBody>
                  <a:tcPr marL="72000" marR="72000" marT="108000" marB="108000" anchor="ctr"/>
                </a:tc>
                <a:tc>
                  <a:txBody>
                    <a:bodyPr/>
                    <a:lstStyle/>
                    <a:p>
                      <a:pPr marL="0" algn="ctr" defTabSz="914400" rtl="0" eaLnBrk="1" latinLnBrk="0" hangingPunct="1">
                        <a:spcAft>
                          <a:spcPts val="0"/>
                        </a:spcAft>
                      </a:pPr>
                      <a:r>
                        <a:rPr lang="ru-RU" sz="1800" b="1" kern="1200" dirty="0"/>
                        <a:t>Защита от вирусов - 0, безопасность - 0</a:t>
                      </a:r>
                      <a:endParaRPr lang="ru-RU" sz="1800" b="1" kern="1200" dirty="0">
                        <a:solidFill>
                          <a:schemeClr val="dk1"/>
                        </a:solidFill>
                        <a:latin typeface="+mn-lt"/>
                        <a:ea typeface="+mn-ea"/>
                        <a:cs typeface="+mn-cs"/>
                      </a:endParaRPr>
                    </a:p>
                  </a:txBody>
                  <a:tcPr marL="72000" marR="72000" marT="108000" marB="108000"/>
                </a:tc>
                <a:tc>
                  <a:txBody>
                    <a:bodyPr/>
                    <a:lstStyle/>
                    <a:p>
                      <a:pPr marL="0" algn="ctr" defTabSz="914400" rtl="0" eaLnBrk="1" latinLnBrk="0" hangingPunct="1">
                        <a:spcAft>
                          <a:spcPts val="0"/>
                        </a:spcAft>
                      </a:pPr>
                      <a:r>
                        <a:rPr lang="ru-RU" sz="1800" b="1" kern="1200" dirty="0"/>
                        <a:t>Защита от вирусов - 10, безопасность - 0</a:t>
                      </a:r>
                      <a:endParaRPr lang="ru-RU" sz="1800" b="1" kern="1200" dirty="0">
                        <a:solidFill>
                          <a:schemeClr val="dk1"/>
                        </a:solidFill>
                        <a:latin typeface="+mn-lt"/>
                        <a:ea typeface="+mn-ea"/>
                        <a:cs typeface="+mn-cs"/>
                      </a:endParaRPr>
                    </a:p>
                  </a:txBody>
                  <a:tcPr marL="72000" marR="72000" marT="108000" marB="108000"/>
                </a:tc>
                <a:tc>
                  <a:txBody>
                    <a:bodyPr/>
                    <a:lstStyle/>
                    <a:p>
                      <a:pPr marL="0" algn="ctr" defTabSz="914400" rtl="0" eaLnBrk="1" latinLnBrk="0" hangingPunct="1">
                        <a:spcAft>
                          <a:spcPts val="0"/>
                        </a:spcAft>
                      </a:pPr>
                      <a:r>
                        <a:rPr lang="ru-RU" sz="1800" b="1" kern="1200" dirty="0"/>
                        <a:t>Защита от вирусов - 0, безопасность – 10</a:t>
                      </a:r>
                      <a:endParaRPr lang="ru-RU" sz="1800" b="1" kern="1200" dirty="0">
                        <a:solidFill>
                          <a:schemeClr val="dk1"/>
                        </a:solidFill>
                        <a:latin typeface="+mn-lt"/>
                        <a:ea typeface="+mn-ea"/>
                        <a:cs typeface="+mn-cs"/>
                      </a:endParaRPr>
                    </a:p>
                  </a:txBody>
                  <a:tcPr marL="72000" marR="72000" marT="108000" marB="108000"/>
                </a:tc>
                <a:tc>
                  <a:txBody>
                    <a:bodyPr/>
                    <a:lstStyle/>
                    <a:p>
                      <a:pPr marL="0" algn="ctr" defTabSz="914400" rtl="0" eaLnBrk="1" latinLnBrk="0" hangingPunct="1">
                        <a:spcAft>
                          <a:spcPts val="0"/>
                        </a:spcAft>
                      </a:pPr>
                      <a:r>
                        <a:rPr lang="ru-RU" sz="1800" b="1" kern="1200" dirty="0"/>
                        <a:t>Защита от вирусов - 10, безопасность - 10</a:t>
                      </a:r>
                      <a:endParaRPr lang="ru-RU" sz="1800" b="1" kern="1200" dirty="0">
                        <a:solidFill>
                          <a:schemeClr val="dk1"/>
                        </a:solidFill>
                        <a:latin typeface="+mn-lt"/>
                        <a:ea typeface="+mn-ea"/>
                        <a:cs typeface="+mn-cs"/>
                      </a:endParaRPr>
                    </a:p>
                  </a:txBody>
                  <a:tcPr marL="72000" marR="72000" marT="108000" marB="108000"/>
                </a:tc>
                <a:extLst>
                  <a:ext uri="{0D108BD9-81ED-4DB2-BD59-A6C34878D82A}">
                    <a16:rowId xmlns:a16="http://schemas.microsoft.com/office/drawing/2014/main" xmlns="" val="10000"/>
                  </a:ext>
                </a:extLst>
              </a:tr>
              <a:tr h="433451">
                <a:tc>
                  <a:txBody>
                    <a:bodyPr/>
                    <a:lstStyle/>
                    <a:p>
                      <a:pPr marL="0" algn="l" defTabSz="914400" rtl="0" eaLnBrk="1" latinLnBrk="0" hangingPunct="1">
                        <a:spcAft>
                          <a:spcPts val="0"/>
                        </a:spcAft>
                      </a:pPr>
                      <a:r>
                        <a:rPr lang="ru-RU" sz="1800" b="1" kern="1200" dirty="0"/>
                        <a:t>Совокупная стоимость владения (ТСО)</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12 326 994</a:t>
                      </a:r>
                    </a:p>
                  </a:txBody>
                  <a:tcPr marL="25400" marR="25400" marT="0" marB="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12 234 237</a:t>
                      </a:r>
                    </a:p>
                  </a:txBody>
                  <a:tcPr marL="25400" marR="25400" marT="0" marB="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12 302 964</a:t>
                      </a:r>
                    </a:p>
                  </a:txBody>
                  <a:tcPr marL="25400" marR="25400" marT="0" marB="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12 215 093</a:t>
                      </a:r>
                    </a:p>
                  </a:txBody>
                  <a:tcPr marL="25400" marR="25400" marT="0" marB="0"/>
                </a:tc>
                <a:extLst>
                  <a:ext uri="{0D108BD9-81ED-4DB2-BD59-A6C34878D82A}">
                    <a16:rowId xmlns:a16="http://schemas.microsoft.com/office/drawing/2014/main" xmlns="" val="10001"/>
                  </a:ext>
                </a:extLst>
              </a:tr>
              <a:tr h="0">
                <a:tc>
                  <a:txBody>
                    <a:bodyPr/>
                    <a:lstStyle/>
                    <a:p>
                      <a:pPr marL="0" algn="l" defTabSz="914400" rtl="0" eaLnBrk="1" latinLnBrk="0" hangingPunct="1">
                        <a:spcAft>
                          <a:spcPts val="0"/>
                        </a:spcAft>
                      </a:pPr>
                      <a:r>
                        <a:rPr lang="ru-RU" sz="1800" b="1" kern="1200" dirty="0"/>
                        <a:t>Расходы на HW/SW</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8 884 604</a:t>
                      </a:r>
                    </a:p>
                  </a:txBody>
                  <a:tcPr marL="25400" marR="25400" marT="0" marB="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8 912 435</a:t>
                      </a:r>
                    </a:p>
                  </a:txBody>
                  <a:tcPr marL="25400" marR="25400" marT="0" marB="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8 915 619</a:t>
                      </a:r>
                    </a:p>
                  </a:txBody>
                  <a:tcPr marL="25400" marR="25400" marT="0" marB="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8 943 557</a:t>
                      </a:r>
                    </a:p>
                  </a:txBody>
                  <a:tcPr marL="25400" marR="25400" marT="0" marB="0" anchor="ctr"/>
                </a:tc>
                <a:extLst>
                  <a:ext uri="{0D108BD9-81ED-4DB2-BD59-A6C34878D82A}">
                    <a16:rowId xmlns:a16="http://schemas.microsoft.com/office/drawing/2014/main" xmlns="" val="10002"/>
                  </a:ext>
                </a:extLst>
              </a:tr>
              <a:tr h="288967">
                <a:tc>
                  <a:txBody>
                    <a:bodyPr/>
                    <a:lstStyle/>
                    <a:p>
                      <a:pPr marL="0" algn="l" defTabSz="914400" rtl="0" eaLnBrk="1" latinLnBrk="0" hangingPunct="1">
                        <a:spcAft>
                          <a:spcPts val="0"/>
                        </a:spcAft>
                      </a:pPr>
                      <a:r>
                        <a:rPr lang="ru-RU" sz="1800" b="1" kern="1200" dirty="0"/>
                        <a:t>Расходы на операции ИС</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1 016 789</a:t>
                      </a:r>
                    </a:p>
                  </a:txBody>
                  <a:tcPr marL="25400" marR="25400" marT="0" marB="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999 693</a:t>
                      </a:r>
                    </a:p>
                  </a:txBody>
                  <a:tcPr marL="25400" marR="25400" marT="0" marB="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1 011 027</a:t>
                      </a:r>
                    </a:p>
                  </a:txBody>
                  <a:tcPr marL="25400" marR="25400" marT="0" marB="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994 231</a:t>
                      </a:r>
                    </a:p>
                  </a:txBody>
                  <a:tcPr marL="25400" marR="25400" marT="0" marB="0"/>
                </a:tc>
                <a:extLst>
                  <a:ext uri="{0D108BD9-81ED-4DB2-BD59-A6C34878D82A}">
                    <a16:rowId xmlns:a16="http://schemas.microsoft.com/office/drawing/2014/main" xmlns="" val="10003"/>
                  </a:ext>
                </a:extLst>
              </a:tr>
              <a:tr h="288967">
                <a:tc>
                  <a:txBody>
                    <a:bodyPr/>
                    <a:lstStyle/>
                    <a:p>
                      <a:pPr marL="0" algn="l" defTabSz="914400" rtl="0" eaLnBrk="1" latinLnBrk="0" hangingPunct="1">
                        <a:spcAft>
                          <a:spcPts val="0"/>
                        </a:spcAft>
                      </a:pPr>
                      <a:r>
                        <a:rPr lang="ru-RU" sz="1800" b="1" kern="1200" dirty="0"/>
                        <a:t>Административные расходы</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397 553</a:t>
                      </a:r>
                    </a:p>
                  </a:txBody>
                  <a:tcPr marL="25400" marR="25400" marT="0" marB="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396 525</a:t>
                      </a:r>
                    </a:p>
                  </a:txBody>
                  <a:tcPr marL="25400" marR="25400" marT="0" marB="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395 408</a:t>
                      </a:r>
                    </a:p>
                  </a:txBody>
                  <a:tcPr marL="25400" marR="25400" marT="0" marB="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394 398</a:t>
                      </a:r>
                    </a:p>
                  </a:txBody>
                  <a:tcPr marL="25400" marR="25400" marT="0" marB="0" anchor="ctr"/>
                </a:tc>
                <a:extLst>
                  <a:ext uri="{0D108BD9-81ED-4DB2-BD59-A6C34878D82A}">
                    <a16:rowId xmlns:a16="http://schemas.microsoft.com/office/drawing/2014/main" xmlns="" val="10004"/>
                  </a:ext>
                </a:extLst>
              </a:tr>
              <a:tr h="443685">
                <a:tc>
                  <a:txBody>
                    <a:bodyPr/>
                    <a:lstStyle/>
                    <a:p>
                      <a:pPr marL="0" algn="l" defTabSz="914400" rtl="0" eaLnBrk="1" latinLnBrk="0" hangingPunct="1">
                        <a:spcAft>
                          <a:spcPts val="0"/>
                        </a:spcAft>
                      </a:pPr>
                      <a:r>
                        <a:rPr lang="ru-RU" sz="1800" b="1" kern="1200" dirty="0"/>
                        <a:t>Расходы на операции конечных пользователей</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1 611 683</a:t>
                      </a:r>
                    </a:p>
                  </a:txBody>
                  <a:tcPr marL="25400" marR="25400" marT="0" marB="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1 549 384</a:t>
                      </a:r>
                    </a:p>
                  </a:txBody>
                  <a:tcPr marL="25400" marR="25400" marT="0" marB="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1 604 710</a:t>
                      </a:r>
                    </a:p>
                  </a:txBody>
                  <a:tcPr marL="25400" marR="25400" marT="0" marB="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1 542 839</a:t>
                      </a:r>
                    </a:p>
                  </a:txBody>
                  <a:tcPr marL="25400" marR="25400" marT="0" marB="0"/>
                </a:tc>
                <a:extLst>
                  <a:ext uri="{0D108BD9-81ED-4DB2-BD59-A6C34878D82A}">
                    <a16:rowId xmlns:a16="http://schemas.microsoft.com/office/drawing/2014/main" xmlns="" val="10005"/>
                  </a:ext>
                </a:extLst>
              </a:tr>
              <a:tr h="0">
                <a:tc>
                  <a:txBody>
                    <a:bodyPr/>
                    <a:lstStyle/>
                    <a:p>
                      <a:pPr marL="0" algn="l" defTabSz="914400" rtl="0" eaLnBrk="1" latinLnBrk="0" hangingPunct="1">
                        <a:spcAft>
                          <a:spcPts val="0"/>
                        </a:spcAft>
                      </a:pPr>
                      <a:r>
                        <a:rPr lang="ru-RU" sz="1800" b="1" kern="1200" dirty="0"/>
                        <a:t>Расходы но простои</a:t>
                      </a:r>
                      <a:endParaRPr lang="ru-RU" sz="1800" b="1" kern="1200" dirty="0">
                        <a:solidFill>
                          <a:schemeClr val="dk1"/>
                        </a:solidFill>
                        <a:latin typeface="+mn-lt"/>
                        <a:ea typeface="+mn-ea"/>
                        <a:cs typeface="+mn-cs"/>
                      </a:endParaRPr>
                    </a:p>
                  </a:txBody>
                  <a:tcPr marL="72000" marR="72000" marT="108000" marB="10800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416365</a:t>
                      </a:r>
                    </a:p>
                  </a:txBody>
                  <a:tcPr marL="25400" marR="25400" marT="0" marB="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376 201</a:t>
                      </a:r>
                    </a:p>
                  </a:txBody>
                  <a:tcPr marL="25400" marR="25400" marT="0" marB="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376 201</a:t>
                      </a:r>
                    </a:p>
                  </a:txBody>
                  <a:tcPr marL="25400" marR="25400" marT="0" marB="0"/>
                </a:tc>
                <a:tc>
                  <a:txBody>
                    <a:bodyPr/>
                    <a:lstStyle/>
                    <a:p>
                      <a:pPr marL="0" algn="r" defTabSz="914400" rtl="0" eaLnBrk="1" latinLnBrk="0" hangingPunct="1">
                        <a:spcAft>
                          <a:spcPts val="0"/>
                        </a:spcAft>
                      </a:pPr>
                      <a:r>
                        <a:rPr lang="ru-RU" sz="1800" b="1" kern="1200" dirty="0">
                          <a:solidFill>
                            <a:schemeClr val="dk1"/>
                          </a:solidFill>
                          <a:latin typeface="+mn-lt"/>
                          <a:ea typeface="+mn-ea"/>
                          <a:cs typeface="+mn-cs"/>
                        </a:rPr>
                        <a:t>340 068</a:t>
                      </a:r>
                    </a:p>
                  </a:txBody>
                  <a:tcPr marL="25400" marR="25400" marT="0" marB="0"/>
                </a:tc>
                <a:extLst>
                  <a:ext uri="{0D108BD9-81ED-4DB2-BD59-A6C34878D82A}">
                    <a16:rowId xmlns:a16="http://schemas.microsoft.com/office/drawing/2014/main" xmlns="" val="10006"/>
                  </a:ext>
                </a:extLst>
              </a:tr>
            </a:tbl>
          </a:graphicData>
        </a:graphic>
      </p:graphicFrame>
      <p:sp>
        <p:nvSpPr>
          <p:cNvPr id="2" name="Прямоугольник 1"/>
          <p:cNvSpPr/>
          <p:nvPr/>
        </p:nvSpPr>
        <p:spPr>
          <a:xfrm>
            <a:off x="23192" y="5949280"/>
            <a:ext cx="9120808" cy="923330"/>
          </a:xfrm>
          <a:prstGeom prst="rect">
            <a:avLst/>
          </a:prstGeom>
        </p:spPr>
        <p:txBody>
          <a:bodyPr wrap="square">
            <a:spAutoFit/>
          </a:bodyPr>
          <a:lstStyle/>
          <a:p>
            <a:r>
              <a:rPr lang="ru-RU" dirty="0"/>
              <a:t>табл.4 ТСО для организаций, обладающих средним уровнем защищенности КИС (уровень 5).</a:t>
            </a:r>
          </a:p>
          <a:p>
            <a:endParaRPr lang="ru-RU"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5" name="TextBox 4"/>
          <p:cNvSpPr txBox="1"/>
          <p:nvPr/>
        </p:nvSpPr>
        <p:spPr>
          <a:xfrm>
            <a:off x="323528" y="4786322"/>
            <a:ext cx="8424936" cy="646331"/>
          </a:xfrm>
          <a:prstGeom prst="rect">
            <a:avLst/>
          </a:prstGeom>
          <a:noFill/>
        </p:spPr>
        <p:txBody>
          <a:bodyPr wrap="square" rtlCol="0">
            <a:spAutoFit/>
          </a:bodyPr>
          <a:lstStyle/>
          <a:p>
            <a:pPr marL="0" lvl="1" algn="just">
              <a:spcBef>
                <a:spcPts val="0"/>
              </a:spcBef>
            </a:pPr>
            <a:r>
              <a:rPr lang="ru-RU" dirty="0"/>
              <a:t>табл.4 и на рис.2 показан пример расчета ТСО для организаций, обладающих </a:t>
            </a:r>
            <a:r>
              <a:rPr lang="ru-RU" b="1" dirty="0"/>
              <a:t>средним</a:t>
            </a:r>
            <a:r>
              <a:rPr lang="ru-RU" dirty="0"/>
              <a:t> уровнем защищенности КИС (уровень 5).</a:t>
            </a:r>
          </a:p>
        </p:txBody>
      </p:sp>
      <p:sp>
        <p:nvSpPr>
          <p:cNvPr id="6" name="Rectangle 6"/>
          <p:cNvSpPr>
            <a:spLocks noChangeArrowheads="1"/>
          </p:cNvSpPr>
          <p:nvPr/>
        </p:nvSpPr>
        <p:spPr bwMode="auto">
          <a:xfrm>
            <a:off x="-52354" y="4183466"/>
            <a:ext cx="310508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31800" algn="just"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Рис. 2. Пример расчета ТСО</a:t>
            </a:r>
            <a:endParaRPr kumimoji="0" lang="ru-RU" sz="1400" b="1" i="0" u="none" strike="noStrike" cap="none" normalizeH="0" baseline="0" dirty="0">
              <a:ln>
                <a:noFill/>
              </a:ln>
              <a:solidFill>
                <a:schemeClr val="tx1"/>
              </a:solidFill>
              <a:effectLst/>
              <a:latin typeface="Arial" pitchFamily="34" charset="0"/>
              <a:cs typeface="Arial" pitchFamily="34" charset="0"/>
            </a:endParaRPr>
          </a:p>
        </p:txBody>
      </p:sp>
      <p:sp>
        <p:nvSpPr>
          <p:cNvPr id="7" name="Прямоугольник 6"/>
          <p:cNvSpPr/>
          <p:nvPr/>
        </p:nvSpPr>
        <p:spPr>
          <a:xfrm>
            <a:off x="285720" y="5572140"/>
            <a:ext cx="8715436" cy="923330"/>
          </a:xfrm>
          <a:prstGeom prst="rect">
            <a:avLst/>
          </a:prstGeom>
        </p:spPr>
        <p:txBody>
          <a:bodyPr wrap="square">
            <a:spAutoFit/>
          </a:bodyPr>
          <a:lstStyle/>
          <a:p>
            <a:r>
              <a:rPr lang="ru-RU" dirty="0"/>
              <a:t>выбор конкретной методики оценки затрат на ИБ относится к сфере ответственности руководителей соответствующих служб и отделов защиты информации</a:t>
            </a:r>
          </a:p>
        </p:txBody>
      </p:sp>
      <p:graphicFrame>
        <p:nvGraphicFramePr>
          <p:cNvPr id="8" name="Диаграмма 7"/>
          <p:cNvGraphicFramePr>
            <a:graphicFrameLocks/>
          </p:cNvGraphicFramePr>
          <p:nvPr>
            <p:extLst>
              <p:ext uri="{D42A27DB-BD31-4B8C-83A1-F6EECF244321}">
                <p14:modId xmlns:p14="http://schemas.microsoft.com/office/powerpoint/2010/main" val="3367734974"/>
              </p:ext>
            </p:extLst>
          </p:nvPr>
        </p:nvGraphicFramePr>
        <p:xfrm>
          <a:off x="974906" y="152128"/>
          <a:ext cx="7920880" cy="39611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629155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indent="-360000" algn="just">
              <a:spcBef>
                <a:spcPts val="1200"/>
              </a:spcBef>
            </a:pPr>
            <a:r>
              <a:rPr lang="ru-RU" sz="2800" b="1" dirty="0">
                <a:latin typeface="+mn-lt"/>
                <a:ea typeface="Times New Roman" pitchFamily="18" charset="0"/>
              </a:rPr>
              <a:t>Специфика расчета ТСО в отечественных условиях</a:t>
            </a:r>
          </a:p>
          <a:p>
            <a:pPr marL="360000" indent="-360000">
              <a:spcBef>
                <a:spcPts val="1200"/>
              </a:spcBef>
              <a:buFont typeface="Arial" pitchFamily="34" charset="0"/>
              <a:buChar char="•"/>
            </a:pPr>
            <a:r>
              <a:rPr lang="ru-RU" sz="2800" dirty="0">
                <a:latin typeface="+mn-lt"/>
                <a:ea typeface="Times New Roman" pitchFamily="18" charset="0"/>
              </a:rPr>
              <a:t>В настоящее время методика ТСО </a:t>
            </a:r>
            <a:r>
              <a:rPr lang="en-US" sz="2800" dirty="0">
                <a:latin typeface="+mn-lt"/>
                <a:ea typeface="Times New Roman" pitchFamily="18" charset="0"/>
              </a:rPr>
              <a:t>Gartner Group</a:t>
            </a:r>
            <a:r>
              <a:rPr lang="ru-RU" sz="2800" dirty="0">
                <a:latin typeface="+mn-lt"/>
                <a:ea typeface="Times New Roman" pitchFamily="18" charset="0"/>
              </a:rPr>
              <a:t> и модели расчетов затрат на ИБ эволюционно развиваются и постоянно совершенствуются. Посмотрим, как определить прямые (бюджетные) и косвенные затраты на ИБ с учетом специфики  компаний.</a:t>
            </a:r>
          </a:p>
          <a:p>
            <a:pPr marL="360000" indent="-360000">
              <a:spcBef>
                <a:spcPts val="1200"/>
              </a:spcBef>
              <a:buFont typeface="Arial" pitchFamily="34" charset="0"/>
              <a:buChar char="•"/>
            </a:pPr>
            <a:r>
              <a:rPr lang="ru-RU" sz="2800" dirty="0">
                <a:latin typeface="+mn-lt"/>
                <a:ea typeface="Times New Roman" pitchFamily="18" charset="0"/>
              </a:rPr>
              <a:t>Предположим, что руководство компании внедряет на предприятии системы защиты информации. Уже определены объекты и цели защиты, угрозы информационной безопасности и меры по противодействию им, приобретены и установлены необходимые СЗИ.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indent="-360000" algn="just">
              <a:spcBef>
                <a:spcPts val="1200"/>
              </a:spcBef>
            </a:pPr>
            <a:r>
              <a:rPr lang="ru-RU" sz="2800" b="1" dirty="0">
                <a:latin typeface="+mn-lt"/>
                <a:ea typeface="Times New Roman" pitchFamily="18" charset="0"/>
              </a:rPr>
              <a:t>Специфика расчета ТСО в отечественных условиях</a:t>
            </a:r>
          </a:p>
          <a:p>
            <a:pPr marL="360000" indent="-360000" algn="just">
              <a:spcBef>
                <a:spcPts val="1200"/>
              </a:spcBef>
            </a:pPr>
            <a:r>
              <a:rPr lang="ru-RU" sz="2800" dirty="0">
                <a:latin typeface="+mn-lt"/>
                <a:ea typeface="Times New Roman" pitchFamily="18" charset="0"/>
              </a:rPr>
              <a:t>	Для достижения требуемого уровня защиты ресурсов необходимо ответить на основные вопросы, связанные с затратами на информационную безопасность:</a:t>
            </a:r>
          </a:p>
          <a:p>
            <a:pPr marL="1274400" lvl="2" indent="-360000" algn="just">
              <a:spcBef>
                <a:spcPts val="1200"/>
              </a:spcBef>
              <a:buFont typeface="Arial" pitchFamily="34" charset="0"/>
              <a:buChar char="•"/>
            </a:pPr>
            <a:r>
              <a:rPr lang="ru-RU" sz="2800" dirty="0">
                <a:latin typeface="+mn-lt"/>
                <a:ea typeface="Times New Roman" pitchFamily="18" charset="0"/>
              </a:rPr>
              <a:t>что такое затраты на ИБ;</a:t>
            </a:r>
          </a:p>
          <a:p>
            <a:pPr marL="1274400" lvl="2" indent="-360000" algn="just">
              <a:spcBef>
                <a:spcPts val="1200"/>
              </a:spcBef>
              <a:buFont typeface="Arial" pitchFamily="34" charset="0"/>
              <a:buChar char="•"/>
            </a:pPr>
            <a:r>
              <a:rPr lang="ru-RU" sz="2800" dirty="0">
                <a:latin typeface="+mn-lt"/>
                <a:ea typeface="Times New Roman" pitchFamily="18" charset="0"/>
              </a:rPr>
              <a:t>неизбежны ли затраты на ИБ;</a:t>
            </a:r>
          </a:p>
          <a:p>
            <a:pPr marL="1274400" lvl="2" indent="-360000" algn="just">
              <a:spcBef>
                <a:spcPts val="1200"/>
              </a:spcBef>
              <a:buFont typeface="Arial" pitchFamily="34" charset="0"/>
              <a:buChar char="•"/>
            </a:pPr>
            <a:r>
              <a:rPr lang="ru-RU" sz="2800" dirty="0">
                <a:latin typeface="+mn-lt"/>
                <a:ea typeface="Times New Roman" pitchFamily="18" charset="0"/>
              </a:rPr>
              <a:t>какова зависимость между затратами на ИБ и достигаемым уровнем безопасности;</a:t>
            </a:r>
          </a:p>
          <a:p>
            <a:pPr marL="1274400" lvl="2" indent="-360000" algn="just">
              <a:spcBef>
                <a:spcPts val="1200"/>
              </a:spcBef>
              <a:buFont typeface="Arial" pitchFamily="34" charset="0"/>
              <a:buChar char="•"/>
            </a:pPr>
            <a:r>
              <a:rPr lang="ru-RU" sz="2800" dirty="0">
                <a:latin typeface="+mn-lt"/>
                <a:ea typeface="Times New Roman" pitchFamily="18" charset="0"/>
              </a:rPr>
              <a:t>представляют ли затраты на ИБ существенную часть от оборота компании;</a:t>
            </a:r>
          </a:p>
          <a:p>
            <a:pPr marL="1274400" lvl="2" indent="-360000" algn="just">
              <a:spcBef>
                <a:spcPts val="1200"/>
              </a:spcBef>
              <a:buFont typeface="Arial" pitchFamily="34" charset="0"/>
              <a:buChar char="•"/>
            </a:pPr>
            <a:r>
              <a:rPr lang="ru-RU" sz="2800" dirty="0">
                <a:latin typeface="+mn-lt"/>
                <a:ea typeface="Times New Roman" pitchFamily="18" charset="0"/>
              </a:rPr>
              <a:t>какую пользу можно извлечь из анализа затрат на ИБ.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69305"/>
            <a:ext cx="9144000" cy="59708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indent="-360000" algn="just">
              <a:spcBef>
                <a:spcPts val="1200"/>
              </a:spcBef>
            </a:pPr>
            <a:r>
              <a:rPr lang="ru-RU" sz="2800" b="1" i="1" dirty="0">
                <a:latin typeface="+mn-lt"/>
                <a:ea typeface="Times New Roman" pitchFamily="18" charset="0"/>
              </a:rPr>
              <a:t>Затраты на информационную безопасность:</a:t>
            </a:r>
          </a:p>
          <a:p>
            <a:pPr marL="360000" indent="-360000">
              <a:spcBef>
                <a:spcPts val="1200"/>
              </a:spcBef>
            </a:pPr>
            <a:r>
              <a:rPr lang="ru-RU" sz="2800" dirty="0">
                <a:latin typeface="+mn-lt"/>
                <a:ea typeface="Times New Roman" pitchFamily="18" charset="0"/>
              </a:rPr>
              <a:t>	Как правило, затраты на ИБ подразделяются на следующие статьи (всего 5):</a:t>
            </a:r>
          </a:p>
          <a:p>
            <a:pPr marL="360000" indent="-360000">
              <a:spcBef>
                <a:spcPts val="1200"/>
              </a:spcBef>
            </a:pPr>
            <a:endParaRPr lang="ru-RU" sz="800" dirty="0">
              <a:latin typeface="+mn-lt"/>
              <a:ea typeface="Times New Roman" pitchFamily="18" charset="0"/>
            </a:endParaRPr>
          </a:p>
          <a:p>
            <a:pPr marL="971550" lvl="1" indent="-514350">
              <a:spcBef>
                <a:spcPts val="1200"/>
              </a:spcBef>
              <a:buFont typeface="+mj-lt"/>
              <a:buAutoNum type="arabicParenR"/>
            </a:pPr>
            <a:r>
              <a:rPr lang="ru-RU" sz="2400" dirty="0">
                <a:latin typeface="+mn-lt"/>
                <a:ea typeface="Times New Roman" pitchFamily="18" charset="0"/>
              </a:rPr>
              <a:t>затраты на формирование и поддержание звена управления системой защиты информации (организационные затраты);</a:t>
            </a:r>
          </a:p>
          <a:p>
            <a:pPr marL="971550" lvl="1" indent="-514350">
              <a:spcBef>
                <a:spcPts val="1200"/>
              </a:spcBef>
              <a:buFont typeface="+mj-lt"/>
              <a:buAutoNum type="arabicParenR"/>
            </a:pPr>
            <a:r>
              <a:rPr lang="ru-RU" sz="2400" dirty="0">
                <a:latin typeface="+mn-lt"/>
                <a:ea typeface="Times New Roman" pitchFamily="18" charset="0"/>
              </a:rPr>
              <a:t>затраты на контроль, то есть на определение и подтверждение достигнутого уровня защищенности ресурсов предприятия;</a:t>
            </a:r>
          </a:p>
          <a:p>
            <a:pPr marL="971550" lvl="1" indent="-514350">
              <a:spcBef>
                <a:spcPts val="1200"/>
              </a:spcBef>
              <a:buFont typeface="+mj-lt"/>
              <a:buAutoNum type="arabicParenR"/>
            </a:pPr>
            <a:r>
              <a:rPr lang="ru-RU" sz="2400" dirty="0">
                <a:latin typeface="+mn-lt"/>
                <a:ea typeface="Times New Roman" pitchFamily="18" charset="0"/>
              </a:rPr>
              <a:t>внутренние затраты на ликвидацию последствий нарушения политики информационной безопасности (НПБ) - потери денежных средств, понесенные организацией в результате того, что требуемый уровень защищенности не был достигнут;</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462528"/>
            <a:ext cx="8352928" cy="5801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11113">
              <a:spcAft>
                <a:spcPts val="0"/>
              </a:spcAft>
            </a:pPr>
            <a:r>
              <a:rPr lang="ru-RU" sz="2800" b="1" i="1" dirty="0" smtClean="0">
                <a:latin typeface="+mn-lt"/>
              </a:rPr>
              <a:t>5. Управление </a:t>
            </a:r>
            <a:r>
              <a:rPr lang="ru-RU" sz="2800" b="1" i="1" dirty="0">
                <a:latin typeface="+mn-lt"/>
              </a:rPr>
              <a:t>портфелем активов </a:t>
            </a:r>
            <a:endParaRPr lang="ru-RU" sz="2800" b="1" i="1" dirty="0" smtClean="0">
              <a:latin typeface="+mn-lt"/>
            </a:endParaRPr>
          </a:p>
          <a:p>
            <a:pPr indent="11113">
              <a:spcAft>
                <a:spcPts val="1200"/>
              </a:spcAft>
            </a:pPr>
            <a:r>
              <a:rPr lang="ru-RU" sz="2800" b="1" i="1" dirty="0" smtClean="0">
                <a:latin typeface="+mn-lt"/>
              </a:rPr>
              <a:t>(</a:t>
            </a:r>
            <a:r>
              <a:rPr lang="en-US" sz="2800" b="1" i="1" dirty="0" smtClean="0">
                <a:latin typeface="+mn-lt"/>
              </a:rPr>
              <a:t>Portfolio Management</a:t>
            </a:r>
            <a:r>
              <a:rPr lang="ru-RU" sz="2800" b="1" i="1" dirty="0" smtClean="0">
                <a:latin typeface="+mn-lt"/>
              </a:rPr>
              <a:t>, </a:t>
            </a:r>
            <a:r>
              <a:rPr lang="ru-RU" sz="2800" b="1" i="1" dirty="0">
                <a:latin typeface="+mn-lt"/>
              </a:rPr>
              <a:t>PM). </a:t>
            </a:r>
            <a:endParaRPr lang="ru-RU" sz="2800" b="1" i="1" dirty="0" smtClean="0">
              <a:latin typeface="+mn-lt"/>
            </a:endParaRPr>
          </a:p>
          <a:p>
            <a:pPr indent="457200">
              <a:spcAft>
                <a:spcPts val="0"/>
              </a:spcAft>
            </a:pPr>
            <a:r>
              <a:rPr lang="ru-RU" sz="2800" dirty="0" smtClean="0">
                <a:latin typeface="+mn-lt"/>
              </a:rPr>
              <a:t>Методика </a:t>
            </a:r>
            <a:r>
              <a:rPr lang="ru-RU" sz="2800" dirty="0">
                <a:latin typeface="+mn-lt"/>
              </a:rPr>
              <a:t>управления портфелем активов предполагает, что компании управляют технологиями безопасности так же, как управляли бы акционерным инвестиционным фондом с </a:t>
            </a:r>
            <a:r>
              <a:rPr lang="ru-RU" sz="2800" dirty="0" smtClean="0">
                <a:latin typeface="+mn-lt"/>
              </a:rPr>
              <a:t>учетом:</a:t>
            </a:r>
          </a:p>
          <a:p>
            <a:pPr marL="933450" indent="-442913">
              <a:spcAft>
                <a:spcPts val="600"/>
              </a:spcAft>
              <a:buFont typeface="Wingdings" charset="2"/>
              <a:buChar char="Ø"/>
            </a:pPr>
            <a:r>
              <a:rPr lang="ru-RU" sz="2800" dirty="0" smtClean="0">
                <a:latin typeface="+mn-lt"/>
              </a:rPr>
              <a:t>объема</a:t>
            </a:r>
            <a:r>
              <a:rPr lang="ru-RU" sz="2800" dirty="0">
                <a:latin typeface="+mn-lt"/>
              </a:rPr>
              <a:t>, </a:t>
            </a:r>
            <a:endParaRPr lang="ru-RU" sz="2800" dirty="0" smtClean="0">
              <a:latin typeface="+mn-lt"/>
            </a:endParaRPr>
          </a:p>
          <a:p>
            <a:pPr marL="933450" indent="-442913">
              <a:spcAft>
                <a:spcPts val="600"/>
              </a:spcAft>
              <a:buFont typeface="Wingdings" charset="2"/>
              <a:buChar char="Ø"/>
            </a:pPr>
            <a:r>
              <a:rPr lang="ru-RU" sz="2800" dirty="0" smtClean="0">
                <a:latin typeface="+mn-lt"/>
              </a:rPr>
              <a:t>размера</a:t>
            </a:r>
            <a:r>
              <a:rPr lang="ru-RU" sz="2800" dirty="0">
                <a:latin typeface="+mn-lt"/>
              </a:rPr>
              <a:t>, </a:t>
            </a:r>
            <a:endParaRPr lang="ru-RU" sz="2800" dirty="0" smtClean="0">
              <a:latin typeface="+mn-lt"/>
            </a:endParaRPr>
          </a:p>
          <a:p>
            <a:pPr marL="933450" indent="-442913">
              <a:spcAft>
                <a:spcPts val="600"/>
              </a:spcAft>
              <a:buFont typeface="Wingdings" charset="2"/>
              <a:buChar char="Ø"/>
            </a:pPr>
            <a:r>
              <a:rPr lang="ru-RU" sz="2800" dirty="0" smtClean="0">
                <a:latin typeface="+mn-lt"/>
              </a:rPr>
              <a:t>срока</a:t>
            </a:r>
            <a:r>
              <a:rPr lang="ru-RU" sz="2800" dirty="0">
                <a:latin typeface="+mn-lt"/>
              </a:rPr>
              <a:t>, </a:t>
            </a:r>
            <a:endParaRPr lang="ru-RU" sz="2800" dirty="0" smtClean="0">
              <a:latin typeface="+mn-lt"/>
            </a:endParaRPr>
          </a:p>
          <a:p>
            <a:pPr marL="933450" indent="-442913">
              <a:spcAft>
                <a:spcPts val="600"/>
              </a:spcAft>
              <a:buFont typeface="Wingdings" charset="2"/>
              <a:buChar char="Ø"/>
            </a:pPr>
            <a:r>
              <a:rPr lang="ru-RU" sz="2800" dirty="0" smtClean="0">
                <a:latin typeface="+mn-lt"/>
              </a:rPr>
              <a:t>прибыльности, </a:t>
            </a:r>
          </a:p>
          <a:p>
            <a:pPr marL="933450" indent="-442913">
              <a:spcAft>
                <a:spcPts val="600"/>
              </a:spcAft>
              <a:buFont typeface="Wingdings" charset="2"/>
              <a:buChar char="Ø"/>
            </a:pPr>
            <a:r>
              <a:rPr lang="ru-RU" sz="2800" dirty="0" smtClean="0">
                <a:latin typeface="+mn-lt"/>
              </a:rPr>
              <a:t>риска </a:t>
            </a:r>
          </a:p>
          <a:p>
            <a:pPr indent="11113">
              <a:spcAft>
                <a:spcPts val="1200"/>
              </a:spcAft>
            </a:pPr>
            <a:r>
              <a:rPr lang="ru-RU" sz="2800" dirty="0" smtClean="0">
                <a:latin typeface="+mn-lt"/>
              </a:rPr>
              <a:t>каждой </a:t>
            </a:r>
            <a:r>
              <a:rPr lang="ru-RU" sz="2800" dirty="0">
                <a:latin typeface="+mn-lt"/>
              </a:rPr>
              <a:t>инвестиции. </a:t>
            </a:r>
            <a:endParaRPr lang="ru-RU" sz="2800" dirty="0" smtClean="0">
              <a:latin typeface="+mn-lt"/>
            </a:endParaRPr>
          </a:p>
        </p:txBody>
      </p:sp>
    </p:spTree>
    <p:extLst>
      <p:ext uri="{BB962C8B-B14F-4D97-AF65-F5344CB8AC3E}">
        <p14:creationId xmlns:p14="http://schemas.microsoft.com/office/powerpoint/2010/main" val="5167201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384720"/>
            <a:ext cx="9144000" cy="5386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indent="-360000" algn="just">
              <a:spcBef>
                <a:spcPts val="1200"/>
              </a:spcBef>
            </a:pPr>
            <a:r>
              <a:rPr lang="ru-RU" sz="2800" b="1" i="1" dirty="0">
                <a:latin typeface="+mn-lt"/>
                <a:ea typeface="Times New Roman" pitchFamily="18" charset="0"/>
              </a:rPr>
              <a:t>Затраты на информационную безопасность:</a:t>
            </a:r>
          </a:p>
          <a:p>
            <a:pPr marL="360000" indent="-360000">
              <a:spcBef>
                <a:spcPts val="1200"/>
              </a:spcBef>
            </a:pPr>
            <a:r>
              <a:rPr lang="ru-RU" sz="2800" dirty="0">
                <a:latin typeface="+mn-lt"/>
                <a:ea typeface="Times New Roman" pitchFamily="18" charset="0"/>
              </a:rPr>
              <a:t>	Как правило, затраты на ИБ подразделяются на следующие статьи </a:t>
            </a:r>
            <a:r>
              <a:rPr lang="ru-RU" sz="2800" dirty="0">
                <a:ea typeface="Times New Roman" pitchFamily="18" charset="0"/>
              </a:rPr>
              <a:t>(всего 5)</a:t>
            </a:r>
            <a:r>
              <a:rPr lang="ru-RU" sz="2800" dirty="0">
                <a:latin typeface="+mn-lt"/>
                <a:ea typeface="Times New Roman" pitchFamily="18" charset="0"/>
              </a:rPr>
              <a:t>:</a:t>
            </a:r>
          </a:p>
          <a:p>
            <a:pPr marL="360000" indent="-360000">
              <a:spcBef>
                <a:spcPts val="1200"/>
              </a:spcBef>
            </a:pPr>
            <a:endParaRPr lang="ru-RU" sz="2800" dirty="0">
              <a:latin typeface="+mn-lt"/>
              <a:ea typeface="Times New Roman" pitchFamily="18" charset="0"/>
            </a:endParaRPr>
          </a:p>
          <a:p>
            <a:pPr marL="971550" lvl="1" indent="-514350">
              <a:spcBef>
                <a:spcPts val="1200"/>
              </a:spcBef>
              <a:buFont typeface="+mj-lt"/>
              <a:buAutoNum type="arabicParenR" startAt="4"/>
            </a:pPr>
            <a:r>
              <a:rPr lang="ru-RU" sz="2400" dirty="0">
                <a:latin typeface="+mn-lt"/>
                <a:ea typeface="Times New Roman" pitchFamily="18" charset="0"/>
              </a:rPr>
              <a:t>внешние затраты на ликвидацию последствий нарушения политики информационной безопасности - компенсация потерь при НПБ в случаях, связанных с утечкой информации, ухудшения имиджа компании, утратой доверия партнеров и потребителей и т.п.;</a:t>
            </a:r>
          </a:p>
          <a:p>
            <a:pPr marL="971550" lvl="1" indent="-514350">
              <a:spcBef>
                <a:spcPts val="1200"/>
              </a:spcBef>
              <a:buFont typeface="+mj-lt"/>
              <a:buAutoNum type="arabicParenR" startAt="4"/>
            </a:pPr>
            <a:r>
              <a:rPr lang="ru-RU" sz="2400" dirty="0">
                <a:latin typeface="+mn-lt"/>
                <a:ea typeface="Times New Roman" pitchFamily="18" charset="0"/>
              </a:rPr>
              <a:t>затраты на техническое обслуживание СЗИ и мероприятия по предотвращению нарушений политики безопасности предприятия (на предупредительные мероприятия).</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85720" y="357166"/>
            <a:ext cx="8858280" cy="65402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indent="-360000" algn="just">
              <a:spcBef>
                <a:spcPts val="1200"/>
              </a:spcBef>
            </a:pPr>
            <a:r>
              <a:rPr lang="ru-RU" sz="2800" b="1" i="1" dirty="0">
                <a:latin typeface="+mn-lt"/>
                <a:ea typeface="Times New Roman" pitchFamily="18" charset="0"/>
              </a:rPr>
              <a:t>Затраты на информационную безопасность:</a:t>
            </a:r>
            <a:endParaRPr lang="ru-RU" sz="2800" dirty="0">
              <a:latin typeface="+mn-lt"/>
              <a:ea typeface="Times New Roman" pitchFamily="18" charset="0"/>
            </a:endParaRPr>
          </a:p>
          <a:p>
            <a:pPr marL="360000" indent="-360000">
              <a:spcBef>
                <a:spcPts val="600"/>
              </a:spcBef>
            </a:pPr>
            <a:endParaRPr lang="ru-RU" sz="800" dirty="0">
              <a:latin typeface="+mn-lt"/>
              <a:ea typeface="Times New Roman" pitchFamily="18" charset="0"/>
            </a:endParaRPr>
          </a:p>
          <a:p>
            <a:pPr marL="360000" indent="-360000">
              <a:spcBef>
                <a:spcPts val="1200"/>
              </a:spcBef>
            </a:pPr>
            <a:r>
              <a:rPr lang="ru-RU" sz="2800" dirty="0">
                <a:latin typeface="+mn-lt"/>
                <a:ea typeface="Times New Roman" pitchFamily="18" charset="0"/>
              </a:rPr>
              <a:t>Обычно разделяют: </a:t>
            </a:r>
          </a:p>
          <a:p>
            <a:pPr marL="1731600" lvl="3" indent="-360000">
              <a:spcBef>
                <a:spcPts val="1200"/>
              </a:spcBef>
              <a:buFont typeface="Arial" pitchFamily="34" charset="0"/>
              <a:buChar char="•"/>
            </a:pPr>
            <a:r>
              <a:rPr lang="ru-RU" sz="2800" dirty="0">
                <a:latin typeface="+mn-lt"/>
                <a:ea typeface="Times New Roman" pitchFamily="18" charset="0"/>
              </a:rPr>
              <a:t>единовременные затраты;</a:t>
            </a:r>
          </a:p>
          <a:p>
            <a:pPr marL="1731600" lvl="3" indent="-360000">
              <a:spcBef>
                <a:spcPts val="1200"/>
              </a:spcBef>
              <a:buFont typeface="Arial" pitchFamily="34" charset="0"/>
              <a:buChar char="•"/>
            </a:pPr>
            <a:r>
              <a:rPr lang="ru-RU" sz="2800" dirty="0">
                <a:latin typeface="+mn-lt"/>
                <a:ea typeface="Times New Roman" pitchFamily="18" charset="0"/>
              </a:rPr>
              <a:t>систематические затраты. </a:t>
            </a:r>
          </a:p>
          <a:p>
            <a:pPr marL="360000" indent="-360000">
              <a:spcBef>
                <a:spcPts val="1200"/>
              </a:spcBef>
            </a:pPr>
            <a:endParaRPr lang="ru-RU" sz="800" dirty="0">
              <a:latin typeface="+mn-lt"/>
              <a:ea typeface="Times New Roman" pitchFamily="18" charset="0"/>
            </a:endParaRPr>
          </a:p>
          <a:p>
            <a:pPr marL="360000" indent="-360000">
              <a:spcBef>
                <a:spcPts val="1200"/>
              </a:spcBef>
            </a:pPr>
            <a:r>
              <a:rPr lang="ru-RU" sz="800" dirty="0">
                <a:latin typeface="+mn-lt"/>
                <a:ea typeface="Times New Roman" pitchFamily="18" charset="0"/>
              </a:rPr>
              <a:t>	</a:t>
            </a:r>
            <a:r>
              <a:rPr lang="ru-RU" sz="2800" dirty="0">
                <a:latin typeface="+mn-lt"/>
                <a:ea typeface="Times New Roman" pitchFamily="18" charset="0"/>
              </a:rPr>
              <a:t>К единовременным относят затраты на формирование политики безопасности предприятия: </a:t>
            </a:r>
          </a:p>
          <a:p>
            <a:pPr marL="1274400" lvl="2" indent="-360000">
              <a:spcBef>
                <a:spcPts val="1200"/>
              </a:spcBef>
              <a:buFont typeface="Arial" pitchFamily="34" charset="0"/>
              <a:buChar char="•"/>
            </a:pPr>
            <a:r>
              <a:rPr lang="ru-RU" sz="2800" dirty="0">
                <a:latin typeface="+mn-lt"/>
                <a:ea typeface="Times New Roman" pitchFamily="18" charset="0"/>
              </a:rPr>
              <a:t>организационные расходы; </a:t>
            </a:r>
          </a:p>
          <a:p>
            <a:pPr marL="1274400" lvl="2" indent="-360000">
              <a:spcBef>
                <a:spcPts val="1200"/>
              </a:spcBef>
              <a:buFont typeface="Arial" pitchFamily="34" charset="0"/>
              <a:buChar char="•"/>
            </a:pPr>
            <a:r>
              <a:rPr lang="ru-RU" sz="2800" dirty="0">
                <a:latin typeface="+mn-lt"/>
                <a:ea typeface="Times New Roman" pitchFamily="18" charset="0"/>
              </a:rPr>
              <a:t>расходы на приобретение и установку средств защиты. </a:t>
            </a:r>
          </a:p>
          <a:p>
            <a:pPr marL="360000" indent="-360000">
              <a:spcBef>
                <a:spcPts val="1200"/>
              </a:spcBef>
            </a:pPr>
            <a:endParaRPr lang="ru-RU" sz="2800" dirty="0">
              <a:latin typeface="+mn-lt"/>
              <a:ea typeface="Times New Roman" pitchFamily="18" charset="0"/>
            </a:endParaRPr>
          </a:p>
          <a:p>
            <a:pPr marL="360000" indent="-360000">
              <a:spcBef>
                <a:spcPts val="1200"/>
              </a:spcBef>
            </a:pPr>
            <a:r>
              <a:rPr lang="ru-RU" sz="2800" dirty="0">
                <a:latin typeface="+mn-lt"/>
                <a:ea typeface="Times New Roman" pitchFamily="18" charset="0"/>
              </a:rPr>
              <a:t>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7" name="TextBox 6"/>
          <p:cNvSpPr txBox="1"/>
          <p:nvPr/>
        </p:nvSpPr>
        <p:spPr>
          <a:xfrm>
            <a:off x="428596" y="714356"/>
            <a:ext cx="8715404" cy="5878532"/>
          </a:xfrm>
          <a:prstGeom prst="rect">
            <a:avLst/>
          </a:prstGeom>
          <a:noFill/>
        </p:spPr>
        <p:txBody>
          <a:bodyPr wrap="square" rtlCol="0">
            <a:spAutoFit/>
          </a:bodyPr>
          <a:lstStyle/>
          <a:p>
            <a:r>
              <a:rPr lang="ru-RU" sz="2800" dirty="0">
                <a:latin typeface="+mn-lt"/>
              </a:rPr>
              <a:t>Общие систематические затраты на ИБ:</a:t>
            </a:r>
          </a:p>
          <a:p>
            <a:endParaRPr lang="ru-RU" sz="800" dirty="0">
              <a:latin typeface="+mn-lt"/>
            </a:endParaRPr>
          </a:p>
          <a:p>
            <a:pPr marL="817200" lvl="3" indent="-360000">
              <a:spcBef>
                <a:spcPts val="600"/>
              </a:spcBef>
              <a:spcAft>
                <a:spcPts val="600"/>
              </a:spcAft>
              <a:buFont typeface="Wingdings" pitchFamily="2" charset="2"/>
              <a:buChar char="Ø"/>
            </a:pPr>
            <a:r>
              <a:rPr lang="ru-RU" sz="2800" dirty="0">
                <a:latin typeface="+mn-lt"/>
              </a:rPr>
              <a:t>Затраты на соответствие политике безопасности (ПБ):</a:t>
            </a:r>
            <a:r>
              <a:rPr lang="ru-RU" sz="2800" dirty="0"/>
              <a:t> </a:t>
            </a:r>
          </a:p>
          <a:p>
            <a:pPr marL="1731600" lvl="5" indent="-360000">
              <a:spcBef>
                <a:spcPts val="600"/>
              </a:spcBef>
              <a:spcAft>
                <a:spcPts val="600"/>
              </a:spcAft>
              <a:buFont typeface="Arial" pitchFamily="34" charset="0"/>
              <a:buChar char="•"/>
            </a:pPr>
            <a:r>
              <a:rPr lang="ru-RU" sz="2800" dirty="0">
                <a:latin typeface="+mn-lt"/>
              </a:rPr>
              <a:t>Затраты на контроль;</a:t>
            </a:r>
          </a:p>
          <a:p>
            <a:pPr marL="1731600" lvl="5" indent="-360000">
              <a:spcBef>
                <a:spcPts val="600"/>
              </a:spcBef>
              <a:spcAft>
                <a:spcPts val="600"/>
              </a:spcAft>
              <a:buFont typeface="Arial" pitchFamily="34" charset="0"/>
              <a:buChar char="•"/>
            </a:pPr>
            <a:r>
              <a:rPr lang="ru-RU" sz="2800" dirty="0">
                <a:latin typeface="+mn-lt"/>
              </a:rPr>
              <a:t>Предварительные затраты</a:t>
            </a:r>
            <a:r>
              <a:rPr lang="ru-RU" sz="2800" dirty="0"/>
              <a:t>;</a:t>
            </a:r>
          </a:p>
          <a:p>
            <a:pPr marL="817200" lvl="3" indent="-360000">
              <a:spcBef>
                <a:spcPts val="600"/>
              </a:spcBef>
              <a:spcAft>
                <a:spcPts val="600"/>
              </a:spcAft>
              <a:buFont typeface="Wingdings" pitchFamily="2" charset="2"/>
              <a:buChar char="Ø"/>
            </a:pPr>
            <a:r>
              <a:rPr lang="ru-RU" sz="2800" dirty="0">
                <a:latin typeface="+mn-lt"/>
              </a:rPr>
              <a:t>Затраты на несоответствие ПБ:</a:t>
            </a:r>
          </a:p>
          <a:p>
            <a:pPr marL="1731600" lvl="5" indent="-360000">
              <a:spcBef>
                <a:spcPts val="600"/>
              </a:spcBef>
              <a:spcAft>
                <a:spcPts val="600"/>
              </a:spcAft>
              <a:buFont typeface="Arial" pitchFamily="34" charset="0"/>
              <a:buChar char="•"/>
            </a:pPr>
            <a:r>
              <a:rPr lang="ru-RU" sz="2800" dirty="0">
                <a:latin typeface="+mn-lt"/>
              </a:rPr>
              <a:t>Внешние потери;</a:t>
            </a:r>
          </a:p>
          <a:p>
            <a:pPr marL="1731600" lvl="5" indent="-360000">
              <a:spcBef>
                <a:spcPts val="600"/>
              </a:spcBef>
              <a:spcAft>
                <a:spcPts val="600"/>
              </a:spcAft>
              <a:buFont typeface="Arial" pitchFamily="34" charset="0"/>
              <a:buChar char="•"/>
            </a:pPr>
            <a:r>
              <a:rPr lang="ru-RU" sz="2800" dirty="0">
                <a:latin typeface="+mn-lt"/>
              </a:rPr>
              <a:t>Внутренние потери</a:t>
            </a:r>
          </a:p>
          <a:p>
            <a:endParaRPr lang="ru-RU" sz="2800" dirty="0">
              <a:latin typeface="+mn-lt"/>
            </a:endParaRPr>
          </a:p>
          <a:p>
            <a:endParaRPr lang="ru-RU" sz="2800" dirty="0">
              <a:latin typeface="+mn-lt"/>
            </a:endParaRPr>
          </a:p>
          <a:p>
            <a:r>
              <a:rPr lang="ru-RU" sz="2800" dirty="0">
                <a:latin typeface="+mn-lt"/>
              </a:rPr>
              <a:t> </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indent="-360000" algn="just">
              <a:spcBef>
                <a:spcPts val="1200"/>
              </a:spcBef>
            </a:pPr>
            <a:r>
              <a:rPr lang="ru-RU" sz="3600" b="1" i="1" dirty="0">
                <a:latin typeface="+mn-lt"/>
                <a:ea typeface="Times New Roman" pitchFamily="18" charset="0"/>
              </a:rPr>
              <a:t>	Затраты на ИБ и уровень достигаемой защищенности</a:t>
            </a:r>
          </a:p>
          <a:p>
            <a:pPr marL="817200" lvl="1" indent="-360000">
              <a:spcBef>
                <a:spcPts val="600"/>
              </a:spcBef>
            </a:pPr>
            <a:r>
              <a:rPr lang="ru-RU" sz="2800" b="1" dirty="0">
                <a:latin typeface="+mn-lt"/>
                <a:ea typeface="Times New Roman" pitchFamily="18" charset="0"/>
              </a:rPr>
              <a:t>Общие затраты</a:t>
            </a:r>
          </a:p>
          <a:p>
            <a:pPr marL="817200" lvl="1" indent="-360000">
              <a:spcBef>
                <a:spcPts val="600"/>
              </a:spcBef>
              <a:buFont typeface="Arial" pitchFamily="34" charset="0"/>
              <a:buChar char="•"/>
            </a:pPr>
            <a:endParaRPr lang="ru-RU" sz="800" dirty="0">
              <a:latin typeface="+mn-lt"/>
              <a:ea typeface="Times New Roman" pitchFamily="18" charset="0"/>
            </a:endParaRPr>
          </a:p>
          <a:p>
            <a:pPr marL="817200" lvl="1" indent="-360000">
              <a:spcBef>
                <a:spcPts val="600"/>
              </a:spcBef>
              <a:buFont typeface="Arial" pitchFamily="34" charset="0"/>
              <a:buChar char="•"/>
            </a:pPr>
            <a:r>
              <a:rPr lang="ru-RU" sz="2800" dirty="0">
                <a:latin typeface="+mn-lt"/>
                <a:ea typeface="Times New Roman" pitchFamily="18" charset="0"/>
              </a:rPr>
              <a:t>Сумма всех затрат на повышение уровня защищенности предприятия от угроз ИБ составляет общие затраты на безопасность.</a:t>
            </a:r>
          </a:p>
          <a:p>
            <a:pPr marL="817200" lvl="1" indent="-360000">
              <a:spcBef>
                <a:spcPts val="600"/>
              </a:spcBef>
              <a:buFont typeface="Arial" pitchFamily="34" charset="0"/>
              <a:buChar char="•"/>
            </a:pPr>
            <a:r>
              <a:rPr lang="ru-RU" sz="2800" dirty="0">
                <a:latin typeface="+mn-lt"/>
                <a:ea typeface="Times New Roman" pitchFamily="18" charset="0"/>
              </a:rPr>
              <a:t>Взаимосвязь между всеми затратами на безопасность, общими затратами на безопасность и уровнем защищенности информационной среды предприятия может быть представлена так, как это изображено на рис. 4.</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65402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indent="-360000" algn="just">
              <a:spcBef>
                <a:spcPts val="1200"/>
              </a:spcBef>
            </a:pPr>
            <a:r>
              <a:rPr lang="ru-RU" sz="2800" b="1" i="1" dirty="0">
                <a:latin typeface="+mn-lt"/>
                <a:ea typeface="Times New Roman" pitchFamily="18" charset="0"/>
              </a:rPr>
              <a:t>Затраты на ИБ и уровень достигаемой защищенности</a:t>
            </a:r>
          </a:p>
          <a:p>
            <a:pPr marL="817200" lvl="1" indent="-360000">
              <a:spcBef>
                <a:spcPts val="600"/>
              </a:spcBef>
            </a:pPr>
            <a:r>
              <a:rPr lang="ru-RU" sz="2800" b="1" dirty="0">
                <a:latin typeface="+mn-lt"/>
                <a:ea typeface="Times New Roman" pitchFamily="18" charset="0"/>
              </a:rPr>
              <a:t>Общие затраты</a:t>
            </a:r>
          </a:p>
          <a:p>
            <a:pPr marL="817200" lvl="1" indent="-360000">
              <a:spcBef>
                <a:spcPts val="600"/>
              </a:spcBef>
            </a:pPr>
            <a:r>
              <a:rPr lang="ru-RU" sz="2800" dirty="0">
                <a:latin typeface="+mn-lt"/>
                <a:ea typeface="Times New Roman" pitchFamily="18" charset="0"/>
              </a:rPr>
              <a:t>Общие затраты на безопасность складываются из:</a:t>
            </a:r>
          </a:p>
          <a:p>
            <a:pPr marL="1731600" lvl="3" indent="-360000">
              <a:spcBef>
                <a:spcPts val="600"/>
              </a:spcBef>
              <a:buFont typeface="Arial" pitchFamily="34" charset="0"/>
              <a:buChar char="•"/>
            </a:pPr>
            <a:r>
              <a:rPr lang="ru-RU" sz="2800" dirty="0">
                <a:latin typeface="+mn-lt"/>
                <a:ea typeface="Times New Roman" pitchFamily="18" charset="0"/>
              </a:rPr>
              <a:t>затрат на предупредительные мероприятия; </a:t>
            </a:r>
          </a:p>
          <a:p>
            <a:pPr marL="1731600" lvl="3" indent="-360000">
              <a:spcBef>
                <a:spcPts val="600"/>
              </a:spcBef>
              <a:buFont typeface="Arial" pitchFamily="34" charset="0"/>
              <a:buChar char="•"/>
            </a:pPr>
            <a:r>
              <a:rPr lang="ru-RU" sz="2800" dirty="0">
                <a:latin typeface="+mn-lt"/>
                <a:ea typeface="Times New Roman" pitchFamily="18" charset="0"/>
              </a:rPr>
              <a:t>затрат на контроль; </a:t>
            </a:r>
          </a:p>
          <a:p>
            <a:pPr marL="1731600" lvl="3" indent="-360000">
              <a:spcBef>
                <a:spcPts val="600"/>
              </a:spcBef>
              <a:buFont typeface="Arial" pitchFamily="34" charset="0"/>
              <a:buChar char="•"/>
            </a:pPr>
            <a:r>
              <a:rPr lang="ru-RU" sz="2800" dirty="0">
                <a:latin typeface="+mn-lt"/>
                <a:ea typeface="Times New Roman" pitchFamily="18" charset="0"/>
              </a:rPr>
              <a:t>затрат на компенсацию нарушений политики безопасности (внешних и внутренних). </a:t>
            </a:r>
          </a:p>
          <a:p>
            <a:pPr marL="817200" lvl="1" indent="-360000">
              <a:spcBef>
                <a:spcPts val="600"/>
              </a:spcBef>
            </a:pPr>
            <a:r>
              <a:rPr lang="ru-RU" sz="2800" dirty="0">
                <a:latin typeface="+mn-lt"/>
                <a:ea typeface="Times New Roman" pitchFamily="18" charset="0"/>
              </a:rPr>
              <a:t>	С изменением уровня защищенности информационной среды изменяются величины составляющих общих затрат и, соответственно, их сумма - общие затраты на безопасность.  </a:t>
            </a:r>
          </a:p>
          <a:p>
            <a:pPr marL="817200" lvl="1" indent="-360000">
              <a:spcBef>
                <a:spcPts val="600"/>
              </a:spcBef>
            </a:pPr>
            <a:r>
              <a:rPr lang="ru-RU" sz="2800" dirty="0">
                <a:latin typeface="+mn-lt"/>
                <a:ea typeface="Times New Roman" pitchFamily="18" charset="0"/>
              </a:rPr>
              <a:t>	</a:t>
            </a:r>
            <a:r>
              <a:rPr lang="ru-RU" sz="2400" dirty="0">
                <a:latin typeface="+mn-lt"/>
                <a:ea typeface="Times New Roman" pitchFamily="18" charset="0"/>
              </a:rPr>
              <a:t>(Не включены в данном случае единовременные затраты на формирование политики ИБ предприятия, так как на любом действующем предприятии такая политика уже выработана).</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6" name="Rectangle 6"/>
          <p:cNvSpPr>
            <a:spLocks noChangeArrowheads="1"/>
          </p:cNvSpPr>
          <p:nvPr/>
        </p:nvSpPr>
        <p:spPr bwMode="auto">
          <a:xfrm>
            <a:off x="857224" y="5929330"/>
            <a:ext cx="8286776"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b="1" cap="small" dirty="0"/>
              <a:t>Рис. </a:t>
            </a:r>
            <a:r>
              <a:rPr lang="ru-RU" b="1" dirty="0"/>
              <a:t>4. Взаимосвязь между затратами на безопасность и достигаемым 	уровнем защищенности</a:t>
            </a:r>
          </a:p>
        </p:txBody>
      </p:sp>
      <p:pic>
        <p:nvPicPr>
          <p:cNvPr id="121858" name="Picture 2"/>
          <p:cNvPicPr>
            <a:picLocks noChangeAspect="1" noChangeArrowheads="1"/>
          </p:cNvPicPr>
          <p:nvPr/>
        </p:nvPicPr>
        <p:blipFill>
          <a:blip r:embed="rId2"/>
          <a:srcRect/>
          <a:stretch>
            <a:fillRect/>
          </a:stretch>
        </p:blipFill>
        <p:spPr bwMode="auto">
          <a:xfrm rot="60000">
            <a:off x="0" y="65991"/>
            <a:ext cx="9144000" cy="5803938"/>
          </a:xfrm>
          <a:prstGeom prst="rect">
            <a:avLst/>
          </a:prstGeom>
          <a:noFill/>
          <a:ln w="9525">
            <a:noFill/>
            <a:miter lim="800000"/>
            <a:headEnd/>
            <a:tailEnd/>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108520" y="188640"/>
            <a:ext cx="91440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600"/>
              </a:spcBef>
            </a:pPr>
            <a:r>
              <a:rPr lang="ru-RU" sz="2800" b="1" i="1" dirty="0">
                <a:latin typeface="+mn-lt"/>
                <a:ea typeface="Times New Roman" pitchFamily="18" charset="0"/>
              </a:rPr>
              <a:t>	Первое допущение</a:t>
            </a:r>
            <a:r>
              <a:rPr lang="ru-RU" sz="2800" dirty="0">
                <a:latin typeface="+mn-lt"/>
                <a:ea typeface="Times New Roman" pitchFamily="18" charset="0"/>
              </a:rPr>
              <a:t> </a:t>
            </a:r>
          </a:p>
          <a:p>
            <a:pPr marL="817200" lvl="1" indent="-360000">
              <a:spcBef>
                <a:spcPts val="600"/>
              </a:spcBef>
            </a:pPr>
            <a:r>
              <a:rPr lang="ru-RU" sz="2800" dirty="0">
                <a:latin typeface="+mn-lt"/>
                <a:ea typeface="Times New Roman" pitchFamily="18" charset="0"/>
              </a:rPr>
              <a:t>	заключается в том, что предупредительная деятельность по техническому обслуживанию комплекса программно-технических средств защиты информации и предупреждению нарушений политики безопасности предприятия соответствует </a:t>
            </a:r>
            <a:r>
              <a:rPr lang="ru-RU" sz="2800" b="1" dirty="0">
                <a:latin typeface="+mn-lt"/>
                <a:ea typeface="Times New Roman" pitchFamily="18" charset="0"/>
              </a:rPr>
              <a:t>правилу Парето</a:t>
            </a:r>
            <a:r>
              <a:rPr lang="ru-RU" sz="2800" dirty="0">
                <a:latin typeface="+mn-lt"/>
                <a:ea typeface="Times New Roman" pitchFamily="18" charset="0"/>
              </a:rPr>
              <a:t>: </a:t>
            </a:r>
          </a:p>
          <a:p>
            <a:pPr marL="817200" lvl="1" indent="-360000">
              <a:spcBef>
                <a:spcPts val="600"/>
              </a:spcBef>
            </a:pPr>
            <a:r>
              <a:rPr lang="ru-RU" sz="2800" dirty="0">
                <a:latin typeface="+mn-lt"/>
                <a:ea typeface="Times New Roman" pitchFamily="18" charset="0"/>
              </a:rPr>
              <a:t>	в первую очередь рассматриваются те проблемы, решение которых дает наибольший эффект в части снижения информационного риска. </a:t>
            </a:r>
          </a:p>
          <a:p>
            <a:pPr marL="817200" lvl="1" indent="-360000">
              <a:spcBef>
                <a:spcPts val="600"/>
              </a:spcBef>
            </a:pPr>
            <a:r>
              <a:rPr lang="ru-RU" sz="2800" dirty="0">
                <a:latin typeface="+mn-lt"/>
                <a:ea typeface="Times New Roman" pitchFamily="18" charset="0"/>
              </a:rPr>
              <a:t>	</a:t>
            </a:r>
          </a:p>
          <a:p>
            <a:pPr marL="817200" lvl="1" indent="-360000">
              <a:spcBef>
                <a:spcPts val="600"/>
              </a:spcBef>
            </a:pPr>
            <a:r>
              <a:rPr lang="ru-RU" sz="2800" dirty="0">
                <a:latin typeface="+mn-lt"/>
                <a:ea typeface="Times New Roman" pitchFamily="18" charset="0"/>
              </a:rPr>
              <a:t>	Если не следовать этой модели, то вид графика станет совсем иным.</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67095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600"/>
              </a:spcBef>
            </a:pPr>
            <a:r>
              <a:rPr lang="ru-RU" sz="2800" b="1" i="1" dirty="0">
                <a:latin typeface="+mn-lt"/>
                <a:ea typeface="Times New Roman" pitchFamily="18" charset="0"/>
              </a:rPr>
              <a:t>	</a:t>
            </a:r>
            <a:r>
              <a:rPr lang="ru-RU" sz="2800" dirty="0">
                <a:latin typeface="+mn-lt"/>
                <a:ea typeface="Times New Roman" pitchFamily="18" charset="0"/>
              </a:rPr>
              <a:t>В соответствии со </a:t>
            </a:r>
            <a:r>
              <a:rPr lang="ru-RU" sz="2800" b="1" dirty="0">
                <a:latin typeface="+mn-lt"/>
                <a:ea typeface="Times New Roman" pitchFamily="18" charset="0"/>
              </a:rPr>
              <a:t>вторым допущением</a:t>
            </a:r>
            <a:r>
              <a:rPr lang="ru-RU" sz="2800" dirty="0">
                <a:latin typeface="+mn-lt"/>
                <a:ea typeface="Times New Roman" pitchFamily="18" charset="0"/>
              </a:rPr>
              <a:t> предполагается, что так называемое экономическое равновесие не изменяется во времени. В реальности все обстоит несколько иначе, поскольку на графике не учитываются два важных фактора:</a:t>
            </a:r>
          </a:p>
          <a:p>
            <a:pPr marL="817200" lvl="1" indent="-360000">
              <a:spcBef>
                <a:spcPts val="600"/>
              </a:spcBef>
              <a:buFont typeface="Arial" pitchFamily="34" charset="0"/>
              <a:buChar char="•"/>
            </a:pPr>
            <a:r>
              <a:rPr lang="ru-RU" sz="2800" dirty="0">
                <a:latin typeface="+mn-lt"/>
                <a:ea typeface="Times New Roman" pitchFamily="18" charset="0"/>
              </a:rPr>
              <a:t>во-первых, предупредительная (превентивная) деятельность на практике - не просто порча бумаги, она позволяет не повторять допущенные ранее ошибки; но такая деятельность требует больших затрат, и экономический баланс может сдвигаться вправо по диаграмме;</a:t>
            </a:r>
          </a:p>
          <a:p>
            <a:pPr marL="817200" lvl="1" indent="-360000">
              <a:spcBef>
                <a:spcPts val="600"/>
              </a:spcBef>
              <a:buFont typeface="Arial" pitchFamily="34" charset="0"/>
              <a:buChar char="•"/>
            </a:pPr>
            <a:r>
              <a:rPr lang="ru-RU" sz="2800" dirty="0">
                <a:latin typeface="+mn-lt"/>
                <a:ea typeface="Times New Roman" pitchFamily="18" charset="0"/>
              </a:rPr>
              <a:t>во-вторых, разработчики средств защиты не успевают за активностью злоумышленников, изыскивающих все новые и новые бреши в системах защиты. </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85728"/>
            <a:ext cx="9144000" cy="60478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600"/>
              </a:spcBef>
            </a:pPr>
            <a:r>
              <a:rPr lang="ru-RU" sz="2800" b="1" dirty="0">
                <a:latin typeface="+mn-lt"/>
                <a:ea typeface="Times New Roman" pitchFamily="18" charset="0"/>
              </a:rPr>
              <a:t>Опасность ошибочной интерпретации</a:t>
            </a:r>
          </a:p>
          <a:p>
            <a:pPr marL="817200" lvl="1" indent="-360000">
              <a:spcBef>
                <a:spcPts val="600"/>
              </a:spcBef>
            </a:pPr>
            <a:endParaRPr lang="ru-RU" sz="800" b="1" dirty="0">
              <a:latin typeface="+mn-lt"/>
              <a:ea typeface="Times New Roman" pitchFamily="18" charset="0"/>
            </a:endParaRPr>
          </a:p>
          <a:p>
            <a:pPr marL="817200" lvl="1" indent="-360000">
              <a:spcBef>
                <a:spcPts val="600"/>
              </a:spcBef>
              <a:buFont typeface="Arial" pitchFamily="34" charset="0"/>
              <a:buChar char="•"/>
            </a:pPr>
            <a:r>
              <a:rPr lang="ru-RU" sz="2800" dirty="0">
                <a:latin typeface="+mn-lt"/>
                <a:ea typeface="Times New Roman" pitchFamily="18" charset="0"/>
              </a:rPr>
              <a:t>Многие руководители служб безопасности (СБ) предприятий уверены в том, что они работают на уровне защищенности, отвечающем экономическому равновесию. Однако, как показывает практика, очень часто они не имеют веских доказательств для подтверждения этого предположения.</a:t>
            </a:r>
          </a:p>
          <a:p>
            <a:pPr marL="817200" lvl="1" indent="-360000">
              <a:spcBef>
                <a:spcPts val="600"/>
              </a:spcBef>
              <a:buFont typeface="Arial" pitchFamily="34" charset="0"/>
              <a:buChar char="•"/>
            </a:pPr>
            <a:r>
              <a:rPr lang="ru-RU" sz="2800" dirty="0">
                <a:latin typeface="+mn-lt"/>
                <a:ea typeface="Times New Roman" pitchFamily="18" charset="0"/>
              </a:rPr>
              <a:t>Рассматриваемый график - идеализированный, на нем уровень защищенности информационной среды предприятия от угроз безопасности представлен в терминах «высокий» и «низкий» и не соотносится с процентом возможного ущерба.</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65094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600"/>
              </a:spcBef>
            </a:pPr>
            <a:r>
              <a:rPr lang="ru-RU" sz="2800" b="1" dirty="0">
                <a:latin typeface="+mn-lt"/>
                <a:ea typeface="Times New Roman" pitchFamily="18" charset="0"/>
              </a:rPr>
              <a:t>Определение объема затрат</a:t>
            </a:r>
          </a:p>
          <a:p>
            <a:pPr marL="817200" lvl="1" indent="-360000">
              <a:spcBef>
                <a:spcPts val="600"/>
              </a:spcBef>
            </a:pPr>
            <a:r>
              <a:rPr lang="ru-RU" sz="2800" dirty="0">
                <a:latin typeface="+mn-lt"/>
                <a:ea typeface="Times New Roman" pitchFamily="18" charset="0"/>
              </a:rPr>
              <a:t>Как </a:t>
            </a:r>
            <a:r>
              <a:rPr lang="ru-RU" sz="2800" u="sng" dirty="0">
                <a:latin typeface="+mn-lt"/>
                <a:ea typeface="Times New Roman" pitchFamily="18" charset="0"/>
              </a:rPr>
              <a:t>идентифицировать</a:t>
            </a:r>
            <a:r>
              <a:rPr lang="ru-RU" sz="2800" dirty="0">
                <a:latin typeface="+mn-lt"/>
                <a:ea typeface="Times New Roman" pitchFamily="18" charset="0"/>
              </a:rPr>
              <a:t> затраты на безопасность</a:t>
            </a:r>
          </a:p>
          <a:p>
            <a:pPr marL="817200" lvl="1" indent="-360000">
              <a:spcBef>
                <a:spcPts val="600"/>
              </a:spcBef>
              <a:buFont typeface="Arial" pitchFamily="34" charset="0"/>
              <a:buChar char="•"/>
            </a:pPr>
            <a:r>
              <a:rPr lang="ru-RU" sz="2800" dirty="0">
                <a:latin typeface="+mn-lt"/>
                <a:ea typeface="Times New Roman" pitchFamily="18" charset="0"/>
              </a:rPr>
              <a:t>Первая задача - определить </a:t>
            </a:r>
            <a:r>
              <a:rPr lang="ru-RU" sz="2800" u="sng" dirty="0">
                <a:latin typeface="+mn-lt"/>
                <a:ea typeface="Times New Roman" pitchFamily="18" charset="0"/>
              </a:rPr>
              <a:t>перечень</a:t>
            </a:r>
            <a:r>
              <a:rPr lang="ru-RU" sz="2800" dirty="0">
                <a:latin typeface="+mn-lt"/>
                <a:ea typeface="Times New Roman" pitchFamily="18" charset="0"/>
              </a:rPr>
              <a:t> затрат, которые относятся к деятельности предприятия, и распределить их по </a:t>
            </a:r>
            <a:r>
              <a:rPr lang="ru-RU" sz="2800" u="sng" dirty="0">
                <a:latin typeface="+mn-lt"/>
                <a:ea typeface="Times New Roman" pitchFamily="18" charset="0"/>
              </a:rPr>
              <a:t>категориям</a:t>
            </a:r>
            <a:r>
              <a:rPr lang="ru-RU" sz="2800" dirty="0">
                <a:latin typeface="+mn-lt"/>
                <a:ea typeface="Times New Roman" pitchFamily="18" charset="0"/>
              </a:rPr>
              <a:t>.</a:t>
            </a:r>
          </a:p>
          <a:p>
            <a:pPr marL="817200" lvl="1" indent="-360000">
              <a:spcBef>
                <a:spcPts val="600"/>
              </a:spcBef>
              <a:buFont typeface="Arial" pitchFamily="34" charset="0"/>
              <a:buChar char="•"/>
            </a:pPr>
            <a:r>
              <a:rPr lang="ru-RU" sz="2800" dirty="0">
                <a:latin typeface="+mn-lt"/>
                <a:ea typeface="Times New Roman" pitchFamily="18" charset="0"/>
              </a:rPr>
              <a:t>Вторая - составить перечень таким образом, чтобы смысл каждой позиции (каждого элемента) был ясен персоналу предприятия.</a:t>
            </a:r>
          </a:p>
          <a:p>
            <a:pPr marL="817200" lvl="1" indent="-360000">
              <a:spcBef>
                <a:spcPts val="600"/>
              </a:spcBef>
              <a:buFont typeface="Arial" pitchFamily="34" charset="0"/>
              <a:buChar char="•"/>
            </a:pPr>
            <a:r>
              <a:rPr lang="ru-RU" sz="2800" dirty="0">
                <a:latin typeface="+mn-lt"/>
                <a:ea typeface="Times New Roman" pitchFamily="18" charset="0"/>
              </a:rPr>
              <a:t>Третья - назначить кодовые символы для каждой позиции перечня. Это может быть, например, цифра, буква или их комбинация.</a:t>
            </a:r>
          </a:p>
          <a:p>
            <a:pPr marL="817200" lvl="1" indent="-360000">
              <a:spcBef>
                <a:spcPts val="600"/>
              </a:spcBef>
            </a:pPr>
            <a:r>
              <a:rPr lang="ru-RU" sz="2800" dirty="0">
                <a:latin typeface="+mn-lt"/>
                <a:ea typeface="Times New Roman" pitchFamily="18" charset="0"/>
              </a:rPr>
              <a:t>	Общий смысл сбора данных по затратам на безопасность - обеспечить руководство предприятия инструментом управления.</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462528"/>
            <a:ext cx="8352928" cy="541686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Портфель </a:t>
            </a:r>
            <a:r>
              <a:rPr lang="ru-RU" sz="2800" dirty="0">
                <a:latin typeface="+mn-lt"/>
              </a:rPr>
              <a:t>активов технологий безопасности состоит из «статичных» и «динамичных» активов. </a:t>
            </a:r>
            <a:endParaRPr lang="ru-RU" sz="2800" dirty="0" smtClean="0">
              <a:latin typeface="+mn-lt"/>
            </a:endParaRPr>
          </a:p>
          <a:p>
            <a:pPr indent="457200">
              <a:spcAft>
                <a:spcPts val="0"/>
              </a:spcAft>
            </a:pPr>
            <a:r>
              <a:rPr lang="ru-RU" sz="2800" dirty="0" smtClean="0">
                <a:latin typeface="+mn-lt"/>
              </a:rPr>
              <a:t>К </a:t>
            </a:r>
            <a:r>
              <a:rPr lang="ru-RU" sz="2800" dirty="0">
                <a:latin typeface="+mn-lt"/>
              </a:rPr>
              <a:t>«статичным» активам относят: </a:t>
            </a:r>
            <a:endParaRPr lang="ru-RU" sz="2800" dirty="0" smtClean="0">
              <a:latin typeface="+mn-lt"/>
            </a:endParaRPr>
          </a:p>
          <a:p>
            <a:pPr marL="982663" indent="-320675">
              <a:spcAft>
                <a:spcPts val="0"/>
              </a:spcAft>
              <a:buFont typeface="Arial" charset="0"/>
              <a:buChar char="•"/>
            </a:pPr>
            <a:r>
              <a:rPr lang="ru-RU" sz="2800" dirty="0" smtClean="0">
                <a:latin typeface="+mn-lt"/>
              </a:rPr>
              <a:t>аппаратно-программные </a:t>
            </a:r>
            <a:r>
              <a:rPr lang="ru-RU" sz="2800" dirty="0">
                <a:latin typeface="+mn-lt"/>
              </a:rPr>
              <a:t>средства защиты информации, </a:t>
            </a:r>
            <a:endParaRPr lang="ru-RU" sz="2800" dirty="0" smtClean="0">
              <a:latin typeface="+mn-lt"/>
            </a:endParaRPr>
          </a:p>
          <a:p>
            <a:pPr marL="982663" indent="-320675">
              <a:spcAft>
                <a:spcPts val="0"/>
              </a:spcAft>
              <a:buFont typeface="Arial" charset="0"/>
              <a:buChar char="•"/>
            </a:pPr>
            <a:r>
              <a:rPr lang="ru-RU" sz="2800" dirty="0" smtClean="0">
                <a:latin typeface="+mn-lt"/>
              </a:rPr>
              <a:t>операционные </a:t>
            </a:r>
            <a:r>
              <a:rPr lang="ru-RU" sz="2800" dirty="0">
                <a:latin typeface="+mn-lt"/>
              </a:rPr>
              <a:t>системы и пакеты прикладных программных продуктов, </a:t>
            </a:r>
            <a:endParaRPr lang="ru-RU" sz="2800" dirty="0" smtClean="0">
              <a:latin typeface="+mn-lt"/>
            </a:endParaRPr>
          </a:p>
          <a:p>
            <a:pPr marL="982663" indent="-320675">
              <a:spcAft>
                <a:spcPts val="0"/>
              </a:spcAft>
              <a:buFont typeface="Arial" charset="0"/>
              <a:buChar char="•"/>
            </a:pPr>
            <a:r>
              <a:rPr lang="ru-RU" sz="2800" dirty="0" smtClean="0">
                <a:latin typeface="+mn-lt"/>
              </a:rPr>
              <a:t>сетевое </a:t>
            </a:r>
            <a:r>
              <a:rPr lang="ru-RU" sz="2800" dirty="0">
                <a:latin typeface="+mn-lt"/>
              </a:rPr>
              <a:t>оборудование и программное обеспечение, </a:t>
            </a:r>
            <a:endParaRPr lang="ru-RU" sz="2800" dirty="0" smtClean="0">
              <a:latin typeface="+mn-lt"/>
            </a:endParaRPr>
          </a:p>
          <a:p>
            <a:pPr marL="982663" indent="-320675">
              <a:spcAft>
                <a:spcPts val="0"/>
              </a:spcAft>
              <a:buFont typeface="Arial" charset="0"/>
              <a:buChar char="•"/>
            </a:pPr>
            <a:r>
              <a:rPr lang="ru-RU" sz="2800" dirty="0" smtClean="0">
                <a:latin typeface="+mn-lt"/>
              </a:rPr>
              <a:t>данные </a:t>
            </a:r>
            <a:r>
              <a:rPr lang="ru-RU" sz="2800" dirty="0">
                <a:latin typeface="+mn-lt"/>
              </a:rPr>
              <a:t>и информацию, </a:t>
            </a:r>
            <a:endParaRPr lang="ru-RU" sz="2800" dirty="0" smtClean="0">
              <a:latin typeface="+mn-lt"/>
            </a:endParaRPr>
          </a:p>
          <a:p>
            <a:pPr marL="982663" indent="-320675">
              <a:spcAft>
                <a:spcPts val="0"/>
              </a:spcAft>
              <a:buFont typeface="Arial" charset="0"/>
              <a:buChar char="•"/>
            </a:pPr>
            <a:r>
              <a:rPr lang="ru-RU" sz="2800" dirty="0" smtClean="0">
                <a:latin typeface="+mn-lt"/>
              </a:rPr>
              <a:t>оказываемые </a:t>
            </a:r>
            <a:r>
              <a:rPr lang="ru-RU" sz="2800" dirty="0">
                <a:latin typeface="+mn-lt"/>
              </a:rPr>
              <a:t>услуги, </a:t>
            </a:r>
            <a:endParaRPr lang="ru-RU" sz="2800" dirty="0" smtClean="0">
              <a:latin typeface="+mn-lt"/>
            </a:endParaRPr>
          </a:p>
          <a:p>
            <a:pPr marL="982663" indent="-320675">
              <a:spcAft>
                <a:spcPts val="1200"/>
              </a:spcAft>
              <a:buFont typeface="Arial" charset="0"/>
              <a:buChar char="•"/>
            </a:pPr>
            <a:r>
              <a:rPr lang="ru-RU" sz="2800" dirty="0" smtClean="0">
                <a:latin typeface="+mn-lt"/>
              </a:rPr>
              <a:t>человеческие </a:t>
            </a:r>
            <a:r>
              <a:rPr lang="ru-RU" sz="2800" dirty="0">
                <a:latin typeface="+mn-lt"/>
              </a:rPr>
              <a:t>ресурсы и пр. </a:t>
            </a:r>
            <a:endParaRPr lang="ru-RU" sz="2800" dirty="0" smtClean="0">
              <a:latin typeface="+mn-lt"/>
            </a:endParaRPr>
          </a:p>
        </p:txBody>
      </p:sp>
    </p:spTree>
    <p:extLst>
      <p:ext uri="{BB962C8B-B14F-4D97-AF65-F5344CB8AC3E}">
        <p14:creationId xmlns:p14="http://schemas.microsoft.com/office/powerpoint/2010/main" val="7119896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63555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600"/>
              </a:spcBef>
            </a:pPr>
            <a:r>
              <a:rPr lang="ru-RU" sz="2800" b="1" dirty="0">
                <a:latin typeface="+mn-lt"/>
                <a:ea typeface="Times New Roman" pitchFamily="18" charset="0"/>
              </a:rPr>
              <a:t>Определение объема затрат</a:t>
            </a:r>
          </a:p>
          <a:p>
            <a:pPr marL="817200" lvl="1" indent="-360000">
              <a:spcBef>
                <a:spcPts val="600"/>
              </a:spcBef>
            </a:pPr>
            <a:r>
              <a:rPr lang="ru-RU" sz="2800" dirty="0">
                <a:latin typeface="+mn-lt"/>
                <a:ea typeface="Times New Roman" pitchFamily="18" charset="0"/>
              </a:rPr>
              <a:t>	Особенно важно, чтобы позиции перечня затрат были определимы в том виде, как они названы и распределены для различных категорий, в том числе для:</a:t>
            </a:r>
          </a:p>
          <a:p>
            <a:pPr marL="1731600" lvl="3" indent="-360000">
              <a:spcBef>
                <a:spcPts val="600"/>
              </a:spcBef>
              <a:buFont typeface="Arial" pitchFamily="34" charset="0"/>
              <a:buChar char="•"/>
            </a:pPr>
            <a:r>
              <a:rPr lang="ru-RU" sz="2800" dirty="0">
                <a:latin typeface="+mn-lt"/>
                <a:ea typeface="Times New Roman" pitchFamily="18" charset="0"/>
              </a:rPr>
              <a:t>подразделения или какого-либо участка;</a:t>
            </a:r>
          </a:p>
          <a:p>
            <a:pPr marL="1731600" lvl="3" indent="-360000">
              <a:spcBef>
                <a:spcPts val="600"/>
              </a:spcBef>
              <a:buFont typeface="Arial" pitchFamily="34" charset="0"/>
              <a:buChar char="•"/>
            </a:pPr>
            <a:r>
              <a:rPr lang="ru-RU" sz="2800" dirty="0">
                <a:latin typeface="+mn-lt"/>
                <a:ea typeface="Times New Roman" pitchFamily="18" charset="0"/>
              </a:rPr>
              <a:t>защищаемого ресурса (по всем типам ресурсов);</a:t>
            </a:r>
          </a:p>
          <a:p>
            <a:pPr marL="1731600" lvl="3" indent="-360000">
              <a:spcBef>
                <a:spcPts val="600"/>
              </a:spcBef>
              <a:buFont typeface="Arial" pitchFamily="34" charset="0"/>
              <a:buChar char="•"/>
            </a:pPr>
            <a:r>
              <a:rPr lang="ru-RU" sz="2800" dirty="0">
                <a:latin typeface="+mn-lt"/>
                <a:ea typeface="Times New Roman" pitchFamily="18" charset="0"/>
              </a:rPr>
              <a:t>какого-либо рабочего места пользователя информационной среды предприятия;</a:t>
            </a:r>
          </a:p>
          <a:p>
            <a:pPr marL="1731600" lvl="3" indent="-360000">
              <a:spcBef>
                <a:spcPts val="600"/>
              </a:spcBef>
              <a:buFont typeface="Arial" pitchFamily="34" charset="0"/>
              <a:buChar char="•"/>
            </a:pPr>
            <a:r>
              <a:rPr lang="ru-RU" sz="2800" dirty="0">
                <a:latin typeface="+mn-lt"/>
                <a:ea typeface="Times New Roman" pitchFamily="18" charset="0"/>
              </a:rPr>
              <a:t>рисков по каждой категории информации.</a:t>
            </a:r>
          </a:p>
          <a:p>
            <a:pPr marL="817200" lvl="1" indent="-360000">
              <a:spcBef>
                <a:spcPts val="600"/>
              </a:spcBef>
            </a:pPr>
            <a:r>
              <a:rPr lang="ru-RU" sz="800" dirty="0">
                <a:latin typeface="+mn-lt"/>
                <a:ea typeface="Times New Roman" pitchFamily="18" charset="0"/>
              </a:rPr>
              <a:t>	</a:t>
            </a:r>
          </a:p>
          <a:p>
            <a:pPr marL="817200" lvl="1" indent="-360000">
              <a:spcBef>
                <a:spcPts val="600"/>
              </a:spcBef>
            </a:pPr>
            <a:r>
              <a:rPr lang="ru-RU" sz="2800" dirty="0">
                <a:latin typeface="+mn-lt"/>
                <a:ea typeface="Times New Roman" pitchFamily="18" charset="0"/>
              </a:rPr>
              <a:t>	Требования устанавливаются самим предприятием для собственного (внутреннего) пользования. </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58015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600"/>
              </a:spcBef>
            </a:pPr>
            <a:r>
              <a:rPr lang="ru-RU" sz="2800" b="1" dirty="0">
                <a:latin typeface="+mn-lt"/>
                <a:ea typeface="Times New Roman" pitchFamily="18" charset="0"/>
              </a:rPr>
              <a:t>Определение объема затрат</a:t>
            </a:r>
          </a:p>
          <a:p>
            <a:pPr marL="817200" lvl="1" indent="-360000">
              <a:spcBef>
                <a:spcPts val="600"/>
              </a:spcBef>
            </a:pPr>
            <a:r>
              <a:rPr lang="ru-RU" sz="2800" dirty="0">
                <a:latin typeface="+mn-lt"/>
                <a:ea typeface="Times New Roman" pitchFamily="18" charset="0"/>
              </a:rPr>
              <a:t>	</a:t>
            </a:r>
            <a:r>
              <a:rPr lang="ru-RU" sz="2800" b="1" u="sng" dirty="0">
                <a:latin typeface="+mn-lt"/>
                <a:ea typeface="Times New Roman" pitchFamily="18" charset="0"/>
              </a:rPr>
              <a:t>Затраты на контроль</a:t>
            </a:r>
          </a:p>
          <a:p>
            <a:pPr marL="817200" lvl="1" indent="-360000">
              <a:spcBef>
                <a:spcPts val="600"/>
              </a:spcBef>
              <a:buFont typeface="Arial" pitchFamily="34" charset="0"/>
              <a:buChar char="•"/>
            </a:pPr>
            <a:r>
              <a:rPr lang="ru-RU" sz="2800" dirty="0">
                <a:latin typeface="+mn-lt"/>
                <a:ea typeface="Times New Roman" pitchFamily="18" charset="0"/>
              </a:rPr>
              <a:t>оплата труда персонала службы безопасности и прочего персонала предприятия, занятого проверками и испытаниями. </a:t>
            </a:r>
          </a:p>
          <a:p>
            <a:pPr marL="817200" lvl="1" indent="-360000">
              <a:spcBef>
                <a:spcPts val="600"/>
              </a:spcBef>
            </a:pPr>
            <a:r>
              <a:rPr lang="ru-RU" sz="2800" dirty="0">
                <a:latin typeface="+mn-lt"/>
                <a:ea typeface="Times New Roman" pitchFamily="18" charset="0"/>
              </a:rPr>
              <a:t>	Эти затраты могут быть установлены весьма </a:t>
            </a:r>
            <a:r>
              <a:rPr lang="ru-RU" sz="2800" u="sng" dirty="0">
                <a:latin typeface="+mn-lt"/>
                <a:ea typeface="Times New Roman" pitchFamily="18" charset="0"/>
              </a:rPr>
              <a:t>точно</a:t>
            </a:r>
            <a:r>
              <a:rPr lang="ru-RU" sz="2800" dirty="0">
                <a:latin typeface="+mn-lt"/>
                <a:ea typeface="Times New Roman" pitchFamily="18" charset="0"/>
              </a:rPr>
              <a:t>. Оставшиеся затраты в основном связаны со:</a:t>
            </a:r>
          </a:p>
          <a:p>
            <a:pPr marL="1731600" lvl="3" indent="-360000">
              <a:spcBef>
                <a:spcPts val="600"/>
              </a:spcBef>
              <a:buFont typeface="Arial" pitchFamily="34" charset="0"/>
              <a:buChar char="•"/>
            </a:pPr>
            <a:r>
              <a:rPr lang="ru-RU" sz="2800" dirty="0">
                <a:latin typeface="+mn-lt"/>
                <a:ea typeface="Times New Roman" pitchFamily="18" charset="0"/>
              </a:rPr>
              <a:t>стоимостью конкретных специальных работ; </a:t>
            </a:r>
          </a:p>
          <a:p>
            <a:pPr marL="1731600" lvl="3" indent="-360000">
              <a:spcBef>
                <a:spcPts val="600"/>
              </a:spcBef>
              <a:buFont typeface="Arial" pitchFamily="34" charset="0"/>
              <a:buChar char="•"/>
            </a:pPr>
            <a:r>
              <a:rPr lang="ru-RU" sz="2800" dirty="0">
                <a:latin typeface="+mn-lt"/>
                <a:ea typeface="Times New Roman" pitchFamily="18" charset="0"/>
              </a:rPr>
              <a:t>стоимостью услуг внешних организаций; </a:t>
            </a:r>
          </a:p>
          <a:p>
            <a:pPr marL="1731600" lvl="3" indent="-360000">
              <a:spcBef>
                <a:spcPts val="600"/>
              </a:spcBef>
              <a:buFont typeface="Arial" pitchFamily="34" charset="0"/>
              <a:buChar char="•"/>
            </a:pPr>
            <a:r>
              <a:rPr lang="ru-RU" sz="2800" dirty="0">
                <a:latin typeface="+mn-lt"/>
                <a:ea typeface="Times New Roman" pitchFamily="18" charset="0"/>
              </a:rPr>
              <a:t>стоимостью материально-технического обеспечения системы безопасности. </a:t>
            </a:r>
          </a:p>
          <a:p>
            <a:pPr marL="817200" lvl="1" indent="-360000">
              <a:spcBef>
                <a:spcPts val="600"/>
              </a:spcBef>
            </a:pPr>
            <a:r>
              <a:rPr lang="ru-RU" sz="2800" dirty="0">
                <a:latin typeface="+mn-lt"/>
                <a:ea typeface="Times New Roman" pitchFamily="18" charset="0"/>
              </a:rPr>
              <a:t>Их можно определить </a:t>
            </a:r>
            <a:r>
              <a:rPr lang="ru-RU" sz="2800" u="sng" dirty="0">
                <a:latin typeface="+mn-lt"/>
                <a:ea typeface="Times New Roman" pitchFamily="18" charset="0"/>
              </a:rPr>
              <a:t>напрямую</a:t>
            </a:r>
            <a:r>
              <a:rPr lang="ru-RU" sz="2800" dirty="0">
                <a:latin typeface="+mn-lt"/>
                <a:ea typeface="Times New Roman" pitchFamily="18" charset="0"/>
              </a:rPr>
              <a:t>.</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60785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600"/>
              </a:spcBef>
            </a:pPr>
            <a:r>
              <a:rPr lang="ru-RU" sz="2800" b="1" dirty="0">
                <a:latin typeface="+mn-lt"/>
                <a:ea typeface="Times New Roman" pitchFamily="18" charset="0"/>
              </a:rPr>
              <a:t>Определение объема затрат</a:t>
            </a:r>
          </a:p>
          <a:p>
            <a:pPr marL="817200" lvl="1" indent="-360000">
              <a:spcBef>
                <a:spcPts val="600"/>
              </a:spcBef>
            </a:pPr>
            <a:r>
              <a:rPr lang="ru-RU" sz="2800" dirty="0">
                <a:latin typeface="+mn-lt"/>
                <a:ea typeface="Times New Roman" pitchFamily="18" charset="0"/>
              </a:rPr>
              <a:t>	</a:t>
            </a:r>
            <a:r>
              <a:rPr lang="ru-RU" sz="2800" b="1" u="sng" dirty="0">
                <a:latin typeface="+mn-lt"/>
                <a:ea typeface="Times New Roman" pitchFamily="18" charset="0"/>
              </a:rPr>
              <a:t>Внутренние затраты на компенсацию нарушений политики безопасности</a:t>
            </a:r>
            <a:r>
              <a:rPr lang="ru-RU" sz="2800" dirty="0">
                <a:latin typeface="+mn-lt"/>
                <a:ea typeface="Times New Roman" pitchFamily="18" charset="0"/>
              </a:rPr>
              <a:t> (1 из 3)</a:t>
            </a:r>
          </a:p>
          <a:p>
            <a:pPr marL="817200" lvl="1" indent="-360000">
              <a:spcBef>
                <a:spcPts val="600"/>
              </a:spcBef>
            </a:pPr>
            <a:r>
              <a:rPr lang="ru-RU" sz="2800" dirty="0">
                <a:latin typeface="+mn-lt"/>
                <a:ea typeface="Times New Roman" pitchFamily="18" charset="0"/>
              </a:rPr>
              <a:t>	Определить элементы затрат этой группы намного сложнее, но большую часть оценить достаточно </a:t>
            </a:r>
            <a:r>
              <a:rPr lang="ru-RU" sz="2800" u="sng" dirty="0">
                <a:latin typeface="+mn-lt"/>
                <a:ea typeface="Times New Roman" pitchFamily="18" charset="0"/>
              </a:rPr>
              <a:t>легко</a:t>
            </a:r>
            <a:r>
              <a:rPr lang="ru-RU" sz="2800" dirty="0">
                <a:latin typeface="+mn-lt"/>
                <a:ea typeface="Times New Roman" pitchFamily="18" charset="0"/>
              </a:rPr>
              <a:t>:</a:t>
            </a:r>
          </a:p>
          <a:p>
            <a:pPr marL="1274400" lvl="2" indent="-360000">
              <a:spcBef>
                <a:spcPts val="600"/>
              </a:spcBef>
              <a:buFont typeface="Arial" pitchFamily="34" charset="0"/>
              <a:buChar char="•"/>
            </a:pPr>
            <a:r>
              <a:rPr lang="ru-RU" sz="2800" dirty="0">
                <a:latin typeface="+mn-lt"/>
                <a:ea typeface="Times New Roman" pitchFamily="18" charset="0"/>
              </a:rPr>
              <a:t>установка </a:t>
            </a:r>
            <a:r>
              <a:rPr lang="ru-RU" sz="2800" dirty="0" err="1">
                <a:latin typeface="+mn-lt"/>
                <a:ea typeface="Times New Roman" pitchFamily="18" charset="0"/>
              </a:rPr>
              <a:t>патчей</a:t>
            </a:r>
            <a:r>
              <a:rPr lang="ru-RU" sz="2800" dirty="0">
                <a:latin typeface="+mn-lt"/>
                <a:ea typeface="Times New Roman" pitchFamily="18" charset="0"/>
              </a:rPr>
              <a:t> или приобретение последних версий программных средств защиты информации;</a:t>
            </a:r>
          </a:p>
          <a:p>
            <a:pPr marL="1274400" lvl="2" indent="-360000">
              <a:spcBef>
                <a:spcPts val="600"/>
              </a:spcBef>
              <a:buFont typeface="Arial" pitchFamily="34" charset="0"/>
              <a:buChar char="•"/>
            </a:pPr>
            <a:r>
              <a:rPr lang="ru-RU" sz="2800" dirty="0">
                <a:latin typeface="+mn-lt"/>
                <a:ea typeface="Times New Roman" pitchFamily="18" charset="0"/>
              </a:rPr>
              <a:t>приобретение технических средств взамен пришедших в негодность;</a:t>
            </a:r>
          </a:p>
          <a:p>
            <a:pPr marL="1274400" lvl="2" indent="-360000">
              <a:spcBef>
                <a:spcPts val="600"/>
              </a:spcBef>
              <a:buFont typeface="Arial" pitchFamily="34" charset="0"/>
              <a:buChar char="•"/>
            </a:pPr>
            <a:r>
              <a:rPr lang="ru-RU" sz="2800" dirty="0">
                <a:latin typeface="+mn-lt"/>
                <a:ea typeface="Times New Roman" pitchFamily="18" charset="0"/>
              </a:rPr>
              <a:t>восстановление баз данных и прочих информационных массивов;</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51398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600"/>
              </a:spcBef>
            </a:pPr>
            <a:r>
              <a:rPr lang="ru-RU" sz="2800" b="1" dirty="0">
                <a:latin typeface="+mn-lt"/>
                <a:ea typeface="Times New Roman" pitchFamily="18" charset="0"/>
              </a:rPr>
              <a:t>Определение объема затрат</a:t>
            </a:r>
          </a:p>
          <a:p>
            <a:pPr marL="817200" lvl="1" indent="-360000">
              <a:spcBef>
                <a:spcPts val="600"/>
              </a:spcBef>
            </a:pPr>
            <a:r>
              <a:rPr lang="ru-RU" sz="2800" dirty="0">
                <a:latin typeface="+mn-lt"/>
                <a:ea typeface="Times New Roman" pitchFamily="18" charset="0"/>
              </a:rPr>
              <a:t>	</a:t>
            </a:r>
            <a:r>
              <a:rPr lang="ru-RU" sz="2800" b="1" u="sng" dirty="0">
                <a:latin typeface="+mn-lt"/>
                <a:ea typeface="Times New Roman" pitchFamily="18" charset="0"/>
              </a:rPr>
              <a:t>Внутренние затраты на компенсацию нарушений политики безопасности </a:t>
            </a:r>
            <a:r>
              <a:rPr lang="ru-RU" sz="2800" dirty="0">
                <a:solidFill>
                  <a:prstClr val="black"/>
                </a:solidFill>
                <a:latin typeface="Calibri"/>
                <a:ea typeface="Times New Roman" pitchFamily="18" charset="0"/>
              </a:rPr>
              <a:t>(2 из 3)</a:t>
            </a:r>
          </a:p>
          <a:p>
            <a:pPr marL="817200" lvl="1" indent="-360000">
              <a:spcBef>
                <a:spcPts val="600"/>
              </a:spcBef>
            </a:pPr>
            <a:r>
              <a:rPr lang="ru-RU" sz="2800" dirty="0">
                <a:latin typeface="+mn-lt"/>
                <a:ea typeface="Times New Roman" pitchFamily="18" charset="0"/>
              </a:rPr>
              <a:t>	Определить элементы затрат этой группы намного сложнее, но большую часть оценить достаточно </a:t>
            </a:r>
            <a:r>
              <a:rPr lang="ru-RU" sz="2800" u="sng" dirty="0">
                <a:latin typeface="+mn-lt"/>
                <a:ea typeface="Times New Roman" pitchFamily="18" charset="0"/>
              </a:rPr>
              <a:t>легко</a:t>
            </a:r>
            <a:r>
              <a:rPr lang="ru-RU" sz="2800" dirty="0">
                <a:latin typeface="+mn-lt"/>
                <a:ea typeface="Times New Roman" pitchFamily="18" charset="0"/>
              </a:rPr>
              <a:t>:</a:t>
            </a:r>
          </a:p>
          <a:p>
            <a:pPr marL="1274400" lvl="2" indent="-360000">
              <a:spcBef>
                <a:spcPts val="600"/>
              </a:spcBef>
              <a:buFont typeface="Arial" pitchFamily="34" charset="0"/>
              <a:buChar char="•"/>
            </a:pPr>
            <a:r>
              <a:rPr lang="ru-RU" sz="2800" dirty="0">
                <a:latin typeface="+mn-lt"/>
                <a:ea typeface="Times New Roman" pitchFamily="18" charset="0"/>
              </a:rPr>
              <a:t>обновление планов обеспечения непрерывности деятельности службы безопасности;</a:t>
            </a:r>
          </a:p>
          <a:p>
            <a:pPr marL="1274400" lvl="2" indent="-360000">
              <a:spcBef>
                <a:spcPts val="600"/>
              </a:spcBef>
              <a:buFont typeface="Arial" pitchFamily="34" charset="0"/>
              <a:buChar char="•"/>
            </a:pPr>
            <a:r>
              <a:rPr lang="ru-RU" sz="2800" dirty="0">
                <a:latin typeface="+mn-lt"/>
                <a:ea typeface="Times New Roman" pitchFamily="18" charset="0"/>
              </a:rPr>
              <a:t>внедрение дополнительных средств защиты, требующих существенной перестройки системы безопасности.</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62324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600"/>
              </a:spcBef>
            </a:pPr>
            <a:r>
              <a:rPr lang="ru-RU" sz="2800" b="1" dirty="0">
                <a:latin typeface="+mn-lt"/>
                <a:ea typeface="Times New Roman" pitchFamily="18" charset="0"/>
              </a:rPr>
              <a:t>Определение объема затрат</a:t>
            </a:r>
          </a:p>
          <a:p>
            <a:pPr marL="817200" lvl="1" indent="-360000">
              <a:spcBef>
                <a:spcPts val="600"/>
              </a:spcBef>
            </a:pPr>
            <a:r>
              <a:rPr lang="ru-RU" sz="2800" dirty="0">
                <a:latin typeface="+mn-lt"/>
                <a:ea typeface="Times New Roman" pitchFamily="18" charset="0"/>
              </a:rPr>
              <a:t>	</a:t>
            </a:r>
            <a:r>
              <a:rPr lang="ru-RU" sz="2800" b="1" u="sng" dirty="0">
                <a:latin typeface="+mn-lt"/>
                <a:ea typeface="Times New Roman" pitchFamily="18" charset="0"/>
              </a:rPr>
              <a:t>Внутренние затраты на компенсацию нарушений политики безопасности </a:t>
            </a:r>
            <a:r>
              <a:rPr lang="ru-RU" sz="2800" dirty="0">
                <a:solidFill>
                  <a:prstClr val="black"/>
                </a:solidFill>
                <a:latin typeface="Calibri"/>
                <a:ea typeface="Times New Roman" pitchFamily="18" charset="0"/>
              </a:rPr>
              <a:t>(3 из 3)</a:t>
            </a:r>
          </a:p>
          <a:p>
            <a:pPr marL="817200" lvl="1" indent="-360000">
              <a:spcBef>
                <a:spcPts val="600"/>
              </a:spcBef>
            </a:pPr>
            <a:r>
              <a:rPr lang="ru-RU" sz="2800" dirty="0">
                <a:latin typeface="+mn-lt"/>
                <a:ea typeface="Times New Roman" pitchFamily="18" charset="0"/>
              </a:rPr>
              <a:t>	</a:t>
            </a:r>
            <a:r>
              <a:rPr lang="ru-RU" sz="2800" u="sng" dirty="0">
                <a:latin typeface="+mn-lt"/>
                <a:ea typeface="Times New Roman" pitchFamily="18" charset="0"/>
              </a:rPr>
              <a:t>Труднее</a:t>
            </a:r>
            <a:r>
              <a:rPr lang="ru-RU" sz="2800" dirty="0">
                <a:latin typeface="+mn-lt"/>
                <a:ea typeface="Times New Roman" pitchFamily="18" charset="0"/>
              </a:rPr>
              <a:t> выявить объемы заработной платы и накладных расходов на:</a:t>
            </a:r>
          </a:p>
          <a:p>
            <a:pPr marL="817200" lvl="1" indent="-360000">
              <a:spcBef>
                <a:spcPts val="600"/>
              </a:spcBef>
              <a:buFont typeface="Arial" pitchFamily="34" charset="0"/>
              <a:buChar char="•"/>
            </a:pPr>
            <a:r>
              <a:rPr lang="ru-RU" sz="2800" dirty="0">
                <a:latin typeface="+mn-lt"/>
                <a:ea typeface="Times New Roman" pitchFamily="18" charset="0"/>
              </a:rPr>
              <a:t>проведение дополнительных испытаний и проверок технологических информационных систем;</a:t>
            </a:r>
          </a:p>
          <a:p>
            <a:pPr marL="817200" lvl="1" indent="-360000">
              <a:spcBef>
                <a:spcPts val="600"/>
              </a:spcBef>
              <a:buFont typeface="Arial" pitchFamily="34" charset="0"/>
              <a:buChar char="•"/>
            </a:pPr>
            <a:r>
              <a:rPr lang="ru-RU" sz="2800" dirty="0">
                <a:latin typeface="+mn-lt"/>
                <a:ea typeface="Times New Roman" pitchFamily="18" charset="0"/>
              </a:rPr>
              <a:t>утилизацию скомпрометированных ресурсов;</a:t>
            </a:r>
          </a:p>
          <a:p>
            <a:pPr marL="817200" lvl="1" indent="-360000">
              <a:spcBef>
                <a:spcPts val="600"/>
              </a:spcBef>
              <a:buFont typeface="Arial" pitchFamily="34" charset="0"/>
              <a:buChar char="•"/>
            </a:pPr>
            <a:r>
              <a:rPr lang="ru-RU" sz="2800" dirty="0">
                <a:latin typeface="+mn-lt"/>
                <a:ea typeface="Times New Roman" pitchFamily="18" charset="0"/>
              </a:rPr>
              <a:t>повторные проверки и испытания системы защиты информации;</a:t>
            </a:r>
          </a:p>
          <a:p>
            <a:pPr marL="817200" lvl="1" indent="-360000">
              <a:spcBef>
                <a:spcPts val="600"/>
              </a:spcBef>
              <a:buFont typeface="Arial" pitchFamily="34" charset="0"/>
              <a:buChar char="•"/>
            </a:pPr>
            <a:r>
              <a:rPr lang="ru-RU" sz="2800" dirty="0">
                <a:latin typeface="+mn-lt"/>
                <a:ea typeface="Times New Roman" pitchFamily="18" charset="0"/>
              </a:rPr>
              <a:t>мероприятия по контролю достоверности данных, подвергшихся атаке на целостность;</a:t>
            </a:r>
          </a:p>
          <a:p>
            <a:pPr marL="817200" lvl="1" indent="-360000">
              <a:spcBef>
                <a:spcPts val="600"/>
              </a:spcBef>
              <a:buFont typeface="Arial" pitchFamily="34" charset="0"/>
              <a:buChar char="•"/>
            </a:pPr>
            <a:r>
              <a:rPr lang="ru-RU" sz="2800" dirty="0">
                <a:latin typeface="+mn-lt"/>
                <a:ea typeface="Times New Roman" pitchFamily="18" charset="0"/>
              </a:rPr>
              <a:t>расследование нарушений политики безопасности.</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58634"/>
            <a:ext cx="9144000" cy="53399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600"/>
              </a:spcBef>
            </a:pPr>
            <a:r>
              <a:rPr lang="ru-RU" sz="2800" b="1" dirty="0">
                <a:latin typeface="+mn-lt"/>
                <a:ea typeface="Times New Roman" pitchFamily="18" charset="0"/>
              </a:rPr>
              <a:t>Определение объема затрат</a:t>
            </a:r>
          </a:p>
          <a:p>
            <a:pPr marL="817200" lvl="1" indent="-360000">
              <a:spcBef>
                <a:spcPts val="600"/>
              </a:spcBef>
            </a:pPr>
            <a:r>
              <a:rPr lang="ru-RU" sz="2800" b="1" u="sng" dirty="0">
                <a:latin typeface="+mn-lt"/>
                <a:ea typeface="Times New Roman" pitchFamily="18" charset="0"/>
              </a:rPr>
              <a:t>Внешние затраты на компенсацию нарушений политики безопасности</a:t>
            </a:r>
            <a:r>
              <a:rPr lang="ru-RU" sz="2800" dirty="0">
                <a:solidFill>
                  <a:prstClr val="black"/>
                </a:solidFill>
                <a:latin typeface="Calibri"/>
                <a:ea typeface="Times New Roman" pitchFamily="18" charset="0"/>
              </a:rPr>
              <a:t>(1 из 3)</a:t>
            </a:r>
          </a:p>
          <a:p>
            <a:pPr lvl="1"/>
            <a:endParaRPr lang="ru-RU" sz="2800" dirty="0">
              <a:latin typeface="+mn-lt"/>
              <a:ea typeface="Times New Roman" pitchFamily="18" charset="0"/>
            </a:endParaRPr>
          </a:p>
          <a:p>
            <a:pPr lvl="1"/>
            <a:r>
              <a:rPr lang="ru-RU" sz="2800" dirty="0">
                <a:latin typeface="+mn-lt"/>
                <a:ea typeface="Times New Roman" pitchFamily="18" charset="0"/>
              </a:rPr>
              <a:t>Часть внешних затрат на компенсацию нарушений политики безопасности обусловлена тем, что были скомпрометированы коммерческие данные партнеров и персональные данные пользователей услуг предприятия. </a:t>
            </a:r>
          </a:p>
          <a:p>
            <a:pPr lvl="1"/>
            <a:r>
              <a:rPr lang="ru-RU" sz="2800" dirty="0">
                <a:latin typeface="+mn-lt"/>
                <a:ea typeface="Times New Roman" pitchFamily="18" charset="0"/>
              </a:rPr>
              <a:t>Затраты, необходимые для восстановления доверия, находятся таким же образом, как и в случае внутренних потерь.</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38472"/>
            <a:ext cx="9144000" cy="64325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600"/>
              </a:spcBef>
            </a:pPr>
            <a:r>
              <a:rPr lang="ru-RU" sz="2800" b="1" dirty="0">
                <a:latin typeface="+mn-lt"/>
                <a:ea typeface="Times New Roman" pitchFamily="18" charset="0"/>
              </a:rPr>
              <a:t>Определение объема затрат</a:t>
            </a:r>
          </a:p>
          <a:p>
            <a:pPr marL="817200" lvl="1" indent="-360000">
              <a:spcBef>
                <a:spcPts val="600"/>
              </a:spcBef>
            </a:pPr>
            <a:r>
              <a:rPr lang="ru-RU" sz="2800" b="1" u="sng" dirty="0">
                <a:latin typeface="+mn-lt"/>
                <a:ea typeface="Times New Roman" pitchFamily="18" charset="0"/>
              </a:rPr>
              <a:t>Внешние затраты на компенсацию нарушений политики безопасности</a:t>
            </a:r>
            <a:r>
              <a:rPr lang="ru-RU" sz="2800" b="1" dirty="0">
                <a:latin typeface="+mn-lt"/>
                <a:ea typeface="Times New Roman" pitchFamily="18" charset="0"/>
              </a:rPr>
              <a:t> </a:t>
            </a:r>
            <a:r>
              <a:rPr lang="ru-RU" sz="2800" dirty="0">
                <a:solidFill>
                  <a:prstClr val="black"/>
                </a:solidFill>
                <a:latin typeface="Calibri"/>
                <a:ea typeface="Times New Roman" pitchFamily="18" charset="0"/>
              </a:rPr>
              <a:t>(2 из 3)</a:t>
            </a:r>
          </a:p>
          <a:p>
            <a:pPr lvl="1"/>
            <a:r>
              <a:rPr lang="ru-RU" sz="2800" dirty="0">
                <a:latin typeface="+mn-lt"/>
                <a:ea typeface="Times New Roman" pitchFamily="18" charset="0"/>
              </a:rPr>
              <a:t>Однако существуют и другие расходы, которые </a:t>
            </a:r>
            <a:r>
              <a:rPr lang="ru-RU" sz="2800" u="sng" dirty="0">
                <a:latin typeface="+mn-lt"/>
                <a:ea typeface="Times New Roman" pitchFamily="18" charset="0"/>
              </a:rPr>
              <a:t>сложно</a:t>
            </a:r>
            <a:r>
              <a:rPr lang="ru-RU" sz="2800" dirty="0">
                <a:latin typeface="+mn-lt"/>
                <a:ea typeface="Times New Roman" pitchFamily="18" charset="0"/>
              </a:rPr>
              <a:t> оценить:</a:t>
            </a:r>
          </a:p>
          <a:p>
            <a:pPr lvl="3">
              <a:spcBef>
                <a:spcPts val="600"/>
              </a:spcBef>
              <a:buFont typeface="Arial" pitchFamily="34" charset="0"/>
              <a:buChar char="•"/>
            </a:pPr>
            <a:r>
              <a:rPr lang="ru-RU" sz="2800" dirty="0">
                <a:latin typeface="+mn-lt"/>
                <a:ea typeface="Times New Roman" pitchFamily="18" charset="0"/>
              </a:rPr>
              <a:t>затраты на проведение дополнительных исследований и разработку новой рыночной стратегии;</a:t>
            </a:r>
          </a:p>
          <a:p>
            <a:pPr lvl="3">
              <a:spcBef>
                <a:spcPts val="600"/>
              </a:spcBef>
              <a:buFont typeface="Arial" pitchFamily="34" charset="0"/>
              <a:buChar char="•"/>
            </a:pPr>
            <a:r>
              <a:rPr lang="ru-RU" sz="2800" dirty="0">
                <a:latin typeface="+mn-lt"/>
                <a:ea typeface="Times New Roman" pitchFamily="18" charset="0"/>
              </a:rPr>
              <a:t>потери от снижения приоритетности научных исследований и невозможности патентования и продажи лицензий на научно-технические достижения;</a:t>
            </a:r>
          </a:p>
          <a:p>
            <a:pPr lvl="3">
              <a:spcBef>
                <a:spcPts val="600"/>
              </a:spcBef>
              <a:buFont typeface="Arial" pitchFamily="34" charset="0"/>
              <a:buChar char="•"/>
            </a:pPr>
            <a:r>
              <a:rPr lang="ru-RU" sz="2800" dirty="0">
                <a:latin typeface="+mn-lt"/>
                <a:ea typeface="Times New Roman" pitchFamily="18" charset="0"/>
              </a:rPr>
              <a:t>расходы, связанные с ликвидацией «узких мест» в снабжении, производстве и сбыте продукции;</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38472"/>
            <a:ext cx="9144000" cy="52168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600"/>
              </a:spcBef>
            </a:pPr>
            <a:r>
              <a:rPr lang="ru-RU" sz="2800" b="1" dirty="0">
                <a:latin typeface="+mn-lt"/>
                <a:ea typeface="Times New Roman" pitchFamily="18" charset="0"/>
              </a:rPr>
              <a:t>Определение объема затрат</a:t>
            </a:r>
          </a:p>
          <a:p>
            <a:pPr marL="817200" lvl="1" indent="-360000">
              <a:spcBef>
                <a:spcPts val="600"/>
              </a:spcBef>
            </a:pPr>
            <a:r>
              <a:rPr lang="ru-RU" sz="2800" b="1" u="sng" dirty="0">
                <a:latin typeface="+mn-lt"/>
                <a:ea typeface="Times New Roman" pitchFamily="18" charset="0"/>
              </a:rPr>
              <a:t>Внешние затраты на компенсацию нарушений политики безопасности </a:t>
            </a:r>
            <a:r>
              <a:rPr lang="ru-RU" sz="2800" dirty="0">
                <a:solidFill>
                  <a:prstClr val="black"/>
                </a:solidFill>
                <a:latin typeface="Calibri"/>
                <a:ea typeface="Times New Roman" pitchFamily="18" charset="0"/>
              </a:rPr>
              <a:t>(3 из 3)</a:t>
            </a:r>
          </a:p>
          <a:p>
            <a:pPr lvl="1"/>
            <a:r>
              <a:rPr lang="ru-RU" sz="2800" dirty="0">
                <a:latin typeface="+mn-lt"/>
                <a:ea typeface="Times New Roman" pitchFamily="18" charset="0"/>
              </a:rPr>
              <a:t>Однако существуют и другие расходы, которые </a:t>
            </a:r>
            <a:r>
              <a:rPr lang="ru-RU" sz="2800" u="sng" dirty="0">
                <a:latin typeface="+mn-lt"/>
                <a:ea typeface="Times New Roman" pitchFamily="18" charset="0"/>
              </a:rPr>
              <a:t>сложно</a:t>
            </a:r>
            <a:r>
              <a:rPr lang="ru-RU" sz="2800" dirty="0">
                <a:latin typeface="+mn-lt"/>
                <a:ea typeface="Times New Roman" pitchFamily="18" charset="0"/>
              </a:rPr>
              <a:t> оценить:</a:t>
            </a:r>
          </a:p>
          <a:p>
            <a:pPr lvl="3">
              <a:spcBef>
                <a:spcPts val="1200"/>
              </a:spcBef>
              <a:buFont typeface="Arial" pitchFamily="34" charset="0"/>
              <a:buChar char="•"/>
            </a:pPr>
            <a:r>
              <a:rPr lang="ru-RU" sz="2800" dirty="0">
                <a:latin typeface="+mn-lt"/>
                <a:ea typeface="Times New Roman" pitchFamily="18" charset="0"/>
              </a:rPr>
              <a:t>потери от компрометации производимой предприятием продукции и снижения цен на нее;</a:t>
            </a:r>
          </a:p>
          <a:p>
            <a:pPr lvl="3">
              <a:spcBef>
                <a:spcPts val="1200"/>
              </a:spcBef>
              <a:buFont typeface="Arial" pitchFamily="34" charset="0"/>
              <a:buChar char="•"/>
            </a:pPr>
            <a:r>
              <a:rPr lang="ru-RU" sz="2800" dirty="0">
                <a:latin typeface="+mn-lt"/>
                <a:ea typeface="Times New Roman" pitchFamily="18" charset="0"/>
              </a:rPr>
              <a:t>трудности в приобретении оборудования или технологий, в том числе повышение цен на них, ограничение объема поставок</a:t>
            </a:r>
            <a:r>
              <a:rPr lang="ru-RU" dirty="0"/>
              <a:t>.</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38472"/>
            <a:ext cx="9144000" cy="61555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600"/>
              </a:spcBef>
            </a:pPr>
            <a:r>
              <a:rPr lang="ru-RU" sz="2800" b="1" dirty="0">
                <a:latin typeface="+mn-lt"/>
                <a:ea typeface="Times New Roman" pitchFamily="18" charset="0"/>
              </a:rPr>
              <a:t>Определение объема затрат</a:t>
            </a:r>
          </a:p>
          <a:p>
            <a:pPr marL="817200" lvl="1" indent="-360000">
              <a:spcBef>
                <a:spcPts val="600"/>
              </a:spcBef>
            </a:pPr>
            <a:r>
              <a:rPr lang="ru-RU" sz="2800" b="1" u="sng" dirty="0">
                <a:latin typeface="+mn-lt"/>
                <a:ea typeface="Times New Roman" pitchFamily="18" charset="0"/>
              </a:rPr>
              <a:t>Затраты на предупредительные мероприятия </a:t>
            </a:r>
            <a:r>
              <a:rPr lang="ru-RU" sz="2800" dirty="0">
                <a:solidFill>
                  <a:prstClr val="black"/>
                </a:solidFill>
                <a:latin typeface="Calibri"/>
                <a:ea typeface="Times New Roman" pitchFamily="18" charset="0"/>
              </a:rPr>
              <a:t>(1 из 3)</a:t>
            </a:r>
          </a:p>
          <a:p>
            <a:pPr marL="817200" lvl="1" indent="-360000">
              <a:spcBef>
                <a:spcPts val="600"/>
              </a:spcBef>
            </a:pPr>
            <a:r>
              <a:rPr lang="ru-RU" sz="2800" dirty="0">
                <a:latin typeface="+mn-lt"/>
                <a:ea typeface="Times New Roman" pitchFamily="18" charset="0"/>
              </a:rPr>
              <a:t>	Эти затраты подсчитать, вероятно, сложнее всего, поскольку предупредительные мероприятия проводятся в разных отделах и затрагивают многие службы. Они могут появляться на любом из этапов жизненного цикла ресурсов информационной среды предприятия, а именно:</a:t>
            </a:r>
          </a:p>
          <a:p>
            <a:pPr marL="1731600" lvl="3" indent="-360000">
              <a:spcBef>
                <a:spcPts val="600"/>
              </a:spcBef>
              <a:buFont typeface="Arial" pitchFamily="34" charset="0"/>
              <a:buChar char="•"/>
            </a:pPr>
            <a:r>
              <a:rPr lang="ru-RU" sz="2800" dirty="0">
                <a:latin typeface="+mn-lt"/>
                <a:ea typeface="Times New Roman" pitchFamily="18" charset="0"/>
              </a:rPr>
              <a:t>планирования и организации;</a:t>
            </a:r>
          </a:p>
          <a:p>
            <a:pPr marL="1731600" lvl="3" indent="-360000">
              <a:spcBef>
                <a:spcPts val="600"/>
              </a:spcBef>
              <a:buFont typeface="Arial" pitchFamily="34" charset="0"/>
              <a:buChar char="•"/>
            </a:pPr>
            <a:r>
              <a:rPr lang="ru-RU" sz="2800" dirty="0">
                <a:latin typeface="+mn-lt"/>
                <a:ea typeface="Times New Roman" pitchFamily="18" charset="0"/>
              </a:rPr>
              <a:t>приобретения и ввода в действие;</a:t>
            </a:r>
          </a:p>
          <a:p>
            <a:pPr marL="1731600" lvl="3" indent="-360000">
              <a:spcBef>
                <a:spcPts val="600"/>
              </a:spcBef>
              <a:buFont typeface="Arial" pitchFamily="34" charset="0"/>
              <a:buChar char="•"/>
            </a:pPr>
            <a:r>
              <a:rPr lang="ru-RU" sz="2800" dirty="0">
                <a:latin typeface="+mn-lt"/>
                <a:ea typeface="Times New Roman" pitchFamily="18" charset="0"/>
              </a:rPr>
              <a:t>доставки и поддержки;</a:t>
            </a:r>
          </a:p>
          <a:p>
            <a:pPr marL="1731600" lvl="3" indent="-360000">
              <a:spcBef>
                <a:spcPts val="600"/>
              </a:spcBef>
              <a:buFont typeface="Arial" pitchFamily="34" charset="0"/>
              <a:buChar char="•"/>
            </a:pPr>
            <a:r>
              <a:rPr lang="ru-RU" sz="2800" dirty="0">
                <a:latin typeface="+mn-lt"/>
                <a:ea typeface="Times New Roman" pitchFamily="18" charset="0"/>
              </a:rPr>
              <a:t>мониторинга процессов, составляющих информационную технологию.</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530914"/>
            <a:ext cx="9144000" cy="55245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600"/>
              </a:spcBef>
            </a:pPr>
            <a:r>
              <a:rPr lang="ru-RU" sz="2800" b="1" dirty="0">
                <a:latin typeface="+mn-lt"/>
                <a:ea typeface="Times New Roman" pitchFamily="18" charset="0"/>
              </a:rPr>
              <a:t>Определение объема затрат</a:t>
            </a:r>
          </a:p>
          <a:p>
            <a:pPr marL="817200" lvl="1" indent="-360000">
              <a:spcBef>
                <a:spcPts val="600"/>
              </a:spcBef>
            </a:pPr>
            <a:r>
              <a:rPr lang="ru-RU" sz="2800" b="1" u="sng" dirty="0">
                <a:latin typeface="+mn-lt"/>
                <a:ea typeface="Times New Roman" pitchFamily="18" charset="0"/>
              </a:rPr>
              <a:t>Затраты на предупредительные мероприятия </a:t>
            </a:r>
            <a:r>
              <a:rPr lang="ru-RU" sz="2800" dirty="0">
                <a:solidFill>
                  <a:prstClr val="black"/>
                </a:solidFill>
                <a:latin typeface="Calibri"/>
                <a:ea typeface="Times New Roman" pitchFamily="18" charset="0"/>
              </a:rPr>
              <a:t>(1 из 2)</a:t>
            </a:r>
          </a:p>
          <a:p>
            <a:pPr marL="817200" lvl="1" indent="-360000">
              <a:spcBef>
                <a:spcPts val="1200"/>
              </a:spcBef>
            </a:pPr>
            <a:r>
              <a:rPr lang="ru-RU" sz="2800" dirty="0">
                <a:latin typeface="+mn-lt"/>
                <a:ea typeface="Times New Roman" pitchFamily="18" charset="0"/>
              </a:rPr>
              <a:t>	</a:t>
            </a:r>
            <a:r>
              <a:rPr lang="ru-RU" sz="2400" dirty="0">
                <a:latin typeface="+mn-lt"/>
                <a:ea typeface="Times New Roman" pitchFamily="18" charset="0"/>
              </a:rPr>
              <a:t>Некоторые предупредительные затраты легко выявить напрямую. К ним, в частности, может относиться оплата различных работ </a:t>
            </a:r>
            <a:r>
              <a:rPr lang="ru-RU" sz="2400" b="1" dirty="0">
                <a:latin typeface="+mn-lt"/>
                <a:ea typeface="Times New Roman" pitchFamily="18" charset="0"/>
              </a:rPr>
              <a:t>сторонних </a:t>
            </a:r>
            <a:r>
              <a:rPr lang="ru-RU" sz="2400" dirty="0">
                <a:latin typeface="+mn-lt"/>
                <a:ea typeface="Times New Roman" pitchFamily="18" charset="0"/>
              </a:rPr>
              <a:t>организаций, например:</a:t>
            </a:r>
          </a:p>
          <a:p>
            <a:pPr marL="817200" lvl="1" indent="-360000">
              <a:spcBef>
                <a:spcPts val="1200"/>
              </a:spcBef>
            </a:pPr>
            <a:endParaRPr lang="ru-RU" sz="800" dirty="0">
              <a:latin typeface="+mn-lt"/>
              <a:ea typeface="Times New Roman" pitchFamily="18" charset="0"/>
            </a:endParaRPr>
          </a:p>
          <a:p>
            <a:pPr marL="1428750" lvl="2" indent="-514350">
              <a:spcBef>
                <a:spcPts val="1200"/>
              </a:spcBef>
              <a:buFont typeface="+mj-lt"/>
              <a:buAutoNum type="arabicParenR"/>
            </a:pPr>
            <a:r>
              <a:rPr lang="ru-RU" sz="2400" dirty="0">
                <a:latin typeface="+mn-lt"/>
                <a:ea typeface="Times New Roman" pitchFamily="18" charset="0"/>
              </a:rPr>
              <a:t>обслуживание и настройка программно-технических средств защиты, операционных систем и используемого сетевого оборудования;</a:t>
            </a:r>
          </a:p>
          <a:p>
            <a:pPr marL="1428750" lvl="2" indent="-514350">
              <a:spcBef>
                <a:spcPts val="1200"/>
              </a:spcBef>
              <a:buFont typeface="+mj-lt"/>
              <a:buAutoNum type="arabicParenR"/>
            </a:pPr>
            <a:r>
              <a:rPr lang="ru-RU" sz="2400" dirty="0">
                <a:latin typeface="+mn-lt"/>
                <a:ea typeface="Times New Roman" pitchFamily="18" charset="0"/>
              </a:rPr>
              <a:t>проведение инженерно-технических работ по установлению сигнализации, оборудованию хранилищ конфиденциальных документов, защите телефонных линий связи, средств вычислительной техники и т.п.;</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462528"/>
            <a:ext cx="8352928" cy="529375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0"/>
              </a:spcAft>
            </a:pPr>
            <a:r>
              <a:rPr lang="ru-RU" sz="2800" dirty="0" smtClean="0">
                <a:latin typeface="+mn-lt"/>
              </a:rPr>
              <a:t>В </a:t>
            </a:r>
            <a:r>
              <a:rPr lang="ru-RU" sz="2800" dirty="0">
                <a:latin typeface="+mn-lt"/>
              </a:rPr>
              <a:t>состав «динамичных» активов входят следующие компоненты: </a:t>
            </a:r>
            <a:endParaRPr lang="ru-RU" sz="2800" dirty="0" smtClean="0">
              <a:latin typeface="+mn-lt"/>
            </a:endParaRPr>
          </a:p>
          <a:p>
            <a:pPr marL="1025525" indent="-330200">
              <a:spcAft>
                <a:spcPts val="0"/>
              </a:spcAft>
              <a:buFont typeface="Arial" charset="0"/>
              <a:buChar char="•"/>
            </a:pPr>
            <a:r>
              <a:rPr lang="ru-RU" sz="2800" dirty="0" smtClean="0">
                <a:latin typeface="+mn-lt"/>
              </a:rPr>
              <a:t>различные </a:t>
            </a:r>
            <a:r>
              <a:rPr lang="ru-RU" sz="2800" dirty="0">
                <a:latin typeface="+mn-lt"/>
              </a:rPr>
              <a:t>проекты по расширению и обновлению всего портфеля активов, </a:t>
            </a:r>
            <a:endParaRPr lang="ru-RU" sz="2800" dirty="0" smtClean="0">
              <a:latin typeface="+mn-lt"/>
            </a:endParaRPr>
          </a:p>
          <a:p>
            <a:pPr marL="1025525" indent="-330200">
              <a:spcAft>
                <a:spcPts val="0"/>
              </a:spcAft>
              <a:buFont typeface="Arial" charset="0"/>
              <a:buChar char="•"/>
            </a:pPr>
            <a:r>
              <a:rPr lang="ru-RU" sz="2800" dirty="0" smtClean="0">
                <a:latin typeface="+mn-lt"/>
              </a:rPr>
              <a:t>знания </a:t>
            </a:r>
            <a:r>
              <a:rPr lang="ru-RU" sz="2800" dirty="0">
                <a:latin typeface="+mn-lt"/>
              </a:rPr>
              <a:t>и опыт, </a:t>
            </a:r>
            <a:endParaRPr lang="ru-RU" sz="2800" dirty="0" smtClean="0">
              <a:latin typeface="+mn-lt"/>
            </a:endParaRPr>
          </a:p>
          <a:p>
            <a:pPr marL="1025525" indent="-330200">
              <a:spcAft>
                <a:spcPts val="1200"/>
              </a:spcAft>
              <a:buFont typeface="Arial" charset="0"/>
              <a:buChar char="•"/>
            </a:pPr>
            <a:r>
              <a:rPr lang="ru-RU" sz="2800" dirty="0" smtClean="0">
                <a:latin typeface="+mn-lt"/>
              </a:rPr>
              <a:t>интеллектуальный </a:t>
            </a:r>
            <a:r>
              <a:rPr lang="ru-RU" sz="2800" dirty="0">
                <a:latin typeface="+mn-lt"/>
              </a:rPr>
              <a:t>капитал и т. д.</a:t>
            </a:r>
          </a:p>
          <a:p>
            <a:pPr indent="457200">
              <a:spcAft>
                <a:spcPts val="1200"/>
              </a:spcAft>
            </a:pPr>
            <a:r>
              <a:rPr lang="ru-RU" sz="2800" dirty="0">
                <a:latin typeface="+mn-lt"/>
              </a:rPr>
              <a:t>Таким образом, управление портфелем активов технологий безопасности представляет собой непрерывный анализ взаимодействия </a:t>
            </a:r>
            <a:endParaRPr lang="ru-RU" sz="2800" dirty="0" smtClean="0">
              <a:latin typeface="+mn-lt"/>
            </a:endParaRPr>
          </a:p>
          <a:p>
            <a:pPr marL="762000" indent="-354013">
              <a:spcAft>
                <a:spcPts val="1200"/>
              </a:spcAft>
              <a:buFont typeface="Wingdings" charset="2"/>
              <a:buChar char="Ø"/>
            </a:pPr>
            <a:r>
              <a:rPr lang="ru-RU" sz="2800" dirty="0" smtClean="0">
                <a:latin typeface="+mn-lt"/>
              </a:rPr>
              <a:t>возникающих </a:t>
            </a:r>
            <a:r>
              <a:rPr lang="ru-RU" sz="2800" dirty="0">
                <a:latin typeface="+mn-lt"/>
              </a:rPr>
              <a:t>возможностей и </a:t>
            </a:r>
            <a:endParaRPr lang="ru-RU" sz="2800" dirty="0" smtClean="0">
              <a:latin typeface="+mn-lt"/>
            </a:endParaRPr>
          </a:p>
          <a:p>
            <a:pPr marL="762000" indent="-354013">
              <a:spcAft>
                <a:spcPts val="1200"/>
              </a:spcAft>
              <a:buFont typeface="Wingdings" charset="2"/>
              <a:buChar char="Ø"/>
            </a:pPr>
            <a:r>
              <a:rPr lang="ru-RU" sz="2800" dirty="0" smtClean="0">
                <a:latin typeface="+mn-lt"/>
              </a:rPr>
              <a:t>имеющихся </a:t>
            </a:r>
            <a:r>
              <a:rPr lang="ru-RU" sz="2800" dirty="0">
                <a:latin typeface="+mn-lt"/>
              </a:rPr>
              <a:t>в наличии ресурсов</a:t>
            </a:r>
            <a:r>
              <a:rPr lang="ru-RU" sz="2800" dirty="0" smtClean="0">
                <a:latin typeface="+mn-lt"/>
              </a:rPr>
              <a:t>.</a:t>
            </a:r>
          </a:p>
        </p:txBody>
      </p:sp>
    </p:spTree>
    <p:extLst>
      <p:ext uri="{BB962C8B-B14F-4D97-AF65-F5344CB8AC3E}">
        <p14:creationId xmlns:p14="http://schemas.microsoft.com/office/powerpoint/2010/main" val="203556066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192361"/>
            <a:ext cx="9144000"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600"/>
              </a:spcBef>
            </a:pPr>
            <a:r>
              <a:rPr lang="ru-RU" sz="2800" b="1" dirty="0">
                <a:latin typeface="+mn-lt"/>
                <a:ea typeface="Times New Roman" pitchFamily="18" charset="0"/>
              </a:rPr>
              <a:t>Определение объема затрат</a:t>
            </a:r>
          </a:p>
          <a:p>
            <a:pPr marL="817200" lvl="1" indent="-360000">
              <a:spcBef>
                <a:spcPts val="600"/>
              </a:spcBef>
            </a:pPr>
            <a:r>
              <a:rPr lang="ru-RU" sz="2800" b="1" u="sng" dirty="0">
                <a:latin typeface="+mn-lt"/>
                <a:ea typeface="Times New Roman" pitchFamily="18" charset="0"/>
              </a:rPr>
              <a:t>Затраты на предупредительные мероприятия </a:t>
            </a:r>
            <a:r>
              <a:rPr lang="ru-RU" sz="2800" dirty="0">
                <a:solidFill>
                  <a:prstClr val="black"/>
                </a:solidFill>
                <a:latin typeface="Calibri"/>
                <a:ea typeface="Times New Roman" pitchFamily="18" charset="0"/>
              </a:rPr>
              <a:t>(2 из 2)</a:t>
            </a:r>
          </a:p>
          <a:p>
            <a:pPr marL="817200" lvl="1" indent="-360000">
              <a:spcBef>
                <a:spcPts val="1200"/>
              </a:spcBef>
            </a:pPr>
            <a:r>
              <a:rPr lang="ru-RU" sz="2800" dirty="0">
                <a:latin typeface="+mn-lt"/>
                <a:ea typeface="Times New Roman" pitchFamily="18" charset="0"/>
              </a:rPr>
              <a:t>	</a:t>
            </a:r>
            <a:r>
              <a:rPr lang="ru-RU" sz="2400" dirty="0">
                <a:latin typeface="+mn-lt"/>
                <a:ea typeface="Times New Roman" pitchFamily="18" charset="0"/>
              </a:rPr>
              <a:t>Некоторые предупредительные затраты легко выявить напрямую. К ним, в частности, может относиться оплата различных работ </a:t>
            </a:r>
            <a:r>
              <a:rPr lang="ru-RU" sz="2400" b="1" dirty="0">
                <a:latin typeface="+mn-lt"/>
                <a:ea typeface="Times New Roman" pitchFamily="18" charset="0"/>
              </a:rPr>
              <a:t>сторонних</a:t>
            </a:r>
            <a:r>
              <a:rPr lang="ru-RU" sz="2400" dirty="0">
                <a:latin typeface="+mn-lt"/>
                <a:ea typeface="Times New Roman" pitchFamily="18" charset="0"/>
              </a:rPr>
              <a:t> организаций, например:</a:t>
            </a:r>
          </a:p>
          <a:p>
            <a:pPr marL="817200" lvl="1" indent="-360000">
              <a:spcBef>
                <a:spcPts val="1200"/>
              </a:spcBef>
            </a:pPr>
            <a:endParaRPr lang="ru-RU" sz="800" dirty="0">
              <a:latin typeface="+mn-lt"/>
              <a:ea typeface="Times New Roman" pitchFamily="18" charset="0"/>
            </a:endParaRPr>
          </a:p>
          <a:p>
            <a:pPr marL="1428750" lvl="2" indent="-514350">
              <a:spcBef>
                <a:spcPts val="1200"/>
              </a:spcBef>
              <a:buFont typeface="+mj-lt"/>
              <a:buAutoNum type="arabicParenR" startAt="3"/>
            </a:pPr>
            <a:r>
              <a:rPr lang="ru-RU" sz="2400" dirty="0">
                <a:latin typeface="+mn-lt"/>
                <a:ea typeface="Times New Roman" pitchFamily="18" charset="0"/>
              </a:rPr>
              <a:t>доставка конфиденциальной информации;</a:t>
            </a:r>
          </a:p>
          <a:p>
            <a:pPr marL="1428750" lvl="2" indent="-514350">
              <a:spcBef>
                <a:spcPts val="1200"/>
              </a:spcBef>
              <a:buFont typeface="+mj-lt"/>
              <a:buAutoNum type="arabicParenR" startAt="3"/>
            </a:pPr>
            <a:r>
              <a:rPr lang="ru-RU" sz="2400" dirty="0">
                <a:latin typeface="+mn-lt"/>
                <a:ea typeface="Times New Roman" pitchFamily="18" charset="0"/>
              </a:rPr>
              <a:t>консультации; </a:t>
            </a:r>
          </a:p>
          <a:p>
            <a:pPr marL="1428750" lvl="2" indent="-514350">
              <a:spcBef>
                <a:spcPts val="1200"/>
              </a:spcBef>
              <a:buFont typeface="+mj-lt"/>
              <a:buAutoNum type="arabicParenR" startAt="3"/>
            </a:pPr>
            <a:r>
              <a:rPr lang="ru-RU" sz="2400" dirty="0">
                <a:latin typeface="+mn-lt"/>
                <a:ea typeface="Times New Roman" pitchFamily="18" charset="0"/>
              </a:rPr>
              <a:t>курсы обучения</a:t>
            </a:r>
          </a:p>
          <a:p>
            <a:pPr lvl="1" indent="-360000">
              <a:spcBef>
                <a:spcPts val="600"/>
              </a:spcBef>
            </a:pPr>
            <a:r>
              <a:rPr lang="ru-RU" sz="2800" dirty="0">
                <a:latin typeface="+mn-lt"/>
                <a:ea typeface="Times New Roman" pitchFamily="18" charset="0"/>
              </a:rPr>
              <a:t>.</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52937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60000">
              <a:spcBef>
                <a:spcPts val="1200"/>
              </a:spcBef>
            </a:pPr>
            <a:r>
              <a:rPr lang="ru-RU" sz="2800" b="1" dirty="0">
                <a:latin typeface="+mn-lt"/>
                <a:ea typeface="Times New Roman" pitchFamily="18" charset="0"/>
              </a:rPr>
              <a:t>База измерений</a:t>
            </a:r>
          </a:p>
          <a:p>
            <a:pPr indent="-360000">
              <a:spcBef>
                <a:spcPts val="1200"/>
              </a:spcBef>
            </a:pPr>
            <a:r>
              <a:rPr lang="ru-RU" sz="2800" dirty="0">
                <a:latin typeface="+mn-lt"/>
                <a:ea typeface="Times New Roman" pitchFamily="18" charset="0"/>
              </a:rPr>
              <a:t>Если изучать затраты на безопасность, взятые сами по себе в абсолютном (стоимостном) выражении, можно сделать неверные выводы. Для иллюстрации рассмотрим пример. Предположим, что в какой-либо организации общие затраты на безопасность за три периода подряд составили (в относительных единицах):</a:t>
            </a:r>
          </a:p>
          <a:p>
            <a:pPr indent="-360000">
              <a:spcBef>
                <a:spcPts val="1200"/>
              </a:spcBef>
            </a:pPr>
            <a:r>
              <a:rPr lang="ru-RU" sz="2800" dirty="0">
                <a:latin typeface="+mn-lt"/>
                <a:ea typeface="Times New Roman" pitchFamily="18" charset="0"/>
              </a:rPr>
              <a:t>11, 12, 13.</a:t>
            </a:r>
          </a:p>
          <a:p>
            <a:pPr indent="-360000">
              <a:spcBef>
                <a:spcPts val="1200"/>
              </a:spcBef>
            </a:pPr>
            <a:r>
              <a:rPr lang="ru-RU" sz="2800" dirty="0">
                <a:latin typeface="+mn-lt"/>
                <a:ea typeface="Times New Roman" pitchFamily="18" charset="0"/>
              </a:rPr>
              <a:t>Эти данные, рассмотренные изолированно, позволяют сделать вывод, что увеличение затрат на безопасность выходит из-под контроля.</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60324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60000">
              <a:spcBef>
                <a:spcPts val="1200"/>
              </a:spcBef>
            </a:pPr>
            <a:r>
              <a:rPr lang="ru-RU" sz="2800" b="1" dirty="0">
                <a:latin typeface="+mn-lt"/>
                <a:ea typeface="Times New Roman" pitchFamily="18" charset="0"/>
              </a:rPr>
              <a:t>База измерений</a:t>
            </a:r>
          </a:p>
          <a:p>
            <a:pPr indent="-360000">
              <a:spcBef>
                <a:spcPts val="1200"/>
              </a:spcBef>
            </a:pPr>
            <a:r>
              <a:rPr lang="ru-RU" sz="2800" dirty="0">
                <a:latin typeface="+mn-lt"/>
                <a:ea typeface="Times New Roman" pitchFamily="18" charset="0"/>
              </a:rPr>
              <a:t>Тем не менее, если посмотреть объем производства за те же самые периоды времени, обнаружатся следующие величины:</a:t>
            </a:r>
          </a:p>
          <a:p>
            <a:pPr indent="-360000">
              <a:spcBef>
                <a:spcPts val="1200"/>
              </a:spcBef>
            </a:pPr>
            <a:r>
              <a:rPr lang="ru-RU" sz="2800" dirty="0">
                <a:latin typeface="+mn-lt"/>
                <a:ea typeface="Times New Roman" pitchFamily="18" charset="0"/>
              </a:rPr>
              <a:t>100, 120, 140.</a:t>
            </a:r>
          </a:p>
          <a:p>
            <a:pPr indent="-360000">
              <a:spcBef>
                <a:spcPts val="1200"/>
              </a:spcBef>
            </a:pPr>
            <a:r>
              <a:rPr lang="ru-RU" sz="2800" dirty="0">
                <a:latin typeface="+mn-lt"/>
                <a:ea typeface="Times New Roman" pitchFamily="18" charset="0"/>
              </a:rPr>
              <a:t>Если теперь сравнить отношение общих затрат на безопасность к объему производства за тот же период, можно получить следующие данные:</a:t>
            </a:r>
          </a:p>
          <a:p>
            <a:pPr indent="-360000">
              <a:spcBef>
                <a:spcPts val="1200"/>
              </a:spcBef>
            </a:pPr>
            <a:r>
              <a:rPr lang="ru-RU" sz="2800" dirty="0">
                <a:latin typeface="+mn-lt"/>
                <a:ea typeface="Times New Roman" pitchFamily="18" charset="0"/>
              </a:rPr>
              <a:t>12% , 10%,  9,3%.</a:t>
            </a:r>
          </a:p>
          <a:p>
            <a:pPr indent="-360000">
              <a:spcBef>
                <a:spcPts val="1200"/>
              </a:spcBef>
            </a:pPr>
            <a:r>
              <a:rPr lang="ru-RU" sz="2800" dirty="0">
                <a:latin typeface="+mn-lt"/>
                <a:ea typeface="Times New Roman" pitchFamily="18" charset="0"/>
              </a:rPr>
              <a:t>Очевидно, что управление затратами на безопасность не только не ухудшалось по периодам, как это предполагалось первоначально, а скорее улучшалось.</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61555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60000">
              <a:spcBef>
                <a:spcPts val="1200"/>
              </a:spcBef>
            </a:pPr>
            <a:r>
              <a:rPr lang="ru-RU" sz="2800" b="1" dirty="0">
                <a:latin typeface="+mn-lt"/>
                <a:ea typeface="Times New Roman" pitchFamily="18" charset="0"/>
              </a:rPr>
              <a:t>База измерений</a:t>
            </a:r>
          </a:p>
          <a:p>
            <a:pPr indent="-360000">
              <a:spcBef>
                <a:spcPts val="1200"/>
              </a:spcBef>
            </a:pPr>
            <a:r>
              <a:rPr lang="ru-RU" sz="2800" dirty="0">
                <a:latin typeface="+mn-lt"/>
                <a:ea typeface="Times New Roman" pitchFamily="18" charset="0"/>
              </a:rPr>
              <a:t>Хотя общие затраты на безопасность возросли, объем производства увеличился в большей степени. Таким образом, необходимо соотносить </a:t>
            </a:r>
            <a:r>
              <a:rPr lang="ru-RU" sz="2800" b="1" i="1" dirty="0">
                <a:latin typeface="+mn-lt"/>
                <a:ea typeface="Times New Roman" pitchFamily="18" charset="0"/>
              </a:rPr>
              <a:t>затраты</a:t>
            </a:r>
            <a:r>
              <a:rPr lang="ru-RU" sz="2800" dirty="0">
                <a:latin typeface="+mn-lt"/>
                <a:ea typeface="Times New Roman" pitchFamily="18" charset="0"/>
              </a:rPr>
              <a:t> на безопасность с какой-либо другой </a:t>
            </a:r>
            <a:r>
              <a:rPr lang="ru-RU" sz="2800" b="1" u="sng" dirty="0">
                <a:latin typeface="+mn-lt"/>
                <a:ea typeface="Times New Roman" pitchFamily="18" charset="0"/>
              </a:rPr>
              <a:t>характеристикой деятельности, которая чувствительна к изменению производства.</a:t>
            </a:r>
          </a:p>
          <a:p>
            <a:pPr indent="-360000">
              <a:spcBef>
                <a:spcPts val="1200"/>
              </a:spcBef>
            </a:pPr>
            <a:r>
              <a:rPr lang="ru-RU" sz="2800" dirty="0">
                <a:latin typeface="+mn-lt"/>
                <a:ea typeface="Times New Roman" pitchFamily="18" charset="0"/>
              </a:rPr>
              <a:t>В рассмотренном выше примере объем производства отражает так называемую </a:t>
            </a:r>
            <a:r>
              <a:rPr lang="ru-RU" sz="2800" u="sng" dirty="0">
                <a:latin typeface="+mn-lt"/>
                <a:ea typeface="Times New Roman" pitchFamily="18" charset="0"/>
              </a:rPr>
              <a:t>базу измерений</a:t>
            </a:r>
            <a:r>
              <a:rPr lang="ru-RU" sz="2800" dirty="0">
                <a:latin typeface="+mn-lt"/>
                <a:ea typeface="Times New Roman" pitchFamily="18" charset="0"/>
              </a:rPr>
              <a:t>.</a:t>
            </a:r>
          </a:p>
          <a:p>
            <a:pPr indent="-360000">
              <a:spcBef>
                <a:spcPts val="1200"/>
              </a:spcBef>
            </a:pPr>
            <a:r>
              <a:rPr lang="ru-RU" sz="2800" dirty="0">
                <a:latin typeface="+mn-lt"/>
                <a:ea typeface="Times New Roman" pitchFamily="18" charset="0"/>
              </a:rPr>
              <a:t>При определении отношения затрат на безопасность к какой-либо подходящей базе измерений необходима уверенность, что все эти характеристики определялись для одного и того же периода.</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60000">
              <a:spcBef>
                <a:spcPts val="1200"/>
              </a:spcBef>
            </a:pPr>
            <a:r>
              <a:rPr lang="ru-RU" sz="2800" b="1" dirty="0">
                <a:latin typeface="+mn-lt"/>
                <a:ea typeface="Times New Roman" pitchFamily="18" charset="0"/>
              </a:rPr>
              <a:t>База измерений</a:t>
            </a:r>
          </a:p>
          <a:p>
            <a:pPr indent="-360000">
              <a:spcBef>
                <a:spcPts val="1200"/>
              </a:spcBef>
            </a:pPr>
            <a:r>
              <a:rPr lang="ru-RU" sz="2800" dirty="0">
                <a:latin typeface="+mn-lt"/>
                <a:ea typeface="Times New Roman" pitchFamily="18" charset="0"/>
              </a:rPr>
              <a:t>Типовые базы измерений</a:t>
            </a:r>
          </a:p>
          <a:p>
            <a:pPr indent="-360000">
              <a:spcBef>
                <a:spcPts val="1200"/>
              </a:spcBef>
            </a:pPr>
            <a:r>
              <a:rPr lang="ru-RU" sz="2800" dirty="0">
                <a:latin typeface="+mn-lt"/>
                <a:ea typeface="Times New Roman" pitchFamily="18" charset="0"/>
              </a:rPr>
              <a:t>Для многих организаций вполне приемлемо соотносить затраты на безопасность с </a:t>
            </a:r>
            <a:r>
              <a:rPr lang="ru-RU" sz="2800" b="1" dirty="0">
                <a:latin typeface="+mn-lt"/>
                <a:ea typeface="Times New Roman" pitchFamily="18" charset="0"/>
              </a:rPr>
              <a:t>объемом проданной продукции</a:t>
            </a:r>
            <a:r>
              <a:rPr lang="ru-RU" sz="2800" dirty="0">
                <a:latin typeface="+mn-lt"/>
                <a:ea typeface="Times New Roman" pitchFamily="18" charset="0"/>
              </a:rPr>
              <a:t>, причем имеется в виду продукция, которая уже оплачена.</a:t>
            </a:r>
          </a:p>
          <a:p>
            <a:pPr indent="-360000">
              <a:spcBef>
                <a:spcPts val="1200"/>
              </a:spcBef>
            </a:pPr>
            <a:r>
              <a:rPr lang="ru-RU" sz="2800" dirty="0">
                <a:latin typeface="+mn-lt"/>
                <a:ea typeface="Times New Roman" pitchFamily="18" charset="0"/>
              </a:rPr>
              <a:t>Другие базы измерений</a:t>
            </a:r>
          </a:p>
          <a:p>
            <a:pPr lvl="1" indent="-360000">
              <a:spcBef>
                <a:spcPts val="1200"/>
              </a:spcBef>
              <a:buFont typeface="Arial" pitchFamily="34" charset="0"/>
              <a:buChar char="•"/>
            </a:pPr>
            <a:r>
              <a:rPr lang="ru-RU" sz="2800" dirty="0">
                <a:latin typeface="+mn-lt"/>
                <a:ea typeface="Times New Roman" pitchFamily="18" charset="0"/>
              </a:rPr>
              <a:t>Трудоемкость</a:t>
            </a:r>
          </a:p>
          <a:p>
            <a:pPr lvl="1" indent="-360000">
              <a:spcBef>
                <a:spcPts val="1200"/>
              </a:spcBef>
              <a:buFont typeface="Arial" pitchFamily="34" charset="0"/>
              <a:buChar char="•"/>
            </a:pPr>
            <a:r>
              <a:rPr lang="ru-RU" sz="2800" dirty="0">
                <a:latin typeface="+mn-lt"/>
                <a:ea typeface="Times New Roman" pitchFamily="18" charset="0"/>
              </a:rPr>
              <a:t>Объем ресурсов информационной среды предприятия</a:t>
            </a:r>
          </a:p>
          <a:p>
            <a:pPr indent="-360000">
              <a:spcBef>
                <a:spcPts val="1200"/>
              </a:spcBef>
            </a:pPr>
            <a:endParaRPr lang="ru-RU" sz="2800" dirty="0">
              <a:latin typeface="+mn-lt"/>
              <a:ea typeface="Times New Roman" pitchFamily="18" charset="0"/>
            </a:endParaRPr>
          </a:p>
          <a:p>
            <a:pPr indent="-360000">
              <a:spcBef>
                <a:spcPts val="1200"/>
              </a:spcBef>
            </a:pPr>
            <a:endParaRPr lang="ru-RU" sz="2800" dirty="0">
              <a:latin typeface="+mn-lt"/>
              <a:ea typeface="Times New Roman" pitchFamily="18"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60000">
              <a:spcBef>
                <a:spcPts val="1200"/>
              </a:spcBef>
            </a:pPr>
            <a:r>
              <a:rPr lang="ru-RU" sz="2800" b="1" dirty="0">
                <a:latin typeface="+mn-lt"/>
                <a:ea typeface="Times New Roman" pitchFamily="18" charset="0"/>
              </a:rPr>
              <a:t>База измерений</a:t>
            </a:r>
          </a:p>
          <a:p>
            <a:pPr indent="-360000">
              <a:spcBef>
                <a:spcPts val="1200"/>
              </a:spcBef>
            </a:pPr>
            <a:r>
              <a:rPr lang="ru-RU" sz="2800" dirty="0">
                <a:latin typeface="+mn-lt"/>
                <a:ea typeface="Times New Roman" pitchFamily="18" charset="0"/>
              </a:rPr>
              <a:t>Типовые базы измерений</a:t>
            </a:r>
            <a:r>
              <a:rPr lang="ru-RU" sz="2800" b="1" dirty="0">
                <a:ea typeface="Times New Roman" pitchFamily="18" charset="0"/>
              </a:rPr>
              <a:t> </a:t>
            </a:r>
            <a:r>
              <a:rPr lang="ru-RU" sz="2400" i="1" dirty="0">
                <a:ea typeface="Times New Roman" pitchFamily="18" charset="0"/>
              </a:rPr>
              <a:t>(Трудоемкость 1 из 2)</a:t>
            </a:r>
            <a:endParaRPr lang="ru-RU" sz="2400" i="1" dirty="0">
              <a:latin typeface="+mn-lt"/>
              <a:ea typeface="Times New Roman" pitchFamily="18" charset="0"/>
            </a:endParaRPr>
          </a:p>
          <a:p>
            <a:pPr indent="-360000">
              <a:spcBef>
                <a:spcPts val="1200"/>
              </a:spcBef>
            </a:pPr>
            <a:r>
              <a:rPr lang="ru-RU" sz="2800" b="1" dirty="0">
                <a:latin typeface="+mn-lt"/>
                <a:ea typeface="Times New Roman" pitchFamily="18" charset="0"/>
              </a:rPr>
              <a:t>Трудоемкость</a:t>
            </a:r>
            <a:r>
              <a:rPr lang="ru-RU" sz="2800" dirty="0">
                <a:latin typeface="+mn-lt"/>
                <a:ea typeface="Times New Roman" pitchFamily="18" charset="0"/>
              </a:rPr>
              <a:t> может быть представлена как величина оплаты труда, непосредственно затраченного на производство продукции. Это часто встречающаяся в практике финансовая категория, и поэтому данные для использования в такой базе измерений должны быть доступными. Однако работать с трудоемкостью следует осторожно, поскольку она меняется по разным причинам, например вследствие:</a:t>
            </a:r>
          </a:p>
          <a:p>
            <a:pPr lvl="3" indent="-360000">
              <a:spcBef>
                <a:spcPts val="1200"/>
              </a:spcBef>
              <a:buFont typeface="Arial" pitchFamily="34" charset="0"/>
              <a:buChar char="•"/>
            </a:pPr>
            <a:r>
              <a:rPr lang="ru-RU" sz="2800" dirty="0">
                <a:latin typeface="+mn-lt"/>
                <a:ea typeface="Times New Roman" pitchFamily="18" charset="0"/>
              </a:rPr>
              <a:t>улучшения технологии;</a:t>
            </a:r>
          </a:p>
          <a:p>
            <a:pPr lvl="3" indent="-360000">
              <a:spcBef>
                <a:spcPts val="1200"/>
              </a:spcBef>
              <a:buFont typeface="Arial" pitchFamily="34" charset="0"/>
              <a:buChar char="•"/>
            </a:pPr>
            <a:r>
              <a:rPr lang="ru-RU" sz="2800" dirty="0">
                <a:latin typeface="+mn-lt"/>
                <a:ea typeface="Times New Roman" pitchFamily="18" charset="0"/>
              </a:rPr>
              <a:t>автоматизации технологических процессов;</a:t>
            </a:r>
          </a:p>
          <a:p>
            <a:pPr lvl="3" indent="-360000">
              <a:spcBef>
                <a:spcPts val="1200"/>
              </a:spcBef>
              <a:buFont typeface="Arial" pitchFamily="34" charset="0"/>
              <a:buChar char="•"/>
            </a:pPr>
            <a:r>
              <a:rPr lang="ru-RU" sz="2800" dirty="0">
                <a:latin typeface="+mn-lt"/>
                <a:ea typeface="Times New Roman" pitchFamily="18" charset="0"/>
              </a:rPr>
              <a:t>смены обслуживающего персонала.</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64325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60000">
              <a:spcBef>
                <a:spcPts val="1200"/>
              </a:spcBef>
            </a:pPr>
            <a:r>
              <a:rPr lang="ru-RU" sz="2800" b="1" dirty="0">
                <a:latin typeface="+mn-lt"/>
                <a:ea typeface="Times New Roman" pitchFamily="18" charset="0"/>
              </a:rPr>
              <a:t>База измерений</a:t>
            </a:r>
          </a:p>
          <a:p>
            <a:pPr indent="-360000">
              <a:spcBef>
                <a:spcPts val="1200"/>
              </a:spcBef>
            </a:pPr>
            <a:r>
              <a:rPr lang="ru-RU" sz="2800" dirty="0">
                <a:latin typeface="+mn-lt"/>
                <a:ea typeface="Times New Roman" pitchFamily="18" charset="0"/>
              </a:rPr>
              <a:t>Типовые базы измерений  </a:t>
            </a:r>
            <a:r>
              <a:rPr lang="ru-RU" sz="2400" i="1" dirty="0">
                <a:ea typeface="Times New Roman" pitchFamily="18" charset="0"/>
              </a:rPr>
              <a:t>(Трудоемкость 1 из 2)</a:t>
            </a:r>
          </a:p>
          <a:p>
            <a:pPr indent="-360000">
              <a:spcBef>
                <a:spcPts val="1200"/>
              </a:spcBef>
            </a:pPr>
            <a:r>
              <a:rPr lang="ru-RU" sz="2800" b="1" dirty="0">
                <a:latin typeface="+mn-lt"/>
                <a:ea typeface="Times New Roman" pitchFamily="18" charset="0"/>
              </a:rPr>
              <a:t>Трудоемкость</a:t>
            </a:r>
            <a:r>
              <a:rPr lang="ru-RU" sz="2800" dirty="0">
                <a:latin typeface="+mn-lt"/>
                <a:ea typeface="Times New Roman" pitchFamily="18" charset="0"/>
              </a:rPr>
              <a:t> может служить базой измерений только для </a:t>
            </a:r>
            <a:r>
              <a:rPr lang="ru-RU" sz="2800" u="sng" dirty="0">
                <a:latin typeface="+mn-lt"/>
                <a:ea typeface="Times New Roman" pitchFamily="18" charset="0"/>
              </a:rPr>
              <a:t>коротких </a:t>
            </a:r>
            <a:r>
              <a:rPr lang="ru-RU" sz="2800" dirty="0">
                <a:latin typeface="+mn-lt"/>
                <a:ea typeface="Times New Roman" pitchFamily="18" charset="0"/>
              </a:rPr>
              <a:t>промежутков времени.</a:t>
            </a:r>
          </a:p>
          <a:p>
            <a:pPr indent="-360000">
              <a:spcBef>
                <a:spcPts val="1200"/>
              </a:spcBef>
            </a:pPr>
            <a:r>
              <a:rPr lang="ru-RU" sz="2800" dirty="0">
                <a:latin typeface="+mn-lt"/>
                <a:ea typeface="Times New Roman" pitchFamily="18" charset="0"/>
              </a:rPr>
              <a:t>Важно помнить следующее:</a:t>
            </a:r>
          </a:p>
          <a:p>
            <a:pPr lvl="2" indent="-360000">
              <a:spcBef>
                <a:spcPts val="1200"/>
              </a:spcBef>
              <a:buFont typeface="Arial" pitchFamily="34" charset="0"/>
              <a:buChar char="•"/>
            </a:pPr>
            <a:r>
              <a:rPr lang="ru-RU" sz="2800" dirty="0">
                <a:latin typeface="+mn-lt"/>
                <a:ea typeface="Times New Roman" pitchFamily="18" charset="0"/>
              </a:rPr>
              <a:t>трудоемкость не может выступать в качестве измерительной базы в том случае, когда не учитывается эффект инфляции;</a:t>
            </a:r>
          </a:p>
          <a:p>
            <a:pPr lvl="2" indent="-360000">
              <a:spcBef>
                <a:spcPts val="1200"/>
              </a:spcBef>
              <a:buFont typeface="Arial" pitchFamily="34" charset="0"/>
              <a:buChar char="•"/>
            </a:pPr>
            <a:r>
              <a:rPr lang="ru-RU" sz="2800" dirty="0">
                <a:latin typeface="+mn-lt"/>
                <a:ea typeface="Times New Roman" pitchFamily="18" charset="0"/>
              </a:rPr>
              <a:t>сравнивать величины всегда надо в их стоимостном выражении.</a:t>
            </a:r>
          </a:p>
          <a:p>
            <a:pPr indent="-360000">
              <a:spcBef>
                <a:spcPts val="1200"/>
              </a:spcBef>
            </a:pPr>
            <a:r>
              <a:rPr lang="ru-RU" sz="2400" dirty="0">
                <a:latin typeface="+mn-lt"/>
                <a:ea typeface="Times New Roman" pitchFamily="18" charset="0"/>
              </a:rPr>
              <a:t>Характерный пример обращения к данной базе: нахождение отношения внутренних затрат на компенсацию последствий нарушений политики безопасности к трудоемкости.</a:t>
            </a:r>
            <a:endParaRPr lang="ru-RU" sz="2800" dirty="0">
              <a:latin typeface="+mn-lt"/>
              <a:ea typeface="Times New Roman" pitchFamily="18"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420916"/>
            <a:ext cx="9144000" cy="56015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60000">
              <a:spcBef>
                <a:spcPts val="1200"/>
              </a:spcBef>
            </a:pPr>
            <a:r>
              <a:rPr lang="ru-RU" sz="2800" b="1" dirty="0">
                <a:latin typeface="+mn-lt"/>
                <a:ea typeface="Times New Roman" pitchFamily="18" charset="0"/>
              </a:rPr>
              <a:t>База измерений</a:t>
            </a:r>
          </a:p>
          <a:p>
            <a:pPr indent="-360000">
              <a:spcBef>
                <a:spcPts val="1200"/>
              </a:spcBef>
            </a:pPr>
            <a:r>
              <a:rPr lang="ru-RU" sz="2800" dirty="0">
                <a:latin typeface="+mn-lt"/>
                <a:ea typeface="Times New Roman" pitchFamily="18" charset="0"/>
              </a:rPr>
              <a:t>Типовые базы измерений </a:t>
            </a:r>
            <a:r>
              <a:rPr lang="ru-RU" sz="2800" i="1" dirty="0">
                <a:latin typeface="+mn-lt"/>
                <a:ea typeface="Times New Roman" pitchFamily="18" charset="0"/>
              </a:rPr>
              <a:t>(Объем ресурсов ИС 1 из 2): </a:t>
            </a:r>
          </a:p>
          <a:p>
            <a:pPr indent="-360000">
              <a:spcBef>
                <a:spcPts val="0"/>
              </a:spcBef>
            </a:pPr>
            <a:r>
              <a:rPr lang="ru-RU" sz="2800" b="1" dirty="0">
                <a:latin typeface="+mn-lt"/>
                <a:ea typeface="Times New Roman" pitchFamily="18" charset="0"/>
              </a:rPr>
              <a:t>Объем ресурсов информационной среды предприятия</a:t>
            </a:r>
            <a:endParaRPr lang="ru-RU" sz="2800" dirty="0">
              <a:solidFill>
                <a:prstClr val="black"/>
              </a:solidFill>
              <a:latin typeface="Calibri"/>
              <a:ea typeface="Times New Roman" pitchFamily="18" charset="0"/>
            </a:endParaRPr>
          </a:p>
          <a:p>
            <a:pPr indent="-360000">
              <a:spcBef>
                <a:spcPts val="0"/>
              </a:spcBef>
            </a:pPr>
            <a:r>
              <a:rPr lang="ru-RU" sz="2400" dirty="0">
                <a:latin typeface="+mn-lt"/>
                <a:ea typeface="Times New Roman" pitchFamily="18" charset="0"/>
              </a:rPr>
              <a:t>это совокупная стоимость собственных ресурсов, выделяемых в информационной среде предприятия. </a:t>
            </a:r>
          </a:p>
          <a:p>
            <a:pPr indent="-360000">
              <a:spcBef>
                <a:spcPts val="0"/>
              </a:spcBef>
            </a:pPr>
            <a:r>
              <a:rPr lang="ru-RU" sz="2400" dirty="0">
                <a:latin typeface="+mn-lt"/>
                <a:ea typeface="Times New Roman" pitchFamily="18" charset="0"/>
              </a:rPr>
              <a:t>Ресурсы обычно подразделяются на несколько классов, например:</a:t>
            </a:r>
            <a:br>
              <a:rPr lang="ru-RU" sz="2400" dirty="0">
                <a:latin typeface="+mn-lt"/>
                <a:ea typeface="Times New Roman" pitchFamily="18" charset="0"/>
              </a:rPr>
            </a:br>
            <a:r>
              <a:rPr lang="ru-RU" sz="2400" dirty="0">
                <a:latin typeface="+mn-lt"/>
                <a:ea typeface="Times New Roman" pitchFamily="18" charset="0"/>
              </a:rPr>
              <a:t>	</a:t>
            </a:r>
            <a:r>
              <a:rPr lang="ru-RU" sz="2400" u="sng" dirty="0">
                <a:latin typeface="+mn-lt"/>
                <a:ea typeface="Times New Roman" pitchFamily="18" charset="0"/>
              </a:rPr>
              <a:t>физические</a:t>
            </a:r>
            <a:r>
              <a:rPr lang="ru-RU" sz="2400" dirty="0">
                <a:latin typeface="+mn-lt"/>
                <a:ea typeface="Times New Roman" pitchFamily="18" charset="0"/>
              </a:rPr>
              <a:t>, </a:t>
            </a:r>
          </a:p>
          <a:p>
            <a:pPr indent="-360000">
              <a:spcBef>
                <a:spcPts val="0"/>
              </a:spcBef>
            </a:pPr>
            <a:r>
              <a:rPr lang="ru-RU" sz="2400" dirty="0">
                <a:latin typeface="+mn-lt"/>
                <a:ea typeface="Times New Roman" pitchFamily="18" charset="0"/>
              </a:rPr>
              <a:t>	</a:t>
            </a:r>
            <a:r>
              <a:rPr lang="ru-RU" sz="2400" u="sng" dirty="0">
                <a:latin typeface="+mn-lt"/>
                <a:ea typeface="Times New Roman" pitchFamily="18" charset="0"/>
              </a:rPr>
              <a:t>программные</a:t>
            </a:r>
            <a:r>
              <a:rPr lang="ru-RU" sz="2400" dirty="0">
                <a:latin typeface="+mn-lt"/>
                <a:ea typeface="Times New Roman" pitchFamily="18" charset="0"/>
              </a:rPr>
              <a:t> и </a:t>
            </a:r>
          </a:p>
          <a:p>
            <a:pPr indent="-360000">
              <a:spcBef>
                <a:spcPts val="0"/>
              </a:spcBef>
            </a:pPr>
            <a:r>
              <a:rPr lang="ru-RU" sz="2400" dirty="0">
                <a:latin typeface="+mn-lt"/>
                <a:ea typeface="Times New Roman" pitchFamily="18" charset="0"/>
              </a:rPr>
              <a:t>	</a:t>
            </a:r>
            <a:r>
              <a:rPr lang="ru-RU" sz="2400" u="sng" dirty="0">
                <a:latin typeface="+mn-lt"/>
                <a:ea typeface="Times New Roman" pitchFamily="18" charset="0"/>
              </a:rPr>
              <a:t>информационные</a:t>
            </a:r>
            <a:r>
              <a:rPr lang="ru-RU" sz="2400" dirty="0">
                <a:latin typeface="+mn-lt"/>
                <a:ea typeface="Times New Roman" pitchFamily="18" charset="0"/>
              </a:rPr>
              <a:t> (данные). Для каждого класса требуется своя методика оценки ценности.</a:t>
            </a:r>
          </a:p>
          <a:p>
            <a:pPr indent="-360000">
              <a:spcBef>
                <a:spcPts val="0"/>
              </a:spcBef>
            </a:pPr>
            <a:r>
              <a:rPr lang="ru-RU" sz="2400" dirty="0">
                <a:latin typeface="+mn-lt"/>
                <a:ea typeface="Times New Roman" pitchFamily="18" charset="0"/>
              </a:rPr>
              <a:t>Оценка ценности ресурсов проводится специализированными организациями во время выполнения анализа рисков безопасности предприятия на </a:t>
            </a:r>
            <a:r>
              <a:rPr lang="ru-RU" sz="2400" u="sng" dirty="0">
                <a:latin typeface="+mn-lt"/>
                <a:ea typeface="Times New Roman" pitchFamily="18" charset="0"/>
              </a:rPr>
              <a:t>основе определения затрат на их приобретение или восстановление.</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307776"/>
            <a:ext cx="9144000" cy="54168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60000">
              <a:spcBef>
                <a:spcPts val="1200"/>
              </a:spcBef>
            </a:pPr>
            <a:r>
              <a:rPr lang="ru-RU" sz="2800" b="1" dirty="0">
                <a:latin typeface="+mn-lt"/>
                <a:ea typeface="Times New Roman" pitchFamily="18" charset="0"/>
              </a:rPr>
              <a:t>База измерений</a:t>
            </a:r>
          </a:p>
          <a:p>
            <a:pPr indent="-360000">
              <a:spcBef>
                <a:spcPts val="1200"/>
              </a:spcBef>
            </a:pPr>
            <a:r>
              <a:rPr lang="ru-RU" sz="2400" dirty="0">
                <a:ea typeface="Times New Roman" pitchFamily="18" charset="0"/>
              </a:rPr>
              <a:t>Типовые базы измерений </a:t>
            </a:r>
            <a:r>
              <a:rPr lang="ru-RU" sz="2400" i="1" dirty="0">
                <a:ea typeface="Times New Roman" pitchFamily="18" charset="0"/>
              </a:rPr>
              <a:t>(Объем ресурсов ИС 2 из 2): </a:t>
            </a:r>
          </a:p>
          <a:p>
            <a:pPr indent="-360000">
              <a:spcBef>
                <a:spcPts val="1200"/>
              </a:spcBef>
            </a:pPr>
            <a:r>
              <a:rPr lang="ru-RU" sz="2800" b="1" dirty="0">
                <a:latin typeface="+mn-lt"/>
                <a:ea typeface="Times New Roman" pitchFamily="18" charset="0"/>
              </a:rPr>
              <a:t>Объем ресурсов информационной среды предприятия</a:t>
            </a:r>
          </a:p>
          <a:p>
            <a:pPr lvl="2" indent="-360000">
              <a:spcBef>
                <a:spcPts val="1200"/>
              </a:spcBef>
              <a:buFont typeface="Arial" panose="020B0604020202020204" pitchFamily="34" charset="0"/>
              <a:buChar char="•"/>
            </a:pPr>
            <a:r>
              <a:rPr lang="ru-RU" sz="2400" dirty="0">
                <a:latin typeface="+mn-lt"/>
                <a:ea typeface="Times New Roman" pitchFamily="18" charset="0"/>
              </a:rPr>
              <a:t>Результаты измерений на этой базе не зависят от неравномерности продажи продукции. </a:t>
            </a:r>
          </a:p>
          <a:p>
            <a:pPr lvl="2" indent="-360000">
              <a:spcBef>
                <a:spcPts val="1200"/>
              </a:spcBef>
              <a:buFont typeface="Arial" panose="020B0604020202020204" pitchFamily="34" charset="0"/>
              <a:buChar char="•"/>
            </a:pPr>
            <a:r>
              <a:rPr lang="ru-RU" sz="2400" dirty="0">
                <a:latin typeface="+mn-lt"/>
                <a:ea typeface="Times New Roman" pitchFamily="18" charset="0"/>
              </a:rPr>
              <a:t>Кроме того, на той же базе может быть определен уровень ущерба, что позволит предприятию принять решение о более эффективной защите собственных экономических интересов. </a:t>
            </a:r>
          </a:p>
          <a:p>
            <a:pPr lvl="2" indent="-360000">
              <a:spcBef>
                <a:spcPts val="1200"/>
              </a:spcBef>
              <a:buFont typeface="Arial" panose="020B0604020202020204" pitchFamily="34" charset="0"/>
              <a:buChar char="•"/>
            </a:pPr>
            <a:r>
              <a:rPr lang="ru-RU" sz="2400" dirty="0">
                <a:latin typeface="+mn-lt"/>
                <a:ea typeface="Times New Roman" pitchFamily="18" charset="0"/>
              </a:rPr>
              <a:t>Анализ проводится с помощью определения отношения затрат на несоответствие политике безопасности к объему собственных ресурсов.</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48628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indent="-360000">
              <a:spcBef>
                <a:spcPts val="1200"/>
              </a:spcBef>
            </a:pPr>
            <a:r>
              <a:rPr lang="ru-RU" sz="2800" b="1" dirty="0">
                <a:latin typeface="+mn-lt"/>
                <a:ea typeface="Times New Roman" pitchFamily="18" charset="0"/>
              </a:rPr>
              <a:t>Анализ затрат на ИБ</a:t>
            </a:r>
          </a:p>
          <a:p>
            <a:pPr marL="360000" indent="-360000">
              <a:spcBef>
                <a:spcPts val="1200"/>
              </a:spcBef>
            </a:pPr>
            <a:r>
              <a:rPr lang="ru-RU" sz="2800" b="1" i="1" u="sng" dirty="0">
                <a:latin typeface="+mn-lt"/>
                <a:ea typeface="Times New Roman" pitchFamily="18" charset="0"/>
              </a:rPr>
              <a:t>Отчет по затратам на безопасность </a:t>
            </a:r>
            <a:r>
              <a:rPr lang="ru-RU" sz="2400" i="1" dirty="0">
                <a:latin typeface="+mn-lt"/>
                <a:ea typeface="Times New Roman" pitchFamily="18" charset="0"/>
              </a:rPr>
              <a:t> (1 из 5)</a:t>
            </a:r>
          </a:p>
          <a:p>
            <a:pPr marL="360000" indent="-360000">
              <a:spcBef>
                <a:spcPts val="1200"/>
              </a:spcBef>
            </a:pPr>
            <a:r>
              <a:rPr lang="ru-RU" sz="2800" dirty="0">
                <a:latin typeface="+mn-lt"/>
                <a:ea typeface="Times New Roman" pitchFamily="18" charset="0"/>
              </a:rPr>
              <a:t>	Результаты анализа затрат на безопасность и итоговый отчет должны показать объективную картину, отражающую состояние безопасности.</a:t>
            </a:r>
          </a:p>
          <a:p>
            <a:pPr marL="360000" indent="-360000">
              <a:spcBef>
                <a:spcPts val="1200"/>
              </a:spcBef>
              <a:buFont typeface="Arial" pitchFamily="34" charset="0"/>
              <a:buChar char="•"/>
            </a:pPr>
            <a:r>
              <a:rPr lang="ru-RU" sz="2800" dirty="0">
                <a:latin typeface="+mn-lt"/>
                <a:ea typeface="Times New Roman" pitchFamily="18" charset="0"/>
              </a:rPr>
              <a:t>Анализ затрат на безопасность - инструмент управления, предназначенный для определения достигнутой степени защищенности информационной среды и обнаружения проблем при постановке задач поддержания требуемого уровня безопасности.</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462528"/>
            <a:ext cx="8352928" cy="529375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Непрерывность </a:t>
            </a:r>
            <a:r>
              <a:rPr lang="ru-RU" sz="2800" dirty="0">
                <a:latin typeface="+mn-lt"/>
              </a:rPr>
              <a:t>процесса управления </a:t>
            </a:r>
            <a:r>
              <a:rPr lang="ru-RU" sz="2800" dirty="0" smtClean="0">
                <a:latin typeface="+mn-lt"/>
              </a:rPr>
              <a:t>связана с: </a:t>
            </a:r>
          </a:p>
          <a:p>
            <a:pPr marL="457200" indent="-269875">
              <a:spcAft>
                <a:spcPts val="1200"/>
              </a:spcAft>
              <a:buFont typeface="Arial" charset="0"/>
              <a:buChar char="•"/>
            </a:pPr>
            <a:r>
              <a:rPr lang="ru-RU" sz="2800" u="sng" dirty="0" smtClean="0">
                <a:latin typeface="+mn-lt"/>
              </a:rPr>
              <a:t>внешними </a:t>
            </a:r>
            <a:r>
              <a:rPr lang="ru-RU" sz="2800" u="sng" dirty="0">
                <a:latin typeface="+mn-lt"/>
              </a:rPr>
              <a:t>изменениями </a:t>
            </a:r>
            <a:r>
              <a:rPr lang="ru-RU" sz="2800" dirty="0">
                <a:latin typeface="+mn-lt"/>
              </a:rPr>
              <a:t>(например, изменение ситуации на рынке, изменение позиций конкурента</a:t>
            </a:r>
            <a:r>
              <a:rPr lang="ru-RU" sz="2800" dirty="0" smtClean="0">
                <a:latin typeface="+mn-lt"/>
              </a:rPr>
              <a:t>),</a:t>
            </a:r>
          </a:p>
          <a:p>
            <a:pPr marL="457200" indent="-269875">
              <a:spcAft>
                <a:spcPts val="1200"/>
              </a:spcAft>
              <a:buFont typeface="Arial" charset="0"/>
              <a:buChar char="•"/>
            </a:pPr>
            <a:r>
              <a:rPr lang="ru-RU" sz="2800" u="sng" dirty="0" smtClean="0">
                <a:latin typeface="+mn-lt"/>
              </a:rPr>
              <a:t>внутренними </a:t>
            </a:r>
            <a:r>
              <a:rPr lang="ru-RU" sz="2800" u="sng" dirty="0">
                <a:latin typeface="+mn-lt"/>
              </a:rPr>
              <a:t>изменениями </a:t>
            </a:r>
            <a:r>
              <a:rPr lang="ru-RU" sz="2800" dirty="0">
                <a:latin typeface="+mn-lt"/>
              </a:rPr>
              <a:t>(например, изменения в стратегии компании, в каналах сбыта, номенклатуре товаров и услуг и т. д.). </a:t>
            </a:r>
            <a:endParaRPr lang="ru-RU" sz="2800" dirty="0" smtClean="0">
              <a:latin typeface="+mn-lt"/>
            </a:endParaRPr>
          </a:p>
          <a:p>
            <a:pPr indent="457200">
              <a:spcAft>
                <a:spcPts val="1200"/>
              </a:spcAft>
            </a:pPr>
            <a:r>
              <a:rPr lang="ru-RU" sz="2800" dirty="0">
                <a:latin typeface="+mn-lt"/>
              </a:rPr>
              <a:t>Д</a:t>
            </a:r>
            <a:r>
              <a:rPr lang="ru-RU" sz="2800" dirty="0" smtClean="0">
                <a:latin typeface="+mn-lt"/>
              </a:rPr>
              <a:t>иректор </a:t>
            </a:r>
            <a:r>
              <a:rPr lang="ru-RU" sz="2800" dirty="0">
                <a:latin typeface="+mn-lt"/>
              </a:rPr>
              <a:t>службы безопасности становится «фондовым менеджером», который управляет инвестициями в технологии безопасности, стремясь к максимизации прибыли.</a:t>
            </a:r>
          </a:p>
        </p:txBody>
      </p:sp>
    </p:spTree>
    <p:extLst>
      <p:ext uri="{BB962C8B-B14F-4D97-AF65-F5344CB8AC3E}">
        <p14:creationId xmlns:p14="http://schemas.microsoft.com/office/powerpoint/2010/main" val="45739768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52937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indent="-360000">
              <a:spcBef>
                <a:spcPts val="1200"/>
              </a:spcBef>
            </a:pPr>
            <a:r>
              <a:rPr lang="ru-RU" sz="2800" b="1" dirty="0">
                <a:latin typeface="+mn-lt"/>
                <a:ea typeface="Times New Roman" pitchFamily="18" charset="0"/>
              </a:rPr>
              <a:t>Анализ затрат на ИБ</a:t>
            </a:r>
          </a:p>
          <a:p>
            <a:pPr marL="360000" lvl="0" indent="-360000">
              <a:spcBef>
                <a:spcPts val="1200"/>
              </a:spcBef>
            </a:pPr>
            <a:r>
              <a:rPr lang="ru-RU" sz="2800" b="1" i="1" u="sng" dirty="0">
                <a:latin typeface="+mn-lt"/>
                <a:ea typeface="Times New Roman" pitchFamily="18" charset="0"/>
              </a:rPr>
              <a:t>Отчет по затратам на безопасность</a:t>
            </a:r>
            <a:r>
              <a:rPr lang="ru-RU" sz="2800" i="1" dirty="0">
                <a:ea typeface="Times New Roman" pitchFamily="18" charset="0"/>
              </a:rPr>
              <a:t> </a:t>
            </a:r>
            <a:r>
              <a:rPr lang="ru-RU" sz="2400" i="1" dirty="0">
                <a:solidFill>
                  <a:prstClr val="black"/>
                </a:solidFill>
                <a:latin typeface="Calibri"/>
                <a:ea typeface="Times New Roman" pitchFamily="18" charset="0"/>
              </a:rPr>
              <a:t>(2 из 5)</a:t>
            </a:r>
          </a:p>
          <a:p>
            <a:pPr marL="360000" indent="-360000">
              <a:spcBef>
                <a:spcPts val="1200"/>
              </a:spcBef>
            </a:pPr>
            <a:r>
              <a:rPr lang="ru-RU" sz="2800" dirty="0">
                <a:latin typeface="+mn-lt"/>
                <a:ea typeface="Times New Roman" pitchFamily="18" charset="0"/>
              </a:rPr>
              <a:t>	Представленный в финансовых терминах и составленный простым языком отчет о затратах на безопасность имеет значительные преимущества перед другими видами отчетов по исследованию безопасности информационной среды предприятия и анализу рисков.</a:t>
            </a:r>
          </a:p>
          <a:p>
            <a:pPr indent="360000">
              <a:spcBef>
                <a:spcPts val="1200"/>
              </a:spcBef>
            </a:pPr>
            <a:r>
              <a:rPr lang="ru-RU" sz="2800" dirty="0">
                <a:latin typeface="+mn-lt"/>
                <a:ea typeface="Times New Roman" pitchFamily="18" charset="0"/>
              </a:rPr>
              <a:t>Содержание такого отчета в большей степени зависит от того, какую роль играет в рамках предприятия то </a:t>
            </a:r>
            <a:r>
              <a:rPr lang="ru-RU" sz="2800" u="sng" dirty="0">
                <a:latin typeface="+mn-lt"/>
                <a:ea typeface="Times New Roman" pitchFamily="18" charset="0"/>
              </a:rPr>
              <a:t>лицо</a:t>
            </a:r>
            <a:r>
              <a:rPr lang="ru-RU" sz="2800" dirty="0">
                <a:latin typeface="+mn-lt"/>
                <a:ea typeface="Times New Roman" pitchFamily="18" charset="0"/>
              </a:rPr>
              <a:t>, которому он предназначен.</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65864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indent="-360000">
              <a:spcBef>
                <a:spcPts val="1200"/>
              </a:spcBef>
            </a:pPr>
            <a:r>
              <a:rPr lang="ru-RU" sz="2800" b="1" dirty="0">
                <a:latin typeface="+mn-lt"/>
                <a:ea typeface="Times New Roman" pitchFamily="18" charset="0"/>
              </a:rPr>
              <a:t>Анализ затрат на ИБ</a:t>
            </a:r>
          </a:p>
          <a:p>
            <a:pPr marL="360000" lvl="0" indent="-360000">
              <a:spcBef>
                <a:spcPts val="1200"/>
              </a:spcBef>
            </a:pPr>
            <a:r>
              <a:rPr lang="ru-RU" sz="2800" b="1" i="1" u="sng" dirty="0">
                <a:latin typeface="+mn-lt"/>
                <a:ea typeface="Times New Roman" pitchFamily="18" charset="0"/>
              </a:rPr>
              <a:t>Отчет по затратам на безопасность</a:t>
            </a:r>
            <a:r>
              <a:rPr lang="ru-RU" sz="2800" b="1" i="1" dirty="0">
                <a:latin typeface="+mn-lt"/>
                <a:ea typeface="Times New Roman" pitchFamily="18" charset="0"/>
              </a:rPr>
              <a:t> </a:t>
            </a:r>
            <a:r>
              <a:rPr lang="ru-RU" sz="2400" i="1" dirty="0">
                <a:solidFill>
                  <a:prstClr val="black"/>
                </a:solidFill>
                <a:latin typeface="Calibri"/>
                <a:ea typeface="Times New Roman" pitchFamily="18" charset="0"/>
              </a:rPr>
              <a:t>(3 из 5)</a:t>
            </a:r>
            <a:endParaRPr lang="ru-RU" sz="2800" b="1" i="1" u="sng" dirty="0">
              <a:latin typeface="+mn-lt"/>
              <a:ea typeface="Times New Roman" pitchFamily="18" charset="0"/>
            </a:endParaRPr>
          </a:p>
          <a:p>
            <a:pPr marL="360000" indent="-360000">
              <a:spcBef>
                <a:spcPts val="1200"/>
              </a:spcBef>
            </a:pPr>
            <a:r>
              <a:rPr lang="ru-RU" sz="2800" dirty="0">
                <a:latin typeface="+mn-lt"/>
                <a:ea typeface="Times New Roman" pitchFamily="18" charset="0"/>
              </a:rPr>
              <a:t>	</a:t>
            </a:r>
            <a:r>
              <a:rPr lang="ru-RU" sz="2800" u="sng" dirty="0">
                <a:latin typeface="+mn-lt"/>
                <a:ea typeface="Times New Roman" pitchFamily="18" charset="0"/>
              </a:rPr>
              <a:t>Руководству</a:t>
            </a:r>
            <a:r>
              <a:rPr lang="ru-RU" sz="2800" dirty="0">
                <a:latin typeface="+mn-lt"/>
                <a:ea typeface="Times New Roman" pitchFamily="18" charset="0"/>
              </a:rPr>
              <a:t> следует предоставить отчет в виде общих форм. В отчете должна быть представлена общая картина состояния системы безопасности предприятия, изложенная обычно в финансовых терминах. Другими словами, в этом случае требуется доступно написанный отчет, содержащий только объективную информацию.</a:t>
            </a:r>
          </a:p>
          <a:p>
            <a:pPr indent="-360000">
              <a:spcBef>
                <a:spcPts val="1200"/>
              </a:spcBef>
            </a:pPr>
            <a:r>
              <a:rPr lang="ru-RU" sz="2800" dirty="0">
                <a:latin typeface="+mn-lt"/>
                <a:ea typeface="Times New Roman" pitchFamily="18" charset="0"/>
              </a:rPr>
              <a:t>Руководители </a:t>
            </a:r>
            <a:r>
              <a:rPr lang="ru-RU" sz="2800" u="sng" dirty="0">
                <a:latin typeface="+mn-lt"/>
                <a:ea typeface="Times New Roman" pitchFamily="18" charset="0"/>
              </a:rPr>
              <a:t>подразделений</a:t>
            </a:r>
            <a:r>
              <a:rPr lang="ru-RU" sz="2800" dirty="0">
                <a:latin typeface="+mn-lt"/>
                <a:ea typeface="Times New Roman" pitchFamily="18" charset="0"/>
              </a:rPr>
              <a:t> информатизации и защиты информации нуждаются в более детальных сведениях о достигнутом уровне защищенности тех ресурсов информационной среды предприятия, за которые оно отвечает. Отчет должен быть очень подробным и включать данные о типах ресурсов, видах угроз и т.д.</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7388" y="116632"/>
            <a:ext cx="9144000" cy="64940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indent="-360000">
              <a:spcBef>
                <a:spcPts val="1200"/>
              </a:spcBef>
            </a:pPr>
            <a:r>
              <a:rPr lang="ru-RU" sz="2800" b="1" dirty="0">
                <a:latin typeface="+mn-lt"/>
                <a:ea typeface="Times New Roman" pitchFamily="18" charset="0"/>
              </a:rPr>
              <a:t>Анализ затрат на ИБ</a:t>
            </a:r>
          </a:p>
          <a:p>
            <a:pPr marL="360000" lvl="0" indent="-360000">
              <a:spcBef>
                <a:spcPts val="1200"/>
              </a:spcBef>
            </a:pPr>
            <a:r>
              <a:rPr lang="ru-RU" sz="2800" b="1" i="1" u="sng" dirty="0">
                <a:latin typeface="+mn-lt"/>
                <a:ea typeface="Times New Roman" pitchFamily="18" charset="0"/>
              </a:rPr>
              <a:t>Отчет по затратам на безопасность</a:t>
            </a:r>
            <a:r>
              <a:rPr lang="ru-RU" sz="2800" b="1" i="1" dirty="0">
                <a:latin typeface="+mn-lt"/>
                <a:ea typeface="Times New Roman" pitchFamily="18" charset="0"/>
              </a:rPr>
              <a:t> </a:t>
            </a:r>
            <a:r>
              <a:rPr lang="ru-RU" sz="2400" i="1" dirty="0">
                <a:solidFill>
                  <a:prstClr val="black"/>
                </a:solidFill>
                <a:latin typeface="Calibri"/>
                <a:ea typeface="Times New Roman" pitchFamily="18" charset="0"/>
              </a:rPr>
              <a:t>(4 из 5)</a:t>
            </a:r>
          </a:p>
          <a:p>
            <a:pPr marL="360000" indent="-360000">
              <a:spcBef>
                <a:spcPts val="1200"/>
              </a:spcBef>
            </a:pPr>
            <a:endParaRPr lang="ru-RU" sz="2800" b="1" i="1" u="sng" dirty="0">
              <a:latin typeface="+mn-lt"/>
              <a:ea typeface="Times New Roman" pitchFamily="18" charset="0"/>
            </a:endParaRPr>
          </a:p>
          <a:p>
            <a:pPr marL="360000" indent="-360000">
              <a:spcBef>
                <a:spcPts val="1200"/>
              </a:spcBef>
            </a:pPr>
            <a:r>
              <a:rPr lang="ru-RU" sz="2800" dirty="0">
                <a:latin typeface="+mn-lt"/>
                <a:ea typeface="Times New Roman" pitchFamily="18" charset="0"/>
              </a:rPr>
              <a:t>	отчет должен содержать информацию, которая позволит:</a:t>
            </a:r>
          </a:p>
          <a:p>
            <a:pPr lvl="1" indent="-360000">
              <a:spcBef>
                <a:spcPts val="1200"/>
              </a:spcBef>
              <a:buFont typeface="Arial" pitchFamily="34" charset="0"/>
              <a:buChar char="•"/>
            </a:pPr>
            <a:r>
              <a:rPr lang="ru-RU" sz="2800" dirty="0">
                <a:latin typeface="+mn-lt"/>
                <a:ea typeface="Times New Roman" pitchFamily="18" charset="0"/>
              </a:rPr>
              <a:t>сравнить текущий уровень защищенности с уровнем прошлого периода, то есть определить </a:t>
            </a:r>
            <a:r>
              <a:rPr lang="ru-RU" sz="2800" u="sng" dirty="0">
                <a:latin typeface="+mn-lt"/>
                <a:ea typeface="Times New Roman" pitchFamily="18" charset="0"/>
              </a:rPr>
              <a:t>тенденции</a:t>
            </a:r>
            <a:r>
              <a:rPr lang="ru-RU" sz="2800" dirty="0">
                <a:latin typeface="+mn-lt"/>
                <a:ea typeface="Times New Roman" pitchFamily="18" charset="0"/>
              </a:rPr>
              <a:t> в этом направлении;</a:t>
            </a:r>
          </a:p>
          <a:p>
            <a:pPr lvl="1" indent="-360000">
              <a:spcBef>
                <a:spcPts val="1200"/>
              </a:spcBef>
              <a:buFont typeface="Arial" pitchFamily="34" charset="0"/>
              <a:buChar char="•"/>
            </a:pPr>
            <a:r>
              <a:rPr lang="ru-RU" sz="2800" dirty="0">
                <a:latin typeface="+mn-lt"/>
                <a:ea typeface="Times New Roman" pitchFamily="18" charset="0"/>
              </a:rPr>
              <a:t>сравнить текущий уровень с поставленными </a:t>
            </a:r>
            <a:r>
              <a:rPr lang="ru-RU" sz="2800" u="sng" dirty="0">
                <a:latin typeface="+mn-lt"/>
                <a:ea typeface="Times New Roman" pitchFamily="18" charset="0"/>
              </a:rPr>
              <a:t>целями</a:t>
            </a:r>
            <a:r>
              <a:rPr lang="ru-RU" sz="2800" dirty="0">
                <a:latin typeface="+mn-lt"/>
                <a:ea typeface="Times New Roman" pitchFamily="18" charset="0"/>
              </a:rPr>
              <a:t>;</a:t>
            </a:r>
          </a:p>
          <a:p>
            <a:pPr lvl="1" indent="-360000">
              <a:spcBef>
                <a:spcPts val="1200"/>
              </a:spcBef>
              <a:buFont typeface="Arial" pitchFamily="34" charset="0"/>
              <a:buChar char="•"/>
            </a:pPr>
            <a:r>
              <a:rPr lang="ru-RU" sz="2800" dirty="0">
                <a:latin typeface="+mn-lt"/>
                <a:ea typeface="Times New Roman" pitchFamily="18" charset="0"/>
              </a:rPr>
              <a:t>выявить наиболее значительные области затрат;</a:t>
            </a:r>
          </a:p>
          <a:p>
            <a:pPr lvl="1" indent="-360000">
              <a:spcBef>
                <a:spcPts val="1200"/>
              </a:spcBef>
              <a:buFont typeface="Arial" pitchFamily="34" charset="0"/>
              <a:buChar char="•"/>
            </a:pPr>
            <a:r>
              <a:rPr lang="ru-RU" sz="2800" dirty="0">
                <a:latin typeface="+mn-lt"/>
                <a:ea typeface="Times New Roman" pitchFamily="18" charset="0"/>
              </a:rPr>
              <a:t>выбрать области для улучшения;</a:t>
            </a:r>
          </a:p>
          <a:p>
            <a:pPr lvl="1" indent="-360000">
              <a:spcBef>
                <a:spcPts val="1200"/>
              </a:spcBef>
              <a:buFont typeface="Arial" pitchFamily="34" charset="0"/>
              <a:buChar char="•"/>
            </a:pPr>
            <a:r>
              <a:rPr lang="ru-RU" sz="2800" dirty="0">
                <a:latin typeface="+mn-lt"/>
                <a:ea typeface="Times New Roman" pitchFamily="18" charset="0"/>
              </a:rPr>
              <a:t>оценить эффективность программ по улучшению.</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0948"/>
            <a:ext cx="9144000" cy="67710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indent="-360000">
              <a:spcBef>
                <a:spcPts val="1200"/>
              </a:spcBef>
            </a:pPr>
            <a:r>
              <a:rPr lang="ru-RU" sz="2800" b="1" dirty="0">
                <a:latin typeface="+mn-lt"/>
                <a:ea typeface="Times New Roman" pitchFamily="18" charset="0"/>
              </a:rPr>
              <a:t>Анализ затрат на ИБ</a:t>
            </a:r>
          </a:p>
          <a:p>
            <a:pPr marL="360000" lvl="0" indent="-360000">
              <a:spcBef>
                <a:spcPts val="1200"/>
              </a:spcBef>
            </a:pPr>
            <a:r>
              <a:rPr lang="ru-RU" sz="2800" b="1" i="1" u="sng" dirty="0">
                <a:latin typeface="+mn-lt"/>
                <a:ea typeface="Times New Roman" pitchFamily="18" charset="0"/>
              </a:rPr>
              <a:t>Отчет по затратам на безопасность</a:t>
            </a:r>
            <a:r>
              <a:rPr lang="ru-RU" sz="2800" b="1" i="1" dirty="0">
                <a:latin typeface="+mn-lt"/>
                <a:ea typeface="Times New Roman" pitchFamily="18" charset="0"/>
              </a:rPr>
              <a:t> </a:t>
            </a:r>
            <a:r>
              <a:rPr lang="ru-RU" sz="2400" i="1" dirty="0">
                <a:solidFill>
                  <a:prstClr val="black"/>
                </a:solidFill>
                <a:latin typeface="Calibri"/>
                <a:ea typeface="Times New Roman" pitchFamily="18" charset="0"/>
              </a:rPr>
              <a:t>(5 из 5)</a:t>
            </a:r>
          </a:p>
          <a:p>
            <a:pPr marL="360000" indent="-360000">
              <a:spcBef>
                <a:spcPts val="1200"/>
              </a:spcBef>
            </a:pPr>
            <a:endParaRPr lang="ru-RU" sz="2800" b="1" i="1" u="sng" dirty="0">
              <a:latin typeface="+mn-lt"/>
              <a:ea typeface="Times New Roman" pitchFamily="18" charset="0"/>
            </a:endParaRPr>
          </a:p>
          <a:p>
            <a:pPr marL="360000" indent="-360000">
              <a:spcBef>
                <a:spcPts val="1200"/>
              </a:spcBef>
            </a:pPr>
            <a:r>
              <a:rPr lang="ru-RU" sz="2800" dirty="0">
                <a:latin typeface="+mn-lt"/>
                <a:ea typeface="Times New Roman" pitchFamily="18" charset="0"/>
              </a:rPr>
              <a:t>	</a:t>
            </a:r>
            <a:r>
              <a:rPr lang="ru-RU" sz="2800" b="1" dirty="0">
                <a:latin typeface="+mn-lt"/>
                <a:ea typeface="Times New Roman" pitchFamily="18" charset="0"/>
              </a:rPr>
              <a:t>Руководитель</a:t>
            </a:r>
            <a:r>
              <a:rPr lang="ru-RU" sz="2800" dirty="0">
                <a:latin typeface="+mn-lt"/>
                <a:ea typeface="Times New Roman" pitchFamily="18" charset="0"/>
              </a:rPr>
              <a:t> ожидает получить отчет по затратам на безопасность, который:</a:t>
            </a:r>
          </a:p>
          <a:p>
            <a:pPr lvl="2" indent="-360000">
              <a:spcBef>
                <a:spcPts val="1200"/>
              </a:spcBef>
              <a:buFont typeface="Arial" pitchFamily="34" charset="0"/>
              <a:buChar char="•"/>
            </a:pPr>
            <a:r>
              <a:rPr lang="ru-RU" sz="2800" dirty="0">
                <a:latin typeface="+mn-lt"/>
                <a:ea typeface="Times New Roman" pitchFamily="18" charset="0"/>
              </a:rPr>
              <a:t>проинформирует его лишь о вещах, относящихся к сфере его компетенции, и ни о чем более;</a:t>
            </a:r>
          </a:p>
          <a:p>
            <a:pPr lvl="2" indent="-360000">
              <a:spcBef>
                <a:spcPts val="1200"/>
              </a:spcBef>
              <a:buFont typeface="Arial" pitchFamily="34" charset="0"/>
              <a:buChar char="•"/>
            </a:pPr>
            <a:r>
              <a:rPr lang="ru-RU" sz="2800" dirty="0">
                <a:latin typeface="+mn-lt"/>
                <a:ea typeface="Times New Roman" pitchFamily="18" charset="0"/>
              </a:rPr>
              <a:t>написан легким для понимания языком и не напичкан специальными терминами;</a:t>
            </a:r>
          </a:p>
          <a:p>
            <a:pPr lvl="2" indent="-360000">
              <a:spcBef>
                <a:spcPts val="1200"/>
              </a:spcBef>
              <a:buFont typeface="Arial" pitchFamily="34" charset="0"/>
              <a:buChar char="•"/>
            </a:pPr>
            <a:r>
              <a:rPr lang="ru-RU" sz="2800" dirty="0">
                <a:latin typeface="+mn-lt"/>
                <a:ea typeface="Times New Roman" pitchFamily="18" charset="0"/>
              </a:rPr>
              <a:t>изложен четко и кратко и содержит всю необходимую информацию;</a:t>
            </a:r>
          </a:p>
          <a:p>
            <a:pPr lvl="2" indent="-360000">
              <a:spcBef>
                <a:spcPts val="1200"/>
              </a:spcBef>
              <a:buFont typeface="Arial" pitchFamily="34" charset="0"/>
              <a:buChar char="•"/>
            </a:pPr>
            <a:r>
              <a:rPr lang="ru-RU" sz="2800" dirty="0">
                <a:latin typeface="+mn-lt"/>
                <a:ea typeface="Times New Roman" pitchFamily="18" charset="0"/>
              </a:rPr>
              <a:t>позволит определить первоочередные задачи и направления деятельности.</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graphicFrame>
        <p:nvGraphicFramePr>
          <p:cNvPr id="2" name="Таблица 1"/>
          <p:cNvGraphicFramePr>
            <a:graphicFrameLocks noGrp="1"/>
          </p:cNvGraphicFramePr>
          <p:nvPr>
            <p:extLst>
              <p:ext uri="{D42A27DB-BD31-4B8C-83A1-F6EECF244321}">
                <p14:modId xmlns:p14="http://schemas.microsoft.com/office/powerpoint/2010/main" val="3748543068"/>
              </p:ext>
            </p:extLst>
          </p:nvPr>
        </p:nvGraphicFramePr>
        <p:xfrm>
          <a:off x="0" y="0"/>
          <a:ext cx="9143999" cy="6885709"/>
        </p:xfrm>
        <a:graphic>
          <a:graphicData uri="http://schemas.openxmlformats.org/drawingml/2006/table">
            <a:tbl>
              <a:tblPr/>
              <a:tblGrid>
                <a:gridCol w="5996067">
                  <a:extLst>
                    <a:ext uri="{9D8B030D-6E8A-4147-A177-3AD203B41FA5}">
                      <a16:colId xmlns:a16="http://schemas.microsoft.com/office/drawing/2014/main" xmlns="" val="20000"/>
                    </a:ext>
                  </a:extLst>
                </a:gridCol>
                <a:gridCol w="824459">
                  <a:extLst>
                    <a:ext uri="{9D8B030D-6E8A-4147-A177-3AD203B41FA5}">
                      <a16:colId xmlns:a16="http://schemas.microsoft.com/office/drawing/2014/main" xmlns="" val="20001"/>
                    </a:ext>
                  </a:extLst>
                </a:gridCol>
                <a:gridCol w="749507">
                  <a:extLst>
                    <a:ext uri="{9D8B030D-6E8A-4147-A177-3AD203B41FA5}">
                      <a16:colId xmlns:a16="http://schemas.microsoft.com/office/drawing/2014/main" xmlns="" val="20002"/>
                    </a:ext>
                  </a:extLst>
                </a:gridCol>
                <a:gridCol w="749507">
                  <a:extLst>
                    <a:ext uri="{9D8B030D-6E8A-4147-A177-3AD203B41FA5}">
                      <a16:colId xmlns:a16="http://schemas.microsoft.com/office/drawing/2014/main" xmlns="" val="20003"/>
                    </a:ext>
                  </a:extLst>
                </a:gridCol>
                <a:gridCol w="824459">
                  <a:extLst>
                    <a:ext uri="{9D8B030D-6E8A-4147-A177-3AD203B41FA5}">
                      <a16:colId xmlns:a16="http://schemas.microsoft.com/office/drawing/2014/main" xmlns="" val="20004"/>
                    </a:ext>
                  </a:extLst>
                </a:gridCol>
              </a:tblGrid>
              <a:tr h="326654">
                <a:tc>
                  <a:txBody>
                    <a:bodyPr/>
                    <a:lstStyle/>
                    <a:p>
                      <a:pPr algn="ctr">
                        <a:spcAft>
                          <a:spcPts val="0"/>
                        </a:spcAft>
                      </a:pPr>
                      <a:r>
                        <a:rPr lang="ru-RU" sz="1600" b="1" dirty="0">
                          <a:effectLst/>
                          <a:latin typeface="+mn-lt"/>
                          <a:ea typeface="Times New Roman" panose="02020603050405020304" pitchFamily="18" charset="0"/>
                        </a:rPr>
                        <a:t>Затраты</a:t>
                      </a:r>
                    </a:p>
                  </a:txBody>
                  <a:tcPr marL="23056" marR="2305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gridSpan="4">
                  <a:txBody>
                    <a:bodyPr/>
                    <a:lstStyle/>
                    <a:p>
                      <a:pPr algn="ctr">
                        <a:spcAft>
                          <a:spcPts val="0"/>
                        </a:spcAft>
                      </a:pPr>
                      <a:r>
                        <a:rPr lang="ru-RU" sz="1600" b="1" dirty="0">
                          <a:effectLst/>
                          <a:latin typeface="+mn-lt"/>
                          <a:ea typeface="Times New Roman" panose="02020603050405020304" pitchFamily="18" charset="0"/>
                        </a:rPr>
                        <a:t>Периоды</a:t>
                      </a:r>
                    </a:p>
                  </a:txBody>
                  <a:tcPr marL="23056" marR="2305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xmlns="" val="10000"/>
                  </a:ext>
                </a:extLst>
              </a:tr>
              <a:tr h="221846">
                <a:tc>
                  <a:txBody>
                    <a:bodyPr/>
                    <a:lstStyle/>
                    <a:p>
                      <a:pPr>
                        <a:spcAft>
                          <a:spcPts val="0"/>
                        </a:spcAft>
                      </a:pPr>
                      <a:r>
                        <a:rPr lang="ru-RU" sz="1600">
                          <a:effectLst/>
                          <a:latin typeface="+mn-lt"/>
                          <a:ea typeface="Times New Roman" panose="02020603050405020304" pitchFamily="18" charset="0"/>
                        </a:rPr>
                        <a:t> </a:t>
                      </a:r>
                    </a:p>
                  </a:txBody>
                  <a:tcPr marL="23056" marR="23056"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ru-RU" sz="1600">
                          <a:effectLst/>
                          <a:latin typeface="+mn-lt"/>
                          <a:ea typeface="Times New Roman" panose="02020603050405020304" pitchFamily="18" charset="0"/>
                        </a:rPr>
                        <a:t>I</a:t>
                      </a:r>
                    </a:p>
                  </a:txBody>
                  <a:tcPr marL="23056" marR="23056"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ru-RU" sz="1600">
                          <a:effectLst/>
                          <a:latin typeface="+mn-lt"/>
                          <a:ea typeface="Times New Roman" panose="02020603050405020304" pitchFamily="18" charset="0"/>
                        </a:rPr>
                        <a:t>II</a:t>
                      </a:r>
                    </a:p>
                  </a:txBody>
                  <a:tcPr marL="23056" marR="23056"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ru-RU" sz="1600">
                          <a:effectLst/>
                          <a:latin typeface="+mn-lt"/>
                          <a:ea typeface="Times New Roman" panose="02020603050405020304" pitchFamily="18" charset="0"/>
                        </a:rPr>
                        <a:t>III</a:t>
                      </a:r>
                    </a:p>
                  </a:txBody>
                  <a:tcPr marL="23056" marR="23056"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ru-RU" sz="1600">
                          <a:effectLst/>
                          <a:latin typeface="+mn-lt"/>
                          <a:ea typeface="Times New Roman" panose="02020603050405020304" pitchFamily="18" charset="0"/>
                        </a:rPr>
                        <a:t>IV</a:t>
                      </a:r>
                    </a:p>
                  </a:txBody>
                  <a:tcPr marL="23056" marR="23056"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486489">
                <a:tc>
                  <a:txBody>
                    <a:bodyPr/>
                    <a:lstStyle/>
                    <a:p>
                      <a:pPr>
                        <a:spcAft>
                          <a:spcPts val="0"/>
                        </a:spcAft>
                      </a:pPr>
                      <a:r>
                        <a:rPr lang="ru-RU" sz="1600" dirty="0">
                          <a:effectLst/>
                          <a:latin typeface="+mn-lt"/>
                          <a:ea typeface="Times New Roman" panose="02020603050405020304" pitchFamily="18" charset="0"/>
                        </a:rPr>
                        <a:t>РЕСУРС «А»</a:t>
                      </a:r>
                    </a:p>
                    <a:p>
                      <a:pPr>
                        <a:spcAft>
                          <a:spcPts val="0"/>
                        </a:spcAft>
                      </a:pPr>
                      <a:r>
                        <a:rPr lang="ru-RU" sz="1600" dirty="0">
                          <a:effectLst/>
                          <a:latin typeface="+mn-lt"/>
                          <a:ea typeface="Times New Roman" panose="02020603050405020304" pitchFamily="18" charset="0"/>
                        </a:rPr>
                        <a:t>Предупредительные</a:t>
                      </a:r>
                    </a:p>
                  </a:txBody>
                  <a:tcPr marL="23056" marR="2305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 </a:t>
                      </a:r>
                    </a:p>
                    <a:p>
                      <a:pPr>
                        <a:spcAft>
                          <a:spcPts val="0"/>
                        </a:spcAft>
                      </a:pPr>
                      <a:r>
                        <a:rPr lang="ru-RU" sz="1600">
                          <a:effectLst/>
                          <a:latin typeface="+mn-lt"/>
                          <a:ea typeface="Times New Roman" panose="02020603050405020304" pitchFamily="18" charset="0"/>
                        </a:rPr>
                        <a:t>227</a:t>
                      </a:r>
                    </a:p>
                  </a:txBody>
                  <a:tcPr marL="23056" marR="2305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 </a:t>
                      </a:r>
                    </a:p>
                    <a:p>
                      <a:pPr>
                        <a:spcAft>
                          <a:spcPts val="0"/>
                        </a:spcAft>
                      </a:pPr>
                      <a:r>
                        <a:rPr lang="ru-RU" sz="1600">
                          <a:effectLst/>
                          <a:latin typeface="+mn-lt"/>
                          <a:ea typeface="Times New Roman" panose="02020603050405020304" pitchFamily="18" charset="0"/>
                        </a:rPr>
                        <a:t>198</a:t>
                      </a:r>
                    </a:p>
                  </a:txBody>
                  <a:tcPr marL="23056" marR="2305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 </a:t>
                      </a:r>
                    </a:p>
                    <a:p>
                      <a:pPr>
                        <a:spcAft>
                          <a:spcPts val="0"/>
                        </a:spcAft>
                      </a:pPr>
                      <a:r>
                        <a:rPr lang="ru-RU" sz="1600">
                          <a:effectLst/>
                          <a:latin typeface="+mn-lt"/>
                          <a:ea typeface="Times New Roman" panose="02020603050405020304" pitchFamily="18" charset="0"/>
                        </a:rPr>
                        <a:t>209</a:t>
                      </a:r>
                    </a:p>
                  </a:txBody>
                  <a:tcPr marL="23056" marR="2305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 </a:t>
                      </a:r>
                    </a:p>
                    <a:p>
                      <a:pPr>
                        <a:spcAft>
                          <a:spcPts val="0"/>
                        </a:spcAft>
                      </a:pPr>
                      <a:r>
                        <a:rPr lang="ru-RU" sz="1600">
                          <a:effectLst/>
                          <a:latin typeface="+mn-lt"/>
                          <a:ea typeface="Times New Roman" panose="02020603050405020304" pitchFamily="18" charset="0"/>
                        </a:rPr>
                        <a:t>251</a:t>
                      </a:r>
                    </a:p>
                  </a:txBody>
                  <a:tcPr marL="23056" marR="2305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10002"/>
                  </a:ext>
                </a:extLst>
              </a:tr>
              <a:tr h="266390">
                <a:tc>
                  <a:txBody>
                    <a:bodyPr/>
                    <a:lstStyle/>
                    <a:p>
                      <a:pPr>
                        <a:spcAft>
                          <a:spcPts val="0"/>
                        </a:spcAft>
                      </a:pPr>
                      <a:r>
                        <a:rPr lang="ru-RU" sz="1600" dirty="0">
                          <a:effectLst/>
                          <a:latin typeface="+mn-lt"/>
                          <a:ea typeface="Times New Roman" panose="02020603050405020304" pitchFamily="18" charset="0"/>
                        </a:rPr>
                        <a:t>На контроль</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593</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616</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606</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614</a:t>
                      </a:r>
                    </a:p>
                  </a:txBody>
                  <a:tcPr marL="23056" marR="23056" marT="0" marB="0">
                    <a:lnL>
                      <a:noFill/>
                    </a:lnL>
                    <a:lnR>
                      <a:noFill/>
                    </a:lnR>
                    <a:lnT>
                      <a:noFill/>
                    </a:lnT>
                    <a:lnB>
                      <a:noFill/>
                    </a:lnB>
                    <a:solidFill>
                      <a:srgbClr val="FFFFFF"/>
                    </a:solidFill>
                  </a:tcPr>
                </a:tc>
                <a:extLst>
                  <a:ext uri="{0D108BD9-81ED-4DB2-BD59-A6C34878D82A}">
                    <a16:rowId xmlns:a16="http://schemas.microsoft.com/office/drawing/2014/main" xmlns="" val="10003"/>
                  </a:ext>
                </a:extLst>
              </a:tr>
              <a:tr h="266390">
                <a:tc>
                  <a:txBody>
                    <a:bodyPr/>
                    <a:lstStyle/>
                    <a:p>
                      <a:pPr>
                        <a:spcAft>
                          <a:spcPts val="0"/>
                        </a:spcAft>
                      </a:pPr>
                      <a:r>
                        <a:rPr lang="ru-RU" sz="1600" dirty="0">
                          <a:effectLst/>
                          <a:latin typeface="+mn-lt"/>
                          <a:ea typeface="Times New Roman" panose="02020603050405020304" pitchFamily="18" charset="0"/>
                        </a:rPr>
                        <a:t>На внутренние потери</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985</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1016</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758</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744</a:t>
                      </a:r>
                    </a:p>
                  </a:txBody>
                  <a:tcPr marL="23056" marR="23056" marT="0" marB="0">
                    <a:lnL>
                      <a:noFill/>
                    </a:lnL>
                    <a:lnR>
                      <a:noFill/>
                    </a:lnR>
                    <a:lnT>
                      <a:noFill/>
                    </a:lnT>
                    <a:lnB>
                      <a:noFill/>
                    </a:lnB>
                    <a:solidFill>
                      <a:srgbClr val="FFFFFF"/>
                    </a:solidFill>
                  </a:tcPr>
                </a:tc>
                <a:extLst>
                  <a:ext uri="{0D108BD9-81ED-4DB2-BD59-A6C34878D82A}">
                    <a16:rowId xmlns:a16="http://schemas.microsoft.com/office/drawing/2014/main" xmlns="" val="10004"/>
                  </a:ext>
                </a:extLst>
              </a:tr>
              <a:tr h="267262">
                <a:tc>
                  <a:txBody>
                    <a:bodyPr/>
                    <a:lstStyle/>
                    <a:p>
                      <a:pPr>
                        <a:spcAft>
                          <a:spcPts val="0"/>
                        </a:spcAft>
                      </a:pPr>
                      <a:r>
                        <a:rPr lang="ru-RU" sz="1600" dirty="0">
                          <a:effectLst/>
                          <a:latin typeface="+mn-lt"/>
                          <a:ea typeface="Times New Roman" panose="02020603050405020304" pitchFamily="18" charset="0"/>
                        </a:rPr>
                        <a:t>На внешние потери</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503</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528</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482</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427</a:t>
                      </a:r>
                    </a:p>
                  </a:txBody>
                  <a:tcPr marL="23056" marR="23056" marT="0" marB="0">
                    <a:lnL>
                      <a:noFill/>
                    </a:lnL>
                    <a:lnR>
                      <a:noFill/>
                    </a:lnR>
                    <a:lnT>
                      <a:noFill/>
                    </a:lnT>
                    <a:lnB>
                      <a:noFill/>
                    </a:lnB>
                    <a:solidFill>
                      <a:srgbClr val="FFFFFF"/>
                    </a:solidFill>
                  </a:tcPr>
                </a:tc>
                <a:extLst>
                  <a:ext uri="{0D108BD9-81ED-4DB2-BD59-A6C34878D82A}">
                    <a16:rowId xmlns:a16="http://schemas.microsoft.com/office/drawing/2014/main" xmlns="" val="10005"/>
                  </a:ext>
                </a:extLst>
              </a:tr>
              <a:tr h="266390">
                <a:tc>
                  <a:txBody>
                    <a:bodyPr/>
                    <a:lstStyle/>
                    <a:p>
                      <a:pPr>
                        <a:spcAft>
                          <a:spcPts val="0"/>
                        </a:spcAft>
                      </a:pPr>
                      <a:r>
                        <a:rPr lang="ru-RU" sz="1600" dirty="0">
                          <a:effectLst/>
                          <a:latin typeface="+mn-lt"/>
                          <a:ea typeface="Times New Roman" panose="02020603050405020304" pitchFamily="18" charset="0"/>
                        </a:rPr>
                        <a:t>Общие затраты на безопасность</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2308</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2358</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2065</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2036</a:t>
                      </a:r>
                    </a:p>
                  </a:txBody>
                  <a:tcPr marL="23056" marR="23056" marT="0" marB="0">
                    <a:lnL>
                      <a:noFill/>
                    </a:lnL>
                    <a:lnR>
                      <a:noFill/>
                    </a:lnR>
                    <a:lnT>
                      <a:noFill/>
                    </a:lnT>
                    <a:lnB>
                      <a:noFill/>
                    </a:lnB>
                    <a:solidFill>
                      <a:srgbClr val="FFFFFF"/>
                    </a:solidFill>
                  </a:tcPr>
                </a:tc>
                <a:extLst>
                  <a:ext uri="{0D108BD9-81ED-4DB2-BD59-A6C34878D82A}">
                    <a16:rowId xmlns:a16="http://schemas.microsoft.com/office/drawing/2014/main" xmlns="" val="10006"/>
                  </a:ext>
                </a:extLst>
              </a:tr>
              <a:tr h="267262">
                <a:tc>
                  <a:txBody>
                    <a:bodyPr/>
                    <a:lstStyle/>
                    <a:p>
                      <a:pPr>
                        <a:spcAft>
                          <a:spcPts val="0"/>
                        </a:spcAft>
                      </a:pPr>
                      <a:r>
                        <a:rPr lang="ru-RU" sz="1600" dirty="0">
                          <a:effectLst/>
                          <a:latin typeface="+mn-lt"/>
                          <a:ea typeface="Times New Roman" panose="02020603050405020304" pitchFamily="18" charset="0"/>
                        </a:rPr>
                        <a:t>Общие затраты на безопасность, отнесенные к объему продаж</a:t>
                      </a:r>
                    </a:p>
                  </a:txBody>
                  <a:tcPr marL="23056" marR="23056" marT="0" marB="0">
                    <a:lnL>
                      <a:noFill/>
                    </a:lnL>
                    <a:lnR>
                      <a:noFill/>
                    </a:lnR>
                    <a:lnT>
                      <a:noFill/>
                    </a:lnT>
                    <a:lnB>
                      <a:noFill/>
                    </a:lnB>
                    <a:solidFill>
                      <a:srgbClr val="FFFFFF"/>
                    </a:solidFill>
                  </a:tcPr>
                </a:tc>
                <a:tc>
                  <a:txBody>
                    <a:bodyPr/>
                    <a:lstStyle/>
                    <a:p>
                      <a:pPr>
                        <a:spcAft>
                          <a:spcPts val="0"/>
                        </a:spcAft>
                      </a:pPr>
                      <a:r>
                        <a:rPr lang="ru-RU" sz="1600" dirty="0">
                          <a:effectLst/>
                          <a:latin typeface="+mn-lt"/>
                          <a:ea typeface="Times New Roman" panose="02020603050405020304" pitchFamily="18" charset="0"/>
                        </a:rPr>
                        <a:t>1,0%</a:t>
                      </a:r>
                    </a:p>
                  </a:txBody>
                  <a:tcPr marL="23056" marR="23056" marT="0" marB="0">
                    <a:lnL>
                      <a:noFill/>
                    </a:lnL>
                    <a:lnR>
                      <a:noFill/>
                    </a:lnR>
                    <a:lnT>
                      <a:noFill/>
                    </a:lnT>
                    <a:lnB>
                      <a:noFill/>
                    </a:lnB>
                    <a:solidFill>
                      <a:srgbClr val="FFFFFF"/>
                    </a:solidFill>
                  </a:tcPr>
                </a:tc>
                <a:tc>
                  <a:txBody>
                    <a:bodyPr/>
                    <a:lstStyle/>
                    <a:p>
                      <a:pPr>
                        <a:spcAft>
                          <a:spcPts val="0"/>
                        </a:spcAft>
                      </a:pPr>
                      <a:r>
                        <a:rPr lang="ru-RU" sz="1600" dirty="0">
                          <a:effectLst/>
                          <a:latin typeface="+mn-lt"/>
                          <a:ea typeface="Times New Roman" panose="02020603050405020304" pitchFamily="18" charset="0"/>
                        </a:rPr>
                        <a:t>1,05%</a:t>
                      </a:r>
                    </a:p>
                  </a:txBody>
                  <a:tcPr marL="23056" marR="23056" marT="0" marB="0">
                    <a:lnL>
                      <a:noFill/>
                    </a:lnL>
                    <a:lnR>
                      <a:noFill/>
                    </a:lnR>
                    <a:lnT>
                      <a:noFill/>
                    </a:lnT>
                    <a:lnB>
                      <a:noFill/>
                    </a:lnB>
                    <a:solidFill>
                      <a:srgbClr val="FFFFFF"/>
                    </a:solidFill>
                  </a:tcPr>
                </a:tc>
                <a:tc>
                  <a:txBody>
                    <a:bodyPr/>
                    <a:lstStyle/>
                    <a:p>
                      <a:pPr>
                        <a:spcAft>
                          <a:spcPts val="0"/>
                        </a:spcAft>
                      </a:pPr>
                      <a:r>
                        <a:rPr lang="ru-RU" sz="1600" dirty="0">
                          <a:effectLst/>
                          <a:latin typeface="+mn-lt"/>
                          <a:ea typeface="Times New Roman" panose="02020603050405020304" pitchFamily="18" charset="0"/>
                        </a:rPr>
                        <a:t>0,9%</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0,85%</a:t>
                      </a:r>
                    </a:p>
                  </a:txBody>
                  <a:tcPr marL="23056" marR="23056" marT="0" marB="0">
                    <a:lnL>
                      <a:noFill/>
                    </a:lnL>
                    <a:lnR>
                      <a:noFill/>
                    </a:lnR>
                    <a:lnT>
                      <a:noFill/>
                    </a:lnT>
                    <a:lnB>
                      <a:noFill/>
                    </a:lnB>
                    <a:solidFill>
                      <a:srgbClr val="FFFFFF"/>
                    </a:solidFill>
                  </a:tcPr>
                </a:tc>
                <a:extLst>
                  <a:ext uri="{0D108BD9-81ED-4DB2-BD59-A6C34878D82A}">
                    <a16:rowId xmlns:a16="http://schemas.microsoft.com/office/drawing/2014/main" xmlns="" val="10007"/>
                  </a:ext>
                </a:extLst>
              </a:tr>
              <a:tr h="346743">
                <a:tc>
                  <a:txBody>
                    <a:bodyPr/>
                    <a:lstStyle/>
                    <a:p>
                      <a:pPr>
                        <a:spcAft>
                          <a:spcPts val="0"/>
                        </a:spcAft>
                      </a:pPr>
                      <a:r>
                        <a:rPr lang="ru-RU" sz="1600">
                          <a:effectLst/>
                          <a:latin typeface="+mn-lt"/>
                          <a:ea typeface="Times New Roman" panose="02020603050405020304" pitchFamily="18" charset="0"/>
                        </a:rPr>
                        <a:t>Общие затраты но безопасность, отнесенные к трудоемкости</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1,9%</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2%</a:t>
                      </a:r>
                    </a:p>
                  </a:txBody>
                  <a:tcPr marL="23056" marR="23056" marT="0" marB="0">
                    <a:lnL>
                      <a:noFill/>
                    </a:lnL>
                    <a:lnR>
                      <a:noFill/>
                    </a:lnR>
                    <a:lnT>
                      <a:noFill/>
                    </a:lnT>
                    <a:lnB>
                      <a:noFill/>
                    </a:lnB>
                    <a:solidFill>
                      <a:srgbClr val="FFFFFF"/>
                    </a:solidFill>
                  </a:tcPr>
                </a:tc>
                <a:tc>
                  <a:txBody>
                    <a:bodyPr/>
                    <a:lstStyle/>
                    <a:p>
                      <a:pPr>
                        <a:spcAft>
                          <a:spcPts val="0"/>
                        </a:spcAft>
                      </a:pPr>
                      <a:r>
                        <a:rPr lang="ru-RU" sz="1600" dirty="0">
                          <a:effectLst/>
                          <a:latin typeface="+mn-lt"/>
                          <a:ea typeface="Times New Roman" panose="02020603050405020304" pitchFamily="18" charset="0"/>
                        </a:rPr>
                        <a:t>1,5%</a:t>
                      </a:r>
                    </a:p>
                  </a:txBody>
                  <a:tcPr marL="23056" marR="23056" marT="0" marB="0">
                    <a:lnL>
                      <a:noFill/>
                    </a:lnL>
                    <a:lnR>
                      <a:noFill/>
                    </a:lnR>
                    <a:lnT>
                      <a:noFill/>
                    </a:lnT>
                    <a:lnB>
                      <a:noFill/>
                    </a:lnB>
                    <a:solidFill>
                      <a:srgbClr val="FFFFFF"/>
                    </a:solidFill>
                  </a:tcPr>
                </a:tc>
                <a:tc>
                  <a:txBody>
                    <a:bodyPr/>
                    <a:lstStyle/>
                    <a:p>
                      <a:pPr>
                        <a:spcAft>
                          <a:spcPts val="0"/>
                        </a:spcAft>
                      </a:pPr>
                      <a:r>
                        <a:rPr lang="ru-RU" sz="1600" dirty="0">
                          <a:effectLst/>
                          <a:latin typeface="+mn-lt"/>
                          <a:ea typeface="Times New Roman" panose="02020603050405020304" pitchFamily="18" charset="0"/>
                        </a:rPr>
                        <a:t>1,4%</a:t>
                      </a:r>
                    </a:p>
                  </a:txBody>
                  <a:tcPr marL="23056" marR="23056" marT="0" marB="0">
                    <a:lnL>
                      <a:noFill/>
                    </a:lnL>
                    <a:lnR>
                      <a:noFill/>
                    </a:lnR>
                    <a:lnT>
                      <a:noFill/>
                    </a:lnT>
                    <a:lnB>
                      <a:noFill/>
                    </a:lnB>
                    <a:solidFill>
                      <a:srgbClr val="FFFFFF"/>
                    </a:solidFill>
                  </a:tcPr>
                </a:tc>
                <a:extLst>
                  <a:ext uri="{0D108BD9-81ED-4DB2-BD59-A6C34878D82A}">
                    <a16:rowId xmlns:a16="http://schemas.microsoft.com/office/drawing/2014/main" xmlns="" val="10008"/>
                  </a:ext>
                </a:extLst>
              </a:tr>
              <a:tr h="251542">
                <a:tc>
                  <a:txBody>
                    <a:bodyPr/>
                    <a:lstStyle/>
                    <a:p>
                      <a:pPr>
                        <a:spcAft>
                          <a:spcPts val="0"/>
                        </a:spcAft>
                      </a:pPr>
                      <a:r>
                        <a:rPr lang="ru-RU" sz="1600">
                          <a:effectLst/>
                          <a:latin typeface="+mn-lt"/>
                          <a:ea typeface="Times New Roman" panose="02020603050405020304" pitchFamily="18" charset="0"/>
                        </a:rPr>
                        <a:t>РЕСУРС «В»</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 </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 </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 </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 </a:t>
                      </a:r>
                    </a:p>
                  </a:txBody>
                  <a:tcPr marL="23056" marR="23056" marT="0" marB="0">
                    <a:lnL>
                      <a:noFill/>
                    </a:lnL>
                    <a:lnR>
                      <a:noFill/>
                    </a:lnR>
                    <a:lnT>
                      <a:noFill/>
                    </a:lnT>
                    <a:lnB>
                      <a:noFill/>
                    </a:lnB>
                    <a:solidFill>
                      <a:srgbClr val="FFFFFF"/>
                    </a:solidFill>
                  </a:tcPr>
                </a:tc>
                <a:extLst>
                  <a:ext uri="{0D108BD9-81ED-4DB2-BD59-A6C34878D82A}">
                    <a16:rowId xmlns:a16="http://schemas.microsoft.com/office/drawing/2014/main" xmlns="" val="10009"/>
                  </a:ext>
                </a:extLst>
              </a:tr>
              <a:tr h="253289">
                <a:tc>
                  <a:txBody>
                    <a:bodyPr/>
                    <a:lstStyle/>
                    <a:p>
                      <a:pPr>
                        <a:spcAft>
                          <a:spcPts val="0"/>
                        </a:spcAft>
                      </a:pPr>
                      <a:r>
                        <a:rPr lang="ru-RU" sz="1600" dirty="0">
                          <a:effectLst/>
                          <a:latin typeface="+mn-lt"/>
                          <a:ea typeface="Times New Roman" panose="02020603050405020304" pitchFamily="18" charset="0"/>
                        </a:rPr>
                        <a:t>Предупредительные</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206</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229</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340</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397</a:t>
                      </a:r>
                    </a:p>
                  </a:txBody>
                  <a:tcPr marL="23056" marR="23056" marT="0" marB="0">
                    <a:lnL>
                      <a:noFill/>
                    </a:lnL>
                    <a:lnR>
                      <a:noFill/>
                    </a:lnR>
                    <a:lnT>
                      <a:noFill/>
                    </a:lnT>
                    <a:lnB>
                      <a:noFill/>
                    </a:lnB>
                    <a:solidFill>
                      <a:srgbClr val="FFFFFF"/>
                    </a:solidFill>
                  </a:tcPr>
                </a:tc>
                <a:extLst>
                  <a:ext uri="{0D108BD9-81ED-4DB2-BD59-A6C34878D82A}">
                    <a16:rowId xmlns:a16="http://schemas.microsoft.com/office/drawing/2014/main" xmlns="" val="10010"/>
                  </a:ext>
                </a:extLst>
              </a:tr>
              <a:tr h="254161">
                <a:tc>
                  <a:txBody>
                    <a:bodyPr/>
                    <a:lstStyle/>
                    <a:p>
                      <a:pPr>
                        <a:spcAft>
                          <a:spcPts val="0"/>
                        </a:spcAft>
                      </a:pPr>
                      <a:r>
                        <a:rPr lang="ru-RU" sz="1600">
                          <a:effectLst/>
                          <a:latin typeface="+mn-lt"/>
                          <a:ea typeface="Times New Roman" panose="02020603050405020304" pitchFamily="18" charset="0"/>
                        </a:rPr>
                        <a:t>На контроль</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894</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949</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916</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925</a:t>
                      </a:r>
                    </a:p>
                  </a:txBody>
                  <a:tcPr marL="23056" marR="23056" marT="0" marB="0">
                    <a:lnL>
                      <a:noFill/>
                    </a:lnL>
                    <a:lnR>
                      <a:noFill/>
                    </a:lnR>
                    <a:lnT>
                      <a:noFill/>
                    </a:lnT>
                    <a:lnB>
                      <a:noFill/>
                    </a:lnB>
                    <a:solidFill>
                      <a:srgbClr val="FFFFFF"/>
                    </a:solidFill>
                  </a:tcPr>
                </a:tc>
                <a:extLst>
                  <a:ext uri="{0D108BD9-81ED-4DB2-BD59-A6C34878D82A}">
                    <a16:rowId xmlns:a16="http://schemas.microsoft.com/office/drawing/2014/main" xmlns="" val="10011"/>
                  </a:ext>
                </a:extLst>
              </a:tr>
              <a:tr h="254161">
                <a:tc>
                  <a:txBody>
                    <a:bodyPr/>
                    <a:lstStyle/>
                    <a:p>
                      <a:pPr>
                        <a:spcAft>
                          <a:spcPts val="0"/>
                        </a:spcAft>
                      </a:pPr>
                      <a:r>
                        <a:rPr lang="ru-RU" sz="1600">
                          <a:effectLst/>
                          <a:latin typeface="+mn-lt"/>
                          <a:ea typeface="Times New Roman" panose="02020603050405020304" pitchFamily="18" charset="0"/>
                        </a:rPr>
                        <a:t>На внутренние потери</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1903</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1935</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1034</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948</a:t>
                      </a:r>
                    </a:p>
                  </a:txBody>
                  <a:tcPr marL="23056" marR="23056" marT="0" marB="0">
                    <a:lnL>
                      <a:noFill/>
                    </a:lnL>
                    <a:lnR>
                      <a:noFill/>
                    </a:lnR>
                    <a:lnT>
                      <a:noFill/>
                    </a:lnT>
                    <a:lnB>
                      <a:noFill/>
                    </a:lnB>
                    <a:solidFill>
                      <a:srgbClr val="FFFFFF"/>
                    </a:solidFill>
                  </a:tcPr>
                </a:tc>
                <a:extLst>
                  <a:ext uri="{0D108BD9-81ED-4DB2-BD59-A6C34878D82A}">
                    <a16:rowId xmlns:a16="http://schemas.microsoft.com/office/drawing/2014/main" xmlns="" val="10012"/>
                  </a:ext>
                </a:extLst>
              </a:tr>
              <a:tr h="254161">
                <a:tc>
                  <a:txBody>
                    <a:bodyPr/>
                    <a:lstStyle/>
                    <a:p>
                      <a:pPr>
                        <a:spcAft>
                          <a:spcPts val="0"/>
                        </a:spcAft>
                      </a:pPr>
                      <a:r>
                        <a:rPr lang="ru-RU" sz="1600">
                          <a:effectLst/>
                          <a:latin typeface="+mn-lt"/>
                          <a:ea typeface="Times New Roman" panose="02020603050405020304" pitchFamily="18" charset="0"/>
                        </a:rPr>
                        <a:t>На внешние потери</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620</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598</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613</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632</a:t>
                      </a:r>
                    </a:p>
                  </a:txBody>
                  <a:tcPr marL="23056" marR="23056" marT="0" marB="0">
                    <a:lnL>
                      <a:noFill/>
                    </a:lnL>
                    <a:lnR>
                      <a:noFill/>
                    </a:lnR>
                    <a:lnT>
                      <a:noFill/>
                    </a:lnT>
                    <a:lnB>
                      <a:noFill/>
                    </a:lnB>
                    <a:solidFill>
                      <a:srgbClr val="FFFFFF"/>
                    </a:solidFill>
                  </a:tcPr>
                </a:tc>
                <a:extLst>
                  <a:ext uri="{0D108BD9-81ED-4DB2-BD59-A6C34878D82A}">
                    <a16:rowId xmlns:a16="http://schemas.microsoft.com/office/drawing/2014/main" xmlns="" val="10013"/>
                  </a:ext>
                </a:extLst>
              </a:tr>
              <a:tr h="254161">
                <a:tc>
                  <a:txBody>
                    <a:bodyPr/>
                    <a:lstStyle/>
                    <a:p>
                      <a:pPr>
                        <a:spcAft>
                          <a:spcPts val="0"/>
                        </a:spcAft>
                      </a:pPr>
                      <a:r>
                        <a:rPr lang="ru-RU" sz="1600">
                          <a:effectLst/>
                          <a:latin typeface="+mn-lt"/>
                          <a:ea typeface="Times New Roman" panose="02020603050405020304" pitchFamily="18" charset="0"/>
                        </a:rPr>
                        <a:t>Общие затраты на безопасность</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3623</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3711</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2903</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2902</a:t>
                      </a:r>
                    </a:p>
                  </a:txBody>
                  <a:tcPr marL="23056" marR="23056" marT="0" marB="0">
                    <a:lnL>
                      <a:noFill/>
                    </a:lnL>
                    <a:lnR>
                      <a:noFill/>
                    </a:lnR>
                    <a:lnT>
                      <a:noFill/>
                    </a:lnT>
                    <a:lnB>
                      <a:noFill/>
                    </a:lnB>
                    <a:solidFill>
                      <a:srgbClr val="FFFFFF"/>
                    </a:solidFill>
                  </a:tcPr>
                </a:tc>
                <a:extLst>
                  <a:ext uri="{0D108BD9-81ED-4DB2-BD59-A6C34878D82A}">
                    <a16:rowId xmlns:a16="http://schemas.microsoft.com/office/drawing/2014/main" xmlns="" val="10014"/>
                  </a:ext>
                </a:extLst>
              </a:tr>
              <a:tr h="254161">
                <a:tc>
                  <a:txBody>
                    <a:bodyPr/>
                    <a:lstStyle/>
                    <a:p>
                      <a:pPr>
                        <a:spcAft>
                          <a:spcPts val="0"/>
                        </a:spcAft>
                      </a:pPr>
                      <a:r>
                        <a:rPr lang="ru-RU" sz="1600">
                          <a:effectLst/>
                          <a:latin typeface="+mn-lt"/>
                          <a:ea typeface="Times New Roman" panose="02020603050405020304" pitchFamily="18" charset="0"/>
                        </a:rPr>
                        <a:t>Общие затраты на безопасность, отнесенные к объему продаж</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1,1%</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1,15%</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0,9%</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0,9%</a:t>
                      </a:r>
                    </a:p>
                  </a:txBody>
                  <a:tcPr marL="23056" marR="23056" marT="0" marB="0">
                    <a:lnL>
                      <a:noFill/>
                    </a:lnL>
                    <a:lnR>
                      <a:noFill/>
                    </a:lnR>
                    <a:lnT>
                      <a:noFill/>
                    </a:lnT>
                    <a:lnB>
                      <a:noFill/>
                    </a:lnB>
                    <a:solidFill>
                      <a:srgbClr val="FFFFFF"/>
                    </a:solidFill>
                  </a:tcPr>
                </a:tc>
                <a:extLst>
                  <a:ext uri="{0D108BD9-81ED-4DB2-BD59-A6C34878D82A}">
                    <a16:rowId xmlns:a16="http://schemas.microsoft.com/office/drawing/2014/main" xmlns="" val="10015"/>
                  </a:ext>
                </a:extLst>
              </a:tr>
              <a:tr h="346743">
                <a:tc>
                  <a:txBody>
                    <a:bodyPr/>
                    <a:lstStyle/>
                    <a:p>
                      <a:pPr>
                        <a:spcAft>
                          <a:spcPts val="0"/>
                        </a:spcAft>
                      </a:pPr>
                      <a:r>
                        <a:rPr lang="ru-RU" sz="1600">
                          <a:effectLst/>
                          <a:latin typeface="+mn-lt"/>
                          <a:ea typeface="Times New Roman" panose="02020603050405020304" pitchFamily="18" charset="0"/>
                        </a:rPr>
                        <a:t>Общие затраты на безопасность, отнесенные к трудоемкости</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2,5%</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2,55%</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1,4%</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1,3%</a:t>
                      </a:r>
                    </a:p>
                  </a:txBody>
                  <a:tcPr marL="23056" marR="23056" marT="0" marB="0">
                    <a:lnL>
                      <a:noFill/>
                    </a:lnL>
                    <a:lnR>
                      <a:noFill/>
                    </a:lnR>
                    <a:lnT>
                      <a:noFill/>
                    </a:lnT>
                    <a:lnB>
                      <a:noFill/>
                    </a:lnB>
                    <a:solidFill>
                      <a:srgbClr val="FFFFFF"/>
                    </a:solidFill>
                  </a:tcPr>
                </a:tc>
                <a:extLst>
                  <a:ext uri="{0D108BD9-81ED-4DB2-BD59-A6C34878D82A}">
                    <a16:rowId xmlns:a16="http://schemas.microsoft.com/office/drawing/2014/main" xmlns="" val="10016"/>
                  </a:ext>
                </a:extLst>
              </a:tr>
              <a:tr h="239314">
                <a:tc>
                  <a:txBody>
                    <a:bodyPr/>
                    <a:lstStyle/>
                    <a:p>
                      <a:pPr>
                        <a:spcAft>
                          <a:spcPts val="0"/>
                        </a:spcAft>
                      </a:pPr>
                      <a:r>
                        <a:rPr lang="ru-RU" sz="1600" dirty="0">
                          <a:effectLst/>
                          <a:latin typeface="+mn-lt"/>
                          <a:ea typeface="Times New Roman" panose="02020603050405020304" pitchFamily="18" charset="0"/>
                        </a:rPr>
                        <a:t>РЕСУРС «С»</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 </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 </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 </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 </a:t>
                      </a:r>
                    </a:p>
                  </a:txBody>
                  <a:tcPr marL="23056" marR="23056" marT="0" marB="0">
                    <a:lnL>
                      <a:noFill/>
                    </a:lnL>
                    <a:lnR>
                      <a:noFill/>
                    </a:lnR>
                    <a:lnT>
                      <a:noFill/>
                    </a:lnT>
                    <a:lnB>
                      <a:noFill/>
                    </a:lnB>
                    <a:solidFill>
                      <a:srgbClr val="FFFFFF"/>
                    </a:solidFill>
                  </a:tcPr>
                </a:tc>
                <a:extLst>
                  <a:ext uri="{0D108BD9-81ED-4DB2-BD59-A6C34878D82A}">
                    <a16:rowId xmlns:a16="http://schemas.microsoft.com/office/drawing/2014/main" xmlns="" val="10017"/>
                  </a:ext>
                </a:extLst>
              </a:tr>
              <a:tr h="248048">
                <a:tc>
                  <a:txBody>
                    <a:bodyPr/>
                    <a:lstStyle/>
                    <a:p>
                      <a:pPr>
                        <a:spcAft>
                          <a:spcPts val="0"/>
                        </a:spcAft>
                      </a:pPr>
                      <a:r>
                        <a:rPr lang="ru-RU" sz="1600">
                          <a:effectLst/>
                          <a:latin typeface="+mn-lt"/>
                          <a:ea typeface="Times New Roman" panose="02020603050405020304" pitchFamily="18" charset="0"/>
                        </a:rPr>
                        <a:t>Предупредительные</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184</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242</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299</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347</a:t>
                      </a:r>
                    </a:p>
                  </a:txBody>
                  <a:tcPr marL="23056" marR="23056" marT="0" marB="0">
                    <a:lnL>
                      <a:noFill/>
                    </a:lnL>
                    <a:lnR>
                      <a:noFill/>
                    </a:lnR>
                    <a:lnT>
                      <a:noFill/>
                    </a:lnT>
                    <a:lnB>
                      <a:noFill/>
                    </a:lnB>
                    <a:solidFill>
                      <a:srgbClr val="FFFFFF"/>
                    </a:solidFill>
                  </a:tcPr>
                </a:tc>
                <a:extLst>
                  <a:ext uri="{0D108BD9-81ED-4DB2-BD59-A6C34878D82A}">
                    <a16:rowId xmlns:a16="http://schemas.microsoft.com/office/drawing/2014/main" xmlns="" val="10018"/>
                  </a:ext>
                </a:extLst>
              </a:tr>
              <a:tr h="248048">
                <a:tc>
                  <a:txBody>
                    <a:bodyPr/>
                    <a:lstStyle/>
                    <a:p>
                      <a:pPr>
                        <a:spcAft>
                          <a:spcPts val="0"/>
                        </a:spcAft>
                      </a:pPr>
                      <a:r>
                        <a:rPr lang="ru-RU" sz="1600">
                          <a:effectLst/>
                          <a:latin typeface="+mn-lt"/>
                          <a:ea typeface="Times New Roman" panose="02020603050405020304" pitchFamily="18" charset="0"/>
                        </a:rPr>
                        <a:t>На контроль</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815</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859</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831</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802</a:t>
                      </a:r>
                    </a:p>
                  </a:txBody>
                  <a:tcPr marL="23056" marR="23056" marT="0" marB="0">
                    <a:lnL>
                      <a:noFill/>
                    </a:lnL>
                    <a:lnR>
                      <a:noFill/>
                    </a:lnR>
                    <a:lnT>
                      <a:noFill/>
                    </a:lnT>
                    <a:lnB>
                      <a:noFill/>
                    </a:lnB>
                    <a:solidFill>
                      <a:srgbClr val="FFFFFF"/>
                    </a:solidFill>
                  </a:tcPr>
                </a:tc>
                <a:extLst>
                  <a:ext uri="{0D108BD9-81ED-4DB2-BD59-A6C34878D82A}">
                    <a16:rowId xmlns:a16="http://schemas.microsoft.com/office/drawing/2014/main" xmlns="" val="10019"/>
                  </a:ext>
                </a:extLst>
              </a:tr>
              <a:tr h="248048">
                <a:tc>
                  <a:txBody>
                    <a:bodyPr/>
                    <a:lstStyle/>
                    <a:p>
                      <a:pPr>
                        <a:spcAft>
                          <a:spcPts val="0"/>
                        </a:spcAft>
                      </a:pPr>
                      <a:r>
                        <a:rPr lang="ru-RU" sz="1600">
                          <a:effectLst/>
                          <a:latin typeface="+mn-lt"/>
                          <a:ea typeface="Times New Roman" panose="02020603050405020304" pitchFamily="18" charset="0"/>
                        </a:rPr>
                        <a:t>На внутренние потери</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1187</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1191</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910</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893</a:t>
                      </a:r>
                    </a:p>
                  </a:txBody>
                  <a:tcPr marL="23056" marR="23056" marT="0" marB="0">
                    <a:lnL>
                      <a:noFill/>
                    </a:lnL>
                    <a:lnR>
                      <a:noFill/>
                    </a:lnR>
                    <a:lnT>
                      <a:noFill/>
                    </a:lnT>
                    <a:lnB>
                      <a:noFill/>
                    </a:lnB>
                    <a:solidFill>
                      <a:srgbClr val="FFFFFF"/>
                    </a:solidFill>
                  </a:tcPr>
                </a:tc>
                <a:extLst>
                  <a:ext uri="{0D108BD9-81ED-4DB2-BD59-A6C34878D82A}">
                    <a16:rowId xmlns:a16="http://schemas.microsoft.com/office/drawing/2014/main" xmlns="" val="10020"/>
                  </a:ext>
                </a:extLst>
              </a:tr>
              <a:tr h="248048">
                <a:tc>
                  <a:txBody>
                    <a:bodyPr/>
                    <a:lstStyle/>
                    <a:p>
                      <a:pPr>
                        <a:spcAft>
                          <a:spcPts val="0"/>
                        </a:spcAft>
                      </a:pPr>
                      <a:r>
                        <a:rPr lang="ru-RU" sz="1600">
                          <a:effectLst/>
                          <a:latin typeface="+mn-lt"/>
                          <a:ea typeface="Times New Roman" panose="02020603050405020304" pitchFamily="18" charset="0"/>
                        </a:rPr>
                        <a:t>На внешние потери</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1101</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1066</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72</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568</a:t>
                      </a:r>
                    </a:p>
                  </a:txBody>
                  <a:tcPr marL="23056" marR="23056" marT="0" marB="0">
                    <a:lnL>
                      <a:noFill/>
                    </a:lnL>
                    <a:lnR>
                      <a:noFill/>
                    </a:lnR>
                    <a:lnT>
                      <a:noFill/>
                    </a:lnT>
                    <a:lnB>
                      <a:noFill/>
                    </a:lnB>
                    <a:solidFill>
                      <a:srgbClr val="FFFFFF"/>
                    </a:solidFill>
                  </a:tcPr>
                </a:tc>
                <a:extLst>
                  <a:ext uri="{0D108BD9-81ED-4DB2-BD59-A6C34878D82A}">
                    <a16:rowId xmlns:a16="http://schemas.microsoft.com/office/drawing/2014/main" xmlns="" val="10021"/>
                  </a:ext>
                </a:extLst>
              </a:tr>
              <a:tr h="248048">
                <a:tc>
                  <a:txBody>
                    <a:bodyPr/>
                    <a:lstStyle/>
                    <a:p>
                      <a:pPr>
                        <a:spcAft>
                          <a:spcPts val="0"/>
                        </a:spcAft>
                      </a:pPr>
                      <a:r>
                        <a:rPr lang="ru-RU" sz="1600">
                          <a:effectLst/>
                          <a:latin typeface="+mn-lt"/>
                          <a:ea typeface="Times New Roman" panose="02020603050405020304" pitchFamily="18" charset="0"/>
                        </a:rPr>
                        <a:t>Общие затраты на безопасность</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3287</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3358</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2762</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261</a:t>
                      </a:r>
                    </a:p>
                  </a:txBody>
                  <a:tcPr marL="23056" marR="23056" marT="0" marB="0">
                    <a:lnL>
                      <a:noFill/>
                    </a:lnL>
                    <a:lnR>
                      <a:noFill/>
                    </a:lnR>
                    <a:lnT>
                      <a:noFill/>
                    </a:lnT>
                    <a:lnB>
                      <a:noFill/>
                    </a:lnB>
                    <a:solidFill>
                      <a:srgbClr val="FFFFFF"/>
                    </a:solidFill>
                  </a:tcPr>
                </a:tc>
                <a:extLst>
                  <a:ext uri="{0D108BD9-81ED-4DB2-BD59-A6C34878D82A}">
                    <a16:rowId xmlns:a16="http://schemas.microsoft.com/office/drawing/2014/main" xmlns="" val="10022"/>
                  </a:ext>
                </a:extLst>
              </a:tr>
              <a:tr h="248048">
                <a:tc>
                  <a:txBody>
                    <a:bodyPr/>
                    <a:lstStyle/>
                    <a:p>
                      <a:pPr>
                        <a:spcAft>
                          <a:spcPts val="0"/>
                        </a:spcAft>
                      </a:pPr>
                      <a:r>
                        <a:rPr lang="ru-RU" sz="1600">
                          <a:effectLst/>
                          <a:latin typeface="+mn-lt"/>
                          <a:ea typeface="Times New Roman" panose="02020603050405020304" pitchFamily="18" charset="0"/>
                        </a:rPr>
                        <a:t>Общие затраты на безопасность, отнесенные к объему продаж</a:t>
                      </a:r>
                    </a:p>
                  </a:txBody>
                  <a:tcPr marL="23056" marR="23056" marT="0" marB="0" anchor="ctr">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1,2%</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1,2%</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1,0%</a:t>
                      </a:r>
                    </a:p>
                  </a:txBody>
                  <a:tcPr marL="23056" marR="23056" marT="0" marB="0">
                    <a:lnL>
                      <a:noFill/>
                    </a:lnL>
                    <a:lnR>
                      <a:noFill/>
                    </a:lnR>
                    <a:lnT>
                      <a:noFill/>
                    </a:lnT>
                    <a:lnB>
                      <a:noFill/>
                    </a:lnB>
                    <a:solidFill>
                      <a:srgbClr val="FFFFFF"/>
                    </a:solidFill>
                  </a:tcPr>
                </a:tc>
                <a:tc>
                  <a:txBody>
                    <a:bodyPr/>
                    <a:lstStyle/>
                    <a:p>
                      <a:pPr>
                        <a:spcAft>
                          <a:spcPts val="0"/>
                        </a:spcAft>
                      </a:pPr>
                      <a:r>
                        <a:rPr lang="ru-RU" sz="1600">
                          <a:effectLst/>
                          <a:latin typeface="+mn-lt"/>
                          <a:ea typeface="Times New Roman" panose="02020603050405020304" pitchFamily="18" charset="0"/>
                        </a:rPr>
                        <a:t>0,9%</a:t>
                      </a:r>
                    </a:p>
                  </a:txBody>
                  <a:tcPr marL="23056" marR="23056" marT="0" marB="0">
                    <a:lnL>
                      <a:noFill/>
                    </a:lnL>
                    <a:lnR>
                      <a:noFill/>
                    </a:lnR>
                    <a:lnT>
                      <a:noFill/>
                    </a:lnT>
                    <a:lnB>
                      <a:noFill/>
                    </a:lnB>
                    <a:solidFill>
                      <a:srgbClr val="FFFFFF"/>
                    </a:solidFill>
                  </a:tcPr>
                </a:tc>
                <a:extLst>
                  <a:ext uri="{0D108BD9-81ED-4DB2-BD59-A6C34878D82A}">
                    <a16:rowId xmlns:a16="http://schemas.microsoft.com/office/drawing/2014/main" xmlns="" val="10023"/>
                  </a:ext>
                </a:extLst>
              </a:tr>
              <a:tr h="292591">
                <a:tc>
                  <a:txBody>
                    <a:bodyPr/>
                    <a:lstStyle/>
                    <a:p>
                      <a:pPr>
                        <a:spcAft>
                          <a:spcPts val="0"/>
                        </a:spcAft>
                      </a:pPr>
                      <a:r>
                        <a:rPr lang="ru-RU" sz="1600" dirty="0">
                          <a:effectLst/>
                          <a:latin typeface="+mn-lt"/>
                          <a:ea typeface="Times New Roman" panose="02020603050405020304" pitchFamily="18" charset="0"/>
                        </a:rPr>
                        <a:t>Общие затраты на безопасность, отнесенные к трудоемкости</a:t>
                      </a:r>
                    </a:p>
                  </a:txBody>
                  <a:tcPr marL="23056" marR="23056"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ru-RU" sz="1600">
                          <a:effectLst/>
                          <a:latin typeface="+mn-lt"/>
                          <a:ea typeface="Times New Roman" panose="02020603050405020304" pitchFamily="18" charset="0"/>
                        </a:rPr>
                        <a:t>1,9%</a:t>
                      </a:r>
                    </a:p>
                  </a:txBody>
                  <a:tcPr marL="23056" marR="23056"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ru-RU" sz="1600">
                          <a:effectLst/>
                          <a:latin typeface="+mn-lt"/>
                          <a:ea typeface="Times New Roman" panose="02020603050405020304" pitchFamily="18" charset="0"/>
                        </a:rPr>
                        <a:t>1,9%</a:t>
                      </a:r>
                    </a:p>
                  </a:txBody>
                  <a:tcPr marL="23056" marR="23056"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ru-RU" sz="1600">
                          <a:effectLst/>
                          <a:latin typeface="+mn-lt"/>
                          <a:ea typeface="Times New Roman" panose="02020603050405020304" pitchFamily="18" charset="0"/>
                        </a:rPr>
                        <a:t>1,5%</a:t>
                      </a:r>
                    </a:p>
                  </a:txBody>
                  <a:tcPr marL="23056" marR="23056"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ru-RU" sz="1600" dirty="0">
                          <a:effectLst/>
                          <a:latin typeface="+mn-lt"/>
                          <a:ea typeface="Times New Roman" panose="02020603050405020304" pitchFamily="18" charset="0"/>
                        </a:rPr>
                        <a:t>1,4%</a:t>
                      </a:r>
                    </a:p>
                  </a:txBody>
                  <a:tcPr marL="23056" marR="23056"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24"/>
                  </a:ext>
                </a:extLst>
              </a:tr>
            </a:tbl>
          </a:graphicData>
        </a:graphic>
      </p:graphicFrame>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graphicFrame>
        <p:nvGraphicFramePr>
          <p:cNvPr id="2" name="Таблица 1"/>
          <p:cNvGraphicFramePr>
            <a:graphicFrameLocks noGrp="1"/>
          </p:cNvGraphicFramePr>
          <p:nvPr>
            <p:extLst>
              <p:ext uri="{D42A27DB-BD31-4B8C-83A1-F6EECF244321}">
                <p14:modId xmlns:p14="http://schemas.microsoft.com/office/powerpoint/2010/main" val="2081664431"/>
              </p:ext>
            </p:extLst>
          </p:nvPr>
        </p:nvGraphicFramePr>
        <p:xfrm>
          <a:off x="0" y="1052735"/>
          <a:ext cx="9144000" cy="4946661"/>
        </p:xfrm>
        <a:graphic>
          <a:graphicData uri="http://schemas.openxmlformats.org/drawingml/2006/table">
            <a:tbl>
              <a:tblPr/>
              <a:tblGrid>
                <a:gridCol w="5996066">
                  <a:extLst>
                    <a:ext uri="{9D8B030D-6E8A-4147-A177-3AD203B41FA5}">
                      <a16:colId xmlns:a16="http://schemas.microsoft.com/office/drawing/2014/main" xmlns="" val="20000"/>
                    </a:ext>
                  </a:extLst>
                </a:gridCol>
                <a:gridCol w="824459">
                  <a:extLst>
                    <a:ext uri="{9D8B030D-6E8A-4147-A177-3AD203B41FA5}">
                      <a16:colId xmlns:a16="http://schemas.microsoft.com/office/drawing/2014/main" xmlns="" val="20001"/>
                    </a:ext>
                  </a:extLst>
                </a:gridCol>
                <a:gridCol w="749508">
                  <a:extLst>
                    <a:ext uri="{9D8B030D-6E8A-4147-A177-3AD203B41FA5}">
                      <a16:colId xmlns:a16="http://schemas.microsoft.com/office/drawing/2014/main" xmlns="" val="20002"/>
                    </a:ext>
                  </a:extLst>
                </a:gridCol>
                <a:gridCol w="749508">
                  <a:extLst>
                    <a:ext uri="{9D8B030D-6E8A-4147-A177-3AD203B41FA5}">
                      <a16:colId xmlns:a16="http://schemas.microsoft.com/office/drawing/2014/main" xmlns="" val="20003"/>
                    </a:ext>
                  </a:extLst>
                </a:gridCol>
                <a:gridCol w="824459">
                  <a:extLst>
                    <a:ext uri="{9D8B030D-6E8A-4147-A177-3AD203B41FA5}">
                      <a16:colId xmlns:a16="http://schemas.microsoft.com/office/drawing/2014/main" xmlns="" val="20004"/>
                    </a:ext>
                  </a:extLst>
                </a:gridCol>
              </a:tblGrid>
              <a:tr h="563047">
                <a:tc>
                  <a:txBody>
                    <a:bodyPr/>
                    <a:lstStyle/>
                    <a:p>
                      <a:pPr algn="ctr">
                        <a:spcAft>
                          <a:spcPts val="0"/>
                        </a:spcAft>
                      </a:pPr>
                      <a:r>
                        <a:rPr lang="ru-RU" sz="3200" dirty="0">
                          <a:effectLst/>
                          <a:latin typeface="+mn-lt"/>
                          <a:ea typeface="Times New Roman" panose="02020603050405020304" pitchFamily="18" charset="0"/>
                        </a:rPr>
                        <a:t>Затраты</a:t>
                      </a:r>
                    </a:p>
                  </a:txBody>
                  <a:tcPr marL="25400" marR="2540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gridSpan="4">
                  <a:txBody>
                    <a:bodyPr/>
                    <a:lstStyle/>
                    <a:p>
                      <a:pPr algn="ctr">
                        <a:spcAft>
                          <a:spcPts val="0"/>
                        </a:spcAft>
                      </a:pPr>
                      <a:r>
                        <a:rPr lang="ru-RU" sz="3200" dirty="0">
                          <a:effectLst/>
                          <a:latin typeface="+mn-lt"/>
                          <a:ea typeface="Times New Roman" panose="02020603050405020304" pitchFamily="18" charset="0"/>
                        </a:rPr>
                        <a:t>Периоды</a:t>
                      </a:r>
                    </a:p>
                  </a:txBody>
                  <a:tcPr marL="25400" marR="2540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xmlns="" val="10000"/>
                  </a:ext>
                </a:extLst>
              </a:tr>
              <a:tr h="382391">
                <a:tc>
                  <a:txBody>
                    <a:bodyPr/>
                    <a:lstStyle/>
                    <a:p>
                      <a:pPr algn="ctr">
                        <a:spcAft>
                          <a:spcPts val="0"/>
                        </a:spcAft>
                      </a:pPr>
                      <a:r>
                        <a:rPr lang="ru-RU" sz="3200" dirty="0">
                          <a:effectLst/>
                          <a:latin typeface="+mn-lt"/>
                          <a:ea typeface="Times New Roman" panose="02020603050405020304" pitchFamily="18" charset="0"/>
                        </a:rPr>
                        <a:t> </a:t>
                      </a:r>
                    </a:p>
                  </a:txBody>
                  <a:tcPr marL="25400" marR="2540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ru-RU" sz="3200">
                          <a:effectLst/>
                          <a:latin typeface="+mn-lt"/>
                          <a:ea typeface="Times New Roman" panose="02020603050405020304" pitchFamily="18" charset="0"/>
                        </a:rPr>
                        <a:t>I</a:t>
                      </a:r>
                    </a:p>
                  </a:txBody>
                  <a:tcPr marL="25400" marR="2540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ru-RU" sz="3200">
                          <a:effectLst/>
                          <a:latin typeface="+mn-lt"/>
                          <a:ea typeface="Times New Roman" panose="02020603050405020304" pitchFamily="18" charset="0"/>
                        </a:rPr>
                        <a:t>II</a:t>
                      </a:r>
                    </a:p>
                  </a:txBody>
                  <a:tcPr marL="25400" marR="2540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ru-RU" sz="3200" dirty="0">
                          <a:effectLst/>
                          <a:latin typeface="+mn-lt"/>
                          <a:ea typeface="Times New Roman" panose="02020603050405020304" pitchFamily="18" charset="0"/>
                        </a:rPr>
                        <a:t>III</a:t>
                      </a:r>
                    </a:p>
                  </a:txBody>
                  <a:tcPr marL="25400" marR="2540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ru-RU" sz="3200" dirty="0">
                          <a:effectLst/>
                          <a:latin typeface="+mn-lt"/>
                          <a:ea typeface="Times New Roman" panose="02020603050405020304" pitchFamily="18" charset="0"/>
                        </a:rPr>
                        <a:t>IV</a:t>
                      </a:r>
                    </a:p>
                  </a:txBody>
                  <a:tcPr marL="25400" marR="2540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838549">
                <a:tc>
                  <a:txBody>
                    <a:bodyPr/>
                    <a:lstStyle/>
                    <a:p>
                      <a:pPr>
                        <a:spcAft>
                          <a:spcPts val="0"/>
                        </a:spcAft>
                      </a:pPr>
                      <a:r>
                        <a:rPr lang="ru-RU" sz="2000" dirty="0">
                          <a:effectLst/>
                          <a:latin typeface="+mj-lt"/>
                          <a:ea typeface="Times New Roman" panose="02020603050405020304" pitchFamily="18" charset="0"/>
                        </a:rPr>
                        <a:t>РЕСУРС «А»</a:t>
                      </a:r>
                    </a:p>
                    <a:p>
                      <a:pPr>
                        <a:spcAft>
                          <a:spcPts val="0"/>
                        </a:spcAft>
                      </a:pPr>
                      <a:r>
                        <a:rPr lang="ru-RU" sz="2000" dirty="0">
                          <a:effectLst/>
                          <a:latin typeface="+mj-lt"/>
                          <a:ea typeface="Times New Roman" panose="02020603050405020304" pitchFamily="18" charset="0"/>
                        </a:rPr>
                        <a:t>Предупредительные</a:t>
                      </a:r>
                    </a:p>
                  </a:txBody>
                  <a:tcPr marL="25400" marR="25400" marT="0" marB="0">
                    <a:lnL>
                      <a:noFill/>
                    </a:lnL>
                    <a:lnR>
                      <a:noFill/>
                    </a:lnR>
                    <a:lnT w="12700" cap="flat" cmpd="sng" algn="ctr">
                      <a:solidFill>
                        <a:srgbClr val="000000"/>
                      </a:solidFill>
                      <a:prstDash val="solid"/>
                      <a:round/>
                      <a:headEnd type="none" w="med" len="med"/>
                      <a:tailEnd type="none" w="med" len="med"/>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dirty="0">
                          <a:effectLst/>
                          <a:latin typeface="+mj-lt"/>
                          <a:ea typeface="Times New Roman" panose="02020603050405020304" pitchFamily="18" charset="0"/>
                        </a:rPr>
                        <a:t> </a:t>
                      </a:r>
                    </a:p>
                    <a:p>
                      <a:pPr>
                        <a:spcAft>
                          <a:spcPts val="0"/>
                        </a:spcAft>
                      </a:pPr>
                      <a:r>
                        <a:rPr lang="ru-RU" sz="2000" dirty="0">
                          <a:effectLst/>
                          <a:latin typeface="+mj-lt"/>
                          <a:ea typeface="Times New Roman" panose="02020603050405020304" pitchFamily="18" charset="0"/>
                        </a:rPr>
                        <a:t>227</a:t>
                      </a:r>
                    </a:p>
                  </a:txBody>
                  <a:tcPr marL="25400" marR="25400" marT="0" marB="0">
                    <a:lnL>
                      <a:noFill/>
                    </a:lnL>
                    <a:lnR>
                      <a:noFill/>
                    </a:lnR>
                    <a:lnT w="12700" cap="flat" cmpd="sng" algn="ctr">
                      <a:solidFill>
                        <a:srgbClr val="000000"/>
                      </a:solidFill>
                      <a:prstDash val="solid"/>
                      <a:round/>
                      <a:headEnd type="none" w="med" len="med"/>
                      <a:tailEnd type="none" w="med" len="med"/>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dirty="0">
                          <a:effectLst/>
                          <a:latin typeface="+mj-lt"/>
                          <a:ea typeface="Times New Roman" panose="02020603050405020304" pitchFamily="18" charset="0"/>
                        </a:rPr>
                        <a:t> </a:t>
                      </a:r>
                    </a:p>
                    <a:p>
                      <a:pPr>
                        <a:spcAft>
                          <a:spcPts val="0"/>
                        </a:spcAft>
                      </a:pPr>
                      <a:r>
                        <a:rPr lang="ru-RU" sz="2000" dirty="0">
                          <a:effectLst/>
                          <a:latin typeface="+mj-lt"/>
                          <a:ea typeface="Times New Roman" panose="02020603050405020304" pitchFamily="18" charset="0"/>
                        </a:rPr>
                        <a:t>198</a:t>
                      </a:r>
                    </a:p>
                  </a:txBody>
                  <a:tcPr marL="25400" marR="25400" marT="0" marB="0">
                    <a:lnL>
                      <a:noFill/>
                    </a:lnL>
                    <a:lnR>
                      <a:noFill/>
                    </a:lnR>
                    <a:lnT w="12700" cap="flat" cmpd="sng" algn="ctr">
                      <a:solidFill>
                        <a:srgbClr val="000000"/>
                      </a:solidFill>
                      <a:prstDash val="solid"/>
                      <a:round/>
                      <a:headEnd type="none" w="med" len="med"/>
                      <a:tailEnd type="none" w="med" len="med"/>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dirty="0">
                          <a:effectLst/>
                          <a:latin typeface="+mj-lt"/>
                          <a:ea typeface="Times New Roman" panose="02020603050405020304" pitchFamily="18" charset="0"/>
                        </a:rPr>
                        <a:t> </a:t>
                      </a:r>
                    </a:p>
                    <a:p>
                      <a:pPr>
                        <a:spcAft>
                          <a:spcPts val="0"/>
                        </a:spcAft>
                      </a:pPr>
                      <a:r>
                        <a:rPr lang="ru-RU" sz="2000" dirty="0">
                          <a:effectLst/>
                          <a:latin typeface="+mj-lt"/>
                          <a:ea typeface="Times New Roman" panose="02020603050405020304" pitchFamily="18" charset="0"/>
                        </a:rPr>
                        <a:t>209</a:t>
                      </a:r>
                    </a:p>
                  </a:txBody>
                  <a:tcPr marL="25400" marR="25400" marT="0" marB="0">
                    <a:lnL>
                      <a:noFill/>
                    </a:lnL>
                    <a:lnR>
                      <a:noFill/>
                    </a:lnR>
                    <a:lnT w="12700" cap="flat" cmpd="sng" algn="ctr">
                      <a:solidFill>
                        <a:srgbClr val="000000"/>
                      </a:solidFill>
                      <a:prstDash val="solid"/>
                      <a:round/>
                      <a:headEnd type="none" w="med" len="med"/>
                      <a:tailEnd type="none" w="med" len="med"/>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dirty="0">
                          <a:effectLst/>
                          <a:latin typeface="+mj-lt"/>
                          <a:ea typeface="Times New Roman" panose="02020603050405020304" pitchFamily="18" charset="0"/>
                        </a:rPr>
                        <a:t> </a:t>
                      </a:r>
                    </a:p>
                    <a:p>
                      <a:pPr>
                        <a:spcAft>
                          <a:spcPts val="0"/>
                        </a:spcAft>
                      </a:pPr>
                      <a:r>
                        <a:rPr lang="ru-RU" sz="2000" dirty="0">
                          <a:effectLst/>
                          <a:latin typeface="+mj-lt"/>
                          <a:ea typeface="Times New Roman" panose="02020603050405020304" pitchFamily="18" charset="0"/>
                        </a:rPr>
                        <a:t>251</a:t>
                      </a:r>
                    </a:p>
                  </a:txBody>
                  <a:tcPr marL="25400" marR="25400" marT="0" marB="0">
                    <a:lnL>
                      <a:noFill/>
                    </a:lnL>
                    <a:lnR>
                      <a:noFill/>
                    </a:lnR>
                    <a:lnT w="12700" cap="flat" cmpd="sng" algn="ctr">
                      <a:solidFill>
                        <a:srgbClr val="000000"/>
                      </a:solidFill>
                      <a:prstDash val="solid"/>
                      <a:round/>
                      <a:headEnd type="none" w="med" len="med"/>
                      <a:tailEnd type="none" w="med" len="med"/>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xmlns="" val="10002"/>
                  </a:ext>
                </a:extLst>
              </a:tr>
              <a:tr h="459170">
                <a:tc>
                  <a:txBody>
                    <a:bodyPr/>
                    <a:lstStyle/>
                    <a:p>
                      <a:pPr>
                        <a:spcAft>
                          <a:spcPts val="0"/>
                        </a:spcAft>
                      </a:pPr>
                      <a:r>
                        <a:rPr lang="ru-RU" sz="2000" dirty="0">
                          <a:effectLst/>
                          <a:latin typeface="+mj-lt"/>
                          <a:ea typeface="Times New Roman" panose="02020603050405020304" pitchFamily="18" charset="0"/>
                        </a:rPr>
                        <a:t>На контроль</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a:effectLst/>
                          <a:latin typeface="+mj-lt"/>
                          <a:ea typeface="Times New Roman" panose="02020603050405020304" pitchFamily="18" charset="0"/>
                        </a:rPr>
                        <a:t>593</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a:effectLst/>
                          <a:latin typeface="+mj-lt"/>
                          <a:ea typeface="Times New Roman" panose="02020603050405020304" pitchFamily="18" charset="0"/>
                        </a:rPr>
                        <a:t>616</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a:effectLst/>
                          <a:latin typeface="+mj-lt"/>
                          <a:ea typeface="Times New Roman" panose="02020603050405020304" pitchFamily="18" charset="0"/>
                        </a:rPr>
                        <a:t>606</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a:effectLst/>
                          <a:latin typeface="+mj-lt"/>
                          <a:ea typeface="Times New Roman" panose="02020603050405020304" pitchFamily="18" charset="0"/>
                        </a:rPr>
                        <a:t>614</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xmlns="" val="10003"/>
                  </a:ext>
                </a:extLst>
              </a:tr>
              <a:tr h="459170">
                <a:tc>
                  <a:txBody>
                    <a:bodyPr/>
                    <a:lstStyle/>
                    <a:p>
                      <a:pPr>
                        <a:spcAft>
                          <a:spcPts val="0"/>
                        </a:spcAft>
                      </a:pPr>
                      <a:r>
                        <a:rPr lang="ru-RU" sz="2000" dirty="0">
                          <a:effectLst/>
                          <a:latin typeface="+mj-lt"/>
                          <a:ea typeface="Times New Roman" panose="02020603050405020304" pitchFamily="18" charset="0"/>
                        </a:rPr>
                        <a:t>На внутренние потери</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a:effectLst/>
                          <a:latin typeface="+mj-lt"/>
                          <a:ea typeface="Times New Roman" panose="02020603050405020304" pitchFamily="18" charset="0"/>
                        </a:rPr>
                        <a:t>985</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a:effectLst/>
                          <a:latin typeface="+mj-lt"/>
                          <a:ea typeface="Times New Roman" panose="02020603050405020304" pitchFamily="18" charset="0"/>
                        </a:rPr>
                        <a:t>1016</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a:effectLst/>
                          <a:latin typeface="+mj-lt"/>
                          <a:ea typeface="Times New Roman" panose="02020603050405020304" pitchFamily="18" charset="0"/>
                        </a:rPr>
                        <a:t>758</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a:effectLst/>
                          <a:latin typeface="+mj-lt"/>
                          <a:ea typeface="Times New Roman" panose="02020603050405020304" pitchFamily="18" charset="0"/>
                        </a:rPr>
                        <a:t>744</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xmlns="" val="10004"/>
                  </a:ext>
                </a:extLst>
              </a:tr>
              <a:tr h="460675">
                <a:tc>
                  <a:txBody>
                    <a:bodyPr/>
                    <a:lstStyle/>
                    <a:p>
                      <a:pPr>
                        <a:spcAft>
                          <a:spcPts val="0"/>
                        </a:spcAft>
                      </a:pPr>
                      <a:r>
                        <a:rPr lang="ru-RU" sz="2000" dirty="0">
                          <a:effectLst/>
                          <a:latin typeface="+mj-lt"/>
                          <a:ea typeface="Times New Roman" panose="02020603050405020304" pitchFamily="18" charset="0"/>
                        </a:rPr>
                        <a:t>На внешние потери</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a:effectLst/>
                          <a:latin typeface="+mj-lt"/>
                          <a:ea typeface="Times New Roman" panose="02020603050405020304" pitchFamily="18" charset="0"/>
                        </a:rPr>
                        <a:t>503</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a:effectLst/>
                          <a:latin typeface="+mj-lt"/>
                          <a:ea typeface="Times New Roman" panose="02020603050405020304" pitchFamily="18" charset="0"/>
                        </a:rPr>
                        <a:t>528</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a:effectLst/>
                          <a:latin typeface="+mj-lt"/>
                          <a:ea typeface="Times New Roman" panose="02020603050405020304" pitchFamily="18" charset="0"/>
                        </a:rPr>
                        <a:t>482</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a:effectLst/>
                          <a:latin typeface="+mj-lt"/>
                          <a:ea typeface="Times New Roman" panose="02020603050405020304" pitchFamily="18" charset="0"/>
                        </a:rPr>
                        <a:t>427</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xmlns="" val="10005"/>
                  </a:ext>
                </a:extLst>
              </a:tr>
              <a:tr h="459170">
                <a:tc>
                  <a:txBody>
                    <a:bodyPr/>
                    <a:lstStyle/>
                    <a:p>
                      <a:pPr>
                        <a:spcAft>
                          <a:spcPts val="0"/>
                        </a:spcAft>
                      </a:pPr>
                      <a:r>
                        <a:rPr lang="ru-RU" sz="2000" dirty="0">
                          <a:effectLst/>
                          <a:latin typeface="+mj-lt"/>
                          <a:ea typeface="Times New Roman" panose="02020603050405020304" pitchFamily="18" charset="0"/>
                        </a:rPr>
                        <a:t>Общие затраты на безопасность</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dirty="0">
                          <a:effectLst/>
                          <a:latin typeface="+mj-lt"/>
                          <a:ea typeface="Times New Roman" panose="02020603050405020304" pitchFamily="18" charset="0"/>
                        </a:rPr>
                        <a:t>2308</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a:effectLst/>
                          <a:latin typeface="+mj-lt"/>
                          <a:ea typeface="Times New Roman" panose="02020603050405020304" pitchFamily="18" charset="0"/>
                        </a:rPr>
                        <a:t>2358</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a:effectLst/>
                          <a:latin typeface="+mj-lt"/>
                          <a:ea typeface="Times New Roman" panose="02020603050405020304" pitchFamily="18" charset="0"/>
                        </a:rPr>
                        <a:t>2065</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a:effectLst/>
                          <a:latin typeface="+mj-lt"/>
                          <a:ea typeface="Times New Roman" panose="02020603050405020304" pitchFamily="18" charset="0"/>
                        </a:rPr>
                        <a:t>2036</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xmlns="" val="10006"/>
                  </a:ext>
                </a:extLst>
              </a:tr>
              <a:tr h="460675">
                <a:tc>
                  <a:txBody>
                    <a:bodyPr/>
                    <a:lstStyle/>
                    <a:p>
                      <a:pPr>
                        <a:spcAft>
                          <a:spcPts val="0"/>
                        </a:spcAft>
                      </a:pPr>
                      <a:r>
                        <a:rPr lang="ru-RU" sz="2000" dirty="0">
                          <a:effectLst/>
                          <a:latin typeface="+mj-lt"/>
                          <a:ea typeface="Times New Roman" panose="02020603050405020304" pitchFamily="18" charset="0"/>
                        </a:rPr>
                        <a:t>Общие затраты на безопасность, отнесенные к объему продаж</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dirty="0">
                          <a:effectLst/>
                          <a:latin typeface="+mj-lt"/>
                          <a:ea typeface="Times New Roman" panose="02020603050405020304" pitchFamily="18" charset="0"/>
                        </a:rPr>
                        <a:t>1,0%</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dirty="0">
                          <a:effectLst/>
                          <a:latin typeface="+mj-lt"/>
                          <a:ea typeface="Times New Roman" panose="02020603050405020304" pitchFamily="18" charset="0"/>
                        </a:rPr>
                        <a:t>1,05%</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dirty="0">
                          <a:effectLst/>
                          <a:latin typeface="+mj-lt"/>
                          <a:ea typeface="Times New Roman" panose="02020603050405020304" pitchFamily="18" charset="0"/>
                        </a:rPr>
                        <a:t>0,9%</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a:effectLst/>
                          <a:latin typeface="+mj-lt"/>
                          <a:ea typeface="Times New Roman" panose="02020603050405020304" pitchFamily="18" charset="0"/>
                        </a:rPr>
                        <a:t>0,85%</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xmlns="" val="10007"/>
                  </a:ext>
                </a:extLst>
              </a:tr>
              <a:tr h="597673">
                <a:tc>
                  <a:txBody>
                    <a:bodyPr/>
                    <a:lstStyle/>
                    <a:p>
                      <a:pPr>
                        <a:spcAft>
                          <a:spcPts val="0"/>
                        </a:spcAft>
                      </a:pPr>
                      <a:r>
                        <a:rPr lang="ru-RU" sz="2000" dirty="0">
                          <a:effectLst/>
                          <a:latin typeface="+mj-lt"/>
                          <a:ea typeface="Times New Roman" panose="02020603050405020304" pitchFamily="18" charset="0"/>
                        </a:rPr>
                        <a:t>Общие затраты но безопасность, отнесенные к трудоемкости</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dirty="0">
                          <a:effectLst/>
                          <a:latin typeface="+mj-lt"/>
                          <a:ea typeface="Times New Roman" panose="02020603050405020304" pitchFamily="18" charset="0"/>
                        </a:rPr>
                        <a:t>1,9%</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dirty="0">
                          <a:effectLst/>
                          <a:latin typeface="+mj-lt"/>
                          <a:ea typeface="Times New Roman" panose="02020603050405020304" pitchFamily="18" charset="0"/>
                        </a:rPr>
                        <a:t>2%</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dirty="0">
                          <a:effectLst/>
                          <a:latin typeface="+mj-lt"/>
                          <a:ea typeface="Times New Roman" panose="02020603050405020304" pitchFamily="18" charset="0"/>
                        </a:rPr>
                        <a:t>1,5%</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tc>
                  <a:txBody>
                    <a:bodyPr/>
                    <a:lstStyle/>
                    <a:p>
                      <a:pPr>
                        <a:spcAft>
                          <a:spcPts val="0"/>
                        </a:spcAft>
                      </a:pPr>
                      <a:r>
                        <a:rPr lang="ru-RU" sz="2000" dirty="0">
                          <a:effectLst/>
                          <a:latin typeface="+mj-lt"/>
                          <a:ea typeface="Times New Roman" panose="02020603050405020304" pitchFamily="18" charset="0"/>
                        </a:rPr>
                        <a:t>1,4%</a:t>
                      </a:r>
                    </a:p>
                  </a:txBody>
                  <a:tcPr marL="25400" marR="25400" marT="0" marB="0">
                    <a:lnL>
                      <a:noFill/>
                    </a:lnL>
                    <a:lnR>
                      <a:noFill/>
                    </a:lnR>
                    <a:lnT>
                      <a:noFill/>
                    </a:lnT>
                    <a:lnB>
                      <a:noFill/>
                    </a:lnB>
                    <a:gradFill flip="none" rotWithShape="1">
                      <a:gsLst>
                        <a:gs pos="4000">
                          <a:schemeClr val="bg1"/>
                        </a:gs>
                        <a:gs pos="86000">
                          <a:schemeClr val="accent3">
                            <a:lumMod val="20000"/>
                            <a:lumOff val="80000"/>
                          </a:schemeClr>
                        </a:gs>
                        <a:gs pos="95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70800537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2" name="Прямоугольник 1"/>
          <p:cNvSpPr/>
          <p:nvPr/>
        </p:nvSpPr>
        <p:spPr>
          <a:xfrm>
            <a:off x="323528" y="169758"/>
            <a:ext cx="8606160" cy="6355586"/>
          </a:xfrm>
          <a:prstGeom prst="rect">
            <a:avLst/>
          </a:prstGeom>
        </p:spPr>
        <p:txBody>
          <a:bodyPr wrap="square">
            <a:spAutoFit/>
          </a:bodyPr>
          <a:lstStyle/>
          <a:p>
            <a:pPr marL="431800">
              <a:spcBef>
                <a:spcPts val="1200"/>
              </a:spcBef>
              <a:spcAft>
                <a:spcPts val="1200"/>
              </a:spcAft>
            </a:pPr>
            <a:r>
              <a:rPr lang="ru-RU" sz="2800" b="1" dirty="0">
                <a:latin typeface="+mn-lt"/>
                <a:ea typeface="Times New Roman" panose="02020603050405020304" pitchFamily="18" charset="0"/>
                <a:cs typeface="Times New Roman" panose="02020603050405020304" pitchFamily="18" charset="0"/>
              </a:rPr>
              <a:t>Внедрение системы учета затрат на ИБ </a:t>
            </a:r>
            <a:r>
              <a:rPr lang="ru-RU" sz="2800" dirty="0">
                <a:latin typeface="+mn-lt"/>
                <a:ea typeface="Times New Roman" panose="02020603050405020304" pitchFamily="18" charset="0"/>
                <a:cs typeface="Times New Roman" panose="02020603050405020304" pitchFamily="18" charset="0"/>
              </a:rPr>
              <a:t>(1 из 2)</a:t>
            </a:r>
          </a:p>
          <a:p>
            <a:pPr indent="431800" algn="just">
              <a:spcAft>
                <a:spcPts val="300"/>
              </a:spcAft>
              <a:tabLst>
                <a:tab pos="659130" algn="l"/>
              </a:tabLst>
            </a:pPr>
            <a:r>
              <a:rPr lang="ru-RU" sz="2800" dirty="0">
                <a:latin typeface="+mn-lt"/>
                <a:ea typeface="Times New Roman" panose="02020603050405020304" pitchFamily="18" charset="0"/>
              </a:rPr>
              <a:t>1)	Возьмитесь за простое, не пытайтесь сразу же охватить все ресурсы, требующие защиты; выберите </a:t>
            </a:r>
            <a:r>
              <a:rPr lang="ru-RU" sz="2800" u="sng" dirty="0">
                <a:latin typeface="+mn-lt"/>
                <a:ea typeface="Times New Roman" panose="02020603050405020304" pitchFamily="18" charset="0"/>
              </a:rPr>
              <a:t>один вид ресурса</a:t>
            </a:r>
            <a:r>
              <a:rPr lang="ru-RU" sz="2800" dirty="0">
                <a:latin typeface="+mn-lt"/>
                <a:ea typeface="Times New Roman" panose="02020603050405020304" pitchFamily="18" charset="0"/>
              </a:rPr>
              <a:t> - по собственному желанию - и стройте систему, которую сможете наполнить фактическими экономическими данными.</a:t>
            </a:r>
          </a:p>
          <a:p>
            <a:pPr indent="431800" algn="just">
              <a:spcAft>
                <a:spcPts val="300"/>
              </a:spcAft>
              <a:tabLst>
                <a:tab pos="659130" algn="l"/>
              </a:tabLst>
            </a:pPr>
            <a:r>
              <a:rPr lang="ru-RU" sz="2800" dirty="0">
                <a:latin typeface="+mn-lt"/>
                <a:ea typeface="Times New Roman" panose="02020603050405020304" pitchFamily="18" charset="0"/>
              </a:rPr>
              <a:t>2)	Начните с тех затрат на безопасность, для которых данные уже известны; при необходимости определите иные необходимые затраты «экспертным» способом.</a:t>
            </a:r>
          </a:p>
          <a:p>
            <a:pPr indent="431800" algn="just">
              <a:spcAft>
                <a:spcPts val="300"/>
              </a:spcAft>
              <a:tabLst>
                <a:tab pos="659130" algn="l"/>
              </a:tabLst>
            </a:pPr>
            <a:r>
              <a:rPr lang="ru-RU" sz="2800" dirty="0">
                <a:latin typeface="+mn-lt"/>
                <a:ea typeface="Times New Roman" panose="02020603050405020304" pitchFamily="18" charset="0"/>
              </a:rPr>
              <a:t>3)	Работая над построением системы, вы можете обнаружить какое-нибудь неожиданное </a:t>
            </a:r>
            <a:r>
              <a:rPr lang="ru-RU" sz="2800" u="sng" dirty="0">
                <a:latin typeface="+mn-lt"/>
                <a:ea typeface="Times New Roman" panose="02020603050405020304" pitchFamily="18" charset="0"/>
              </a:rPr>
              <a:t>препятствие</a:t>
            </a:r>
            <a:r>
              <a:rPr lang="ru-RU" sz="2800" dirty="0">
                <a:latin typeface="+mn-lt"/>
                <a:ea typeface="Times New Roman" panose="02020603050405020304" pitchFamily="18" charset="0"/>
              </a:rPr>
              <a:t>; не бойтесь этого и не откладывайте задачу - решив ее один раз, вы облегчите себе жизнь в будущем.</a:t>
            </a:r>
          </a:p>
        </p:txBody>
      </p:sp>
    </p:spTree>
    <p:extLst>
      <p:ext uri="{BB962C8B-B14F-4D97-AF65-F5344CB8AC3E}">
        <p14:creationId xmlns:p14="http://schemas.microsoft.com/office/powerpoint/2010/main" val="393429153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2" name="Прямоугольник 1"/>
          <p:cNvSpPr/>
          <p:nvPr/>
        </p:nvSpPr>
        <p:spPr>
          <a:xfrm>
            <a:off x="251520" y="404664"/>
            <a:ext cx="8606160" cy="5570756"/>
          </a:xfrm>
          <a:prstGeom prst="rect">
            <a:avLst/>
          </a:prstGeom>
        </p:spPr>
        <p:txBody>
          <a:bodyPr wrap="square">
            <a:spAutoFit/>
          </a:bodyPr>
          <a:lstStyle/>
          <a:p>
            <a:pPr marL="431800">
              <a:spcBef>
                <a:spcPts val="1200"/>
              </a:spcBef>
              <a:spcAft>
                <a:spcPts val="1200"/>
              </a:spcAft>
            </a:pPr>
            <a:r>
              <a:rPr lang="ru-RU" sz="2800" b="1" dirty="0">
                <a:latin typeface="+mn-lt"/>
                <a:ea typeface="Times New Roman" panose="02020603050405020304" pitchFamily="18" charset="0"/>
                <a:cs typeface="Times New Roman" panose="02020603050405020304" pitchFamily="18" charset="0"/>
              </a:rPr>
              <a:t>Внедрение системы учета затрат на ИБ</a:t>
            </a:r>
            <a:r>
              <a:rPr lang="ru-RU" sz="2800" dirty="0">
                <a:ea typeface="Times New Roman" panose="02020603050405020304" pitchFamily="18" charset="0"/>
                <a:cs typeface="Times New Roman" panose="02020603050405020304" pitchFamily="18" charset="0"/>
              </a:rPr>
              <a:t> (2 из 2)</a:t>
            </a:r>
            <a:endParaRPr lang="ru-RU" sz="2800" b="1" dirty="0">
              <a:latin typeface="+mn-lt"/>
              <a:ea typeface="Times New Roman" panose="02020603050405020304" pitchFamily="18" charset="0"/>
              <a:cs typeface="Times New Roman" panose="02020603050405020304" pitchFamily="18" charset="0"/>
            </a:endParaRPr>
          </a:p>
          <a:p>
            <a:pPr indent="431800" algn="just">
              <a:spcAft>
                <a:spcPts val="300"/>
              </a:spcAft>
              <a:tabLst>
                <a:tab pos="659130" algn="l"/>
              </a:tabLst>
            </a:pPr>
            <a:r>
              <a:rPr lang="ru-RU" sz="2800" dirty="0">
                <a:latin typeface="+mn-lt"/>
                <a:ea typeface="Times New Roman" panose="02020603050405020304" pitchFamily="18" charset="0"/>
              </a:rPr>
              <a:t>4)	</a:t>
            </a:r>
            <a:r>
              <a:rPr lang="ru-RU" sz="2800" u="sng" dirty="0">
                <a:latin typeface="+mn-lt"/>
                <a:ea typeface="Times New Roman" panose="02020603050405020304" pitchFamily="18" charset="0"/>
              </a:rPr>
              <a:t>Упростите</a:t>
            </a:r>
            <a:r>
              <a:rPr lang="ru-RU" sz="2800" dirty="0">
                <a:latin typeface="+mn-lt"/>
                <a:ea typeface="Times New Roman" panose="02020603050405020304" pitchFamily="18" charset="0"/>
              </a:rPr>
              <a:t> систему так, чтобы она соответствовала вашим потребностям.</a:t>
            </a:r>
          </a:p>
          <a:p>
            <a:pPr indent="431800" algn="just">
              <a:spcAft>
                <a:spcPts val="300"/>
              </a:spcAft>
              <a:tabLst>
                <a:tab pos="659130" algn="l"/>
              </a:tabLst>
            </a:pPr>
            <a:r>
              <a:rPr lang="ru-RU" sz="2800" dirty="0">
                <a:latin typeface="+mn-lt"/>
                <a:ea typeface="Times New Roman" panose="02020603050405020304" pitchFamily="18" charset="0"/>
              </a:rPr>
              <a:t>5)	Если затраты определены с точностью ±5%, то работа сделана хорошо. Директор предприятия теперь будет иметь более точную картину затрат на безопасность, а следовательно, и оценку уровня риска.</a:t>
            </a:r>
          </a:p>
          <a:p>
            <a:pPr indent="431800" algn="just">
              <a:spcAft>
                <a:spcPts val="300"/>
              </a:spcAft>
              <a:tabLst>
                <a:tab pos="659130" algn="l"/>
              </a:tabLst>
            </a:pPr>
            <a:r>
              <a:rPr lang="ru-RU" sz="2800" dirty="0">
                <a:latin typeface="+mn-lt"/>
                <a:ea typeface="Times New Roman" panose="02020603050405020304" pitchFamily="18" charset="0"/>
              </a:rPr>
              <a:t>6)	Начинайте с </a:t>
            </a:r>
            <a:r>
              <a:rPr lang="ru-RU" sz="2800" u="sng" dirty="0">
                <a:latin typeface="+mn-lt"/>
                <a:ea typeface="Times New Roman" panose="02020603050405020304" pitchFamily="18" charset="0"/>
              </a:rPr>
              <a:t>малого</a:t>
            </a:r>
            <a:r>
              <a:rPr lang="ru-RU" sz="2800" dirty="0">
                <a:latin typeface="+mn-lt"/>
                <a:ea typeface="Times New Roman" panose="02020603050405020304" pitchFamily="18" charset="0"/>
              </a:rPr>
              <a:t> и наращивайте постепенно.</a:t>
            </a:r>
          </a:p>
          <a:p>
            <a:pPr indent="431800" algn="just">
              <a:spcAft>
                <a:spcPts val="300"/>
              </a:spcAft>
              <a:tabLst>
                <a:tab pos="659130" algn="l"/>
              </a:tabLst>
            </a:pPr>
            <a:r>
              <a:rPr lang="ru-RU" sz="2800" dirty="0">
                <a:latin typeface="+mn-lt"/>
                <a:ea typeface="Times New Roman" panose="02020603050405020304" pitchFamily="18" charset="0"/>
              </a:rPr>
              <a:t>7)	Создайте </a:t>
            </a:r>
            <a:r>
              <a:rPr lang="ru-RU" sz="2800" u="sng" dirty="0">
                <a:latin typeface="+mn-lt"/>
                <a:ea typeface="Times New Roman" panose="02020603050405020304" pitchFamily="18" charset="0"/>
              </a:rPr>
              <a:t>образец</a:t>
            </a:r>
            <a:r>
              <a:rPr lang="ru-RU" sz="2800" dirty="0">
                <a:latin typeface="+mn-lt"/>
                <a:ea typeface="Times New Roman" panose="02020603050405020304" pitchFamily="18" charset="0"/>
              </a:rPr>
              <a:t>, чтобы показать, как это может быть сделано.</a:t>
            </a:r>
          </a:p>
          <a:p>
            <a:pPr indent="431800" algn="just">
              <a:spcAft>
                <a:spcPts val="300"/>
              </a:spcAft>
              <a:tabLst>
                <a:tab pos="659130" algn="l"/>
              </a:tabLst>
            </a:pPr>
            <a:r>
              <a:rPr lang="ru-RU" sz="2800" dirty="0">
                <a:latin typeface="+mn-lt"/>
                <a:ea typeface="Times New Roman" panose="02020603050405020304" pitchFamily="18" charset="0"/>
              </a:rPr>
              <a:t>8)	Подтвердите документами ценность анализа затрат на ИБ.</a:t>
            </a:r>
            <a:endParaRPr lang="ru-RU" sz="2800" dirty="0">
              <a:effectLst/>
              <a:latin typeface="+mn-lt"/>
              <a:ea typeface="Times New Roman" panose="02020603050405020304" pitchFamily="18" charset="0"/>
            </a:endParaRPr>
          </a:p>
        </p:txBody>
      </p:sp>
    </p:spTree>
    <p:extLst>
      <p:ext uri="{BB962C8B-B14F-4D97-AF65-F5344CB8AC3E}">
        <p14:creationId xmlns:p14="http://schemas.microsoft.com/office/powerpoint/2010/main" val="179696871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2" name="Прямоугольник 1"/>
          <p:cNvSpPr/>
          <p:nvPr/>
        </p:nvSpPr>
        <p:spPr>
          <a:xfrm>
            <a:off x="251520" y="636796"/>
            <a:ext cx="8606160" cy="5024452"/>
          </a:xfrm>
          <a:prstGeom prst="rect">
            <a:avLst/>
          </a:prstGeom>
        </p:spPr>
        <p:txBody>
          <a:bodyPr wrap="square">
            <a:spAutoFit/>
          </a:bodyPr>
          <a:lstStyle/>
          <a:p>
            <a:pPr marL="431800">
              <a:spcBef>
                <a:spcPts val="1200"/>
              </a:spcBef>
              <a:spcAft>
                <a:spcPts val="1200"/>
              </a:spcAft>
            </a:pPr>
            <a:r>
              <a:rPr lang="ru-RU" sz="2800" b="1" dirty="0">
                <a:latin typeface="+mn-lt"/>
                <a:ea typeface="Times New Roman" panose="02020603050405020304" pitchFamily="18" charset="0"/>
                <a:cs typeface="Times New Roman" panose="02020603050405020304" pitchFamily="18" charset="0"/>
              </a:rPr>
              <a:t>Методы, которые мы выбираем</a:t>
            </a:r>
          </a:p>
          <a:p>
            <a:pPr indent="431800">
              <a:spcAft>
                <a:spcPts val="300"/>
              </a:spcAft>
              <a:tabLst>
                <a:tab pos="659130" algn="l"/>
              </a:tabLst>
            </a:pPr>
            <a:r>
              <a:rPr lang="ru-RU" sz="2800" dirty="0">
                <a:latin typeface="+mn-lt"/>
                <a:ea typeface="Times New Roman" panose="02020603050405020304" pitchFamily="18" charset="0"/>
              </a:rPr>
              <a:t>Когда представляется возможным выразить эффект от внедрения СЗИ в денежных единицах, оценка экономической эффективности такого внедрения становится делом техники. </a:t>
            </a:r>
            <a:br>
              <a:rPr lang="ru-RU" sz="2800" dirty="0">
                <a:latin typeface="+mn-lt"/>
                <a:ea typeface="Times New Roman" panose="02020603050405020304" pitchFamily="18" charset="0"/>
              </a:rPr>
            </a:br>
            <a:r>
              <a:rPr lang="ru-RU" sz="2800" dirty="0">
                <a:latin typeface="+mn-lt"/>
                <a:ea typeface="Times New Roman" panose="02020603050405020304" pitchFamily="18" charset="0"/>
              </a:rPr>
              <a:t>	Сегодня для оценки эффективности СЗИ довольно часто используются такие показатели, как отдача на инвестиционный капитал </a:t>
            </a:r>
            <a:r>
              <a:rPr lang="ru-RU" sz="2800" b="1" dirty="0">
                <a:latin typeface="+mn-lt"/>
                <a:ea typeface="Times New Roman" panose="02020603050405020304" pitchFamily="18" charset="0"/>
              </a:rPr>
              <a:t>(</a:t>
            </a:r>
            <a:r>
              <a:rPr lang="ru-RU" sz="2800" b="1" dirty="0" err="1">
                <a:latin typeface="+mn-lt"/>
                <a:ea typeface="Times New Roman" panose="02020603050405020304" pitchFamily="18" charset="0"/>
              </a:rPr>
              <a:t>Return</a:t>
            </a:r>
            <a:r>
              <a:rPr lang="ru-RU" sz="2800" b="1" dirty="0">
                <a:latin typeface="+mn-lt"/>
                <a:ea typeface="Times New Roman" panose="02020603050405020304" pitchFamily="18" charset="0"/>
              </a:rPr>
              <a:t> of </a:t>
            </a:r>
            <a:r>
              <a:rPr lang="ru-RU" sz="2800" b="1" dirty="0" err="1">
                <a:latin typeface="+mn-lt"/>
                <a:ea typeface="Times New Roman" panose="02020603050405020304" pitchFamily="18" charset="0"/>
              </a:rPr>
              <a:t>Investments</a:t>
            </a:r>
            <a:r>
              <a:rPr lang="ru-RU" sz="2800" b="1" dirty="0">
                <a:latin typeface="+mn-lt"/>
                <a:ea typeface="Times New Roman" panose="02020603050405020304" pitchFamily="18" charset="0"/>
              </a:rPr>
              <a:t> – ROI) </a:t>
            </a:r>
            <a:r>
              <a:rPr lang="ru-RU" sz="2800" dirty="0">
                <a:latin typeface="+mn-lt"/>
                <a:ea typeface="Times New Roman" panose="02020603050405020304" pitchFamily="18" charset="0"/>
              </a:rPr>
              <a:t>и совокупная стоимость владения (</a:t>
            </a:r>
            <a:r>
              <a:rPr lang="ru-RU" sz="2800" dirty="0" err="1">
                <a:latin typeface="+mn-lt"/>
                <a:ea typeface="Times New Roman" panose="02020603050405020304" pitchFamily="18" charset="0"/>
              </a:rPr>
              <a:t>Total</a:t>
            </a:r>
            <a:r>
              <a:rPr lang="ru-RU" sz="2800" dirty="0">
                <a:latin typeface="+mn-lt"/>
                <a:ea typeface="Times New Roman" panose="02020603050405020304" pitchFamily="18" charset="0"/>
              </a:rPr>
              <a:t> </a:t>
            </a:r>
            <a:r>
              <a:rPr lang="ru-RU" sz="2800" dirty="0" err="1">
                <a:latin typeface="+mn-lt"/>
                <a:ea typeface="Times New Roman" panose="02020603050405020304" pitchFamily="18" charset="0"/>
              </a:rPr>
              <a:t>Cost</a:t>
            </a:r>
            <a:r>
              <a:rPr lang="ru-RU" sz="2800" dirty="0">
                <a:latin typeface="+mn-lt"/>
                <a:ea typeface="Times New Roman" panose="02020603050405020304" pitchFamily="18" charset="0"/>
              </a:rPr>
              <a:t> of </a:t>
            </a:r>
            <a:r>
              <a:rPr lang="ru-RU" sz="2800" dirty="0" err="1">
                <a:latin typeface="+mn-lt"/>
                <a:ea typeface="Times New Roman" panose="02020603050405020304" pitchFamily="18" charset="0"/>
              </a:rPr>
              <a:t>Ownership</a:t>
            </a:r>
            <a:r>
              <a:rPr lang="ru-RU" sz="2800" dirty="0">
                <a:latin typeface="+mn-lt"/>
                <a:ea typeface="Times New Roman" panose="02020603050405020304" pitchFamily="18" charset="0"/>
              </a:rPr>
              <a:t> – </a:t>
            </a:r>
            <a:r>
              <a:rPr lang="ru-RU" sz="2800" b="1" dirty="0">
                <a:latin typeface="+mn-lt"/>
                <a:ea typeface="Times New Roman" panose="02020603050405020304" pitchFamily="18" charset="0"/>
              </a:rPr>
              <a:t>TCO</a:t>
            </a:r>
            <a:r>
              <a:rPr lang="ru-RU" sz="2800" dirty="0">
                <a:latin typeface="+mn-lt"/>
                <a:ea typeface="Times New Roman" panose="02020603050405020304" pitchFamily="18" charset="0"/>
              </a:rPr>
              <a:t>).</a:t>
            </a:r>
          </a:p>
          <a:p>
            <a:pPr indent="431800" algn="just">
              <a:spcAft>
                <a:spcPts val="300"/>
              </a:spcAft>
              <a:tabLst>
                <a:tab pos="659130" algn="l"/>
              </a:tabLst>
            </a:pPr>
            <a:endParaRPr lang="ru-RU" sz="2800" dirty="0">
              <a:latin typeface="+mn-lt"/>
              <a:ea typeface="Times New Roman" panose="02020603050405020304" pitchFamily="18" charset="0"/>
            </a:endParaRPr>
          </a:p>
        </p:txBody>
      </p:sp>
    </p:spTree>
    <p:extLst>
      <p:ext uri="{BB962C8B-B14F-4D97-AF65-F5344CB8AC3E}">
        <p14:creationId xmlns:p14="http://schemas.microsoft.com/office/powerpoint/2010/main" val="202005371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mc:AlternateContent xmlns:mc="http://schemas.openxmlformats.org/markup-compatibility/2006" xmlns:a14="http://schemas.microsoft.com/office/drawing/2010/main">
        <mc:Choice Requires="a14">
          <p:sp>
            <p:nvSpPr>
              <p:cNvPr id="2" name="Прямоугольник 1"/>
              <p:cNvSpPr/>
              <p:nvPr/>
            </p:nvSpPr>
            <p:spPr>
              <a:xfrm>
                <a:off x="251520" y="116632"/>
                <a:ext cx="8606160" cy="6840399"/>
              </a:xfrm>
              <a:prstGeom prst="rect">
                <a:avLst/>
              </a:prstGeom>
            </p:spPr>
            <p:txBody>
              <a:bodyPr wrap="square">
                <a:spAutoFit/>
              </a:bodyPr>
              <a:lstStyle/>
              <a:p>
                <a:pPr indent="431800" algn="just">
                  <a:spcAft>
                    <a:spcPts val="300"/>
                  </a:spcAft>
                  <a:tabLst>
                    <a:tab pos="659130" algn="l"/>
                  </a:tabLst>
                </a:pPr>
                <a:r>
                  <a:rPr lang="ru-RU" sz="2400" dirty="0">
                    <a:latin typeface="+mn-lt"/>
                    <a:ea typeface="Times New Roman" panose="02020603050405020304" pitchFamily="18" charset="0"/>
                  </a:rPr>
                  <a:t>ROI – это процентное отношение прибыли (или экономического эффекта) от проекта к инвестициям, необходимым для реализации этого проекта (в общем случае под инвестициями понимают ТСО)</a:t>
                </a:r>
                <a:r>
                  <a:rPr lang="en-US" sz="2400" dirty="0">
                    <a:latin typeface="+mn-lt"/>
                    <a:ea typeface="Times New Roman" panose="02020603050405020304" pitchFamily="18" charset="0"/>
                  </a:rPr>
                  <a:t>:</a:t>
                </a:r>
                <a:endParaRPr lang="ru-RU" sz="2400" dirty="0">
                  <a:latin typeface="+mn-lt"/>
                  <a:ea typeface="Times New Roman" panose="02020603050405020304" pitchFamily="18" charset="0"/>
                </a:endParaRPr>
              </a:p>
              <a:p>
                <a:pPr indent="431800" algn="just">
                  <a:spcAft>
                    <a:spcPts val="300"/>
                  </a:spcAft>
                  <a:tabLst>
                    <a:tab pos="659130" algn="l"/>
                  </a:tabLst>
                </a:pPr>
                <a:endParaRPr lang="en-US" sz="800" dirty="0">
                  <a:ea typeface="Times New Roman" panose="02020603050405020304" pitchFamily="18" charset="0"/>
                </a:endParaRPr>
              </a:p>
              <a:p>
                <a:pPr indent="431800" algn="just">
                  <a:spcAft>
                    <a:spcPts val="300"/>
                  </a:spcAft>
                  <a:tabLst>
                    <a:tab pos="659130" algn="l"/>
                  </a:tabLst>
                </a:pPr>
                <a14:m>
                  <m:oMathPara xmlns:m="http://schemas.openxmlformats.org/officeDocument/2006/math">
                    <m:oMathParaPr>
                      <m:jc m:val="centerGroup"/>
                    </m:oMathParaPr>
                    <m:oMath xmlns:m="http://schemas.openxmlformats.org/officeDocument/2006/math">
                      <m:r>
                        <m:rPr>
                          <m:nor/>
                        </m:rPr>
                        <a:rPr lang="ru-RU" sz="2400" dirty="0">
                          <a:ea typeface="Times New Roman" panose="02020603050405020304" pitchFamily="18" charset="0"/>
                        </a:rPr>
                        <m:t>ROI</m:t>
                      </m:r>
                      <m:r>
                        <a:rPr lang="pl-PL" sz="2400" i="1" smtClean="0">
                          <a:latin typeface="Cambria Math" panose="02040503050406030204" pitchFamily="18" charset="0"/>
                          <a:ea typeface="Times New Roman" panose="02020603050405020304" pitchFamily="18" charset="0"/>
                        </a:rPr>
                        <m:t>=</m:t>
                      </m:r>
                      <m:f>
                        <m:fPr>
                          <m:ctrlPr>
                            <a:rPr lang="pl-PL" sz="2400" i="1" smtClean="0">
                              <a:latin typeface="Cambria Math" charset="0"/>
                              <a:ea typeface="Times New Roman" panose="02020603050405020304" pitchFamily="18" charset="0"/>
                            </a:rPr>
                          </m:ctrlPr>
                        </m:fPr>
                        <m:num>
                          <m:r>
                            <m:rPr>
                              <m:nor/>
                            </m:rPr>
                            <a:rPr lang="en-US" sz="2400" dirty="0">
                              <a:ea typeface="Times New Roman" panose="02020603050405020304" pitchFamily="18" charset="0"/>
                            </a:rPr>
                            <m:t>P</m:t>
                          </m:r>
                        </m:num>
                        <m:den>
                          <m:r>
                            <m:rPr>
                              <m:nor/>
                            </m:rPr>
                            <a:rPr lang="en-US" sz="2400" dirty="0">
                              <a:ea typeface="Times New Roman" panose="02020603050405020304" pitchFamily="18" charset="0"/>
                            </a:rPr>
                            <m:t>TCO</m:t>
                          </m:r>
                        </m:den>
                      </m:f>
                    </m:oMath>
                  </m:oMathPara>
                </a14:m>
                <a:endParaRPr lang="en-US" sz="2400" dirty="0">
                  <a:latin typeface="+mn-lt"/>
                  <a:ea typeface="Times New Roman" panose="02020603050405020304" pitchFamily="18" charset="0"/>
                </a:endParaRPr>
              </a:p>
              <a:p>
                <a:pPr indent="431800" algn="just">
                  <a:spcAft>
                    <a:spcPts val="300"/>
                  </a:spcAft>
                  <a:tabLst>
                    <a:tab pos="659130" algn="l"/>
                  </a:tabLst>
                </a:pPr>
                <a:endParaRPr lang="en-US" sz="800" dirty="0">
                  <a:latin typeface="+mn-lt"/>
                  <a:ea typeface="Times New Roman" panose="02020603050405020304" pitchFamily="18" charset="0"/>
                </a:endParaRPr>
              </a:p>
              <a:p>
                <a:pPr indent="431800" algn="just">
                  <a:spcAft>
                    <a:spcPts val="300"/>
                  </a:spcAft>
                  <a:tabLst>
                    <a:tab pos="659130" algn="l"/>
                  </a:tabLst>
                </a:pPr>
                <a:r>
                  <a:rPr lang="ru-RU" sz="2400" dirty="0">
                    <a:latin typeface="+mn-lt"/>
                    <a:ea typeface="Times New Roman" panose="02020603050405020304" pitchFamily="18" charset="0"/>
                  </a:rPr>
                  <a:t>При принятии решения об инвестициях полученное значение сравнивают со </a:t>
                </a:r>
                <a:r>
                  <a:rPr lang="ru-RU" sz="2400" u="sng" dirty="0">
                    <a:latin typeface="+mn-lt"/>
                    <a:ea typeface="Times New Roman" panose="02020603050405020304" pitchFamily="18" charset="0"/>
                  </a:rPr>
                  <a:t>средним в отрасли</a:t>
                </a:r>
                <a:r>
                  <a:rPr lang="ru-RU" sz="2400" dirty="0">
                    <a:latin typeface="+mn-lt"/>
                    <a:ea typeface="Times New Roman" panose="02020603050405020304" pitchFamily="18" charset="0"/>
                  </a:rPr>
                  <a:t> либо выбирают проект с </a:t>
                </a:r>
                <a:r>
                  <a:rPr lang="ru-RU" sz="2400" u="sng" dirty="0">
                    <a:latin typeface="+mn-lt"/>
                    <a:ea typeface="Times New Roman" panose="02020603050405020304" pitchFamily="18" charset="0"/>
                  </a:rPr>
                  <a:t>лучшим значением ROI</a:t>
                </a:r>
                <a:r>
                  <a:rPr lang="ru-RU" sz="2400" dirty="0">
                    <a:latin typeface="+mn-lt"/>
                    <a:ea typeface="Times New Roman" panose="02020603050405020304" pitchFamily="18" charset="0"/>
                  </a:rPr>
                  <a:t> из имеющихся вариантов. Несмотря на длительный опыт применения этого показателя в ИТ, на сегодняшний день достоверных методов расчета ROI не появилось, а попытки определить его путем анализа показателей деятельности компаний, внедривших у себя те или иные информационные технологии, привели к появлению показателя ТСО, предложенного компанией </a:t>
                </a:r>
                <a:r>
                  <a:rPr lang="ru-RU" sz="2400" dirty="0" err="1">
                    <a:latin typeface="+mn-lt"/>
                    <a:ea typeface="Times New Roman" panose="02020603050405020304" pitchFamily="18" charset="0"/>
                  </a:rPr>
                  <a:t>Gartner</a:t>
                </a:r>
                <a:r>
                  <a:rPr lang="ru-RU" sz="2400" dirty="0">
                    <a:latin typeface="+mn-lt"/>
                    <a:ea typeface="Times New Roman" panose="02020603050405020304" pitchFamily="18" charset="0"/>
                  </a:rPr>
                  <a:t> </a:t>
                </a:r>
                <a:r>
                  <a:rPr lang="ru-RU" sz="2400" dirty="0" err="1">
                    <a:latin typeface="+mn-lt"/>
                    <a:ea typeface="Times New Roman" panose="02020603050405020304" pitchFamily="18" charset="0"/>
                  </a:rPr>
                  <a:t>Group</a:t>
                </a:r>
                <a:r>
                  <a:rPr lang="ru-RU" sz="2400" dirty="0">
                    <a:latin typeface="+mn-lt"/>
                    <a:ea typeface="Times New Roman" panose="02020603050405020304" pitchFamily="18" charset="0"/>
                  </a:rPr>
                  <a:t> в конце 80-х годов.</a:t>
                </a:r>
              </a:p>
              <a:p>
                <a:pPr indent="431800" algn="just">
                  <a:spcAft>
                    <a:spcPts val="300"/>
                  </a:spcAft>
                  <a:tabLst>
                    <a:tab pos="659130" algn="l"/>
                  </a:tabLst>
                </a:pPr>
                <a:endParaRPr lang="ru-RU" sz="2800" dirty="0">
                  <a:latin typeface="+mn-lt"/>
                  <a:ea typeface="Times New Roman" panose="02020603050405020304" pitchFamily="18" charset="0"/>
                </a:endParaRPr>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251520" y="116632"/>
                <a:ext cx="8606160" cy="6840399"/>
              </a:xfrm>
              <a:prstGeom prst="rect">
                <a:avLst/>
              </a:prstGeom>
              <a:blipFill rotWithShape="0">
                <a:blip r:embed="rId3"/>
                <a:stretch>
                  <a:fillRect l="-1062" t="-713" r="-1133"/>
                </a:stretch>
              </a:blipFill>
            </p:spPr>
            <p:txBody>
              <a:bodyPr/>
              <a:lstStyle/>
              <a:p>
                <a:r>
                  <a:rPr lang="ru-RU">
                    <a:noFill/>
                  </a:rPr>
                  <a:t> </a:t>
                </a:r>
              </a:p>
            </p:txBody>
          </p:sp>
        </mc:Fallback>
      </mc:AlternateContent>
    </p:spTree>
    <p:extLst>
      <p:ext uri="{BB962C8B-B14F-4D97-AF65-F5344CB8AC3E}">
        <p14:creationId xmlns:p14="http://schemas.microsoft.com/office/powerpoint/2010/main" val="2237208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352928" cy="572464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9525">
              <a:spcAft>
                <a:spcPts val="0"/>
              </a:spcAft>
            </a:pPr>
            <a:r>
              <a:rPr lang="ru-RU" sz="2800" b="1" i="1" dirty="0" smtClean="0">
                <a:latin typeface="+mn-lt"/>
              </a:rPr>
              <a:t>6. Оценка </a:t>
            </a:r>
            <a:r>
              <a:rPr lang="ru-RU" sz="2800" b="1" i="1" dirty="0">
                <a:latin typeface="+mn-lt"/>
              </a:rPr>
              <a:t>действительных возможностей </a:t>
            </a:r>
            <a:endParaRPr lang="ru-RU" sz="2800" b="1" i="1" dirty="0" smtClean="0">
              <a:latin typeface="+mn-lt"/>
            </a:endParaRPr>
          </a:p>
          <a:p>
            <a:pPr indent="9525">
              <a:spcAft>
                <a:spcPts val="1200"/>
              </a:spcAft>
            </a:pPr>
            <a:r>
              <a:rPr lang="ru-RU" sz="2800" b="1" i="1" dirty="0" smtClean="0">
                <a:latin typeface="+mn-lt"/>
              </a:rPr>
              <a:t>(</a:t>
            </a:r>
            <a:r>
              <a:rPr lang="en-US" sz="2800" b="1" i="1" dirty="0" smtClean="0">
                <a:latin typeface="+mn-lt"/>
              </a:rPr>
              <a:t>Real Option Valuation</a:t>
            </a:r>
            <a:r>
              <a:rPr lang="ru-RU" sz="2800" b="1" i="1" dirty="0" smtClean="0">
                <a:latin typeface="+mn-lt"/>
              </a:rPr>
              <a:t>, </a:t>
            </a:r>
            <a:r>
              <a:rPr lang="ru-RU" sz="2800" b="1" i="1" dirty="0">
                <a:latin typeface="+mn-lt"/>
              </a:rPr>
              <a:t>ROV). </a:t>
            </a:r>
            <a:endParaRPr lang="ru-RU" sz="2800" b="1" i="1" dirty="0" smtClean="0">
              <a:latin typeface="+mn-lt"/>
            </a:endParaRPr>
          </a:p>
          <a:p>
            <a:pPr indent="457200">
              <a:spcAft>
                <a:spcPts val="1200"/>
              </a:spcAft>
            </a:pPr>
            <a:r>
              <a:rPr lang="ru-RU" sz="2800" dirty="0" smtClean="0">
                <a:latin typeface="+mn-lt"/>
              </a:rPr>
              <a:t>Основу </a:t>
            </a:r>
            <a:r>
              <a:rPr lang="ru-RU" sz="2800" dirty="0">
                <a:latin typeface="+mn-lt"/>
              </a:rPr>
              <a:t>методики составляет ключевая концепция построения модели «гибких возможностей компании» в будущем. </a:t>
            </a:r>
            <a:endParaRPr lang="ru-RU" sz="2800" dirty="0" smtClean="0">
              <a:latin typeface="+mn-lt"/>
            </a:endParaRPr>
          </a:p>
          <a:p>
            <a:pPr indent="457200">
              <a:spcAft>
                <a:spcPts val="1200"/>
              </a:spcAft>
            </a:pPr>
            <a:r>
              <a:rPr lang="ru-RU" sz="2800" dirty="0" smtClean="0">
                <a:latin typeface="+mn-lt"/>
              </a:rPr>
              <a:t>Методика </a:t>
            </a:r>
            <a:r>
              <a:rPr lang="ru-RU" sz="2800" dirty="0">
                <a:latin typeface="+mn-lt"/>
              </a:rPr>
              <a:t>рассматривает технологии безопасности в качестве набора возможностей с большой степенью их детализации. </a:t>
            </a:r>
            <a:endParaRPr lang="ru-RU" sz="2800" dirty="0" smtClean="0">
              <a:latin typeface="+mn-lt"/>
            </a:endParaRPr>
          </a:p>
          <a:p>
            <a:pPr indent="457200">
              <a:spcAft>
                <a:spcPts val="1200"/>
              </a:spcAft>
            </a:pPr>
            <a:r>
              <a:rPr lang="ru-RU" sz="2800" dirty="0" smtClean="0">
                <a:latin typeface="+mn-lt"/>
              </a:rPr>
              <a:t>Правильное </a:t>
            </a:r>
            <a:r>
              <a:rPr lang="ru-RU" sz="2800" dirty="0">
                <a:latin typeface="+mn-lt"/>
              </a:rPr>
              <a:t>решение принимается после тщательного анализа широкого спектра показателей и рассмотрения множества результатов или вариантов будущих </a:t>
            </a:r>
            <a:r>
              <a:rPr lang="ru-RU" sz="2800" dirty="0" smtClean="0">
                <a:latin typeface="+mn-lt"/>
              </a:rPr>
              <a:t>сценариев. </a:t>
            </a:r>
          </a:p>
        </p:txBody>
      </p:sp>
    </p:spTree>
    <p:extLst>
      <p:ext uri="{BB962C8B-B14F-4D97-AF65-F5344CB8AC3E}">
        <p14:creationId xmlns:p14="http://schemas.microsoft.com/office/powerpoint/2010/main" val="6905484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2" name="Прямоугольник 1"/>
          <p:cNvSpPr/>
          <p:nvPr/>
        </p:nvSpPr>
        <p:spPr>
          <a:xfrm>
            <a:off x="251520" y="404664"/>
            <a:ext cx="8606160" cy="6232475"/>
          </a:xfrm>
          <a:prstGeom prst="rect">
            <a:avLst/>
          </a:prstGeom>
        </p:spPr>
        <p:txBody>
          <a:bodyPr wrap="square">
            <a:spAutoFit/>
          </a:bodyPr>
          <a:lstStyle/>
          <a:p>
            <a:pPr indent="431800" algn="just">
              <a:spcAft>
                <a:spcPts val="300"/>
              </a:spcAft>
              <a:tabLst>
                <a:tab pos="659130" algn="l"/>
              </a:tabLst>
            </a:pPr>
            <a:r>
              <a:rPr lang="ru-RU" sz="2400" dirty="0">
                <a:latin typeface="+mn-lt"/>
                <a:ea typeface="Times New Roman" panose="02020603050405020304" pitchFamily="18" charset="0"/>
              </a:rPr>
              <a:t>В основу общей модели расчета ТСО положено разделение всех затрат на две категории: </a:t>
            </a:r>
          </a:p>
          <a:p>
            <a:pPr marL="457200" indent="-457200" algn="just">
              <a:spcAft>
                <a:spcPts val="300"/>
              </a:spcAft>
              <a:buFont typeface="Wingdings" panose="05000000000000000000" pitchFamily="2" charset="2"/>
              <a:buChar char="Ø"/>
              <a:tabLst>
                <a:tab pos="659130" algn="l"/>
              </a:tabLst>
            </a:pPr>
            <a:r>
              <a:rPr lang="ru-RU" sz="2400" dirty="0">
                <a:latin typeface="+mn-lt"/>
                <a:ea typeface="Times New Roman" panose="02020603050405020304" pitchFamily="18" charset="0"/>
              </a:rPr>
              <a:t>прямые,</a:t>
            </a:r>
          </a:p>
          <a:p>
            <a:pPr marL="457200" indent="-457200" algn="just">
              <a:spcAft>
                <a:spcPts val="300"/>
              </a:spcAft>
              <a:buFont typeface="Wingdings" panose="05000000000000000000" pitchFamily="2" charset="2"/>
              <a:buChar char="Ø"/>
              <a:tabLst>
                <a:tab pos="659130" algn="l"/>
              </a:tabLst>
            </a:pPr>
            <a:r>
              <a:rPr lang="ru-RU" sz="2400" dirty="0">
                <a:latin typeface="+mn-lt"/>
                <a:ea typeface="Times New Roman" panose="02020603050405020304" pitchFamily="18" charset="0"/>
              </a:rPr>
              <a:t>косвенные. </a:t>
            </a:r>
          </a:p>
          <a:p>
            <a:pPr indent="431800" algn="just">
              <a:spcAft>
                <a:spcPts val="300"/>
              </a:spcAft>
              <a:tabLst>
                <a:tab pos="659130" algn="l"/>
              </a:tabLst>
            </a:pPr>
            <a:r>
              <a:rPr lang="ru-RU" sz="2400" dirty="0">
                <a:latin typeface="+mn-lt"/>
                <a:ea typeface="Times New Roman" panose="02020603050405020304" pitchFamily="18" charset="0"/>
              </a:rPr>
              <a:t>Под косвенными затратами, как правило, понимаются </a:t>
            </a:r>
            <a:r>
              <a:rPr lang="ru-RU" sz="2400" u="sng" dirty="0">
                <a:latin typeface="+mn-lt"/>
                <a:ea typeface="Times New Roman" panose="02020603050405020304" pitchFamily="18" charset="0"/>
              </a:rPr>
              <a:t>скрытые расходы</a:t>
            </a:r>
            <a:r>
              <a:rPr lang="ru-RU" sz="2400" dirty="0">
                <a:latin typeface="+mn-lt"/>
                <a:ea typeface="Times New Roman" panose="02020603050405020304" pitchFamily="18" charset="0"/>
              </a:rPr>
              <a:t>, которые возникают в процессе эксплуатации СЗИ. Эти незапланированные расходы могут существенно превысить стоимость самой системы защиты. </a:t>
            </a:r>
          </a:p>
          <a:p>
            <a:pPr indent="431800" algn="just">
              <a:spcAft>
                <a:spcPts val="300"/>
              </a:spcAft>
              <a:tabLst>
                <a:tab pos="659130" algn="l"/>
              </a:tabLst>
            </a:pPr>
            <a:r>
              <a:rPr lang="ru-RU" sz="2400" dirty="0">
                <a:latin typeface="+mn-lt"/>
                <a:ea typeface="Times New Roman" panose="02020603050405020304" pitchFamily="18" charset="0"/>
              </a:rPr>
              <a:t>По данным той же </a:t>
            </a:r>
            <a:r>
              <a:rPr lang="ru-RU" sz="2400" dirty="0" err="1">
                <a:latin typeface="+mn-lt"/>
                <a:ea typeface="Times New Roman" panose="02020603050405020304" pitchFamily="18" charset="0"/>
              </a:rPr>
              <a:t>Gartner</a:t>
            </a:r>
            <a:r>
              <a:rPr lang="ru-RU" sz="2400" dirty="0">
                <a:latin typeface="+mn-lt"/>
                <a:ea typeface="Times New Roman" panose="02020603050405020304" pitchFamily="18" charset="0"/>
              </a:rPr>
              <a:t> </a:t>
            </a:r>
            <a:r>
              <a:rPr lang="ru-RU" sz="2400" dirty="0" err="1">
                <a:latin typeface="+mn-lt"/>
                <a:ea typeface="Times New Roman" panose="02020603050405020304" pitchFamily="18" charset="0"/>
              </a:rPr>
              <a:t>Group</a:t>
            </a:r>
            <a:r>
              <a:rPr lang="ru-RU" sz="2400" dirty="0">
                <a:latin typeface="+mn-lt"/>
                <a:ea typeface="Times New Roman" panose="02020603050405020304" pitchFamily="18" charset="0"/>
              </a:rPr>
              <a:t>, </a:t>
            </a:r>
            <a:r>
              <a:rPr lang="ru-RU" sz="2400" b="1" dirty="0">
                <a:latin typeface="+mn-lt"/>
                <a:ea typeface="Times New Roman" panose="02020603050405020304" pitchFamily="18" charset="0"/>
              </a:rPr>
              <a:t>прямые</a:t>
            </a:r>
            <a:r>
              <a:rPr lang="ru-RU" sz="2400" dirty="0">
                <a:latin typeface="+mn-lt"/>
                <a:ea typeface="Times New Roman" panose="02020603050405020304" pitchFamily="18" charset="0"/>
              </a:rPr>
              <a:t> затраты составляют </a:t>
            </a:r>
            <a:r>
              <a:rPr lang="ru-RU" sz="2400" b="1" dirty="0">
                <a:latin typeface="+mn-lt"/>
                <a:ea typeface="Times New Roman" panose="02020603050405020304" pitchFamily="18" charset="0"/>
              </a:rPr>
              <a:t>15–21%</a:t>
            </a:r>
            <a:r>
              <a:rPr lang="ru-RU" sz="2400" dirty="0">
                <a:latin typeface="+mn-lt"/>
                <a:ea typeface="Times New Roman" panose="02020603050405020304" pitchFamily="18" charset="0"/>
              </a:rPr>
              <a:t> от общей суммы затрат на использование ИТ.</a:t>
            </a:r>
          </a:p>
          <a:p>
            <a:pPr indent="431800" algn="just">
              <a:spcAft>
                <a:spcPts val="300"/>
              </a:spcAft>
              <a:tabLst>
                <a:tab pos="659130" algn="l"/>
              </a:tabLst>
            </a:pPr>
            <a:r>
              <a:rPr lang="ru-RU" sz="2400" dirty="0">
                <a:latin typeface="+mn-lt"/>
                <a:ea typeface="Times New Roman" panose="02020603050405020304" pitchFamily="18" charset="0"/>
              </a:rPr>
              <a:t>Одним из ключевых преимуществ показателя ТСО является то, что он позволяет сделать выводы о </a:t>
            </a:r>
            <a:r>
              <a:rPr lang="ru-RU" sz="2400" u="sng" dirty="0">
                <a:latin typeface="+mn-lt"/>
                <a:ea typeface="Times New Roman" panose="02020603050405020304" pitchFamily="18" charset="0"/>
              </a:rPr>
              <a:t>целесообразности</a:t>
            </a:r>
            <a:r>
              <a:rPr lang="ru-RU" sz="2400" dirty="0">
                <a:latin typeface="+mn-lt"/>
                <a:ea typeface="Times New Roman" panose="02020603050405020304" pitchFamily="18" charset="0"/>
              </a:rPr>
              <a:t> реализации проекта в области ИБ на основании оценки одних лишь только затрат. </a:t>
            </a:r>
          </a:p>
          <a:p>
            <a:pPr indent="431800" algn="just">
              <a:spcAft>
                <a:spcPts val="300"/>
              </a:spcAft>
              <a:tabLst>
                <a:tab pos="659130" algn="l"/>
              </a:tabLst>
            </a:pPr>
            <a:endParaRPr lang="ru-RU" sz="2400" dirty="0">
              <a:latin typeface="+mn-lt"/>
              <a:ea typeface="Times New Roman" panose="02020603050405020304" pitchFamily="18" charset="0"/>
            </a:endParaRPr>
          </a:p>
        </p:txBody>
      </p:sp>
    </p:spTree>
    <p:extLst>
      <p:ext uri="{BB962C8B-B14F-4D97-AF65-F5344CB8AC3E}">
        <p14:creationId xmlns:p14="http://schemas.microsoft.com/office/powerpoint/2010/main" val="427679531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2" name="Прямоугольник 1"/>
          <p:cNvSpPr/>
          <p:nvPr/>
        </p:nvSpPr>
        <p:spPr>
          <a:xfrm>
            <a:off x="251520" y="548680"/>
            <a:ext cx="8606160" cy="4601260"/>
          </a:xfrm>
          <a:prstGeom prst="rect">
            <a:avLst/>
          </a:prstGeom>
        </p:spPr>
        <p:txBody>
          <a:bodyPr wrap="square">
            <a:spAutoFit/>
          </a:bodyPr>
          <a:lstStyle/>
          <a:p>
            <a:pPr indent="431800" algn="just">
              <a:spcAft>
                <a:spcPts val="300"/>
              </a:spcAft>
              <a:tabLst>
                <a:tab pos="659130" algn="l"/>
              </a:tabLst>
            </a:pPr>
            <a:r>
              <a:rPr lang="ru-RU" sz="2400" dirty="0">
                <a:latin typeface="+mn-lt"/>
                <a:ea typeface="Times New Roman" panose="02020603050405020304" pitchFamily="18" charset="0"/>
              </a:rPr>
              <a:t>Нередко возникает ситуация, когда экономический эффект от внедрения СЗИ оценить нельзя, но объективная необходимость в ее создании существует.</a:t>
            </a:r>
          </a:p>
          <a:p>
            <a:pPr indent="431800" algn="just">
              <a:spcAft>
                <a:spcPts val="300"/>
              </a:spcAft>
              <a:tabLst>
                <a:tab pos="659130" algn="l"/>
              </a:tabLst>
            </a:pPr>
            <a:endParaRPr lang="en-US" sz="2400" dirty="0">
              <a:latin typeface="+mn-lt"/>
              <a:ea typeface="Times New Roman" panose="02020603050405020304" pitchFamily="18" charset="0"/>
            </a:endParaRPr>
          </a:p>
          <a:p>
            <a:pPr indent="431800" algn="just">
              <a:spcAft>
                <a:spcPts val="300"/>
              </a:spcAft>
              <a:tabLst>
                <a:tab pos="659130" algn="l"/>
              </a:tabLst>
            </a:pPr>
            <a:r>
              <a:rPr lang="ru-RU" sz="2400" dirty="0">
                <a:latin typeface="+mn-lt"/>
                <a:ea typeface="Times New Roman" panose="02020603050405020304" pitchFamily="18" charset="0"/>
              </a:rPr>
              <a:t>Другим преимуществом этого показателя является то, что модель расчета ТСО предполагает оценку не только </a:t>
            </a:r>
            <a:r>
              <a:rPr lang="ru-RU" sz="2400" u="sng" dirty="0">
                <a:latin typeface="+mn-lt"/>
                <a:ea typeface="Times New Roman" panose="02020603050405020304" pitchFamily="18" charset="0"/>
              </a:rPr>
              <a:t>первоначальных</a:t>
            </a:r>
            <a:r>
              <a:rPr lang="ru-RU" sz="2400" dirty="0">
                <a:latin typeface="+mn-lt"/>
                <a:ea typeface="Times New Roman" panose="02020603050405020304" pitchFamily="18" charset="0"/>
              </a:rPr>
              <a:t> затрат на создание СЗИ, но и затрат, которые могут иметь место на различных </a:t>
            </a:r>
            <a:r>
              <a:rPr lang="ru-RU" sz="2400" u="sng" dirty="0">
                <a:latin typeface="+mn-lt"/>
                <a:ea typeface="Times New Roman" panose="02020603050405020304" pitchFamily="18" charset="0"/>
              </a:rPr>
              <a:t>этапах всего жизненного цикла </a:t>
            </a:r>
            <a:r>
              <a:rPr lang="ru-RU" sz="2400" dirty="0">
                <a:latin typeface="+mn-lt"/>
                <a:ea typeface="Times New Roman" panose="02020603050405020304" pitchFamily="18" charset="0"/>
              </a:rPr>
              <a:t>системы. Но, несмотря на это, показатель ТСО, впрочем, как и ROI, является </a:t>
            </a:r>
            <a:r>
              <a:rPr lang="ru-RU" sz="2400" u="sng" dirty="0">
                <a:latin typeface="+mn-lt"/>
                <a:ea typeface="Times New Roman" panose="02020603050405020304" pitchFamily="18" charset="0"/>
              </a:rPr>
              <a:t>статичным</a:t>
            </a:r>
            <a:r>
              <a:rPr lang="ru-RU" sz="2400" dirty="0">
                <a:latin typeface="+mn-lt"/>
                <a:ea typeface="Times New Roman" panose="02020603050405020304" pitchFamily="18" charset="0"/>
              </a:rPr>
              <a:t>, отражающим некий временной срез – «фотографический снимок», не учитывая изменения ситуации во времени. </a:t>
            </a:r>
          </a:p>
        </p:txBody>
      </p:sp>
    </p:spTree>
    <p:extLst>
      <p:ext uri="{BB962C8B-B14F-4D97-AF65-F5344CB8AC3E}">
        <p14:creationId xmlns:p14="http://schemas.microsoft.com/office/powerpoint/2010/main" val="243569163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mc:AlternateContent xmlns:mc="http://schemas.openxmlformats.org/markup-compatibility/2006" xmlns:a14="http://schemas.microsoft.com/office/drawing/2010/main">
        <mc:Choice Requires="a14">
          <p:sp>
            <p:nvSpPr>
              <p:cNvPr id="2" name="Прямоугольник 1"/>
              <p:cNvSpPr/>
              <p:nvPr/>
            </p:nvSpPr>
            <p:spPr>
              <a:xfrm>
                <a:off x="251520" y="404664"/>
                <a:ext cx="8606160" cy="6463501"/>
              </a:xfrm>
              <a:prstGeom prst="rect">
                <a:avLst/>
              </a:prstGeom>
            </p:spPr>
            <p:txBody>
              <a:bodyPr wrap="square">
                <a:spAutoFit/>
              </a:bodyPr>
              <a:lstStyle/>
              <a:p>
                <a:pPr indent="431800" algn="just">
                  <a:spcAft>
                    <a:spcPts val="300"/>
                  </a:spcAft>
                  <a:tabLst>
                    <a:tab pos="659130" algn="l"/>
                  </a:tabLst>
                </a:pPr>
                <a:r>
                  <a:rPr lang="ru-RU" sz="2400" dirty="0">
                    <a:latin typeface="+mn-lt"/>
                    <a:ea typeface="Times New Roman" panose="02020603050405020304" pitchFamily="18" charset="0"/>
                  </a:rPr>
                  <a:t>Информационные системы с течением времени подвергаются постоянным изменениям, появляются новые угрозы и уязвимости. Таким образом, обеспечение ИБ – это процесс, который необходимо рассматривать именно </a:t>
                </a:r>
                <a:r>
                  <a:rPr lang="ru-RU" sz="2400" u="sng" dirty="0">
                    <a:latin typeface="+mn-lt"/>
                    <a:ea typeface="Times New Roman" panose="02020603050405020304" pitchFamily="18" charset="0"/>
                  </a:rPr>
                  <a:t>во времени</a:t>
                </a:r>
                <a:r>
                  <a:rPr lang="ru-RU" sz="2400" dirty="0">
                    <a:latin typeface="+mn-lt"/>
                    <a:ea typeface="Times New Roman" panose="02020603050405020304" pitchFamily="18" charset="0"/>
                  </a:rPr>
                  <a:t>. Поэтому для анализа эффективности инвестиций в ИБ предлагается рассмотреть возможность применения системы динамических показателей, основанных на методе дисконтированных потоков денежных средств (</a:t>
                </a:r>
                <a:r>
                  <a:rPr lang="ru-RU" sz="2400" dirty="0" err="1">
                    <a:latin typeface="+mn-lt"/>
                    <a:ea typeface="Times New Roman" panose="02020603050405020304" pitchFamily="18" charset="0"/>
                  </a:rPr>
                  <a:t>Discounted</a:t>
                </a:r>
                <a:r>
                  <a:rPr lang="ru-RU" sz="2400" dirty="0">
                    <a:latin typeface="+mn-lt"/>
                    <a:ea typeface="Times New Roman" panose="02020603050405020304" pitchFamily="18" charset="0"/>
                  </a:rPr>
                  <a:t> </a:t>
                </a:r>
                <a:r>
                  <a:rPr lang="ru-RU" sz="2400" dirty="0" err="1">
                    <a:latin typeface="+mn-lt"/>
                    <a:ea typeface="Times New Roman" panose="02020603050405020304" pitchFamily="18" charset="0"/>
                  </a:rPr>
                  <a:t>Cash</a:t>
                </a:r>
                <a:r>
                  <a:rPr lang="ru-RU" sz="2400" dirty="0">
                    <a:latin typeface="+mn-lt"/>
                    <a:ea typeface="Times New Roman" panose="02020603050405020304" pitchFamily="18" charset="0"/>
                  </a:rPr>
                  <a:t> </a:t>
                </a:r>
                <a:r>
                  <a:rPr lang="ru-RU" sz="2400" dirty="0" err="1">
                    <a:latin typeface="+mn-lt"/>
                    <a:ea typeface="Times New Roman" panose="02020603050405020304" pitchFamily="18" charset="0"/>
                  </a:rPr>
                  <a:t>Flows</a:t>
                </a:r>
                <a:r>
                  <a:rPr lang="ru-RU" sz="2400" dirty="0">
                    <a:latin typeface="+mn-lt"/>
                    <a:ea typeface="Times New Roman" panose="02020603050405020304" pitchFamily="18" charset="0"/>
                  </a:rPr>
                  <a:t> – DCF).</a:t>
                </a:r>
                <a:endParaRPr lang="en-US" sz="2400" b="0" i="1" dirty="0">
                  <a:effectLst/>
                  <a:latin typeface="Cambria Math" panose="02040503050406030204" pitchFamily="18" charset="0"/>
                  <a:ea typeface="Times New Roman" panose="02020603050405020304" pitchFamily="18" charset="0"/>
                </a:endParaRPr>
              </a:p>
              <a:p>
                <a:pPr indent="431800" algn="just">
                  <a:spcAft>
                    <a:spcPts val="300"/>
                  </a:spcAft>
                  <a:tabLst>
                    <a:tab pos="659130" algn="l"/>
                  </a:tabLst>
                </a:pPr>
                <a14:m>
                  <m:oMathPara xmlns:m="http://schemas.openxmlformats.org/officeDocument/2006/math">
                    <m:oMathParaPr>
                      <m:jc m:val="centerGroup"/>
                    </m:oMathParaPr>
                    <m:oMath xmlns:m="http://schemas.openxmlformats.org/officeDocument/2006/math">
                      <m:r>
                        <a:rPr lang="en-US" sz="2400" b="0" i="1" smtClean="0">
                          <a:effectLst/>
                          <a:latin typeface="Cambria Math" panose="02040503050406030204" pitchFamily="18" charset="0"/>
                          <a:ea typeface="Times New Roman" panose="02020603050405020304" pitchFamily="18" charset="0"/>
                        </a:rPr>
                        <m:t>𝐷𝐶𝐹</m:t>
                      </m:r>
                      <m:r>
                        <a:rPr lang="pt-BR" sz="2400" i="1" smtClean="0">
                          <a:effectLst/>
                          <a:latin typeface="Cambria Math" panose="02040503050406030204" pitchFamily="18" charset="0"/>
                          <a:ea typeface="Times New Roman" panose="02020603050405020304" pitchFamily="18" charset="0"/>
                        </a:rPr>
                        <m:t>=</m:t>
                      </m:r>
                      <m:nary>
                        <m:naryPr>
                          <m:chr m:val="∑"/>
                          <m:ctrlPr>
                            <a:rPr lang="pt-BR" sz="2400" i="1" smtClean="0">
                              <a:effectLst/>
                              <a:latin typeface="Cambria Math" charset="0"/>
                              <a:ea typeface="Times New Roman" panose="02020603050405020304" pitchFamily="18" charset="0"/>
                            </a:rPr>
                          </m:ctrlPr>
                        </m:naryPr>
                        <m:sub>
                          <m:r>
                            <m:rPr>
                              <m:brk m:alnAt="23"/>
                            </m:rPr>
                            <a:rPr lang="en-US" sz="2400" b="0" i="1" smtClean="0">
                              <a:effectLst/>
                              <a:latin typeface="Cambria Math" panose="02040503050406030204" pitchFamily="18" charset="0"/>
                              <a:ea typeface="Times New Roman" panose="02020603050405020304" pitchFamily="18" charset="0"/>
                            </a:rPr>
                            <m:t>𝑡</m:t>
                          </m:r>
                          <m:r>
                            <a:rPr lang="pt-BR" sz="2400" i="1" smtClean="0">
                              <a:effectLst/>
                              <a:latin typeface="Cambria Math" panose="02040503050406030204" pitchFamily="18" charset="0"/>
                              <a:ea typeface="Times New Roman" panose="02020603050405020304" pitchFamily="18" charset="0"/>
                            </a:rPr>
                            <m:t>=</m:t>
                          </m:r>
                          <m:r>
                            <a:rPr lang="en-US" sz="2400" b="0" i="1" smtClean="0">
                              <a:effectLst/>
                              <a:latin typeface="Cambria Math" panose="02040503050406030204" pitchFamily="18" charset="0"/>
                              <a:ea typeface="Times New Roman" panose="02020603050405020304" pitchFamily="18" charset="0"/>
                            </a:rPr>
                            <m:t>1</m:t>
                          </m:r>
                        </m:sub>
                        <m:sup>
                          <m:r>
                            <a:rPr lang="pt-BR" sz="2400" i="1" smtClean="0">
                              <a:effectLst/>
                              <a:latin typeface="Cambria Math" panose="02040503050406030204" pitchFamily="18" charset="0"/>
                              <a:ea typeface="Times New Roman" panose="02020603050405020304" pitchFamily="18" charset="0"/>
                            </a:rPr>
                            <m:t>𝑛</m:t>
                          </m:r>
                        </m:sup>
                        <m:e>
                          <m:f>
                            <m:fPr>
                              <m:ctrlPr>
                                <a:rPr lang="pt-BR" sz="2400" i="1" smtClean="0">
                                  <a:effectLst/>
                                  <a:latin typeface="Cambria Math" charset="0"/>
                                </a:rPr>
                              </m:ctrlPr>
                            </m:fPr>
                            <m:num>
                              <m:sSub>
                                <m:sSubPr>
                                  <m:ctrlPr>
                                    <a:rPr lang="pt-BR" sz="2400" i="1" smtClean="0">
                                      <a:effectLst/>
                                      <a:latin typeface="Cambria Math" charset="0"/>
                                    </a:rPr>
                                  </m:ctrlPr>
                                </m:sSubPr>
                                <m:e>
                                  <m:r>
                                    <a:rPr lang="en-US" sz="2400" b="0" i="1" smtClean="0">
                                      <a:effectLst/>
                                      <a:latin typeface="Cambria Math" panose="02040503050406030204" pitchFamily="18" charset="0"/>
                                    </a:rPr>
                                    <m:t>𝐶𝐹</m:t>
                                  </m:r>
                                </m:e>
                                <m:sub>
                                  <m:r>
                                    <a:rPr lang="en-US" sz="2400" b="0" i="1" smtClean="0">
                                      <a:effectLst/>
                                      <a:latin typeface="Cambria Math" panose="02040503050406030204" pitchFamily="18" charset="0"/>
                                    </a:rPr>
                                    <m:t>𝑡</m:t>
                                  </m:r>
                                </m:sub>
                              </m:sSub>
                            </m:num>
                            <m:den>
                              <m:sSup>
                                <m:sSupPr>
                                  <m:ctrlPr>
                                    <a:rPr lang="en-US" sz="2400" b="0" i="1" smtClean="0">
                                      <a:effectLst/>
                                      <a:latin typeface="Cambria Math" charset="0"/>
                                    </a:rPr>
                                  </m:ctrlPr>
                                </m:sSupPr>
                                <m:e>
                                  <m:r>
                                    <a:rPr lang="en-US" sz="2400" b="0" i="1" smtClean="0">
                                      <a:effectLst/>
                                      <a:latin typeface="Cambria Math" panose="02040503050406030204" pitchFamily="18" charset="0"/>
                                    </a:rPr>
                                    <m:t>(1+</m:t>
                                  </m:r>
                                  <m:r>
                                    <a:rPr lang="en-US" sz="2400" b="0" i="1" smtClean="0">
                                      <a:effectLst/>
                                      <a:latin typeface="Cambria Math" panose="02040503050406030204" pitchFamily="18" charset="0"/>
                                    </a:rPr>
                                    <m:t>𝑟</m:t>
                                  </m:r>
                                  <m:r>
                                    <a:rPr lang="en-US" sz="2400" b="0" i="1" smtClean="0">
                                      <a:effectLst/>
                                      <a:latin typeface="Cambria Math" panose="02040503050406030204" pitchFamily="18" charset="0"/>
                                    </a:rPr>
                                    <m:t>)</m:t>
                                  </m:r>
                                </m:e>
                                <m:sup>
                                  <m:r>
                                    <a:rPr lang="en-US" sz="2400" b="0" i="1" smtClean="0">
                                      <a:effectLst/>
                                      <a:latin typeface="Cambria Math" panose="02040503050406030204" pitchFamily="18" charset="0"/>
                                    </a:rPr>
                                    <m:t>𝑡</m:t>
                                  </m:r>
                                </m:sup>
                              </m:sSup>
                            </m:den>
                          </m:f>
                        </m:e>
                      </m:nary>
                      <m:r>
                        <a:rPr lang="en-US" sz="2400" b="0" i="1" smtClean="0">
                          <a:effectLst/>
                          <a:latin typeface="Cambria Math" panose="02040503050406030204" pitchFamily="18" charset="0"/>
                          <a:ea typeface="Times New Roman" panose="02020603050405020304" pitchFamily="18" charset="0"/>
                        </a:rPr>
                        <m:t> ,</m:t>
                      </m:r>
                    </m:oMath>
                  </m:oMathPara>
                </a14:m>
                <a:endParaRPr lang="en-US" sz="2400" dirty="0">
                  <a:effectLst/>
                  <a:latin typeface="+mn-lt"/>
                  <a:ea typeface="Times New Roman" panose="02020603050405020304" pitchFamily="18" charset="0"/>
                </a:endParaRPr>
              </a:p>
              <a:p>
                <a:pPr indent="431800" algn="just">
                  <a:spcAft>
                    <a:spcPts val="300"/>
                  </a:spcAft>
                  <a:tabLst>
                    <a:tab pos="659130" algn="l"/>
                  </a:tabLst>
                </a:pPr>
                <a:endParaRPr lang="en-US" sz="800" dirty="0">
                  <a:effectLst/>
                  <a:latin typeface="+mn-lt"/>
                  <a:ea typeface="Times New Roman" panose="02020603050405020304" pitchFamily="18" charset="0"/>
                </a:endParaRPr>
              </a:p>
              <a:p>
                <a:pPr indent="431800">
                  <a:spcAft>
                    <a:spcPts val="300"/>
                  </a:spcAft>
                  <a:tabLst>
                    <a:tab pos="659130" algn="l"/>
                  </a:tabLst>
                </a:pPr>
                <a:r>
                  <a:rPr lang="ru-RU" sz="2400" dirty="0">
                    <a:latin typeface="+mn-lt"/>
                    <a:ea typeface="Times New Roman" panose="02020603050405020304" pitchFamily="18" charset="0"/>
                  </a:rPr>
                  <a:t>где </a:t>
                </a:r>
                <a14:m>
                  <m:oMath xmlns:m="http://schemas.openxmlformats.org/officeDocument/2006/math">
                    <m:sSub>
                      <m:sSubPr>
                        <m:ctrlPr>
                          <a:rPr lang="pt-BR" sz="2400" i="1">
                            <a:latin typeface="Cambria Math" charset="0"/>
                          </a:rPr>
                        </m:ctrlPr>
                      </m:sSubPr>
                      <m:e>
                        <m:r>
                          <a:rPr lang="en-US" sz="2400" i="1">
                            <a:latin typeface="Cambria Math" panose="02040503050406030204" pitchFamily="18" charset="0"/>
                          </a:rPr>
                          <m:t>𝐶𝐹</m:t>
                        </m:r>
                      </m:e>
                      <m:sub>
                        <m:r>
                          <a:rPr lang="en-US" sz="2400" i="1">
                            <a:latin typeface="Cambria Math" panose="02040503050406030204" pitchFamily="18" charset="0"/>
                          </a:rPr>
                          <m:t>𝑡</m:t>
                        </m:r>
                      </m:sub>
                    </m:sSub>
                  </m:oMath>
                </a14:m>
                <a:r>
                  <a:rPr lang="ru-RU" sz="2400" dirty="0">
                    <a:latin typeface="+mn-lt"/>
                    <a:ea typeface="Times New Roman" panose="02020603050405020304" pitchFamily="18" charset="0"/>
                  </a:rPr>
                  <a:t> – размер денежного потока за период </a:t>
                </a:r>
                <a:r>
                  <a:rPr lang="ru-RU" sz="2400" i="1" dirty="0">
                    <a:latin typeface="+mn-lt"/>
                    <a:ea typeface="Times New Roman" panose="02020603050405020304" pitchFamily="18" charset="0"/>
                  </a:rPr>
                  <a:t>t</a:t>
                </a:r>
                <a:r>
                  <a:rPr lang="ru-RU" sz="2400" dirty="0">
                    <a:latin typeface="+mn-lt"/>
                    <a:ea typeface="Times New Roman" panose="02020603050405020304" pitchFamily="18" charset="0"/>
                  </a:rPr>
                  <a:t>;</a:t>
                </a:r>
              </a:p>
              <a:p>
                <a:pPr indent="431800" algn="just">
                  <a:spcAft>
                    <a:spcPts val="300"/>
                  </a:spcAft>
                  <a:tabLst>
                    <a:tab pos="659130" algn="l"/>
                  </a:tabLst>
                </a:pPr>
                <a:r>
                  <a:rPr lang="ru-RU" sz="2400" i="1" dirty="0">
                    <a:latin typeface="+mn-lt"/>
                    <a:ea typeface="Times New Roman" panose="02020603050405020304" pitchFamily="18" charset="0"/>
                  </a:rPr>
                  <a:t>r</a:t>
                </a:r>
                <a:r>
                  <a:rPr lang="ru-RU" sz="2400" dirty="0">
                    <a:latin typeface="+mn-lt"/>
                    <a:ea typeface="Times New Roman" panose="02020603050405020304" pitchFamily="18" charset="0"/>
                  </a:rPr>
                  <a:t> – ставка дисконтирования;</a:t>
                </a:r>
              </a:p>
              <a:p>
                <a:pPr indent="431800" algn="just">
                  <a:spcAft>
                    <a:spcPts val="300"/>
                  </a:spcAft>
                  <a:tabLst>
                    <a:tab pos="659130" algn="l"/>
                  </a:tabLst>
                </a:pPr>
                <a:r>
                  <a:rPr lang="ru-RU" sz="2400" i="1" dirty="0">
                    <a:latin typeface="+mn-lt"/>
                    <a:ea typeface="Times New Roman" panose="02020603050405020304" pitchFamily="18" charset="0"/>
                  </a:rPr>
                  <a:t>n </a:t>
                </a:r>
                <a:r>
                  <a:rPr lang="ru-RU" sz="2400" dirty="0">
                    <a:latin typeface="+mn-lt"/>
                    <a:ea typeface="Times New Roman" panose="02020603050405020304" pitchFamily="18" charset="0"/>
                  </a:rPr>
                  <a:t>– количество периодов, по которым возникают денежные потоки.</a:t>
                </a:r>
                <a:endParaRPr lang="ru-RU" sz="2400" dirty="0">
                  <a:effectLst/>
                  <a:latin typeface="+mn-lt"/>
                  <a:ea typeface="Times New Roman" panose="02020603050405020304" pitchFamily="18" charset="0"/>
                </a:endParaRPr>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251520" y="404664"/>
                <a:ext cx="8606160" cy="6463501"/>
              </a:xfrm>
              <a:prstGeom prst="rect">
                <a:avLst/>
              </a:prstGeom>
              <a:blipFill rotWithShape="0">
                <a:blip r:embed="rId3"/>
                <a:stretch>
                  <a:fillRect l="-1062" t="-754" r="-1133"/>
                </a:stretch>
              </a:blipFill>
            </p:spPr>
            <p:txBody>
              <a:bodyPr/>
              <a:lstStyle/>
              <a:p>
                <a:r>
                  <a:rPr lang="ru-RU">
                    <a:noFill/>
                  </a:rPr>
                  <a:t> </a:t>
                </a:r>
              </a:p>
            </p:txBody>
          </p:sp>
        </mc:Fallback>
      </mc:AlternateContent>
    </p:spTree>
    <p:extLst>
      <p:ext uri="{BB962C8B-B14F-4D97-AF65-F5344CB8AC3E}">
        <p14:creationId xmlns:p14="http://schemas.microsoft.com/office/powerpoint/2010/main" val="370043828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352928" cy="2677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В </a:t>
            </a:r>
            <a:r>
              <a:rPr lang="ru-RU" sz="2800" dirty="0">
                <a:latin typeface="+mn-lt"/>
              </a:rPr>
              <a:t>терминах методики ROV</a:t>
            </a:r>
            <a:r>
              <a:rPr lang="ru-RU" sz="2800" b="1" i="1" dirty="0"/>
              <a:t> </a:t>
            </a:r>
            <a:r>
              <a:rPr lang="ru-RU" sz="2800" dirty="0" smtClean="0">
                <a:latin typeface="+mn-lt"/>
              </a:rPr>
              <a:t>эти сценарии именуются </a:t>
            </a:r>
            <a:r>
              <a:rPr lang="ru-RU" sz="2800" dirty="0">
                <a:latin typeface="+mn-lt"/>
              </a:rPr>
              <a:t>«динамическим планом выпуска/гибкости» управляющих решений, который поможет организациям лучше адаптировать или изменять свой курс в области информационной безопасности.</a:t>
            </a:r>
          </a:p>
        </p:txBody>
      </p:sp>
    </p:spTree>
    <p:extLst>
      <p:ext uri="{BB962C8B-B14F-4D97-AF65-F5344CB8AC3E}">
        <p14:creationId xmlns:p14="http://schemas.microsoft.com/office/powerpoint/2010/main" val="466212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51706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9525">
              <a:spcAft>
                <a:spcPts val="1200"/>
              </a:spcAft>
            </a:pPr>
            <a:r>
              <a:rPr lang="ru-RU" sz="2800" b="1" i="1" dirty="0" smtClean="0">
                <a:latin typeface="+mn-lt"/>
              </a:rPr>
              <a:t>7. Метод </a:t>
            </a:r>
            <a:r>
              <a:rPr lang="ru-RU" sz="2800" b="1" i="1" dirty="0">
                <a:latin typeface="+mn-lt"/>
              </a:rPr>
              <a:t>жизненного цикла искусственных систем (System </a:t>
            </a:r>
            <a:r>
              <a:rPr lang="en-US" sz="2800" b="1" i="1" dirty="0" smtClean="0">
                <a:latin typeface="+mn-lt"/>
              </a:rPr>
              <a:t>Life Cycle Analysis</a:t>
            </a:r>
            <a:r>
              <a:rPr lang="ru-RU" sz="2800" b="1" i="1" dirty="0" smtClean="0">
                <a:latin typeface="+mn-lt"/>
              </a:rPr>
              <a:t>, </a:t>
            </a:r>
            <a:r>
              <a:rPr lang="ru-RU" sz="2800" b="1" i="1" dirty="0">
                <a:latin typeface="+mn-lt"/>
              </a:rPr>
              <a:t>SLCA). </a:t>
            </a:r>
            <a:endParaRPr lang="ru-RU" sz="2800" b="1" i="1" dirty="0" smtClean="0">
              <a:latin typeface="+mn-lt"/>
            </a:endParaRPr>
          </a:p>
          <a:p>
            <a:pPr indent="457200">
              <a:spcAft>
                <a:spcPts val="1200"/>
              </a:spcAft>
            </a:pPr>
            <a:r>
              <a:rPr lang="ru-RU" sz="2800" dirty="0" smtClean="0">
                <a:latin typeface="+mn-lt"/>
              </a:rPr>
              <a:t>В </a:t>
            </a:r>
            <a:r>
              <a:rPr lang="ru-RU" sz="2800" dirty="0">
                <a:latin typeface="+mn-lt"/>
              </a:rPr>
              <a:t>основе российского метода SLCA лежит измерение «идеальности» корпоративной системы защиты информации – соотношение ее </a:t>
            </a:r>
            <a:endParaRPr lang="ru-RU" sz="2800" dirty="0" smtClean="0">
              <a:latin typeface="+mn-lt"/>
            </a:endParaRPr>
          </a:p>
          <a:p>
            <a:pPr marL="938213" indent="-474663">
              <a:spcAft>
                <a:spcPts val="1200"/>
              </a:spcAft>
              <a:buFont typeface="Wingdings" charset="2"/>
              <a:buChar char="Ø"/>
            </a:pPr>
            <a:r>
              <a:rPr lang="ru-RU" sz="2800" u="sng" dirty="0" smtClean="0">
                <a:latin typeface="+mn-lt"/>
              </a:rPr>
              <a:t>полезных </a:t>
            </a:r>
            <a:r>
              <a:rPr lang="ru-RU" sz="2800" u="sng" dirty="0">
                <a:latin typeface="+mn-lt"/>
              </a:rPr>
              <a:t>факторов</a:t>
            </a:r>
            <a:r>
              <a:rPr lang="ru-RU" sz="2800" dirty="0">
                <a:latin typeface="+mn-lt"/>
              </a:rPr>
              <a:t> и </a:t>
            </a:r>
            <a:endParaRPr lang="ru-RU" sz="2800" dirty="0" smtClean="0">
              <a:latin typeface="+mn-lt"/>
            </a:endParaRPr>
          </a:p>
          <a:p>
            <a:pPr marL="938213" indent="-474663">
              <a:spcAft>
                <a:spcPts val="1200"/>
              </a:spcAft>
              <a:buFont typeface="Wingdings" charset="2"/>
              <a:buChar char="Ø"/>
            </a:pPr>
            <a:r>
              <a:rPr lang="ru-RU" sz="2800" dirty="0" smtClean="0">
                <a:latin typeface="+mn-lt"/>
              </a:rPr>
              <a:t>суммы: </a:t>
            </a:r>
          </a:p>
          <a:p>
            <a:pPr marL="1644650" indent="-198438">
              <a:spcAft>
                <a:spcPts val="1200"/>
              </a:spcAft>
              <a:buFont typeface="Arial" charset="0"/>
              <a:buChar char="•"/>
            </a:pPr>
            <a:r>
              <a:rPr lang="ru-RU" sz="2800" u="sng" dirty="0" smtClean="0">
                <a:latin typeface="+mn-lt"/>
              </a:rPr>
              <a:t>вредных </a:t>
            </a:r>
            <a:r>
              <a:rPr lang="ru-RU" sz="2800" u="sng" dirty="0">
                <a:latin typeface="+mn-lt"/>
              </a:rPr>
              <a:t>факторов</a:t>
            </a:r>
            <a:r>
              <a:rPr lang="ru-RU" sz="2800" dirty="0">
                <a:latin typeface="+mn-lt"/>
              </a:rPr>
              <a:t> и </a:t>
            </a:r>
            <a:endParaRPr lang="ru-RU" sz="2800" dirty="0" smtClean="0">
              <a:latin typeface="+mn-lt"/>
            </a:endParaRPr>
          </a:p>
          <a:p>
            <a:pPr marL="1644650" indent="-198438">
              <a:spcAft>
                <a:spcPts val="1200"/>
              </a:spcAft>
              <a:buFont typeface="Arial" charset="0"/>
              <a:buChar char="•"/>
            </a:pPr>
            <a:r>
              <a:rPr lang="ru-RU" sz="2800" u="sng" dirty="0" smtClean="0">
                <a:latin typeface="+mn-lt"/>
              </a:rPr>
              <a:t>факторов </a:t>
            </a:r>
            <a:r>
              <a:rPr lang="ru-RU" sz="2800" u="sng" dirty="0">
                <a:latin typeface="+mn-lt"/>
              </a:rPr>
              <a:t>расплаты</a:t>
            </a:r>
            <a:r>
              <a:rPr lang="ru-RU" sz="2800" dirty="0">
                <a:latin typeface="+mn-lt"/>
              </a:rPr>
              <a:t> за выполнение полезных функций. </a:t>
            </a:r>
            <a:endParaRPr lang="ru-RU" sz="2800" dirty="0" smtClean="0">
              <a:latin typeface="+mn-lt"/>
            </a:endParaRPr>
          </a:p>
        </p:txBody>
      </p:sp>
    </p:spTree>
    <p:extLst>
      <p:ext uri="{BB962C8B-B14F-4D97-AF65-F5344CB8AC3E}">
        <p14:creationId xmlns:p14="http://schemas.microsoft.com/office/powerpoint/2010/main" val="1682704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395536" y="404664"/>
            <a:ext cx="8352928" cy="48628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a:spcAft>
                <a:spcPts val="1200"/>
              </a:spcAft>
            </a:pPr>
            <a:r>
              <a:rPr lang="ru-RU" sz="2800" b="1" dirty="0">
                <a:latin typeface="+mn-lt"/>
              </a:rPr>
              <a:t>Обзор существующих методов</a:t>
            </a:r>
            <a:r>
              <a:rPr lang="ru-RU" sz="2800" b="1" i="1" dirty="0">
                <a:latin typeface="+mn-lt"/>
              </a:rPr>
              <a:t> </a:t>
            </a:r>
            <a:endParaRPr lang="ru-RU" sz="2800" dirty="0">
              <a:latin typeface="+mn-lt"/>
            </a:endParaRPr>
          </a:p>
          <a:p>
            <a:pPr indent="457200">
              <a:spcAft>
                <a:spcPts val="1200"/>
              </a:spcAft>
            </a:pPr>
            <a:r>
              <a:rPr lang="ru-RU" sz="2800" dirty="0" smtClean="0">
                <a:latin typeface="+mn-lt"/>
              </a:rPr>
              <a:t>Требования к методу </a:t>
            </a:r>
            <a:r>
              <a:rPr lang="ru-RU" sz="2800" dirty="0">
                <a:latin typeface="+mn-lt"/>
              </a:rPr>
              <a:t>оценки </a:t>
            </a:r>
            <a:r>
              <a:rPr lang="ru-RU" sz="2800" dirty="0" smtClean="0">
                <a:latin typeface="+mn-lt"/>
              </a:rPr>
              <a:t>целесообразности затрат на систему ИБ </a:t>
            </a:r>
            <a:r>
              <a:rPr lang="en-US" sz="2800" dirty="0" smtClean="0">
                <a:latin typeface="+mn-lt"/>
              </a:rPr>
              <a:t>[1]</a:t>
            </a:r>
            <a:r>
              <a:rPr lang="ru-RU" sz="2800" dirty="0" smtClean="0">
                <a:latin typeface="+mn-lt"/>
              </a:rPr>
              <a:t>: </a:t>
            </a:r>
          </a:p>
          <a:p>
            <a:pPr indent="457200">
              <a:spcAft>
                <a:spcPts val="1200"/>
              </a:spcAft>
            </a:pPr>
            <a:r>
              <a:rPr lang="ru-RU" sz="2800" dirty="0" smtClean="0">
                <a:latin typeface="+mn-lt"/>
              </a:rPr>
              <a:t>1) метод </a:t>
            </a:r>
            <a:r>
              <a:rPr lang="ru-RU" sz="2800" dirty="0">
                <a:latin typeface="+mn-lt"/>
              </a:rPr>
              <a:t>должен обеспечивать количественную оценку затрат на </a:t>
            </a:r>
            <a:r>
              <a:rPr lang="ru-RU" sz="2800" dirty="0" smtClean="0">
                <a:latin typeface="+mn-lt"/>
              </a:rPr>
              <a:t>ИБ, </a:t>
            </a:r>
            <a:r>
              <a:rPr lang="ru-RU" sz="2800" dirty="0">
                <a:latin typeface="+mn-lt"/>
              </a:rPr>
              <a:t>используя качественные показатели оценки вероятностей событий и их </a:t>
            </a:r>
            <a:r>
              <a:rPr lang="ru-RU" sz="2800" dirty="0" smtClean="0">
                <a:latin typeface="+mn-lt"/>
              </a:rPr>
              <a:t>последствий;</a:t>
            </a:r>
          </a:p>
          <a:p>
            <a:pPr indent="457200">
              <a:spcAft>
                <a:spcPts val="1200"/>
              </a:spcAft>
            </a:pPr>
            <a:r>
              <a:rPr lang="ru-RU" sz="2800" dirty="0" smtClean="0">
                <a:latin typeface="+mn-lt"/>
              </a:rPr>
              <a:t>2) метод </a:t>
            </a:r>
            <a:r>
              <a:rPr lang="ru-RU" sz="2800" dirty="0">
                <a:latin typeface="+mn-lt"/>
              </a:rPr>
              <a:t>должен быть прозрачен с точки зрения пользователя и давать возможность вводить собственные эмпирические </a:t>
            </a:r>
            <a:r>
              <a:rPr lang="ru-RU" sz="2800" dirty="0" smtClean="0">
                <a:latin typeface="+mn-lt"/>
              </a:rPr>
              <a:t>данные;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49859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0"/>
              </a:spcAft>
            </a:pPr>
            <a:r>
              <a:rPr lang="ru-RU" sz="2800" dirty="0" smtClean="0">
                <a:latin typeface="+mn-lt"/>
              </a:rPr>
              <a:t>Оценку </a:t>
            </a:r>
            <a:r>
              <a:rPr lang="ru-RU" sz="2800" dirty="0">
                <a:latin typeface="+mn-lt"/>
              </a:rPr>
              <a:t>предваряет совместная работа аналитика и ведущих специалистов обследуемой компании по выработке реестра </a:t>
            </a:r>
            <a:endParaRPr lang="ru-RU" sz="2800" dirty="0" smtClean="0">
              <a:latin typeface="+mn-lt"/>
            </a:endParaRPr>
          </a:p>
          <a:p>
            <a:pPr marL="457200" indent="-225425">
              <a:spcAft>
                <a:spcPts val="0"/>
              </a:spcAft>
              <a:buFont typeface="Arial" charset="0"/>
              <a:buChar char="•"/>
            </a:pPr>
            <a:r>
              <a:rPr lang="ru-RU" sz="2800" dirty="0" smtClean="0">
                <a:latin typeface="+mn-lt"/>
              </a:rPr>
              <a:t>полезных</a:t>
            </a:r>
            <a:r>
              <a:rPr lang="ru-RU" sz="2800" dirty="0">
                <a:latin typeface="+mn-lt"/>
              </a:rPr>
              <a:t>, </a:t>
            </a:r>
            <a:endParaRPr lang="ru-RU" sz="2800" dirty="0" smtClean="0">
              <a:latin typeface="+mn-lt"/>
            </a:endParaRPr>
          </a:p>
          <a:p>
            <a:pPr marL="457200" indent="-225425">
              <a:spcAft>
                <a:spcPts val="0"/>
              </a:spcAft>
              <a:buFont typeface="Arial" charset="0"/>
              <a:buChar char="•"/>
            </a:pPr>
            <a:r>
              <a:rPr lang="ru-RU" sz="2800" dirty="0" smtClean="0">
                <a:latin typeface="+mn-lt"/>
              </a:rPr>
              <a:t>негативных </a:t>
            </a:r>
            <a:r>
              <a:rPr lang="ru-RU" sz="2800" dirty="0">
                <a:latin typeface="+mn-lt"/>
              </a:rPr>
              <a:t>и </a:t>
            </a:r>
            <a:endParaRPr lang="ru-RU" sz="2800" dirty="0" smtClean="0">
              <a:latin typeface="+mn-lt"/>
            </a:endParaRPr>
          </a:p>
          <a:p>
            <a:pPr marL="457200" indent="-225425">
              <a:spcAft>
                <a:spcPts val="0"/>
              </a:spcAft>
              <a:buFont typeface="Arial" charset="0"/>
              <a:buChar char="•"/>
            </a:pPr>
            <a:r>
              <a:rPr lang="ru-RU" sz="2800" dirty="0" smtClean="0">
                <a:latin typeface="+mn-lt"/>
              </a:rPr>
              <a:t>затратных </a:t>
            </a:r>
            <a:r>
              <a:rPr lang="ru-RU" sz="2800" dirty="0">
                <a:latin typeface="+mn-lt"/>
              </a:rPr>
              <a:t>факторов </a:t>
            </a:r>
            <a:endParaRPr lang="ru-RU" sz="2800" dirty="0" smtClean="0">
              <a:latin typeface="+mn-lt"/>
            </a:endParaRPr>
          </a:p>
          <a:p>
            <a:pPr indent="9525">
              <a:spcAft>
                <a:spcPts val="1200"/>
              </a:spcAft>
            </a:pPr>
            <a:r>
              <a:rPr lang="ru-RU" sz="2800" dirty="0" smtClean="0">
                <a:latin typeface="+mn-lt"/>
              </a:rPr>
              <a:t>бизнес-системы </a:t>
            </a:r>
            <a:r>
              <a:rPr lang="ru-RU" sz="2800" u="sng" dirty="0">
                <a:latin typeface="+mn-lt"/>
              </a:rPr>
              <a:t>без</a:t>
            </a:r>
            <a:r>
              <a:rPr lang="ru-RU" sz="2800" dirty="0">
                <a:latin typeface="+mn-lt"/>
              </a:rPr>
              <a:t> использования системы безопасности и по присвоению им определенных весовых коэффициентов. </a:t>
            </a:r>
            <a:endParaRPr lang="ru-RU" sz="2800" dirty="0" smtClean="0">
              <a:latin typeface="+mn-lt"/>
            </a:endParaRPr>
          </a:p>
          <a:p>
            <a:pPr indent="457200">
              <a:spcAft>
                <a:spcPts val="1200"/>
              </a:spcAft>
            </a:pPr>
            <a:r>
              <a:rPr lang="ru-RU" sz="2800" dirty="0" smtClean="0">
                <a:latin typeface="+mn-lt"/>
              </a:rPr>
              <a:t>Результатом </a:t>
            </a:r>
            <a:r>
              <a:rPr lang="ru-RU" sz="2800" dirty="0">
                <a:latin typeface="+mn-lt"/>
              </a:rPr>
              <a:t>работы является расчетная модель, описывающая состояние </a:t>
            </a:r>
            <a:r>
              <a:rPr lang="ru-RU" sz="2800" u="sng" dirty="0">
                <a:latin typeface="+mn-lt"/>
              </a:rPr>
              <a:t>без</a:t>
            </a:r>
            <a:r>
              <a:rPr lang="ru-RU" sz="2800" dirty="0">
                <a:latin typeface="+mn-lt"/>
              </a:rPr>
              <a:t> системы безопасности. </a:t>
            </a:r>
            <a:endParaRPr lang="ru-RU" sz="2800" dirty="0" smtClean="0">
              <a:latin typeface="+mn-lt"/>
            </a:endParaRPr>
          </a:p>
        </p:txBody>
      </p:sp>
    </p:spTree>
    <p:extLst>
      <p:ext uri="{BB962C8B-B14F-4D97-AF65-F5344CB8AC3E}">
        <p14:creationId xmlns:p14="http://schemas.microsoft.com/office/powerpoint/2010/main" val="2052547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572464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После </a:t>
            </a:r>
            <a:r>
              <a:rPr lang="ru-RU" sz="2800" dirty="0">
                <a:latin typeface="+mn-lt"/>
              </a:rPr>
              <a:t>этого в модель вводятся описанные факторы ожидаемых изменений и производится расчет уровня развития компании с корпоративной системой защиты информации. </a:t>
            </a:r>
            <a:endParaRPr lang="ru-RU" sz="2800" dirty="0" smtClean="0">
              <a:latin typeface="+mn-lt"/>
            </a:endParaRPr>
          </a:p>
          <a:p>
            <a:pPr indent="457200">
              <a:spcAft>
                <a:spcPts val="1200"/>
              </a:spcAft>
            </a:pPr>
            <a:r>
              <a:rPr lang="ru-RU" sz="2800" dirty="0" smtClean="0">
                <a:latin typeface="+mn-lt"/>
              </a:rPr>
              <a:t>Таким </a:t>
            </a:r>
            <a:r>
              <a:rPr lang="ru-RU" sz="2800" dirty="0">
                <a:latin typeface="+mn-lt"/>
              </a:rPr>
              <a:t>образом, строятся традиционные модели «</a:t>
            </a:r>
            <a:r>
              <a:rPr lang="ru-RU" sz="2800" u="sng" dirty="0">
                <a:latin typeface="+mn-lt"/>
              </a:rPr>
              <a:t>как есть</a:t>
            </a:r>
            <a:r>
              <a:rPr lang="ru-RU" sz="2800" dirty="0">
                <a:latin typeface="+mn-lt"/>
              </a:rPr>
              <a:t>» и «</a:t>
            </a:r>
            <a:r>
              <a:rPr lang="ru-RU" sz="2800" u="sng" dirty="0">
                <a:latin typeface="+mn-lt"/>
              </a:rPr>
              <a:t>как будет</a:t>
            </a:r>
            <a:r>
              <a:rPr lang="ru-RU" sz="2800" dirty="0">
                <a:latin typeface="+mn-lt"/>
              </a:rPr>
              <a:t>» с учетом реестра полезных, негативных и затратных факторов бизнес-системы.</a:t>
            </a:r>
          </a:p>
          <a:p>
            <a:pPr indent="457200">
              <a:spcAft>
                <a:spcPts val="1200"/>
              </a:spcAft>
            </a:pPr>
            <a:r>
              <a:rPr lang="ru-RU" sz="2800" dirty="0">
                <a:latin typeface="+mn-lt"/>
              </a:rPr>
              <a:t>Метод SLCA применяется:</a:t>
            </a:r>
          </a:p>
          <a:p>
            <a:pPr indent="457200">
              <a:spcAft>
                <a:spcPts val="1200"/>
              </a:spcAft>
            </a:pPr>
            <a:r>
              <a:rPr lang="ru-RU" sz="2800" dirty="0">
                <a:latin typeface="+mn-lt"/>
              </a:rPr>
              <a:t>• на этапе </a:t>
            </a:r>
            <a:r>
              <a:rPr lang="ru-RU" sz="2800" u="sng" dirty="0">
                <a:latin typeface="+mn-lt"/>
              </a:rPr>
              <a:t>предпроектной</a:t>
            </a:r>
            <a:r>
              <a:rPr lang="ru-RU" sz="2800" dirty="0">
                <a:latin typeface="+mn-lt"/>
              </a:rPr>
              <a:t> подготовки, для предварительной оценки эффекта от внедрения новой системы безопасности или от модернизации существующей</a:t>
            </a:r>
            <a:r>
              <a:rPr lang="ru-RU" sz="2800" dirty="0" smtClean="0">
                <a:latin typeface="+mn-lt"/>
              </a:rPr>
              <a:t>;</a:t>
            </a:r>
            <a:endParaRPr lang="ru-RU" sz="2800" dirty="0">
              <a:latin typeface="+mn-lt"/>
            </a:endParaRPr>
          </a:p>
        </p:txBody>
      </p:sp>
    </p:spTree>
    <p:extLst>
      <p:ext uri="{BB962C8B-B14F-4D97-AF65-F5344CB8AC3E}">
        <p14:creationId xmlns:p14="http://schemas.microsoft.com/office/powerpoint/2010/main" val="1687684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55707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a:t>
            </a:r>
            <a:r>
              <a:rPr lang="ru-RU" sz="2800" dirty="0">
                <a:latin typeface="+mn-lt"/>
              </a:rPr>
              <a:t> на этапе разработки </a:t>
            </a:r>
            <a:r>
              <a:rPr lang="ru-RU" sz="2800" u="sng" dirty="0">
                <a:latin typeface="+mn-lt"/>
              </a:rPr>
              <a:t>технического задания</a:t>
            </a:r>
            <a:r>
              <a:rPr lang="ru-RU" sz="2800" dirty="0">
                <a:latin typeface="+mn-lt"/>
              </a:rPr>
              <a:t> на ИС в защищенном исполнении;</a:t>
            </a:r>
          </a:p>
          <a:p>
            <a:pPr indent="457200">
              <a:spcAft>
                <a:spcPts val="1200"/>
              </a:spcAft>
            </a:pPr>
            <a:r>
              <a:rPr lang="ru-RU" sz="2800" dirty="0">
                <a:latin typeface="+mn-lt"/>
              </a:rPr>
              <a:t>• на этапе проведения </a:t>
            </a:r>
            <a:r>
              <a:rPr lang="ru-RU" sz="2800" u="sng" dirty="0">
                <a:latin typeface="+mn-lt"/>
              </a:rPr>
              <a:t>аудита</a:t>
            </a:r>
            <a:r>
              <a:rPr lang="ru-RU" sz="2800" dirty="0">
                <a:latin typeface="+mn-lt"/>
              </a:rPr>
              <a:t> информационной безопасности ИС предприятия, для проектной оценки ожидаемого эффекта;</a:t>
            </a:r>
          </a:p>
          <a:p>
            <a:pPr indent="457200">
              <a:spcAft>
                <a:spcPts val="1200"/>
              </a:spcAft>
            </a:pPr>
            <a:r>
              <a:rPr lang="ru-RU" sz="2800" dirty="0">
                <a:latin typeface="+mn-lt"/>
              </a:rPr>
              <a:t>• на этапе </a:t>
            </a:r>
            <a:r>
              <a:rPr lang="ru-RU" sz="2800" u="sng" dirty="0">
                <a:latin typeface="+mn-lt"/>
              </a:rPr>
              <a:t>приемки</a:t>
            </a:r>
            <a:r>
              <a:rPr lang="ru-RU" sz="2800" dirty="0">
                <a:latin typeface="+mn-lt"/>
              </a:rPr>
              <a:t> ИС в защищенном исполнении в эксплуатацию или по окончании периода опытной эксплуатации для подтверждения расчетного эффекта, его уточнения и получения новой «точки отсчета» (нового уровня организационно-технологического развития компании) для последующих оценок эффекта от внедрения технологий безопасности.</a:t>
            </a:r>
          </a:p>
        </p:txBody>
      </p:sp>
    </p:spTree>
    <p:extLst>
      <p:ext uri="{BB962C8B-B14F-4D97-AF65-F5344CB8AC3E}">
        <p14:creationId xmlns:p14="http://schemas.microsoft.com/office/powerpoint/2010/main" val="893931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560153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9525">
              <a:spcAft>
                <a:spcPts val="1200"/>
              </a:spcAft>
            </a:pPr>
            <a:r>
              <a:rPr lang="ru-RU" sz="2800" b="1" i="1" dirty="0" smtClean="0">
                <a:latin typeface="+mn-lt"/>
              </a:rPr>
              <a:t>8. Система </a:t>
            </a:r>
            <a:r>
              <a:rPr lang="ru-RU" sz="2800" b="1" i="1" dirty="0">
                <a:latin typeface="+mn-lt"/>
              </a:rPr>
              <a:t>сбалансированных показателей </a:t>
            </a:r>
            <a:endParaRPr lang="ru-RU" sz="2800" b="1" i="1" dirty="0" smtClean="0">
              <a:latin typeface="+mn-lt"/>
            </a:endParaRPr>
          </a:p>
          <a:p>
            <a:pPr indent="9525">
              <a:spcAft>
                <a:spcPts val="1200"/>
              </a:spcAft>
            </a:pPr>
            <a:r>
              <a:rPr lang="ru-RU" sz="2800" b="1" i="1" dirty="0" smtClean="0">
                <a:latin typeface="+mn-lt"/>
              </a:rPr>
              <a:t>(</a:t>
            </a:r>
            <a:r>
              <a:rPr lang="en-US" sz="2800" b="1" i="1" dirty="0" smtClean="0">
                <a:latin typeface="+mn-lt"/>
              </a:rPr>
              <a:t>Balanced Scorecard</a:t>
            </a:r>
            <a:r>
              <a:rPr lang="ru-RU" sz="2800" b="1" i="1" dirty="0" smtClean="0">
                <a:latin typeface="+mn-lt"/>
              </a:rPr>
              <a:t>, </a:t>
            </a:r>
            <a:r>
              <a:rPr lang="ru-RU" sz="2800" b="1" i="1" dirty="0">
                <a:latin typeface="+mn-lt"/>
              </a:rPr>
              <a:t>BSC).</a:t>
            </a:r>
            <a:r>
              <a:rPr lang="ru-RU" sz="2800" i="1" dirty="0">
                <a:latin typeface="+mn-lt"/>
              </a:rPr>
              <a:t> </a:t>
            </a:r>
            <a:endParaRPr lang="ru-RU" sz="2800" i="1" dirty="0" smtClean="0">
              <a:latin typeface="+mn-lt"/>
            </a:endParaRPr>
          </a:p>
          <a:p>
            <a:pPr indent="457200">
              <a:spcAft>
                <a:spcPts val="0"/>
              </a:spcAft>
            </a:pPr>
            <a:r>
              <a:rPr lang="ru-RU" sz="2800" dirty="0" smtClean="0">
                <a:latin typeface="+mn-lt"/>
              </a:rPr>
              <a:t>Система </a:t>
            </a:r>
            <a:r>
              <a:rPr lang="ru-RU" sz="2800" dirty="0">
                <a:latin typeface="+mn-lt"/>
              </a:rPr>
              <a:t>сбалансированных показателей (ССП) – это методика, в рамках которой </a:t>
            </a:r>
            <a:r>
              <a:rPr lang="ru-RU" sz="2800" dirty="0" smtClean="0">
                <a:latin typeface="+mn-lt"/>
              </a:rPr>
              <a:t>объединяются:</a:t>
            </a:r>
          </a:p>
          <a:p>
            <a:pPr marL="457200" indent="-225425">
              <a:spcAft>
                <a:spcPts val="0"/>
              </a:spcAft>
              <a:buFont typeface="Arial" charset="0"/>
              <a:buChar char="•"/>
            </a:pPr>
            <a:r>
              <a:rPr lang="ru-RU" sz="2800" dirty="0" smtClean="0">
                <a:latin typeface="+mn-lt"/>
              </a:rPr>
              <a:t>традиционные </a:t>
            </a:r>
            <a:r>
              <a:rPr lang="ru-RU" sz="2800" dirty="0">
                <a:latin typeface="+mn-lt"/>
              </a:rPr>
              <a:t>показатели финансовых </a:t>
            </a:r>
            <a:r>
              <a:rPr lang="ru-RU" sz="2800" dirty="0" smtClean="0">
                <a:latin typeface="+mn-lt"/>
              </a:rPr>
              <a:t>отчетов</a:t>
            </a:r>
          </a:p>
          <a:p>
            <a:pPr marL="457200" indent="-225425">
              <a:spcAft>
                <a:spcPts val="0"/>
              </a:spcAft>
              <a:buFont typeface="Arial" charset="0"/>
              <a:buChar char="•"/>
            </a:pPr>
            <a:r>
              <a:rPr lang="ru-RU" sz="2800" dirty="0" smtClean="0">
                <a:latin typeface="+mn-lt"/>
              </a:rPr>
              <a:t>операционные параметры, </a:t>
            </a:r>
          </a:p>
          <a:p>
            <a:pPr indent="53975">
              <a:spcAft>
                <a:spcPts val="1200"/>
              </a:spcAft>
            </a:pPr>
            <a:r>
              <a:rPr lang="ru-RU" sz="2800" dirty="0" smtClean="0">
                <a:latin typeface="+mn-lt"/>
              </a:rPr>
              <a:t>что </a:t>
            </a:r>
            <a:r>
              <a:rPr lang="ru-RU" sz="2800" dirty="0">
                <a:latin typeface="+mn-lt"/>
              </a:rPr>
              <a:t>создает достаточно общую схему, позволяющую оценить нематериальные активы: </a:t>
            </a:r>
            <a:endParaRPr lang="ru-RU" sz="2800" dirty="0" smtClean="0">
              <a:latin typeface="+mn-lt"/>
            </a:endParaRPr>
          </a:p>
          <a:p>
            <a:pPr marL="1025525" indent="-463550">
              <a:spcAft>
                <a:spcPts val="1200"/>
              </a:spcAft>
              <a:buFont typeface="Wingdings" charset="2"/>
              <a:buChar char="Ø"/>
            </a:pPr>
            <a:r>
              <a:rPr lang="ru-RU" sz="2800" dirty="0" smtClean="0">
                <a:latin typeface="+mn-lt"/>
              </a:rPr>
              <a:t>уровень </a:t>
            </a:r>
            <a:r>
              <a:rPr lang="ru-RU" sz="2800" dirty="0">
                <a:latin typeface="+mn-lt"/>
              </a:rPr>
              <a:t>корпоративных инноваций, </a:t>
            </a:r>
            <a:endParaRPr lang="ru-RU" sz="2800" dirty="0" smtClean="0">
              <a:latin typeface="+mn-lt"/>
            </a:endParaRPr>
          </a:p>
          <a:p>
            <a:pPr marL="1025525" indent="-463550">
              <a:spcAft>
                <a:spcPts val="1200"/>
              </a:spcAft>
              <a:buFont typeface="Wingdings" charset="2"/>
              <a:buChar char="Ø"/>
            </a:pPr>
            <a:r>
              <a:rPr lang="ru-RU" sz="2800" dirty="0" smtClean="0">
                <a:latin typeface="+mn-lt"/>
              </a:rPr>
              <a:t>степень </a:t>
            </a:r>
            <a:r>
              <a:rPr lang="ru-RU" sz="2800" dirty="0">
                <a:latin typeface="+mn-lt"/>
              </a:rPr>
              <a:t>удовлетворенности сотрудников</a:t>
            </a:r>
            <a:r>
              <a:rPr lang="ru-RU" sz="2800" dirty="0" smtClean="0">
                <a:latin typeface="+mn-lt"/>
              </a:rPr>
              <a:t>,</a:t>
            </a:r>
          </a:p>
          <a:p>
            <a:pPr marL="1025525" indent="-463550">
              <a:spcAft>
                <a:spcPts val="1200"/>
              </a:spcAft>
              <a:buFont typeface="Wingdings" charset="2"/>
              <a:buChar char="Ø"/>
            </a:pPr>
            <a:r>
              <a:rPr lang="ru-RU" sz="2800" dirty="0" smtClean="0">
                <a:latin typeface="+mn-lt"/>
              </a:rPr>
              <a:t>эффективность </a:t>
            </a:r>
            <a:r>
              <a:rPr lang="ru-RU" sz="2800" dirty="0">
                <a:latin typeface="+mn-lt"/>
              </a:rPr>
              <a:t>приложений и т. д. </a:t>
            </a:r>
          </a:p>
        </p:txBody>
      </p:sp>
    </p:spTree>
    <p:extLst>
      <p:ext uri="{BB962C8B-B14F-4D97-AF65-F5344CB8AC3E}">
        <p14:creationId xmlns:p14="http://schemas.microsoft.com/office/powerpoint/2010/main" val="1284058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55707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Концепция </a:t>
            </a:r>
            <a:r>
              <a:rPr lang="ru-RU" sz="2800" dirty="0">
                <a:latin typeface="+mn-lt"/>
              </a:rPr>
              <a:t>системы сбалансированных показателей впервые была представлена в 1990 году Дэвидом Нортоном, на сегодняшний день руководителем </a:t>
            </a:r>
            <a:r>
              <a:rPr lang="en-US" sz="2800" dirty="0" smtClean="0">
                <a:latin typeface="+mn-lt"/>
              </a:rPr>
              <a:t>Balanced Scorecard Collaborative</a:t>
            </a:r>
            <a:r>
              <a:rPr lang="ru-RU" sz="2800" dirty="0" smtClean="0">
                <a:latin typeface="+mn-lt"/>
              </a:rPr>
              <a:t>, </a:t>
            </a:r>
            <a:r>
              <a:rPr lang="ru-RU" sz="2800" dirty="0">
                <a:latin typeface="+mn-lt"/>
              </a:rPr>
              <a:t>и Робертом Капланом, профессором </a:t>
            </a:r>
            <a:r>
              <a:rPr lang="en-US" sz="2800" dirty="0" smtClean="0">
                <a:latin typeface="+mn-lt"/>
              </a:rPr>
              <a:t>Harvard Business School. </a:t>
            </a:r>
          </a:p>
          <a:p>
            <a:pPr indent="457200">
              <a:spcAft>
                <a:spcPts val="1200"/>
              </a:spcAft>
            </a:pPr>
            <a:r>
              <a:rPr lang="ru-RU" sz="2800" dirty="0" smtClean="0">
                <a:latin typeface="+mn-lt"/>
              </a:rPr>
              <a:t>Традиционная </a:t>
            </a:r>
            <a:r>
              <a:rPr lang="ru-RU" sz="2800" dirty="0">
                <a:latin typeface="+mn-lt"/>
              </a:rPr>
              <a:t>концепция ССП предполагает формирование так называемых </a:t>
            </a:r>
            <a:r>
              <a:rPr lang="ru-RU" sz="2800" u="sng" dirty="0">
                <a:latin typeface="+mn-lt"/>
              </a:rPr>
              <a:t>стратегических карт</a:t>
            </a:r>
            <a:r>
              <a:rPr lang="ru-RU" sz="2800" dirty="0">
                <a:latin typeface="+mn-lt"/>
              </a:rPr>
              <a:t>, группирующих цели и показатели по четырем категориям (перспективам):</a:t>
            </a:r>
          </a:p>
          <a:p>
            <a:pPr indent="457200">
              <a:spcAft>
                <a:spcPts val="1200"/>
              </a:spcAft>
            </a:pPr>
            <a:r>
              <a:rPr lang="ru-RU" sz="2800" dirty="0" smtClean="0">
                <a:latin typeface="+mn-lt"/>
              </a:rPr>
              <a:t>1) </a:t>
            </a:r>
            <a:r>
              <a:rPr lang="ru-RU" sz="2800" i="1" dirty="0" smtClean="0">
                <a:latin typeface="+mn-lt"/>
              </a:rPr>
              <a:t>финансы </a:t>
            </a:r>
            <a:r>
              <a:rPr lang="ru-RU" sz="2800" i="1" dirty="0">
                <a:latin typeface="+mn-lt"/>
              </a:rPr>
              <a:t>– </a:t>
            </a:r>
            <a:r>
              <a:rPr lang="ru-RU" sz="2800" dirty="0">
                <a:latin typeface="+mn-lt"/>
              </a:rPr>
              <a:t>финансовые цели развития и результаты работы компании (прибыль, рентабельность и т. д</a:t>
            </a:r>
            <a:r>
              <a:rPr lang="ru-RU" sz="2800" dirty="0" smtClean="0">
                <a:latin typeface="+mn-lt"/>
              </a:rPr>
              <a:t>.);</a:t>
            </a:r>
            <a:endParaRPr lang="ru-RU" sz="2800" dirty="0">
              <a:latin typeface="+mn-lt"/>
            </a:endParaRPr>
          </a:p>
        </p:txBody>
      </p:sp>
    </p:spTree>
    <p:extLst>
      <p:ext uri="{BB962C8B-B14F-4D97-AF65-F5344CB8AC3E}">
        <p14:creationId xmlns:p14="http://schemas.microsoft.com/office/powerpoint/2010/main" val="862178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529375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2) </a:t>
            </a:r>
            <a:r>
              <a:rPr lang="ru-RU" sz="2800" i="1" dirty="0">
                <a:latin typeface="+mn-lt"/>
              </a:rPr>
              <a:t>клиенты и рынки – </a:t>
            </a:r>
            <a:r>
              <a:rPr lang="ru-RU" sz="2800" dirty="0">
                <a:latin typeface="+mn-lt"/>
              </a:rPr>
              <a:t>цели присутствия на рынке и показатели качества обслуживания клиентов (освоение рынков и территорий продаж, время выполнения заказа и т. д.);</a:t>
            </a:r>
          </a:p>
          <a:p>
            <a:pPr indent="457200">
              <a:spcAft>
                <a:spcPts val="1200"/>
              </a:spcAft>
            </a:pPr>
            <a:r>
              <a:rPr lang="ru-RU" sz="2800" dirty="0" smtClean="0">
                <a:latin typeface="+mn-lt"/>
              </a:rPr>
              <a:t>3) </a:t>
            </a:r>
            <a:r>
              <a:rPr lang="ru-RU" sz="2800" i="1" dirty="0">
                <a:latin typeface="+mn-lt"/>
              </a:rPr>
              <a:t>процессы – </a:t>
            </a:r>
            <a:r>
              <a:rPr lang="ru-RU" sz="2800" dirty="0">
                <a:latin typeface="+mn-lt"/>
              </a:rPr>
              <a:t>требования к эффективности процессов (стоимость, время, количество ошибок, риски и т. д.);</a:t>
            </a:r>
          </a:p>
          <a:p>
            <a:pPr indent="457200">
              <a:spcAft>
                <a:spcPts val="1200"/>
              </a:spcAft>
            </a:pPr>
            <a:r>
              <a:rPr lang="ru-RU" sz="2800" dirty="0" smtClean="0">
                <a:latin typeface="+mn-lt"/>
              </a:rPr>
              <a:t>4) </a:t>
            </a:r>
            <a:r>
              <a:rPr lang="ru-RU" sz="2800" i="1" dirty="0">
                <a:latin typeface="+mn-lt"/>
              </a:rPr>
              <a:t>развитие – </a:t>
            </a:r>
            <a:r>
              <a:rPr lang="ru-RU" sz="2800" dirty="0">
                <a:latin typeface="+mn-lt"/>
              </a:rPr>
              <a:t>цели поиска новых технологий и повышения квалификации персонала и т. д.</a:t>
            </a:r>
          </a:p>
          <a:p>
            <a:pPr indent="457200">
              <a:spcAft>
                <a:spcPts val="1200"/>
              </a:spcAft>
            </a:pPr>
            <a:r>
              <a:rPr lang="ru-RU" sz="2800" dirty="0">
                <a:latin typeface="+mn-lt"/>
              </a:rPr>
              <a:t>Между всеми показателями существуют причинно-следственные связи. </a:t>
            </a:r>
            <a:endParaRPr lang="ru-RU" sz="2800" dirty="0" smtClean="0">
              <a:latin typeface="+mn-lt"/>
            </a:endParaRPr>
          </a:p>
        </p:txBody>
      </p:sp>
    </p:spTree>
    <p:extLst>
      <p:ext uri="{BB962C8B-B14F-4D97-AF65-F5344CB8AC3E}">
        <p14:creationId xmlns:p14="http://schemas.microsoft.com/office/powerpoint/2010/main" val="454999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49859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Например</a:t>
            </a:r>
            <a:r>
              <a:rPr lang="ru-RU" sz="2800" dirty="0">
                <a:latin typeface="+mn-lt"/>
              </a:rPr>
              <a:t>, чем выше квалификация персонала и лучше технология ведения бизнеса, тем проще поддерживать бизнес-процессы, что, в свою очередь, способствует более качественному обслуживанию клиентов и реализации конкурентных преимуществ, а следовательно, помогает достичь запланированных финансовых показателей. </a:t>
            </a:r>
            <a:endParaRPr lang="ru-RU" sz="2800" dirty="0" smtClean="0">
              <a:latin typeface="+mn-lt"/>
            </a:endParaRPr>
          </a:p>
          <a:p>
            <a:pPr indent="457200">
              <a:spcAft>
                <a:spcPts val="1200"/>
              </a:spcAft>
            </a:pPr>
            <a:r>
              <a:rPr lang="ru-RU" sz="2800" dirty="0" smtClean="0">
                <a:latin typeface="+mn-lt"/>
              </a:rPr>
              <a:t>Таким </a:t>
            </a:r>
            <a:r>
              <a:rPr lang="ru-RU" sz="2800" dirty="0">
                <a:latin typeface="+mn-lt"/>
              </a:rPr>
              <a:t>образом, для компании в целом финансовые показатели – это конечная цель функционирования, тогда как прочие перспективы определяют будущий потенциал компании. </a:t>
            </a:r>
          </a:p>
        </p:txBody>
      </p:sp>
    </p:spTree>
    <p:extLst>
      <p:ext uri="{BB962C8B-B14F-4D97-AF65-F5344CB8AC3E}">
        <p14:creationId xmlns:p14="http://schemas.microsoft.com/office/powerpoint/2010/main" val="643616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64325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Подобным </a:t>
            </a:r>
            <a:r>
              <a:rPr lang="ru-RU" sz="2800" dirty="0">
                <a:latin typeface="+mn-lt"/>
              </a:rPr>
              <a:t>образом можно определить </a:t>
            </a:r>
            <a:r>
              <a:rPr lang="ru-RU" sz="2800" u="sng" dirty="0">
                <a:latin typeface="+mn-lt"/>
              </a:rPr>
              <a:t>ключевые показатели</a:t>
            </a:r>
            <a:r>
              <a:rPr lang="ru-RU" sz="2800" dirty="0">
                <a:latin typeface="+mn-lt"/>
              </a:rPr>
              <a:t> функционирования службы информационной безопасности компании и задать перспективы развития корпоративных систем защиты информации. </a:t>
            </a:r>
            <a:endParaRPr lang="ru-RU" sz="2800" dirty="0" smtClean="0">
              <a:latin typeface="+mn-lt"/>
            </a:endParaRPr>
          </a:p>
          <a:p>
            <a:pPr indent="457200">
              <a:spcAft>
                <a:spcPts val="1200"/>
              </a:spcAft>
            </a:pPr>
            <a:r>
              <a:rPr lang="ru-RU" sz="2800" dirty="0" smtClean="0">
                <a:latin typeface="+mn-lt"/>
              </a:rPr>
              <a:t>При </a:t>
            </a:r>
            <a:r>
              <a:rPr lang="ru-RU" sz="2800" dirty="0">
                <a:latin typeface="+mn-lt"/>
              </a:rPr>
              <a:t>этом следует помнить, что, поскольку технологии безопасности оказывают косвенное воздействие на финансовые показатели компании, их надо рассматривать с точки зрения </a:t>
            </a:r>
            <a:r>
              <a:rPr lang="ru-RU" sz="2800" u="sng" dirty="0">
                <a:latin typeface="+mn-lt"/>
              </a:rPr>
              <a:t>вклада</a:t>
            </a:r>
            <a:r>
              <a:rPr lang="ru-RU" sz="2800" dirty="0">
                <a:latin typeface="+mn-lt"/>
              </a:rPr>
              <a:t> в развитие бизнеса. </a:t>
            </a:r>
            <a:endParaRPr lang="ru-RU" sz="2800" dirty="0" smtClean="0">
              <a:latin typeface="+mn-lt"/>
            </a:endParaRPr>
          </a:p>
          <a:p>
            <a:pPr indent="457200">
              <a:spcAft>
                <a:spcPts val="1200"/>
              </a:spcAft>
            </a:pPr>
            <a:r>
              <a:rPr lang="ru-RU" sz="2800" dirty="0" smtClean="0">
                <a:latin typeface="+mn-lt"/>
              </a:rPr>
              <a:t>На </a:t>
            </a:r>
            <a:r>
              <a:rPr lang="ru-RU" sz="2800" dirty="0">
                <a:latin typeface="+mn-lt"/>
              </a:rPr>
              <a:t>уровне клиентской перспективы оценка технологий </a:t>
            </a:r>
            <a:r>
              <a:rPr lang="ru-RU" sz="2800" dirty="0" smtClean="0">
                <a:latin typeface="+mn-lt"/>
              </a:rPr>
              <a:t>ИБ </a:t>
            </a:r>
            <a:r>
              <a:rPr lang="ru-RU" sz="2800" dirty="0">
                <a:latin typeface="+mn-lt"/>
              </a:rPr>
              <a:t>отражает эффективность взаимодействия соответствующего подразделения с основным бизнесом компании. </a:t>
            </a:r>
            <a:endParaRPr lang="ru-RU" sz="2800" dirty="0" smtClean="0">
              <a:latin typeface="+mn-lt"/>
            </a:endParaRPr>
          </a:p>
        </p:txBody>
      </p:sp>
    </p:spTree>
    <p:extLst>
      <p:ext uri="{BB962C8B-B14F-4D97-AF65-F5344CB8AC3E}">
        <p14:creationId xmlns:p14="http://schemas.microsoft.com/office/powerpoint/2010/main" val="718034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650947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600"/>
              </a:spcAft>
            </a:pPr>
            <a:r>
              <a:rPr lang="ru-RU" sz="2800" dirty="0" smtClean="0">
                <a:latin typeface="+mn-lt"/>
              </a:rPr>
              <a:t>Стратегия </a:t>
            </a:r>
            <a:r>
              <a:rPr lang="ru-RU" sz="2800" dirty="0">
                <a:latin typeface="+mn-lt"/>
              </a:rPr>
              <a:t>развития технологий безопасности на базе методов ССП формулируется в виде взаимосвязанного набора целей и показателей, сгруппированных по следующим перспективам:</a:t>
            </a:r>
          </a:p>
          <a:p>
            <a:pPr indent="457200">
              <a:spcAft>
                <a:spcPts val="600"/>
              </a:spcAft>
            </a:pPr>
            <a:r>
              <a:rPr lang="ru-RU" sz="2800" dirty="0">
                <a:latin typeface="+mn-lt"/>
              </a:rPr>
              <a:t>•  </a:t>
            </a:r>
            <a:r>
              <a:rPr lang="ru-RU" sz="2800" i="1" dirty="0">
                <a:latin typeface="+mn-lt"/>
              </a:rPr>
              <a:t>миссия – </a:t>
            </a:r>
            <a:r>
              <a:rPr lang="ru-RU" sz="2800" dirty="0">
                <a:latin typeface="+mn-lt"/>
              </a:rPr>
              <a:t>основное предназначение и пути развития ИТ в компании;</a:t>
            </a:r>
          </a:p>
          <a:p>
            <a:pPr indent="457200">
              <a:spcAft>
                <a:spcPts val="600"/>
              </a:spcAft>
            </a:pPr>
            <a:r>
              <a:rPr lang="ru-RU" sz="2800" dirty="0">
                <a:latin typeface="+mn-lt"/>
              </a:rPr>
              <a:t>•  </a:t>
            </a:r>
            <a:r>
              <a:rPr lang="ru-RU" sz="2800" i="1" dirty="0">
                <a:latin typeface="+mn-lt"/>
              </a:rPr>
              <a:t>клиенты – </a:t>
            </a:r>
            <a:r>
              <a:rPr lang="ru-RU" sz="2800" dirty="0">
                <a:latin typeface="+mn-lt"/>
              </a:rPr>
              <a:t>цели поддержки основной деятельности компании;</a:t>
            </a:r>
          </a:p>
          <a:p>
            <a:pPr indent="457200">
              <a:spcAft>
                <a:spcPts val="600"/>
              </a:spcAft>
            </a:pPr>
            <a:r>
              <a:rPr lang="ru-RU" sz="2800" dirty="0">
                <a:latin typeface="+mn-lt"/>
              </a:rPr>
              <a:t>•  </a:t>
            </a:r>
            <a:r>
              <a:rPr lang="ru-RU" sz="2800" i="1" dirty="0">
                <a:latin typeface="+mn-lt"/>
              </a:rPr>
              <a:t>процессы – </a:t>
            </a:r>
            <a:r>
              <a:rPr lang="ru-RU" sz="2800" dirty="0">
                <a:latin typeface="+mn-lt"/>
              </a:rPr>
              <a:t>показатели эффективности процедур разработки и внедрения;</a:t>
            </a:r>
          </a:p>
          <a:p>
            <a:pPr indent="457200">
              <a:spcAft>
                <a:spcPts val="600"/>
              </a:spcAft>
            </a:pPr>
            <a:r>
              <a:rPr lang="ru-RU" sz="2800" dirty="0">
                <a:latin typeface="+mn-lt"/>
              </a:rPr>
              <a:t>•  </a:t>
            </a:r>
            <a:r>
              <a:rPr lang="ru-RU" sz="2800" i="1" dirty="0">
                <a:latin typeface="+mn-lt"/>
              </a:rPr>
              <a:t>технологии – </a:t>
            </a:r>
            <a:r>
              <a:rPr lang="ru-RU" sz="2800" dirty="0">
                <a:latin typeface="+mn-lt"/>
              </a:rPr>
              <a:t>оценка обоснованности и эффективности используемых технологий;</a:t>
            </a:r>
          </a:p>
          <a:p>
            <a:pPr indent="457200">
              <a:spcAft>
                <a:spcPts val="600"/>
              </a:spcAft>
            </a:pPr>
            <a:r>
              <a:rPr lang="ru-RU" sz="2800" dirty="0">
                <a:latin typeface="+mn-lt"/>
              </a:rPr>
              <a:t>•  </a:t>
            </a:r>
            <a:r>
              <a:rPr lang="ru-RU" sz="2800" i="1" dirty="0">
                <a:latin typeface="+mn-lt"/>
              </a:rPr>
              <a:t>организация – </a:t>
            </a:r>
            <a:r>
              <a:rPr lang="ru-RU" sz="2800" dirty="0">
                <a:latin typeface="+mn-lt"/>
              </a:rPr>
              <a:t>показатели эффективности внутренних процедур ИТ-подразделения</a:t>
            </a:r>
            <a:r>
              <a:rPr lang="ru-RU" sz="2800" dirty="0" smtClean="0">
                <a:latin typeface="+mn-lt"/>
              </a:rPr>
              <a:t>.</a:t>
            </a:r>
            <a:endParaRPr lang="ru-RU" sz="2800" dirty="0">
              <a:latin typeface="+mn-lt"/>
            </a:endParaRPr>
          </a:p>
        </p:txBody>
      </p:sp>
    </p:spTree>
    <p:extLst>
      <p:ext uri="{BB962C8B-B14F-4D97-AF65-F5344CB8AC3E}">
        <p14:creationId xmlns:p14="http://schemas.microsoft.com/office/powerpoint/2010/main" val="573777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61555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Эти </a:t>
            </a:r>
            <a:r>
              <a:rPr lang="ru-RU" sz="2800" dirty="0">
                <a:latin typeface="+mn-lt"/>
              </a:rPr>
              <a:t>перспективы могут быть ориентиром при разработке стратегических карт, но в соответствии с ситуацией и видением руководства состав перспектив может меняться. </a:t>
            </a:r>
            <a:endParaRPr lang="ru-RU" sz="2800" dirty="0" smtClean="0">
              <a:latin typeface="+mn-lt"/>
            </a:endParaRPr>
          </a:p>
          <a:p>
            <a:pPr indent="457200">
              <a:spcAft>
                <a:spcPts val="1200"/>
              </a:spcAft>
            </a:pPr>
            <a:r>
              <a:rPr lang="ru-RU" sz="2800" dirty="0" smtClean="0">
                <a:latin typeface="+mn-lt"/>
              </a:rPr>
              <a:t>Обязательным </a:t>
            </a:r>
            <a:r>
              <a:rPr lang="ru-RU" sz="2800" dirty="0">
                <a:latin typeface="+mn-lt"/>
              </a:rPr>
              <a:t>условием вносимых изменений является сохранение логики взаимного влияния перспектив друг на друга. </a:t>
            </a:r>
            <a:endParaRPr lang="ru-RU" sz="2800" dirty="0" smtClean="0">
              <a:latin typeface="+mn-lt"/>
            </a:endParaRPr>
          </a:p>
          <a:p>
            <a:pPr indent="457200">
              <a:spcAft>
                <a:spcPts val="1200"/>
              </a:spcAft>
            </a:pPr>
            <a:r>
              <a:rPr lang="ru-RU" sz="2800" dirty="0" smtClean="0">
                <a:latin typeface="+mn-lt"/>
              </a:rPr>
              <a:t>Как </a:t>
            </a:r>
            <a:r>
              <a:rPr lang="ru-RU" sz="2800" dirty="0">
                <a:latin typeface="+mn-lt"/>
              </a:rPr>
              <a:t>показывает практика, при освоении идеи ССП формирование стратегических карт не представляет особых затруднений. </a:t>
            </a:r>
            <a:endParaRPr lang="ru-RU" sz="2800" dirty="0" smtClean="0">
              <a:latin typeface="+mn-lt"/>
            </a:endParaRPr>
          </a:p>
          <a:p>
            <a:pPr indent="457200">
              <a:spcAft>
                <a:spcPts val="1200"/>
              </a:spcAft>
            </a:pPr>
            <a:r>
              <a:rPr lang="ru-RU" sz="2800" dirty="0" smtClean="0">
                <a:latin typeface="+mn-lt"/>
              </a:rPr>
              <a:t>Но</a:t>
            </a:r>
            <a:r>
              <a:rPr lang="ru-RU" sz="2800" dirty="0">
                <a:latin typeface="+mn-lt"/>
              </a:rPr>
              <a:t>, несмотря на кажущуюся простоту, менеджеры часто допускают ошибки при использовании методологии. </a:t>
            </a:r>
            <a:endParaRPr lang="ru-RU" sz="2800" dirty="0" smtClean="0">
              <a:latin typeface="+mn-lt"/>
            </a:endParaRPr>
          </a:p>
        </p:txBody>
      </p:sp>
    </p:spTree>
    <p:extLst>
      <p:ext uri="{BB962C8B-B14F-4D97-AF65-F5344CB8AC3E}">
        <p14:creationId xmlns:p14="http://schemas.microsoft.com/office/powerpoint/2010/main" val="916648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179512" y="112277"/>
            <a:ext cx="8750176"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algn="r">
              <a:spcAft>
                <a:spcPts val="1200"/>
              </a:spcAft>
            </a:pPr>
            <a:r>
              <a:rPr lang="ru-RU" sz="2000" b="1" dirty="0" smtClean="0">
                <a:latin typeface="+mj-lt"/>
              </a:rPr>
              <a:t>Обзор существующих методов</a:t>
            </a:r>
            <a:endParaRPr lang="ru-RU" sz="2000" dirty="0" smtClean="0">
              <a:latin typeface="+mj-lt"/>
            </a:endParaRPr>
          </a:p>
          <a:p>
            <a:pPr indent="457200">
              <a:spcAft>
                <a:spcPts val="1200"/>
              </a:spcAft>
            </a:pPr>
            <a:r>
              <a:rPr lang="ru-RU" sz="2800" dirty="0" smtClean="0">
                <a:latin typeface="+mn-lt"/>
              </a:rPr>
              <a:t>3) метод </a:t>
            </a:r>
            <a:r>
              <a:rPr lang="ru-RU" sz="2800" dirty="0">
                <a:latin typeface="+mn-lt"/>
              </a:rPr>
              <a:t>должен быть универсален, </a:t>
            </a:r>
            <a:r>
              <a:rPr lang="ru-RU" sz="2800" dirty="0" smtClean="0">
                <a:latin typeface="+mn-lt"/>
              </a:rPr>
              <a:t>т.е. </a:t>
            </a:r>
            <a:r>
              <a:rPr lang="ru-RU" sz="2800" dirty="0">
                <a:latin typeface="+mn-lt"/>
              </a:rPr>
              <a:t>одинаково применим к оценке затрат на приобретение аппаратных средств, специализированного и универсального </a:t>
            </a:r>
            <a:r>
              <a:rPr lang="ru-RU" sz="2800" dirty="0" smtClean="0">
                <a:latin typeface="+mn-lt"/>
              </a:rPr>
              <a:t>ПО, </a:t>
            </a:r>
            <a:r>
              <a:rPr lang="ru-RU" sz="2800" dirty="0">
                <a:latin typeface="+mn-lt"/>
              </a:rPr>
              <a:t>затрат на услуги, затрат на перемещение персонала и обучение конечных пользователей и т. д</a:t>
            </a:r>
            <a:r>
              <a:rPr lang="ru-RU" sz="2800" dirty="0" smtClean="0">
                <a:latin typeface="+mn-lt"/>
              </a:rPr>
              <a:t>.; </a:t>
            </a:r>
          </a:p>
          <a:p>
            <a:pPr indent="457200">
              <a:spcAft>
                <a:spcPts val="1200"/>
              </a:spcAft>
            </a:pPr>
            <a:r>
              <a:rPr lang="ru-RU" sz="2800" dirty="0" smtClean="0">
                <a:latin typeface="+mn-lt"/>
              </a:rPr>
              <a:t>4) выбранный </a:t>
            </a:r>
            <a:r>
              <a:rPr lang="ru-RU" sz="2800" dirty="0">
                <a:latin typeface="+mn-lt"/>
              </a:rPr>
              <a:t>метод должен позволять моделировать ситуацию, при которой существует несколько контрмер, направленных на предотвращение определенной угрозы, в разной степени влияющих на сокращение вероятности происшествия. </a:t>
            </a:r>
            <a:endParaRPr lang="ru-RU" sz="2800" dirty="0" smtClean="0">
              <a:latin typeface="+mn-lt"/>
            </a:endParaRPr>
          </a:p>
        </p:txBody>
      </p:sp>
    </p:spTree>
    <p:extLst>
      <p:ext uri="{BB962C8B-B14F-4D97-AF65-F5344CB8AC3E}">
        <p14:creationId xmlns:p14="http://schemas.microsoft.com/office/powerpoint/2010/main" val="1499025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4124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Первая </a:t>
            </a:r>
            <a:r>
              <a:rPr lang="ru-RU" sz="2800" dirty="0">
                <a:latin typeface="+mn-lt"/>
              </a:rPr>
              <a:t>типичная ошибка заключается в создании большого набора метрик, отражающих отдельные аспекты деятельности службы безопасности, но никак </a:t>
            </a:r>
            <a:r>
              <a:rPr lang="ru-RU" sz="2800" u="sng" dirty="0">
                <a:latin typeface="+mn-lt"/>
              </a:rPr>
              <a:t>не связанных</a:t>
            </a:r>
            <a:r>
              <a:rPr lang="ru-RU" sz="2800" dirty="0">
                <a:latin typeface="+mn-lt"/>
              </a:rPr>
              <a:t> друг с другом или со стратегией развития компании в целом. </a:t>
            </a:r>
            <a:endParaRPr lang="ru-RU" sz="2800" dirty="0" smtClean="0">
              <a:latin typeface="+mn-lt"/>
            </a:endParaRPr>
          </a:p>
          <a:p>
            <a:pPr indent="457200">
              <a:spcAft>
                <a:spcPts val="1200"/>
              </a:spcAft>
            </a:pPr>
            <a:r>
              <a:rPr lang="ru-RU" sz="2800" dirty="0" smtClean="0">
                <a:latin typeface="+mn-lt"/>
              </a:rPr>
              <a:t>Вторая </a:t>
            </a:r>
            <a:r>
              <a:rPr lang="ru-RU" sz="2800" dirty="0">
                <a:latin typeface="+mn-lt"/>
              </a:rPr>
              <a:t>ошибка – формирование стратегических карт, содержащих </a:t>
            </a:r>
            <a:r>
              <a:rPr lang="ru-RU" sz="2800" u="sng" dirty="0">
                <a:latin typeface="+mn-lt"/>
              </a:rPr>
              <a:t>большое</a:t>
            </a:r>
            <a:r>
              <a:rPr lang="ru-RU" sz="2800" dirty="0">
                <a:latin typeface="+mn-lt"/>
              </a:rPr>
              <a:t> число причинно-следственных взаимосвязей между целями и показателями. </a:t>
            </a:r>
            <a:endParaRPr lang="ru-RU" sz="2800" dirty="0" smtClean="0">
              <a:latin typeface="+mn-lt"/>
            </a:endParaRPr>
          </a:p>
        </p:txBody>
      </p:sp>
    </p:spTree>
    <p:extLst>
      <p:ext uri="{BB962C8B-B14F-4D97-AF65-F5344CB8AC3E}">
        <p14:creationId xmlns:p14="http://schemas.microsoft.com/office/powerpoint/2010/main" val="921260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4124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Оба </a:t>
            </a:r>
            <a:r>
              <a:rPr lang="ru-RU" sz="2800" dirty="0">
                <a:latin typeface="+mn-lt"/>
              </a:rPr>
              <a:t>эти варианта приводят к невозможности расстановки приоритетов в развитии корпоративной системы защиты информации, хотя именно методология системы сбалансированных показателей позволяет обеспечить четкое соответствие </a:t>
            </a:r>
            <a:r>
              <a:rPr lang="ru-RU" sz="2800" u="sng" dirty="0">
                <a:latin typeface="+mn-lt"/>
              </a:rPr>
              <a:t>стратегии</a:t>
            </a:r>
            <a:r>
              <a:rPr lang="ru-RU" sz="2800" dirty="0">
                <a:latin typeface="+mn-lt"/>
              </a:rPr>
              <a:t> развития ИТ </a:t>
            </a:r>
            <a:r>
              <a:rPr lang="ru-RU" sz="2800" u="sng" dirty="0">
                <a:latin typeface="+mn-lt"/>
              </a:rPr>
              <a:t>целям</a:t>
            </a:r>
            <a:r>
              <a:rPr lang="ru-RU" sz="2800" dirty="0">
                <a:latin typeface="+mn-lt"/>
              </a:rPr>
              <a:t> компании на формальном уровне</a:t>
            </a:r>
            <a:r>
              <a:rPr lang="ru-RU" sz="2800" dirty="0" smtClean="0">
                <a:latin typeface="+mn-lt"/>
              </a:rPr>
              <a:t>.</a:t>
            </a:r>
          </a:p>
          <a:p>
            <a:pPr indent="457200">
              <a:spcAft>
                <a:spcPts val="1200"/>
              </a:spcAft>
            </a:pPr>
            <a:r>
              <a:rPr lang="ru-RU" sz="2800" dirty="0" smtClean="0">
                <a:latin typeface="+mn-lt"/>
              </a:rPr>
              <a:t> </a:t>
            </a:r>
            <a:r>
              <a:rPr lang="ru-RU" sz="2800" dirty="0">
                <a:latin typeface="+mn-lt"/>
              </a:rPr>
              <a:t>Пример соответствия стандартных перспектив ССП набору стратегических целей службы безопасности приведен в </a:t>
            </a:r>
            <a:r>
              <a:rPr lang="ru-RU" sz="2800" dirty="0" smtClean="0">
                <a:latin typeface="+mn-lt"/>
              </a:rPr>
              <a:t>таблице. </a:t>
            </a:r>
            <a:endParaRPr lang="ru-RU" sz="2800" dirty="0">
              <a:latin typeface="+mn-lt"/>
            </a:endParaRPr>
          </a:p>
        </p:txBody>
      </p:sp>
    </p:spTree>
    <p:extLst>
      <p:ext uri="{BB962C8B-B14F-4D97-AF65-F5344CB8AC3E}">
        <p14:creationId xmlns:p14="http://schemas.microsoft.com/office/powerpoint/2010/main" val="1331671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graphicFrame>
        <p:nvGraphicFramePr>
          <p:cNvPr id="4" name="Таблица 3"/>
          <p:cNvGraphicFramePr>
            <a:graphicFrameLocks noGrp="1"/>
          </p:cNvGraphicFramePr>
          <p:nvPr>
            <p:extLst>
              <p:ext uri="{D42A27DB-BD31-4B8C-83A1-F6EECF244321}">
                <p14:modId xmlns:p14="http://schemas.microsoft.com/office/powerpoint/2010/main" val="979257646"/>
              </p:ext>
            </p:extLst>
          </p:nvPr>
        </p:nvGraphicFramePr>
        <p:xfrm>
          <a:off x="35496" y="44624"/>
          <a:ext cx="9144000" cy="6888480"/>
        </p:xfrm>
        <a:graphic>
          <a:graphicData uri="http://schemas.openxmlformats.org/drawingml/2006/table">
            <a:tbl>
              <a:tblPr firstRow="1" bandRow="1">
                <a:tableStyleId>{5C22544A-7EE6-4342-B048-85BDC9FD1C3A}</a:tableStyleId>
              </a:tblPr>
              <a:tblGrid>
                <a:gridCol w="1691680"/>
                <a:gridCol w="7452320"/>
              </a:tblGrid>
              <a:tr h="392018">
                <a:tc>
                  <a:txBody>
                    <a:bodyPr/>
                    <a:lstStyle/>
                    <a:p>
                      <a:r>
                        <a:rPr lang="ru-RU" sz="2000" b="1" kern="1200" dirty="0" smtClean="0">
                          <a:solidFill>
                            <a:schemeClr val="lt1"/>
                          </a:solidFill>
                          <a:effectLst/>
                          <a:latin typeface="+mn-lt"/>
                          <a:ea typeface="+mn-ea"/>
                          <a:cs typeface="+mn-cs"/>
                        </a:rPr>
                        <a:t>Перспектива ССП</a:t>
                      </a:r>
                      <a:endParaRPr lang="ru-RU" sz="2000" dirty="0"/>
                    </a:p>
                  </a:txBody>
                  <a:tcPr/>
                </a:tc>
                <a:tc>
                  <a:txBody>
                    <a:bodyPr/>
                    <a:lstStyle/>
                    <a:p>
                      <a:pPr algn="ctr"/>
                      <a:r>
                        <a:rPr lang="ru-RU" sz="2000" b="1" kern="1200" dirty="0" smtClean="0">
                          <a:solidFill>
                            <a:schemeClr val="lt1"/>
                          </a:solidFill>
                          <a:effectLst/>
                          <a:latin typeface="+mn-lt"/>
                          <a:ea typeface="+mn-ea"/>
                          <a:cs typeface="+mn-cs"/>
                        </a:rPr>
                        <a:t>Стратегические цели в безопасности</a:t>
                      </a:r>
                      <a:endParaRPr lang="ru-RU" sz="2000" dirty="0"/>
                    </a:p>
                  </a:txBody>
                  <a:tcPr anchor="ctr"/>
                </a:tc>
              </a:tr>
              <a:tr h="1862086">
                <a:tc>
                  <a:txBody>
                    <a:bodyPr/>
                    <a:lstStyle/>
                    <a:p>
                      <a:pPr>
                        <a:spcBef>
                          <a:spcPts val="1200"/>
                        </a:spcBef>
                        <a:spcAft>
                          <a:spcPts val="1200"/>
                        </a:spcAft>
                      </a:pPr>
                      <a:endParaRPr lang="ru-RU" sz="800" kern="1200" dirty="0" smtClean="0">
                        <a:solidFill>
                          <a:schemeClr val="dk1"/>
                        </a:solidFill>
                        <a:effectLst/>
                        <a:latin typeface="+mn-lt"/>
                        <a:ea typeface="+mn-ea"/>
                        <a:cs typeface="+mn-cs"/>
                      </a:endParaRPr>
                    </a:p>
                    <a:p>
                      <a:pPr>
                        <a:spcBef>
                          <a:spcPts val="0"/>
                        </a:spcBef>
                        <a:spcAft>
                          <a:spcPts val="1200"/>
                        </a:spcAft>
                      </a:pPr>
                      <a:r>
                        <a:rPr lang="ru-RU" sz="2000" kern="1200" dirty="0" smtClean="0">
                          <a:solidFill>
                            <a:schemeClr val="dk1"/>
                          </a:solidFill>
                          <a:effectLst/>
                          <a:latin typeface="+mn-lt"/>
                          <a:ea typeface="+mn-ea"/>
                          <a:cs typeface="+mn-cs"/>
                        </a:rPr>
                        <a:t>Финансы</a:t>
                      </a:r>
                      <a:endParaRPr lang="ru-RU" sz="2000" dirty="0"/>
                    </a:p>
                  </a:txBody>
                  <a:tcPr/>
                </a:tc>
                <a:tc>
                  <a:txBody>
                    <a:bodyPr/>
                    <a:lstStyle/>
                    <a:p>
                      <a:pPr marL="227013" indent="-227013">
                        <a:spcAft>
                          <a:spcPts val="1200"/>
                        </a:spcAft>
                        <a:tabLst/>
                      </a:pPr>
                      <a:endParaRPr lang="ru-RU" sz="800" kern="1200" dirty="0" smtClean="0">
                        <a:solidFill>
                          <a:schemeClr val="dk1"/>
                        </a:solidFill>
                        <a:effectLst/>
                        <a:latin typeface="+mn-lt"/>
                        <a:ea typeface="+mn-ea"/>
                        <a:cs typeface="+mn-cs"/>
                      </a:endParaRPr>
                    </a:p>
                    <a:p>
                      <a:pPr marL="227013" indent="-227013">
                        <a:spcAft>
                          <a:spcPts val="1200"/>
                        </a:spcAft>
                        <a:tabLst/>
                      </a:pPr>
                      <a:r>
                        <a:rPr lang="ru-RU" sz="2000" kern="1200" dirty="0" smtClean="0">
                          <a:solidFill>
                            <a:schemeClr val="dk1"/>
                          </a:solidFill>
                          <a:effectLst/>
                          <a:latin typeface="+mn-lt"/>
                          <a:ea typeface="+mn-ea"/>
                          <a:cs typeface="+mn-cs"/>
                        </a:rPr>
                        <a:t>1. Понимание места расходов на технологии безопасности в общей структуре бизнеса. </a:t>
                      </a:r>
                    </a:p>
                    <a:p>
                      <a:pPr marL="227013" indent="-227013">
                        <a:spcAft>
                          <a:spcPts val="1200"/>
                        </a:spcAft>
                        <a:tabLst/>
                      </a:pPr>
                      <a:r>
                        <a:rPr lang="ru-RU" sz="2000" kern="1200" dirty="0" smtClean="0">
                          <a:solidFill>
                            <a:schemeClr val="dk1"/>
                          </a:solidFill>
                          <a:effectLst/>
                          <a:latin typeface="+mn-lt"/>
                          <a:ea typeface="+mn-ea"/>
                          <a:cs typeface="+mn-cs"/>
                        </a:rPr>
                        <a:t>2. Способность контролировать затраты на безопасность.</a:t>
                      </a:r>
                    </a:p>
                    <a:p>
                      <a:pPr marL="227013" indent="-227013">
                        <a:spcAft>
                          <a:spcPts val="1200"/>
                        </a:spcAft>
                        <a:tabLst/>
                      </a:pPr>
                      <a:r>
                        <a:rPr lang="ru-RU" sz="2000" kern="1200" dirty="0" smtClean="0">
                          <a:solidFill>
                            <a:schemeClr val="dk1"/>
                          </a:solidFill>
                          <a:effectLst/>
                          <a:latin typeface="+mn-lt"/>
                          <a:ea typeface="+mn-ea"/>
                          <a:cs typeface="+mn-cs"/>
                        </a:rPr>
                        <a:t>3. Сокращение затрат на защиту информации. </a:t>
                      </a:r>
                    </a:p>
                    <a:p>
                      <a:pPr marL="227013" indent="-227013">
                        <a:spcAft>
                          <a:spcPts val="1200"/>
                        </a:spcAft>
                        <a:tabLst/>
                      </a:pPr>
                      <a:r>
                        <a:rPr lang="ru-RU" sz="2000" kern="1200" dirty="0" smtClean="0">
                          <a:solidFill>
                            <a:schemeClr val="dk1"/>
                          </a:solidFill>
                          <a:effectLst/>
                          <a:latin typeface="+mn-lt"/>
                          <a:ea typeface="+mn-ea"/>
                          <a:cs typeface="+mn-cs"/>
                        </a:rPr>
                        <a:t>4. Обеспечение возврата инвестиций в безопасность. </a:t>
                      </a:r>
                    </a:p>
                    <a:p>
                      <a:pPr marL="227013" indent="-227013">
                        <a:spcAft>
                          <a:spcPts val="1200"/>
                        </a:spcAft>
                        <a:tabLst/>
                      </a:pPr>
                      <a:r>
                        <a:rPr lang="ru-RU" sz="2000" kern="1200" dirty="0" smtClean="0">
                          <a:solidFill>
                            <a:schemeClr val="dk1"/>
                          </a:solidFill>
                          <a:effectLst/>
                          <a:latin typeface="+mn-lt"/>
                          <a:ea typeface="+mn-ea"/>
                          <a:cs typeface="+mn-cs"/>
                        </a:rPr>
                        <a:t>5. Составление контрактов на внутренние сервисы безопасности</a:t>
                      </a:r>
                    </a:p>
                    <a:p>
                      <a:pPr marL="227013" indent="-227013">
                        <a:spcAft>
                          <a:spcPts val="1200"/>
                        </a:spcAft>
                        <a:tabLst/>
                      </a:pPr>
                      <a:endParaRPr lang="ru-RU" sz="1000" kern="1200" dirty="0" smtClean="0">
                        <a:solidFill>
                          <a:schemeClr val="dk1"/>
                        </a:solidFill>
                        <a:effectLst/>
                        <a:latin typeface="+mn-lt"/>
                        <a:ea typeface="+mn-ea"/>
                        <a:cs typeface="+mn-cs"/>
                      </a:endParaRPr>
                    </a:p>
                  </a:txBody>
                  <a:tcPr anchor="ctr"/>
                </a:tc>
              </a:tr>
              <a:tr h="1862086">
                <a:tc>
                  <a:txBody>
                    <a:bodyPr/>
                    <a:lstStyle/>
                    <a:p>
                      <a:pPr>
                        <a:spcAft>
                          <a:spcPts val="1200"/>
                        </a:spcAft>
                      </a:pPr>
                      <a:endParaRPr lang="ru-RU" sz="1000" kern="1200" dirty="0" smtClean="0">
                        <a:solidFill>
                          <a:schemeClr val="dk1"/>
                        </a:solidFill>
                        <a:effectLst/>
                        <a:latin typeface="+mn-lt"/>
                        <a:ea typeface="+mn-ea"/>
                        <a:cs typeface="+mn-cs"/>
                      </a:endParaRPr>
                    </a:p>
                    <a:p>
                      <a:pPr>
                        <a:spcAft>
                          <a:spcPts val="1200"/>
                        </a:spcAft>
                      </a:pPr>
                      <a:r>
                        <a:rPr lang="ru-RU" sz="2000" kern="1200" dirty="0" smtClean="0">
                          <a:solidFill>
                            <a:schemeClr val="dk1"/>
                          </a:solidFill>
                          <a:effectLst/>
                          <a:latin typeface="+mn-lt"/>
                          <a:ea typeface="+mn-ea"/>
                          <a:cs typeface="+mn-cs"/>
                        </a:rPr>
                        <a:t>Клиенты</a:t>
                      </a:r>
                      <a:endParaRPr lang="ru-RU" sz="2000" dirty="0"/>
                    </a:p>
                  </a:txBody>
                  <a:tcPr/>
                </a:tc>
                <a:tc>
                  <a:txBody>
                    <a:bodyPr/>
                    <a:lstStyle/>
                    <a:p>
                      <a:pPr marL="223838" indent="-223838">
                        <a:spcAft>
                          <a:spcPts val="1200"/>
                        </a:spcAft>
                        <a:tabLst/>
                      </a:pPr>
                      <a:endParaRPr lang="ru-RU" sz="800" kern="1200" dirty="0" smtClean="0">
                        <a:solidFill>
                          <a:schemeClr val="dk1"/>
                        </a:solidFill>
                        <a:effectLst/>
                        <a:latin typeface="+mn-lt"/>
                        <a:ea typeface="+mn-ea"/>
                        <a:cs typeface="+mn-cs"/>
                      </a:endParaRPr>
                    </a:p>
                    <a:p>
                      <a:pPr marL="223838" indent="-223838">
                        <a:spcAft>
                          <a:spcPts val="1200"/>
                        </a:spcAft>
                        <a:tabLst/>
                      </a:pPr>
                      <a:r>
                        <a:rPr lang="ru-RU" sz="2000" kern="1200" dirty="0" smtClean="0">
                          <a:solidFill>
                            <a:schemeClr val="dk1"/>
                          </a:solidFill>
                          <a:effectLst/>
                          <a:latin typeface="+mn-lt"/>
                          <a:ea typeface="+mn-ea"/>
                          <a:cs typeface="+mn-cs"/>
                        </a:rPr>
                        <a:t>1. Обеспечение доступности сервисов безопасности. </a:t>
                      </a:r>
                    </a:p>
                    <a:p>
                      <a:pPr marL="223838" indent="-223838">
                        <a:spcAft>
                          <a:spcPts val="1200"/>
                        </a:spcAft>
                        <a:tabLst/>
                      </a:pPr>
                      <a:r>
                        <a:rPr lang="ru-RU" sz="2000" kern="1200" dirty="0" smtClean="0">
                          <a:solidFill>
                            <a:schemeClr val="dk1"/>
                          </a:solidFill>
                          <a:effectLst/>
                          <a:latin typeface="+mn-lt"/>
                          <a:ea typeface="+mn-ea"/>
                          <a:cs typeface="+mn-cs"/>
                        </a:rPr>
                        <a:t>2. Измерение производительности сервисов безопасности. </a:t>
                      </a:r>
                    </a:p>
                    <a:p>
                      <a:pPr marL="223838" indent="-223838">
                        <a:spcAft>
                          <a:spcPts val="1200"/>
                        </a:spcAft>
                        <a:tabLst/>
                      </a:pPr>
                      <a:r>
                        <a:rPr lang="ru-RU" sz="2000" kern="1200" dirty="0" smtClean="0">
                          <a:solidFill>
                            <a:schemeClr val="dk1"/>
                          </a:solidFill>
                          <a:effectLst/>
                          <a:latin typeface="+mn-lt"/>
                          <a:ea typeface="+mn-ea"/>
                          <a:cs typeface="+mn-cs"/>
                        </a:rPr>
                        <a:t>3. Установление стоимостных характеристик для определенного количества и качества оказанных сервисов безопасности. </a:t>
                      </a:r>
                    </a:p>
                    <a:p>
                      <a:pPr marL="223838" indent="-223838">
                        <a:spcAft>
                          <a:spcPts val="1200"/>
                        </a:spcAft>
                        <a:tabLst/>
                      </a:pPr>
                      <a:r>
                        <a:rPr lang="ru-RU" sz="2000" kern="1200" dirty="0" smtClean="0">
                          <a:solidFill>
                            <a:schemeClr val="dk1"/>
                          </a:solidFill>
                          <a:effectLst/>
                          <a:latin typeface="+mn-lt"/>
                          <a:ea typeface="+mn-ea"/>
                          <a:cs typeface="+mn-cs"/>
                        </a:rPr>
                        <a:t>4. Обеспечение надежности АС в защищенном исполнении. </a:t>
                      </a:r>
                    </a:p>
                    <a:p>
                      <a:pPr marL="223838" indent="-223838">
                        <a:spcAft>
                          <a:spcPts val="1200"/>
                        </a:spcAft>
                        <a:tabLst/>
                      </a:pPr>
                      <a:r>
                        <a:rPr lang="ru-RU" sz="2000" kern="1200" dirty="0" smtClean="0">
                          <a:solidFill>
                            <a:schemeClr val="dk1"/>
                          </a:solidFill>
                          <a:effectLst/>
                          <a:latin typeface="+mn-lt"/>
                          <a:ea typeface="+mn-ea"/>
                          <a:cs typeface="+mn-cs"/>
                        </a:rPr>
                        <a:t>5. Поддержка обращений пользователей</a:t>
                      </a:r>
                    </a:p>
                    <a:p>
                      <a:pPr marL="223838" indent="-223838">
                        <a:spcAft>
                          <a:spcPts val="1200"/>
                        </a:spcAft>
                        <a:tabLst/>
                      </a:pPr>
                      <a:endParaRPr lang="ru-RU" sz="800" dirty="0"/>
                    </a:p>
                  </a:txBody>
                  <a:tcPr/>
                </a:tc>
              </a:tr>
            </a:tbl>
          </a:graphicData>
        </a:graphic>
      </p:graphicFrame>
    </p:spTree>
    <p:extLst>
      <p:ext uri="{BB962C8B-B14F-4D97-AF65-F5344CB8AC3E}">
        <p14:creationId xmlns:p14="http://schemas.microsoft.com/office/powerpoint/2010/main" val="1658727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graphicFrame>
        <p:nvGraphicFramePr>
          <p:cNvPr id="4" name="Таблица 3"/>
          <p:cNvGraphicFramePr>
            <a:graphicFrameLocks noGrp="1"/>
          </p:cNvGraphicFramePr>
          <p:nvPr>
            <p:extLst>
              <p:ext uri="{D42A27DB-BD31-4B8C-83A1-F6EECF244321}">
                <p14:modId xmlns:p14="http://schemas.microsoft.com/office/powerpoint/2010/main" val="988261648"/>
              </p:ext>
            </p:extLst>
          </p:nvPr>
        </p:nvGraphicFramePr>
        <p:xfrm>
          <a:off x="35496" y="44624"/>
          <a:ext cx="9144000" cy="6755062"/>
        </p:xfrm>
        <a:graphic>
          <a:graphicData uri="http://schemas.openxmlformats.org/drawingml/2006/table">
            <a:tbl>
              <a:tblPr firstRow="1" bandRow="1">
                <a:tableStyleId>{5C22544A-7EE6-4342-B048-85BDC9FD1C3A}</a:tableStyleId>
              </a:tblPr>
              <a:tblGrid>
                <a:gridCol w="1896832"/>
                <a:gridCol w="7247168"/>
              </a:tblGrid>
              <a:tr h="379677">
                <a:tc>
                  <a:txBody>
                    <a:bodyPr/>
                    <a:lstStyle/>
                    <a:p>
                      <a:r>
                        <a:rPr lang="ru-RU" sz="2000" b="1" kern="1200" dirty="0" smtClean="0">
                          <a:solidFill>
                            <a:schemeClr val="lt1"/>
                          </a:solidFill>
                          <a:effectLst/>
                          <a:latin typeface="+mn-lt"/>
                          <a:ea typeface="+mn-ea"/>
                          <a:cs typeface="+mn-cs"/>
                        </a:rPr>
                        <a:t>Перспектива ССП</a:t>
                      </a:r>
                      <a:endParaRPr lang="ru-RU" sz="2000" dirty="0"/>
                    </a:p>
                  </a:txBody>
                  <a:tcPr/>
                </a:tc>
                <a:tc>
                  <a:txBody>
                    <a:bodyPr/>
                    <a:lstStyle/>
                    <a:p>
                      <a:pPr algn="ctr"/>
                      <a:r>
                        <a:rPr lang="ru-RU" sz="2000" b="1" kern="1200" dirty="0" smtClean="0">
                          <a:solidFill>
                            <a:schemeClr val="lt1"/>
                          </a:solidFill>
                          <a:effectLst/>
                          <a:latin typeface="+mn-lt"/>
                          <a:ea typeface="+mn-ea"/>
                          <a:cs typeface="+mn-cs"/>
                        </a:rPr>
                        <a:t>Стратегические цели в безопасности</a:t>
                      </a:r>
                      <a:endParaRPr lang="ru-RU" sz="2000" dirty="0"/>
                    </a:p>
                  </a:txBody>
                  <a:tcPr anchor="ctr"/>
                </a:tc>
              </a:tr>
              <a:tr h="3027011">
                <a:tc>
                  <a:txBody>
                    <a:bodyPr/>
                    <a:lstStyle/>
                    <a:p>
                      <a:endParaRPr lang="ru-RU" sz="800" kern="1200" dirty="0" smtClean="0">
                        <a:solidFill>
                          <a:schemeClr val="dk1"/>
                        </a:solidFill>
                        <a:effectLst/>
                        <a:latin typeface="+mn-lt"/>
                        <a:ea typeface="+mn-ea"/>
                        <a:cs typeface="+mn-cs"/>
                      </a:endParaRPr>
                    </a:p>
                    <a:p>
                      <a:r>
                        <a:rPr lang="ru-RU" sz="2000" kern="1200" dirty="0" smtClean="0">
                          <a:solidFill>
                            <a:schemeClr val="dk1"/>
                          </a:solidFill>
                          <a:effectLst/>
                          <a:latin typeface="+mn-lt"/>
                          <a:ea typeface="+mn-ea"/>
                          <a:cs typeface="+mn-cs"/>
                        </a:rPr>
                        <a:t>Внутренние процессы</a:t>
                      </a:r>
                      <a:endParaRPr lang="ru-RU" sz="2000" dirty="0"/>
                    </a:p>
                  </a:txBody>
                  <a:tcPr/>
                </a:tc>
                <a:tc>
                  <a:txBody>
                    <a:bodyPr/>
                    <a:lstStyle/>
                    <a:p>
                      <a:pPr marL="223838" indent="-223838">
                        <a:tabLst/>
                      </a:pPr>
                      <a:endParaRPr lang="ru-RU" sz="800" kern="1200" dirty="0" smtClean="0">
                        <a:solidFill>
                          <a:schemeClr val="dk1"/>
                        </a:solidFill>
                        <a:effectLst/>
                        <a:latin typeface="+mn-lt"/>
                        <a:ea typeface="+mn-ea"/>
                        <a:cs typeface="+mn-cs"/>
                      </a:endParaRPr>
                    </a:p>
                    <a:p>
                      <a:pPr marL="223838" indent="-223838">
                        <a:tabLst/>
                      </a:pPr>
                      <a:r>
                        <a:rPr lang="ru-RU" sz="2000" kern="1200" dirty="0" smtClean="0">
                          <a:solidFill>
                            <a:schemeClr val="dk1"/>
                          </a:solidFill>
                          <a:effectLst/>
                          <a:latin typeface="+mn-lt"/>
                          <a:ea typeface="+mn-ea"/>
                          <a:cs typeface="+mn-cs"/>
                        </a:rPr>
                        <a:t>1. Сервисно-ориентированная культура предоставления сервисов безопасности. </a:t>
                      </a:r>
                    </a:p>
                    <a:p>
                      <a:pPr marL="223838" indent="-223838">
                        <a:tabLst/>
                      </a:pPr>
                      <a:r>
                        <a:rPr lang="ru-RU" sz="2000" kern="1200" dirty="0" smtClean="0">
                          <a:solidFill>
                            <a:schemeClr val="dk1"/>
                          </a:solidFill>
                          <a:effectLst/>
                          <a:latin typeface="+mn-lt"/>
                          <a:ea typeface="+mn-ea"/>
                          <a:cs typeface="+mn-cs"/>
                        </a:rPr>
                        <a:t>2. Квалифицированный персонал. </a:t>
                      </a:r>
                    </a:p>
                    <a:p>
                      <a:pPr marL="223838" indent="-223838">
                        <a:tabLst/>
                      </a:pPr>
                      <a:r>
                        <a:rPr lang="ru-RU" sz="2000" kern="1200" dirty="0" smtClean="0">
                          <a:solidFill>
                            <a:schemeClr val="dk1"/>
                          </a:solidFill>
                          <a:effectLst/>
                          <a:latin typeface="+mn-lt"/>
                          <a:ea typeface="+mn-ea"/>
                          <a:cs typeface="+mn-cs"/>
                        </a:rPr>
                        <a:t>3. Эффективность предоставления сервисов безопасности. </a:t>
                      </a:r>
                    </a:p>
                    <a:p>
                      <a:pPr marL="223838" indent="-223838">
                        <a:tabLst/>
                      </a:pPr>
                      <a:r>
                        <a:rPr lang="ru-RU" sz="2000" kern="1200" dirty="0" smtClean="0">
                          <a:solidFill>
                            <a:schemeClr val="dk1"/>
                          </a:solidFill>
                          <a:effectLst/>
                          <a:latin typeface="+mn-lt"/>
                          <a:ea typeface="+mn-ea"/>
                          <a:cs typeface="+mn-cs"/>
                        </a:rPr>
                        <a:t>4. Время предоставления сервисов безопасности. </a:t>
                      </a:r>
                    </a:p>
                    <a:p>
                      <a:pPr marL="223838" indent="-223838">
                        <a:tabLst/>
                      </a:pPr>
                      <a:r>
                        <a:rPr lang="ru-RU" sz="2000" kern="1200" dirty="0" smtClean="0">
                          <a:solidFill>
                            <a:schemeClr val="dk1"/>
                          </a:solidFill>
                          <a:effectLst/>
                          <a:latin typeface="+mn-lt"/>
                          <a:ea typeface="+mn-ea"/>
                          <a:cs typeface="+mn-cs"/>
                        </a:rPr>
                        <a:t>5. Производительность инфраструктуры предоставления сервисов безопасности. </a:t>
                      </a:r>
                    </a:p>
                    <a:p>
                      <a:pPr marL="223838" indent="-223838">
                        <a:tabLst/>
                      </a:pPr>
                      <a:r>
                        <a:rPr lang="ru-RU" sz="2000" kern="1200" dirty="0" smtClean="0">
                          <a:solidFill>
                            <a:schemeClr val="dk1"/>
                          </a:solidFill>
                          <a:effectLst/>
                          <a:latin typeface="+mn-lt"/>
                          <a:ea typeface="+mn-ea"/>
                          <a:cs typeface="+mn-cs"/>
                        </a:rPr>
                        <a:t>6. Возможность учета количества предоставленных сервисов безопасности</a:t>
                      </a:r>
                      <a:endParaRPr lang="ru-RU" sz="2000" dirty="0"/>
                    </a:p>
                  </a:txBody>
                  <a:tcPr/>
                </a:tc>
              </a:tr>
              <a:tr h="3027011">
                <a:tc>
                  <a:txBody>
                    <a:bodyPr/>
                    <a:lstStyle/>
                    <a:p>
                      <a:endParaRPr lang="ru-RU" sz="800" kern="1200" dirty="0" smtClean="0">
                        <a:solidFill>
                          <a:schemeClr val="dk1"/>
                        </a:solidFill>
                        <a:effectLst/>
                        <a:latin typeface="+mn-lt"/>
                        <a:ea typeface="+mn-ea"/>
                        <a:cs typeface="+mn-cs"/>
                      </a:endParaRPr>
                    </a:p>
                    <a:p>
                      <a:r>
                        <a:rPr lang="ru-RU" sz="2000" kern="1200" dirty="0" smtClean="0">
                          <a:solidFill>
                            <a:schemeClr val="dk1"/>
                          </a:solidFill>
                          <a:effectLst/>
                          <a:latin typeface="+mn-lt"/>
                          <a:ea typeface="+mn-ea"/>
                          <a:cs typeface="+mn-cs"/>
                        </a:rPr>
                        <a:t>Обучение и развитие</a:t>
                      </a:r>
                      <a:endParaRPr lang="ru-RU" sz="2000" dirty="0"/>
                    </a:p>
                  </a:txBody>
                  <a:tcPr/>
                </a:tc>
                <a:tc>
                  <a:txBody>
                    <a:bodyPr/>
                    <a:lstStyle/>
                    <a:p>
                      <a:pPr marL="223838" indent="-223838">
                        <a:tabLst/>
                      </a:pPr>
                      <a:endParaRPr lang="ru-RU" sz="800" kern="1200" dirty="0" smtClean="0">
                        <a:solidFill>
                          <a:schemeClr val="dk1"/>
                        </a:solidFill>
                        <a:effectLst/>
                        <a:latin typeface="+mn-lt"/>
                        <a:ea typeface="+mn-ea"/>
                        <a:cs typeface="+mn-cs"/>
                      </a:endParaRPr>
                    </a:p>
                    <a:p>
                      <a:pPr marL="223838" indent="-223838">
                        <a:tabLst/>
                      </a:pPr>
                      <a:r>
                        <a:rPr lang="ru-RU" sz="2000" kern="1200" dirty="0" smtClean="0">
                          <a:solidFill>
                            <a:schemeClr val="dk1"/>
                          </a:solidFill>
                          <a:effectLst/>
                          <a:latin typeface="+mn-lt"/>
                          <a:ea typeface="+mn-ea"/>
                          <a:cs typeface="+mn-cs"/>
                        </a:rPr>
                        <a:t>1. Обеспечение гибкости системы безопасности. </a:t>
                      </a:r>
                    </a:p>
                    <a:p>
                      <a:pPr marL="223838" indent="-223838">
                        <a:tabLst/>
                      </a:pPr>
                      <a:r>
                        <a:rPr lang="ru-RU" sz="2000" kern="1200" dirty="0" smtClean="0">
                          <a:solidFill>
                            <a:schemeClr val="dk1"/>
                          </a:solidFill>
                          <a:effectLst/>
                          <a:latin typeface="+mn-lt"/>
                          <a:ea typeface="+mn-ea"/>
                          <a:cs typeface="+mn-cs"/>
                        </a:rPr>
                        <a:t>2. Возможность контролировать изменения в системе безопасности. </a:t>
                      </a:r>
                    </a:p>
                    <a:p>
                      <a:pPr marL="223838" indent="-223838">
                        <a:tabLst/>
                      </a:pPr>
                      <a:r>
                        <a:rPr lang="ru-RU" sz="2000" kern="1200" dirty="0" smtClean="0">
                          <a:solidFill>
                            <a:schemeClr val="dk1"/>
                          </a:solidFill>
                          <a:effectLst/>
                          <a:latin typeface="+mn-lt"/>
                          <a:ea typeface="+mn-ea"/>
                          <a:cs typeface="+mn-cs"/>
                        </a:rPr>
                        <a:t>3. Обеспечение адаптации системы безопасности к изменяющимся требованиям бизнеса. </a:t>
                      </a:r>
                    </a:p>
                    <a:p>
                      <a:pPr marL="223838" indent="-223838">
                        <a:tabLst/>
                      </a:pPr>
                      <a:r>
                        <a:rPr lang="ru-RU" sz="2000" kern="1200" dirty="0" smtClean="0">
                          <a:solidFill>
                            <a:schemeClr val="dk1"/>
                          </a:solidFill>
                          <a:effectLst/>
                          <a:latin typeface="+mn-lt"/>
                          <a:ea typeface="+mn-ea"/>
                          <a:cs typeface="+mn-cs"/>
                        </a:rPr>
                        <a:t>4. Формирование и передача основанных на опыте корпоративных знаний в области предоставления сервисов безопасности. </a:t>
                      </a:r>
                    </a:p>
                    <a:p>
                      <a:pPr marL="223838" indent="-223838">
                        <a:tabLst/>
                      </a:pPr>
                      <a:r>
                        <a:rPr lang="ru-RU" sz="2000" kern="1200" dirty="0" smtClean="0">
                          <a:solidFill>
                            <a:schemeClr val="dk1"/>
                          </a:solidFill>
                          <a:effectLst/>
                          <a:latin typeface="+mn-lt"/>
                          <a:ea typeface="+mn-ea"/>
                          <a:cs typeface="+mn-cs"/>
                        </a:rPr>
                        <a:t>5. Способность использовать новые технологии безопасности</a:t>
                      </a:r>
                      <a:endParaRPr lang="ru-RU" sz="2000" dirty="0"/>
                    </a:p>
                  </a:txBody>
                  <a:tcPr/>
                </a:tc>
              </a:tr>
            </a:tbl>
          </a:graphicData>
        </a:graphic>
      </p:graphicFrame>
    </p:spTree>
    <p:extLst>
      <p:ext uri="{BB962C8B-B14F-4D97-AF65-F5344CB8AC3E}">
        <p14:creationId xmlns:p14="http://schemas.microsoft.com/office/powerpoint/2010/main" val="1812489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63094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a:latin typeface="+mn-lt"/>
              </a:rPr>
              <a:t>Как и любой инструмент стратегического планирования, система сбалансированных показателей имеет возможности и ограничения в практическом применении. Использование ССП позволяет: </a:t>
            </a:r>
          </a:p>
          <a:p>
            <a:pPr indent="457200">
              <a:spcAft>
                <a:spcPts val="1200"/>
              </a:spcAft>
            </a:pPr>
            <a:r>
              <a:rPr lang="ru-RU" sz="2800" dirty="0">
                <a:latin typeface="+mn-lt"/>
              </a:rPr>
              <a:t>• устранить разрыв между разработкой стратегии безопасности и ее реализацией;</a:t>
            </a:r>
          </a:p>
          <a:p>
            <a:pPr indent="457200">
              <a:spcAft>
                <a:spcPts val="1200"/>
              </a:spcAft>
            </a:pPr>
            <a:r>
              <a:rPr lang="ru-RU" sz="2800" dirty="0">
                <a:latin typeface="+mn-lt"/>
              </a:rPr>
              <a:t>• оперативно реагировать на изменения окружающей среды;</a:t>
            </a:r>
          </a:p>
          <a:p>
            <a:pPr indent="457200">
              <a:spcAft>
                <a:spcPts val="1200"/>
              </a:spcAft>
            </a:pPr>
            <a:r>
              <a:rPr lang="ru-RU" sz="2800" dirty="0">
                <a:latin typeface="+mn-lt"/>
              </a:rPr>
              <a:t>• оценить существующую стратегию безопасности.</a:t>
            </a:r>
          </a:p>
          <a:p>
            <a:pPr indent="457200">
              <a:spcAft>
                <a:spcPts val="1200"/>
              </a:spcAft>
            </a:pPr>
            <a:r>
              <a:rPr lang="ru-RU" sz="2800" dirty="0">
                <a:latin typeface="+mn-lt"/>
              </a:rPr>
              <a:t>Однако применение методики ССП не предполагает создания стратегии развития предприятия и не требует отказа от традиционных инструментов планирования и контроля.</a:t>
            </a:r>
            <a:r>
              <a:rPr lang="ru-RU" sz="2800" dirty="0" smtClean="0">
                <a:latin typeface="+mn-lt"/>
              </a:rPr>
              <a:t> </a:t>
            </a:r>
            <a:endParaRPr lang="ru-RU" sz="2800" dirty="0">
              <a:latin typeface="+mn-lt"/>
            </a:endParaRPr>
          </a:p>
        </p:txBody>
      </p:sp>
    </p:spTree>
    <p:extLst>
      <p:ext uri="{BB962C8B-B14F-4D97-AF65-F5344CB8AC3E}">
        <p14:creationId xmlns:p14="http://schemas.microsoft.com/office/powerpoint/2010/main" val="940825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572464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11113">
              <a:spcAft>
                <a:spcPts val="0"/>
              </a:spcAft>
            </a:pPr>
            <a:r>
              <a:rPr lang="ru-RU" sz="2800" b="1" i="1" dirty="0" smtClean="0">
                <a:latin typeface="+mn-lt"/>
              </a:rPr>
              <a:t>9. Совокупная </a:t>
            </a:r>
            <a:r>
              <a:rPr lang="ru-RU" sz="2800" b="1" i="1" dirty="0">
                <a:latin typeface="+mn-lt"/>
              </a:rPr>
              <a:t>стоимость владения </a:t>
            </a:r>
            <a:endParaRPr lang="ru-RU" sz="2800" b="1" i="1" dirty="0" smtClean="0">
              <a:latin typeface="+mn-lt"/>
            </a:endParaRPr>
          </a:p>
          <a:p>
            <a:pPr indent="11113">
              <a:spcAft>
                <a:spcPts val="1200"/>
              </a:spcAft>
            </a:pPr>
            <a:r>
              <a:rPr lang="ru-RU" sz="2800" b="1" i="1" dirty="0" smtClean="0">
                <a:latin typeface="+mn-lt"/>
              </a:rPr>
              <a:t>(</a:t>
            </a:r>
            <a:r>
              <a:rPr lang="en-US" sz="2800" b="1" i="1" dirty="0" smtClean="0">
                <a:latin typeface="+mn-lt"/>
              </a:rPr>
              <a:t>Total Cost of Ownership</a:t>
            </a:r>
            <a:r>
              <a:rPr lang="ru-RU" sz="2800" b="1" i="1" dirty="0" smtClean="0">
                <a:latin typeface="+mn-lt"/>
              </a:rPr>
              <a:t>, </a:t>
            </a:r>
            <a:r>
              <a:rPr lang="ru-RU" sz="2800" b="1" i="1" dirty="0">
                <a:latin typeface="+mn-lt"/>
              </a:rPr>
              <a:t>TCO). </a:t>
            </a:r>
            <a:endParaRPr lang="ru-RU" sz="2800" b="1" i="1" dirty="0" smtClean="0">
              <a:latin typeface="+mn-lt"/>
            </a:endParaRPr>
          </a:p>
          <a:p>
            <a:pPr indent="457200">
              <a:spcAft>
                <a:spcPts val="1200"/>
              </a:spcAft>
            </a:pPr>
            <a:r>
              <a:rPr lang="ru-RU" sz="2800" dirty="0" smtClean="0">
                <a:latin typeface="+mn-lt"/>
              </a:rPr>
              <a:t>Методика </a:t>
            </a:r>
            <a:r>
              <a:rPr lang="ru-RU" sz="2800" dirty="0">
                <a:latin typeface="+mn-lt"/>
              </a:rPr>
              <a:t>ТСО первоначально разрабатывалась как средство расчета стоимости владения компьютером</a:t>
            </a:r>
            <a:r>
              <a:rPr lang="ru-RU" sz="2800" dirty="0" smtClean="0">
                <a:latin typeface="+mn-lt"/>
              </a:rPr>
              <a:t>.</a:t>
            </a:r>
          </a:p>
          <a:p>
            <a:pPr indent="457200">
              <a:spcAft>
                <a:spcPts val="1200"/>
              </a:spcAft>
            </a:pPr>
            <a:r>
              <a:rPr lang="ru-RU" sz="2800" dirty="0" smtClean="0">
                <a:latin typeface="+mn-lt"/>
              </a:rPr>
              <a:t>Но </a:t>
            </a:r>
            <a:r>
              <a:rPr lang="ru-RU" sz="2800" dirty="0">
                <a:latin typeface="+mn-lt"/>
              </a:rPr>
              <a:t>в последнее время, благодаря усилиям компании Gartner Group, эта методика стала основным инструментом подсчета совокупной стоимости владения корпоративных систем защиты информации</a:t>
            </a:r>
            <a:r>
              <a:rPr lang="ru-RU" sz="2800" dirty="0" smtClean="0">
                <a:latin typeface="+mn-lt"/>
              </a:rPr>
              <a:t>.</a:t>
            </a:r>
          </a:p>
          <a:p>
            <a:pPr indent="457200">
              <a:spcAft>
                <a:spcPts val="1200"/>
              </a:spcAft>
            </a:pPr>
            <a:r>
              <a:rPr lang="ru-RU" sz="2800" dirty="0" smtClean="0">
                <a:latin typeface="+mn-lt"/>
              </a:rPr>
              <a:t>Основной </a:t>
            </a:r>
            <a:r>
              <a:rPr lang="ru-RU" sz="2800" dirty="0">
                <a:latin typeface="+mn-lt"/>
              </a:rPr>
              <a:t>целью расчета ТСО является выявление избыточных статей расходов и оценка возможности возврата инвестиций, вложенных в технологии безопасности. </a:t>
            </a:r>
            <a:endParaRPr lang="ru-RU" sz="2800" dirty="0" smtClean="0">
              <a:latin typeface="+mn-lt"/>
            </a:endParaRPr>
          </a:p>
        </p:txBody>
      </p:sp>
    </p:spTree>
    <p:extLst>
      <p:ext uri="{BB962C8B-B14F-4D97-AF65-F5344CB8AC3E}">
        <p14:creationId xmlns:p14="http://schemas.microsoft.com/office/powerpoint/2010/main" val="1074992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61555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Таким </a:t>
            </a:r>
            <a:r>
              <a:rPr lang="ru-RU" sz="2800" dirty="0">
                <a:latin typeface="+mn-lt"/>
              </a:rPr>
              <a:t>образом, полученные данные по совокупной стоимости владения используются для выявления расходной части использования корпоративной системы защиты информации.</a:t>
            </a:r>
          </a:p>
          <a:p>
            <a:pPr indent="457200">
              <a:spcAft>
                <a:spcPts val="1200"/>
              </a:spcAft>
            </a:pPr>
            <a:r>
              <a:rPr lang="ru-RU" sz="2800" dirty="0">
                <a:latin typeface="+mn-lt"/>
              </a:rPr>
              <a:t>Главной проблемой при определении ТСО является проблема выявления составляющих совокупной стоимости владения и их количественная оценка. </a:t>
            </a:r>
            <a:endParaRPr lang="ru-RU" sz="2800" dirty="0" smtClean="0">
              <a:latin typeface="+mn-lt"/>
            </a:endParaRPr>
          </a:p>
          <a:p>
            <a:pPr indent="457200">
              <a:spcAft>
                <a:spcPts val="1200"/>
              </a:spcAft>
            </a:pPr>
            <a:r>
              <a:rPr lang="ru-RU" sz="2800" dirty="0" smtClean="0">
                <a:latin typeface="+mn-lt"/>
              </a:rPr>
              <a:t>Все </a:t>
            </a:r>
            <a:r>
              <a:rPr lang="ru-RU" sz="2800" dirty="0">
                <a:latin typeface="+mn-lt"/>
              </a:rPr>
              <a:t>составляющие ТСО условное разделяются на «видимые» пользователю (первоначальные затраты) и «невидимые» (затраты эксплуатации и использования</a:t>
            </a:r>
            <a:r>
              <a:rPr lang="ru-RU" sz="2800" dirty="0" smtClean="0">
                <a:latin typeface="+mn-lt"/>
              </a:rPr>
              <a:t>).</a:t>
            </a:r>
          </a:p>
          <a:p>
            <a:pPr indent="457200">
              <a:spcAft>
                <a:spcPts val="1200"/>
              </a:spcAft>
            </a:pPr>
            <a:r>
              <a:rPr lang="ru-RU" sz="2800" dirty="0" smtClean="0">
                <a:latin typeface="+mn-lt"/>
              </a:rPr>
              <a:t>При </a:t>
            </a:r>
            <a:r>
              <a:rPr lang="ru-RU" sz="2800" dirty="0">
                <a:latin typeface="+mn-lt"/>
              </a:rPr>
              <a:t>этом «видимая» часть ТСО составляет 32 %, а по некоторым оценкам и 21 %, а «невидимая» – 68 % или, соответственно, 79 </a:t>
            </a:r>
            <a:r>
              <a:rPr lang="ru-RU" sz="2800" dirty="0" smtClean="0">
                <a:latin typeface="+mn-lt"/>
              </a:rPr>
              <a:t>%.</a:t>
            </a:r>
            <a:endParaRPr lang="ru-RU" sz="2800" dirty="0">
              <a:latin typeface="+mn-lt"/>
            </a:endParaRPr>
          </a:p>
        </p:txBody>
      </p:sp>
    </p:spTree>
    <p:extLst>
      <p:ext uri="{BB962C8B-B14F-4D97-AF65-F5344CB8AC3E}">
        <p14:creationId xmlns:p14="http://schemas.microsoft.com/office/powerpoint/2010/main" val="2045942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63094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600"/>
              </a:spcAft>
            </a:pPr>
            <a:r>
              <a:rPr lang="ru-RU" sz="2800" dirty="0" smtClean="0">
                <a:latin typeface="+mn-lt"/>
              </a:rPr>
              <a:t>К </a:t>
            </a:r>
            <a:r>
              <a:rPr lang="ru-RU" sz="2800" dirty="0">
                <a:latin typeface="+mn-lt"/>
              </a:rPr>
              <a:t>группе «видимых» затрат относятся следующие:</a:t>
            </a:r>
          </a:p>
          <a:p>
            <a:pPr indent="457200">
              <a:spcAft>
                <a:spcPts val="600"/>
              </a:spcAft>
            </a:pPr>
            <a:r>
              <a:rPr lang="ru-RU" sz="2800" dirty="0">
                <a:latin typeface="+mn-lt"/>
              </a:rPr>
              <a:t>• стоимость лицензии,</a:t>
            </a:r>
          </a:p>
          <a:p>
            <a:pPr indent="457200">
              <a:spcAft>
                <a:spcPts val="600"/>
              </a:spcAft>
            </a:pPr>
            <a:r>
              <a:rPr lang="ru-RU" sz="2800" dirty="0">
                <a:latin typeface="+mn-lt"/>
              </a:rPr>
              <a:t>• стоимость внедрения,</a:t>
            </a:r>
          </a:p>
          <a:p>
            <a:pPr indent="457200">
              <a:spcAft>
                <a:spcPts val="600"/>
              </a:spcAft>
            </a:pPr>
            <a:r>
              <a:rPr lang="ru-RU" sz="2800" dirty="0">
                <a:latin typeface="+mn-lt"/>
              </a:rPr>
              <a:t>• стоимость обновления,</a:t>
            </a:r>
          </a:p>
          <a:p>
            <a:pPr indent="457200">
              <a:spcAft>
                <a:spcPts val="1200"/>
              </a:spcAft>
            </a:pPr>
            <a:r>
              <a:rPr lang="ru-RU" sz="2800" dirty="0">
                <a:latin typeface="+mn-lt"/>
              </a:rPr>
              <a:t>• стоимость сопровождения.</a:t>
            </a:r>
          </a:p>
          <a:p>
            <a:pPr indent="457200">
              <a:spcAft>
                <a:spcPts val="1200"/>
              </a:spcAft>
            </a:pPr>
            <a:r>
              <a:rPr lang="ru-RU" sz="2800" dirty="0">
                <a:latin typeface="+mn-lt"/>
              </a:rPr>
              <a:t>Все эти затраты, за исключением внедрения, имеют фиксированную стоимость и могут быть определены еще до принятия решения о внедрении корпоративной системы защиты информации. </a:t>
            </a:r>
            <a:endParaRPr lang="ru-RU" sz="2800" dirty="0" smtClean="0">
              <a:latin typeface="+mn-lt"/>
            </a:endParaRPr>
          </a:p>
          <a:p>
            <a:pPr indent="457200">
              <a:spcAft>
                <a:spcPts val="1200"/>
              </a:spcAft>
            </a:pPr>
            <a:r>
              <a:rPr lang="ru-RU" sz="2800" dirty="0" smtClean="0">
                <a:latin typeface="+mn-lt"/>
              </a:rPr>
              <a:t>Следует </a:t>
            </a:r>
            <a:r>
              <a:rPr lang="ru-RU" sz="2800" dirty="0">
                <a:latin typeface="+mn-lt"/>
              </a:rPr>
              <a:t>отметить, что и в «видимом» секторе поставщиками систем безопасности иногда могут использоваться скрытые механизмы увеличения стоимости для привлечения клиента. </a:t>
            </a:r>
          </a:p>
        </p:txBody>
      </p:sp>
    </p:spTree>
    <p:extLst>
      <p:ext uri="{BB962C8B-B14F-4D97-AF65-F5344CB8AC3E}">
        <p14:creationId xmlns:p14="http://schemas.microsoft.com/office/powerpoint/2010/main" val="685738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65864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Дополнительные </a:t>
            </a:r>
            <a:r>
              <a:rPr lang="ru-RU" sz="2800" dirty="0">
                <a:latin typeface="+mn-lt"/>
              </a:rPr>
              <a:t>затраты («невидимые») появляются у каждого предприятия, завершившего у себя внедрение корпоративной системы защиты информации. </a:t>
            </a:r>
            <a:endParaRPr lang="ru-RU" sz="2800" dirty="0" smtClean="0">
              <a:latin typeface="+mn-lt"/>
            </a:endParaRPr>
          </a:p>
          <a:p>
            <a:pPr indent="457200">
              <a:spcAft>
                <a:spcPts val="600"/>
              </a:spcAft>
            </a:pPr>
            <a:r>
              <a:rPr lang="ru-RU" sz="2800" dirty="0" smtClean="0">
                <a:latin typeface="+mn-lt"/>
              </a:rPr>
              <a:t>«</a:t>
            </a:r>
            <a:r>
              <a:rPr lang="ru-RU" sz="2800" dirty="0">
                <a:latin typeface="+mn-lt"/>
              </a:rPr>
              <a:t>Невидимые» затраты также разделяются на группы:</a:t>
            </a:r>
          </a:p>
          <a:p>
            <a:pPr indent="457200">
              <a:spcAft>
                <a:spcPts val="600"/>
              </a:spcAft>
            </a:pPr>
            <a:r>
              <a:rPr lang="ru-RU" sz="2800" dirty="0">
                <a:latin typeface="+mn-lt"/>
              </a:rPr>
              <a:t>•  </a:t>
            </a:r>
            <a:r>
              <a:rPr lang="ru-RU" sz="2800" i="1" dirty="0">
                <a:latin typeface="+mn-lt"/>
              </a:rPr>
              <a:t>затраты на оборудование – </a:t>
            </a:r>
            <a:r>
              <a:rPr lang="ru-RU" sz="2800" dirty="0">
                <a:latin typeface="+mn-lt"/>
              </a:rPr>
              <a:t>сюда включаются затраты на приобретение или обновление средств защиты информации, на организацию бесперебойного питания и резервного копирования информации, на установку новых устройств безопасности и пр.;</a:t>
            </a:r>
          </a:p>
          <a:p>
            <a:pPr indent="457200">
              <a:spcAft>
                <a:spcPts val="1200"/>
              </a:spcAft>
            </a:pPr>
            <a:r>
              <a:rPr lang="ru-RU" sz="2800" dirty="0">
                <a:latin typeface="+mn-lt"/>
              </a:rPr>
              <a:t>•  </a:t>
            </a:r>
            <a:r>
              <a:rPr lang="ru-RU" sz="2800" i="1" dirty="0">
                <a:latin typeface="+mn-lt"/>
              </a:rPr>
              <a:t>дополнительное программное обеспечение – </a:t>
            </a:r>
            <a:r>
              <a:rPr lang="ru-RU" sz="2800" dirty="0">
                <a:latin typeface="+mn-lt"/>
              </a:rPr>
              <a:t>системы управления безопасностью, VPN, межсетевые экраны, антивирусы и пр</a:t>
            </a:r>
            <a:r>
              <a:rPr lang="ru-RU" sz="2800" dirty="0" smtClean="0">
                <a:latin typeface="+mn-lt"/>
              </a:rPr>
              <a:t>.;</a:t>
            </a:r>
            <a:endParaRPr lang="ru-RU" sz="2800" dirty="0">
              <a:latin typeface="+mn-lt"/>
            </a:endParaRPr>
          </a:p>
        </p:txBody>
      </p:sp>
    </p:spTree>
    <p:extLst>
      <p:ext uri="{BB962C8B-B14F-4D97-AF65-F5344CB8AC3E}">
        <p14:creationId xmlns:p14="http://schemas.microsoft.com/office/powerpoint/2010/main" val="1355437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513986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a:t>
            </a:r>
            <a:r>
              <a:rPr lang="ru-RU" sz="2800" dirty="0">
                <a:latin typeface="+mn-lt"/>
              </a:rPr>
              <a:t>  </a:t>
            </a:r>
            <a:r>
              <a:rPr lang="ru-RU" sz="2800" i="1" dirty="0">
                <a:latin typeface="+mn-lt"/>
              </a:rPr>
              <a:t>персонал – </a:t>
            </a:r>
            <a:r>
              <a:rPr lang="ru-RU" sz="2800" dirty="0">
                <a:latin typeface="+mn-lt"/>
              </a:rPr>
              <a:t>например, ошибки и трудности в работе со средствами защиты, неприятие или даже саботаж новых средств защиты и т. д.;</a:t>
            </a:r>
          </a:p>
          <a:p>
            <a:pPr indent="457200">
              <a:spcAft>
                <a:spcPts val="1200"/>
              </a:spcAft>
            </a:pPr>
            <a:r>
              <a:rPr lang="ru-RU" sz="2800" dirty="0">
                <a:latin typeface="+mn-lt"/>
              </a:rPr>
              <a:t>•  </a:t>
            </a:r>
            <a:r>
              <a:rPr lang="ru-RU" sz="2800" i="1" dirty="0">
                <a:latin typeface="+mn-lt"/>
              </a:rPr>
              <a:t>стоимость возможностей – </a:t>
            </a:r>
            <a:r>
              <a:rPr lang="ru-RU" sz="2800" dirty="0">
                <a:latin typeface="+mn-lt"/>
              </a:rPr>
              <a:t>стоимость возможных альтернатив. Рассматриваются следующие варианты: приобретение или обновление корпоративной системы защиты информации, сделать ли это собственными силами или заказать сторонней организации;</a:t>
            </a:r>
          </a:p>
          <a:p>
            <a:pPr indent="457200">
              <a:spcAft>
                <a:spcPts val="1200"/>
              </a:spcAft>
            </a:pPr>
            <a:r>
              <a:rPr lang="ru-RU" sz="2800" dirty="0">
                <a:latin typeface="+mn-lt"/>
              </a:rPr>
              <a:t>•  </a:t>
            </a:r>
            <a:r>
              <a:rPr lang="ru-RU" sz="2800" i="1" dirty="0">
                <a:latin typeface="+mn-lt"/>
              </a:rPr>
              <a:t>другие – </a:t>
            </a:r>
            <a:r>
              <a:rPr lang="ru-RU" sz="2800" dirty="0">
                <a:latin typeface="+mn-lt"/>
              </a:rPr>
              <a:t>в этом случае оценивается степень и стоимость риска «выхода из строя» системы</a:t>
            </a:r>
            <a:r>
              <a:rPr lang="ru-RU" sz="2800" dirty="0" smtClean="0">
                <a:latin typeface="+mn-lt"/>
              </a:rPr>
              <a:t>.</a:t>
            </a:r>
            <a:endParaRPr lang="ru-RU" sz="2800" dirty="0">
              <a:latin typeface="+mn-lt"/>
            </a:endParaRPr>
          </a:p>
        </p:txBody>
      </p:sp>
    </p:spTree>
    <p:extLst>
      <p:ext uri="{BB962C8B-B14F-4D97-AF65-F5344CB8AC3E}">
        <p14:creationId xmlns:p14="http://schemas.microsoft.com/office/powerpoint/2010/main" val="2018688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11116"/>
            <a:ext cx="8678168" cy="65864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9525">
              <a:spcAft>
                <a:spcPts val="0"/>
              </a:spcAft>
            </a:pPr>
            <a:r>
              <a:rPr lang="ru-RU" sz="2800" b="1" i="1" dirty="0" smtClean="0">
                <a:latin typeface="+mn-lt"/>
              </a:rPr>
              <a:t>1. Прикладной </a:t>
            </a:r>
            <a:r>
              <a:rPr lang="ru-RU" sz="2800" b="1" i="1" dirty="0">
                <a:latin typeface="+mn-lt"/>
              </a:rPr>
              <a:t>информационный </a:t>
            </a:r>
            <a:r>
              <a:rPr lang="ru-RU" sz="2800" b="1" i="1" dirty="0" smtClean="0">
                <a:latin typeface="+mn-lt"/>
              </a:rPr>
              <a:t>анализ </a:t>
            </a:r>
          </a:p>
          <a:p>
            <a:pPr indent="9525">
              <a:spcAft>
                <a:spcPts val="1200"/>
              </a:spcAft>
            </a:pPr>
            <a:r>
              <a:rPr lang="en-US" sz="2800" b="1" i="1" dirty="0" smtClean="0">
                <a:latin typeface="+mn-lt"/>
              </a:rPr>
              <a:t>(Applied Information Economics, AIE). </a:t>
            </a:r>
          </a:p>
          <a:p>
            <a:pPr indent="457200">
              <a:spcAft>
                <a:spcPts val="1200"/>
              </a:spcAft>
            </a:pPr>
            <a:r>
              <a:rPr lang="ru-RU" sz="2800" dirty="0" smtClean="0">
                <a:latin typeface="+mn-lt"/>
              </a:rPr>
              <a:t>Методика </a:t>
            </a:r>
            <a:r>
              <a:rPr lang="ru-RU" sz="2800" dirty="0">
                <a:latin typeface="+mn-lt"/>
              </a:rPr>
              <a:t>AIE была разработана Дугласом Хаббардом, руководителем компании Hubbard Ross. </a:t>
            </a:r>
            <a:r>
              <a:rPr lang="ru-RU" sz="2800" dirty="0" smtClean="0">
                <a:latin typeface="+mn-lt"/>
              </a:rPr>
              <a:t>Компания </a:t>
            </a:r>
            <a:r>
              <a:rPr lang="ru-RU" sz="2800" dirty="0">
                <a:latin typeface="+mn-lt"/>
              </a:rPr>
              <a:t>Hubbard Ross, основанная в марте 1999 года, стала первой организацией, которая использовала методику AIE для анализа ценности инвестиций в технологии безопасности с финансовой и экономической точки зрения.</a:t>
            </a:r>
          </a:p>
          <a:p>
            <a:pPr indent="457200">
              <a:spcAft>
                <a:spcPts val="1200"/>
              </a:spcAft>
            </a:pPr>
            <a:r>
              <a:rPr lang="ru-RU" sz="2800" dirty="0">
                <a:latin typeface="+mn-lt"/>
              </a:rPr>
              <a:t>Методика AIE позволяет повысить точность показателя действительной экономической стоимости вложений в технологии безопасности за счет определения доходности инвестиций </a:t>
            </a:r>
            <a:r>
              <a:rPr lang="ru-RU" sz="2800" dirty="0" smtClean="0">
                <a:latin typeface="+mn-lt"/>
              </a:rPr>
              <a:t>(</a:t>
            </a:r>
            <a:r>
              <a:rPr lang="en-US" sz="2800" dirty="0" smtClean="0">
                <a:latin typeface="+mn-lt"/>
              </a:rPr>
              <a:t>Return on Investment,</a:t>
            </a:r>
            <a:r>
              <a:rPr lang="ru-RU" sz="2800" dirty="0" smtClean="0">
                <a:latin typeface="+mn-lt"/>
              </a:rPr>
              <a:t> </a:t>
            </a:r>
            <a:r>
              <a:rPr lang="ru-RU" sz="2800" dirty="0">
                <a:latin typeface="+mn-lt"/>
              </a:rPr>
              <a:t>ROI) до и после инвестирования. </a:t>
            </a:r>
            <a:endParaRPr lang="ru-RU" sz="2800" dirty="0" smtClean="0">
              <a:latin typeface="+mn-lt"/>
            </a:endParaRPr>
          </a:p>
        </p:txBody>
      </p:sp>
    </p:spTree>
    <p:extLst>
      <p:ext uri="{BB962C8B-B14F-4D97-AF65-F5344CB8AC3E}">
        <p14:creationId xmlns:p14="http://schemas.microsoft.com/office/powerpoint/2010/main" val="1329623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61555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Показатель </a:t>
            </a:r>
            <a:r>
              <a:rPr lang="ru-RU" sz="2800" dirty="0">
                <a:latin typeface="+mn-lt"/>
              </a:rPr>
              <a:t>ТСО корпоративной системы информационной безопасности рассчитывается как сумма всех затрат, «видимых» и «невидимых». </a:t>
            </a:r>
            <a:endParaRPr lang="ru-RU" sz="2800" dirty="0" smtClean="0">
              <a:latin typeface="+mn-lt"/>
            </a:endParaRPr>
          </a:p>
          <a:p>
            <a:pPr indent="457200">
              <a:spcAft>
                <a:spcPts val="1200"/>
              </a:spcAft>
            </a:pPr>
            <a:r>
              <a:rPr lang="ru-RU" sz="2800" dirty="0" smtClean="0">
                <a:latin typeface="+mn-lt"/>
              </a:rPr>
              <a:t>Затем </a:t>
            </a:r>
            <a:r>
              <a:rPr lang="ru-RU" sz="2800" dirty="0">
                <a:latin typeface="+mn-lt"/>
              </a:rPr>
              <a:t>этот показатель сравнивается с рекомендуемыми величинами для данного типа предприятия. </a:t>
            </a:r>
            <a:endParaRPr lang="ru-RU" sz="2800" dirty="0" smtClean="0">
              <a:latin typeface="+mn-lt"/>
            </a:endParaRPr>
          </a:p>
          <a:p>
            <a:pPr indent="457200">
              <a:spcAft>
                <a:spcPts val="1200"/>
              </a:spcAft>
            </a:pPr>
            <a:r>
              <a:rPr lang="ru-RU" sz="2800" dirty="0" smtClean="0">
                <a:latin typeface="+mn-lt"/>
              </a:rPr>
              <a:t>Существует </a:t>
            </a:r>
            <a:r>
              <a:rPr lang="ru-RU" sz="2800" dirty="0">
                <a:latin typeface="+mn-lt"/>
              </a:rPr>
              <a:t>17 типов предприятий, которые в свою очередь делятся на малые, средние и крупные. </a:t>
            </a:r>
          </a:p>
          <a:p>
            <a:pPr indent="457200">
              <a:spcAft>
                <a:spcPts val="1200"/>
              </a:spcAft>
            </a:pPr>
            <a:r>
              <a:rPr lang="ru-RU" sz="2800" dirty="0">
                <a:latin typeface="+mn-lt"/>
              </a:rPr>
              <a:t>Если полученная совокупная стоимость владения системы безопасности значительно превышает рекомендованное значение и приближается к предельному, то необходимо принять меры по снижению ТСО</a:t>
            </a:r>
            <a:r>
              <a:rPr lang="ru-RU" sz="2800" dirty="0" smtClean="0">
                <a:latin typeface="+mn-lt"/>
              </a:rPr>
              <a:t>.</a:t>
            </a:r>
          </a:p>
        </p:txBody>
      </p:sp>
    </p:spTree>
    <p:extLst>
      <p:ext uri="{BB962C8B-B14F-4D97-AF65-F5344CB8AC3E}">
        <p14:creationId xmlns:p14="http://schemas.microsoft.com/office/powerpoint/2010/main" val="2139326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400109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Сокращения </a:t>
            </a:r>
            <a:r>
              <a:rPr lang="ru-RU" sz="2800" dirty="0">
                <a:latin typeface="+mn-lt"/>
              </a:rPr>
              <a:t>совокупной стоимости владения можно достичь следующими способами</a:t>
            </a:r>
            <a:r>
              <a:rPr lang="ru-RU" sz="2800" dirty="0" smtClean="0">
                <a:latin typeface="+mn-lt"/>
              </a:rPr>
              <a:t>:</a:t>
            </a:r>
          </a:p>
          <a:p>
            <a:pPr marL="457200" indent="-274638">
              <a:spcAft>
                <a:spcPts val="1200"/>
              </a:spcAft>
              <a:buFont typeface="Arial" charset="0"/>
              <a:buChar char="•"/>
            </a:pPr>
            <a:r>
              <a:rPr lang="ru-RU" sz="2800" dirty="0" smtClean="0">
                <a:latin typeface="+mn-lt"/>
              </a:rPr>
              <a:t>максимальной </a:t>
            </a:r>
            <a:r>
              <a:rPr lang="ru-RU" sz="2800" dirty="0">
                <a:latin typeface="+mn-lt"/>
              </a:rPr>
              <a:t>централизацией управления безопасностью, </a:t>
            </a:r>
            <a:endParaRPr lang="ru-RU" sz="2800" dirty="0" smtClean="0">
              <a:latin typeface="+mn-lt"/>
            </a:endParaRPr>
          </a:p>
          <a:p>
            <a:pPr marL="457200" indent="-274638">
              <a:spcAft>
                <a:spcPts val="1200"/>
              </a:spcAft>
              <a:buFont typeface="Arial" charset="0"/>
              <a:buChar char="•"/>
            </a:pPr>
            <a:r>
              <a:rPr lang="ru-RU" sz="2800" dirty="0" smtClean="0">
                <a:latin typeface="+mn-lt"/>
              </a:rPr>
              <a:t>уменьшением </a:t>
            </a:r>
            <a:r>
              <a:rPr lang="ru-RU" sz="2800" dirty="0">
                <a:latin typeface="+mn-lt"/>
              </a:rPr>
              <a:t>числа специализированных элементов, </a:t>
            </a:r>
            <a:endParaRPr lang="ru-RU" sz="2800" dirty="0" smtClean="0">
              <a:latin typeface="+mn-lt"/>
            </a:endParaRPr>
          </a:p>
          <a:p>
            <a:pPr marL="457200" indent="-274638">
              <a:spcAft>
                <a:spcPts val="1200"/>
              </a:spcAft>
              <a:buFont typeface="Arial" charset="0"/>
              <a:buChar char="•"/>
            </a:pPr>
            <a:r>
              <a:rPr lang="ru-RU" sz="2800" dirty="0" smtClean="0">
                <a:latin typeface="+mn-lt"/>
              </a:rPr>
              <a:t>настройкой </a:t>
            </a:r>
            <a:r>
              <a:rPr lang="ru-RU" sz="2800" dirty="0">
                <a:latin typeface="+mn-lt"/>
              </a:rPr>
              <a:t>прикладного программного обеспечения безопасности и пр.</a:t>
            </a:r>
          </a:p>
        </p:txBody>
      </p:sp>
    </p:spTree>
    <p:extLst>
      <p:ext uri="{BB962C8B-B14F-4D97-AF65-F5344CB8AC3E}">
        <p14:creationId xmlns:p14="http://schemas.microsoft.com/office/powerpoint/2010/main" val="530394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513986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11113">
              <a:spcAft>
                <a:spcPts val="0"/>
              </a:spcAft>
            </a:pPr>
            <a:r>
              <a:rPr lang="ru-RU" sz="2800" b="1" i="1" dirty="0" smtClean="0">
                <a:latin typeface="+mn-lt"/>
              </a:rPr>
              <a:t>10. Функционально-стоимостной </a:t>
            </a:r>
            <a:r>
              <a:rPr lang="ru-RU" sz="2800" b="1" i="1" dirty="0">
                <a:latin typeface="+mn-lt"/>
              </a:rPr>
              <a:t>анализ </a:t>
            </a:r>
            <a:endParaRPr lang="ru-RU" sz="2800" b="1" i="1" dirty="0" smtClean="0">
              <a:latin typeface="+mn-lt"/>
            </a:endParaRPr>
          </a:p>
          <a:p>
            <a:pPr indent="11113">
              <a:spcAft>
                <a:spcPts val="1200"/>
              </a:spcAft>
            </a:pPr>
            <a:r>
              <a:rPr lang="ru-RU" sz="2800" b="1" i="1" dirty="0" smtClean="0">
                <a:latin typeface="+mn-lt"/>
              </a:rPr>
              <a:t>(</a:t>
            </a:r>
            <a:r>
              <a:rPr lang="en-US" sz="2800" b="1" i="1" dirty="0" smtClean="0">
                <a:latin typeface="+mn-lt"/>
              </a:rPr>
              <a:t>Activity Based Costing</a:t>
            </a:r>
            <a:r>
              <a:rPr lang="ru-RU" sz="2800" b="1" i="1" dirty="0" smtClean="0">
                <a:latin typeface="+mn-lt"/>
              </a:rPr>
              <a:t>, </a:t>
            </a:r>
            <a:r>
              <a:rPr lang="ru-RU" sz="2800" b="1" i="1" dirty="0">
                <a:latin typeface="+mn-lt"/>
              </a:rPr>
              <a:t>ABC).</a:t>
            </a:r>
            <a:r>
              <a:rPr lang="ru-RU" sz="2800" i="1" dirty="0">
                <a:latin typeface="+mn-lt"/>
              </a:rPr>
              <a:t> </a:t>
            </a:r>
            <a:endParaRPr lang="ru-RU" sz="2800" i="1" dirty="0" smtClean="0">
              <a:latin typeface="+mn-lt"/>
            </a:endParaRPr>
          </a:p>
          <a:p>
            <a:pPr indent="457200">
              <a:spcAft>
                <a:spcPts val="1200"/>
              </a:spcAft>
            </a:pPr>
            <a:r>
              <a:rPr lang="ru-RU" sz="2800" dirty="0" smtClean="0">
                <a:latin typeface="+mn-lt"/>
              </a:rPr>
              <a:t>ABC </a:t>
            </a:r>
            <a:r>
              <a:rPr lang="ru-RU" sz="2800" dirty="0">
                <a:latin typeface="+mn-lt"/>
              </a:rPr>
              <a:t>– это процесс распределения затрат с использованием </a:t>
            </a:r>
            <a:r>
              <a:rPr lang="ru-RU" sz="2800" u="sng" dirty="0">
                <a:latin typeface="+mn-lt"/>
              </a:rPr>
              <a:t>первичных</a:t>
            </a:r>
            <a:r>
              <a:rPr lang="ru-RU" sz="2800" dirty="0">
                <a:latin typeface="+mn-lt"/>
              </a:rPr>
              <a:t> носителей стоимости, ориентированных на производственную и/или логистическую структуру предприятия с конечным распределением затрат по основным носителям (продуктам и услугам). </a:t>
            </a:r>
            <a:endParaRPr lang="ru-RU" sz="2800" dirty="0" smtClean="0">
              <a:latin typeface="+mn-lt"/>
            </a:endParaRPr>
          </a:p>
          <a:p>
            <a:pPr indent="457200">
              <a:spcAft>
                <a:spcPts val="1200"/>
              </a:spcAft>
            </a:pPr>
            <a:r>
              <a:rPr lang="ru-RU" sz="2800" dirty="0" smtClean="0">
                <a:latin typeface="+mn-lt"/>
              </a:rPr>
              <a:t>Данный </a:t>
            </a:r>
            <a:r>
              <a:rPr lang="ru-RU" sz="2800" dirty="0">
                <a:latin typeface="+mn-lt"/>
              </a:rPr>
              <a:t>подход позволяет весьма точно и понятно установить связь между элементами себестоимости продукции и производственными процессами</a:t>
            </a:r>
            <a:r>
              <a:rPr lang="ru-RU" sz="2800" dirty="0" smtClean="0">
                <a:latin typeface="+mn-lt"/>
              </a:rPr>
              <a:t>.</a:t>
            </a:r>
            <a:endParaRPr lang="ru-RU" sz="2800" dirty="0">
              <a:latin typeface="+mn-lt"/>
            </a:endParaRPr>
          </a:p>
        </p:txBody>
      </p:sp>
    </p:spTree>
    <p:extLst>
      <p:ext uri="{BB962C8B-B14F-4D97-AF65-F5344CB8AC3E}">
        <p14:creationId xmlns:p14="http://schemas.microsoft.com/office/powerpoint/2010/main" val="1438539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513986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При </a:t>
            </a:r>
            <a:r>
              <a:rPr lang="ru-RU" sz="2800" dirty="0">
                <a:latin typeface="+mn-lt"/>
              </a:rPr>
              <a:t>оценке эффективности корпоративных систем защиты информации метод ABC используется для построения моделей бизнес-процессов предприятия «как есть» и «как будет». </a:t>
            </a:r>
            <a:endParaRPr lang="ru-RU" sz="2800" dirty="0" smtClean="0">
              <a:latin typeface="+mn-lt"/>
            </a:endParaRPr>
          </a:p>
          <a:p>
            <a:pPr indent="457200">
              <a:spcAft>
                <a:spcPts val="1200"/>
              </a:spcAft>
            </a:pPr>
            <a:r>
              <a:rPr lang="ru-RU" sz="2800" dirty="0" smtClean="0">
                <a:latin typeface="+mn-lt"/>
              </a:rPr>
              <a:t>Модель </a:t>
            </a:r>
            <a:r>
              <a:rPr lang="ru-RU" sz="2800" dirty="0">
                <a:latin typeface="+mn-lt"/>
              </a:rPr>
              <a:t>«как будет» отражает изменение технологии реализации основных бизнес-процессов при использовании выбранной корпоративной системы информационной безопасности. </a:t>
            </a:r>
            <a:endParaRPr lang="ru-RU" sz="2800" dirty="0" smtClean="0">
              <a:latin typeface="+mn-lt"/>
            </a:endParaRPr>
          </a:p>
          <a:p>
            <a:pPr indent="457200">
              <a:spcAft>
                <a:spcPts val="1200"/>
              </a:spcAft>
            </a:pPr>
            <a:r>
              <a:rPr lang="ru-RU" sz="2800" dirty="0" smtClean="0">
                <a:latin typeface="+mn-lt"/>
              </a:rPr>
              <a:t>На </a:t>
            </a:r>
            <a:r>
              <a:rPr lang="ru-RU" sz="2800" dirty="0">
                <a:latin typeface="+mn-lt"/>
              </a:rPr>
              <a:t>основе показателей стоимости, трудоемкости и производительности определяется наилучшая модель бизнес-процессов «как будет</a:t>
            </a:r>
            <a:r>
              <a:rPr lang="ru-RU" sz="2800" dirty="0" smtClean="0">
                <a:latin typeface="+mn-lt"/>
              </a:rPr>
              <a:t>».</a:t>
            </a:r>
            <a:endParaRPr lang="ru-RU" sz="2800" dirty="0">
              <a:latin typeface="+mn-lt"/>
            </a:endParaRPr>
          </a:p>
        </p:txBody>
      </p:sp>
    </p:spTree>
    <p:extLst>
      <p:ext uri="{BB962C8B-B14F-4D97-AF65-F5344CB8AC3E}">
        <p14:creationId xmlns:p14="http://schemas.microsoft.com/office/powerpoint/2010/main" val="2190398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61555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Таким </a:t>
            </a:r>
            <a:r>
              <a:rPr lang="ru-RU" sz="2800" dirty="0">
                <a:latin typeface="+mn-lt"/>
              </a:rPr>
              <a:t>образом, метод ABC является альтернативой традиционным финансовым подходам и позволяет:</a:t>
            </a:r>
          </a:p>
          <a:p>
            <a:pPr indent="457200">
              <a:spcAft>
                <a:spcPts val="1200"/>
              </a:spcAft>
            </a:pPr>
            <a:r>
              <a:rPr lang="ru-RU" sz="2800" dirty="0">
                <a:latin typeface="+mn-lt"/>
              </a:rPr>
              <a:t>• предоставить информацию в форме, понятной для персонала предприятия, непосредственно участвующего в бизнес-процессе;</a:t>
            </a:r>
          </a:p>
          <a:p>
            <a:pPr indent="457200">
              <a:spcAft>
                <a:spcPts val="1200"/>
              </a:spcAft>
            </a:pPr>
            <a:r>
              <a:rPr lang="ru-RU" sz="2800" dirty="0">
                <a:latin typeface="+mn-lt"/>
              </a:rPr>
              <a:t>• распределить накладные расходы в соответствии с детальным просчетом использования ресурсов, подробным представлением о процессах и функциях их составляющих, а также влиянием на себестоимость.</a:t>
            </a:r>
          </a:p>
          <a:p>
            <a:pPr indent="457200">
              <a:spcAft>
                <a:spcPts val="1200"/>
              </a:spcAft>
            </a:pPr>
            <a:r>
              <a:rPr lang="ru-RU" sz="2800" dirty="0">
                <a:latin typeface="+mn-lt"/>
              </a:rPr>
              <a:t>Следует отметить, что развитием метода </a:t>
            </a:r>
            <a:r>
              <a:rPr lang="ru-RU" sz="2800" dirty="0" smtClean="0">
                <a:latin typeface="+mn-lt"/>
              </a:rPr>
              <a:t>функционально-стоимостного анализа ABC </a:t>
            </a:r>
            <a:r>
              <a:rPr lang="ru-RU" sz="2800" dirty="0">
                <a:latin typeface="+mn-lt"/>
              </a:rPr>
              <a:t>стал метод функционально-стоимостного управления </a:t>
            </a:r>
            <a:r>
              <a:rPr lang="ru-RU" sz="2800" dirty="0" smtClean="0">
                <a:latin typeface="+mn-lt"/>
              </a:rPr>
              <a:t>– </a:t>
            </a:r>
            <a:r>
              <a:rPr lang="en-US" sz="2800" dirty="0" smtClean="0">
                <a:latin typeface="+mn-lt"/>
              </a:rPr>
              <a:t>(Activity Based Management, </a:t>
            </a:r>
            <a:r>
              <a:rPr lang="ru-RU" sz="2800" dirty="0" smtClean="0">
                <a:latin typeface="+mn-lt"/>
              </a:rPr>
              <a:t>ABM</a:t>
            </a:r>
            <a:r>
              <a:rPr lang="ru-RU" sz="2800" dirty="0">
                <a:latin typeface="+mn-lt"/>
              </a:rPr>
              <a:t>). </a:t>
            </a:r>
            <a:endParaRPr lang="ru-RU" sz="2800" dirty="0" smtClean="0">
              <a:latin typeface="+mn-lt"/>
            </a:endParaRPr>
          </a:p>
        </p:txBody>
      </p:sp>
    </p:spTree>
    <p:extLst>
      <p:ext uri="{BB962C8B-B14F-4D97-AF65-F5344CB8AC3E}">
        <p14:creationId xmlns:p14="http://schemas.microsoft.com/office/powerpoint/2010/main" val="1178566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188640"/>
            <a:ext cx="8678168" cy="27084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Совместно </a:t>
            </a:r>
            <a:r>
              <a:rPr lang="ru-RU" sz="2800" dirty="0">
                <a:latin typeface="+mn-lt"/>
              </a:rPr>
              <a:t>методы ABC и ABM используются для реорганизации бизнес-процессов с целью </a:t>
            </a:r>
            <a:endParaRPr lang="ru-RU" sz="2800" dirty="0" smtClean="0">
              <a:latin typeface="+mn-lt"/>
            </a:endParaRPr>
          </a:p>
          <a:p>
            <a:pPr marL="935038" indent="-495300">
              <a:spcAft>
                <a:spcPts val="1200"/>
              </a:spcAft>
              <a:buFont typeface="Wingdings" charset="2"/>
              <a:buChar char="ü"/>
            </a:pPr>
            <a:r>
              <a:rPr lang="ru-RU" sz="2800" dirty="0" smtClean="0">
                <a:latin typeface="+mn-lt"/>
              </a:rPr>
              <a:t>повышения </a:t>
            </a:r>
            <a:r>
              <a:rPr lang="ru-RU" sz="2800" dirty="0">
                <a:latin typeface="+mn-lt"/>
              </a:rPr>
              <a:t>производительности, </a:t>
            </a:r>
            <a:endParaRPr lang="ru-RU" sz="2800" dirty="0" smtClean="0">
              <a:latin typeface="+mn-lt"/>
            </a:endParaRPr>
          </a:p>
          <a:p>
            <a:pPr marL="935038" indent="-495300">
              <a:spcAft>
                <a:spcPts val="1200"/>
              </a:spcAft>
              <a:buFont typeface="Wingdings" charset="2"/>
              <a:buChar char="ü"/>
            </a:pPr>
            <a:r>
              <a:rPr lang="ru-RU" sz="2800" dirty="0" smtClean="0">
                <a:latin typeface="+mn-lt"/>
              </a:rPr>
              <a:t>снижения </a:t>
            </a:r>
            <a:r>
              <a:rPr lang="ru-RU" sz="2800" dirty="0">
                <a:latin typeface="+mn-lt"/>
              </a:rPr>
              <a:t>стоимости и </a:t>
            </a:r>
            <a:endParaRPr lang="ru-RU" sz="2800" dirty="0" smtClean="0">
              <a:latin typeface="+mn-lt"/>
            </a:endParaRPr>
          </a:p>
          <a:p>
            <a:pPr marL="935038" indent="-495300">
              <a:spcAft>
                <a:spcPts val="1200"/>
              </a:spcAft>
              <a:buFont typeface="Wingdings" charset="2"/>
              <a:buChar char="ü"/>
            </a:pPr>
            <a:r>
              <a:rPr lang="ru-RU" sz="2800" dirty="0" smtClean="0">
                <a:latin typeface="+mn-lt"/>
              </a:rPr>
              <a:t>улучшения </a:t>
            </a:r>
            <a:r>
              <a:rPr lang="ru-RU" sz="2800" dirty="0">
                <a:latin typeface="+mn-lt"/>
              </a:rPr>
              <a:t>качества.</a:t>
            </a:r>
          </a:p>
        </p:txBody>
      </p:sp>
    </p:spTree>
    <p:extLst>
      <p:ext uri="{BB962C8B-B14F-4D97-AF65-F5344CB8AC3E}">
        <p14:creationId xmlns:p14="http://schemas.microsoft.com/office/powerpoint/2010/main" val="15012852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Tree>
    <p:extLst>
      <p:ext uri="{BB962C8B-B14F-4D97-AF65-F5344CB8AC3E}">
        <p14:creationId xmlns:p14="http://schemas.microsoft.com/office/powerpoint/2010/main" val="1615655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323528" y="557391"/>
            <a:ext cx="8496944"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lvl="0" indent="-360000" algn="just">
              <a:spcBef>
                <a:spcPts val="0"/>
              </a:spcBef>
            </a:pPr>
            <a:r>
              <a:rPr kumimoji="0" lang="ru-RU" sz="2800" b="1" i="0" u="none" strike="noStrike" cap="none" normalizeH="0" baseline="0" dirty="0">
                <a:ln>
                  <a:noFill/>
                </a:ln>
                <a:solidFill>
                  <a:schemeClr val="tx1"/>
                </a:solidFill>
                <a:effectLst/>
                <a:latin typeface="+mn-lt"/>
                <a:ea typeface="Times New Roman" pitchFamily="18" charset="0"/>
                <a:cs typeface="Arial" pitchFamily="34" charset="0"/>
              </a:rPr>
              <a:t>	Методика совокупной стоимости владения </a:t>
            </a:r>
            <a:r>
              <a:rPr lang="ru-RU" sz="2800" b="1" dirty="0">
                <a:latin typeface="+mn-lt"/>
                <a:ea typeface="Times New Roman" pitchFamily="18" charset="0"/>
              </a:rPr>
              <a:t>(</a:t>
            </a:r>
            <a:r>
              <a:rPr lang="en-US" sz="2800" b="1" dirty="0">
                <a:latin typeface="+mn-lt"/>
                <a:ea typeface="Times New Roman" pitchFamily="18" charset="0"/>
              </a:rPr>
              <a:t>TCO)</a:t>
            </a:r>
            <a:r>
              <a:rPr lang="ru-RU" sz="2800" b="1" dirty="0">
                <a:latin typeface="+mn-lt"/>
                <a:ea typeface="Times New Roman" pitchFamily="18" charset="0"/>
              </a:rPr>
              <a:t> </a:t>
            </a:r>
            <a:endParaRPr kumimoji="0" lang="ru-RU" sz="2800" b="1" i="0" u="none" strike="noStrike" cap="none" normalizeH="0" baseline="0" dirty="0">
              <a:ln>
                <a:noFill/>
              </a:ln>
              <a:solidFill>
                <a:schemeClr val="tx1"/>
              </a:solidFill>
              <a:effectLst/>
              <a:latin typeface="+mn-lt"/>
              <a:ea typeface="Times New Roman" pitchFamily="18" charset="0"/>
              <a:cs typeface="Arial" pitchFamily="34" charset="0"/>
            </a:endParaRPr>
          </a:p>
          <a:p>
            <a:pPr marL="360000" lvl="0" indent="-360000" algn="just">
              <a:spcBef>
                <a:spcPts val="0"/>
              </a:spcBef>
            </a:pPr>
            <a:r>
              <a:rPr lang="ru-RU" sz="2800" dirty="0">
                <a:latin typeface="+mn-lt"/>
                <a:ea typeface="Times New Roman" pitchFamily="18" charset="0"/>
              </a:rPr>
              <a:t>	</a:t>
            </a:r>
            <a:r>
              <a:rPr lang="en-US" sz="2800" dirty="0">
                <a:latin typeface="+mn-lt"/>
                <a:ea typeface="Times New Roman" pitchFamily="18" charset="0"/>
              </a:rPr>
              <a:t>(</a:t>
            </a:r>
            <a:r>
              <a:rPr lang="en-US" sz="2800" dirty="0" err="1">
                <a:latin typeface="+mn-lt"/>
                <a:ea typeface="Times New Roman" pitchFamily="18" charset="0"/>
              </a:rPr>
              <a:t>англ</a:t>
            </a:r>
            <a:r>
              <a:rPr lang="en-US" sz="2800" dirty="0">
                <a:latin typeface="+mn-lt"/>
                <a:ea typeface="Times New Roman" pitchFamily="18" charset="0"/>
              </a:rPr>
              <a:t>. Total cost of ownership</a:t>
            </a:r>
            <a:r>
              <a:rPr lang="ru-RU" sz="2800" dirty="0">
                <a:latin typeface="+mn-lt"/>
                <a:ea typeface="Times New Roman" pitchFamily="18" charset="0"/>
              </a:rPr>
              <a:t>)</a:t>
            </a:r>
            <a:r>
              <a:rPr lang="en-US" sz="2800" b="1" dirty="0">
                <a:latin typeface="+mn-lt"/>
                <a:ea typeface="Times New Roman" pitchFamily="18" charset="0"/>
              </a:rPr>
              <a:t>, </a:t>
            </a:r>
            <a:r>
              <a:rPr kumimoji="0" lang="ru-RU" sz="2800" b="0" i="0" u="none" strike="noStrike" cap="none" normalizeH="0" baseline="0" dirty="0">
                <a:ln>
                  <a:noFill/>
                </a:ln>
                <a:solidFill>
                  <a:schemeClr val="tx1"/>
                </a:solidFill>
                <a:effectLst/>
                <a:latin typeface="+mn-lt"/>
                <a:ea typeface="Times New Roman" pitchFamily="18" charset="0"/>
                <a:cs typeface="Arial" pitchFamily="34" charset="0"/>
              </a:rPr>
              <a:t>была изначально предложена аналитической компанией </a:t>
            </a:r>
            <a:r>
              <a:rPr kumimoji="0" lang="en-US" sz="2800" b="0" i="0" u="none" strike="noStrike" cap="none" normalizeH="0" baseline="0" dirty="0">
                <a:ln>
                  <a:noFill/>
                </a:ln>
                <a:solidFill>
                  <a:schemeClr val="tx1"/>
                </a:solidFill>
                <a:effectLst/>
                <a:latin typeface="+mn-lt"/>
                <a:ea typeface="Times New Roman" pitchFamily="18" charset="0"/>
                <a:cs typeface="Arial" pitchFamily="34" charset="0"/>
              </a:rPr>
              <a:t>Gartner Group</a:t>
            </a:r>
            <a:r>
              <a:rPr kumimoji="0" lang="ru-RU" sz="2800" b="0" i="0" u="none" strike="noStrike" cap="none" normalizeH="0" baseline="0" dirty="0">
                <a:ln>
                  <a:noFill/>
                </a:ln>
                <a:solidFill>
                  <a:schemeClr val="tx1"/>
                </a:solidFill>
                <a:effectLst/>
                <a:latin typeface="+mn-lt"/>
                <a:ea typeface="Times New Roman" pitchFamily="18" charset="0"/>
                <a:cs typeface="Arial" pitchFamily="34" charset="0"/>
              </a:rPr>
              <a:t> в конце 80-х годов (1986-1987 гг.) для оценки затрат на информационные технологии.</a:t>
            </a:r>
          </a:p>
          <a:p>
            <a:pPr marL="360000" lvl="0" indent="-360000" algn="just">
              <a:spcBef>
                <a:spcPts val="0"/>
              </a:spcBef>
            </a:pPr>
            <a:r>
              <a:rPr lang="ru-RU" sz="2800" dirty="0">
                <a:latin typeface="+mn-lt"/>
                <a:ea typeface="Times New Roman" pitchFamily="18" charset="0"/>
              </a:rPr>
              <a:t>	</a:t>
            </a:r>
          </a:p>
          <a:p>
            <a:pPr marL="360000" lvl="0" indent="-360000" algn="just">
              <a:spcBef>
                <a:spcPts val="0"/>
              </a:spcBef>
            </a:pPr>
            <a:r>
              <a:rPr lang="ru-RU" sz="2800" dirty="0">
                <a:latin typeface="+mn-lt"/>
                <a:ea typeface="Times New Roman" pitchFamily="18" charset="0"/>
              </a:rPr>
              <a:t>	Совокупная стоимость владения — это общая величина целевых затрат, которые вынужден нести владелец с момента начала реализации вступления в состояние владения до момента выхода из состояния владения и исполнения владельцем полного объема обязательств, связанных с владением.</a:t>
            </a:r>
          </a:p>
        </p:txBody>
      </p:sp>
    </p:spTree>
    <p:extLst>
      <p:ext uri="{BB962C8B-B14F-4D97-AF65-F5344CB8AC3E}">
        <p14:creationId xmlns:p14="http://schemas.microsoft.com/office/powerpoint/2010/main" val="9424184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395536" y="260648"/>
            <a:ext cx="8280920"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lvl="0" indent="-360000">
              <a:spcBef>
                <a:spcPts val="0"/>
              </a:spcBef>
            </a:pPr>
            <a:r>
              <a:rPr kumimoji="0" lang="ru-RU" sz="2800" b="1" i="0" u="none" strike="noStrike" cap="none" normalizeH="0" baseline="0" dirty="0">
                <a:ln>
                  <a:noFill/>
                </a:ln>
                <a:solidFill>
                  <a:schemeClr val="tx1"/>
                </a:solidFill>
                <a:effectLst/>
                <a:latin typeface="+mn-lt"/>
                <a:ea typeface="Times New Roman" pitchFamily="18" charset="0"/>
                <a:cs typeface="Arial" pitchFamily="34" charset="0"/>
              </a:rPr>
              <a:t>		</a:t>
            </a:r>
            <a:r>
              <a:rPr lang="ru-RU" sz="2800" dirty="0">
                <a:latin typeface="+mn-lt"/>
                <a:ea typeface="Times New Roman" pitchFamily="18" charset="0"/>
              </a:rPr>
              <a:t>Универсальных методик определения (расчета) совокупной стоимости владения не существует, поскольку в зависимости от объекта владения характеристики владения, структура затрат и принципы их определения могут различаться в значительной степени. </a:t>
            </a:r>
            <a:br>
              <a:rPr lang="ru-RU" sz="2800" dirty="0">
                <a:latin typeface="+mn-lt"/>
                <a:ea typeface="Times New Roman" pitchFamily="18" charset="0"/>
              </a:rPr>
            </a:br>
            <a:r>
              <a:rPr lang="ru-RU" sz="2800" dirty="0">
                <a:latin typeface="+mn-lt"/>
                <a:ea typeface="Times New Roman" pitchFamily="18" charset="0"/>
              </a:rPr>
              <a:t>	Для определения совокупной стоимости владения разрабатываются </a:t>
            </a:r>
            <a:r>
              <a:rPr lang="ru-RU" sz="2800" u="sng" dirty="0">
                <a:latin typeface="+mn-lt"/>
                <a:ea typeface="Times New Roman" pitchFamily="18" charset="0"/>
              </a:rPr>
              <a:t>специализированные</a:t>
            </a:r>
            <a:r>
              <a:rPr lang="ru-RU" sz="2800" dirty="0">
                <a:latin typeface="+mn-lt"/>
                <a:ea typeface="Times New Roman" pitchFamily="18" charset="0"/>
              </a:rPr>
              <a:t> методики, ориентированные на определенный объект владения и предназначенные для определения общей величины затрат на технику, оборудование, информационные системы и пр., рассчитывающихся на всех этапах жизненного цикла.</a:t>
            </a:r>
            <a:endParaRPr kumimoji="0" lang="ru-RU" sz="280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033299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395536" y="329162"/>
            <a:ext cx="8280920"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lvl="0" indent="-360000">
              <a:spcBef>
                <a:spcPts val="0"/>
              </a:spcBef>
            </a:pPr>
            <a:r>
              <a:rPr kumimoji="0" lang="ru-RU" sz="2800" b="1" i="0" u="none" strike="noStrike" cap="none" normalizeH="0" baseline="0" dirty="0">
                <a:ln>
                  <a:noFill/>
                </a:ln>
                <a:solidFill>
                  <a:schemeClr val="tx1"/>
                </a:solidFill>
                <a:effectLst/>
                <a:latin typeface="+mn-lt"/>
                <a:ea typeface="Times New Roman" pitchFamily="18" charset="0"/>
                <a:cs typeface="Arial" pitchFamily="34" charset="0"/>
              </a:rPr>
              <a:t>		</a:t>
            </a:r>
            <a:r>
              <a:rPr lang="ru-RU" sz="2800" dirty="0">
                <a:latin typeface="+mn-lt"/>
                <a:ea typeface="Times New Roman" pitchFamily="18" charset="0"/>
              </a:rPr>
              <a:t>Ключевым принципом, реализуемым при разработке методик определения совокупной стоимости владения, является </a:t>
            </a:r>
            <a:r>
              <a:rPr lang="ru-RU" sz="2800" u="sng" dirty="0">
                <a:latin typeface="+mn-lt"/>
                <a:ea typeface="Times New Roman" pitchFamily="18" charset="0"/>
              </a:rPr>
              <a:t>системный подход</a:t>
            </a:r>
            <a:r>
              <a:rPr lang="ru-RU" sz="2800" dirty="0">
                <a:latin typeface="+mn-lt"/>
                <a:ea typeface="Times New Roman" pitchFamily="18" charset="0"/>
              </a:rPr>
              <a:t>.</a:t>
            </a:r>
          </a:p>
          <a:p>
            <a:pPr marL="360000" lvl="0" indent="-360000">
              <a:spcBef>
                <a:spcPts val="0"/>
              </a:spcBef>
            </a:pPr>
            <a:r>
              <a:rPr lang="ru-RU" sz="2800" dirty="0">
                <a:latin typeface="+mn-lt"/>
                <a:ea typeface="Times New Roman" pitchFamily="18" charset="0"/>
              </a:rPr>
              <a:t>		Для </a:t>
            </a:r>
            <a:r>
              <a:rPr lang="ru-RU" sz="2800" u="sng" dirty="0">
                <a:latin typeface="+mn-lt"/>
                <a:ea typeface="Times New Roman" pitchFamily="18" charset="0"/>
              </a:rPr>
              <a:t>укрупненной</a:t>
            </a:r>
            <a:r>
              <a:rPr lang="ru-RU" sz="2800" dirty="0">
                <a:latin typeface="+mn-lt"/>
                <a:ea typeface="Times New Roman" pitchFamily="18" charset="0"/>
              </a:rPr>
              <a:t> оценки стоимости владения могут применяться </a:t>
            </a:r>
            <a:r>
              <a:rPr lang="ru-RU" sz="2800" u="sng" dirty="0">
                <a:latin typeface="+mn-lt"/>
                <a:ea typeface="Times New Roman" pitchFamily="18" charset="0"/>
              </a:rPr>
              <a:t>упрощенные</a:t>
            </a:r>
            <a:r>
              <a:rPr lang="ru-RU" sz="2800" dirty="0">
                <a:latin typeface="+mn-lt"/>
                <a:ea typeface="Times New Roman" pitchFamily="18" charset="0"/>
              </a:rPr>
              <a:t> методики расчета TCO, выявляющие, прежде всего, структуру затрат, и дающие представление о вероятных потерях в процессе владения. </a:t>
            </a:r>
          </a:p>
          <a:p>
            <a:pPr marL="360000" lvl="0" indent="-360000">
              <a:spcBef>
                <a:spcPts val="0"/>
              </a:spcBef>
            </a:pPr>
            <a:r>
              <a:rPr lang="ru-RU" sz="2800" dirty="0">
                <a:latin typeface="+mn-lt"/>
                <a:ea typeface="Times New Roman" pitchFamily="18" charset="0"/>
              </a:rPr>
              <a:t>		Несмотря на то, что большинство затрат могут быть определены заранее либо спрогнозированы с высокой точностью, некоторые затраты носят вероятностный характер, что влечет за собой риск существенных отклонений действительных расходов от прогнозных (расчетных).</a:t>
            </a:r>
            <a:endParaRPr kumimoji="0" lang="ru-RU" sz="280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4018823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323528" y="265005"/>
            <a:ext cx="8496944" cy="62786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a:spcAft>
                <a:spcPts val="1200"/>
              </a:spcAft>
            </a:pPr>
            <a:r>
              <a:rPr lang="ru-RU" sz="2800" dirty="0" smtClean="0">
                <a:latin typeface="+mn-lt"/>
              </a:rPr>
              <a:t>Применение AIE позволяет сократить неопределенность затрат, рисков и выгод, в том числе и неочевидных. </a:t>
            </a:r>
          </a:p>
          <a:p>
            <a:pPr indent="457200">
              <a:spcAft>
                <a:spcPts val="0"/>
              </a:spcAft>
            </a:pPr>
            <a:r>
              <a:rPr lang="ru-RU" sz="2800" dirty="0" smtClean="0">
                <a:latin typeface="+mn-lt"/>
              </a:rPr>
              <a:t>Опираясь </a:t>
            </a:r>
            <a:r>
              <a:rPr lang="ru-RU" sz="2800" dirty="0">
                <a:latin typeface="+mn-lt"/>
              </a:rPr>
              <a:t>на </a:t>
            </a:r>
            <a:r>
              <a:rPr lang="ru-RU" sz="2800" dirty="0" smtClean="0">
                <a:latin typeface="+mn-lt"/>
              </a:rPr>
              <a:t>знания: </a:t>
            </a:r>
          </a:p>
          <a:p>
            <a:pPr marL="1112838" indent="-430213">
              <a:spcAft>
                <a:spcPts val="0"/>
              </a:spcAft>
              <a:buFont typeface="Wingdings" charset="2"/>
              <a:buChar char="ü"/>
            </a:pPr>
            <a:r>
              <a:rPr lang="ru-RU" sz="2800" dirty="0" smtClean="0">
                <a:latin typeface="+mn-lt"/>
              </a:rPr>
              <a:t>экономики</a:t>
            </a:r>
            <a:r>
              <a:rPr lang="ru-RU" sz="2800" dirty="0">
                <a:latin typeface="+mn-lt"/>
              </a:rPr>
              <a:t>, </a:t>
            </a:r>
            <a:endParaRPr lang="ru-RU" sz="2800" dirty="0" smtClean="0">
              <a:latin typeface="+mn-lt"/>
            </a:endParaRPr>
          </a:p>
          <a:p>
            <a:pPr marL="1112838" indent="-430213">
              <a:spcAft>
                <a:spcPts val="0"/>
              </a:spcAft>
              <a:buFont typeface="Wingdings" charset="2"/>
              <a:buChar char="ü"/>
            </a:pPr>
            <a:r>
              <a:rPr lang="ru-RU" sz="2800" dirty="0" smtClean="0">
                <a:latin typeface="+mn-lt"/>
              </a:rPr>
              <a:t>статистики</a:t>
            </a:r>
            <a:r>
              <a:rPr lang="ru-RU" sz="2800" dirty="0">
                <a:latin typeface="+mn-lt"/>
              </a:rPr>
              <a:t>, </a:t>
            </a:r>
            <a:endParaRPr lang="ru-RU" sz="2800" dirty="0" smtClean="0">
              <a:latin typeface="+mn-lt"/>
            </a:endParaRPr>
          </a:p>
          <a:p>
            <a:pPr marL="1112838" indent="-430213">
              <a:spcAft>
                <a:spcPts val="0"/>
              </a:spcAft>
              <a:buFont typeface="Wingdings" charset="2"/>
              <a:buChar char="ü"/>
            </a:pPr>
            <a:r>
              <a:rPr lang="ru-RU" sz="2800" dirty="0" smtClean="0">
                <a:latin typeface="+mn-lt"/>
              </a:rPr>
              <a:t>теории </a:t>
            </a:r>
            <a:r>
              <a:rPr lang="ru-RU" sz="2800" dirty="0">
                <a:latin typeface="+mn-lt"/>
              </a:rPr>
              <a:t>информации и </a:t>
            </a:r>
            <a:endParaRPr lang="ru-RU" sz="2800" dirty="0" smtClean="0">
              <a:latin typeface="+mn-lt"/>
            </a:endParaRPr>
          </a:p>
          <a:p>
            <a:pPr marL="1112838" indent="-430213">
              <a:spcAft>
                <a:spcPts val="0"/>
              </a:spcAft>
              <a:buFont typeface="Wingdings" charset="2"/>
              <a:buChar char="ü"/>
            </a:pPr>
            <a:r>
              <a:rPr lang="ru-RU" sz="2800" dirty="0" smtClean="0">
                <a:latin typeface="+mn-lt"/>
              </a:rPr>
              <a:t>системного </a:t>
            </a:r>
            <a:r>
              <a:rPr lang="ru-RU" sz="2800" dirty="0">
                <a:latin typeface="+mn-lt"/>
              </a:rPr>
              <a:t>анализа, </a:t>
            </a:r>
            <a:endParaRPr lang="ru-RU" sz="2800" dirty="0" smtClean="0">
              <a:latin typeface="+mn-lt"/>
            </a:endParaRPr>
          </a:p>
          <a:p>
            <a:pPr indent="11113">
              <a:spcAft>
                <a:spcPts val="1200"/>
              </a:spcAft>
            </a:pPr>
            <a:r>
              <a:rPr lang="ru-RU" sz="2800" dirty="0" smtClean="0">
                <a:latin typeface="+mn-lt"/>
              </a:rPr>
              <a:t>консультанты </a:t>
            </a:r>
            <a:r>
              <a:rPr lang="ru-RU" sz="2800" dirty="0">
                <a:latin typeface="+mn-lt"/>
              </a:rPr>
              <a:t>Hubbard Ross определяют важные финансовые показатели, используя дополнительные сведения для уменьшения их неопределенности, а также оценивают влияние рисков и помогают выбрать стратегию, которая уменьшала бы риск и оптимизировала инвестиционные вложения</a:t>
            </a:r>
            <a:r>
              <a:rPr lang="ru-RU" sz="2800" dirty="0" smtClean="0">
                <a:latin typeface="+mn-lt"/>
              </a:rPr>
              <a:t>.</a:t>
            </a:r>
            <a:endParaRPr lang="ru-RU" sz="2800" dirty="0">
              <a:latin typeface="+mn-lt"/>
            </a:endParaRPr>
          </a:p>
        </p:txBody>
      </p:sp>
    </p:spTree>
    <p:extLst>
      <p:ext uri="{BB962C8B-B14F-4D97-AF65-F5344CB8AC3E}">
        <p14:creationId xmlns:p14="http://schemas.microsoft.com/office/powerpoint/2010/main" val="4874935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395536" y="575384"/>
            <a:ext cx="828092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lvl="0" indent="-360000">
              <a:spcBef>
                <a:spcPts val="0"/>
              </a:spcBef>
            </a:pPr>
            <a:r>
              <a:rPr kumimoji="0" lang="ru-RU" sz="2800" b="1" i="0" u="none" strike="noStrike" cap="none" normalizeH="0" baseline="0" dirty="0">
                <a:ln>
                  <a:noFill/>
                </a:ln>
                <a:solidFill>
                  <a:schemeClr val="tx1"/>
                </a:solidFill>
                <a:effectLst/>
                <a:latin typeface="+mn-lt"/>
                <a:ea typeface="Times New Roman" pitchFamily="18" charset="0"/>
                <a:cs typeface="Arial" pitchFamily="34" charset="0"/>
              </a:rPr>
              <a:t>	</a:t>
            </a:r>
            <a:r>
              <a:rPr lang="ru-RU" sz="2800" b="1" i="1" u="sng" dirty="0">
                <a:latin typeface="+mn-lt"/>
                <a:ea typeface="Times New Roman" pitchFamily="18" charset="0"/>
              </a:rPr>
              <a:t>Системный подход</a:t>
            </a:r>
            <a:r>
              <a:rPr lang="ru-RU" sz="2800" dirty="0">
                <a:latin typeface="+mn-lt"/>
                <a:ea typeface="Times New Roman" pitchFamily="18" charset="0"/>
              </a:rPr>
              <a:t> — направление методологии научного познания, в основе которого лежит рассмотрение объекта как системы:</a:t>
            </a:r>
          </a:p>
          <a:p>
            <a:pPr marL="360000" lvl="0" indent="-360000">
              <a:spcBef>
                <a:spcPts val="0"/>
              </a:spcBef>
            </a:pPr>
            <a:endParaRPr lang="ru-RU" sz="800" dirty="0">
              <a:latin typeface="+mn-lt"/>
              <a:ea typeface="Times New Roman" pitchFamily="18" charset="0"/>
            </a:endParaRPr>
          </a:p>
          <a:p>
            <a:pPr marL="914400" lvl="0" indent="-457200">
              <a:spcBef>
                <a:spcPts val="0"/>
              </a:spcBef>
              <a:buFont typeface="Wingdings" panose="05000000000000000000" pitchFamily="2" charset="2"/>
              <a:buChar char="Ø"/>
            </a:pPr>
            <a:r>
              <a:rPr lang="ru-RU" sz="2800" dirty="0">
                <a:latin typeface="+mn-lt"/>
                <a:ea typeface="Times New Roman" pitchFamily="18" charset="0"/>
              </a:rPr>
              <a:t>целостного комплекса взаимосвязанных элементов (И.В. Блауберг, В.Н. Садовский, </a:t>
            </a:r>
          </a:p>
          <a:p>
            <a:pPr marL="457200" lvl="0">
              <a:spcBef>
                <a:spcPts val="0"/>
              </a:spcBef>
            </a:pPr>
            <a:r>
              <a:rPr lang="ru-RU" sz="2800" dirty="0">
                <a:latin typeface="+mn-lt"/>
                <a:ea typeface="Times New Roman" pitchFamily="18" charset="0"/>
              </a:rPr>
              <a:t>	Э.Г. Юдин); </a:t>
            </a:r>
          </a:p>
          <a:p>
            <a:pPr marL="457200" lvl="0">
              <a:spcBef>
                <a:spcPts val="0"/>
              </a:spcBef>
            </a:pPr>
            <a:endParaRPr lang="ru-RU" sz="800" dirty="0">
              <a:latin typeface="+mn-lt"/>
              <a:ea typeface="Times New Roman" pitchFamily="18" charset="0"/>
            </a:endParaRPr>
          </a:p>
          <a:p>
            <a:pPr marL="914400" lvl="0" indent="-457200">
              <a:spcBef>
                <a:spcPts val="0"/>
              </a:spcBef>
              <a:buFont typeface="Wingdings" panose="05000000000000000000" pitchFamily="2" charset="2"/>
              <a:buChar char="Ø"/>
            </a:pPr>
            <a:r>
              <a:rPr lang="ru-RU" sz="2800" dirty="0">
                <a:latin typeface="+mn-lt"/>
                <a:ea typeface="Times New Roman" pitchFamily="18" charset="0"/>
              </a:rPr>
              <a:t>совокупности взаимодействующих объектов (Л. фон Берталанфи); </a:t>
            </a:r>
          </a:p>
          <a:p>
            <a:pPr marL="914400" lvl="0" indent="-457200">
              <a:spcBef>
                <a:spcPts val="0"/>
              </a:spcBef>
              <a:buFont typeface="Wingdings" panose="05000000000000000000" pitchFamily="2" charset="2"/>
              <a:buChar char="Ø"/>
            </a:pPr>
            <a:endParaRPr lang="ru-RU" sz="800" dirty="0">
              <a:latin typeface="+mn-lt"/>
              <a:ea typeface="Times New Roman" pitchFamily="18" charset="0"/>
            </a:endParaRPr>
          </a:p>
          <a:p>
            <a:pPr marL="914400" lvl="0" indent="-457200">
              <a:spcBef>
                <a:spcPts val="0"/>
              </a:spcBef>
              <a:buFont typeface="Wingdings" panose="05000000000000000000" pitchFamily="2" charset="2"/>
              <a:buChar char="Ø"/>
            </a:pPr>
            <a:r>
              <a:rPr lang="ru-RU" sz="2800" dirty="0">
                <a:latin typeface="+mn-lt"/>
                <a:ea typeface="Times New Roman" pitchFamily="18" charset="0"/>
              </a:rPr>
              <a:t>совокупности сущностей и отношений 	</a:t>
            </a:r>
          </a:p>
          <a:p>
            <a:pPr marL="457200" lvl="0">
              <a:spcBef>
                <a:spcPts val="0"/>
              </a:spcBef>
            </a:pPr>
            <a:r>
              <a:rPr lang="ru-RU" sz="2800" dirty="0">
                <a:latin typeface="+mn-lt"/>
                <a:ea typeface="Times New Roman" pitchFamily="18" charset="0"/>
              </a:rPr>
              <a:t>	(А. Д. Холл, Р. И. Фейджин, </a:t>
            </a:r>
          </a:p>
          <a:p>
            <a:pPr marL="457200" lvl="0">
              <a:spcBef>
                <a:spcPts val="0"/>
              </a:spcBef>
            </a:pPr>
            <a:r>
              <a:rPr lang="ru-RU" sz="2800" dirty="0">
                <a:latin typeface="+mn-lt"/>
                <a:ea typeface="Times New Roman" pitchFamily="18" charset="0"/>
              </a:rPr>
              <a:t>	поздний Л. фон Берталанфи).</a:t>
            </a:r>
          </a:p>
          <a:p>
            <a:pPr marL="360000" lvl="0" indent="-360000">
              <a:spcBef>
                <a:spcPts val="0"/>
              </a:spcBef>
            </a:pPr>
            <a:endParaRPr lang="ru-RU" sz="2800" dirty="0">
              <a:latin typeface="+mn-lt"/>
              <a:ea typeface="Times New Roman" pitchFamily="18" charset="0"/>
            </a:endParaRPr>
          </a:p>
        </p:txBody>
      </p:sp>
    </p:spTree>
    <p:extLst>
      <p:ext uri="{BB962C8B-B14F-4D97-AF65-F5344CB8AC3E}">
        <p14:creationId xmlns:p14="http://schemas.microsoft.com/office/powerpoint/2010/main" val="1724857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421495"/>
            <a:ext cx="9144000"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lvl="0" indent="-360000">
              <a:spcBef>
                <a:spcPts val="0"/>
              </a:spcBef>
            </a:pPr>
            <a:r>
              <a:rPr kumimoji="0" lang="ru-RU" sz="2800" b="1" i="0" u="none" strike="noStrike" cap="none" normalizeH="0" baseline="0" dirty="0">
                <a:ln>
                  <a:noFill/>
                </a:ln>
                <a:solidFill>
                  <a:schemeClr val="tx1"/>
                </a:solidFill>
                <a:effectLst/>
                <a:latin typeface="+mn-lt"/>
                <a:ea typeface="Times New Roman" pitchFamily="18" charset="0"/>
                <a:cs typeface="Arial" pitchFamily="34" charset="0"/>
              </a:rPr>
              <a:t>	</a:t>
            </a:r>
            <a:r>
              <a:rPr lang="ru-RU" sz="2800" b="1" i="1" u="sng" dirty="0">
                <a:latin typeface="+mn-lt"/>
                <a:ea typeface="Times New Roman" pitchFamily="18" charset="0"/>
              </a:rPr>
              <a:t>Основные принципы системного подхода </a:t>
            </a:r>
            <a:r>
              <a:rPr lang="ru-RU" sz="2800" i="1" u="sng" dirty="0">
                <a:latin typeface="+mn-lt"/>
                <a:ea typeface="Times New Roman" pitchFamily="18" charset="0"/>
              </a:rPr>
              <a:t>(1 из 2)</a:t>
            </a:r>
            <a:r>
              <a:rPr lang="ru-RU" sz="2800" i="1" dirty="0">
                <a:latin typeface="+mn-lt"/>
                <a:ea typeface="Times New Roman" pitchFamily="18" charset="0"/>
              </a:rPr>
              <a:t>:</a:t>
            </a:r>
          </a:p>
          <a:p>
            <a:pPr marL="360000" lvl="0" indent="-360000">
              <a:spcBef>
                <a:spcPts val="0"/>
              </a:spcBef>
            </a:pPr>
            <a:endParaRPr lang="ru-RU" sz="800" b="1" dirty="0">
              <a:latin typeface="+mn-lt"/>
              <a:ea typeface="Times New Roman" pitchFamily="18" charset="0"/>
            </a:endParaRPr>
          </a:p>
          <a:p>
            <a:pPr marL="514350" lvl="0" indent="-514350">
              <a:spcBef>
                <a:spcPts val="0"/>
              </a:spcBef>
              <a:buAutoNum type="arabicPeriod"/>
            </a:pPr>
            <a:r>
              <a:rPr lang="ru-RU" sz="2800" b="1" dirty="0">
                <a:latin typeface="+mn-lt"/>
                <a:ea typeface="Times New Roman" pitchFamily="18" charset="0"/>
              </a:rPr>
              <a:t>Целостность</a:t>
            </a:r>
            <a:r>
              <a:rPr lang="ru-RU" sz="2800" dirty="0">
                <a:latin typeface="+mn-lt"/>
                <a:ea typeface="Times New Roman" pitchFamily="18" charset="0"/>
              </a:rPr>
              <a:t>, позволяющая рассматривать одновременно систему как единое целое и в то же время как подсистему для вышестоящих уровней.</a:t>
            </a:r>
          </a:p>
          <a:p>
            <a:pPr marL="514350" lvl="0" indent="-514350">
              <a:spcBef>
                <a:spcPts val="0"/>
              </a:spcBef>
              <a:buAutoNum type="arabicPeriod"/>
            </a:pPr>
            <a:endParaRPr lang="ru-RU" sz="800" dirty="0">
              <a:latin typeface="+mn-lt"/>
              <a:ea typeface="Times New Roman" pitchFamily="18" charset="0"/>
            </a:endParaRPr>
          </a:p>
          <a:p>
            <a:pPr marL="360000" lvl="0" indent="-360000">
              <a:spcBef>
                <a:spcPts val="0"/>
              </a:spcBef>
            </a:pPr>
            <a:r>
              <a:rPr lang="ru-RU" sz="2800" dirty="0">
                <a:latin typeface="+mn-lt"/>
                <a:ea typeface="Times New Roman" pitchFamily="18" charset="0"/>
              </a:rPr>
              <a:t> </a:t>
            </a:r>
            <a:r>
              <a:rPr lang="ru-RU" sz="2800" b="1" dirty="0">
                <a:latin typeface="+mn-lt"/>
                <a:ea typeface="Times New Roman" pitchFamily="18" charset="0"/>
              </a:rPr>
              <a:t>2. Иерархичность строения</a:t>
            </a:r>
            <a:r>
              <a:rPr lang="ru-RU" sz="2800" dirty="0">
                <a:latin typeface="+mn-lt"/>
                <a:ea typeface="Times New Roman" pitchFamily="18" charset="0"/>
              </a:rPr>
              <a:t>, то есть наличие множества (по крайней мере, двух) элементов, расположенных на основе подчинения элементов низшего уровня элементам высшего уровня. Реализация этого принципа хорошо видна на примере любой конкретной организации. Как известно, любая организация представляет собой взаимодействие двух подсистем: управляющей и управляемой. Одна подчиняется другой.</a:t>
            </a:r>
          </a:p>
        </p:txBody>
      </p:sp>
    </p:spTree>
    <p:extLst>
      <p:ext uri="{BB962C8B-B14F-4D97-AF65-F5344CB8AC3E}">
        <p14:creationId xmlns:p14="http://schemas.microsoft.com/office/powerpoint/2010/main" val="17930671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462146"/>
            <a:ext cx="9144000" cy="60631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lvl="0" indent="-360000">
              <a:spcBef>
                <a:spcPts val="0"/>
              </a:spcBef>
            </a:pPr>
            <a:r>
              <a:rPr kumimoji="0" lang="ru-RU" sz="2800" b="1" i="0" u="none" strike="noStrike" cap="none" normalizeH="0" baseline="0" dirty="0">
                <a:ln>
                  <a:noFill/>
                </a:ln>
                <a:solidFill>
                  <a:schemeClr val="tx1"/>
                </a:solidFill>
                <a:effectLst/>
                <a:latin typeface="+mn-lt"/>
                <a:ea typeface="Times New Roman" pitchFamily="18" charset="0"/>
                <a:cs typeface="Arial" pitchFamily="34" charset="0"/>
              </a:rPr>
              <a:t>	</a:t>
            </a:r>
            <a:r>
              <a:rPr lang="ru-RU" sz="2800" b="1" i="1" u="sng" dirty="0">
                <a:latin typeface="+mn-lt"/>
                <a:ea typeface="Times New Roman" pitchFamily="18" charset="0"/>
              </a:rPr>
              <a:t>Основные принципы системного подхода </a:t>
            </a:r>
            <a:r>
              <a:rPr lang="ru-RU" sz="2800" i="1" u="sng" dirty="0">
                <a:latin typeface="+mn-lt"/>
                <a:ea typeface="Times New Roman" pitchFamily="18" charset="0"/>
              </a:rPr>
              <a:t>(2 из 2)</a:t>
            </a:r>
            <a:r>
              <a:rPr lang="ru-RU" sz="2800" i="1" dirty="0">
                <a:latin typeface="+mn-lt"/>
                <a:ea typeface="Times New Roman" pitchFamily="18" charset="0"/>
              </a:rPr>
              <a:t>:</a:t>
            </a:r>
          </a:p>
          <a:p>
            <a:pPr marL="360000" lvl="0" indent="-360000">
              <a:spcBef>
                <a:spcPts val="0"/>
              </a:spcBef>
            </a:pPr>
            <a:endParaRPr lang="ru-RU" sz="800" b="1" dirty="0">
              <a:latin typeface="+mn-lt"/>
              <a:ea typeface="Times New Roman" pitchFamily="18" charset="0"/>
            </a:endParaRPr>
          </a:p>
          <a:p>
            <a:pPr marL="360000" lvl="0" indent="-360000">
              <a:spcBef>
                <a:spcPts val="0"/>
              </a:spcBef>
            </a:pPr>
            <a:r>
              <a:rPr lang="ru-RU" sz="2800" b="1" dirty="0">
                <a:latin typeface="+mn-lt"/>
                <a:ea typeface="Times New Roman" pitchFamily="18" charset="0"/>
              </a:rPr>
              <a:t>3. Структуризация</a:t>
            </a:r>
            <a:r>
              <a:rPr lang="ru-RU" sz="2800" dirty="0">
                <a:latin typeface="+mn-lt"/>
                <a:ea typeface="Times New Roman" pitchFamily="18" charset="0"/>
              </a:rPr>
              <a:t>, позволяющая анализировать элементы системы и их взаимосвязи в рамках конкретной организационной структуры. Как правило, процесс функционирования системы обусловлен не столько свойствами её отдельных элементов, сколько свойствами самой структуры.</a:t>
            </a:r>
          </a:p>
          <a:p>
            <a:pPr marL="360000" lvl="0" indent="-360000">
              <a:spcBef>
                <a:spcPts val="0"/>
              </a:spcBef>
            </a:pPr>
            <a:endParaRPr lang="ru-RU" sz="800" dirty="0">
              <a:latin typeface="+mn-lt"/>
              <a:ea typeface="Times New Roman" pitchFamily="18" charset="0"/>
            </a:endParaRPr>
          </a:p>
          <a:p>
            <a:pPr marL="360000" lvl="0" indent="-360000">
              <a:spcBef>
                <a:spcPts val="0"/>
              </a:spcBef>
            </a:pPr>
            <a:r>
              <a:rPr lang="ru-RU" sz="2800" b="1" dirty="0">
                <a:latin typeface="+mn-lt"/>
                <a:ea typeface="Times New Roman" pitchFamily="18" charset="0"/>
              </a:rPr>
              <a:t>4. Множественность</a:t>
            </a:r>
            <a:r>
              <a:rPr lang="ru-RU" sz="2800" dirty="0">
                <a:latin typeface="+mn-lt"/>
                <a:ea typeface="Times New Roman" pitchFamily="18" charset="0"/>
              </a:rPr>
              <a:t>, позволяющая использовать множество кибернетических, экономических и математических моделей для описания отдельных элементов и системы в целом.</a:t>
            </a:r>
          </a:p>
          <a:p>
            <a:pPr marL="360000" lvl="0" indent="-360000">
              <a:spcBef>
                <a:spcPts val="0"/>
              </a:spcBef>
            </a:pPr>
            <a:endParaRPr lang="ru-RU" sz="800" dirty="0">
              <a:latin typeface="+mn-lt"/>
              <a:ea typeface="Times New Roman" pitchFamily="18" charset="0"/>
            </a:endParaRPr>
          </a:p>
          <a:p>
            <a:pPr marL="360000" lvl="0" indent="-360000">
              <a:spcBef>
                <a:spcPts val="0"/>
              </a:spcBef>
            </a:pPr>
            <a:r>
              <a:rPr lang="ru-RU" sz="2800" b="1" dirty="0">
                <a:latin typeface="+mn-lt"/>
                <a:ea typeface="Times New Roman" pitchFamily="18" charset="0"/>
              </a:rPr>
              <a:t>5. Системность</a:t>
            </a:r>
            <a:r>
              <a:rPr lang="ru-RU" sz="2800" dirty="0">
                <a:latin typeface="+mn-lt"/>
                <a:ea typeface="Times New Roman" pitchFamily="18" charset="0"/>
              </a:rPr>
              <a:t>, свойство объекта обладать всеми признаками системы.</a:t>
            </a:r>
          </a:p>
        </p:txBody>
      </p:sp>
    </p:spTree>
    <p:extLst>
      <p:ext uri="{BB962C8B-B14F-4D97-AF65-F5344CB8AC3E}">
        <p14:creationId xmlns:p14="http://schemas.microsoft.com/office/powerpoint/2010/main" val="27200557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452275"/>
            <a:ext cx="9144000" cy="58785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lvl="0" indent="-360000">
              <a:spcBef>
                <a:spcPts val="0"/>
              </a:spcBef>
            </a:pPr>
            <a:r>
              <a:rPr kumimoji="0" lang="ru-RU" sz="2800" b="1" i="0" u="none" strike="noStrike" cap="none" normalizeH="0" baseline="0" dirty="0">
                <a:ln>
                  <a:noFill/>
                </a:ln>
                <a:solidFill>
                  <a:schemeClr val="tx1"/>
                </a:solidFill>
                <a:effectLst/>
                <a:latin typeface="+mn-lt"/>
                <a:ea typeface="Times New Roman" pitchFamily="18" charset="0"/>
                <a:cs typeface="Arial" pitchFamily="34" charset="0"/>
              </a:rPr>
              <a:t>	</a:t>
            </a:r>
            <a:r>
              <a:rPr lang="ru-RU" sz="2800" b="1" i="1" u="sng" dirty="0">
                <a:latin typeface="+mn-lt"/>
                <a:ea typeface="Times New Roman" pitchFamily="18" charset="0"/>
              </a:rPr>
              <a:t>Основные определения системного подхода </a:t>
            </a:r>
            <a:r>
              <a:rPr lang="ru-RU" sz="2800" i="1" u="sng" dirty="0">
                <a:latin typeface="+mn-lt"/>
                <a:ea typeface="Times New Roman" pitchFamily="18" charset="0"/>
              </a:rPr>
              <a:t>(1 из 2):</a:t>
            </a:r>
          </a:p>
          <a:p>
            <a:pPr marL="360000" lvl="0" indent="-360000">
              <a:spcBef>
                <a:spcPts val="0"/>
              </a:spcBef>
            </a:pPr>
            <a:endParaRPr lang="ru-RU" sz="800" b="1" i="1" dirty="0">
              <a:latin typeface="+mn-lt"/>
              <a:ea typeface="Times New Roman" pitchFamily="18" charset="0"/>
            </a:endParaRPr>
          </a:p>
          <a:p>
            <a:pPr marL="268288" lvl="0" indent="-268288">
              <a:spcBef>
                <a:spcPts val="0"/>
              </a:spcBef>
              <a:buFont typeface="Arial" panose="020B0604020202020204" pitchFamily="34" charset="0"/>
              <a:buChar char="•"/>
            </a:pPr>
            <a:r>
              <a:rPr lang="ru-RU" sz="2800" b="1" i="1" dirty="0">
                <a:latin typeface="+mn-lt"/>
                <a:ea typeface="Times New Roman" pitchFamily="18" charset="0"/>
              </a:rPr>
              <a:t>Система</a:t>
            </a:r>
            <a:r>
              <a:rPr lang="ru-RU" sz="2800" dirty="0">
                <a:latin typeface="+mn-lt"/>
                <a:ea typeface="Times New Roman" pitchFamily="18" charset="0"/>
              </a:rPr>
              <a:t> — совокупность взаимосвязанных элементов, образующих целостность или единство.</a:t>
            </a:r>
          </a:p>
          <a:p>
            <a:pPr marL="268288" lvl="0" indent="-268288">
              <a:spcBef>
                <a:spcPts val="0"/>
              </a:spcBef>
              <a:buFont typeface="Arial" panose="020B0604020202020204" pitchFamily="34" charset="0"/>
              <a:buChar char="•"/>
            </a:pPr>
            <a:endParaRPr lang="ru-RU" sz="800" b="1" i="1" dirty="0">
              <a:latin typeface="+mn-lt"/>
              <a:ea typeface="Times New Roman" pitchFamily="18" charset="0"/>
            </a:endParaRPr>
          </a:p>
          <a:p>
            <a:pPr marL="268288" lvl="0" indent="-268288">
              <a:spcBef>
                <a:spcPts val="0"/>
              </a:spcBef>
              <a:buFont typeface="Arial" panose="020B0604020202020204" pitchFamily="34" charset="0"/>
              <a:buChar char="•"/>
            </a:pPr>
            <a:r>
              <a:rPr lang="ru-RU" sz="2800" b="1" i="1" dirty="0">
                <a:latin typeface="+mn-lt"/>
                <a:ea typeface="Times New Roman" pitchFamily="18" charset="0"/>
              </a:rPr>
              <a:t>Структура</a:t>
            </a:r>
            <a:r>
              <a:rPr lang="ru-RU" sz="2800" dirty="0">
                <a:latin typeface="+mn-lt"/>
                <a:ea typeface="Times New Roman" pitchFamily="18" charset="0"/>
              </a:rPr>
              <a:t> — способ взаимодействия элементов системы посредством определённых связей (картина связей и их стабильностей).</a:t>
            </a:r>
          </a:p>
          <a:p>
            <a:pPr marL="268288" lvl="0" indent="-268288">
              <a:spcBef>
                <a:spcPts val="0"/>
              </a:spcBef>
              <a:buFont typeface="Arial" panose="020B0604020202020204" pitchFamily="34" charset="0"/>
              <a:buChar char="•"/>
            </a:pPr>
            <a:endParaRPr lang="ru-RU" sz="800" b="1" i="1" dirty="0">
              <a:latin typeface="+mn-lt"/>
              <a:ea typeface="Times New Roman" pitchFamily="18" charset="0"/>
            </a:endParaRPr>
          </a:p>
          <a:p>
            <a:pPr marL="268288" lvl="0" indent="-268288">
              <a:spcBef>
                <a:spcPts val="0"/>
              </a:spcBef>
              <a:buFont typeface="Arial" panose="020B0604020202020204" pitchFamily="34" charset="0"/>
              <a:buChar char="•"/>
            </a:pPr>
            <a:r>
              <a:rPr lang="ru-RU" sz="2800" b="1" i="1" dirty="0">
                <a:latin typeface="+mn-lt"/>
                <a:ea typeface="Times New Roman" pitchFamily="18" charset="0"/>
              </a:rPr>
              <a:t>Процесс</a:t>
            </a:r>
            <a:r>
              <a:rPr lang="ru-RU" sz="2800" dirty="0">
                <a:latin typeface="+mn-lt"/>
                <a:ea typeface="Times New Roman" pitchFamily="18" charset="0"/>
              </a:rPr>
              <a:t> — динамическое изменение системы во времени.</a:t>
            </a:r>
          </a:p>
          <a:p>
            <a:pPr marL="268288" lvl="0" indent="-268288">
              <a:spcBef>
                <a:spcPts val="0"/>
              </a:spcBef>
              <a:buFont typeface="Arial" panose="020B0604020202020204" pitchFamily="34" charset="0"/>
              <a:buChar char="•"/>
            </a:pPr>
            <a:endParaRPr lang="ru-RU" sz="800" dirty="0">
              <a:latin typeface="+mn-lt"/>
              <a:ea typeface="Times New Roman" pitchFamily="18" charset="0"/>
            </a:endParaRPr>
          </a:p>
          <a:p>
            <a:pPr marL="268288" lvl="0" indent="-268288">
              <a:spcBef>
                <a:spcPts val="0"/>
              </a:spcBef>
              <a:buFont typeface="Arial" panose="020B0604020202020204" pitchFamily="34" charset="0"/>
              <a:buChar char="•"/>
            </a:pPr>
            <a:r>
              <a:rPr lang="ru-RU" sz="2800" b="1" i="1" dirty="0">
                <a:latin typeface="+mn-lt"/>
                <a:ea typeface="Times New Roman" pitchFamily="18" charset="0"/>
              </a:rPr>
              <a:t>Функция</a:t>
            </a:r>
            <a:r>
              <a:rPr lang="ru-RU" sz="2800" dirty="0">
                <a:latin typeface="+mn-lt"/>
                <a:ea typeface="Times New Roman" pitchFamily="18" charset="0"/>
              </a:rPr>
              <a:t> — работа элемента в системе.</a:t>
            </a:r>
          </a:p>
          <a:p>
            <a:pPr marL="268288" lvl="0" indent="-268288">
              <a:spcBef>
                <a:spcPts val="0"/>
              </a:spcBef>
              <a:buFont typeface="Arial" panose="020B0604020202020204" pitchFamily="34" charset="0"/>
              <a:buChar char="•"/>
            </a:pPr>
            <a:r>
              <a:rPr lang="ru-RU" sz="800" dirty="0">
                <a:latin typeface="+mn-lt"/>
                <a:ea typeface="Times New Roman" pitchFamily="18" charset="0"/>
              </a:rPr>
              <a:t>    </a:t>
            </a:r>
          </a:p>
          <a:p>
            <a:pPr marL="268288" lvl="0" indent="-268288">
              <a:spcBef>
                <a:spcPts val="0"/>
              </a:spcBef>
              <a:buFont typeface="Arial" panose="020B0604020202020204" pitchFamily="34" charset="0"/>
              <a:buChar char="•"/>
            </a:pPr>
            <a:r>
              <a:rPr lang="ru-RU" sz="2800" b="1" i="1" dirty="0">
                <a:latin typeface="+mn-lt"/>
                <a:ea typeface="Times New Roman" pitchFamily="18" charset="0"/>
              </a:rPr>
              <a:t>Состояние</a:t>
            </a:r>
            <a:r>
              <a:rPr lang="ru-RU" sz="2800" dirty="0">
                <a:latin typeface="+mn-lt"/>
                <a:ea typeface="Times New Roman" pitchFamily="18" charset="0"/>
              </a:rPr>
              <a:t> — положение системы относительно других её положений.</a:t>
            </a:r>
          </a:p>
          <a:p>
            <a:pPr marL="360000" lvl="0" indent="-360000">
              <a:spcBef>
                <a:spcPts val="0"/>
              </a:spcBef>
            </a:pPr>
            <a:r>
              <a:rPr lang="ru-RU" sz="2800" dirty="0">
                <a:latin typeface="+mn-lt"/>
                <a:ea typeface="Times New Roman" pitchFamily="18" charset="0"/>
              </a:rPr>
              <a:t>    </a:t>
            </a:r>
          </a:p>
        </p:txBody>
      </p:sp>
    </p:spTree>
    <p:extLst>
      <p:ext uri="{BB962C8B-B14F-4D97-AF65-F5344CB8AC3E}">
        <p14:creationId xmlns:p14="http://schemas.microsoft.com/office/powerpoint/2010/main" val="40652811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06054"/>
            <a:ext cx="914400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lvl="0" indent="-360000">
              <a:spcBef>
                <a:spcPts val="0"/>
              </a:spcBef>
            </a:pPr>
            <a:r>
              <a:rPr kumimoji="0" lang="ru-RU" sz="2800" b="1" i="0" u="none" strike="noStrike" cap="none" normalizeH="0" baseline="0" dirty="0">
                <a:ln>
                  <a:noFill/>
                </a:ln>
                <a:solidFill>
                  <a:schemeClr val="tx1"/>
                </a:solidFill>
                <a:effectLst/>
                <a:latin typeface="+mn-lt"/>
                <a:ea typeface="Times New Roman" pitchFamily="18" charset="0"/>
                <a:cs typeface="Arial" pitchFamily="34" charset="0"/>
              </a:rPr>
              <a:t>	</a:t>
            </a:r>
            <a:r>
              <a:rPr lang="ru-RU" sz="2800" b="1" i="1" u="sng" dirty="0">
                <a:latin typeface="+mn-lt"/>
                <a:ea typeface="Times New Roman" pitchFamily="18" charset="0"/>
              </a:rPr>
              <a:t>Основные определения системного подхода </a:t>
            </a:r>
            <a:r>
              <a:rPr lang="ru-RU" sz="2800" i="1" u="sng" dirty="0">
                <a:latin typeface="+mn-lt"/>
                <a:ea typeface="Times New Roman" pitchFamily="18" charset="0"/>
              </a:rPr>
              <a:t>(2 из 2):</a:t>
            </a:r>
          </a:p>
          <a:p>
            <a:pPr marL="360000" lvl="0" indent="-360000">
              <a:spcBef>
                <a:spcPts val="0"/>
              </a:spcBef>
            </a:pPr>
            <a:endParaRPr lang="ru-RU" sz="800" b="1" i="1" dirty="0">
              <a:latin typeface="+mn-lt"/>
              <a:ea typeface="Times New Roman" pitchFamily="18" charset="0"/>
            </a:endParaRPr>
          </a:p>
          <a:p>
            <a:pPr marL="268288" lvl="0" indent="-268288">
              <a:spcBef>
                <a:spcPts val="0"/>
              </a:spcBef>
              <a:buFont typeface="Arial" panose="020B0604020202020204" pitchFamily="34" charset="0"/>
              <a:buChar char="•"/>
            </a:pPr>
            <a:r>
              <a:rPr lang="ru-RU" sz="2800" b="1" i="1" dirty="0">
                <a:latin typeface="+mn-lt"/>
                <a:ea typeface="Times New Roman" pitchFamily="18" charset="0"/>
              </a:rPr>
              <a:t>Системный эффект</a:t>
            </a:r>
            <a:r>
              <a:rPr lang="ru-RU" sz="2800" dirty="0">
                <a:latin typeface="+mn-lt"/>
                <a:ea typeface="Times New Roman" pitchFamily="18" charset="0"/>
              </a:rPr>
              <a:t> — такой результат специальной переорганизации элементов системы, когда целое становится больше простой суммы частей.</a:t>
            </a:r>
          </a:p>
          <a:p>
            <a:pPr marL="268288" lvl="0" indent="-268288">
              <a:spcBef>
                <a:spcPts val="0"/>
              </a:spcBef>
              <a:buFont typeface="Arial" panose="020B0604020202020204" pitchFamily="34" charset="0"/>
              <a:buChar char="•"/>
            </a:pPr>
            <a:endParaRPr lang="ru-RU" sz="800" dirty="0">
              <a:latin typeface="+mn-lt"/>
              <a:ea typeface="Times New Roman" pitchFamily="18" charset="0"/>
            </a:endParaRPr>
          </a:p>
          <a:p>
            <a:pPr marL="268288" lvl="0" indent="-268288">
              <a:spcBef>
                <a:spcPts val="0"/>
              </a:spcBef>
              <a:buFont typeface="Arial" panose="020B0604020202020204" pitchFamily="34" charset="0"/>
              <a:buChar char="•"/>
            </a:pPr>
            <a:r>
              <a:rPr lang="ru-RU" sz="2800" dirty="0">
                <a:latin typeface="+mn-lt"/>
                <a:ea typeface="Times New Roman" pitchFamily="18" charset="0"/>
              </a:rPr>
              <a:t> </a:t>
            </a:r>
            <a:r>
              <a:rPr lang="ru-RU" sz="2800" b="1" i="1" dirty="0">
                <a:latin typeface="+mn-lt"/>
                <a:ea typeface="Times New Roman" pitchFamily="18" charset="0"/>
              </a:rPr>
              <a:t>Структурная оптимизация</a:t>
            </a:r>
            <a:r>
              <a:rPr lang="ru-RU" sz="2800" dirty="0">
                <a:latin typeface="+mn-lt"/>
                <a:ea typeface="Times New Roman" pitchFamily="18" charset="0"/>
              </a:rPr>
              <a:t> — целенаправленный итерационный процесс получения серии системных эффектов с целью оптимизации прикладной цели в рамках заданных ограничений. Структурная оптимизация практически достигается с помощью специального алгоритма структурной переорганизации элементов системы. Разработана серия имитационных моделей для демонстрации феномена структурной оптимизации и для обучения.</a:t>
            </a:r>
          </a:p>
          <a:p>
            <a:pPr marL="360000" lvl="0" indent="-360000">
              <a:spcBef>
                <a:spcPts val="0"/>
              </a:spcBef>
            </a:pPr>
            <a:r>
              <a:rPr lang="ru-RU" sz="2800" dirty="0">
                <a:latin typeface="+mn-lt"/>
                <a:ea typeface="Times New Roman" pitchFamily="18" charset="0"/>
              </a:rPr>
              <a:t>    </a:t>
            </a:r>
          </a:p>
        </p:txBody>
      </p:sp>
    </p:spTree>
    <p:extLst>
      <p:ext uri="{BB962C8B-B14F-4D97-AF65-F5344CB8AC3E}">
        <p14:creationId xmlns:p14="http://schemas.microsoft.com/office/powerpoint/2010/main" val="116699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116632"/>
            <a:ext cx="914400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spcBef>
                <a:spcPts val="0"/>
              </a:spcBef>
            </a:pPr>
            <a:r>
              <a:rPr lang="ru-RU" sz="2800" i="1" dirty="0">
                <a:effectLst>
                  <a:outerShdw blurRad="38100" dist="38100" dir="2700000" algn="tl">
                    <a:srgbClr val="000000">
                      <a:alpha val="43137"/>
                    </a:srgbClr>
                  </a:outerShdw>
                </a:effectLst>
                <a:latin typeface="+mn-lt"/>
                <a:ea typeface="Times New Roman" pitchFamily="18" charset="0"/>
              </a:rPr>
              <a:t>Необходимость изучения </a:t>
            </a:r>
            <a:r>
              <a:rPr lang="ru-RU" sz="2800" i="1" u="sng" dirty="0">
                <a:effectLst>
                  <a:outerShdw blurRad="38100" dist="38100" dir="2700000" algn="tl">
                    <a:srgbClr val="000000">
                      <a:alpha val="43137"/>
                    </a:srgbClr>
                  </a:outerShdw>
                </a:effectLst>
                <a:latin typeface="+mn-lt"/>
                <a:ea typeface="Times New Roman" pitchFamily="18" charset="0"/>
              </a:rPr>
              <a:t>восьми</a:t>
            </a:r>
            <a:r>
              <a:rPr lang="ru-RU" sz="2800" i="1" dirty="0">
                <a:effectLst>
                  <a:outerShdw blurRad="38100" dist="38100" dir="2700000" algn="tl">
                    <a:srgbClr val="000000">
                      <a:alpha val="43137"/>
                    </a:srgbClr>
                  </a:outerShdw>
                </a:effectLst>
                <a:latin typeface="+mn-lt"/>
                <a:ea typeface="Times New Roman" pitchFamily="18" charset="0"/>
              </a:rPr>
              <a:t> аспектов СП: (1 из 3):</a:t>
            </a:r>
          </a:p>
          <a:p>
            <a:pPr lvl="0">
              <a:spcBef>
                <a:spcPts val="0"/>
              </a:spcBef>
            </a:pPr>
            <a:endParaRPr lang="ru-RU" sz="800" dirty="0">
              <a:latin typeface="+mn-lt"/>
              <a:ea typeface="Times New Roman" pitchFamily="18" charset="0"/>
            </a:endParaRPr>
          </a:p>
          <a:p>
            <a:pPr lvl="0">
              <a:spcBef>
                <a:spcPts val="0"/>
              </a:spcBef>
            </a:pPr>
            <a:r>
              <a:rPr lang="ru-RU" sz="2800" dirty="0">
                <a:latin typeface="+mn-lt"/>
                <a:ea typeface="Times New Roman" pitchFamily="18" charset="0"/>
              </a:rPr>
              <a:t>    </a:t>
            </a:r>
            <a:r>
              <a:rPr lang="ru-RU" sz="2800" b="1" i="1" dirty="0">
                <a:latin typeface="+mn-lt"/>
                <a:ea typeface="Times New Roman" pitchFamily="18" charset="0"/>
              </a:rPr>
              <a:t>1) системно-элементного или системно-комплексного</a:t>
            </a:r>
            <a:r>
              <a:rPr lang="ru-RU" sz="2800" dirty="0">
                <a:latin typeface="+mn-lt"/>
                <a:ea typeface="Times New Roman" pitchFamily="18" charset="0"/>
              </a:rPr>
              <a:t>, состоящего в выявлении элементов, составляющих данную систему. Во всех социальных системах можно обнаружить вещные компоненты (средства производства и предметы потребления), процессы (экономические, социальные, политические, духовные и т. д.) и идеи, научно-осознанные интересы людей и их общностей;</a:t>
            </a:r>
          </a:p>
          <a:p>
            <a:pPr lvl="0">
              <a:spcBef>
                <a:spcPts val="0"/>
              </a:spcBef>
            </a:pPr>
            <a:endParaRPr lang="ru-RU" sz="800" dirty="0">
              <a:latin typeface="+mn-lt"/>
              <a:ea typeface="Times New Roman" pitchFamily="18" charset="0"/>
            </a:endParaRPr>
          </a:p>
          <a:p>
            <a:pPr lvl="0">
              <a:spcBef>
                <a:spcPts val="0"/>
              </a:spcBef>
            </a:pPr>
            <a:r>
              <a:rPr lang="ru-RU" sz="2800" dirty="0">
                <a:latin typeface="+mn-lt"/>
                <a:ea typeface="Times New Roman" pitchFamily="18" charset="0"/>
              </a:rPr>
              <a:t>    </a:t>
            </a:r>
            <a:r>
              <a:rPr lang="ru-RU" sz="2800" b="1" i="1" dirty="0">
                <a:latin typeface="+mn-lt"/>
                <a:ea typeface="Times New Roman" pitchFamily="18" charset="0"/>
              </a:rPr>
              <a:t>2) системно-структурного, </a:t>
            </a:r>
            <a:r>
              <a:rPr lang="ru-RU" sz="2800" dirty="0">
                <a:latin typeface="+mn-lt"/>
                <a:ea typeface="Times New Roman" pitchFamily="18" charset="0"/>
              </a:rPr>
              <a:t>заключающегося в выяснении внутренних связей и зависимостей между элементами данной системы и позволяющего получить представление о внутренней организации (строении) исследуемой системы;</a:t>
            </a:r>
          </a:p>
        </p:txBody>
      </p:sp>
    </p:spTree>
    <p:extLst>
      <p:ext uri="{BB962C8B-B14F-4D97-AF65-F5344CB8AC3E}">
        <p14:creationId xmlns:p14="http://schemas.microsoft.com/office/powerpoint/2010/main" val="2088163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485964"/>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spcBef>
                <a:spcPts val="0"/>
              </a:spcBef>
            </a:pPr>
            <a:r>
              <a:rPr lang="ru-RU" sz="2800" i="1" dirty="0">
                <a:effectLst>
                  <a:outerShdw blurRad="38100" dist="38100" dir="2700000" algn="tl">
                    <a:srgbClr val="000000">
                      <a:alpha val="43137"/>
                    </a:srgbClr>
                  </a:outerShdw>
                </a:effectLst>
                <a:latin typeface="+mn-lt"/>
                <a:ea typeface="Times New Roman" pitchFamily="18" charset="0"/>
              </a:rPr>
              <a:t>Необходимость изучения </a:t>
            </a:r>
            <a:r>
              <a:rPr lang="ru-RU" sz="2800" i="1" u="sng" dirty="0">
                <a:effectLst>
                  <a:outerShdw blurRad="38100" dist="38100" dir="2700000" algn="tl">
                    <a:srgbClr val="000000">
                      <a:alpha val="43137"/>
                    </a:srgbClr>
                  </a:outerShdw>
                </a:effectLst>
                <a:latin typeface="+mn-lt"/>
                <a:ea typeface="Times New Roman" pitchFamily="18" charset="0"/>
              </a:rPr>
              <a:t>восьми</a:t>
            </a:r>
            <a:r>
              <a:rPr lang="ru-RU" sz="2800" i="1" dirty="0">
                <a:effectLst>
                  <a:outerShdw blurRad="38100" dist="38100" dir="2700000" algn="tl">
                    <a:srgbClr val="000000">
                      <a:alpha val="43137"/>
                    </a:srgbClr>
                  </a:outerShdw>
                </a:effectLst>
                <a:latin typeface="+mn-lt"/>
                <a:ea typeface="Times New Roman" pitchFamily="18" charset="0"/>
              </a:rPr>
              <a:t> аспектов СП: (2 из 3):</a:t>
            </a:r>
          </a:p>
          <a:p>
            <a:pPr lvl="0">
              <a:spcBef>
                <a:spcPts val="0"/>
              </a:spcBef>
            </a:pPr>
            <a:endParaRPr lang="ru-RU" sz="800" dirty="0">
              <a:latin typeface="+mn-lt"/>
              <a:ea typeface="Times New Roman" pitchFamily="18" charset="0"/>
            </a:endParaRPr>
          </a:p>
          <a:p>
            <a:pPr lvl="0">
              <a:spcBef>
                <a:spcPts val="0"/>
              </a:spcBef>
            </a:pPr>
            <a:r>
              <a:rPr lang="ru-RU" sz="2800" dirty="0">
                <a:latin typeface="+mn-lt"/>
                <a:ea typeface="Times New Roman" pitchFamily="18" charset="0"/>
              </a:rPr>
              <a:t>    </a:t>
            </a:r>
            <a:r>
              <a:rPr lang="ru-RU" sz="2800" i="1" dirty="0">
                <a:latin typeface="+mn-lt"/>
                <a:ea typeface="Times New Roman" pitchFamily="18" charset="0"/>
              </a:rPr>
              <a:t>3) </a:t>
            </a:r>
            <a:r>
              <a:rPr lang="ru-RU" sz="2800" b="1" i="1" dirty="0">
                <a:latin typeface="+mn-lt"/>
                <a:ea typeface="Times New Roman" pitchFamily="18" charset="0"/>
              </a:rPr>
              <a:t>системно-функционального, </a:t>
            </a:r>
            <a:r>
              <a:rPr lang="ru-RU" sz="2800" dirty="0">
                <a:latin typeface="+mn-lt"/>
                <a:ea typeface="Times New Roman" pitchFamily="18" charset="0"/>
              </a:rPr>
              <a:t>предполагающего выявление функций, для выполнения которых созданы и существуют соответствующие системы;</a:t>
            </a:r>
          </a:p>
          <a:p>
            <a:pPr lvl="0">
              <a:spcBef>
                <a:spcPts val="0"/>
              </a:spcBef>
            </a:pPr>
            <a:endParaRPr lang="ru-RU" sz="800" dirty="0">
              <a:latin typeface="+mn-lt"/>
              <a:ea typeface="Times New Roman" pitchFamily="18" charset="0"/>
            </a:endParaRPr>
          </a:p>
          <a:p>
            <a:pPr lvl="0">
              <a:spcBef>
                <a:spcPts val="0"/>
              </a:spcBef>
            </a:pPr>
            <a:r>
              <a:rPr lang="ru-RU" sz="2800" b="1" i="1" dirty="0">
                <a:latin typeface="+mn-lt"/>
                <a:ea typeface="Times New Roman" pitchFamily="18" charset="0"/>
              </a:rPr>
              <a:t>    </a:t>
            </a:r>
            <a:r>
              <a:rPr lang="ru-RU" sz="2800" i="1" dirty="0">
                <a:latin typeface="+mn-lt"/>
                <a:ea typeface="Times New Roman" pitchFamily="18" charset="0"/>
              </a:rPr>
              <a:t>4)</a:t>
            </a:r>
            <a:r>
              <a:rPr lang="ru-RU" sz="2800" b="1" i="1" dirty="0">
                <a:latin typeface="+mn-lt"/>
                <a:ea typeface="Times New Roman" pitchFamily="18" charset="0"/>
              </a:rPr>
              <a:t> системно-целевого, </a:t>
            </a:r>
            <a:r>
              <a:rPr lang="ru-RU" sz="2800" dirty="0">
                <a:latin typeface="+mn-lt"/>
                <a:ea typeface="Times New Roman" pitchFamily="18" charset="0"/>
              </a:rPr>
              <a:t>означающего необходимость научного определения целей и подцелей системы, их взаимной увязки между собой;</a:t>
            </a:r>
          </a:p>
          <a:p>
            <a:pPr lvl="0">
              <a:spcBef>
                <a:spcPts val="0"/>
              </a:spcBef>
            </a:pPr>
            <a:endParaRPr lang="ru-RU" sz="800" dirty="0">
              <a:latin typeface="+mn-lt"/>
              <a:ea typeface="Times New Roman" pitchFamily="18" charset="0"/>
            </a:endParaRPr>
          </a:p>
          <a:p>
            <a:pPr lvl="0" indent="268288">
              <a:spcBef>
                <a:spcPts val="0"/>
              </a:spcBef>
            </a:pPr>
            <a:r>
              <a:rPr lang="ru-RU" sz="2800" i="1" dirty="0">
                <a:latin typeface="+mn-lt"/>
                <a:ea typeface="Times New Roman" pitchFamily="18" charset="0"/>
              </a:rPr>
              <a:t>5)</a:t>
            </a:r>
            <a:r>
              <a:rPr lang="ru-RU" sz="2800" dirty="0">
                <a:latin typeface="+mn-lt"/>
                <a:ea typeface="Times New Roman" pitchFamily="18" charset="0"/>
              </a:rPr>
              <a:t> </a:t>
            </a:r>
            <a:r>
              <a:rPr lang="ru-RU" sz="2800" b="1" i="1" dirty="0">
                <a:latin typeface="+mn-lt"/>
                <a:ea typeface="Times New Roman" pitchFamily="18" charset="0"/>
              </a:rPr>
              <a:t>системно-ресурсного</a:t>
            </a:r>
            <a:r>
              <a:rPr lang="ru-RU" sz="2800" dirty="0">
                <a:latin typeface="+mn-lt"/>
                <a:ea typeface="Times New Roman" pitchFamily="18" charset="0"/>
              </a:rPr>
              <a:t>, заключающегося в тщательном выявлении ресурсов, требующихся для функционирования системы, для решения системой той или иной проблемы;</a:t>
            </a:r>
          </a:p>
          <a:p>
            <a:pPr lvl="0">
              <a:spcBef>
                <a:spcPts val="0"/>
              </a:spcBef>
            </a:pPr>
            <a:endParaRPr lang="ru-RU" sz="2800" dirty="0">
              <a:latin typeface="+mn-lt"/>
              <a:ea typeface="Times New Roman" pitchFamily="18" charset="0"/>
            </a:endParaRPr>
          </a:p>
        </p:txBody>
      </p:sp>
    </p:spTree>
    <p:extLst>
      <p:ext uri="{BB962C8B-B14F-4D97-AF65-F5344CB8AC3E}">
        <p14:creationId xmlns:p14="http://schemas.microsoft.com/office/powerpoint/2010/main" val="13623038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485963"/>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spcBef>
                <a:spcPts val="0"/>
              </a:spcBef>
            </a:pPr>
            <a:r>
              <a:rPr lang="ru-RU" sz="2800" i="1" dirty="0">
                <a:effectLst>
                  <a:outerShdw blurRad="38100" dist="38100" dir="2700000" algn="tl">
                    <a:srgbClr val="000000">
                      <a:alpha val="43137"/>
                    </a:srgbClr>
                  </a:outerShdw>
                </a:effectLst>
                <a:latin typeface="+mn-lt"/>
                <a:ea typeface="Times New Roman" pitchFamily="18" charset="0"/>
              </a:rPr>
              <a:t>Необходимость изучения </a:t>
            </a:r>
            <a:r>
              <a:rPr lang="ru-RU" sz="2800" i="1" u="sng" dirty="0">
                <a:effectLst>
                  <a:outerShdw blurRad="38100" dist="38100" dir="2700000" algn="tl">
                    <a:srgbClr val="000000">
                      <a:alpha val="43137"/>
                    </a:srgbClr>
                  </a:outerShdw>
                </a:effectLst>
                <a:latin typeface="+mn-lt"/>
                <a:ea typeface="Times New Roman" pitchFamily="18" charset="0"/>
              </a:rPr>
              <a:t>восьми</a:t>
            </a:r>
            <a:r>
              <a:rPr lang="ru-RU" sz="2800" i="1" dirty="0">
                <a:effectLst>
                  <a:outerShdw blurRad="38100" dist="38100" dir="2700000" algn="tl">
                    <a:srgbClr val="000000">
                      <a:alpha val="43137"/>
                    </a:srgbClr>
                  </a:outerShdw>
                </a:effectLst>
                <a:latin typeface="+mn-lt"/>
                <a:ea typeface="Times New Roman" pitchFamily="18" charset="0"/>
              </a:rPr>
              <a:t> аспектов СП: (3 из 3):</a:t>
            </a:r>
          </a:p>
          <a:p>
            <a:pPr lvl="0">
              <a:spcBef>
                <a:spcPts val="0"/>
              </a:spcBef>
            </a:pPr>
            <a:endParaRPr lang="ru-RU" sz="800" dirty="0">
              <a:latin typeface="+mn-lt"/>
              <a:ea typeface="Times New Roman" pitchFamily="18" charset="0"/>
            </a:endParaRPr>
          </a:p>
          <a:p>
            <a:pPr lvl="0">
              <a:spcBef>
                <a:spcPts val="0"/>
              </a:spcBef>
            </a:pPr>
            <a:r>
              <a:rPr lang="ru-RU" sz="2800" dirty="0">
                <a:latin typeface="+mn-lt"/>
                <a:ea typeface="Times New Roman" pitchFamily="18" charset="0"/>
              </a:rPr>
              <a:t>    6) </a:t>
            </a:r>
            <a:r>
              <a:rPr lang="ru-RU" sz="2800" b="1" i="1" dirty="0">
                <a:latin typeface="+mn-lt"/>
                <a:ea typeface="Times New Roman" pitchFamily="18" charset="0"/>
              </a:rPr>
              <a:t>системно-интеграционного</a:t>
            </a:r>
            <a:r>
              <a:rPr lang="ru-RU" sz="2800" dirty="0">
                <a:latin typeface="+mn-lt"/>
                <a:ea typeface="Times New Roman" pitchFamily="18" charset="0"/>
              </a:rPr>
              <a:t>, состоящего в определении совокупности качественных свойств системы, обеспечивающих её целостность и особенность;</a:t>
            </a:r>
          </a:p>
          <a:p>
            <a:pPr lvl="0">
              <a:spcBef>
                <a:spcPts val="0"/>
              </a:spcBef>
            </a:pPr>
            <a:endParaRPr lang="ru-RU" sz="800" dirty="0">
              <a:latin typeface="+mn-lt"/>
              <a:ea typeface="Times New Roman" pitchFamily="18" charset="0"/>
            </a:endParaRPr>
          </a:p>
          <a:p>
            <a:pPr lvl="0">
              <a:spcBef>
                <a:spcPts val="0"/>
              </a:spcBef>
            </a:pPr>
            <a:r>
              <a:rPr lang="ru-RU" sz="2800" dirty="0">
                <a:latin typeface="+mn-lt"/>
                <a:ea typeface="Times New Roman" pitchFamily="18" charset="0"/>
              </a:rPr>
              <a:t>    7) </a:t>
            </a:r>
            <a:r>
              <a:rPr lang="ru-RU" sz="2800" b="1" i="1" dirty="0">
                <a:latin typeface="+mn-lt"/>
                <a:ea typeface="Times New Roman" pitchFamily="18" charset="0"/>
              </a:rPr>
              <a:t>системно-коммуникационного</a:t>
            </a:r>
            <a:r>
              <a:rPr lang="ru-RU" sz="2800" dirty="0">
                <a:latin typeface="+mn-lt"/>
                <a:ea typeface="Times New Roman" pitchFamily="18" charset="0"/>
              </a:rPr>
              <a:t>, означающего необходимость выявления внешних связей данной системы с другими, то есть её связей с окружающей средой;</a:t>
            </a:r>
          </a:p>
          <a:p>
            <a:pPr lvl="0">
              <a:spcBef>
                <a:spcPts val="0"/>
              </a:spcBef>
            </a:pPr>
            <a:endParaRPr lang="ru-RU" sz="800" dirty="0">
              <a:latin typeface="+mn-lt"/>
              <a:ea typeface="Times New Roman" pitchFamily="18" charset="0"/>
            </a:endParaRPr>
          </a:p>
          <a:p>
            <a:pPr lvl="0">
              <a:spcBef>
                <a:spcPts val="0"/>
              </a:spcBef>
            </a:pPr>
            <a:r>
              <a:rPr lang="ru-RU" sz="2800" dirty="0">
                <a:latin typeface="+mn-lt"/>
                <a:ea typeface="Times New Roman" pitchFamily="18" charset="0"/>
              </a:rPr>
              <a:t>    8) </a:t>
            </a:r>
            <a:r>
              <a:rPr lang="ru-RU" sz="2800" b="1" i="1" dirty="0">
                <a:latin typeface="+mn-lt"/>
                <a:ea typeface="Times New Roman" pitchFamily="18" charset="0"/>
              </a:rPr>
              <a:t>системно-исторического</a:t>
            </a:r>
            <a:r>
              <a:rPr lang="ru-RU" sz="2800" dirty="0">
                <a:latin typeface="+mn-lt"/>
                <a:ea typeface="Times New Roman" pitchFamily="18" charset="0"/>
              </a:rPr>
              <a:t>, позволяющего выяснить условия во времени возникновения исследуемой системы, пройденные ею этапы, современное состояние, а также возможные перспективы развития.</a:t>
            </a:r>
          </a:p>
        </p:txBody>
      </p:sp>
    </p:spTree>
    <p:extLst>
      <p:ext uri="{BB962C8B-B14F-4D97-AF65-F5344CB8AC3E}">
        <p14:creationId xmlns:p14="http://schemas.microsoft.com/office/powerpoint/2010/main" val="9899030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395536" y="913937"/>
            <a:ext cx="8280920" cy="49552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lvl="0" indent="-360000">
              <a:spcBef>
                <a:spcPts val="0"/>
              </a:spcBef>
            </a:pPr>
            <a:r>
              <a:rPr kumimoji="0" lang="ru-RU" sz="2800" b="1" i="0" u="none" strike="noStrike" cap="none" normalizeH="0" baseline="0" dirty="0">
                <a:ln>
                  <a:noFill/>
                </a:ln>
                <a:solidFill>
                  <a:schemeClr val="tx1"/>
                </a:solidFill>
                <a:effectLst/>
                <a:latin typeface="+mn-lt"/>
                <a:ea typeface="Times New Roman" pitchFamily="18" charset="0"/>
                <a:cs typeface="Arial" pitchFamily="34" charset="0"/>
              </a:rPr>
              <a:t>	</a:t>
            </a:r>
            <a:r>
              <a:rPr lang="ru-RU" sz="2800" dirty="0">
                <a:latin typeface="+mn-lt"/>
                <a:ea typeface="Times New Roman" pitchFamily="18" charset="0"/>
              </a:rPr>
              <a:t>	Для </a:t>
            </a:r>
            <a:r>
              <a:rPr lang="ru-RU" sz="2800" u="sng" dirty="0">
                <a:latin typeface="+mn-lt"/>
                <a:ea typeface="Times New Roman" pitchFamily="18" charset="0"/>
              </a:rPr>
              <a:t>укрупненной</a:t>
            </a:r>
            <a:r>
              <a:rPr lang="ru-RU" sz="2800" dirty="0">
                <a:latin typeface="+mn-lt"/>
                <a:ea typeface="Times New Roman" pitchFamily="18" charset="0"/>
              </a:rPr>
              <a:t> оценки стоимости владения могут применяться </a:t>
            </a:r>
            <a:r>
              <a:rPr lang="ru-RU" sz="2800" u="sng" dirty="0">
                <a:latin typeface="+mn-lt"/>
                <a:ea typeface="Times New Roman" pitchFamily="18" charset="0"/>
              </a:rPr>
              <a:t>упрощенные</a:t>
            </a:r>
            <a:r>
              <a:rPr lang="ru-RU" sz="2800" dirty="0">
                <a:latin typeface="+mn-lt"/>
                <a:ea typeface="Times New Roman" pitchFamily="18" charset="0"/>
              </a:rPr>
              <a:t> методики расчета </a:t>
            </a:r>
            <a:r>
              <a:rPr lang="ru-RU" sz="2800" b="1" i="1" dirty="0">
                <a:latin typeface="+mn-lt"/>
                <a:ea typeface="Times New Roman" pitchFamily="18" charset="0"/>
              </a:rPr>
              <a:t>TCO</a:t>
            </a:r>
            <a:r>
              <a:rPr lang="ru-RU" sz="2800" dirty="0">
                <a:latin typeface="+mn-lt"/>
                <a:ea typeface="Times New Roman" pitchFamily="18" charset="0"/>
              </a:rPr>
              <a:t>, выявляющие, прежде всего, структуру затрат, и дающие представление о вероятных потерях в </a:t>
            </a:r>
          </a:p>
          <a:p>
            <a:pPr marL="360000" lvl="0" indent="-360000">
              <a:spcBef>
                <a:spcPts val="0"/>
              </a:spcBef>
            </a:pPr>
            <a:r>
              <a:rPr lang="ru-RU" sz="2800" dirty="0">
                <a:latin typeface="+mn-lt"/>
                <a:ea typeface="Times New Roman" pitchFamily="18" charset="0"/>
              </a:rPr>
              <a:t>	процессе владения. </a:t>
            </a:r>
          </a:p>
          <a:p>
            <a:pPr marL="360000" lvl="0" indent="-360000">
              <a:spcBef>
                <a:spcPts val="0"/>
              </a:spcBef>
            </a:pPr>
            <a:endParaRPr lang="ru-RU" sz="800" dirty="0">
              <a:latin typeface="+mn-lt"/>
              <a:ea typeface="Times New Roman" pitchFamily="18" charset="0"/>
            </a:endParaRPr>
          </a:p>
          <a:p>
            <a:pPr marL="360000" lvl="0" indent="-360000">
              <a:spcBef>
                <a:spcPts val="0"/>
              </a:spcBef>
            </a:pPr>
            <a:r>
              <a:rPr lang="ru-RU" sz="2800" dirty="0">
                <a:latin typeface="+mn-lt"/>
                <a:ea typeface="Times New Roman" pitchFamily="18" charset="0"/>
              </a:rPr>
              <a:t>		Несмотря на то, что большинство затрат могут быть определены заранее либо спрогнозированы с высокой точностью, некоторые затраты носят вероятностный характер, что влечет за собой риск существенных отклонений действительных расходов от прогнозных (расчетных).</a:t>
            </a:r>
            <a:endParaRPr kumimoji="0" lang="ru-RU" sz="280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7377248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536875"/>
            <a:ext cx="9144000" cy="57349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lvl="0" indent="-360000" algn="just">
              <a:lnSpc>
                <a:spcPts val="4000"/>
              </a:lnSpc>
              <a:spcBef>
                <a:spcPts val="0"/>
              </a:spcBef>
            </a:pPr>
            <a:r>
              <a:rPr kumimoji="0" lang="ru-RU" sz="2800" b="1" i="0" u="none" strike="noStrike" cap="none" normalizeH="0" baseline="0" dirty="0">
                <a:ln>
                  <a:noFill/>
                </a:ln>
                <a:solidFill>
                  <a:schemeClr val="tx1"/>
                </a:solidFill>
                <a:effectLst/>
                <a:latin typeface="+mn-lt"/>
                <a:ea typeface="Times New Roman" pitchFamily="18" charset="0"/>
                <a:cs typeface="Arial" pitchFamily="34" charset="0"/>
              </a:rPr>
              <a:t>	</a:t>
            </a:r>
            <a:r>
              <a:rPr kumimoji="0" lang="ru-RU" sz="2800" b="0" i="0" u="none" strike="noStrike" cap="none" normalizeH="0" baseline="0" dirty="0">
                <a:ln>
                  <a:noFill/>
                </a:ln>
                <a:solidFill>
                  <a:schemeClr val="tx1"/>
                </a:solidFill>
                <a:effectLst/>
                <a:latin typeface="+mn-lt"/>
                <a:ea typeface="Times New Roman" pitchFamily="18" charset="0"/>
                <a:cs typeface="Arial" pitchFamily="34" charset="0"/>
              </a:rPr>
              <a:t> Методика </a:t>
            </a:r>
            <a:r>
              <a:rPr kumimoji="0" lang="en-US" sz="2800" b="0" i="0" u="none" strike="noStrike" cap="none" normalizeH="0" baseline="0" dirty="0">
                <a:ln>
                  <a:noFill/>
                </a:ln>
                <a:solidFill>
                  <a:schemeClr val="tx1"/>
                </a:solidFill>
                <a:effectLst/>
                <a:latin typeface="+mn-lt"/>
                <a:ea typeface="Times New Roman" pitchFamily="18" charset="0"/>
                <a:cs typeface="Arial" pitchFamily="34" charset="0"/>
              </a:rPr>
              <a:t>Gartner Group</a:t>
            </a:r>
            <a:r>
              <a:rPr kumimoji="0" lang="ru-RU" sz="2800" b="0" i="0" u="none" strike="noStrike" cap="none" normalizeH="0" baseline="0" dirty="0">
                <a:ln>
                  <a:noFill/>
                </a:ln>
                <a:solidFill>
                  <a:schemeClr val="tx1"/>
                </a:solidFill>
                <a:effectLst/>
                <a:latin typeface="+mn-lt"/>
                <a:ea typeface="Times New Roman" pitchFamily="18" charset="0"/>
                <a:cs typeface="Arial" pitchFamily="34" charset="0"/>
              </a:rPr>
              <a:t> позволяет рассчитать всю расходную часть корпоративной информационной системы (КИС), включая: </a:t>
            </a:r>
          </a:p>
          <a:p>
            <a:pPr marL="817200" lvl="1" indent="-360000" algn="just">
              <a:lnSpc>
                <a:spcPts val="4000"/>
              </a:lnSpc>
              <a:spcBef>
                <a:spcPts val="0"/>
              </a:spcBef>
              <a:buFont typeface="Wingdings" pitchFamily="2" charset="2"/>
              <a:buChar char="ü"/>
            </a:pPr>
            <a:r>
              <a:rPr kumimoji="0" lang="ru-RU" sz="2800" b="0" i="0" u="none" strike="noStrike" cap="none" normalizeH="0" baseline="0" dirty="0">
                <a:ln>
                  <a:noFill/>
                </a:ln>
                <a:solidFill>
                  <a:schemeClr val="tx1"/>
                </a:solidFill>
                <a:effectLst/>
                <a:latin typeface="+mn-lt"/>
                <a:ea typeface="Times New Roman" pitchFamily="18" charset="0"/>
                <a:cs typeface="Arial" pitchFamily="34" charset="0"/>
              </a:rPr>
              <a:t>прямые расходы;</a:t>
            </a:r>
          </a:p>
          <a:p>
            <a:pPr marL="817200" lvl="1" indent="-360000" algn="just">
              <a:lnSpc>
                <a:spcPts val="4000"/>
              </a:lnSpc>
              <a:spcBef>
                <a:spcPts val="0"/>
              </a:spcBef>
              <a:buFont typeface="Wingdings" pitchFamily="2" charset="2"/>
              <a:buChar char="ü"/>
            </a:pPr>
            <a:r>
              <a:rPr kumimoji="0" lang="ru-RU" sz="2800" b="0" i="0" u="none" strike="noStrike" cap="none" normalizeH="0" baseline="0" dirty="0">
                <a:ln>
                  <a:noFill/>
                </a:ln>
                <a:solidFill>
                  <a:schemeClr val="tx1"/>
                </a:solidFill>
                <a:effectLst/>
                <a:latin typeface="+mn-lt"/>
                <a:ea typeface="Times New Roman" pitchFamily="18" charset="0"/>
                <a:cs typeface="Arial" pitchFamily="34" charset="0"/>
              </a:rPr>
              <a:t>косвенные расходы </a:t>
            </a:r>
            <a:endParaRPr kumimoji="0" lang="en-US" sz="2800" b="0" i="0" u="none" strike="noStrike" cap="none" normalizeH="0" baseline="0" dirty="0">
              <a:ln>
                <a:noFill/>
              </a:ln>
              <a:solidFill>
                <a:schemeClr val="tx1"/>
              </a:solidFill>
              <a:effectLst/>
              <a:latin typeface="+mn-lt"/>
              <a:ea typeface="Times New Roman" pitchFamily="18" charset="0"/>
              <a:cs typeface="Arial" pitchFamily="34" charset="0"/>
            </a:endParaRPr>
          </a:p>
          <a:p>
            <a:pPr lvl="1" algn="just">
              <a:lnSpc>
                <a:spcPts val="4000"/>
              </a:lnSpc>
              <a:spcBef>
                <a:spcPts val="0"/>
              </a:spcBef>
            </a:pPr>
            <a:r>
              <a:rPr kumimoji="0" lang="ru-RU" sz="2800" b="0" i="0" u="none" strike="noStrike" cap="none" normalizeH="0" baseline="0" dirty="0">
                <a:ln>
                  <a:noFill/>
                </a:ln>
                <a:solidFill>
                  <a:schemeClr val="tx1"/>
                </a:solidFill>
                <a:effectLst/>
                <a:latin typeface="+mn-lt"/>
                <a:ea typeface="Times New Roman" pitchFamily="18" charset="0"/>
                <a:cs typeface="Arial" pitchFamily="34" charset="0"/>
              </a:rPr>
              <a:t>на</a:t>
            </a:r>
            <a:r>
              <a:rPr lang="ru-RU" sz="2800" dirty="0">
                <a:latin typeface="+mn-lt"/>
                <a:ea typeface="Times New Roman" pitchFamily="18" charset="0"/>
              </a:rPr>
              <a:t>:</a:t>
            </a:r>
            <a:endParaRPr kumimoji="0" lang="ru-RU" sz="2800" b="0" i="0" u="none" strike="noStrike" cap="none" normalizeH="0" baseline="0" dirty="0">
              <a:ln>
                <a:noFill/>
              </a:ln>
              <a:solidFill>
                <a:schemeClr val="tx1"/>
              </a:solidFill>
              <a:effectLst/>
              <a:latin typeface="+mn-lt"/>
              <a:ea typeface="Times New Roman" pitchFamily="18" charset="0"/>
              <a:cs typeface="Arial" pitchFamily="34" charset="0"/>
            </a:endParaRPr>
          </a:p>
          <a:p>
            <a:pPr marL="1274400" lvl="2" indent="-360000">
              <a:lnSpc>
                <a:spcPts val="4000"/>
              </a:lnSpc>
              <a:spcBef>
                <a:spcPts val="0"/>
              </a:spcBef>
              <a:buFont typeface="Arial" pitchFamily="34" charset="0"/>
              <a:buChar char="•"/>
            </a:pPr>
            <a:r>
              <a:rPr kumimoji="0" lang="ru-RU" sz="2800" b="0" i="0" u="none" strike="noStrike" cap="none" normalizeH="0" baseline="0" dirty="0">
                <a:ln>
                  <a:noFill/>
                </a:ln>
                <a:solidFill>
                  <a:schemeClr val="tx1"/>
                </a:solidFill>
                <a:effectLst/>
                <a:latin typeface="+mn-lt"/>
                <a:ea typeface="Times New Roman" pitchFamily="18" charset="0"/>
                <a:cs typeface="Arial" pitchFamily="34" charset="0"/>
              </a:rPr>
              <a:t>на аппаратно-программные средства, </a:t>
            </a:r>
          </a:p>
          <a:p>
            <a:pPr marL="1274400" lvl="2" indent="-360000">
              <a:lnSpc>
                <a:spcPts val="4000"/>
              </a:lnSpc>
              <a:spcBef>
                <a:spcPts val="0"/>
              </a:spcBef>
              <a:buFont typeface="Arial" pitchFamily="34" charset="0"/>
              <a:buChar char="•"/>
            </a:pPr>
            <a:r>
              <a:rPr kumimoji="0" lang="ru-RU" sz="2800" b="0" i="0" u="none" strike="noStrike" cap="none" normalizeH="0" baseline="0" dirty="0">
                <a:ln>
                  <a:noFill/>
                </a:ln>
                <a:solidFill>
                  <a:schemeClr val="tx1"/>
                </a:solidFill>
                <a:effectLst/>
                <a:latin typeface="+mn-lt"/>
                <a:ea typeface="Times New Roman" pitchFamily="18" charset="0"/>
                <a:cs typeface="Arial" pitchFamily="34" charset="0"/>
              </a:rPr>
              <a:t>организационные мероприятия, </a:t>
            </a:r>
          </a:p>
          <a:p>
            <a:pPr marL="1274400" lvl="2" indent="-360000">
              <a:lnSpc>
                <a:spcPts val="4000"/>
              </a:lnSpc>
              <a:spcBef>
                <a:spcPts val="0"/>
              </a:spcBef>
              <a:buFont typeface="Arial" pitchFamily="34" charset="0"/>
              <a:buChar char="•"/>
            </a:pPr>
            <a:r>
              <a:rPr kumimoji="0" lang="ru-RU" sz="2800" b="0" i="0" u="none" strike="noStrike" cap="none" normalizeH="0" baseline="0" dirty="0">
                <a:ln>
                  <a:noFill/>
                </a:ln>
                <a:solidFill>
                  <a:schemeClr val="tx1"/>
                </a:solidFill>
                <a:effectLst/>
                <a:latin typeface="+mn-lt"/>
                <a:ea typeface="Times New Roman" pitchFamily="18" charset="0"/>
                <a:cs typeface="Arial" pitchFamily="34" charset="0"/>
              </a:rPr>
              <a:t>обучение и повышение квалификации сотрудников компании, </a:t>
            </a:r>
          </a:p>
          <a:p>
            <a:pPr marL="1274400" lvl="2" indent="-360000">
              <a:lnSpc>
                <a:spcPts val="4000"/>
              </a:lnSpc>
              <a:spcBef>
                <a:spcPts val="0"/>
              </a:spcBef>
              <a:buFont typeface="Arial" pitchFamily="34" charset="0"/>
              <a:buChar char="•"/>
            </a:pPr>
            <a:r>
              <a:rPr kumimoji="0" lang="ru-RU" sz="2800" b="0" i="0" u="none" strike="noStrike" cap="none" normalizeH="0" baseline="0" dirty="0">
                <a:ln>
                  <a:noFill/>
                </a:ln>
                <a:solidFill>
                  <a:schemeClr val="tx1"/>
                </a:solidFill>
                <a:effectLst/>
                <a:latin typeface="+mn-lt"/>
                <a:ea typeface="Times New Roman" pitchFamily="18" charset="0"/>
                <a:cs typeface="Arial" pitchFamily="34" charset="0"/>
              </a:rPr>
              <a:t>реорганизацию, реструктуризацию бизнеса и т.д.</a:t>
            </a:r>
            <a:endParaRPr kumimoji="0" lang="ru-RU" sz="2800" b="0" i="0" u="none" strike="noStrike" cap="none" normalizeH="0" baseline="0" dirty="0">
              <a:ln>
                <a:noFill/>
              </a:ln>
              <a:solidFill>
                <a:schemeClr val="tx1"/>
              </a:solidFill>
              <a:effectLst/>
              <a:latin typeface="+mn-lt"/>
              <a:cs typeface="Arial" pitchFamily="34" charset="0"/>
            </a:endParaRPr>
          </a:p>
        </p:txBody>
      </p:sp>
    </p:spTree>
    <p:extLst>
      <p:ext uri="{BB962C8B-B14F-4D97-AF65-F5344CB8AC3E}">
        <p14:creationId xmlns:p14="http://schemas.microsoft.com/office/powerpoint/2010/main" val="1140434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467544" y="462528"/>
            <a:ext cx="8208912" cy="2677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Отчет </a:t>
            </a:r>
            <a:r>
              <a:rPr lang="ru-RU" sz="2800" dirty="0">
                <a:latin typeface="+mn-lt"/>
              </a:rPr>
              <a:t>о проделанной работе включает в себя полученные сведения, рекомендации и комментарии консультантов, также в состав отчета входит сводная таблица (Microsoft Excel), отражающая взаимное влияние затрат, прибыли и рисков.</a:t>
            </a:r>
            <a:r>
              <a:rPr lang="ru-RU" sz="2800" dirty="0">
                <a:latin typeface="+mn-lt"/>
              </a:rPr>
              <a:t> </a:t>
            </a:r>
            <a:endParaRPr lang="ru-RU" sz="2800" dirty="0">
              <a:effectLst/>
              <a:latin typeface="+mn-lt"/>
            </a:endParaRPr>
          </a:p>
        </p:txBody>
      </p:sp>
    </p:spTree>
    <p:extLst>
      <p:ext uri="{BB962C8B-B14F-4D97-AF65-F5344CB8AC3E}">
        <p14:creationId xmlns:p14="http://schemas.microsoft.com/office/powerpoint/2010/main" val="20319381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65112"/>
            <a:ext cx="9144000" cy="48628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indent="-360000" algn="just">
              <a:spcBef>
                <a:spcPts val="1200"/>
              </a:spcBef>
            </a:pPr>
            <a:r>
              <a:rPr lang="ru-RU" sz="2800" b="1" dirty="0">
                <a:latin typeface="+mn-lt"/>
                <a:ea typeface="Times New Roman" pitchFamily="18" charset="0"/>
              </a:rPr>
              <a:t>	Показатель ТСО  </a:t>
            </a:r>
            <a:r>
              <a:rPr lang="ru-RU" sz="2800" i="1" dirty="0">
                <a:latin typeface="+mn-lt"/>
                <a:ea typeface="Times New Roman" pitchFamily="18" charset="0"/>
              </a:rPr>
              <a:t>(применимость)                 </a:t>
            </a:r>
          </a:p>
          <a:p>
            <a:pPr marL="360000" indent="-360000" algn="just">
              <a:spcBef>
                <a:spcPts val="1200"/>
              </a:spcBef>
              <a:buFont typeface="Arial" pitchFamily="34" charset="0"/>
              <a:buChar char="•"/>
            </a:pPr>
            <a:r>
              <a:rPr lang="ru-RU" sz="2800" dirty="0">
                <a:latin typeface="+mn-lt"/>
                <a:ea typeface="Times New Roman" pitchFamily="18" charset="0"/>
              </a:rPr>
              <a:t>применим практически на всех основных этапах жизненного цикла корпоративной системы защиты информации;</a:t>
            </a:r>
          </a:p>
          <a:p>
            <a:pPr marL="360000" indent="-360000" algn="just">
              <a:spcBef>
                <a:spcPts val="1200"/>
              </a:spcBef>
              <a:buFont typeface="Arial" pitchFamily="34" charset="0"/>
              <a:buChar char="•"/>
            </a:pPr>
            <a:r>
              <a:rPr lang="ru-RU" sz="2800" dirty="0">
                <a:latin typeface="+mn-lt"/>
                <a:ea typeface="Times New Roman" pitchFamily="18" charset="0"/>
              </a:rPr>
              <a:t> помогает «навести порядок» в существующих и планируемых затратах на ИБ; </a:t>
            </a:r>
          </a:p>
          <a:p>
            <a:pPr marL="360000" indent="-360000" algn="just">
              <a:spcBef>
                <a:spcPts val="1200"/>
              </a:spcBef>
              <a:buFont typeface="Arial" pitchFamily="34" charset="0"/>
              <a:buChar char="•"/>
            </a:pPr>
            <a:r>
              <a:rPr lang="ru-RU" sz="2800" dirty="0">
                <a:latin typeface="+mn-lt"/>
                <a:ea typeface="Times New Roman" pitchFamily="18" charset="0"/>
              </a:rPr>
              <a:t>объективно и независимо обосновать экономическую целесообразность внедрения и использования конкретных организационных и технических мер и средств защиты информации.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65112"/>
            <a:ext cx="9144000" cy="63863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indent="-360000" algn="just">
              <a:spcBef>
                <a:spcPts val="1200"/>
              </a:spcBef>
            </a:pPr>
            <a:r>
              <a:rPr lang="ru-RU" sz="2800" b="1" dirty="0">
                <a:latin typeface="+mn-lt"/>
                <a:ea typeface="Times New Roman" pitchFamily="18" charset="0"/>
              </a:rPr>
              <a:t>	Показатель ТСО </a:t>
            </a:r>
            <a:r>
              <a:rPr lang="ru-RU" sz="2800" i="1" dirty="0">
                <a:latin typeface="+mj-lt"/>
                <a:ea typeface="Times New Roman" pitchFamily="18" charset="0"/>
              </a:rPr>
              <a:t>(ограничения) </a:t>
            </a:r>
            <a:endParaRPr lang="ru-RU" sz="2800" b="1" dirty="0">
              <a:latin typeface="+mj-lt"/>
              <a:ea typeface="Times New Roman" pitchFamily="18" charset="0"/>
            </a:endParaRPr>
          </a:p>
          <a:p>
            <a:pPr marL="360000" indent="-360000">
              <a:spcBef>
                <a:spcPts val="600"/>
              </a:spcBef>
            </a:pPr>
            <a:r>
              <a:rPr lang="ru-RU" sz="2800" dirty="0">
                <a:latin typeface="+mn-lt"/>
                <a:ea typeface="Times New Roman" pitchFamily="18" charset="0"/>
              </a:rPr>
              <a:t>	Для объективности решения необходимо дополнительно учитывать </a:t>
            </a:r>
          </a:p>
          <a:p>
            <a:pPr marL="817200" lvl="1" indent="-360000">
              <a:spcBef>
                <a:spcPts val="600"/>
              </a:spcBef>
              <a:buFont typeface="Wingdings" pitchFamily="2" charset="2"/>
              <a:buChar char="ü"/>
            </a:pPr>
            <a:r>
              <a:rPr lang="ru-RU" sz="2800" dirty="0">
                <a:latin typeface="+mn-lt"/>
                <a:ea typeface="Times New Roman" pitchFamily="18" charset="0"/>
              </a:rPr>
              <a:t>состояние внешней среды предприятия; </a:t>
            </a:r>
          </a:p>
          <a:p>
            <a:pPr marL="817200" lvl="1" indent="-360000">
              <a:spcBef>
                <a:spcPts val="600"/>
              </a:spcBef>
              <a:buFont typeface="Wingdings" pitchFamily="2" charset="2"/>
              <a:buChar char="ü"/>
            </a:pPr>
            <a:r>
              <a:rPr lang="ru-RU" sz="2800" dirty="0">
                <a:latin typeface="+mn-lt"/>
                <a:ea typeface="Times New Roman" pitchFamily="18" charset="0"/>
              </a:rPr>
              <a:t>состояние внутренней среды предприятия, </a:t>
            </a:r>
          </a:p>
          <a:p>
            <a:pPr marL="792000" indent="-360000">
              <a:spcBef>
                <a:spcPts val="600"/>
              </a:spcBef>
            </a:pPr>
            <a:r>
              <a:rPr lang="ru-RU" sz="2800" dirty="0">
                <a:latin typeface="+mn-lt"/>
                <a:ea typeface="Times New Roman" pitchFamily="18" charset="0"/>
              </a:rPr>
              <a:t>	например показатели: </a:t>
            </a:r>
          </a:p>
          <a:p>
            <a:pPr marL="1274400" lvl="2" indent="-360000">
              <a:spcBef>
                <a:spcPts val="600"/>
              </a:spcBef>
              <a:buFont typeface="Arial" pitchFamily="34" charset="0"/>
              <a:buChar char="•"/>
            </a:pPr>
            <a:r>
              <a:rPr lang="ru-RU" sz="2800" dirty="0">
                <a:latin typeface="+mn-lt"/>
                <a:ea typeface="Times New Roman" pitchFamily="18" charset="0"/>
              </a:rPr>
              <a:t>технологического развития предприятия, </a:t>
            </a:r>
          </a:p>
          <a:p>
            <a:pPr marL="1274400" lvl="2" indent="-360000">
              <a:spcBef>
                <a:spcPts val="600"/>
              </a:spcBef>
              <a:buFont typeface="Arial" pitchFamily="34" charset="0"/>
              <a:buChar char="•"/>
            </a:pPr>
            <a:r>
              <a:rPr lang="ru-RU" sz="2800" dirty="0">
                <a:latin typeface="+mn-lt"/>
                <a:ea typeface="Times New Roman" pitchFamily="18" charset="0"/>
              </a:rPr>
              <a:t>управленческого развития предприятия , </a:t>
            </a:r>
          </a:p>
          <a:p>
            <a:pPr marL="1274400" lvl="2" indent="-360000">
              <a:spcBef>
                <a:spcPts val="600"/>
              </a:spcBef>
              <a:buFont typeface="Arial" pitchFamily="34" charset="0"/>
              <a:buChar char="•"/>
            </a:pPr>
            <a:r>
              <a:rPr lang="ru-RU" sz="2800" dirty="0">
                <a:latin typeface="+mn-lt"/>
                <a:ea typeface="Times New Roman" pitchFamily="18" charset="0"/>
              </a:rPr>
              <a:t>кадрового развития предприятия; </a:t>
            </a:r>
          </a:p>
          <a:p>
            <a:pPr marL="1274400" lvl="2" indent="-360000">
              <a:spcBef>
                <a:spcPts val="600"/>
              </a:spcBef>
              <a:buFont typeface="Arial" pitchFamily="34" charset="0"/>
              <a:buChar char="•"/>
            </a:pPr>
            <a:r>
              <a:rPr lang="ru-RU" sz="2800" dirty="0">
                <a:latin typeface="+mn-lt"/>
                <a:ea typeface="Times New Roman" pitchFamily="18" charset="0"/>
              </a:rPr>
              <a:t>финансового развития предприятия, </a:t>
            </a:r>
          </a:p>
          <a:p>
            <a:pPr marL="360000" indent="-360000">
              <a:spcBef>
                <a:spcPts val="600"/>
              </a:spcBef>
            </a:pPr>
            <a:r>
              <a:rPr lang="ru-RU" sz="2800" dirty="0">
                <a:latin typeface="+mn-lt"/>
                <a:ea typeface="Times New Roman" pitchFamily="18" charset="0"/>
              </a:rPr>
              <a:t>	поскольку не всегда наименьший показатель ТСО корпоративной системы защиты информации оказывается оптимальным для предприятия.</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65112"/>
            <a:ext cx="9144000" cy="51398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indent="-360000" algn="just">
              <a:spcBef>
                <a:spcPts val="1200"/>
              </a:spcBef>
            </a:pPr>
            <a:r>
              <a:rPr lang="ru-RU" sz="2800" b="1" dirty="0">
                <a:latin typeface="+mn-lt"/>
                <a:ea typeface="Times New Roman" pitchFamily="18" charset="0"/>
              </a:rPr>
              <a:t>	Показатель ТСО </a:t>
            </a:r>
            <a:r>
              <a:rPr lang="ru-RU" sz="2800" i="1" dirty="0">
                <a:latin typeface="+mj-lt"/>
                <a:ea typeface="Times New Roman" pitchFamily="18" charset="0"/>
              </a:rPr>
              <a:t>(преимущества 1 из 2) </a:t>
            </a:r>
            <a:endParaRPr lang="ru-RU" sz="2800" b="1" dirty="0">
              <a:latin typeface="+mj-lt"/>
              <a:ea typeface="Times New Roman" pitchFamily="18" charset="0"/>
            </a:endParaRPr>
          </a:p>
          <a:p>
            <a:pPr marL="360000" indent="-360000">
              <a:spcBef>
                <a:spcPts val="1200"/>
              </a:spcBef>
              <a:buFont typeface="Arial" pitchFamily="34" charset="0"/>
              <a:buChar char="•"/>
            </a:pPr>
            <a:r>
              <a:rPr lang="ru-RU" sz="2800" dirty="0">
                <a:latin typeface="+mn-lt"/>
                <a:ea typeface="Times New Roman" pitchFamily="18" charset="0"/>
              </a:rPr>
              <a:t>При умелом управлении ТСО удается рационально и экономно реализовывать средства бюджета на ИБ, достигая при этом приемлемого уровня защищенности компании, адекватного текущим целям и задачам бизнеса. </a:t>
            </a:r>
          </a:p>
          <a:p>
            <a:pPr marL="360000" indent="-360000">
              <a:spcBef>
                <a:spcPts val="1200"/>
              </a:spcBef>
              <a:buFont typeface="Arial" pitchFamily="34" charset="0"/>
              <a:buChar char="•"/>
            </a:pPr>
            <a:r>
              <a:rPr lang="ru-RU" sz="2800" dirty="0">
                <a:latin typeface="+mn-lt"/>
                <a:ea typeface="Times New Roman" pitchFamily="18" charset="0"/>
              </a:rPr>
              <a:t>Сравнение определенного показателя ТСО с аналогичными показателями ТСО по отрасли (аналогичными компаниями) и с «лучшими в группе» позволяет объективно и независимо обосновать затраты компании на ИБ.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65112"/>
            <a:ext cx="9144000" cy="63555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indent="-360000" algn="just">
              <a:spcBef>
                <a:spcPts val="1200"/>
              </a:spcBef>
            </a:pPr>
            <a:r>
              <a:rPr lang="ru-RU" sz="2800" b="1" dirty="0">
                <a:latin typeface="+mn-lt"/>
                <a:ea typeface="Times New Roman" pitchFamily="18" charset="0"/>
              </a:rPr>
              <a:t>	Показатель ТСО </a:t>
            </a:r>
            <a:r>
              <a:rPr lang="ru-RU" sz="2800" i="1" dirty="0">
                <a:latin typeface="+mj-lt"/>
                <a:ea typeface="Times New Roman" pitchFamily="18" charset="0"/>
              </a:rPr>
              <a:t>(преимущества 2 из 2) </a:t>
            </a:r>
            <a:endParaRPr lang="ru-RU" sz="2800" b="1" dirty="0">
              <a:latin typeface="+mj-lt"/>
              <a:ea typeface="Times New Roman" pitchFamily="18" charset="0"/>
            </a:endParaRPr>
          </a:p>
          <a:p>
            <a:pPr marL="360000" indent="-360000">
              <a:spcBef>
                <a:spcPts val="600"/>
              </a:spcBef>
              <a:buFont typeface="Arial" pitchFamily="34" charset="0"/>
              <a:buChar char="•"/>
            </a:pPr>
            <a:r>
              <a:rPr lang="ru-RU" sz="2800" dirty="0">
                <a:latin typeface="+mn-lt"/>
                <a:ea typeface="Times New Roman" pitchFamily="18" charset="0"/>
              </a:rPr>
              <a:t>Сложно или практически невозможно оценить прямой экономический эффект от затрат на ИБ. </a:t>
            </a:r>
            <a:r>
              <a:rPr lang="ru-RU" sz="2800" u="sng" dirty="0">
                <a:latin typeface="+mn-lt"/>
                <a:ea typeface="Times New Roman" pitchFamily="18" charset="0"/>
              </a:rPr>
              <a:t>Сравнение «родственных» показателей ТСО</a:t>
            </a:r>
            <a:r>
              <a:rPr lang="ru-RU" sz="2800" dirty="0">
                <a:latin typeface="+mn-lt"/>
                <a:ea typeface="Times New Roman" pitchFamily="18" charset="0"/>
              </a:rPr>
              <a:t> дает возможность убедиться, что проект создания или реорганизации корпоративной системы ЗИ компании является оптимальным по сравнению с некоторым среднестатистическим проектом в области защиты информации по отрасли. </a:t>
            </a:r>
          </a:p>
          <a:p>
            <a:pPr marL="360000" indent="-360000">
              <a:spcBef>
                <a:spcPts val="600"/>
              </a:spcBef>
              <a:buFont typeface="Arial" pitchFamily="34" charset="0"/>
              <a:buChar char="•"/>
            </a:pPr>
            <a:r>
              <a:rPr lang="ru-RU" sz="2800" dirty="0">
                <a:latin typeface="+mn-lt"/>
                <a:ea typeface="Times New Roman" pitchFamily="18" charset="0"/>
              </a:rPr>
              <a:t>Для сравнения используются усредненные показатели </a:t>
            </a:r>
            <a:r>
              <a:rPr lang="ru-RU" sz="2800" u="sng" dirty="0">
                <a:latin typeface="+mn-lt"/>
                <a:ea typeface="Times New Roman" pitchFamily="18" charset="0"/>
              </a:rPr>
              <a:t>ТСО по отрасли</a:t>
            </a:r>
            <a:r>
              <a:rPr lang="ru-RU" sz="2800" dirty="0">
                <a:latin typeface="+mn-lt"/>
                <a:ea typeface="Times New Roman" pitchFamily="18" charset="0"/>
              </a:rPr>
              <a:t>, рассчитанные экспертами </a:t>
            </a:r>
            <a:r>
              <a:rPr lang="en-US" sz="2800" dirty="0">
                <a:latin typeface="+mn-lt"/>
                <a:ea typeface="Times New Roman" pitchFamily="18" charset="0"/>
              </a:rPr>
              <a:t>Gartner Group</a:t>
            </a:r>
            <a:r>
              <a:rPr lang="ru-RU" sz="2800" dirty="0">
                <a:latin typeface="+mn-lt"/>
                <a:ea typeface="Times New Roman" pitchFamily="18" charset="0"/>
              </a:rPr>
              <a:t> или собственными экспертами компании с помощью методов матстатистики и обработки наблюдений.</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65112"/>
            <a:ext cx="9144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indent="-360000" algn="just">
              <a:spcBef>
                <a:spcPts val="1200"/>
              </a:spcBef>
            </a:pPr>
            <a:r>
              <a:rPr lang="ru-RU" sz="2800" b="1" dirty="0">
                <a:latin typeface="+mn-lt"/>
                <a:ea typeface="Times New Roman" pitchFamily="18" charset="0"/>
              </a:rPr>
              <a:t>	Методика ТСО </a:t>
            </a:r>
            <a:r>
              <a:rPr lang="en-US" sz="2800" dirty="0">
                <a:latin typeface="+mn-lt"/>
                <a:ea typeface="Times New Roman" pitchFamily="18" charset="0"/>
              </a:rPr>
              <a:t>Gartner Group</a:t>
            </a:r>
            <a:r>
              <a:rPr lang="ru-RU" sz="2800" dirty="0">
                <a:latin typeface="+mn-lt"/>
                <a:ea typeface="Times New Roman" pitchFamily="18" charset="0"/>
              </a:rPr>
              <a:t> позволяет ответить на следующие </a:t>
            </a:r>
            <a:r>
              <a:rPr lang="ru-RU" sz="2800" u="sng" dirty="0">
                <a:latin typeface="+mn-lt"/>
                <a:ea typeface="Times New Roman" pitchFamily="18" charset="0"/>
              </a:rPr>
              <a:t>актуальные вопросы </a:t>
            </a:r>
            <a:r>
              <a:rPr lang="ru-RU" sz="2800" dirty="0">
                <a:latin typeface="+mn-lt"/>
                <a:ea typeface="Times New Roman" pitchFamily="18" charset="0"/>
              </a:rPr>
              <a:t>(1 из 2):</a:t>
            </a:r>
          </a:p>
          <a:p>
            <a:pPr marL="817200" lvl="1" indent="-360000">
              <a:spcBef>
                <a:spcPts val="1200"/>
              </a:spcBef>
              <a:buFont typeface="Arial" pitchFamily="34" charset="0"/>
              <a:buChar char="•"/>
            </a:pPr>
            <a:r>
              <a:rPr lang="ru-RU" sz="2800" dirty="0">
                <a:latin typeface="+mn-lt"/>
                <a:ea typeface="Times New Roman" pitchFamily="18" charset="0"/>
              </a:rPr>
              <a:t>какие ресурсы и денежные средства тратятся на ИБ;</a:t>
            </a:r>
          </a:p>
          <a:p>
            <a:pPr marL="817200" lvl="1" indent="-360000">
              <a:spcBef>
                <a:spcPts val="1200"/>
              </a:spcBef>
              <a:buFont typeface="Arial" pitchFamily="34" charset="0"/>
              <a:buChar char="•"/>
            </a:pPr>
            <a:r>
              <a:rPr lang="ru-RU" sz="2800" dirty="0">
                <a:latin typeface="+mn-lt"/>
                <a:ea typeface="Times New Roman" pitchFamily="18" charset="0"/>
              </a:rPr>
              <a:t>оптимальны ли затраты на ИБ для бизнеса компании;</a:t>
            </a:r>
          </a:p>
          <a:p>
            <a:pPr marL="817200" lvl="1" indent="-360000">
              <a:spcBef>
                <a:spcPts val="1200"/>
              </a:spcBef>
              <a:buFont typeface="Arial" pitchFamily="34" charset="0"/>
              <a:buChar char="•"/>
            </a:pPr>
            <a:r>
              <a:rPr lang="ru-RU" sz="2800" dirty="0">
                <a:latin typeface="+mn-lt"/>
                <a:ea typeface="Times New Roman" pitchFamily="18" charset="0"/>
              </a:rPr>
              <a:t>насколько эффективна работа службы ИБ компании по сравнению с другими компаниями;</a:t>
            </a:r>
          </a:p>
          <a:p>
            <a:pPr marL="817200" lvl="1" indent="-360000">
              <a:spcBef>
                <a:spcPts val="1200"/>
              </a:spcBef>
              <a:buFont typeface="Arial" pitchFamily="34" charset="0"/>
              <a:buChar char="•"/>
            </a:pPr>
            <a:r>
              <a:rPr lang="ru-RU" sz="2800" dirty="0">
                <a:latin typeface="+mn-lt"/>
                <a:ea typeface="Times New Roman" pitchFamily="18" charset="0"/>
              </a:rPr>
              <a:t>как сделать управление инвестированием в защиту информации эффективным;</a:t>
            </a:r>
          </a:p>
          <a:p>
            <a:pPr marL="817200" lvl="1" indent="-360000">
              <a:spcBef>
                <a:spcPts val="1200"/>
              </a:spcBef>
              <a:buFont typeface="Arial" pitchFamily="34" charset="0"/>
              <a:buChar char="•"/>
            </a:pPr>
            <a:r>
              <a:rPr lang="ru-RU" sz="2800" dirty="0">
                <a:latin typeface="+mn-lt"/>
                <a:ea typeface="Times New Roman" pitchFamily="18" charset="0"/>
              </a:rPr>
              <a:t>какие выбрать направления развития корпоративной системы защиты информации;</a:t>
            </a:r>
          </a:p>
          <a:p>
            <a:pPr marL="817200" lvl="1" indent="-360000">
              <a:spcBef>
                <a:spcPts val="1200"/>
              </a:spcBef>
              <a:buFont typeface="Arial" pitchFamily="34" charset="0"/>
              <a:buChar char="•"/>
            </a:pPr>
            <a:r>
              <a:rPr lang="ru-RU" sz="2800" dirty="0">
                <a:latin typeface="+mn-lt"/>
                <a:ea typeface="Times New Roman" pitchFamily="18" charset="0"/>
              </a:rPr>
              <a:t>как обосновать бюджет компании на ИБ;</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65112"/>
            <a:ext cx="9144000" cy="54476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indent="-360000" algn="just">
              <a:spcBef>
                <a:spcPts val="1200"/>
              </a:spcBef>
            </a:pPr>
            <a:r>
              <a:rPr lang="ru-RU" sz="2800" b="1" dirty="0">
                <a:latin typeface="+mn-lt"/>
                <a:ea typeface="Times New Roman" pitchFamily="18" charset="0"/>
              </a:rPr>
              <a:t>	Методика ТСО </a:t>
            </a:r>
            <a:r>
              <a:rPr lang="en-US" sz="2800" dirty="0">
                <a:latin typeface="+mn-lt"/>
                <a:ea typeface="Times New Roman" pitchFamily="18" charset="0"/>
              </a:rPr>
              <a:t>Gartner Group</a:t>
            </a:r>
            <a:r>
              <a:rPr lang="ru-RU" sz="2800" dirty="0">
                <a:latin typeface="+mn-lt"/>
                <a:ea typeface="Times New Roman" pitchFamily="18" charset="0"/>
              </a:rPr>
              <a:t> позволяет ответить на следующие </a:t>
            </a:r>
            <a:r>
              <a:rPr lang="ru-RU" sz="2800" u="sng" dirty="0">
                <a:latin typeface="+mn-lt"/>
                <a:ea typeface="Times New Roman" pitchFamily="18" charset="0"/>
              </a:rPr>
              <a:t>актуальные вопросы </a:t>
            </a:r>
            <a:r>
              <a:rPr lang="ru-RU" sz="2800" dirty="0">
                <a:ea typeface="Times New Roman" pitchFamily="18" charset="0"/>
              </a:rPr>
              <a:t>(2 из 2)</a:t>
            </a:r>
            <a:r>
              <a:rPr lang="ru-RU" sz="2800" dirty="0">
                <a:latin typeface="+mn-lt"/>
                <a:ea typeface="Times New Roman" pitchFamily="18" charset="0"/>
              </a:rPr>
              <a:t>:</a:t>
            </a:r>
          </a:p>
          <a:p>
            <a:pPr marL="817200" lvl="1" indent="-360000">
              <a:spcBef>
                <a:spcPts val="1200"/>
              </a:spcBef>
              <a:buFont typeface="Arial" pitchFamily="34" charset="0"/>
              <a:buChar char="•"/>
            </a:pPr>
            <a:r>
              <a:rPr lang="ru-RU" sz="2800" dirty="0">
                <a:latin typeface="+mn-lt"/>
                <a:ea typeface="Times New Roman" pitchFamily="18" charset="0"/>
              </a:rPr>
              <a:t>как доказать эффективность существующей корпоративной системы защиты информации и службы ИБ компании в целом;</a:t>
            </a:r>
          </a:p>
          <a:p>
            <a:pPr marL="817200" lvl="1" indent="-360000">
              <a:spcBef>
                <a:spcPts val="1200"/>
              </a:spcBef>
              <a:buFont typeface="Arial" pitchFamily="34" charset="0"/>
              <a:buChar char="•"/>
            </a:pPr>
            <a:r>
              <a:rPr lang="ru-RU" sz="2800" dirty="0">
                <a:latin typeface="+mn-lt"/>
                <a:ea typeface="Times New Roman" pitchFamily="18" charset="0"/>
              </a:rPr>
              <a:t>какова оптимальная структура службы ИБ компании;</a:t>
            </a:r>
          </a:p>
          <a:p>
            <a:pPr marL="817200" lvl="1" indent="-360000">
              <a:spcBef>
                <a:spcPts val="1200"/>
              </a:spcBef>
              <a:buFont typeface="Arial" pitchFamily="34" charset="0"/>
              <a:buChar char="•"/>
            </a:pPr>
            <a:r>
              <a:rPr lang="ru-RU" sz="2800" dirty="0">
                <a:latin typeface="+mn-lt"/>
                <a:ea typeface="Times New Roman" pitchFamily="18" charset="0"/>
              </a:rPr>
              <a:t>как правильно оценить сторонние услуги по сопровождению корпоративной системы защиты информации;</a:t>
            </a:r>
          </a:p>
          <a:p>
            <a:pPr marL="817200" lvl="1" indent="-360000">
              <a:spcBef>
                <a:spcPts val="1200"/>
              </a:spcBef>
              <a:buFont typeface="Arial" pitchFamily="34" charset="0"/>
              <a:buChar char="•"/>
            </a:pPr>
            <a:r>
              <a:rPr lang="ru-RU" sz="2800" dirty="0">
                <a:latin typeface="+mn-lt"/>
                <a:ea typeface="Times New Roman" pitchFamily="18" charset="0"/>
              </a:rPr>
              <a:t>как определить эффективность нового проекта в области защиты информации.</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65112"/>
            <a:ext cx="9144000" cy="57246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lvl="2" indent="-360000">
              <a:spcBef>
                <a:spcPts val="1200"/>
              </a:spcBef>
            </a:pPr>
            <a:r>
              <a:rPr lang="ru-RU" sz="2800" b="1" dirty="0">
                <a:latin typeface="+mn-lt"/>
                <a:ea typeface="Times New Roman" pitchFamily="18" charset="0"/>
              </a:rPr>
              <a:t>	Методика ТСО</a:t>
            </a:r>
            <a:r>
              <a:rPr lang="ru-RU" sz="2800" dirty="0">
                <a:latin typeface="+mn-lt"/>
                <a:ea typeface="Times New Roman" pitchFamily="18" charset="0"/>
              </a:rPr>
              <a:t> компании </a:t>
            </a:r>
            <a:r>
              <a:rPr lang="en-US" sz="2800" dirty="0">
                <a:latin typeface="+mn-lt"/>
                <a:ea typeface="Times New Roman" pitchFamily="18" charset="0"/>
              </a:rPr>
              <a:t>Gartner Group</a:t>
            </a:r>
            <a:r>
              <a:rPr lang="ru-RU" sz="2800" dirty="0">
                <a:latin typeface="+mn-lt"/>
                <a:ea typeface="Times New Roman" pitchFamily="18" charset="0"/>
              </a:rPr>
              <a:t> дает </a:t>
            </a:r>
            <a:r>
              <a:rPr lang="ru-RU" sz="2800" u="sng" dirty="0">
                <a:latin typeface="+mn-lt"/>
                <a:ea typeface="Times New Roman" pitchFamily="18" charset="0"/>
              </a:rPr>
              <a:t>возможность</a:t>
            </a:r>
            <a:r>
              <a:rPr lang="ru-RU" sz="2800" dirty="0">
                <a:latin typeface="+mn-lt"/>
                <a:ea typeface="Times New Roman" pitchFamily="18" charset="0"/>
              </a:rPr>
              <a:t>:</a:t>
            </a:r>
          </a:p>
          <a:p>
            <a:pPr marL="817200" lvl="1" indent="-360000">
              <a:spcBef>
                <a:spcPts val="1200"/>
              </a:spcBef>
              <a:buFont typeface="Arial" pitchFamily="34" charset="0"/>
              <a:buChar char="•"/>
            </a:pPr>
            <a:r>
              <a:rPr lang="ru-RU" sz="2800" dirty="0">
                <a:latin typeface="+mn-lt"/>
                <a:ea typeface="Times New Roman" pitchFamily="18" charset="0"/>
              </a:rPr>
              <a:t>получить реалистичную информацию об уровне защищенности распределенной вычислительной среды и совокупной стоимости владения корпоративной системы защиты информации;</a:t>
            </a:r>
          </a:p>
          <a:p>
            <a:pPr marL="817200" lvl="1" indent="-360000">
              <a:spcBef>
                <a:spcPts val="1200"/>
              </a:spcBef>
              <a:buFont typeface="Arial" pitchFamily="34" charset="0"/>
              <a:buChar char="•"/>
            </a:pPr>
            <a:r>
              <a:rPr lang="ru-RU" sz="2800" dirty="0">
                <a:latin typeface="+mn-lt"/>
                <a:ea typeface="Times New Roman" pitchFamily="18" charset="0"/>
              </a:rPr>
              <a:t>сравнить подразделения службы ИБ компании как между собой, так и с аналогичными подразделениями других предприятий в данной отрасли;</a:t>
            </a:r>
          </a:p>
          <a:p>
            <a:pPr marL="817200" lvl="1" indent="-360000">
              <a:spcBef>
                <a:spcPts val="1200"/>
              </a:spcBef>
              <a:buFont typeface="Arial" pitchFamily="34" charset="0"/>
              <a:buChar char="•"/>
            </a:pPr>
            <a:r>
              <a:rPr lang="ru-RU" sz="2800" dirty="0">
                <a:latin typeface="+mn-lt"/>
                <a:ea typeface="Times New Roman" pitchFamily="18" charset="0"/>
              </a:rPr>
              <a:t>оптимизировать инвестиции на ИБ компании с учетом реального значения показателя ТСО.</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65112"/>
            <a:ext cx="9144000" cy="58785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274400" lvl="2" indent="-360000">
              <a:spcBef>
                <a:spcPts val="1200"/>
              </a:spcBef>
            </a:pPr>
            <a:r>
              <a:rPr lang="ru-RU" sz="2800" dirty="0">
                <a:latin typeface="+mn-lt"/>
                <a:ea typeface="Times New Roman" pitchFamily="18" charset="0"/>
              </a:rPr>
              <a:t>Под </a:t>
            </a:r>
            <a:r>
              <a:rPr lang="ru-RU" sz="2800" b="1" dirty="0">
                <a:latin typeface="+mn-lt"/>
                <a:ea typeface="Times New Roman" pitchFamily="18" charset="0"/>
              </a:rPr>
              <a:t>показателем ТСО </a:t>
            </a:r>
            <a:r>
              <a:rPr lang="ru-RU" sz="2800" dirty="0">
                <a:latin typeface="+mn-lt"/>
                <a:ea typeface="Times New Roman" pitchFamily="18" charset="0"/>
              </a:rPr>
              <a:t>понимается сумма </a:t>
            </a:r>
          </a:p>
          <a:p>
            <a:pPr marL="1731600" lvl="3" indent="-360000">
              <a:spcBef>
                <a:spcPts val="1200"/>
              </a:spcBef>
              <a:buFont typeface="Arial" pitchFamily="34" charset="0"/>
              <a:buChar char="•"/>
            </a:pPr>
            <a:r>
              <a:rPr lang="ru-RU" sz="2800" dirty="0">
                <a:latin typeface="+mn-lt"/>
                <a:ea typeface="Times New Roman" pitchFamily="18" charset="0"/>
              </a:rPr>
              <a:t>прямых и </a:t>
            </a:r>
          </a:p>
          <a:p>
            <a:pPr marL="1731600" lvl="3" indent="-360000">
              <a:spcBef>
                <a:spcPts val="1200"/>
              </a:spcBef>
              <a:buFont typeface="Arial" pitchFamily="34" charset="0"/>
              <a:buChar char="•"/>
            </a:pPr>
            <a:r>
              <a:rPr lang="ru-RU" sz="2800" dirty="0">
                <a:latin typeface="+mn-lt"/>
                <a:ea typeface="Times New Roman" pitchFamily="18" charset="0"/>
              </a:rPr>
              <a:t>косвенных затрат </a:t>
            </a:r>
          </a:p>
          <a:p>
            <a:pPr marL="817200" lvl="1" indent="-360000">
              <a:spcBef>
                <a:spcPts val="1200"/>
              </a:spcBef>
            </a:pPr>
            <a:r>
              <a:rPr lang="ru-RU" sz="2800" dirty="0">
                <a:latin typeface="+mn-lt"/>
                <a:ea typeface="Times New Roman" pitchFamily="18" charset="0"/>
              </a:rPr>
              <a:t>	на организацию (реорганизацию), эксплуатацию и сопровождение корпоративной системы защиты информации в течение года. </a:t>
            </a:r>
          </a:p>
          <a:p>
            <a:pPr marL="817200" lvl="1" indent="-360000">
              <a:spcBef>
                <a:spcPts val="1200"/>
              </a:spcBef>
              <a:buFont typeface="Arial" pitchFamily="34" charset="0"/>
              <a:buChar char="•"/>
            </a:pPr>
            <a:r>
              <a:rPr lang="ru-RU" sz="2800" dirty="0">
                <a:latin typeface="+mn-lt"/>
                <a:ea typeface="Times New Roman" pitchFamily="18" charset="0"/>
              </a:rPr>
              <a:t>ТСО может рассматриваться как ключевой количественный показатель эффективности организации ИБ в компании, так как с его помощью можно не только </a:t>
            </a:r>
            <a:r>
              <a:rPr lang="ru-RU" sz="2800" b="1" dirty="0">
                <a:latin typeface="+mn-lt"/>
                <a:ea typeface="Times New Roman" pitchFamily="18" charset="0"/>
              </a:rPr>
              <a:t>оценивать</a:t>
            </a:r>
            <a:r>
              <a:rPr lang="ru-RU" sz="2800" dirty="0">
                <a:latin typeface="+mn-lt"/>
                <a:ea typeface="Times New Roman" pitchFamily="18" charset="0"/>
              </a:rPr>
              <a:t> совокупные затраты на ИБ, но и </a:t>
            </a:r>
            <a:r>
              <a:rPr lang="ru-RU" sz="2800" b="1" dirty="0">
                <a:latin typeface="+mn-lt"/>
                <a:ea typeface="Times New Roman" pitchFamily="18" charset="0"/>
              </a:rPr>
              <a:t>управлять</a:t>
            </a:r>
            <a:r>
              <a:rPr lang="ru-RU" sz="2800" dirty="0">
                <a:latin typeface="+mn-lt"/>
                <a:ea typeface="Times New Roman" pitchFamily="18" charset="0"/>
              </a:rPr>
              <a:t> этими затратами для достижения требуемого уровня защищенности КИС.</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642918"/>
            <a:ext cx="9144000" cy="46628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1200"/>
              </a:spcBef>
            </a:pPr>
            <a:r>
              <a:rPr lang="ru-RU" sz="2800" b="1" dirty="0">
                <a:latin typeface="+mn-lt"/>
                <a:ea typeface="Times New Roman" pitchFamily="18" charset="0"/>
              </a:rPr>
              <a:t>	Прямые затраты </a:t>
            </a:r>
            <a:r>
              <a:rPr lang="ru-RU" sz="2800" dirty="0">
                <a:latin typeface="+mn-lt"/>
                <a:ea typeface="Times New Roman" pitchFamily="18" charset="0"/>
              </a:rPr>
              <a:t>включают:</a:t>
            </a:r>
          </a:p>
          <a:p>
            <a:pPr marL="1274400" lvl="2" indent="-360000">
              <a:spcBef>
                <a:spcPts val="1800"/>
              </a:spcBef>
              <a:buFont typeface="Arial" pitchFamily="34" charset="0"/>
              <a:buChar char="•"/>
            </a:pPr>
            <a:r>
              <a:rPr lang="ru-RU" sz="2800" dirty="0">
                <a:latin typeface="+mn-lt"/>
                <a:ea typeface="Times New Roman" pitchFamily="18" charset="0"/>
              </a:rPr>
              <a:t>капитальные компоненты затрат (ассоциируемые с фиксированными активами или «собственностью»);</a:t>
            </a:r>
          </a:p>
          <a:p>
            <a:pPr marL="1274400" lvl="2" indent="-360000">
              <a:spcBef>
                <a:spcPts val="1800"/>
              </a:spcBef>
              <a:buFont typeface="Arial" pitchFamily="34" charset="0"/>
              <a:buChar char="•"/>
            </a:pPr>
            <a:r>
              <a:rPr lang="ru-RU" sz="2800" dirty="0">
                <a:latin typeface="+mn-lt"/>
                <a:ea typeface="Times New Roman" pitchFamily="18" charset="0"/>
              </a:rPr>
              <a:t>трудозатраты, которые учитываются в категориях операций и административного управления;</a:t>
            </a:r>
          </a:p>
          <a:p>
            <a:pPr marL="1274400" lvl="2" indent="-360000">
              <a:spcBef>
                <a:spcPts val="1800"/>
              </a:spcBef>
              <a:buFont typeface="Arial" pitchFamily="34" charset="0"/>
              <a:buChar char="•"/>
            </a:pPr>
            <a:r>
              <a:rPr lang="ru-RU" sz="2800" dirty="0">
                <a:latin typeface="+mn-lt"/>
                <a:ea typeface="Times New Roman" pitchFamily="18" charset="0"/>
              </a:rPr>
              <a:t>затраты на услуги удаленных пользователей, сторонние услуги и др., связанные с поддержкой деятельности организации.</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65112"/>
            <a:ext cx="9144000" cy="61555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1200"/>
              </a:spcBef>
            </a:pPr>
            <a:r>
              <a:rPr lang="ru-RU" sz="2800" b="1" dirty="0">
                <a:latin typeface="+mn-lt"/>
                <a:ea typeface="Times New Roman" pitchFamily="18" charset="0"/>
              </a:rPr>
              <a:t>	Косвенные затраты </a:t>
            </a:r>
            <a:r>
              <a:rPr lang="ru-RU" sz="2800" dirty="0">
                <a:latin typeface="+mn-lt"/>
                <a:ea typeface="Times New Roman" pitchFamily="18" charset="0"/>
              </a:rPr>
              <a:t>показывают влияние КИС и подсистемы защиты информации на сотрудников компании посредством таких измеримых показателей, как: </a:t>
            </a:r>
          </a:p>
          <a:p>
            <a:pPr marL="1731600" lvl="3" indent="-360000">
              <a:spcBef>
                <a:spcPts val="1200"/>
              </a:spcBef>
              <a:buFont typeface="Arial" pitchFamily="34" charset="0"/>
              <a:buChar char="•"/>
            </a:pPr>
            <a:r>
              <a:rPr lang="ru-RU" sz="2800" dirty="0">
                <a:latin typeface="+mn-lt"/>
                <a:ea typeface="Times New Roman" pitchFamily="18" charset="0"/>
              </a:rPr>
              <a:t>простои и «зависания» корпоративной системы защиты информации и КИС в целом, </a:t>
            </a:r>
          </a:p>
          <a:p>
            <a:pPr marL="1731600" lvl="3" indent="-360000">
              <a:spcBef>
                <a:spcPts val="1200"/>
              </a:spcBef>
              <a:buFont typeface="Arial" pitchFamily="34" charset="0"/>
              <a:buChar char="•"/>
            </a:pPr>
            <a:r>
              <a:rPr lang="ru-RU" sz="2800" dirty="0">
                <a:latin typeface="+mn-lt"/>
                <a:ea typeface="Times New Roman" pitchFamily="18" charset="0"/>
              </a:rPr>
              <a:t>затраты на операции и поддержку (не относящиеся к прямым затратам). </a:t>
            </a:r>
          </a:p>
          <a:p>
            <a:pPr marL="817200" lvl="1" indent="-360000">
              <a:spcBef>
                <a:spcPts val="1200"/>
              </a:spcBef>
            </a:pPr>
            <a:r>
              <a:rPr lang="ru-RU" sz="2800" dirty="0">
                <a:latin typeface="+mn-lt"/>
                <a:ea typeface="Times New Roman" pitchFamily="18" charset="0"/>
              </a:rPr>
              <a:t>	Очень часто косвенные затраты играют серьезную роль, так как обычно они не видны в бюджете на ИБ, а выявляются при анализе затрат впоследствии, что в итоге приводит к росту «скрытых» затрат компании на ИБ.</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462528"/>
            <a:ext cx="8568952" cy="42780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11113">
              <a:spcAft>
                <a:spcPts val="0"/>
              </a:spcAft>
            </a:pPr>
            <a:r>
              <a:rPr lang="ru-RU" sz="2800" b="1" i="1" dirty="0" smtClean="0">
                <a:latin typeface="+mn-lt"/>
              </a:rPr>
              <a:t>2. Потребительский </a:t>
            </a:r>
            <a:r>
              <a:rPr lang="ru-RU" sz="2800" b="1" i="1" dirty="0">
                <a:latin typeface="+mn-lt"/>
              </a:rPr>
              <a:t>индекс </a:t>
            </a:r>
            <a:endParaRPr lang="ru-RU" sz="2800" b="1" i="1" dirty="0" smtClean="0">
              <a:latin typeface="+mn-lt"/>
            </a:endParaRPr>
          </a:p>
          <a:p>
            <a:pPr indent="11113">
              <a:spcAft>
                <a:spcPts val="1200"/>
              </a:spcAft>
            </a:pPr>
            <a:r>
              <a:rPr lang="ru-RU" sz="2800" b="1" i="1" dirty="0" smtClean="0">
                <a:latin typeface="+mn-lt"/>
              </a:rPr>
              <a:t>(</a:t>
            </a:r>
            <a:r>
              <a:rPr lang="en-US" sz="2800" b="1" i="1" dirty="0" smtClean="0">
                <a:latin typeface="+mn-lt"/>
              </a:rPr>
              <a:t>Customer Index</a:t>
            </a:r>
            <a:r>
              <a:rPr lang="ru-RU" sz="2800" b="1" i="1" dirty="0" smtClean="0">
                <a:latin typeface="+mn-lt"/>
              </a:rPr>
              <a:t>, </a:t>
            </a:r>
            <a:r>
              <a:rPr lang="ru-RU" sz="2800" b="1" i="1" dirty="0">
                <a:latin typeface="+mn-lt"/>
              </a:rPr>
              <a:t>CI). </a:t>
            </a:r>
            <a:endParaRPr lang="ru-RU" sz="2800" b="1" i="1" dirty="0" smtClean="0">
              <a:latin typeface="+mn-lt"/>
            </a:endParaRPr>
          </a:p>
          <a:p>
            <a:pPr indent="457200">
              <a:spcAft>
                <a:spcPts val="1200"/>
              </a:spcAft>
            </a:pPr>
            <a:r>
              <a:rPr lang="ru-RU" sz="2800" dirty="0" smtClean="0">
                <a:latin typeface="+mn-lt"/>
              </a:rPr>
              <a:t>Метод </a:t>
            </a:r>
            <a:r>
              <a:rPr lang="ru-RU" sz="2800" dirty="0">
                <a:latin typeface="+mn-lt"/>
              </a:rPr>
              <a:t>предлагает оценивать степень влияния инвестиций в технологии безопасности на </a:t>
            </a:r>
            <a:r>
              <a:rPr lang="ru-RU" sz="2800" u="sng" dirty="0">
                <a:latin typeface="+mn-lt"/>
              </a:rPr>
              <a:t>численность и состав</a:t>
            </a:r>
            <a:r>
              <a:rPr lang="ru-RU" sz="2800" dirty="0">
                <a:latin typeface="+mn-lt"/>
              </a:rPr>
              <a:t> потребителей. </a:t>
            </a:r>
            <a:endParaRPr lang="ru-RU" sz="2800" dirty="0" smtClean="0">
              <a:latin typeface="+mn-lt"/>
            </a:endParaRPr>
          </a:p>
          <a:p>
            <a:pPr indent="457200">
              <a:spcAft>
                <a:spcPts val="1200"/>
              </a:spcAft>
            </a:pPr>
            <a:r>
              <a:rPr lang="ru-RU" sz="2800" dirty="0" smtClean="0">
                <a:latin typeface="+mn-lt"/>
              </a:rPr>
              <a:t>В </a:t>
            </a:r>
            <a:r>
              <a:rPr lang="ru-RU" sz="2800" dirty="0">
                <a:latin typeface="+mn-lt"/>
              </a:rPr>
              <a:t>процессе оценки предприятие или организация определяет экономические показатели своих потребителей за счет отслеживания доходов, затрат и прибылей по каждому заказчику в отдельности</a:t>
            </a:r>
            <a:r>
              <a:rPr lang="ru-RU" sz="2800" dirty="0" smtClean="0">
                <a:latin typeface="+mn-lt"/>
              </a:rPr>
              <a:t>.</a:t>
            </a:r>
          </a:p>
        </p:txBody>
      </p:sp>
    </p:spTree>
    <p:extLst>
      <p:ext uri="{BB962C8B-B14F-4D97-AF65-F5344CB8AC3E}">
        <p14:creationId xmlns:p14="http://schemas.microsoft.com/office/powerpoint/2010/main" val="18438929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642918"/>
            <a:ext cx="9144000"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1200"/>
              </a:spcBef>
            </a:pPr>
            <a:r>
              <a:rPr lang="ru-RU" sz="2800" b="1" dirty="0">
                <a:latin typeface="+mn-lt"/>
                <a:ea typeface="Times New Roman" pitchFamily="18" charset="0"/>
              </a:rPr>
              <a:t>	ТСО</a:t>
            </a:r>
            <a:r>
              <a:rPr lang="ru-RU" sz="2800" dirty="0">
                <a:latin typeface="+mn-lt"/>
                <a:ea typeface="Times New Roman" pitchFamily="18" charset="0"/>
              </a:rPr>
              <a:t> не просто представляет «стоимость владения» отдельными элементами и связями корпоративной СЗИ в течение их жизненного цикла. </a:t>
            </a:r>
          </a:p>
          <a:p>
            <a:pPr marL="817200" lvl="1" indent="-360000">
              <a:spcBef>
                <a:spcPts val="1200"/>
              </a:spcBef>
            </a:pPr>
            <a:r>
              <a:rPr lang="ru-RU" sz="2800" dirty="0">
                <a:latin typeface="+mn-lt"/>
                <a:ea typeface="Times New Roman" pitchFamily="18" charset="0"/>
              </a:rPr>
              <a:t>	</a:t>
            </a:r>
          </a:p>
          <a:p>
            <a:pPr marL="817200" lvl="1" indent="-360000">
              <a:spcBef>
                <a:spcPts val="1200"/>
              </a:spcBef>
            </a:pPr>
            <a:r>
              <a:rPr lang="ru-RU" sz="2800" dirty="0">
                <a:latin typeface="+mn-lt"/>
                <a:ea typeface="Times New Roman" pitchFamily="18" charset="0"/>
              </a:rPr>
              <a:t>Овладение методикой ТСО помогает службе ИБ:</a:t>
            </a:r>
          </a:p>
          <a:p>
            <a:pPr marL="1731600" lvl="3" indent="-360000">
              <a:spcBef>
                <a:spcPts val="1200"/>
              </a:spcBef>
              <a:buFont typeface="Arial" pitchFamily="34" charset="0"/>
              <a:buChar char="•"/>
            </a:pPr>
            <a:r>
              <a:rPr lang="ru-RU" sz="2800" dirty="0">
                <a:latin typeface="+mn-lt"/>
                <a:ea typeface="Times New Roman" pitchFamily="18" charset="0"/>
              </a:rPr>
              <a:t> лучше </a:t>
            </a:r>
            <a:r>
              <a:rPr lang="ru-RU" sz="2800" u="sng" dirty="0">
                <a:latin typeface="+mn-lt"/>
                <a:ea typeface="Times New Roman" pitchFamily="18" charset="0"/>
              </a:rPr>
              <a:t>измерять</a:t>
            </a:r>
            <a:r>
              <a:rPr lang="ru-RU" sz="2800" dirty="0">
                <a:latin typeface="+mn-lt"/>
                <a:ea typeface="Times New Roman" pitchFamily="18" charset="0"/>
              </a:rPr>
              <a:t> и снижать затраты; </a:t>
            </a:r>
          </a:p>
          <a:p>
            <a:pPr marL="1731600" lvl="3" indent="-360000">
              <a:spcBef>
                <a:spcPts val="1200"/>
              </a:spcBef>
              <a:buFont typeface="Arial" pitchFamily="34" charset="0"/>
              <a:buChar char="•"/>
            </a:pPr>
            <a:r>
              <a:rPr lang="ru-RU" sz="2800" u="sng" dirty="0">
                <a:latin typeface="+mn-lt"/>
                <a:ea typeface="Times New Roman" pitchFamily="18" charset="0"/>
              </a:rPr>
              <a:t>управлять</a:t>
            </a:r>
            <a:r>
              <a:rPr lang="ru-RU" sz="2800" dirty="0">
                <a:latin typeface="+mn-lt"/>
                <a:ea typeface="Times New Roman" pitchFamily="18" charset="0"/>
              </a:rPr>
              <a:t> затратами;</a:t>
            </a:r>
          </a:p>
          <a:p>
            <a:pPr marL="1731600" lvl="3" indent="-360000">
              <a:spcBef>
                <a:spcPts val="1200"/>
              </a:spcBef>
              <a:buFont typeface="Arial" pitchFamily="34" charset="0"/>
              <a:buChar char="•"/>
            </a:pPr>
            <a:r>
              <a:rPr lang="ru-RU" sz="2800" dirty="0">
                <a:latin typeface="+mn-lt"/>
                <a:ea typeface="Times New Roman" pitchFamily="18" charset="0"/>
              </a:rPr>
              <a:t>улучшать уровни сервиса защиты информации с целью адекватности мер защиты бизнесу компании.</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65112"/>
            <a:ext cx="9144000" cy="58477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1200"/>
              </a:spcBef>
              <a:buFont typeface="Arial" pitchFamily="34" charset="0"/>
              <a:buChar char="•"/>
            </a:pPr>
            <a:r>
              <a:rPr lang="ru-RU" sz="2800" dirty="0">
                <a:latin typeface="+mn-lt"/>
                <a:ea typeface="Times New Roman" pitchFamily="18" charset="0"/>
              </a:rPr>
              <a:t>Подход к оценке ТСО базируется на результатах аудита структуры и поведения корпоративной системы защиты информации и КИС в целом, включая действия сотрудников служб автоматизации, информационной безопасности и просто пользователей КИС. </a:t>
            </a:r>
          </a:p>
          <a:p>
            <a:pPr marL="817200" lvl="1" indent="-360000">
              <a:spcBef>
                <a:spcPts val="1200"/>
              </a:spcBef>
              <a:buFont typeface="Arial" pitchFamily="34" charset="0"/>
              <a:buChar char="•"/>
            </a:pPr>
            <a:r>
              <a:rPr lang="ru-RU" sz="2800" dirty="0">
                <a:latin typeface="+mn-lt"/>
                <a:ea typeface="Times New Roman" pitchFamily="18" charset="0"/>
              </a:rPr>
              <a:t>Сбор и анализ статистики по структуре прямых (</a:t>
            </a:r>
            <a:r>
              <a:rPr lang="en-US" sz="2800" dirty="0">
                <a:latin typeface="+mn-lt"/>
                <a:ea typeface="Times New Roman" pitchFamily="18" charset="0"/>
              </a:rPr>
              <a:t>HW</a:t>
            </a:r>
            <a:r>
              <a:rPr lang="ru-RU" sz="2800" dirty="0">
                <a:latin typeface="+mn-lt"/>
                <a:ea typeface="Times New Roman" pitchFamily="18" charset="0"/>
              </a:rPr>
              <a:t>/</a:t>
            </a:r>
            <a:r>
              <a:rPr lang="en-US" sz="2800" dirty="0">
                <a:latin typeface="+mn-lt"/>
                <a:ea typeface="Times New Roman" pitchFamily="18" charset="0"/>
              </a:rPr>
              <a:t>SW</a:t>
            </a:r>
            <a:r>
              <a:rPr lang="ru-RU" sz="2800" dirty="0">
                <a:latin typeface="+mn-lt"/>
                <a:ea typeface="Times New Roman" pitchFamily="18" charset="0"/>
              </a:rPr>
              <a:t>, операции, административное управление) и косвенных затрат (на конечных пользователей и простои) проводится, как правило, в </a:t>
            </a:r>
            <a:r>
              <a:rPr lang="ru-RU" sz="2800" u="sng" dirty="0">
                <a:latin typeface="+mn-lt"/>
                <a:ea typeface="Times New Roman" pitchFamily="18" charset="0"/>
              </a:rPr>
              <a:t>течение 12 месяцев</a:t>
            </a:r>
            <a:r>
              <a:rPr lang="ru-RU" sz="2800" dirty="0">
                <a:latin typeface="+mn-lt"/>
                <a:ea typeface="Times New Roman" pitchFamily="18" charset="0"/>
              </a:rPr>
              <a:t>. Полученные данные оцениваются по ряду критериев с учетом сравнения с аналогичными компаниями по отрасли.</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65112"/>
            <a:ext cx="9144000" cy="54168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1200"/>
              </a:spcBef>
              <a:buFont typeface="Arial" pitchFamily="34" charset="0"/>
              <a:buChar char="•"/>
            </a:pPr>
            <a:r>
              <a:rPr lang="ru-RU" sz="2800" dirty="0">
                <a:latin typeface="+mn-lt"/>
                <a:ea typeface="Times New Roman" pitchFamily="18" charset="0"/>
              </a:rPr>
              <a:t>Методика ТСО позволяет оценить и сравнить состояние защищенности КИС компании с типовым профилем защиты, в том числе показать узкие места в организации защиты, на которые следует обратить внимание. </a:t>
            </a:r>
          </a:p>
          <a:p>
            <a:pPr marL="817200" lvl="1" indent="-360000">
              <a:spcBef>
                <a:spcPts val="1200"/>
              </a:spcBef>
              <a:buFont typeface="Arial" pitchFamily="34" charset="0"/>
              <a:buChar char="•"/>
            </a:pPr>
            <a:r>
              <a:rPr lang="ru-RU" sz="2800" dirty="0">
                <a:latin typeface="+mn-lt"/>
                <a:ea typeface="Times New Roman" pitchFamily="18" charset="0"/>
              </a:rPr>
              <a:t>на основе полученных данных можно сформировать понятную с экономической точки зрения стратегию и тактику развития корпоративной системы защиты информации, а именно: «сейчас мы тратим на ИБ столько-то, если будем тратить столько-то по конкретным направлениям ИБ, то получим такой-то эффект».</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65112"/>
            <a:ext cx="9144000" cy="54168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1200"/>
              </a:spcBef>
            </a:pPr>
            <a:r>
              <a:rPr lang="ru-RU" sz="2800" dirty="0">
                <a:latin typeface="+mn-lt"/>
                <a:ea typeface="Times New Roman" pitchFamily="18" charset="0"/>
              </a:rPr>
              <a:t>	Известно, что в методике ТСО базой для сравнения служат данные и показатели ТСО для западных компаний. Однако эта методика способна принимать в расчет специфику отечественных компаний с помощью </a:t>
            </a:r>
            <a:r>
              <a:rPr lang="ru-RU" sz="2800" b="1" i="1" dirty="0">
                <a:latin typeface="+mn-lt"/>
                <a:ea typeface="Times New Roman" pitchFamily="18" charset="0"/>
              </a:rPr>
              <a:t>поправочных коэффициентов</a:t>
            </a:r>
            <a:r>
              <a:rPr lang="ru-RU" sz="2800" dirty="0">
                <a:latin typeface="+mn-lt"/>
                <a:ea typeface="Times New Roman" pitchFamily="18" charset="0"/>
              </a:rPr>
              <a:t>, таких как:</a:t>
            </a:r>
          </a:p>
          <a:p>
            <a:pPr marL="1731600" lvl="3" indent="-360000">
              <a:spcBef>
                <a:spcPts val="1200"/>
              </a:spcBef>
              <a:buFont typeface="Arial" pitchFamily="34" charset="0"/>
              <a:buChar char="•"/>
            </a:pPr>
            <a:r>
              <a:rPr lang="ru-RU" sz="2800" dirty="0">
                <a:latin typeface="+mn-lt"/>
                <a:ea typeface="Times New Roman" pitchFamily="18" charset="0"/>
              </a:rPr>
              <a:t>стоимость основных компонентов корпоративной системы защиты информации и КИС, а также информационных активов компании (</a:t>
            </a:r>
            <a:r>
              <a:rPr lang="en-US" sz="2800" dirty="0">
                <a:latin typeface="+mn-lt"/>
                <a:ea typeface="Times New Roman" pitchFamily="18" charset="0"/>
              </a:rPr>
              <a:t>Cost Profiles</a:t>
            </a:r>
            <a:r>
              <a:rPr lang="ru-RU" sz="2800" dirty="0">
                <a:latin typeface="+mn-lt"/>
                <a:ea typeface="Times New Roman" pitchFamily="18" charset="0"/>
              </a:rPr>
              <a:t>), включая данные о количестве и типах серверов, персональных компьютеров, периферии и сетевого оборудования;</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575147"/>
            <a:ext cx="9144000" cy="51398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1200"/>
              </a:spcBef>
            </a:pPr>
            <a:r>
              <a:rPr lang="ru-RU" sz="2800" dirty="0">
                <a:latin typeface="+mn-lt"/>
                <a:ea typeface="Times New Roman" pitchFamily="18" charset="0"/>
              </a:rPr>
              <a:t>	</a:t>
            </a:r>
            <a:r>
              <a:rPr lang="ru-RU" sz="2800" b="1" i="1" dirty="0">
                <a:latin typeface="+mn-lt"/>
                <a:ea typeface="Times New Roman" pitchFamily="18" charset="0"/>
              </a:rPr>
              <a:t>Поправочные коэффициенты </a:t>
            </a:r>
            <a:r>
              <a:rPr lang="ru-RU" sz="2800" i="1" dirty="0">
                <a:latin typeface="+mn-lt"/>
                <a:ea typeface="Times New Roman" pitchFamily="18" charset="0"/>
              </a:rPr>
              <a:t>(2 из 3)</a:t>
            </a:r>
            <a:r>
              <a:rPr lang="ru-RU" sz="2800" dirty="0">
                <a:latin typeface="+mn-lt"/>
                <a:ea typeface="Times New Roman" pitchFamily="18" charset="0"/>
              </a:rPr>
              <a:t>:</a:t>
            </a:r>
          </a:p>
          <a:p>
            <a:pPr marL="1731600" lvl="3" indent="-360000">
              <a:spcBef>
                <a:spcPts val="1200"/>
              </a:spcBef>
              <a:buFont typeface="Arial" pitchFamily="34" charset="0"/>
              <a:buChar char="•"/>
            </a:pPr>
            <a:r>
              <a:rPr lang="ru-RU" sz="2800" dirty="0">
                <a:latin typeface="+mn-lt"/>
                <a:ea typeface="Times New Roman" pitchFamily="18" charset="0"/>
              </a:rPr>
              <a:t>заработная плата сотрудников (</a:t>
            </a:r>
            <a:r>
              <a:rPr lang="en-US" sz="2800" dirty="0">
                <a:latin typeface="+mn-lt"/>
                <a:ea typeface="Times New Roman" pitchFamily="18" charset="0"/>
              </a:rPr>
              <a:t>Salary and Asset Scalars</a:t>
            </a:r>
            <a:r>
              <a:rPr lang="ru-RU" sz="2800" dirty="0">
                <a:latin typeface="+mn-lt"/>
                <a:ea typeface="Times New Roman" pitchFamily="18" charset="0"/>
              </a:rPr>
              <a:t>) с учетом дохода компании, географического положения, типа производства и местонахождения организации в крупном городе или нет;</a:t>
            </a:r>
          </a:p>
          <a:p>
            <a:pPr marL="1731600" lvl="3" indent="-360000">
              <a:spcBef>
                <a:spcPts val="1200"/>
              </a:spcBef>
              <a:buFont typeface="Arial" pitchFamily="34" charset="0"/>
              <a:buChar char="•"/>
            </a:pPr>
            <a:r>
              <a:rPr lang="ru-RU" sz="2800" dirty="0">
                <a:latin typeface="+mn-lt"/>
                <a:ea typeface="Times New Roman" pitchFamily="18" charset="0"/>
              </a:rPr>
              <a:t>конечные пользователи ИТ (</a:t>
            </a:r>
            <a:r>
              <a:rPr lang="en-US" sz="2800" dirty="0">
                <a:latin typeface="+mn-lt"/>
                <a:ea typeface="Times New Roman" pitchFamily="18" charset="0"/>
              </a:rPr>
              <a:t>End User Scalars</a:t>
            </a:r>
            <a:r>
              <a:rPr lang="ru-RU" sz="2800" dirty="0">
                <a:latin typeface="+mn-lt"/>
                <a:ea typeface="Times New Roman" pitchFamily="18" charset="0"/>
              </a:rPr>
              <a:t>) - их типы и размещение (для каждого типа пользователей требуется различная организация службы поддержки и вычислительной инфраструктуры);</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695999"/>
            <a:ext cx="9144000" cy="51398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1200"/>
              </a:spcBef>
            </a:pPr>
            <a:r>
              <a:rPr lang="ru-RU" sz="2800" dirty="0">
                <a:latin typeface="+mn-lt"/>
                <a:ea typeface="Times New Roman" pitchFamily="18" charset="0"/>
              </a:rPr>
              <a:t>	</a:t>
            </a:r>
            <a:r>
              <a:rPr lang="ru-RU" sz="2800" b="1" i="1" dirty="0">
                <a:latin typeface="+mn-lt"/>
                <a:ea typeface="Times New Roman" pitchFamily="18" charset="0"/>
              </a:rPr>
              <a:t>Поправочные коэффициенты </a:t>
            </a:r>
            <a:r>
              <a:rPr lang="ru-RU" sz="2800" i="1" dirty="0">
                <a:ea typeface="Times New Roman" pitchFamily="18" charset="0"/>
              </a:rPr>
              <a:t>(3 из 3)</a:t>
            </a:r>
            <a:r>
              <a:rPr lang="ru-RU" sz="2800" dirty="0">
                <a:latin typeface="+mn-lt"/>
                <a:ea typeface="Times New Roman" pitchFamily="18" charset="0"/>
              </a:rPr>
              <a:t>:</a:t>
            </a:r>
          </a:p>
          <a:p>
            <a:pPr marL="1080000" lvl="3" indent="-360000">
              <a:spcBef>
                <a:spcPts val="1200"/>
              </a:spcBef>
              <a:buFont typeface="Arial" pitchFamily="34" charset="0"/>
              <a:buChar char="•"/>
            </a:pPr>
            <a:r>
              <a:rPr lang="ru-RU" sz="2800" dirty="0">
                <a:latin typeface="+mn-lt"/>
                <a:ea typeface="Times New Roman" pitchFamily="18" charset="0"/>
              </a:rPr>
              <a:t>использование методов так называемой лучшей практики в области управления ИБ (</a:t>
            </a:r>
            <a:r>
              <a:rPr lang="en-US" sz="2800" dirty="0">
                <a:latin typeface="+mn-lt"/>
                <a:ea typeface="Times New Roman" pitchFamily="18" charset="0"/>
              </a:rPr>
              <a:t>Best Practices</a:t>
            </a:r>
            <a:r>
              <a:rPr lang="ru-RU" sz="2800" dirty="0">
                <a:latin typeface="+mn-lt"/>
                <a:ea typeface="Times New Roman" pitchFamily="18" charset="0"/>
              </a:rPr>
              <a:t>) с оценкой реального состояния дел по управлению изменениями, операциями, активами, сервисному обслуживанию, обучению, планированию и управлению процессами;</a:t>
            </a:r>
          </a:p>
          <a:p>
            <a:pPr marL="1080000" lvl="3" indent="-360000">
              <a:spcBef>
                <a:spcPts val="1200"/>
              </a:spcBef>
              <a:buFont typeface="Arial" pitchFamily="34" charset="0"/>
              <a:buChar char="•"/>
            </a:pPr>
            <a:r>
              <a:rPr lang="ru-RU" sz="2800" dirty="0">
                <a:latin typeface="+mn-lt"/>
                <a:ea typeface="Times New Roman" pitchFamily="18" charset="0"/>
              </a:rPr>
              <a:t>уровень сложности организации (</a:t>
            </a:r>
            <a:r>
              <a:rPr lang="en-US" sz="2800" dirty="0">
                <a:latin typeface="+mn-lt"/>
                <a:ea typeface="Times New Roman" pitchFamily="18" charset="0"/>
              </a:rPr>
              <a:t>Complexity Level</a:t>
            </a:r>
            <a:r>
              <a:rPr lang="ru-RU" sz="2800" dirty="0">
                <a:latin typeface="+mn-lt"/>
                <a:ea typeface="Times New Roman" pitchFamily="18" charset="0"/>
              </a:rPr>
              <a:t>), в том числе состояние организации конечных пользователей (процент влияния - 40%), технологии </a:t>
            </a:r>
            <a:r>
              <a:rPr lang="en-US" sz="2800" dirty="0">
                <a:latin typeface="+mn-lt"/>
                <a:ea typeface="Times New Roman" pitchFamily="18" charset="0"/>
              </a:rPr>
              <a:t>SW</a:t>
            </a:r>
            <a:r>
              <a:rPr lang="ru-RU" sz="2800" dirty="0">
                <a:latin typeface="+mn-lt"/>
                <a:ea typeface="Times New Roman" pitchFamily="18" charset="0"/>
              </a:rPr>
              <a:t> (40%), технологии </a:t>
            </a:r>
            <a:r>
              <a:rPr lang="en-US" sz="2800" dirty="0">
                <a:latin typeface="+mn-lt"/>
                <a:ea typeface="Times New Roman" pitchFamily="18" charset="0"/>
              </a:rPr>
              <a:t>HW</a:t>
            </a:r>
            <a:r>
              <a:rPr lang="ru-RU" sz="2800" dirty="0">
                <a:latin typeface="+mn-lt"/>
                <a:ea typeface="Times New Roman" pitchFamily="18" charset="0"/>
              </a:rPr>
              <a:t> (20%).</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642918"/>
            <a:ext cx="9144000" cy="48628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1200"/>
              </a:spcBef>
            </a:pPr>
            <a:r>
              <a:rPr lang="ru-RU" sz="2800" dirty="0">
                <a:latin typeface="+mn-lt"/>
                <a:ea typeface="Times New Roman" pitchFamily="18" charset="0"/>
              </a:rPr>
              <a:t>	В целом </a:t>
            </a:r>
            <a:r>
              <a:rPr lang="ru-RU" sz="2800" b="1" dirty="0">
                <a:latin typeface="+mn-lt"/>
                <a:ea typeface="Times New Roman" pitchFamily="18" charset="0"/>
              </a:rPr>
              <a:t>оценка затрат </a:t>
            </a:r>
            <a:r>
              <a:rPr lang="ru-RU" sz="2800" dirty="0">
                <a:latin typeface="+mn-lt"/>
                <a:ea typeface="Times New Roman" pitchFamily="18" charset="0"/>
              </a:rPr>
              <a:t>компании на ИБ подразумевает решение следующих трех задач:</a:t>
            </a:r>
          </a:p>
          <a:p>
            <a:pPr marL="1731600" lvl="3" indent="-360000">
              <a:spcBef>
                <a:spcPts val="1200"/>
              </a:spcBef>
              <a:buFont typeface="Arial" pitchFamily="34" charset="0"/>
              <a:buChar char="•"/>
            </a:pPr>
            <a:r>
              <a:rPr lang="ru-RU" sz="2800" b="1" dirty="0">
                <a:latin typeface="+mn-lt"/>
                <a:ea typeface="Times New Roman" pitchFamily="18" charset="0"/>
              </a:rPr>
              <a:t>определение </a:t>
            </a:r>
            <a:r>
              <a:rPr lang="ru-RU" sz="2800" b="1" u="sng" dirty="0">
                <a:latin typeface="+mn-lt"/>
                <a:ea typeface="Times New Roman" pitchFamily="18" charset="0"/>
              </a:rPr>
              <a:t>текущего</a:t>
            </a:r>
            <a:r>
              <a:rPr lang="ru-RU" sz="2800" b="1" dirty="0">
                <a:latin typeface="+mn-lt"/>
                <a:ea typeface="Times New Roman" pitchFamily="18" charset="0"/>
              </a:rPr>
              <a:t> уровня ТСО корпоративной системы защиты информации и КИС в целом;</a:t>
            </a:r>
          </a:p>
          <a:p>
            <a:pPr marL="1731600" lvl="3" indent="-360000">
              <a:spcBef>
                <a:spcPts val="1200"/>
              </a:spcBef>
              <a:buFont typeface="Arial" pitchFamily="34" charset="0"/>
              <a:buChar char="•"/>
            </a:pPr>
            <a:r>
              <a:rPr lang="ru-RU" sz="2800" b="1" dirty="0">
                <a:latin typeface="+mn-lt"/>
                <a:ea typeface="Times New Roman" pitchFamily="18" charset="0"/>
              </a:rPr>
              <a:t>аудит ИБ компании на основе </a:t>
            </a:r>
            <a:r>
              <a:rPr lang="ru-RU" sz="2800" b="1" u="sng" dirty="0">
                <a:latin typeface="+mn-lt"/>
                <a:ea typeface="Times New Roman" pitchFamily="18" charset="0"/>
              </a:rPr>
              <a:t>сравнения</a:t>
            </a:r>
            <a:r>
              <a:rPr lang="ru-RU" sz="2800" b="1" dirty="0">
                <a:latin typeface="+mn-lt"/>
                <a:ea typeface="Times New Roman" pitchFamily="18" charset="0"/>
              </a:rPr>
              <a:t> уровня защищенности компании с рекомендуемым (лучшая мировая практика) уровнем ТСО;</a:t>
            </a:r>
          </a:p>
          <a:p>
            <a:pPr marL="1731600" lvl="3" indent="-360000">
              <a:spcBef>
                <a:spcPts val="1200"/>
              </a:spcBef>
              <a:buFont typeface="Arial" pitchFamily="34" charset="0"/>
              <a:buChar char="•"/>
            </a:pPr>
            <a:r>
              <a:rPr lang="ru-RU" sz="2800" b="1" dirty="0">
                <a:latin typeface="+mn-lt"/>
                <a:ea typeface="Times New Roman" pitchFamily="18" charset="0"/>
              </a:rPr>
              <a:t>формирование </a:t>
            </a:r>
            <a:r>
              <a:rPr lang="ru-RU" sz="2800" b="1" u="sng" dirty="0">
                <a:latin typeface="+mn-lt"/>
                <a:ea typeface="Times New Roman" pitchFamily="18" charset="0"/>
              </a:rPr>
              <a:t>целевой</a:t>
            </a:r>
            <a:r>
              <a:rPr lang="ru-RU" sz="2800" b="1" dirty="0">
                <a:latin typeface="+mn-lt"/>
                <a:ea typeface="Times New Roman" pitchFamily="18" charset="0"/>
              </a:rPr>
              <a:t> модели ТСО.</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60648"/>
            <a:ext cx="9144000" cy="57246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1600" lvl="3" indent="-360000">
              <a:spcBef>
                <a:spcPts val="1200"/>
              </a:spcBef>
            </a:pPr>
            <a:r>
              <a:rPr lang="ru-RU" sz="2800" b="1" dirty="0" smtClean="0">
                <a:latin typeface="+mn-lt"/>
                <a:ea typeface="Times New Roman" pitchFamily="18" charset="0"/>
              </a:rPr>
              <a:t>Оценка </a:t>
            </a:r>
            <a:r>
              <a:rPr lang="ru-RU" sz="2800" b="1" dirty="0">
                <a:latin typeface="+mn-lt"/>
                <a:ea typeface="Times New Roman" pitchFamily="18" charset="0"/>
              </a:rPr>
              <a:t>текущего уровня ТСО </a:t>
            </a:r>
            <a:r>
              <a:rPr lang="ru-RU" sz="2800" dirty="0">
                <a:latin typeface="+mn-lt"/>
                <a:ea typeface="Times New Roman" pitchFamily="18" charset="0"/>
              </a:rPr>
              <a:t>(1 из 3)</a:t>
            </a:r>
          </a:p>
          <a:p>
            <a:pPr marL="360000" lvl="3" indent="-360000">
              <a:spcBef>
                <a:spcPts val="1200"/>
              </a:spcBef>
            </a:pPr>
            <a:r>
              <a:rPr lang="ru-RU" sz="2800" dirty="0">
                <a:latin typeface="+mn-lt"/>
                <a:ea typeface="Times New Roman" pitchFamily="18" charset="0"/>
              </a:rPr>
              <a:t>	В ходе работ по оценке ТСО проводится сбор информации и расчет показателей ТСО организации по следующим позициям:</a:t>
            </a:r>
          </a:p>
          <a:p>
            <a:pPr marL="1731600" lvl="3" indent="-360000">
              <a:spcBef>
                <a:spcPts val="1200"/>
              </a:spcBef>
              <a:buFont typeface="Arial" pitchFamily="34" charset="0"/>
              <a:buChar char="•"/>
            </a:pPr>
            <a:r>
              <a:rPr lang="ru-RU" sz="2800" dirty="0">
                <a:latin typeface="+mn-lt"/>
                <a:ea typeface="Times New Roman" pitchFamily="18" charset="0"/>
              </a:rPr>
              <a:t>компоненты КИС (включая систему защиты информации) и информационные активы компании (серверы, клиентские компьютеры, периферийные устройства, сетевые устройства);</a:t>
            </a:r>
          </a:p>
          <a:p>
            <a:pPr marL="1731600" lvl="3" indent="-360000">
              <a:spcBef>
                <a:spcPts val="1200"/>
              </a:spcBef>
              <a:buFont typeface="Arial" pitchFamily="34" charset="0"/>
              <a:buChar char="•"/>
            </a:pPr>
            <a:r>
              <a:rPr lang="ru-RU" sz="2800" dirty="0">
                <a:latin typeface="+mn-lt"/>
                <a:ea typeface="Times New Roman" pitchFamily="18" charset="0"/>
              </a:rPr>
              <a:t>расходы на аппаратные и программные средства защиты информации (расходные материалы, амортизация);</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25797"/>
            <a:ext cx="9144000" cy="61555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1600" lvl="3" indent="-360000">
              <a:spcBef>
                <a:spcPts val="1200"/>
              </a:spcBef>
            </a:pPr>
            <a:r>
              <a:rPr lang="ru-RU" sz="2800" b="1" dirty="0">
                <a:latin typeface="+mn-lt"/>
                <a:ea typeface="Times New Roman" pitchFamily="18" charset="0"/>
              </a:rPr>
              <a:t>Оценка текущего уровня ТСО</a:t>
            </a:r>
            <a:r>
              <a:rPr lang="ru-RU" sz="2800" dirty="0">
                <a:ea typeface="Times New Roman" pitchFamily="18" charset="0"/>
              </a:rPr>
              <a:t> (2 из 3)</a:t>
            </a:r>
            <a:endParaRPr lang="ru-RU" sz="2800" b="1" dirty="0">
              <a:latin typeface="+mn-lt"/>
              <a:ea typeface="Times New Roman" pitchFamily="18" charset="0"/>
            </a:endParaRPr>
          </a:p>
          <a:p>
            <a:pPr marL="360000" lvl="3" indent="-360000">
              <a:spcBef>
                <a:spcPts val="1200"/>
              </a:spcBef>
            </a:pPr>
            <a:r>
              <a:rPr lang="ru-RU" sz="2800" dirty="0">
                <a:latin typeface="+mn-lt"/>
                <a:ea typeface="Times New Roman" pitchFamily="18" charset="0"/>
              </a:rPr>
              <a:t>	В ходе работ по оценке ТСО проводится сбор информации и расчет показателей ТСО организации по следующим позициям:</a:t>
            </a:r>
          </a:p>
          <a:p>
            <a:pPr marL="1731600" lvl="3" indent="-360000">
              <a:spcBef>
                <a:spcPts val="1200"/>
              </a:spcBef>
              <a:buFont typeface="Arial" pitchFamily="34" charset="0"/>
              <a:buChar char="•"/>
            </a:pPr>
            <a:r>
              <a:rPr lang="ru-RU" sz="2800" dirty="0">
                <a:latin typeface="+mn-lt"/>
                <a:ea typeface="Times New Roman" pitchFamily="18" charset="0"/>
              </a:rPr>
              <a:t>затраты на организацию ИБ в компании (обслуживание СЗИ, а также штатных средств защиты периферийных устройств, серверов, сетевых устройств, планирование и управление процессами защиты информации, разработка концепции и политики безопасности и пр.);</a:t>
            </a:r>
          </a:p>
          <a:p>
            <a:pPr marL="1731600" lvl="3" indent="-360000">
              <a:spcBef>
                <a:spcPts val="1200"/>
              </a:spcBef>
              <a:buFont typeface="Arial" pitchFamily="34" charset="0"/>
              <a:buChar char="•"/>
            </a:pPr>
            <a:r>
              <a:rPr lang="ru-RU" sz="2800" dirty="0">
                <a:latin typeface="+mn-lt"/>
                <a:ea typeface="Times New Roman" pitchFamily="18" charset="0"/>
              </a:rPr>
              <a:t>расходы на организационные меры защиты информации;</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29865"/>
            <a:ext cx="9144000" cy="38472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1600" lvl="3" indent="-360000">
              <a:spcBef>
                <a:spcPts val="1200"/>
              </a:spcBef>
            </a:pPr>
            <a:r>
              <a:rPr lang="ru-RU" sz="2800" b="1" dirty="0">
                <a:latin typeface="+mn-lt"/>
                <a:ea typeface="Times New Roman" pitchFamily="18" charset="0"/>
              </a:rPr>
              <a:t>Оценка текущего уровня ТСО</a:t>
            </a:r>
            <a:r>
              <a:rPr lang="ru-RU" sz="2800" dirty="0">
                <a:ea typeface="Times New Roman" pitchFamily="18" charset="0"/>
              </a:rPr>
              <a:t> (3 из 3)</a:t>
            </a:r>
            <a:endParaRPr lang="ru-RU" sz="2800" b="1" dirty="0">
              <a:latin typeface="+mn-lt"/>
              <a:ea typeface="Times New Roman" pitchFamily="18" charset="0"/>
            </a:endParaRPr>
          </a:p>
          <a:p>
            <a:pPr marL="360000" lvl="3" indent="-360000">
              <a:spcBef>
                <a:spcPts val="1200"/>
              </a:spcBef>
            </a:pPr>
            <a:r>
              <a:rPr lang="ru-RU" sz="2800" dirty="0">
                <a:latin typeface="+mn-lt"/>
                <a:ea typeface="Times New Roman" pitchFamily="18" charset="0"/>
              </a:rPr>
              <a:t>	В ходе работ по оценке ТСО проводится сбор информации и расчет показателей ТСО организации по следующим позициям:</a:t>
            </a:r>
          </a:p>
          <a:p>
            <a:pPr marL="1731600" lvl="3" indent="-360000">
              <a:spcBef>
                <a:spcPts val="1200"/>
              </a:spcBef>
              <a:buFont typeface="Arial" pitchFamily="34" charset="0"/>
              <a:buChar char="•"/>
            </a:pPr>
            <a:r>
              <a:rPr lang="ru-RU" sz="2800" dirty="0">
                <a:latin typeface="+mn-lt"/>
                <a:ea typeface="Times New Roman" pitchFamily="18" charset="0"/>
              </a:rPr>
              <a:t>косвенные расходы на организацию ИБ в компании, в частности на обеспечение непрерывности или устойчивости бизнеса компании.</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462528"/>
            <a:ext cx="8352928" cy="4124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457200">
              <a:spcAft>
                <a:spcPts val="1200"/>
              </a:spcAft>
            </a:pPr>
            <a:r>
              <a:rPr lang="ru-RU" sz="2800" dirty="0" smtClean="0">
                <a:latin typeface="+mn-lt"/>
              </a:rPr>
              <a:t>Недостаток </a:t>
            </a:r>
            <a:r>
              <a:rPr lang="ru-RU" sz="2800" dirty="0">
                <a:latin typeface="+mn-lt"/>
              </a:rPr>
              <a:t>метода состоит в </a:t>
            </a:r>
            <a:r>
              <a:rPr lang="ru-RU" sz="2800" u="sng" dirty="0">
                <a:latin typeface="+mn-lt"/>
              </a:rPr>
              <a:t>трудности формализации</a:t>
            </a:r>
            <a:r>
              <a:rPr lang="ru-RU" sz="2800" dirty="0">
                <a:latin typeface="+mn-lt"/>
              </a:rPr>
              <a:t> процесса установления прямой связи между </a:t>
            </a:r>
            <a:r>
              <a:rPr lang="ru-RU" sz="2800" u="sng" dirty="0">
                <a:latin typeface="+mn-lt"/>
              </a:rPr>
              <a:t>инвестициями</a:t>
            </a:r>
            <a:r>
              <a:rPr lang="ru-RU" sz="2800" dirty="0">
                <a:latin typeface="+mn-lt"/>
              </a:rPr>
              <a:t> в технологии безопасности и сохранением или увеличением </a:t>
            </a:r>
            <a:r>
              <a:rPr lang="ru-RU" sz="2800" u="sng" dirty="0">
                <a:latin typeface="+mn-lt"/>
              </a:rPr>
              <a:t>числа потребителей</a:t>
            </a:r>
            <a:r>
              <a:rPr lang="ru-RU" sz="2800" dirty="0" smtClean="0">
                <a:latin typeface="+mn-lt"/>
              </a:rPr>
              <a:t>.</a:t>
            </a:r>
          </a:p>
          <a:p>
            <a:pPr indent="457200">
              <a:spcAft>
                <a:spcPts val="1200"/>
              </a:spcAft>
            </a:pPr>
            <a:r>
              <a:rPr lang="ru-RU" sz="2800" dirty="0" smtClean="0">
                <a:latin typeface="+mn-lt"/>
              </a:rPr>
              <a:t>Этот </a:t>
            </a:r>
            <a:r>
              <a:rPr lang="ru-RU" sz="2800" dirty="0">
                <a:latin typeface="+mn-lt"/>
              </a:rPr>
              <a:t>метод применяется в основном для оценки эффективности корпоративных систем защиты информации в компаниях, у которых </a:t>
            </a:r>
            <a:r>
              <a:rPr lang="ru-RU" sz="2800" u="sng" dirty="0">
                <a:latin typeface="+mn-lt"/>
              </a:rPr>
              <a:t>число</a:t>
            </a:r>
            <a:r>
              <a:rPr lang="ru-RU" sz="2800" dirty="0">
                <a:latin typeface="+mn-lt"/>
              </a:rPr>
              <a:t> заказчиков непосредственно влияет на все аспекты бизнеса.</a:t>
            </a:r>
            <a:r>
              <a:rPr lang="ru-RU" sz="2800" dirty="0">
                <a:latin typeface="+mn-lt"/>
              </a:rPr>
              <a:t> </a:t>
            </a:r>
            <a:endParaRPr lang="ru-RU" sz="2800" dirty="0">
              <a:effectLst/>
              <a:latin typeface="+mn-lt"/>
            </a:endParaRPr>
          </a:p>
        </p:txBody>
      </p:sp>
    </p:spTree>
    <p:extLst>
      <p:ext uri="{BB962C8B-B14F-4D97-AF65-F5344CB8AC3E}">
        <p14:creationId xmlns:p14="http://schemas.microsoft.com/office/powerpoint/2010/main" val="14593808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265866"/>
            <a:ext cx="9144000"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1200"/>
              </a:spcBef>
            </a:pPr>
            <a:r>
              <a:rPr lang="ru-RU" sz="2800" b="1" dirty="0">
                <a:latin typeface="+mn-lt"/>
                <a:ea typeface="Times New Roman" pitchFamily="18" charset="0"/>
              </a:rPr>
              <a:t>Аудит ИБ компании</a:t>
            </a:r>
            <a:r>
              <a:rPr lang="ru-RU" sz="2800" dirty="0">
                <a:ea typeface="Times New Roman" pitchFamily="18" charset="0"/>
              </a:rPr>
              <a:t> (1 из 4)</a:t>
            </a:r>
            <a:endParaRPr lang="ru-RU" sz="2800" b="1" dirty="0">
              <a:latin typeface="+mn-lt"/>
              <a:ea typeface="Times New Roman" pitchFamily="18" charset="0"/>
            </a:endParaRPr>
          </a:p>
          <a:p>
            <a:pPr marL="817200" lvl="1" indent="-360000">
              <a:spcBef>
                <a:spcPts val="1200"/>
              </a:spcBef>
            </a:pPr>
            <a:r>
              <a:rPr lang="ru-RU" sz="2800" dirty="0">
                <a:latin typeface="+mn-lt"/>
                <a:ea typeface="Times New Roman" pitchFamily="18" charset="0"/>
              </a:rPr>
              <a:t>	По результатам </a:t>
            </a:r>
            <a:r>
              <a:rPr lang="ru-RU" sz="2800" u="sng" dirty="0">
                <a:latin typeface="+mn-lt"/>
                <a:ea typeface="Times New Roman" pitchFamily="18" charset="0"/>
              </a:rPr>
              <a:t>собеседования </a:t>
            </a:r>
            <a:r>
              <a:rPr lang="ru-RU" sz="2800" dirty="0">
                <a:latin typeface="+mn-lt"/>
                <a:ea typeface="Times New Roman" pitchFamily="18" charset="0"/>
              </a:rPr>
              <a:t>с ТОР-менеджерами компании и проведения инструментальных </a:t>
            </a:r>
            <a:r>
              <a:rPr lang="ru-RU" sz="2800" u="sng" dirty="0">
                <a:latin typeface="+mn-lt"/>
                <a:ea typeface="Times New Roman" pitchFamily="18" charset="0"/>
              </a:rPr>
              <a:t>проверок</a:t>
            </a:r>
            <a:r>
              <a:rPr lang="ru-RU" sz="2800" dirty="0">
                <a:latin typeface="+mn-lt"/>
                <a:ea typeface="Times New Roman" pitchFamily="18" charset="0"/>
              </a:rPr>
              <a:t> уровня защищенности организации проводится анализ:</a:t>
            </a:r>
          </a:p>
          <a:p>
            <a:pPr marL="1731600" lvl="3" indent="-360000">
              <a:spcBef>
                <a:spcPts val="1200"/>
              </a:spcBef>
              <a:buFont typeface="Arial" pitchFamily="34" charset="0"/>
              <a:buChar char="•"/>
            </a:pPr>
            <a:r>
              <a:rPr lang="ru-RU" sz="2800" dirty="0">
                <a:latin typeface="+mn-lt"/>
                <a:ea typeface="Times New Roman" pitchFamily="18" charset="0"/>
              </a:rPr>
              <a:t>политики безопасности;</a:t>
            </a:r>
          </a:p>
          <a:p>
            <a:pPr marL="1731600" lvl="3" indent="-360000">
              <a:spcBef>
                <a:spcPts val="1200"/>
              </a:spcBef>
              <a:buFont typeface="Arial" pitchFamily="34" charset="0"/>
              <a:buChar char="•"/>
            </a:pPr>
            <a:r>
              <a:rPr lang="ru-RU" sz="2800" dirty="0">
                <a:latin typeface="+mn-lt"/>
                <a:ea typeface="Times New Roman" pitchFamily="18" charset="0"/>
              </a:rPr>
              <a:t>организации защиты;</a:t>
            </a:r>
          </a:p>
          <a:p>
            <a:pPr marL="1731600" lvl="3" indent="-360000">
              <a:spcBef>
                <a:spcPts val="1200"/>
              </a:spcBef>
              <a:buFont typeface="Arial" pitchFamily="34" charset="0"/>
              <a:buChar char="•"/>
            </a:pPr>
            <a:r>
              <a:rPr lang="ru-RU" sz="2800" dirty="0">
                <a:latin typeface="+mn-lt"/>
                <a:ea typeface="Times New Roman" pitchFamily="18" charset="0"/>
              </a:rPr>
              <a:t>классификации информационных ресурсов и управления ими;</a:t>
            </a:r>
          </a:p>
          <a:p>
            <a:pPr marL="1731600" lvl="3" indent="-360000">
              <a:spcBef>
                <a:spcPts val="1200"/>
              </a:spcBef>
              <a:buFont typeface="Arial" pitchFamily="34" charset="0"/>
              <a:buChar char="•"/>
            </a:pPr>
            <a:r>
              <a:rPr lang="ru-RU" sz="2800" dirty="0">
                <a:latin typeface="+mn-lt"/>
                <a:ea typeface="Times New Roman" pitchFamily="18" charset="0"/>
              </a:rPr>
              <a:t>управления персоналом;</a:t>
            </a:r>
          </a:p>
          <a:p>
            <a:pPr marL="1731600" lvl="3" indent="-360000">
              <a:spcBef>
                <a:spcPts val="1200"/>
              </a:spcBef>
              <a:buFont typeface="Arial" pitchFamily="34" charset="0"/>
              <a:buChar char="•"/>
            </a:pPr>
            <a:r>
              <a:rPr lang="ru-RU" sz="2800" dirty="0">
                <a:latin typeface="+mn-lt"/>
                <a:ea typeface="Times New Roman" pitchFamily="18" charset="0"/>
              </a:rPr>
              <a:t>физической безопасности;</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52164"/>
            <a:ext cx="9144000" cy="66171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1200"/>
              </a:spcBef>
            </a:pPr>
            <a:r>
              <a:rPr lang="ru-RU" sz="2800" b="1" dirty="0">
                <a:latin typeface="+mn-lt"/>
                <a:ea typeface="Times New Roman" pitchFamily="18" charset="0"/>
              </a:rPr>
              <a:t>Аудит ИБ компании</a:t>
            </a:r>
            <a:r>
              <a:rPr lang="ru-RU" sz="2800" dirty="0">
                <a:ea typeface="Times New Roman" pitchFamily="18" charset="0"/>
              </a:rPr>
              <a:t> (2 из 4)</a:t>
            </a:r>
            <a:endParaRPr lang="ru-RU" sz="2800" b="1" dirty="0">
              <a:latin typeface="+mn-lt"/>
              <a:ea typeface="Times New Roman" pitchFamily="18" charset="0"/>
            </a:endParaRPr>
          </a:p>
          <a:p>
            <a:pPr marL="817200" lvl="1" indent="-360000">
              <a:spcBef>
                <a:spcPts val="1200"/>
              </a:spcBef>
            </a:pPr>
            <a:r>
              <a:rPr lang="ru-RU" sz="2800" dirty="0">
                <a:latin typeface="+mn-lt"/>
                <a:ea typeface="Times New Roman" pitchFamily="18" charset="0"/>
              </a:rPr>
              <a:t>	По результатам </a:t>
            </a:r>
            <a:r>
              <a:rPr lang="ru-RU" sz="2800" u="sng" dirty="0">
                <a:latin typeface="+mn-lt"/>
                <a:ea typeface="Times New Roman" pitchFamily="18" charset="0"/>
              </a:rPr>
              <a:t>собеседования</a:t>
            </a:r>
            <a:r>
              <a:rPr lang="ru-RU" sz="2800" dirty="0">
                <a:latin typeface="+mn-lt"/>
                <a:ea typeface="Times New Roman" pitchFamily="18" charset="0"/>
              </a:rPr>
              <a:t> с ТОР-менеджерами компании и проведения инструментальных </a:t>
            </a:r>
            <a:r>
              <a:rPr lang="ru-RU" sz="2800" u="sng" dirty="0">
                <a:latin typeface="+mn-lt"/>
                <a:ea typeface="Times New Roman" pitchFamily="18" charset="0"/>
              </a:rPr>
              <a:t>проверок</a:t>
            </a:r>
            <a:r>
              <a:rPr lang="ru-RU" sz="2800" dirty="0">
                <a:latin typeface="+mn-lt"/>
                <a:ea typeface="Times New Roman" pitchFamily="18" charset="0"/>
              </a:rPr>
              <a:t> уровня защищенности организации проводится анализ:</a:t>
            </a:r>
          </a:p>
          <a:p>
            <a:pPr marL="1731600" lvl="3" indent="-360000">
              <a:spcBef>
                <a:spcPts val="1200"/>
              </a:spcBef>
              <a:buFont typeface="Arial" pitchFamily="34" charset="0"/>
              <a:buChar char="•"/>
            </a:pPr>
            <a:r>
              <a:rPr lang="ru-RU" sz="2800" dirty="0">
                <a:latin typeface="+mn-lt"/>
                <a:ea typeface="Times New Roman" pitchFamily="18" charset="0"/>
              </a:rPr>
              <a:t>администрирования компьютерных систем и сетей;</a:t>
            </a:r>
          </a:p>
          <a:p>
            <a:pPr marL="1731600" lvl="3" indent="-360000">
              <a:spcBef>
                <a:spcPts val="1200"/>
              </a:spcBef>
              <a:buFont typeface="Arial" pitchFamily="34" charset="0"/>
              <a:buChar char="•"/>
            </a:pPr>
            <a:r>
              <a:rPr lang="ru-RU" sz="2800" dirty="0">
                <a:latin typeface="+mn-lt"/>
                <a:ea typeface="Times New Roman" pitchFamily="18" charset="0"/>
              </a:rPr>
              <a:t>управления доступом к системам;</a:t>
            </a:r>
          </a:p>
          <a:p>
            <a:pPr marL="1731600" lvl="3" indent="-360000">
              <a:spcBef>
                <a:spcPts val="1200"/>
              </a:spcBef>
              <a:buFont typeface="Arial" pitchFamily="34" charset="0"/>
              <a:buChar char="•"/>
            </a:pPr>
            <a:r>
              <a:rPr lang="ru-RU" sz="2800" dirty="0">
                <a:latin typeface="+mn-lt"/>
                <a:ea typeface="Times New Roman" pitchFamily="18" charset="0"/>
              </a:rPr>
              <a:t>разработки и сопровождения систем;</a:t>
            </a:r>
          </a:p>
          <a:p>
            <a:pPr marL="1731600" lvl="3" indent="-360000">
              <a:spcBef>
                <a:spcPts val="1200"/>
              </a:spcBef>
              <a:buFont typeface="Arial" pitchFamily="34" charset="0"/>
              <a:buChar char="•"/>
            </a:pPr>
            <a:r>
              <a:rPr lang="ru-RU" sz="2800" dirty="0">
                <a:latin typeface="+mn-lt"/>
                <a:ea typeface="Times New Roman" pitchFamily="18" charset="0"/>
              </a:rPr>
              <a:t>планирования бесперебойной работы организации;</a:t>
            </a:r>
          </a:p>
          <a:p>
            <a:pPr marL="1731600" lvl="3" indent="-360000">
              <a:spcBef>
                <a:spcPts val="1200"/>
              </a:spcBef>
              <a:buFont typeface="Arial" pitchFamily="34" charset="0"/>
              <a:buChar char="•"/>
            </a:pPr>
            <a:r>
              <a:rPr lang="ru-RU" sz="2800" dirty="0">
                <a:latin typeface="+mn-lt"/>
                <a:ea typeface="Times New Roman" pitchFamily="18" charset="0"/>
              </a:rPr>
              <a:t>проверки системы на соответствие требованиям ИБ.</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1"/>
            <a:ext cx="9144000" cy="51398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1200"/>
              </a:spcBef>
            </a:pPr>
            <a:r>
              <a:rPr lang="ru-RU" sz="2800" b="1" dirty="0">
                <a:latin typeface="+mn-lt"/>
                <a:ea typeface="Times New Roman" pitchFamily="18" charset="0"/>
              </a:rPr>
              <a:t>Аудит ИБ компании</a:t>
            </a:r>
            <a:r>
              <a:rPr lang="ru-RU" sz="2800" dirty="0">
                <a:ea typeface="Times New Roman" pitchFamily="18" charset="0"/>
              </a:rPr>
              <a:t> (3 из </a:t>
            </a:r>
            <a:r>
              <a:rPr lang="ru-RU" sz="2800" dirty="0" smtClean="0">
                <a:ea typeface="Times New Roman" pitchFamily="18" charset="0"/>
              </a:rPr>
              <a:t>4)</a:t>
            </a:r>
            <a:endParaRPr lang="ru-RU" sz="2800" b="1" dirty="0">
              <a:latin typeface="+mn-lt"/>
              <a:ea typeface="Times New Roman" pitchFamily="18" charset="0"/>
            </a:endParaRPr>
          </a:p>
          <a:p>
            <a:pPr marL="493713" lvl="1" indent="441325">
              <a:spcBef>
                <a:spcPts val="1200"/>
              </a:spcBef>
              <a:spcAft>
                <a:spcPts val="1200"/>
              </a:spcAft>
            </a:pPr>
            <a:r>
              <a:rPr lang="ru-RU" sz="2800" dirty="0" smtClean="0">
                <a:latin typeface="+mn-lt"/>
                <a:ea typeface="Times New Roman" pitchFamily="18" charset="0"/>
              </a:rPr>
              <a:t>На </a:t>
            </a:r>
            <a:r>
              <a:rPr lang="ru-RU" sz="2800" dirty="0">
                <a:latin typeface="+mn-lt"/>
                <a:ea typeface="Times New Roman" pitchFamily="18" charset="0"/>
              </a:rPr>
              <a:t>основе выполненного анализа выбирается </a:t>
            </a:r>
            <a:r>
              <a:rPr lang="ru-RU" sz="2800" b="1" dirty="0">
                <a:latin typeface="+mn-lt"/>
                <a:ea typeface="Times New Roman" pitchFamily="18" charset="0"/>
              </a:rPr>
              <a:t>модель ТСО</a:t>
            </a:r>
            <a:r>
              <a:rPr lang="ru-RU" sz="2800" dirty="0">
                <a:latin typeface="+mn-lt"/>
                <a:ea typeface="Times New Roman" pitchFamily="18" charset="0"/>
              </a:rPr>
              <a:t>, сравнимая со средними и оптимальными значениями для репрезентативной группы </a:t>
            </a:r>
            <a:r>
              <a:rPr lang="ru-RU" sz="2800" u="sng" dirty="0">
                <a:latin typeface="+mn-lt"/>
                <a:ea typeface="Times New Roman" pitchFamily="18" charset="0"/>
              </a:rPr>
              <a:t>аналогичных</a:t>
            </a:r>
            <a:r>
              <a:rPr lang="ru-RU" sz="2800" dirty="0">
                <a:latin typeface="+mn-lt"/>
                <a:ea typeface="Times New Roman" pitchFamily="18" charset="0"/>
              </a:rPr>
              <a:t> организаций, имеющих схожие с рассматриваемой организацией показатели по объему бизнеса. </a:t>
            </a:r>
          </a:p>
          <a:p>
            <a:pPr lvl="1" indent="457200">
              <a:spcBef>
                <a:spcPts val="0"/>
              </a:spcBef>
              <a:spcAft>
                <a:spcPts val="1200"/>
              </a:spcAft>
            </a:pPr>
            <a:r>
              <a:rPr lang="ru-RU" sz="2800" dirty="0">
                <a:latin typeface="+mn-lt"/>
                <a:ea typeface="Times New Roman" pitchFamily="18" charset="0"/>
              </a:rPr>
              <a:t>Репрезентативная группа аналогичных организаций берется из банка данных об эффективности затрат на ИБ и эффективности соответствующих профилей защиты аналогичных компаний.</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332656"/>
            <a:ext cx="9144000" cy="60324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17200" lvl="1" indent="-360000">
              <a:spcBef>
                <a:spcPts val="1200"/>
              </a:spcBef>
              <a:spcAft>
                <a:spcPts val="1200"/>
              </a:spcAft>
            </a:pPr>
            <a:r>
              <a:rPr lang="ru-RU" sz="2800" b="1" dirty="0">
                <a:latin typeface="+mn-lt"/>
                <a:ea typeface="Times New Roman" pitchFamily="18" charset="0"/>
              </a:rPr>
              <a:t>Аудит ИБ компании</a:t>
            </a:r>
            <a:r>
              <a:rPr lang="ru-RU" sz="2800" dirty="0">
                <a:ea typeface="Times New Roman" pitchFamily="18" charset="0"/>
              </a:rPr>
              <a:t> (4 из 4)</a:t>
            </a:r>
            <a:endParaRPr lang="ru-RU" sz="2800" b="1" dirty="0">
              <a:latin typeface="+mn-lt"/>
              <a:ea typeface="Times New Roman" pitchFamily="18" charset="0"/>
            </a:endParaRPr>
          </a:p>
          <a:p>
            <a:pPr marL="817200" lvl="1" indent="360000">
              <a:spcBef>
                <a:spcPts val="0"/>
              </a:spcBef>
              <a:spcAft>
                <a:spcPts val="1200"/>
              </a:spcAft>
            </a:pPr>
            <a:r>
              <a:rPr lang="ru-RU" sz="2800" dirty="0" smtClean="0">
                <a:latin typeface="+mn-lt"/>
                <a:ea typeface="Times New Roman" pitchFamily="18" charset="0"/>
              </a:rPr>
              <a:t>Сравнение </a:t>
            </a:r>
            <a:r>
              <a:rPr lang="ru-RU" sz="2800" dirty="0">
                <a:latin typeface="+mn-lt"/>
                <a:ea typeface="Times New Roman" pitchFamily="18" charset="0"/>
              </a:rPr>
              <a:t>текущего показателя ТСО проверяемой компании с модельным значением того же показателя позволяет провести анализ эффективности организации ИБ компании, результатом которого является: </a:t>
            </a:r>
          </a:p>
          <a:p>
            <a:pPr marL="1274400" lvl="2" indent="-360000">
              <a:spcBef>
                <a:spcPts val="1200"/>
              </a:spcBef>
              <a:buFont typeface="Arial" pitchFamily="34" charset="0"/>
              <a:buChar char="•"/>
            </a:pPr>
            <a:r>
              <a:rPr lang="ru-RU" sz="2800" dirty="0">
                <a:latin typeface="+mn-lt"/>
                <a:ea typeface="Times New Roman" pitchFamily="18" charset="0"/>
              </a:rPr>
              <a:t>определение «узких» мест в организации, </a:t>
            </a:r>
          </a:p>
          <a:p>
            <a:pPr marL="1274400" lvl="2" indent="-360000">
              <a:spcBef>
                <a:spcPts val="1200"/>
              </a:spcBef>
              <a:buFont typeface="Arial" pitchFamily="34" charset="0"/>
              <a:buChar char="•"/>
            </a:pPr>
            <a:r>
              <a:rPr lang="ru-RU" sz="2800" dirty="0">
                <a:latin typeface="+mn-lt"/>
                <a:ea typeface="Times New Roman" pitchFamily="18" charset="0"/>
              </a:rPr>
              <a:t>определение причин их появления и </a:t>
            </a:r>
          </a:p>
          <a:p>
            <a:pPr marL="1274400" lvl="2" indent="-360000">
              <a:spcBef>
                <a:spcPts val="1200"/>
              </a:spcBef>
              <a:buFont typeface="Arial" pitchFamily="34" charset="0"/>
              <a:buChar char="•"/>
            </a:pPr>
            <a:r>
              <a:rPr lang="ru-RU" sz="2800" dirty="0">
                <a:latin typeface="+mn-lt"/>
                <a:ea typeface="Times New Roman" pitchFamily="18" charset="0"/>
              </a:rPr>
              <a:t>выработка дальнейших шагов в направлении реорганизации корпоративной системы защиты информации и обеспечения требуемого уровня защищенности КИС.</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60000">
              <a:spcBef>
                <a:spcPts val="0"/>
              </a:spcBef>
            </a:pPr>
            <a:r>
              <a:rPr lang="ru-RU" sz="2800" b="1" dirty="0">
                <a:latin typeface="+mn-lt"/>
                <a:ea typeface="Times New Roman" pitchFamily="18" charset="0"/>
              </a:rPr>
              <a:t>Формирование целевой модели ТСО</a:t>
            </a:r>
          </a:p>
          <a:p>
            <a:pPr indent="-360000">
              <a:spcBef>
                <a:spcPts val="0"/>
              </a:spcBef>
            </a:pPr>
            <a:r>
              <a:rPr lang="ru-RU" sz="2800" dirty="0">
                <a:latin typeface="+mn-lt"/>
                <a:ea typeface="Times New Roman" pitchFamily="18" charset="0"/>
              </a:rPr>
              <a:t>По результатам проведенного аудита строится целевая (желаемая) модель, учитывающая перспективы развития бизнеса и корпоративной СЗИ (активы, сложность, методы лучшей практики, типы СЗИ, навыки сотрудников компании и др.).</a:t>
            </a:r>
          </a:p>
          <a:p>
            <a:pPr indent="-360000">
              <a:spcBef>
                <a:spcPts val="0"/>
              </a:spcBef>
            </a:pPr>
            <a:r>
              <a:rPr lang="ru-RU" sz="2800" dirty="0">
                <a:latin typeface="+mn-lt"/>
                <a:ea typeface="Times New Roman" pitchFamily="18" charset="0"/>
              </a:rPr>
              <a:t>Кроме того, рассматриваются </a:t>
            </a:r>
            <a:r>
              <a:rPr lang="ru-RU" sz="2800" b="1" i="1" dirty="0">
                <a:latin typeface="+mn-lt"/>
                <a:ea typeface="Times New Roman" pitchFamily="18" charset="0"/>
              </a:rPr>
              <a:t>капитальные расходы </a:t>
            </a:r>
            <a:r>
              <a:rPr lang="ru-RU" sz="2800" dirty="0">
                <a:latin typeface="+mn-lt"/>
                <a:ea typeface="Times New Roman" pitchFamily="18" charset="0"/>
              </a:rPr>
              <a:t>и </a:t>
            </a:r>
            <a:r>
              <a:rPr lang="ru-RU" sz="2800" b="1" i="1" dirty="0">
                <a:latin typeface="+mn-lt"/>
                <a:ea typeface="Times New Roman" pitchFamily="18" charset="0"/>
              </a:rPr>
              <a:t>трудозатраты</a:t>
            </a:r>
            <a:r>
              <a:rPr lang="ru-RU" sz="2800" dirty="0">
                <a:latin typeface="+mn-lt"/>
                <a:ea typeface="Times New Roman" pitchFamily="18" charset="0"/>
              </a:rPr>
              <a:t>, необходимые для проведения преобразований текущей среды в целевую среду. </a:t>
            </a:r>
          </a:p>
          <a:p>
            <a:pPr indent="-360000">
              <a:spcBef>
                <a:spcPts val="0"/>
              </a:spcBef>
            </a:pPr>
            <a:r>
              <a:rPr lang="ru-RU" sz="2800" dirty="0">
                <a:latin typeface="+mn-lt"/>
                <a:ea typeface="Times New Roman" pitchFamily="18" charset="0"/>
              </a:rPr>
              <a:t>В </a:t>
            </a:r>
            <a:r>
              <a:rPr lang="ru-RU" sz="2800" b="1" i="1" dirty="0">
                <a:latin typeface="+mn-lt"/>
                <a:ea typeface="Times New Roman" pitchFamily="18" charset="0"/>
              </a:rPr>
              <a:t>трудозатраты на внедрение </a:t>
            </a:r>
            <a:r>
              <a:rPr lang="ru-RU" sz="2800" dirty="0">
                <a:latin typeface="+mn-lt"/>
                <a:ea typeface="Times New Roman" pitchFamily="18" charset="0"/>
              </a:rPr>
              <a:t>включаются затраты на:</a:t>
            </a:r>
          </a:p>
          <a:p>
            <a:pPr lvl="2" indent="-360000">
              <a:spcBef>
                <a:spcPts val="0"/>
              </a:spcBef>
              <a:buFont typeface="Arial" pitchFamily="34" charset="0"/>
              <a:buChar char="•"/>
            </a:pPr>
            <a:r>
              <a:rPr lang="ru-RU" sz="2800" dirty="0">
                <a:latin typeface="+mn-lt"/>
                <a:ea typeface="Times New Roman" pitchFamily="18" charset="0"/>
              </a:rPr>
              <a:t>планирование, </a:t>
            </a:r>
          </a:p>
          <a:p>
            <a:pPr lvl="2" indent="-360000">
              <a:spcBef>
                <a:spcPts val="0"/>
              </a:spcBef>
              <a:buFont typeface="Arial" pitchFamily="34" charset="0"/>
              <a:buChar char="•"/>
            </a:pPr>
            <a:r>
              <a:rPr lang="ru-RU" sz="2800" dirty="0">
                <a:latin typeface="+mn-lt"/>
                <a:ea typeface="Times New Roman" pitchFamily="18" charset="0"/>
              </a:rPr>
              <a:t>развертывание, </a:t>
            </a:r>
          </a:p>
          <a:p>
            <a:pPr lvl="2" indent="-360000">
              <a:spcBef>
                <a:spcPts val="0"/>
              </a:spcBef>
              <a:buFont typeface="Arial" pitchFamily="34" charset="0"/>
              <a:buChar char="•"/>
            </a:pPr>
            <a:r>
              <a:rPr lang="ru-RU" sz="2800" dirty="0">
                <a:latin typeface="+mn-lt"/>
                <a:ea typeface="Times New Roman" pitchFamily="18" charset="0"/>
              </a:rPr>
              <a:t>обучение и разработку,</a:t>
            </a:r>
          </a:p>
          <a:p>
            <a:pPr lvl="2" indent="-360000">
              <a:spcBef>
                <a:spcPts val="0"/>
              </a:spcBef>
              <a:buFont typeface="Arial" pitchFamily="34" charset="0"/>
              <a:buChar char="•"/>
            </a:pPr>
            <a:r>
              <a:rPr lang="ru-RU" sz="2800" dirty="0">
                <a:latin typeface="+mn-lt"/>
                <a:ea typeface="Times New Roman" pitchFamily="18" charset="0"/>
              </a:rPr>
              <a:t>возможные временные увеличения затрат на управление и поддержку.</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0" y="0"/>
            <a:ext cx="9144000" cy="32624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60000">
              <a:spcBef>
                <a:spcPts val="0"/>
              </a:spcBef>
            </a:pPr>
            <a:r>
              <a:rPr lang="ru-RU" sz="2800" b="1" dirty="0">
                <a:latin typeface="+mn-lt"/>
                <a:ea typeface="Times New Roman" pitchFamily="18" charset="0"/>
              </a:rPr>
              <a:t>Формирование целевой модели ТСО</a:t>
            </a:r>
          </a:p>
          <a:p>
            <a:pPr lvl="3" indent="-360000">
              <a:spcBef>
                <a:spcPts val="1200"/>
              </a:spcBef>
            </a:pPr>
            <a:r>
              <a:rPr lang="ru-RU" sz="2800" dirty="0">
                <a:latin typeface="+mn-lt"/>
                <a:ea typeface="Times New Roman" pitchFamily="18" charset="0"/>
              </a:rPr>
              <a:t>	Для обоснования эффекта от внедрения новой корпоративной системы защиты информации (</a:t>
            </a:r>
            <a:r>
              <a:rPr lang="en-US" sz="2800" dirty="0">
                <a:latin typeface="+mn-lt"/>
                <a:ea typeface="Times New Roman" pitchFamily="18" charset="0"/>
              </a:rPr>
              <a:t>ROI</a:t>
            </a:r>
            <a:r>
              <a:rPr lang="ru-RU" sz="2800" dirty="0">
                <a:latin typeface="+mn-lt"/>
                <a:ea typeface="Times New Roman" pitchFamily="18" charset="0"/>
              </a:rPr>
              <a:t>) могут быть использованы модельные характеристики </a:t>
            </a:r>
            <a:r>
              <a:rPr lang="ru-RU" sz="2800" u="sng" dirty="0">
                <a:latin typeface="+mn-lt"/>
                <a:ea typeface="Times New Roman" pitchFamily="18" charset="0"/>
              </a:rPr>
              <a:t>снижения</a:t>
            </a:r>
            <a:r>
              <a:rPr lang="ru-RU" sz="2800" dirty="0">
                <a:latin typeface="+mn-lt"/>
                <a:ea typeface="Times New Roman" pitchFamily="18" charset="0"/>
              </a:rPr>
              <a:t> совокупных затрат (ТСО), отражающие возможные изменения в корпоративной системе защиты информации.</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179512" y="138117"/>
            <a:ext cx="8750176" cy="64017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a:spcAft>
                <a:spcPts val="1200"/>
              </a:spcAft>
            </a:pPr>
            <a:r>
              <a:rPr lang="ru-RU" sz="2800" b="1" i="1" dirty="0">
                <a:latin typeface="+mn-lt"/>
              </a:rPr>
              <a:t>Виды затрат на систему </a:t>
            </a:r>
            <a:r>
              <a:rPr lang="ru-RU" sz="2800" b="1" i="1" dirty="0" smtClean="0">
                <a:latin typeface="+mn-lt"/>
              </a:rPr>
              <a:t>ИБ</a:t>
            </a:r>
            <a:endParaRPr lang="ru-RU" sz="2800" dirty="0">
              <a:latin typeface="+mn-lt"/>
            </a:endParaRPr>
          </a:p>
          <a:p>
            <a:pPr indent="365125">
              <a:spcAft>
                <a:spcPts val="1200"/>
              </a:spcAft>
            </a:pPr>
            <a:r>
              <a:rPr lang="ru-RU" sz="2400" dirty="0" smtClean="0">
                <a:latin typeface="+mn-lt"/>
              </a:rPr>
              <a:t>1</a:t>
            </a:r>
            <a:r>
              <a:rPr lang="ru-RU" sz="2400" dirty="0">
                <a:latin typeface="+mn-lt"/>
              </a:rPr>
              <a:t>. Затраты на формирование и поддержание звена управления системой </a:t>
            </a:r>
            <a:r>
              <a:rPr lang="ru-RU" sz="2400" dirty="0" smtClean="0">
                <a:latin typeface="+mn-lt"/>
              </a:rPr>
              <a:t>ЗИ (</a:t>
            </a:r>
            <a:r>
              <a:rPr lang="ru-RU" sz="2400" u="sng" dirty="0" smtClean="0">
                <a:latin typeface="+mn-lt"/>
              </a:rPr>
              <a:t>организационные</a:t>
            </a:r>
            <a:r>
              <a:rPr lang="ru-RU" sz="2400" dirty="0" smtClean="0">
                <a:latin typeface="+mn-lt"/>
              </a:rPr>
              <a:t> </a:t>
            </a:r>
            <a:r>
              <a:rPr lang="ru-RU" sz="2400" dirty="0">
                <a:latin typeface="+mn-lt"/>
              </a:rPr>
              <a:t>затраты</a:t>
            </a:r>
            <a:r>
              <a:rPr lang="ru-RU" sz="2400" dirty="0" smtClean="0">
                <a:latin typeface="+mn-lt"/>
              </a:rPr>
              <a:t>).</a:t>
            </a:r>
          </a:p>
          <a:p>
            <a:pPr indent="365125">
              <a:spcAft>
                <a:spcPts val="1200"/>
              </a:spcAft>
            </a:pPr>
            <a:r>
              <a:rPr lang="ru-RU" sz="2400" dirty="0">
                <a:latin typeface="+mn-lt"/>
              </a:rPr>
              <a:t>2. Затраты на </a:t>
            </a:r>
            <a:r>
              <a:rPr lang="ru-RU" sz="2400" u="sng" dirty="0">
                <a:latin typeface="+mn-lt"/>
              </a:rPr>
              <a:t>контроль</a:t>
            </a:r>
            <a:r>
              <a:rPr lang="ru-RU" sz="2400" dirty="0">
                <a:latin typeface="+mn-lt"/>
              </a:rPr>
              <a:t> (определение и подтверждение достигнутого уровня защищенности ресурсов предприятия</a:t>
            </a:r>
            <a:r>
              <a:rPr lang="ru-RU" sz="2400" dirty="0" smtClean="0">
                <a:latin typeface="+mn-lt"/>
              </a:rPr>
              <a:t>).</a:t>
            </a:r>
          </a:p>
          <a:p>
            <a:pPr indent="365125">
              <a:spcAft>
                <a:spcPts val="1200"/>
              </a:spcAft>
            </a:pPr>
            <a:r>
              <a:rPr lang="ru-RU" sz="2400" dirty="0">
                <a:latin typeface="+mn-lt"/>
              </a:rPr>
              <a:t>3. </a:t>
            </a:r>
            <a:r>
              <a:rPr lang="ru-RU" sz="2400" u="sng" dirty="0">
                <a:latin typeface="+mn-lt"/>
              </a:rPr>
              <a:t>Внутренние</a:t>
            </a:r>
            <a:r>
              <a:rPr lang="ru-RU" sz="2400" dirty="0">
                <a:latin typeface="+mn-lt"/>
              </a:rPr>
              <a:t> затраты на </a:t>
            </a:r>
            <a:r>
              <a:rPr lang="ru-RU" sz="2400" u="sng" dirty="0">
                <a:latin typeface="+mn-lt"/>
              </a:rPr>
              <a:t>ликвидацию последствий </a:t>
            </a:r>
            <a:r>
              <a:rPr lang="ru-RU" sz="2400" dirty="0">
                <a:latin typeface="+mn-lt"/>
              </a:rPr>
              <a:t>нарушений политики ИБ (затраты, понесенные организацией в результате того, что требуемый уровень защищенности не был достигнут</a:t>
            </a:r>
            <a:r>
              <a:rPr lang="ru-RU" sz="2400" dirty="0" smtClean="0">
                <a:latin typeface="+mn-lt"/>
              </a:rPr>
              <a:t>).</a:t>
            </a:r>
          </a:p>
          <a:p>
            <a:pPr indent="365125">
              <a:spcAft>
                <a:spcPts val="1200"/>
              </a:spcAft>
            </a:pPr>
            <a:r>
              <a:rPr lang="ru-RU" sz="2400" dirty="0">
                <a:latin typeface="+mn-lt"/>
              </a:rPr>
              <a:t>4. </a:t>
            </a:r>
            <a:r>
              <a:rPr lang="ru-RU" sz="2400" u="sng" dirty="0">
                <a:latin typeface="+mn-lt"/>
              </a:rPr>
              <a:t>Внешние</a:t>
            </a:r>
            <a:r>
              <a:rPr lang="ru-RU" sz="2400" dirty="0">
                <a:latin typeface="+mn-lt"/>
              </a:rPr>
              <a:t> затраты на </a:t>
            </a:r>
            <a:r>
              <a:rPr lang="ru-RU" sz="2400" u="sng" dirty="0">
                <a:latin typeface="+mn-lt"/>
              </a:rPr>
              <a:t>ликвидацию последствий </a:t>
            </a:r>
            <a:r>
              <a:rPr lang="ru-RU" sz="2400" dirty="0">
                <a:latin typeface="+mn-lt"/>
              </a:rPr>
              <a:t>нарушения политики ИБ</a:t>
            </a:r>
            <a:r>
              <a:rPr lang="ru-RU" sz="2400" dirty="0" smtClean="0">
                <a:latin typeface="+mn-lt"/>
              </a:rPr>
              <a:t>.</a:t>
            </a:r>
          </a:p>
          <a:p>
            <a:pPr indent="365125">
              <a:spcAft>
                <a:spcPts val="1200"/>
              </a:spcAft>
            </a:pPr>
            <a:r>
              <a:rPr lang="ru-RU" sz="2400" dirty="0">
                <a:latin typeface="+mn-lt"/>
              </a:rPr>
              <a:t>5. Затраты на техническое обслуживание системы защиты информации и мероприятия по предотвращению нарушений политики безопасности предприятия (</a:t>
            </a:r>
            <a:r>
              <a:rPr lang="ru-RU" sz="2400" u="sng" dirty="0">
                <a:latin typeface="+mn-lt"/>
              </a:rPr>
              <a:t>предупредительные</a:t>
            </a:r>
            <a:r>
              <a:rPr lang="ru-RU" sz="2400" dirty="0">
                <a:latin typeface="+mn-lt"/>
              </a:rPr>
              <a:t> мероприятия</a:t>
            </a:r>
            <a:r>
              <a:rPr lang="ru-RU" sz="2400" dirty="0" smtClean="0">
                <a:latin typeface="+mn-lt"/>
              </a:rPr>
              <a:t>).</a:t>
            </a:r>
            <a:endParaRPr lang="ru-RU" sz="2400" dirty="0">
              <a:latin typeface="+mn-lt"/>
            </a:endParaRPr>
          </a:p>
        </p:txBody>
      </p:sp>
    </p:spTree>
    <p:extLst>
      <p:ext uri="{BB962C8B-B14F-4D97-AF65-F5344CB8AC3E}">
        <p14:creationId xmlns:p14="http://schemas.microsoft.com/office/powerpoint/2010/main" val="7099854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360736" y="-31160"/>
            <a:ext cx="8568952"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a:spcAft>
                <a:spcPts val="1200"/>
              </a:spcAft>
            </a:pPr>
            <a:r>
              <a:rPr lang="ru-RU" sz="2800" b="1" i="1" dirty="0" smtClean="0">
                <a:latin typeface="+mn-lt"/>
              </a:rPr>
              <a:t>1</a:t>
            </a:r>
            <a:r>
              <a:rPr lang="ru-RU" sz="2800" b="1" i="1" dirty="0">
                <a:latin typeface="+mn-lt"/>
              </a:rPr>
              <a:t>. Затраты на формирование и поддержание звена управления системой защиты информации (организационные затраты): </a:t>
            </a:r>
            <a:endParaRPr lang="ru-RU" sz="2800" b="1" dirty="0">
              <a:latin typeface="+mn-lt"/>
            </a:endParaRPr>
          </a:p>
          <a:p>
            <a:pPr indent="457200">
              <a:spcAft>
                <a:spcPts val="1200"/>
              </a:spcAft>
            </a:pPr>
            <a:r>
              <a:rPr lang="ru-RU" sz="2800" dirty="0" smtClean="0">
                <a:latin typeface="+mn-lt"/>
              </a:rPr>
              <a:t>1.1.</a:t>
            </a:r>
            <a:r>
              <a:rPr lang="ru-RU" sz="2800" dirty="0">
                <a:latin typeface="+mn-lt"/>
              </a:rPr>
              <a:t> затраты на приобретение и ввод в эксплуатацию программно-технических средств: серверов, компьютеров конечных пользователей (настольных и мобильных), периферийных устройств и сетевых компонентов</a:t>
            </a:r>
            <a:r>
              <a:rPr lang="ru-RU" sz="2800" dirty="0" smtClean="0">
                <a:latin typeface="+mn-lt"/>
              </a:rPr>
              <a:t>;</a:t>
            </a:r>
          </a:p>
          <a:p>
            <a:pPr indent="457200">
              <a:spcAft>
                <a:spcPts val="1200"/>
              </a:spcAft>
            </a:pPr>
            <a:r>
              <a:rPr lang="ru-RU" sz="2800" dirty="0">
                <a:latin typeface="+mn-lt"/>
              </a:rPr>
              <a:t>1.2. затраты на приобретение и настройку средств защиты информации;</a:t>
            </a:r>
          </a:p>
          <a:p>
            <a:pPr indent="457200">
              <a:spcAft>
                <a:spcPts val="1200"/>
              </a:spcAft>
            </a:pPr>
            <a:r>
              <a:rPr lang="ru-RU" sz="2800" dirty="0">
                <a:latin typeface="+mn-lt"/>
              </a:rPr>
              <a:t>1.3. затраты на содержание персонала, стоимость работ и аутсорсинг;</a:t>
            </a:r>
          </a:p>
          <a:p>
            <a:pPr indent="457200">
              <a:spcAft>
                <a:spcPts val="1200"/>
              </a:spcAft>
            </a:pPr>
            <a:r>
              <a:rPr lang="ru-RU" sz="2800" dirty="0">
                <a:latin typeface="+mn-lt"/>
              </a:rPr>
              <a:t>1.4. затраты на формирование политики безопасности предприятия</a:t>
            </a:r>
            <a:r>
              <a:rPr lang="ru-RU" sz="2800" dirty="0" smtClean="0">
                <a:latin typeface="+mn-lt"/>
              </a:rPr>
              <a:t>.</a:t>
            </a:r>
            <a:endParaRPr lang="ru-RU" sz="2800" dirty="0">
              <a:latin typeface="+mn-lt"/>
            </a:endParaRPr>
          </a:p>
        </p:txBody>
      </p:sp>
    </p:spTree>
    <p:extLst>
      <p:ext uri="{BB962C8B-B14F-4D97-AF65-F5344CB8AC3E}">
        <p14:creationId xmlns:p14="http://schemas.microsoft.com/office/powerpoint/2010/main" val="4091647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360736" y="276899"/>
            <a:ext cx="8568952" cy="60324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a:spcAft>
                <a:spcPts val="1200"/>
              </a:spcAft>
            </a:pPr>
            <a:r>
              <a:rPr lang="ru-RU" sz="2800" b="1" i="1" dirty="0" smtClean="0">
                <a:latin typeface="+mn-lt"/>
              </a:rPr>
              <a:t>2</a:t>
            </a:r>
            <a:r>
              <a:rPr lang="ru-RU" sz="2800" b="1" i="1" dirty="0">
                <a:latin typeface="+mn-lt"/>
              </a:rPr>
              <a:t>. Затраты на контроль (определение и подтверждение достигнутого уровня защищенности ресурсов предприятия): </a:t>
            </a:r>
            <a:endParaRPr lang="ru-RU" sz="2800" b="1" dirty="0">
              <a:latin typeface="+mn-lt"/>
            </a:endParaRPr>
          </a:p>
          <a:p>
            <a:pPr indent="457200">
              <a:spcAft>
                <a:spcPts val="1200"/>
              </a:spcAft>
            </a:pPr>
            <a:r>
              <a:rPr lang="ru-RU" sz="2800" dirty="0" smtClean="0">
                <a:latin typeface="+mn-lt"/>
              </a:rPr>
              <a:t>2.1.</a:t>
            </a:r>
            <a:r>
              <a:rPr lang="ru-RU" sz="2800" dirty="0">
                <a:latin typeface="+mn-lt"/>
              </a:rPr>
              <a:t> затраты на контроль:</a:t>
            </a:r>
          </a:p>
          <a:p>
            <a:pPr marL="755650" indent="-298450">
              <a:spcAft>
                <a:spcPts val="1200"/>
              </a:spcAft>
              <a:buFont typeface="Arial" charset="0"/>
              <a:buChar char="•"/>
            </a:pPr>
            <a:r>
              <a:rPr lang="ru-RU" sz="2800" dirty="0" smtClean="0">
                <a:latin typeface="+mn-lt"/>
              </a:rPr>
              <a:t>плановые </a:t>
            </a:r>
            <a:r>
              <a:rPr lang="ru-RU" sz="2800" dirty="0">
                <a:latin typeface="+mn-lt"/>
              </a:rPr>
              <a:t>проверки и испытания;</a:t>
            </a:r>
          </a:p>
          <a:p>
            <a:pPr marL="755650" indent="-298450">
              <a:spcAft>
                <a:spcPts val="1200"/>
              </a:spcAft>
              <a:buFont typeface="Arial" charset="0"/>
              <a:buChar char="•"/>
            </a:pPr>
            <a:r>
              <a:rPr lang="ru-RU" sz="2800" dirty="0" smtClean="0">
                <a:latin typeface="+mn-lt"/>
              </a:rPr>
              <a:t>затраты </a:t>
            </a:r>
            <a:r>
              <a:rPr lang="ru-RU" sz="2800" dirty="0">
                <a:latin typeface="+mn-lt"/>
              </a:rPr>
              <a:t>на проверки и испытания программно-технических средств защиты информации;</a:t>
            </a:r>
          </a:p>
          <a:p>
            <a:pPr marL="755650" indent="-298450">
              <a:spcAft>
                <a:spcPts val="1200"/>
              </a:spcAft>
              <a:buFont typeface="Arial" charset="0"/>
              <a:buChar char="•"/>
            </a:pPr>
            <a:r>
              <a:rPr lang="ru-RU" sz="2800" dirty="0" smtClean="0">
                <a:latin typeface="+mn-lt"/>
              </a:rPr>
              <a:t>затраты </a:t>
            </a:r>
            <a:r>
              <a:rPr lang="ru-RU" sz="2800" dirty="0">
                <a:latin typeface="+mn-lt"/>
              </a:rPr>
              <a:t>на проверку навыков эксплуатации средств защиты персоналом предприятия</a:t>
            </a:r>
            <a:r>
              <a:rPr lang="ru-RU" sz="2800" dirty="0" smtClean="0">
                <a:latin typeface="+mn-lt"/>
              </a:rPr>
              <a:t>;</a:t>
            </a:r>
          </a:p>
          <a:p>
            <a:pPr marL="755650" indent="-298450">
              <a:spcAft>
                <a:spcPts val="1200"/>
              </a:spcAft>
              <a:buFont typeface="Arial" charset="0"/>
              <a:buChar char="•"/>
            </a:pPr>
            <a:r>
              <a:rPr lang="ru-RU" sz="2800" dirty="0" smtClean="0">
                <a:latin typeface="+mn-lt"/>
              </a:rPr>
              <a:t>затраты </a:t>
            </a:r>
            <a:r>
              <a:rPr lang="ru-RU" sz="2800" dirty="0">
                <a:latin typeface="+mn-lt"/>
              </a:rPr>
              <a:t>на обеспечение работы лиц, ответственных за реализацию конкретных процедур безопасности по подразделениям</a:t>
            </a:r>
            <a:r>
              <a:rPr lang="ru-RU" sz="2800" dirty="0" smtClean="0">
                <a:latin typeface="+mn-lt"/>
              </a:rPr>
              <a:t>;</a:t>
            </a:r>
            <a:endParaRPr lang="ru-RU" sz="2800" dirty="0">
              <a:latin typeface="+mn-lt"/>
            </a:endParaRPr>
          </a:p>
        </p:txBody>
      </p:sp>
    </p:spTree>
    <p:extLst>
      <p:ext uri="{BB962C8B-B14F-4D97-AF65-F5344CB8AC3E}">
        <p14:creationId xmlns:p14="http://schemas.microsoft.com/office/powerpoint/2010/main" val="4414233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360736" y="116632"/>
            <a:ext cx="8568952" cy="63094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755650" indent="-298450">
              <a:spcAft>
                <a:spcPts val="1200"/>
              </a:spcAft>
              <a:buFont typeface="Arial" charset="0"/>
              <a:buChar char="•"/>
            </a:pPr>
            <a:r>
              <a:rPr lang="ru-RU" sz="2800" dirty="0" smtClean="0">
                <a:latin typeface="+mn-lt"/>
              </a:rPr>
              <a:t>оплата </a:t>
            </a:r>
            <a:r>
              <a:rPr lang="ru-RU" sz="2800" dirty="0">
                <a:latin typeface="+mn-lt"/>
              </a:rPr>
              <a:t>работ по контролю правильности ввода данных в прикладные системы;</a:t>
            </a:r>
          </a:p>
          <a:p>
            <a:pPr marL="755650" indent="-298450">
              <a:spcAft>
                <a:spcPts val="1200"/>
              </a:spcAft>
              <a:buFont typeface="Arial" charset="0"/>
              <a:buChar char="•"/>
            </a:pPr>
            <a:r>
              <a:rPr lang="ru-RU" sz="2800" dirty="0" smtClean="0">
                <a:latin typeface="+mn-lt"/>
              </a:rPr>
              <a:t>оплата </a:t>
            </a:r>
            <a:r>
              <a:rPr lang="ru-RU" sz="2800" dirty="0">
                <a:latin typeface="+mn-lt"/>
              </a:rPr>
              <a:t>инспекторов по контролю требований, предъявляемых к защитным средствам при разработке любых систем (контроль выполняется на стадии проектирования и спецификации требований);</a:t>
            </a:r>
          </a:p>
          <a:p>
            <a:pPr indent="457200">
              <a:spcAft>
                <a:spcPts val="1200"/>
              </a:spcAft>
            </a:pPr>
            <a:r>
              <a:rPr lang="ru-RU" sz="2800" dirty="0" smtClean="0">
                <a:latin typeface="+mn-lt"/>
              </a:rPr>
              <a:t>2.2.</a:t>
            </a:r>
            <a:r>
              <a:rPr lang="ru-RU" sz="2800" dirty="0">
                <a:latin typeface="+mn-lt"/>
              </a:rPr>
              <a:t> внеплановые проверки и испытания</a:t>
            </a:r>
            <a:r>
              <a:rPr lang="ru-RU" sz="2800" dirty="0" smtClean="0">
                <a:latin typeface="+mn-lt"/>
              </a:rPr>
              <a:t>:</a:t>
            </a:r>
          </a:p>
          <a:p>
            <a:pPr marL="809625" indent="-352425">
              <a:spcAft>
                <a:spcPts val="1200"/>
              </a:spcAft>
              <a:buFont typeface="Arial" charset="0"/>
              <a:buChar char="•"/>
            </a:pPr>
            <a:r>
              <a:rPr lang="ru-RU" sz="2800" dirty="0" smtClean="0">
                <a:latin typeface="+mn-lt"/>
              </a:rPr>
              <a:t>оплата работы испытательного персонала специализированных организаций;</a:t>
            </a:r>
          </a:p>
          <a:p>
            <a:pPr marL="809625" indent="-352425">
              <a:spcAft>
                <a:spcPts val="1200"/>
              </a:spcAft>
              <a:buFont typeface="Arial" charset="0"/>
              <a:buChar char="•"/>
            </a:pPr>
            <a:r>
              <a:rPr lang="ru-RU" sz="2800" dirty="0" smtClean="0">
                <a:latin typeface="+mn-lt"/>
              </a:rPr>
              <a:t>обеспечение </a:t>
            </a:r>
            <a:r>
              <a:rPr lang="ru-RU" sz="2800" dirty="0">
                <a:latin typeface="+mn-lt"/>
              </a:rPr>
              <a:t>испытательного персонала (внутреннего и внешнего) материально-техническими средствами</a:t>
            </a:r>
            <a:r>
              <a:rPr lang="ru-RU" sz="2800" dirty="0" smtClean="0">
                <a:latin typeface="+mn-lt"/>
              </a:rPr>
              <a:t>;</a:t>
            </a:r>
            <a:endParaRPr lang="ru-RU" sz="2800" dirty="0">
              <a:latin typeface="+mn-lt"/>
            </a:endParaRPr>
          </a:p>
        </p:txBody>
      </p:sp>
    </p:spTree>
    <p:extLst>
      <p:ext uri="{BB962C8B-B14F-4D97-AF65-F5344CB8AC3E}">
        <p14:creationId xmlns:p14="http://schemas.microsoft.com/office/powerpoint/2010/main" val="718000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462528"/>
            <a:ext cx="8352928" cy="55707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11113">
              <a:spcAft>
                <a:spcPts val="1200"/>
              </a:spcAft>
            </a:pPr>
            <a:r>
              <a:rPr lang="ru-RU" sz="2800" b="1" i="1" dirty="0" smtClean="0">
                <a:latin typeface="+mn-lt"/>
              </a:rPr>
              <a:t>3. Добавленная </a:t>
            </a:r>
            <a:r>
              <a:rPr lang="ru-RU" sz="2800" b="1" i="1" dirty="0">
                <a:latin typeface="+mn-lt"/>
              </a:rPr>
              <a:t>экономическая стоимость (Economic Value Added, EVA). </a:t>
            </a:r>
            <a:endParaRPr lang="ru-RU" sz="2800" b="1" i="1" dirty="0" smtClean="0">
              <a:latin typeface="+mn-lt"/>
            </a:endParaRPr>
          </a:p>
          <a:p>
            <a:pPr indent="457200">
              <a:spcAft>
                <a:spcPts val="1200"/>
              </a:spcAft>
            </a:pPr>
            <a:r>
              <a:rPr lang="ru-RU" sz="2800" dirty="0" smtClean="0">
                <a:latin typeface="+mn-lt"/>
              </a:rPr>
              <a:t>Консалтинговая </a:t>
            </a:r>
            <a:r>
              <a:rPr lang="ru-RU" sz="2800" dirty="0">
                <a:latin typeface="+mn-lt"/>
              </a:rPr>
              <a:t>компания Stern Stewart и Co., основанная в 1982 году, специализируется на оценке акционерного капитала новым инструментарием финансового анализа. </a:t>
            </a:r>
            <a:endParaRPr lang="ru-RU" sz="2800" dirty="0" smtClean="0">
              <a:latin typeface="+mn-lt"/>
            </a:endParaRPr>
          </a:p>
          <a:p>
            <a:pPr indent="457200">
              <a:spcAft>
                <a:spcPts val="1200"/>
              </a:spcAft>
            </a:pPr>
            <a:r>
              <a:rPr lang="ru-RU" sz="2800" dirty="0" smtClean="0">
                <a:latin typeface="+mn-lt"/>
              </a:rPr>
              <a:t>Эта </a:t>
            </a:r>
            <a:r>
              <a:rPr lang="ru-RU" sz="2800" dirty="0">
                <a:latin typeface="+mn-lt"/>
              </a:rPr>
              <a:t>компания одна из первых разработала собственную методику вычисления </a:t>
            </a:r>
            <a:r>
              <a:rPr lang="ru-RU" sz="2800" u="sng" dirty="0">
                <a:latin typeface="+mn-lt"/>
              </a:rPr>
              <a:t>добавленной стоимости</a:t>
            </a:r>
            <a:r>
              <a:rPr lang="ru-RU" sz="2800" dirty="0">
                <a:latin typeface="+mn-lt"/>
              </a:rPr>
              <a:t>, которая предлагает непротиворечивый подход к определению целей и измерению показателей, к оценке стратегий, размещению капитала и пр</a:t>
            </a:r>
            <a:r>
              <a:rPr lang="ru-RU" sz="2800" dirty="0" smtClean="0">
                <a:latin typeface="+mn-lt"/>
              </a:rPr>
              <a:t>.</a:t>
            </a:r>
            <a:endParaRPr lang="ru-RU" sz="2800" dirty="0">
              <a:latin typeface="+mn-lt"/>
            </a:endParaRPr>
          </a:p>
        </p:txBody>
      </p:sp>
    </p:spTree>
    <p:extLst>
      <p:ext uri="{BB962C8B-B14F-4D97-AF65-F5344CB8AC3E}">
        <p14:creationId xmlns:p14="http://schemas.microsoft.com/office/powerpoint/2010/main" val="19594236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260648"/>
            <a:ext cx="8568952"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a:spcAft>
                <a:spcPts val="1200"/>
              </a:spcAft>
            </a:pPr>
            <a:r>
              <a:rPr lang="ru-RU" sz="2800" dirty="0" smtClean="0">
                <a:latin typeface="+mn-lt"/>
              </a:rPr>
              <a:t>2.3.</a:t>
            </a:r>
            <a:r>
              <a:rPr lang="ru-RU" sz="2800" dirty="0">
                <a:latin typeface="+mn-lt"/>
              </a:rPr>
              <a:t> контроль за соблюдением политики информационной безопасности</a:t>
            </a:r>
            <a:r>
              <a:rPr lang="ru-RU" sz="2800" dirty="0" smtClean="0">
                <a:latin typeface="+mn-lt"/>
              </a:rPr>
              <a:t>:</a:t>
            </a:r>
          </a:p>
          <a:p>
            <a:pPr marL="457200" indent="-323850">
              <a:spcAft>
                <a:spcPts val="1200"/>
              </a:spcAft>
              <a:buFont typeface="Arial" charset="0"/>
              <a:buChar char="•"/>
            </a:pPr>
            <a:r>
              <a:rPr lang="ru-RU" sz="2800" dirty="0" smtClean="0">
                <a:latin typeface="+mn-lt"/>
              </a:rPr>
              <a:t>затраты на контроль реализации функций</a:t>
            </a:r>
            <a:r>
              <a:rPr lang="ru-RU" sz="2800" dirty="0">
                <a:latin typeface="+mn-lt"/>
              </a:rPr>
              <a:t>, </a:t>
            </a:r>
            <a:r>
              <a:rPr lang="ru-RU" sz="2800" dirty="0" smtClean="0">
                <a:latin typeface="+mn-lt"/>
              </a:rPr>
              <a:t>обеспечивающих управление защитой коммерческой тайны</a:t>
            </a:r>
            <a:r>
              <a:rPr lang="ru-RU" sz="2800" dirty="0">
                <a:latin typeface="+mn-lt"/>
              </a:rPr>
              <a:t>; </a:t>
            </a:r>
            <a:endParaRPr lang="ru-RU" sz="2800" dirty="0">
              <a:latin typeface="+mn-lt"/>
            </a:endParaRPr>
          </a:p>
          <a:p>
            <a:pPr marL="457200" indent="-323850">
              <a:spcAft>
                <a:spcPts val="1200"/>
              </a:spcAft>
              <a:buFont typeface="Arial" charset="0"/>
              <a:buChar char="•"/>
            </a:pPr>
            <a:r>
              <a:rPr lang="ru-RU" sz="2800" dirty="0" smtClean="0">
                <a:latin typeface="+mn-lt"/>
              </a:rPr>
              <a:t>затраты на организацию временного взаимодействия и координации между подразделениями для решения конкретных повседневных задач</a:t>
            </a:r>
            <a:r>
              <a:rPr lang="ru-RU" sz="2800" dirty="0">
                <a:latin typeface="+mn-lt"/>
              </a:rPr>
              <a:t>; </a:t>
            </a:r>
            <a:endParaRPr lang="ru-RU" sz="2800" dirty="0" smtClean="0">
              <a:latin typeface="+mn-lt"/>
            </a:endParaRPr>
          </a:p>
          <a:p>
            <a:pPr marL="457200" indent="-323850">
              <a:spcAft>
                <a:spcPts val="1200"/>
              </a:spcAft>
              <a:buFont typeface="Arial" charset="0"/>
              <a:buChar char="•"/>
            </a:pPr>
            <a:r>
              <a:rPr lang="ru-RU" sz="2800" dirty="0" smtClean="0">
                <a:latin typeface="+mn-lt"/>
              </a:rPr>
              <a:t>затраты на проведение аудита безопасности по каждой автоматизированной информационной системе</a:t>
            </a:r>
            <a:r>
              <a:rPr lang="ru-RU" sz="2800" dirty="0">
                <a:latin typeface="+mn-lt"/>
              </a:rPr>
              <a:t>, </a:t>
            </a:r>
            <a:r>
              <a:rPr lang="ru-RU" sz="2800" dirty="0" smtClean="0">
                <a:latin typeface="+mn-lt"/>
              </a:rPr>
              <a:t>выделенной в информационной среде предприятия;</a:t>
            </a:r>
          </a:p>
          <a:p>
            <a:pPr indent="457200">
              <a:spcAft>
                <a:spcPts val="1200"/>
              </a:spcAft>
            </a:pPr>
            <a:endParaRPr lang="ru-RU" sz="2800" dirty="0">
              <a:latin typeface="+mn-lt"/>
            </a:endParaRPr>
          </a:p>
        </p:txBody>
      </p:sp>
    </p:spTree>
    <p:extLst>
      <p:ext uri="{BB962C8B-B14F-4D97-AF65-F5344CB8AC3E}">
        <p14:creationId xmlns:p14="http://schemas.microsoft.com/office/powerpoint/2010/main" val="9685314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179512" y="476672"/>
            <a:ext cx="8568952"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indent="-323850">
              <a:spcAft>
                <a:spcPts val="1200"/>
              </a:spcAft>
              <a:buFont typeface="Arial" charset="0"/>
              <a:buChar char="•"/>
            </a:pPr>
            <a:r>
              <a:rPr lang="ru-RU" sz="2800" dirty="0" smtClean="0">
                <a:latin typeface="+mn-lt"/>
              </a:rPr>
              <a:t>материально-техническое обеспечение системы контроля доступа к объектам и ресурсам предприятия</a:t>
            </a:r>
            <a:r>
              <a:rPr lang="ru-RU" sz="2800" dirty="0">
                <a:latin typeface="+mn-lt"/>
              </a:rPr>
              <a:t>.</a:t>
            </a:r>
            <a:endParaRPr lang="ru-RU" sz="2800" dirty="0" smtClean="0">
              <a:latin typeface="+mn-lt"/>
            </a:endParaRPr>
          </a:p>
          <a:p>
            <a:pPr indent="457200">
              <a:spcAft>
                <a:spcPts val="1200"/>
              </a:spcAft>
            </a:pPr>
            <a:r>
              <a:rPr lang="ru-RU" sz="2800" dirty="0">
                <a:latin typeface="+mn-lt"/>
              </a:rPr>
              <a:t>2.4</a:t>
            </a:r>
            <a:r>
              <a:rPr lang="ru-RU" sz="2800" dirty="0" smtClean="0">
                <a:latin typeface="+mn-lt"/>
              </a:rPr>
              <a:t>. Затраты на внешний аудит</a:t>
            </a:r>
            <a:r>
              <a:rPr lang="ru-RU" sz="2800" dirty="0">
                <a:latin typeface="+mn-lt"/>
              </a:rPr>
              <a:t>: </a:t>
            </a:r>
            <a:endParaRPr lang="ru-RU" sz="2800" dirty="0" smtClean="0">
              <a:latin typeface="+mn-lt"/>
            </a:endParaRPr>
          </a:p>
          <a:p>
            <a:pPr marL="457200" indent="-322263">
              <a:spcAft>
                <a:spcPts val="1200"/>
              </a:spcAft>
              <a:buFont typeface="Arial" charset="0"/>
              <a:buChar char="•"/>
            </a:pPr>
            <a:r>
              <a:rPr lang="ru-RU" sz="2800" dirty="0" smtClean="0">
                <a:latin typeface="+mn-lt"/>
              </a:rPr>
              <a:t>затраты на контрольно-проверочные мероприятия</a:t>
            </a:r>
            <a:r>
              <a:rPr lang="ru-RU" sz="2800" dirty="0">
                <a:latin typeface="+mn-lt"/>
              </a:rPr>
              <a:t>, </a:t>
            </a:r>
            <a:r>
              <a:rPr lang="ru-RU" sz="2800" dirty="0" smtClean="0">
                <a:latin typeface="+mn-lt"/>
              </a:rPr>
              <a:t>связанные с лицензионно-разрешительной деятельностью в сфере защиты информации</a:t>
            </a:r>
            <a:r>
              <a:rPr lang="ru-RU" sz="2800" dirty="0">
                <a:latin typeface="+mn-lt"/>
              </a:rPr>
              <a:t>. </a:t>
            </a:r>
          </a:p>
        </p:txBody>
      </p:sp>
    </p:spTree>
    <p:extLst>
      <p:ext uri="{BB962C8B-B14F-4D97-AF65-F5344CB8AC3E}">
        <p14:creationId xmlns:p14="http://schemas.microsoft.com/office/powerpoint/2010/main" val="15985474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179512" y="188640"/>
            <a:ext cx="8568952" cy="63094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Aft>
                <a:spcPts val="1200"/>
              </a:spcAft>
            </a:pPr>
            <a:r>
              <a:rPr lang="ru-RU" sz="2800" b="1" i="1" dirty="0">
                <a:latin typeface="+mn-lt"/>
              </a:rPr>
              <a:t>3</a:t>
            </a:r>
            <a:r>
              <a:rPr lang="ru-RU" sz="2800" b="1" i="1" dirty="0" smtClean="0">
                <a:latin typeface="+mn-lt"/>
              </a:rPr>
              <a:t>. Внутренние затраты на ликвидацию последствий нарушений политики ИБ (затраты</a:t>
            </a:r>
            <a:r>
              <a:rPr lang="ru-RU" sz="2800" b="1" i="1" dirty="0">
                <a:latin typeface="+mn-lt"/>
              </a:rPr>
              <a:t>, </a:t>
            </a:r>
            <a:r>
              <a:rPr lang="ru-RU" sz="2800" b="1" i="1" dirty="0" smtClean="0">
                <a:latin typeface="+mn-lt"/>
              </a:rPr>
              <a:t>понесенные организацией в результате того</a:t>
            </a:r>
            <a:r>
              <a:rPr lang="ru-RU" sz="2800" b="1" i="1" dirty="0">
                <a:latin typeface="+mn-lt"/>
              </a:rPr>
              <a:t>, </a:t>
            </a:r>
            <a:r>
              <a:rPr lang="ru-RU" sz="2800" b="1" i="1" dirty="0" smtClean="0">
                <a:latin typeface="+mn-lt"/>
              </a:rPr>
              <a:t>что требуемый уровень защищенности не был достигнут</a:t>
            </a:r>
            <a:r>
              <a:rPr lang="ru-RU" sz="2800" b="1" i="1" dirty="0">
                <a:latin typeface="+mn-lt"/>
              </a:rPr>
              <a:t>). </a:t>
            </a:r>
            <a:endParaRPr lang="ru-RU" sz="2800" b="1" i="1" dirty="0" smtClean="0">
              <a:latin typeface="+mn-lt"/>
            </a:endParaRPr>
          </a:p>
          <a:p>
            <a:pPr>
              <a:spcAft>
                <a:spcPts val="1200"/>
              </a:spcAft>
            </a:pPr>
            <a:r>
              <a:rPr lang="ru-RU" sz="2800" dirty="0" smtClean="0">
                <a:latin typeface="+mn-lt"/>
              </a:rPr>
              <a:t>3.1. Пересмотр политики ИБ предприятия </a:t>
            </a:r>
            <a:r>
              <a:rPr lang="ru-RU" sz="2800" dirty="0">
                <a:latin typeface="+mn-lt"/>
              </a:rPr>
              <a:t>(</a:t>
            </a:r>
            <a:r>
              <a:rPr lang="ru-RU" sz="2800" dirty="0" smtClean="0">
                <a:latin typeface="+mn-lt"/>
              </a:rPr>
              <a:t>проводится периодически</a:t>
            </a:r>
            <a:r>
              <a:rPr lang="ru-RU" sz="2800" dirty="0">
                <a:latin typeface="+mn-lt"/>
              </a:rPr>
              <a:t>): </a:t>
            </a:r>
            <a:endParaRPr lang="ru-RU" sz="2800" dirty="0" smtClean="0">
              <a:latin typeface="+mn-lt"/>
            </a:endParaRPr>
          </a:p>
          <a:p>
            <a:pPr marL="457200" indent="-187325">
              <a:spcAft>
                <a:spcPts val="1200"/>
              </a:spcAft>
              <a:buFont typeface="Arial" charset="0"/>
              <a:buChar char="•"/>
            </a:pPr>
            <a:r>
              <a:rPr lang="ru-RU" sz="2800" dirty="0" smtClean="0">
                <a:latin typeface="+mn-lt"/>
              </a:rPr>
              <a:t>затраты на идентификацию угроз безопасности</a:t>
            </a:r>
            <a:r>
              <a:rPr lang="ru-RU" sz="2800" dirty="0">
                <a:latin typeface="+mn-lt"/>
              </a:rPr>
              <a:t>; </a:t>
            </a:r>
            <a:endParaRPr lang="ru-RU" sz="2800" dirty="0" smtClean="0">
              <a:latin typeface="+mn-lt"/>
            </a:endParaRPr>
          </a:p>
          <a:p>
            <a:pPr marL="457200" indent="-187325">
              <a:spcAft>
                <a:spcPts val="1200"/>
              </a:spcAft>
              <a:buFont typeface="Arial" charset="0"/>
              <a:buChar char="•"/>
            </a:pPr>
            <a:r>
              <a:rPr lang="ru-RU" sz="2800" dirty="0" smtClean="0">
                <a:latin typeface="+mn-lt"/>
              </a:rPr>
              <a:t>затраты на поиск уязвимостей системы защиты информации</a:t>
            </a:r>
            <a:r>
              <a:rPr lang="ru-RU" sz="2800" dirty="0">
                <a:latin typeface="+mn-lt"/>
              </a:rPr>
              <a:t>; </a:t>
            </a:r>
            <a:endParaRPr lang="ru-RU" sz="2800" dirty="0" smtClean="0">
              <a:latin typeface="+mn-lt"/>
            </a:endParaRPr>
          </a:p>
          <a:p>
            <a:pPr marL="457200" indent="-187325">
              <a:spcAft>
                <a:spcPts val="1200"/>
              </a:spcAft>
              <a:buFont typeface="Arial" charset="0"/>
              <a:buChar char="•"/>
            </a:pPr>
            <a:r>
              <a:rPr lang="ru-RU" sz="2800" dirty="0" smtClean="0">
                <a:latin typeface="+mn-lt"/>
              </a:rPr>
              <a:t>оплата работы специалистов</a:t>
            </a:r>
            <a:r>
              <a:rPr lang="ru-RU" sz="2800" dirty="0">
                <a:latin typeface="+mn-lt"/>
              </a:rPr>
              <a:t>, </a:t>
            </a:r>
            <a:r>
              <a:rPr lang="ru-RU" sz="2800" dirty="0" smtClean="0">
                <a:latin typeface="+mn-lt"/>
              </a:rPr>
              <a:t>выполняющих работы по определению возможного ущерба и переоценке степени риска</a:t>
            </a:r>
            <a:r>
              <a:rPr lang="ru-RU" sz="2800" dirty="0">
                <a:latin typeface="+mn-lt"/>
              </a:rPr>
              <a:t>. </a:t>
            </a:r>
            <a:endParaRPr lang="ru-RU" sz="2800" dirty="0" smtClean="0">
              <a:latin typeface="+mn-lt"/>
            </a:endParaRPr>
          </a:p>
        </p:txBody>
      </p:sp>
    </p:spTree>
    <p:extLst>
      <p:ext uri="{BB962C8B-B14F-4D97-AF65-F5344CB8AC3E}">
        <p14:creationId xmlns:p14="http://schemas.microsoft.com/office/powerpoint/2010/main" val="507615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179512" y="188640"/>
            <a:ext cx="8568952"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Aft>
                <a:spcPts val="1200"/>
              </a:spcAft>
            </a:pPr>
            <a:r>
              <a:rPr lang="ru-RU" sz="2800" dirty="0" smtClean="0">
                <a:latin typeface="+mn-lt"/>
              </a:rPr>
              <a:t>3.2. Затраты на ликвидацию последствий нарушения режима ИБ: </a:t>
            </a:r>
          </a:p>
          <a:p>
            <a:pPr marL="457200" indent="-322263">
              <a:spcAft>
                <a:spcPts val="1200"/>
              </a:spcAft>
              <a:buFont typeface="Arial" charset="0"/>
              <a:buChar char="•"/>
            </a:pPr>
            <a:r>
              <a:rPr lang="ru-RU" sz="2800" dirty="0" smtClean="0">
                <a:latin typeface="+mn-lt"/>
              </a:rPr>
              <a:t>восстановление системы безопасности до соответствия требованиям политики безопасности</a:t>
            </a:r>
            <a:r>
              <a:rPr lang="ru-RU" sz="2800" dirty="0">
                <a:latin typeface="+mn-lt"/>
              </a:rPr>
              <a:t>; </a:t>
            </a:r>
            <a:endParaRPr lang="ru-RU" sz="2800" dirty="0" smtClean="0">
              <a:latin typeface="+mn-lt"/>
            </a:endParaRPr>
          </a:p>
          <a:p>
            <a:pPr marL="457200" indent="-322263">
              <a:spcAft>
                <a:spcPts val="1200"/>
              </a:spcAft>
              <a:buFont typeface="Arial" charset="0"/>
              <a:buChar char="•"/>
            </a:pPr>
            <a:r>
              <a:rPr lang="ru-RU" sz="2800" dirty="0" smtClean="0">
                <a:latin typeface="+mn-lt"/>
              </a:rPr>
              <a:t>установка </a:t>
            </a:r>
            <a:r>
              <a:rPr lang="ru-RU" sz="2800" dirty="0" err="1" smtClean="0">
                <a:latin typeface="+mn-lt"/>
              </a:rPr>
              <a:t>патчей</a:t>
            </a:r>
            <a:r>
              <a:rPr lang="ru-RU" sz="2800" dirty="0" smtClean="0">
                <a:latin typeface="+mn-lt"/>
              </a:rPr>
              <a:t> или приобретение последних версий программных средств защиты информации</a:t>
            </a:r>
            <a:r>
              <a:rPr lang="ru-RU" sz="2800" dirty="0">
                <a:latin typeface="+mn-lt"/>
              </a:rPr>
              <a:t>; </a:t>
            </a:r>
            <a:endParaRPr lang="ru-RU" sz="2800" dirty="0" smtClean="0">
              <a:latin typeface="+mn-lt"/>
            </a:endParaRPr>
          </a:p>
          <a:p>
            <a:pPr marL="457200" indent="-322263">
              <a:spcAft>
                <a:spcPts val="1200"/>
              </a:spcAft>
              <a:buFont typeface="Arial" charset="0"/>
              <a:buChar char="•"/>
            </a:pPr>
            <a:r>
              <a:rPr lang="ru-RU" sz="2800" dirty="0" smtClean="0">
                <a:latin typeface="+mn-lt"/>
              </a:rPr>
              <a:t>приобретение технических средств взамен пришедших в негодность</a:t>
            </a:r>
            <a:r>
              <a:rPr lang="ru-RU" sz="2800" dirty="0">
                <a:latin typeface="+mn-lt"/>
              </a:rPr>
              <a:t>; </a:t>
            </a:r>
            <a:endParaRPr lang="ru-RU" sz="2800" dirty="0" smtClean="0">
              <a:latin typeface="+mn-lt"/>
            </a:endParaRPr>
          </a:p>
          <a:p>
            <a:pPr marL="457200" indent="-322263">
              <a:spcAft>
                <a:spcPts val="1200"/>
              </a:spcAft>
              <a:buFont typeface="Arial" charset="0"/>
              <a:buChar char="•"/>
            </a:pPr>
            <a:r>
              <a:rPr lang="ru-RU" sz="2800" dirty="0" smtClean="0">
                <a:latin typeface="+mn-lt"/>
              </a:rPr>
              <a:t>проведение дополнительных испытаний и проверок технологических информационных систем</a:t>
            </a:r>
            <a:r>
              <a:rPr lang="ru-RU" sz="2800" dirty="0">
                <a:latin typeface="+mn-lt"/>
              </a:rPr>
              <a:t>; </a:t>
            </a:r>
            <a:endParaRPr lang="ru-RU" sz="2800" dirty="0" smtClean="0">
              <a:latin typeface="+mn-lt"/>
            </a:endParaRPr>
          </a:p>
          <a:p>
            <a:pPr marL="457200" indent="-322263">
              <a:spcAft>
                <a:spcPts val="1200"/>
              </a:spcAft>
              <a:buFont typeface="Arial" charset="0"/>
              <a:buChar char="•"/>
            </a:pPr>
            <a:r>
              <a:rPr lang="ru-RU" sz="2800" dirty="0" smtClean="0">
                <a:latin typeface="+mn-lt"/>
              </a:rPr>
              <a:t>затраты на утилизацию скомпрометированных ресурсов.</a:t>
            </a:r>
          </a:p>
        </p:txBody>
      </p:sp>
    </p:spTree>
    <p:extLst>
      <p:ext uri="{BB962C8B-B14F-4D97-AF65-F5344CB8AC3E}">
        <p14:creationId xmlns:p14="http://schemas.microsoft.com/office/powerpoint/2010/main" val="15378034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179512" y="404664"/>
            <a:ext cx="8568952"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Aft>
                <a:spcPts val="1200"/>
              </a:spcAft>
            </a:pPr>
            <a:r>
              <a:rPr lang="ru-RU" sz="2800" dirty="0" smtClean="0">
                <a:latin typeface="+mn-lt"/>
              </a:rPr>
              <a:t>3.3. </a:t>
            </a:r>
            <a:r>
              <a:rPr lang="ru-RU" sz="2800" dirty="0">
                <a:latin typeface="+mn-lt"/>
                <a:ea typeface="Adobe Arabic" charset="0"/>
                <a:cs typeface="Adobe Arabic" charset="0"/>
              </a:rPr>
              <a:t>Затраты на </a:t>
            </a:r>
            <a:r>
              <a:rPr lang="ru-RU" sz="2800" dirty="0">
                <a:latin typeface="+mn-lt"/>
              </a:rPr>
              <a:t>в</a:t>
            </a:r>
            <a:r>
              <a:rPr lang="ru-RU" sz="2800" dirty="0" smtClean="0">
                <a:latin typeface="+mn-lt"/>
              </a:rPr>
              <a:t>осстановление информационных ресурсов предприятия:</a:t>
            </a:r>
          </a:p>
          <a:p>
            <a:pPr marL="457200" indent="-268288">
              <a:spcAft>
                <a:spcPts val="1200"/>
              </a:spcAft>
              <a:buFont typeface="Arial" charset="0"/>
              <a:buChar char="•"/>
            </a:pPr>
            <a:r>
              <a:rPr lang="ru-RU" sz="2800" dirty="0" smtClean="0">
                <a:latin typeface="+mn-lt"/>
              </a:rPr>
              <a:t>затраты на восстановление баз данных и прочих информационных массивов;</a:t>
            </a:r>
          </a:p>
          <a:p>
            <a:pPr marL="457200" indent="-268288">
              <a:spcAft>
                <a:spcPts val="1200"/>
              </a:spcAft>
              <a:buFont typeface="Arial" charset="0"/>
              <a:buChar char="•"/>
            </a:pPr>
            <a:r>
              <a:rPr lang="ru-RU" sz="2800" dirty="0" smtClean="0">
                <a:latin typeface="+mn-lt"/>
              </a:rPr>
              <a:t>затраты на проведение мероприятий по контролю достоверности данных</a:t>
            </a:r>
            <a:r>
              <a:rPr lang="ru-RU" sz="2800" dirty="0">
                <a:latin typeface="+mn-lt"/>
              </a:rPr>
              <a:t>, </a:t>
            </a:r>
            <a:r>
              <a:rPr lang="ru-RU" sz="2800" dirty="0" smtClean="0">
                <a:latin typeface="+mn-lt"/>
              </a:rPr>
              <a:t>подвергшихся атаке на целостность</a:t>
            </a:r>
            <a:r>
              <a:rPr lang="ru-RU" sz="2800" dirty="0">
                <a:latin typeface="+mn-lt"/>
              </a:rPr>
              <a:t>. </a:t>
            </a:r>
            <a:endParaRPr lang="ru-RU" sz="2800" dirty="0" smtClean="0">
              <a:latin typeface="+mn-lt"/>
            </a:endParaRPr>
          </a:p>
        </p:txBody>
      </p:sp>
    </p:spTree>
    <p:extLst>
      <p:ext uri="{BB962C8B-B14F-4D97-AF65-F5344CB8AC3E}">
        <p14:creationId xmlns:p14="http://schemas.microsoft.com/office/powerpoint/2010/main" val="6598324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179512" y="476672"/>
            <a:ext cx="8568952" cy="51398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88912" indent="457200">
              <a:spcAft>
                <a:spcPts val="1200"/>
              </a:spcAft>
            </a:pPr>
            <a:r>
              <a:rPr lang="ru-RU" sz="2800" dirty="0" smtClean="0">
                <a:latin typeface="+mn-lt"/>
                <a:ea typeface="Adobe Arabic" charset="0"/>
                <a:cs typeface="Adobe Arabic" charset="0"/>
              </a:rPr>
              <a:t>3.4. Затраты на выявление причин нарушения политики безопасности: </a:t>
            </a:r>
            <a:endParaRPr lang="ru-RU" sz="2800" dirty="0">
              <a:latin typeface="+mn-lt"/>
            </a:endParaRPr>
          </a:p>
          <a:p>
            <a:pPr marL="644525" indent="-239713">
              <a:spcAft>
                <a:spcPts val="1200"/>
              </a:spcAft>
              <a:buFont typeface="Arial" charset="0"/>
              <a:buChar char="•"/>
            </a:pPr>
            <a:r>
              <a:rPr lang="ru-RU" sz="2800" dirty="0" smtClean="0">
                <a:latin typeface="+mn-lt"/>
              </a:rPr>
              <a:t>затраты на проведение расследований нарушений политики безопасности (сбор данных о способах совершения, механизме и способах сокрытия неправомерного деяния, поиск следов, орудий, предметов посягательства, выявление мотивов неправомерных действий и т. д.);</a:t>
            </a:r>
          </a:p>
          <a:p>
            <a:pPr marL="644525" indent="-239713">
              <a:spcAft>
                <a:spcPts val="1200"/>
              </a:spcAft>
              <a:buFont typeface="Arial" charset="0"/>
              <a:buChar char="•"/>
            </a:pPr>
            <a:r>
              <a:rPr lang="ru-RU" sz="2800" dirty="0" smtClean="0">
                <a:latin typeface="+mn-lt"/>
              </a:rPr>
              <a:t>затраты на обновление планов обеспечения непрерывности деятельности службы безопасности.</a:t>
            </a:r>
          </a:p>
        </p:txBody>
      </p:sp>
    </p:spTree>
    <p:extLst>
      <p:ext uri="{BB962C8B-B14F-4D97-AF65-F5344CB8AC3E}">
        <p14:creationId xmlns:p14="http://schemas.microsoft.com/office/powerpoint/2010/main" val="10140975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179512" y="106765"/>
            <a:ext cx="8568952" cy="37240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88912" indent="457200">
              <a:spcAft>
                <a:spcPts val="1200"/>
              </a:spcAft>
            </a:pPr>
            <a:r>
              <a:rPr lang="ru-RU" sz="2800" dirty="0" smtClean="0">
                <a:latin typeface="+mn-lt"/>
              </a:rPr>
              <a:t>3.5. Затраты на переделки:</a:t>
            </a:r>
          </a:p>
          <a:p>
            <a:pPr marL="644525" indent="-280988">
              <a:spcAft>
                <a:spcPts val="1200"/>
              </a:spcAft>
              <a:buFont typeface="Arial" charset="0"/>
              <a:buChar char="•"/>
            </a:pPr>
            <a:r>
              <a:rPr lang="ru-RU" sz="2800" dirty="0" smtClean="0">
                <a:latin typeface="+mn-lt"/>
              </a:rPr>
              <a:t>затраты на внедрение дополнительных средств защиты, требующих существенной перестройки системы безопасности;</a:t>
            </a:r>
          </a:p>
          <a:p>
            <a:pPr marL="644525" indent="-280988">
              <a:spcAft>
                <a:spcPts val="1200"/>
              </a:spcAft>
              <a:buFont typeface="Arial" charset="0"/>
              <a:buChar char="•"/>
            </a:pPr>
            <a:r>
              <a:rPr lang="ru-RU" sz="2800" dirty="0" smtClean="0">
                <a:latin typeface="+mn-lt"/>
              </a:rPr>
              <a:t>затраты на повторные проверки и испытания системы защиты информации.</a:t>
            </a:r>
          </a:p>
          <a:p>
            <a:pPr marL="188912" indent="457200">
              <a:spcAft>
                <a:spcPts val="1200"/>
              </a:spcAft>
            </a:pPr>
            <a:endParaRPr lang="ru-RU" sz="2800" dirty="0">
              <a:latin typeface="+mn-lt"/>
            </a:endParaRPr>
          </a:p>
        </p:txBody>
      </p:sp>
    </p:spTree>
    <p:extLst>
      <p:ext uri="{BB962C8B-B14F-4D97-AF65-F5344CB8AC3E}">
        <p14:creationId xmlns:p14="http://schemas.microsoft.com/office/powerpoint/2010/main" val="19243736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179512" y="332656"/>
            <a:ext cx="8568952" cy="45858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88912" indent="457200">
              <a:spcAft>
                <a:spcPts val="1200"/>
              </a:spcAft>
            </a:pPr>
            <a:r>
              <a:rPr lang="ru-RU" sz="2800" b="1" i="1" dirty="0" smtClean="0">
                <a:latin typeface="+mn-lt"/>
              </a:rPr>
              <a:t>4. Внешние затраты на ликвидацию последствий нарушения политики ИБ. </a:t>
            </a:r>
          </a:p>
          <a:p>
            <a:pPr marL="188912" indent="457200">
              <a:spcAft>
                <a:spcPts val="1200"/>
              </a:spcAft>
            </a:pPr>
            <a:r>
              <a:rPr lang="ru-RU" sz="2800" dirty="0" smtClean="0">
                <a:latin typeface="+mn-lt"/>
              </a:rPr>
              <a:t>4.1. Внешние затраты на ликвидацию последствий нарушения политики безопасности:</a:t>
            </a:r>
          </a:p>
          <a:p>
            <a:pPr marL="644525" indent="-239713">
              <a:spcAft>
                <a:spcPts val="1200"/>
              </a:spcAft>
              <a:buFont typeface="Arial" charset="0"/>
              <a:buChar char="•"/>
            </a:pPr>
            <a:r>
              <a:rPr lang="ru-RU" sz="2800" dirty="0" smtClean="0">
                <a:latin typeface="+mn-lt"/>
              </a:rPr>
              <a:t>обязательства перед государством и партнерами;</a:t>
            </a:r>
          </a:p>
          <a:p>
            <a:pPr marL="644525" indent="-239713">
              <a:spcAft>
                <a:spcPts val="1200"/>
              </a:spcAft>
              <a:buFont typeface="Arial" charset="0"/>
              <a:buChar char="•"/>
            </a:pPr>
            <a:r>
              <a:rPr lang="ru-RU" sz="2800" dirty="0" smtClean="0">
                <a:latin typeface="+mn-lt"/>
              </a:rPr>
              <a:t>затраты на юридические споры и выплаты компенсаций;</a:t>
            </a:r>
          </a:p>
          <a:p>
            <a:pPr marL="644525" indent="-239713">
              <a:spcAft>
                <a:spcPts val="1200"/>
              </a:spcAft>
              <a:buFont typeface="Arial" charset="0"/>
              <a:buChar char="•"/>
            </a:pPr>
            <a:r>
              <a:rPr lang="ru-RU" sz="2800" dirty="0" smtClean="0">
                <a:latin typeface="+mn-lt"/>
              </a:rPr>
              <a:t>потери в результате разрыва деловых отношений с партнерами. </a:t>
            </a:r>
          </a:p>
        </p:txBody>
      </p:sp>
    </p:spTree>
    <p:extLst>
      <p:ext uri="{BB962C8B-B14F-4D97-AF65-F5344CB8AC3E}">
        <p14:creationId xmlns:p14="http://schemas.microsoft.com/office/powerpoint/2010/main" val="11853204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251520" y="256293"/>
            <a:ext cx="8568952" cy="61555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88912" indent="457200">
              <a:spcAft>
                <a:spcPts val="1200"/>
              </a:spcAft>
            </a:pPr>
            <a:r>
              <a:rPr lang="ru-RU" sz="2800" dirty="0" smtClean="0">
                <a:latin typeface="+mn-lt"/>
              </a:rPr>
              <a:t>4.2. Потеря новаторства:</a:t>
            </a:r>
          </a:p>
          <a:p>
            <a:pPr marL="646112" indent="-457200">
              <a:spcAft>
                <a:spcPts val="1200"/>
              </a:spcAft>
              <a:buFont typeface="Arial" charset="0"/>
              <a:buChar char="•"/>
            </a:pPr>
            <a:r>
              <a:rPr lang="ru-RU" sz="2800" dirty="0" smtClean="0">
                <a:latin typeface="+mn-lt"/>
              </a:rPr>
              <a:t>затраты на проведение дополнительных исследований и разработки новой рыночной стратегии;</a:t>
            </a:r>
          </a:p>
          <a:p>
            <a:pPr marL="644525" indent="-280988">
              <a:spcAft>
                <a:spcPts val="1200"/>
              </a:spcAft>
              <a:buFont typeface="Arial" charset="0"/>
              <a:buChar char="•"/>
            </a:pPr>
            <a:r>
              <a:rPr lang="ru-RU" sz="2800" dirty="0" smtClean="0">
                <a:latin typeface="+mn-lt"/>
              </a:rPr>
              <a:t>отказ от организационных, научно-технических или коммерческих решений, ставших неэффективными в результате утечки сведений и затраты на разработку новых средств ведения конкурентной борьбы;</a:t>
            </a:r>
          </a:p>
          <a:p>
            <a:pPr marL="644525" indent="-280988">
              <a:spcAft>
                <a:spcPts val="1200"/>
              </a:spcAft>
              <a:buFont typeface="Arial" charset="0"/>
              <a:buChar char="•"/>
            </a:pPr>
            <a:r>
              <a:rPr lang="ru-RU" sz="2800" dirty="0" smtClean="0">
                <a:latin typeface="+mn-lt"/>
              </a:rPr>
              <a:t>потери от снижения приоритета в научных исследованиях и невозможности патентования и продажи лицензий на научно-технические достижения. </a:t>
            </a:r>
          </a:p>
        </p:txBody>
      </p:sp>
    </p:spTree>
    <p:extLst>
      <p:ext uri="{BB962C8B-B14F-4D97-AF65-F5344CB8AC3E}">
        <p14:creationId xmlns:p14="http://schemas.microsoft.com/office/powerpoint/2010/main" val="7193295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Прямоугольник 3"/>
          <p:cNvSpPr>
            <a:spLocks noChangeArrowheads="1"/>
          </p:cNvSpPr>
          <p:nvPr/>
        </p:nvSpPr>
        <p:spPr bwMode="auto">
          <a:xfrm>
            <a:off x="785813" y="785813"/>
            <a:ext cx="8143875" cy="800100"/>
          </a:xfrm>
          <a:prstGeom prst="rect">
            <a:avLst/>
          </a:prstGeom>
          <a:noFill/>
          <a:ln w="9525">
            <a:noFill/>
            <a:miter lim="800000"/>
            <a:headEnd/>
            <a:tailEnd/>
          </a:ln>
        </p:spPr>
        <p:txBody>
          <a:bodyPr>
            <a:spAutoFit/>
          </a:bodyPr>
          <a:lstStyle/>
          <a:p>
            <a:pPr marL="71438"/>
            <a:r>
              <a:rPr lang="ru-RU">
                <a:latin typeface="Calibri" pitchFamily="34" charset="0"/>
              </a:rPr>
              <a:t/>
            </a:r>
            <a:br>
              <a:rPr lang="ru-RU">
                <a:latin typeface="Calibri" pitchFamily="34" charset="0"/>
              </a:rPr>
            </a:br>
            <a:endParaRPr lang="ru-RU" sz="2800">
              <a:latin typeface="Calibri" pitchFamily="34" charset="0"/>
            </a:endParaRPr>
          </a:p>
        </p:txBody>
      </p:sp>
      <p:sp>
        <p:nvSpPr>
          <p:cNvPr id="45059" name="TextBox 9"/>
          <p:cNvSpPr txBox="1">
            <a:spLocks noChangeArrowheads="1"/>
          </p:cNvSpPr>
          <p:nvPr/>
        </p:nvSpPr>
        <p:spPr bwMode="auto">
          <a:xfrm>
            <a:off x="1000125" y="4714875"/>
            <a:ext cx="1000125" cy="369888"/>
          </a:xfrm>
          <a:prstGeom prst="rect">
            <a:avLst/>
          </a:prstGeom>
          <a:noFill/>
          <a:ln w="9525">
            <a:noFill/>
            <a:miter lim="800000"/>
            <a:headEnd/>
            <a:tailEnd/>
          </a:ln>
        </p:spPr>
        <p:txBody>
          <a:bodyPr>
            <a:spAutoFit/>
          </a:bodyPr>
          <a:lstStyle/>
          <a:p>
            <a:endParaRPr lang="ru-RU">
              <a:latin typeface="Calibri" pitchFamily="34" charset="0"/>
            </a:endParaRPr>
          </a:p>
        </p:txBody>
      </p:sp>
      <p:sp>
        <p:nvSpPr>
          <p:cNvPr id="1025" name="Rectangle 1"/>
          <p:cNvSpPr>
            <a:spLocks noChangeArrowheads="1"/>
          </p:cNvSpPr>
          <p:nvPr/>
        </p:nvSpPr>
        <p:spPr bwMode="auto">
          <a:xfrm>
            <a:off x="107504" y="414599"/>
            <a:ext cx="8568952"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88912" indent="457200">
              <a:spcAft>
                <a:spcPts val="1200"/>
              </a:spcAft>
            </a:pPr>
            <a:r>
              <a:rPr lang="ru-RU" sz="2800" dirty="0" smtClean="0">
                <a:latin typeface="+mn-lt"/>
              </a:rPr>
              <a:t>4.3. Прочие затраты:</a:t>
            </a:r>
          </a:p>
          <a:p>
            <a:pPr marL="644525" indent="-323850">
              <a:spcAft>
                <a:spcPts val="1200"/>
              </a:spcAft>
              <a:buFont typeface="Arial" charset="0"/>
              <a:buChar char="•"/>
            </a:pPr>
            <a:r>
              <a:rPr lang="ru-RU" sz="2800" dirty="0" smtClean="0">
                <a:latin typeface="+mn-lt"/>
              </a:rPr>
              <a:t>заработная плата секретарей и служащих, организационные и прочие расходы, которые непосредственно связаны с предупредительными мероприятиями;</a:t>
            </a:r>
          </a:p>
          <a:p>
            <a:pPr marL="644525" indent="-323850">
              <a:spcAft>
                <a:spcPts val="1200"/>
              </a:spcAft>
              <a:buFont typeface="Arial" charset="0"/>
              <a:buChar char="•"/>
            </a:pPr>
            <a:r>
              <a:rPr lang="ru-RU" sz="2800" dirty="0" smtClean="0">
                <a:latin typeface="+mn-lt"/>
              </a:rPr>
              <a:t>другие виды возможного ущерба предприятию, в том числе связанные с невозможностью выполнения функциональных задач, определенных его Уставом. </a:t>
            </a:r>
            <a:endParaRPr lang="ru-RU" sz="2800" dirty="0">
              <a:effectLst/>
              <a:latin typeface="+mn-lt"/>
            </a:endParaRPr>
          </a:p>
        </p:txBody>
      </p:sp>
    </p:spTree>
    <p:extLst>
      <p:ext uri="{BB962C8B-B14F-4D97-AF65-F5344CB8AC3E}">
        <p14:creationId xmlns:p14="http://schemas.microsoft.com/office/powerpoint/2010/main" val="17352498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3652</TotalTime>
  <Words>6811</Words>
  <Application>Microsoft Macintosh PowerPoint</Application>
  <PresentationFormat>Экран (4:3)</PresentationFormat>
  <Paragraphs>1350</Paragraphs>
  <Slides>173</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173</vt:i4>
      </vt:variant>
    </vt:vector>
  </HeadingPairs>
  <TitlesOfParts>
    <vt:vector size="180" baseType="lpstr">
      <vt:lpstr>Adobe Arabic</vt:lpstr>
      <vt:lpstr>Calibri</vt:lpstr>
      <vt:lpstr>Cambria Math</vt:lpstr>
      <vt:lpstr>Times New Roman</vt:lpstr>
      <vt:lpstr>Wingdings</vt:lpstr>
      <vt:lpstr>Arial</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Private</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User</dc:creator>
  <cp:lastModifiedBy>Microsoft Office User</cp:lastModifiedBy>
  <cp:revision>162</cp:revision>
  <dcterms:created xsi:type="dcterms:W3CDTF">2010-06-08T08:23:58Z</dcterms:created>
  <dcterms:modified xsi:type="dcterms:W3CDTF">2021-06-24T22:53:33Z</dcterms:modified>
</cp:coreProperties>
</file>