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3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69" r:id="rId14"/>
    <p:sldId id="370" r:id="rId15"/>
    <p:sldId id="318" r:id="rId16"/>
    <p:sldId id="372" r:id="rId17"/>
    <p:sldId id="373" r:id="rId18"/>
    <p:sldId id="321" r:id="rId19"/>
    <p:sldId id="322" r:id="rId20"/>
    <p:sldId id="323" r:id="rId21"/>
    <p:sldId id="374" r:id="rId22"/>
    <p:sldId id="325" r:id="rId23"/>
    <p:sldId id="375" r:id="rId24"/>
    <p:sldId id="376" r:id="rId25"/>
    <p:sldId id="377" r:id="rId26"/>
    <p:sldId id="330" r:id="rId27"/>
    <p:sldId id="378" r:id="rId28"/>
    <p:sldId id="332" r:id="rId29"/>
    <p:sldId id="379" r:id="rId30"/>
    <p:sldId id="380" r:id="rId31"/>
    <p:sldId id="335" r:id="rId32"/>
    <p:sldId id="258" r:id="rId33"/>
    <p:sldId id="381" r:id="rId34"/>
    <p:sldId id="303" r:id="rId35"/>
    <p:sldId id="271" r:id="rId36"/>
    <p:sldId id="270" r:id="rId37"/>
    <p:sldId id="269" r:id="rId38"/>
    <p:sldId id="385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79" r:id="rId47"/>
    <p:sldId id="272" r:id="rId48"/>
    <p:sldId id="273" r:id="rId49"/>
    <p:sldId id="274" r:id="rId50"/>
    <p:sldId id="276" r:id="rId51"/>
    <p:sldId id="278" r:id="rId52"/>
    <p:sldId id="277" r:id="rId53"/>
    <p:sldId id="283" r:id="rId54"/>
    <p:sldId id="301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297" r:id="rId68"/>
    <p:sldId id="298" r:id="rId69"/>
    <p:sldId id="299" r:id="rId70"/>
    <p:sldId id="300" r:id="rId71"/>
    <p:sldId id="280" r:id="rId72"/>
    <p:sldId id="282" r:id="rId73"/>
    <p:sldId id="261" r:id="rId74"/>
    <p:sldId id="256" r:id="rId75"/>
    <p:sldId id="259" r:id="rId76"/>
    <p:sldId id="260" r:id="rId77"/>
    <p:sldId id="257" r:id="rId78"/>
    <p:sldId id="384" r:id="rId79"/>
    <p:sldId id="382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407" r:id="rId102"/>
    <p:sldId id="408" r:id="rId103"/>
    <p:sldId id="409" r:id="rId104"/>
    <p:sldId id="410" r:id="rId105"/>
    <p:sldId id="411" r:id="rId106"/>
    <p:sldId id="412" r:id="rId107"/>
    <p:sldId id="413" r:id="rId108"/>
    <p:sldId id="414" r:id="rId109"/>
    <p:sldId id="415" r:id="rId110"/>
    <p:sldId id="416" r:id="rId111"/>
    <p:sldId id="417" r:id="rId112"/>
    <p:sldId id="424" r:id="rId113"/>
    <p:sldId id="425" r:id="rId114"/>
    <p:sldId id="426" r:id="rId115"/>
    <p:sldId id="427" r:id="rId116"/>
    <p:sldId id="428" r:id="rId117"/>
    <p:sldId id="429" r:id="rId118"/>
    <p:sldId id="431" r:id="rId119"/>
    <p:sldId id="432" r:id="rId120"/>
    <p:sldId id="433" r:id="rId121"/>
    <p:sldId id="434" r:id="rId122"/>
    <p:sldId id="435" r:id="rId123"/>
    <p:sldId id="436" r:id="rId124"/>
    <p:sldId id="437" r:id="rId125"/>
    <p:sldId id="439" r:id="rId126"/>
    <p:sldId id="440" r:id="rId127"/>
    <p:sldId id="438" r:id="rId128"/>
    <p:sldId id="442" r:id="rId129"/>
    <p:sldId id="443" r:id="rId130"/>
    <p:sldId id="444" r:id="rId131"/>
    <p:sldId id="445" r:id="rId132"/>
    <p:sldId id="446" r:id="rId133"/>
    <p:sldId id="447" r:id="rId134"/>
    <p:sldId id="448" r:id="rId135"/>
    <p:sldId id="449" r:id="rId136"/>
    <p:sldId id="450" r:id="rId137"/>
    <p:sldId id="451" r:id="rId138"/>
    <p:sldId id="453" r:id="rId139"/>
    <p:sldId id="452" r:id="rId140"/>
    <p:sldId id="454" r:id="rId141"/>
    <p:sldId id="455" r:id="rId142"/>
    <p:sldId id="456" r:id="rId143"/>
    <p:sldId id="457" r:id="rId144"/>
    <p:sldId id="459" r:id="rId145"/>
    <p:sldId id="458" r:id="rId146"/>
    <p:sldId id="460" r:id="rId147"/>
    <p:sldId id="461" r:id="rId148"/>
    <p:sldId id="463" r:id="rId149"/>
    <p:sldId id="462" r:id="rId150"/>
    <p:sldId id="464" r:id="rId151"/>
    <p:sldId id="465" r:id="rId1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377F6D1-23C0-3D44-9C5D-32EA35301180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69"/>
            <p14:sldId id="370"/>
            <p14:sldId id="318"/>
            <p14:sldId id="372"/>
            <p14:sldId id="373"/>
            <p14:sldId id="321"/>
            <p14:sldId id="322"/>
            <p14:sldId id="323"/>
            <p14:sldId id="374"/>
            <p14:sldId id="325"/>
            <p14:sldId id="375"/>
            <p14:sldId id="376"/>
            <p14:sldId id="377"/>
            <p14:sldId id="330"/>
            <p14:sldId id="378"/>
            <p14:sldId id="332"/>
            <p14:sldId id="379"/>
            <p14:sldId id="380"/>
            <p14:sldId id="335"/>
            <p14:sldId id="258"/>
            <p14:sldId id="381"/>
            <p14:sldId id="303"/>
            <p14:sldId id="271"/>
            <p14:sldId id="270"/>
            <p14:sldId id="269"/>
            <p14:sldId id="385"/>
            <p14:sldId id="262"/>
            <p14:sldId id="263"/>
            <p14:sldId id="264"/>
            <p14:sldId id="265"/>
            <p14:sldId id="266"/>
            <p14:sldId id="267"/>
            <p14:sldId id="268"/>
            <p14:sldId id="279"/>
            <p14:sldId id="272"/>
            <p14:sldId id="273"/>
            <p14:sldId id="274"/>
            <p14:sldId id="276"/>
            <p14:sldId id="278"/>
            <p14:sldId id="277"/>
            <p14:sldId id="283"/>
            <p14:sldId id="30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280"/>
            <p14:sldId id="282"/>
            <p14:sldId id="261"/>
            <p14:sldId id="256"/>
            <p14:sldId id="259"/>
            <p14:sldId id="260"/>
            <p14:sldId id="257"/>
            <p14:sldId id="384"/>
            <p14:sldId id="382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24"/>
            <p14:sldId id="425"/>
            <p14:sldId id="426"/>
            <p14:sldId id="427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37"/>
            <p14:sldId id="439"/>
            <p14:sldId id="440"/>
            <p14:sldId id="438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3"/>
            <p14:sldId id="452"/>
            <p14:sldId id="454"/>
            <p14:sldId id="455"/>
            <p14:sldId id="456"/>
            <p14:sldId id="457"/>
            <p14:sldId id="459"/>
            <p14:sldId id="458"/>
            <p14:sldId id="460"/>
            <p14:sldId id="461"/>
            <p14:sldId id="463"/>
            <p14:sldId id="462"/>
            <p14:sldId id="464"/>
            <p14:sldId id="4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341"/>
  </p:normalViewPr>
  <p:slideViewPr>
    <p:cSldViewPr snapToGrid="0" snapToObjects="1">
      <p:cViewPr>
        <p:scale>
          <a:sx n="102" d="100"/>
          <a:sy n="102" d="100"/>
        </p:scale>
        <p:origin x="14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notesMaster" Target="notesMasters/notesMaster1.xml"/><Relationship Id="rId154" Type="http://schemas.openxmlformats.org/officeDocument/2006/relationships/presProps" Target="presProps.xml"/><Relationship Id="rId155" Type="http://schemas.openxmlformats.org/officeDocument/2006/relationships/viewProps" Target="viewProps.xml"/><Relationship Id="rId156" Type="http://schemas.openxmlformats.org/officeDocument/2006/relationships/theme" Target="theme/theme1.xml"/><Relationship Id="rId15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A915D-BD25-D74D-A9D0-6AD45AF6182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824BD-B8D4-E14E-8265-4A7F18A84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4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9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3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4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2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05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7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4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6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92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64DF2-A544-E74F-B75D-C38C8D5A345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E0618-B2A7-4F42-8278-A3246130A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10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9576" y="2204864"/>
            <a:ext cx="7972452" cy="223224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+mn-lt"/>
                <a:cs typeface="Times New Roman" pitchFamily="18" charset="0"/>
              </a:rPr>
              <a:t>I. </a:t>
            </a:r>
            <a:r>
              <a:rPr lang="ru-RU" sz="2800" b="1" dirty="0">
                <a:latin typeface="+mn-lt"/>
                <a:cs typeface="Times New Roman" pitchFamily="18" charset="0"/>
              </a:rPr>
              <a:t>Работа с электронными документами, </a:t>
            </a:r>
            <a:br>
              <a:rPr lang="ru-RU" sz="2800" b="1" dirty="0">
                <a:latin typeface="+mn-lt"/>
                <a:cs typeface="Times New Roman" pitchFamily="18" charset="0"/>
              </a:rPr>
            </a:br>
            <a:r>
              <a:rPr lang="ru-RU" sz="2800" b="1" dirty="0">
                <a:latin typeface="+mn-lt"/>
                <a:cs typeface="Times New Roman" pitchFamily="18" charset="0"/>
              </a:rPr>
              <a:t>документами в электронном виде </a:t>
            </a:r>
            <a:br>
              <a:rPr lang="ru-RU" sz="2800" b="1" dirty="0">
                <a:latin typeface="+mn-lt"/>
                <a:cs typeface="Times New Roman" pitchFamily="18" charset="0"/>
              </a:rPr>
            </a:br>
            <a:r>
              <a:rPr lang="ru-RU" sz="2800" b="1" dirty="0">
                <a:latin typeface="+mn-lt"/>
                <a:cs typeface="Times New Roman" pitchFamily="18" charset="0"/>
              </a:rPr>
              <a:t>в государственных органах, </a:t>
            </a:r>
            <a:br>
              <a:rPr lang="ru-RU" sz="2800" b="1" dirty="0">
                <a:latin typeface="+mn-lt"/>
                <a:cs typeface="Times New Roman" pitchFamily="18" charset="0"/>
              </a:rPr>
            </a:br>
            <a:r>
              <a:rPr lang="ru-RU" sz="2800" b="1" dirty="0">
                <a:latin typeface="+mn-lt"/>
                <a:cs typeface="Times New Roman" pitchFamily="18" charset="0"/>
              </a:rPr>
              <a:t>иных   организациях </a:t>
            </a:r>
            <a:br>
              <a:rPr lang="ru-RU" sz="2800" b="1" dirty="0">
                <a:latin typeface="+mn-lt"/>
                <a:cs typeface="Times New Roman" pitchFamily="18" charset="0"/>
              </a:rPr>
            </a:br>
            <a:r>
              <a:rPr lang="ru-RU" sz="2800" b="1" dirty="0">
                <a:latin typeface="+mn-lt"/>
                <a:cs typeface="Times New Roman" pitchFamily="18" charset="0"/>
              </a:rPr>
              <a:t>Республики Беларусь</a:t>
            </a:r>
          </a:p>
        </p:txBody>
      </p:sp>
    </p:spTree>
    <p:extLst>
      <p:ext uri="{BB962C8B-B14F-4D97-AF65-F5344CB8AC3E}">
        <p14:creationId xmlns:p14="http://schemas.microsoft.com/office/powerpoint/2010/main" val="18133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13763" y="332656"/>
            <a:ext cx="8229600" cy="938962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Локальные правовые акты организации, регламентирующие работу с ЭД, ДЭВ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981200" y="1988840"/>
            <a:ext cx="8229600" cy="4392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Положение об архиве организации:</a:t>
            </a:r>
          </a:p>
          <a:p>
            <a:pPr marL="762000" indent="-254000"/>
            <a:r>
              <a:rPr lang="ru-RU" dirty="0"/>
              <a:t>состав ЭД, ДЭВ, передаваемых в архив организации;</a:t>
            </a:r>
          </a:p>
          <a:p>
            <a:pPr marL="762000" indent="-254000"/>
            <a:r>
              <a:rPr lang="ru-RU" dirty="0"/>
              <a:t>задачи архива организации  по обеспечению хранению  ЭД, ДЭВ;</a:t>
            </a:r>
          </a:p>
          <a:p>
            <a:pPr marL="762000" indent="-254000"/>
            <a:r>
              <a:rPr lang="ru-RU" dirty="0"/>
              <a:t>функции архива организации по обеспечению хранения  ЭД, ДЭВ.</a:t>
            </a:r>
          </a:p>
          <a:p>
            <a:pPr>
              <a:spcAft>
                <a:spcPts val="12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6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42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9"/>
            <a:ext cx="8642575" cy="6858000"/>
          </a:xfrm>
          <a:prstGeom prst="rect">
            <a:avLst/>
          </a:prstGeom>
        </p:spPr>
      </p:pic>
      <p:sp>
        <p:nvSpPr>
          <p:cNvPr id="7" name="Заголовок 2"/>
          <p:cNvSpPr>
            <a:spLocks noGrp="1"/>
          </p:cNvSpPr>
          <p:nvPr>
            <p:ph type="title"/>
          </p:nvPr>
        </p:nvSpPr>
        <p:spPr>
          <a:xfrm>
            <a:off x="5925230" y="0"/>
            <a:ext cx="6266770" cy="17618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b="1" dirty="0" smtClean="0"/>
              <a:t>1) Пользователь желает оформить электронный документ на электронном ресурсе поставщика, например, подписать заявление или договор на получение электронной услуги, подать отчетность.</a:t>
            </a:r>
          </a:p>
        </p:txBody>
      </p:sp>
    </p:spTree>
    <p:extLst>
      <p:ext uri="{BB962C8B-B14F-4D97-AF65-F5344CB8AC3E}">
        <p14:creationId xmlns:p14="http://schemas.microsoft.com/office/powerpoint/2010/main" val="6511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9"/>
            <a:ext cx="8642575" cy="6858000"/>
          </a:xfrm>
          <a:prstGeom prst="rect">
            <a:avLst/>
          </a:prstGeom>
        </p:spPr>
      </p:pic>
      <p:sp>
        <p:nvSpPr>
          <p:cNvPr id="7" name="Заголовок 2"/>
          <p:cNvSpPr>
            <a:spLocks noGrp="1"/>
          </p:cNvSpPr>
          <p:nvPr>
            <p:ph type="title"/>
          </p:nvPr>
        </p:nvSpPr>
        <p:spPr>
          <a:xfrm>
            <a:off x="5925230" y="0"/>
            <a:ext cx="6266770" cy="17618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b="1" dirty="0" smtClean="0"/>
              <a:t>2) Поставщик перенаправляет пользователя на сервер авторизации с обращением к сервису выработки ЭЦП в рамках защищенного соединения, установленного между сервером и SIM: передается </a:t>
            </a:r>
            <a:r>
              <a:rPr lang="ru-RU" sz="2400" b="1" dirty="0" err="1" smtClean="0"/>
              <a:t>хэш</a:t>
            </a:r>
            <a:r>
              <a:rPr lang="ru-RU" sz="2400" b="1" dirty="0" smtClean="0"/>
              <a:t>-значение документа.</a:t>
            </a:r>
          </a:p>
        </p:txBody>
      </p:sp>
    </p:spTree>
    <p:extLst>
      <p:ext uri="{BB962C8B-B14F-4D97-AF65-F5344CB8AC3E}">
        <p14:creationId xmlns:p14="http://schemas.microsoft.com/office/powerpoint/2010/main" val="19267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9"/>
            <a:ext cx="8642575" cy="6858000"/>
          </a:xfrm>
          <a:prstGeom prst="rect">
            <a:avLst/>
          </a:prstGeom>
        </p:spPr>
      </p:pic>
      <p:sp>
        <p:nvSpPr>
          <p:cNvPr id="7" name="Заголовок 2"/>
          <p:cNvSpPr>
            <a:spLocks noGrp="1"/>
          </p:cNvSpPr>
          <p:nvPr>
            <p:ph type="title"/>
          </p:nvPr>
        </p:nvSpPr>
        <p:spPr>
          <a:xfrm>
            <a:off x="5925230" y="0"/>
            <a:ext cx="6266770" cy="17618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b="1" dirty="0" smtClean="0"/>
              <a:t>3) Сервер выполняет протокол выработки ЭЦП пользователя путем отправки бинарной SMS с </a:t>
            </a:r>
            <a:r>
              <a:rPr lang="ru-RU" sz="2400" b="1" dirty="0" err="1" smtClean="0"/>
              <a:t>хэш</a:t>
            </a:r>
            <a:r>
              <a:rPr lang="ru-RU" sz="2400" b="1" dirty="0" smtClean="0"/>
              <a:t>-значением документа и получения бинарной SMS с выработанной ЭЦП.</a:t>
            </a:r>
          </a:p>
        </p:txBody>
      </p:sp>
    </p:spTree>
    <p:extLst>
      <p:ext uri="{BB962C8B-B14F-4D97-AF65-F5344CB8AC3E}">
        <p14:creationId xmlns:p14="http://schemas.microsoft.com/office/powerpoint/2010/main" val="11339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9"/>
            <a:ext cx="8642575" cy="6858000"/>
          </a:xfrm>
          <a:prstGeom prst="rect">
            <a:avLst/>
          </a:prstGeom>
        </p:spPr>
      </p:pic>
      <p:sp>
        <p:nvSpPr>
          <p:cNvPr id="7" name="Заголовок 2"/>
          <p:cNvSpPr>
            <a:spLocks noGrp="1"/>
          </p:cNvSpPr>
          <p:nvPr>
            <p:ph type="title"/>
          </p:nvPr>
        </p:nvSpPr>
        <p:spPr>
          <a:xfrm>
            <a:off x="5925230" y="0"/>
            <a:ext cx="6266770" cy="12935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b="1" dirty="0" smtClean="0"/>
              <a:t>4) Для подтверждения своего согласия на выработку ЭЦП владелец SIM вводит на телефоне PIN2.</a:t>
            </a:r>
          </a:p>
        </p:txBody>
      </p:sp>
    </p:spTree>
    <p:extLst>
      <p:ext uri="{BB962C8B-B14F-4D97-AF65-F5344CB8AC3E}">
        <p14:creationId xmlns:p14="http://schemas.microsoft.com/office/powerpoint/2010/main" val="14344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9"/>
            <a:ext cx="8642575" cy="6858000"/>
          </a:xfrm>
          <a:prstGeom prst="rect">
            <a:avLst/>
          </a:prstGeom>
        </p:spPr>
      </p:pic>
      <p:sp>
        <p:nvSpPr>
          <p:cNvPr id="7" name="Заголовок 2"/>
          <p:cNvSpPr>
            <a:spLocks noGrp="1"/>
          </p:cNvSpPr>
          <p:nvPr>
            <p:ph type="title"/>
          </p:nvPr>
        </p:nvSpPr>
        <p:spPr>
          <a:xfrm>
            <a:off x="5925230" y="0"/>
            <a:ext cx="6266770" cy="17618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b="1" dirty="0" smtClean="0"/>
              <a:t>5) Сервер формирует электронный документ согласно СТБ 34.101.23, проверяет его подлинность и возвращает поставщику услуг, сформированный подлинный электронный документ.</a:t>
            </a:r>
          </a:p>
        </p:txBody>
      </p:sp>
    </p:spTree>
    <p:extLst>
      <p:ext uri="{BB962C8B-B14F-4D97-AF65-F5344CB8AC3E}">
        <p14:creationId xmlns:p14="http://schemas.microsoft.com/office/powerpoint/2010/main" val="9354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Autofit/>
          </a:bodyPr>
          <a:lstStyle/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В целом, сервер авторизации во взаимодействии с SIM с функцией ЭЦП реализует сервис идентификации и аутентификации владельца SIM, а также сервис выработки ЭЦП с соблюдением требований Закона Республики Беларусь «Об электронном документе и электронной цифровой подписи</a:t>
            </a:r>
            <a:r>
              <a:rPr lang="ru-RU" dirty="0" smtClean="0"/>
              <a:t>».</a:t>
            </a:r>
          </a:p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endParaRPr lang="ru-RU" dirty="0" smtClean="0"/>
          </a:p>
          <a:p>
            <a:pPr marL="0" indent="9525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/>
              <a:t>6. Поставщики электронных </a:t>
            </a:r>
            <a:r>
              <a:rPr lang="ru-RU" b="1" dirty="0" smtClean="0"/>
              <a:t>услуг</a:t>
            </a:r>
          </a:p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Поставщики </a:t>
            </a:r>
            <a:r>
              <a:rPr lang="ru-RU" dirty="0"/>
              <a:t>электронных услуг предоставляют доступ (через Интернет, через устройства самообслуживания и т.п.) к государственным, банковским и любым другим услугам, которые требуют проведения идентификации гражданина по паспорту и получения его собственноручной подписи на документах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8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Autofit/>
          </a:bodyPr>
          <a:lstStyle/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Поставщики </a:t>
            </a:r>
            <a:r>
              <a:rPr lang="ru-RU" dirty="0"/>
              <a:t>заинтересованы в увеличении доступности своих услуг для пользователей (с соблюдением требований Закона Республики Беларусь «Об электронном документе и электронной цифровой подписи») и в уменьшении расходов на эксплуатацию системы защиты информации</a:t>
            </a:r>
            <a:r>
              <a:rPr lang="ru-RU" dirty="0" smtClean="0"/>
              <a:t>.</a:t>
            </a:r>
          </a:p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Сервер </a:t>
            </a:r>
            <a:r>
              <a:rPr lang="ru-RU" dirty="0"/>
              <a:t>авторизации предоставляет унифицированный программный интерфейс для идентификации и аутентификации граждан, для выработки ими электронной цифровой подписи независимо от используемого ими вида средства ЭЦП, в том числе с использованием SIM с функций ЭЦП. </a:t>
            </a:r>
            <a:endParaRPr lang="ru-RU" dirty="0" smtClean="0"/>
          </a:p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Сервер </a:t>
            </a:r>
            <a:r>
              <a:rPr lang="ru-RU" dirty="0"/>
              <a:t>авторизации обеспечивает поддержку сертификатов открытых ключей, изданных РУЦ </a:t>
            </a:r>
            <a:r>
              <a:rPr lang="ru-RU" dirty="0" smtClean="0"/>
              <a:t>ГосСУОК</a:t>
            </a:r>
            <a:r>
              <a:rPr lang="ru-RU" dirty="0"/>
              <a:t>, включая, атрибутные сертификаты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8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Autofit/>
          </a:bodyPr>
          <a:lstStyle/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В </a:t>
            </a:r>
            <a:r>
              <a:rPr lang="ru-RU" dirty="0"/>
              <a:t>случае использования сервера авторизации поставщик электронных услуг избавлен от необходимости обеспечения совместимости с существующими и перспективными средствами ЭЦП, упрощается разработка и аттестация системы защиты информации - не требуется разработка подсистем аутентификации, управления полномочиями (авторизации) и электронной цифровой подписи</a:t>
            </a:r>
            <a:r>
              <a:rPr lang="ru-RU" dirty="0" smtClean="0"/>
              <a:t>.</a:t>
            </a:r>
          </a:p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В </a:t>
            </a:r>
            <a:r>
              <a:rPr lang="ru-RU" dirty="0"/>
              <a:t>целом, взаимодействие с сервером авторизации позволяет поставщикам электронных услуг идентифицировать обратившегося гражданина и получить его электронную цифровую подпись на электронных документах.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741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09862" y="629587"/>
            <a:ext cx="11812249" cy="6128052"/>
          </a:xfrm>
        </p:spPr>
        <p:txBody>
          <a:bodyPr>
            <a:noAutofit/>
          </a:bodyPr>
          <a:lstStyle/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Это </a:t>
            </a:r>
            <a:r>
              <a:rPr lang="ru-RU" dirty="0"/>
              <a:t>будет сделано в правовых рамках Закона Республики Беларусь «Об электронном документе и электронной цифровой подписи», согласно которому электронная цифровая подпись по правовому статусу приравнивается к собственноручной подписи</a:t>
            </a:r>
            <a:r>
              <a:rPr lang="ru-RU" baseline="30000" dirty="0"/>
              <a:t>3</a:t>
            </a:r>
            <a:r>
              <a:rPr lang="ru-RU" dirty="0"/>
              <a:t>, электронный документ - к обычному документу</a:t>
            </a:r>
            <a:r>
              <a:rPr lang="ru-RU" baseline="30000" dirty="0"/>
              <a:t>4</a:t>
            </a:r>
            <a:r>
              <a:rPr lang="ru-RU" dirty="0"/>
              <a:t>, а сертификат ключа ЭЦП используется для идентификации его владельца</a:t>
            </a:r>
            <a:r>
              <a:rPr lang="ru-RU" baseline="30000" dirty="0"/>
              <a:t>5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9525">
              <a:spcBef>
                <a:spcPts val="0"/>
              </a:spcBef>
              <a:buNone/>
            </a:pPr>
            <a:r>
              <a:rPr lang="ru-RU" sz="2000" b="1" baseline="30000" dirty="0" smtClean="0"/>
              <a:t>3</a:t>
            </a:r>
            <a:r>
              <a:rPr lang="ru-RU" sz="2000" dirty="0" smtClean="0"/>
              <a:t> </a:t>
            </a:r>
            <a:r>
              <a:rPr lang="ru-RU" sz="2000" b="1" dirty="0"/>
              <a:t>Статья 22 </a:t>
            </a:r>
            <a:r>
              <a:rPr lang="ru-RU" sz="2000" dirty="0"/>
              <a:t>«Подлинный электронный документ приравнивается к документу на </a:t>
            </a:r>
            <a:r>
              <a:rPr lang="ru-RU" sz="2000" dirty="0" smtClean="0"/>
              <a:t>бумажном носителе</a:t>
            </a:r>
            <a:r>
              <a:rPr lang="ru-RU" sz="2000" dirty="0"/>
              <a:t>, подписанному собственноручно, и имеет одинаковую с ним юридическую силу</a:t>
            </a:r>
            <a:r>
              <a:rPr lang="ru-RU" sz="2000" dirty="0" smtClean="0"/>
              <a:t>.»</a:t>
            </a:r>
          </a:p>
          <a:p>
            <a:pPr marL="0" indent="9525">
              <a:spcBef>
                <a:spcPts val="0"/>
              </a:spcBef>
              <a:buNone/>
            </a:pPr>
            <a:r>
              <a:rPr lang="ru-RU" sz="2000" b="1" baseline="30000" dirty="0" smtClean="0"/>
              <a:t>4</a:t>
            </a:r>
            <a:r>
              <a:rPr lang="ru-RU" sz="2000" dirty="0" smtClean="0"/>
              <a:t> </a:t>
            </a:r>
            <a:r>
              <a:rPr lang="ru-RU" sz="2000" b="1" dirty="0"/>
              <a:t>Статья 22 </a:t>
            </a:r>
            <a:r>
              <a:rPr lang="ru-RU" sz="2000" dirty="0"/>
              <a:t>«Если в соответствии с законодательством Республики Беларусь требуется, </a:t>
            </a:r>
            <a:r>
              <a:rPr lang="ru-RU" sz="2000" dirty="0" smtClean="0"/>
              <a:t>чтобы документ </a:t>
            </a:r>
            <a:r>
              <a:rPr lang="ru-RU" sz="2000" dirty="0"/>
              <a:t>был оформлен в письменной форме, то электронный документ и его копия </a:t>
            </a:r>
            <a:r>
              <a:rPr lang="ru-RU" sz="2000" dirty="0" smtClean="0"/>
              <a:t>считаются соответствующими </a:t>
            </a:r>
            <a:r>
              <a:rPr lang="ru-RU" sz="2000" dirty="0"/>
              <a:t>этому требованию</a:t>
            </a:r>
            <a:r>
              <a:rPr lang="ru-RU" sz="2000" dirty="0" smtClean="0"/>
              <a:t>.»</a:t>
            </a:r>
          </a:p>
          <a:p>
            <a:pPr marL="0" indent="9525">
              <a:spcBef>
                <a:spcPts val="0"/>
              </a:spcBef>
              <a:buNone/>
            </a:pPr>
            <a:r>
              <a:rPr lang="ru-RU" sz="2000" b="1" baseline="30000" dirty="0" smtClean="0"/>
              <a:t>5</a:t>
            </a:r>
            <a:r>
              <a:rPr lang="ru-RU" sz="2000" b="1" dirty="0" smtClean="0"/>
              <a:t> </a:t>
            </a:r>
            <a:r>
              <a:rPr lang="ru-RU" sz="2000" b="1" dirty="0"/>
              <a:t>Статья 29 </a:t>
            </a:r>
            <a:r>
              <a:rPr lang="ru-RU" sz="2000" dirty="0"/>
              <a:t>«Государственная система управления открытыми ключами предназначена </a:t>
            </a:r>
            <a:r>
              <a:rPr lang="ru-RU" sz="2000" dirty="0" smtClean="0"/>
              <a:t>для обеспечения </a:t>
            </a:r>
            <a:r>
              <a:rPr lang="ru-RU" sz="2000" dirty="0"/>
              <a:t>возможности получения всеми заинтересованными организациями и </a:t>
            </a:r>
            <a:r>
              <a:rPr lang="ru-RU" sz="2000" dirty="0" smtClean="0"/>
              <a:t>физическими лицами </a:t>
            </a:r>
            <a:r>
              <a:rPr lang="ru-RU" sz="2000" dirty="0"/>
              <a:t>информации об открытых ключах и их владельцах в Республике Беларусь</a:t>
            </a:r>
            <a:r>
              <a:rPr lang="ru-RU" sz="2000" dirty="0" smtClean="0"/>
              <a:t>...»; </a:t>
            </a:r>
          </a:p>
          <a:p>
            <a:pPr marL="0" indent="9525">
              <a:spcBef>
                <a:spcPts val="0"/>
              </a:spcBef>
              <a:buNone/>
            </a:pPr>
            <a:r>
              <a:rPr lang="ru-RU" sz="2000" b="1" dirty="0" smtClean="0"/>
              <a:t>Статья </a:t>
            </a:r>
            <a:r>
              <a:rPr lang="ru-RU" sz="2000" b="1" dirty="0"/>
              <a:t>1 </a:t>
            </a:r>
            <a:r>
              <a:rPr lang="ru-RU" sz="2000" dirty="0"/>
              <a:t>«сертификат открытого ключа — электронный документ, изданный поставщиком услуг </a:t>
            </a:r>
            <a:r>
              <a:rPr lang="ru-RU" sz="2000" dirty="0" smtClean="0"/>
              <a:t>и содержащий </a:t>
            </a:r>
            <a:r>
              <a:rPr lang="ru-RU" sz="2000" dirty="0"/>
              <a:t>информацию, подтверждающую принадлежность указанного в нем </a:t>
            </a:r>
            <a:r>
              <a:rPr lang="ru-RU" sz="2000" dirty="0" smtClean="0"/>
              <a:t>открытого ключа </a:t>
            </a:r>
            <a:r>
              <a:rPr lang="ru-RU" sz="2000" dirty="0"/>
              <a:t>определенным организации или физическому лицу»; </a:t>
            </a:r>
            <a:endParaRPr lang="ru-RU" sz="2000" dirty="0" smtClean="0"/>
          </a:p>
          <a:p>
            <a:pPr marL="0" indent="9525">
              <a:spcBef>
                <a:spcPts val="0"/>
              </a:spcBef>
              <a:buNone/>
            </a:pPr>
            <a:r>
              <a:rPr lang="ru-RU" sz="2000" b="1" dirty="0" smtClean="0"/>
              <a:t>Статья </a:t>
            </a:r>
            <a:r>
              <a:rPr lang="ru-RU" sz="2000" b="1" dirty="0"/>
              <a:t>26 </a:t>
            </a:r>
            <a:r>
              <a:rPr lang="ru-RU" sz="2000" dirty="0" smtClean="0"/>
              <a:t>«...сертификат открытого ключа </a:t>
            </a:r>
            <a:r>
              <a:rPr lang="ru-RU" sz="2000" dirty="0"/>
              <a:t>должен содержать... информацию, однозначно идентифицирующую организацию </a:t>
            </a:r>
            <a:r>
              <a:rPr lang="ru-RU" sz="2000" dirty="0" smtClean="0"/>
              <a:t>или физическое </a:t>
            </a:r>
            <a:r>
              <a:rPr lang="ru-RU" sz="2000" dirty="0"/>
              <a:t>лицо, являющиеся владельцем открытого ключа»</a:t>
            </a:r>
            <a:endParaRPr lang="ru-RU" sz="2000" dirty="0" smtClean="0"/>
          </a:p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9800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723362" y="113774"/>
            <a:ext cx="8229600" cy="938962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Локальные правовые акты организации, регламентирующие работу с ЭД, ДЭВ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8145" y="1313384"/>
            <a:ext cx="10584873" cy="55446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/>
              <a:t>Правила работы с ЭД, ДЭВ в архиве организации:</a:t>
            </a:r>
          </a:p>
          <a:p>
            <a:r>
              <a:rPr lang="ru-RU" dirty="0"/>
              <a:t>общие  положения;</a:t>
            </a:r>
          </a:p>
          <a:p>
            <a:r>
              <a:rPr lang="ru-RU" dirty="0"/>
              <a:t>состав ЭД, ДЭВ, передаваемых в архив;</a:t>
            </a:r>
          </a:p>
          <a:p>
            <a:r>
              <a:rPr lang="ru-RU" dirty="0"/>
              <a:t>порядок комплектования архива организации ЭД, ДЭВ;</a:t>
            </a:r>
          </a:p>
          <a:p>
            <a:r>
              <a:rPr lang="ru-RU" dirty="0"/>
              <a:t>учет  ЭД, ДЭВ в архиве организации. Создание и ведение НСА;</a:t>
            </a:r>
          </a:p>
          <a:p>
            <a:r>
              <a:rPr lang="ru-RU" dirty="0"/>
              <a:t>организация хранения и обеспечение  сохранности ЭД, ДЭВ в архиве организации.</a:t>
            </a:r>
          </a:p>
          <a:p>
            <a:r>
              <a:rPr lang="ru-RU" dirty="0"/>
              <a:t>использование ЭД, ДЭВ в архиве организации;</a:t>
            </a:r>
          </a:p>
          <a:p>
            <a:r>
              <a:rPr lang="ru-RU" dirty="0"/>
              <a:t>порядок передачи ЭД, ДЭВ на постоянное хранение;</a:t>
            </a:r>
          </a:p>
          <a:p>
            <a:r>
              <a:rPr lang="ru-RU" dirty="0"/>
              <a:t>порядок уничтожения ЭД, ДЭВ с истекшими сроками хранения.</a:t>
            </a:r>
          </a:p>
        </p:txBody>
      </p:sp>
    </p:spTree>
    <p:extLst>
      <p:ext uri="{BB962C8B-B14F-4D97-AF65-F5344CB8AC3E}">
        <p14:creationId xmlns:p14="http://schemas.microsoft.com/office/powerpoint/2010/main" val="10304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903574"/>
          </a:xfrm>
        </p:spPr>
        <p:txBody>
          <a:bodyPr>
            <a:noAutofit/>
          </a:bodyPr>
          <a:lstStyle/>
          <a:p>
            <a:pPr marL="0" indent="9525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/>
              <a:t>7. </a:t>
            </a:r>
            <a:r>
              <a:rPr lang="ru-RU" b="1" dirty="0" smtClean="0"/>
              <a:t>Совместимость</a:t>
            </a:r>
          </a:p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SIM </a:t>
            </a:r>
            <a:r>
              <a:rPr lang="ru-RU" dirty="0"/>
              <a:t>соответствует стандартам GSM/3GPP/LTE (2G/3G/4G) в части услуг связи и может быть использована в любых моделях телефонов, смартфонов и планшетов, совместимых с данными стандартами</a:t>
            </a:r>
            <a:r>
              <a:rPr lang="ru-RU" dirty="0" smtClean="0"/>
              <a:t>.</a:t>
            </a:r>
          </a:p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Приложение </a:t>
            </a:r>
            <a:r>
              <a:rPr lang="ru-RU" dirty="0"/>
              <a:t>ЭЦП на SIM соответствует спецификации SIM Application Toolkit согласно стандартам GSM/3GPP/LTE (2G/3G/4G) и функции ЭЦП доступны на всех моделях телефонов, смартфонов и планшетов, совместимых с данными стандартами</a:t>
            </a:r>
            <a:r>
              <a:rPr lang="ru-RU" dirty="0" smtClean="0"/>
              <a:t>.</a:t>
            </a:r>
          </a:p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Пользовательский </a:t>
            </a:r>
            <a:r>
              <a:rPr lang="ru-RU" dirty="0"/>
              <a:t>интерфейс приложения ЭЦП определяется характеристиками используемого телефона, смартфона или планшета</a:t>
            </a:r>
            <a:r>
              <a:rPr lang="ru-RU" dirty="0" smtClean="0"/>
              <a:t>.</a:t>
            </a:r>
          </a:p>
          <a:p>
            <a:pPr marL="0" indent="45243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 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6821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12773" y="1531646"/>
            <a:ext cx="10230678" cy="2723831"/>
          </a:xfrm>
        </p:spPr>
        <p:txBody>
          <a:bodyPr>
            <a:noAutofit/>
          </a:bodyPr>
          <a:lstStyle/>
          <a:p>
            <a:pPr algn="ctr"/>
            <a:r>
              <a:rPr lang="ru-RU" sz="4000" b="1" smtClean="0">
                <a:effectLst/>
                <a:latin typeface="+mn-lt"/>
              </a:rPr>
              <a:t>Лицензирование </a:t>
            </a:r>
            <a:br>
              <a:rPr lang="ru-RU" sz="4000" b="1" smtClean="0">
                <a:effectLst/>
                <a:latin typeface="+mn-lt"/>
              </a:rPr>
            </a:br>
            <a:r>
              <a:rPr lang="ru-RU" sz="4000" b="1" smtClean="0">
                <a:effectLst/>
                <a:latin typeface="+mn-lt"/>
              </a:rPr>
              <a:t>деятельности </a:t>
            </a:r>
            <a:r>
              <a:rPr lang="ru-RU" sz="4000" b="1" dirty="0" smtClean="0">
                <a:effectLst/>
                <a:latin typeface="+mn-lt"/>
              </a:rPr>
              <a:t>по технической и (или</a:t>
            </a:r>
            <a:r>
              <a:rPr lang="ru-RU" sz="4000" b="1" smtClean="0">
                <a:effectLst/>
                <a:latin typeface="+mn-lt"/>
              </a:rPr>
              <a:t>) </a:t>
            </a:r>
            <a:br>
              <a:rPr lang="ru-RU" sz="4000" b="1" smtClean="0">
                <a:effectLst/>
                <a:latin typeface="+mn-lt"/>
              </a:rPr>
            </a:br>
            <a:r>
              <a:rPr lang="ru-RU" sz="4000" b="1" smtClean="0">
                <a:effectLst/>
                <a:latin typeface="+mn-lt"/>
              </a:rPr>
              <a:t>криптографической </a:t>
            </a:r>
            <a:r>
              <a:rPr lang="ru-RU" sz="4000" b="1" dirty="0" smtClean="0">
                <a:effectLst/>
                <a:latin typeface="+mn-lt"/>
              </a:rPr>
              <a:t>защите </a:t>
            </a:r>
            <a:r>
              <a:rPr lang="ru-RU" sz="4000" b="1" smtClean="0">
                <a:effectLst/>
                <a:latin typeface="+mn-lt"/>
              </a:rPr>
              <a:t>информации </a:t>
            </a:r>
            <a:br>
              <a:rPr lang="ru-RU" sz="4000" b="1" smtClean="0">
                <a:effectLst/>
                <a:latin typeface="+mn-lt"/>
              </a:rPr>
            </a:br>
            <a:r>
              <a:rPr lang="ru-RU" sz="4000" b="1" smtClean="0">
                <a:effectLst/>
                <a:latin typeface="+mn-lt"/>
              </a:rPr>
              <a:t>в </a:t>
            </a:r>
            <a:r>
              <a:rPr lang="ru-RU" sz="4000" b="1" dirty="0" smtClean="0">
                <a:effectLst/>
                <a:latin typeface="+mn-lt"/>
              </a:rPr>
              <a:t>Республике Беларусь</a:t>
            </a:r>
            <a:endParaRPr lang="ru-R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2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2209" y="416098"/>
            <a:ext cx="11440632" cy="59035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 smtClean="0"/>
              <a:t>Порядок осуществления лицензирования</a:t>
            </a:r>
          </a:p>
          <a:p>
            <a:pPr marL="0" indent="452438">
              <a:buNone/>
            </a:pPr>
            <a:r>
              <a:rPr lang="ru-RU" dirty="0" smtClean="0">
                <a:effectLst/>
              </a:rPr>
              <a:t>Отношения в области лицензирования деятельности по технической и (или) криптографической защите информации в Республике Беларусь регулируются </a:t>
            </a:r>
            <a:r>
              <a:rPr lang="ru-RU" u="sng" dirty="0" smtClean="0">
                <a:effectLst/>
              </a:rPr>
              <a:t>Положением</a:t>
            </a:r>
            <a:r>
              <a:rPr lang="ru-RU" dirty="0" smtClean="0">
                <a:effectLst/>
              </a:rPr>
              <a:t> о лицензировании отдельных видов деятельности, утвержденным Указом Президента Республики Беларусь от 1 сентября 2010 г. № 450 «О лицензировании отдельных видов деятельности» (далее – Положение). Особенности лицензирования деятельности по технической и (или) криптографической защите информации изложены в главе 21 Положения.</a:t>
            </a:r>
          </a:p>
          <a:p>
            <a:pPr marL="0" indent="452438">
              <a:buNone/>
            </a:pPr>
            <a:r>
              <a:rPr lang="ru-RU" dirty="0" smtClean="0">
                <a:effectLst/>
              </a:rPr>
              <a:t>Лицензирующим органом, осуществляющим лицензирование деятельности по технической и (или) криптографической защите информации (далее – лицензируемая деятельность), является Оперативно-аналитический центр при Президенте Республики Беларусь (далее – ОАЦ).</a:t>
            </a:r>
          </a:p>
        </p:txBody>
      </p:sp>
    </p:spTree>
    <p:extLst>
      <p:ext uri="{BB962C8B-B14F-4D97-AF65-F5344CB8AC3E}">
        <p14:creationId xmlns:p14="http://schemas.microsoft.com/office/powerpoint/2010/main" val="4138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2209" y="310081"/>
            <a:ext cx="11517756" cy="6316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Лицензируемая деятельность осуществляется </a:t>
            </a:r>
            <a:r>
              <a:rPr lang="ru-RU" u="sng" dirty="0" smtClean="0">
                <a:effectLst/>
              </a:rPr>
              <a:t>юридическими</a:t>
            </a:r>
            <a:r>
              <a:rPr lang="ru-RU" dirty="0" smtClean="0">
                <a:effectLst/>
              </a:rPr>
              <a:t> лицами Республики Беларусь и включает следующие работы и услуги, указанные в пункте 13 приложения к </a:t>
            </a:r>
            <a:r>
              <a:rPr lang="ru-RU" u="sng" dirty="0" smtClean="0">
                <a:effectLst/>
              </a:rPr>
              <a:t>Положению</a:t>
            </a:r>
            <a:r>
              <a:rPr lang="ru-RU" dirty="0" smtClean="0">
                <a:effectLst/>
              </a:rPr>
              <a:t> (1/3) :</a:t>
            </a:r>
          </a:p>
          <a:p>
            <a:pPr marL="581025" indent="-238125"/>
            <a:r>
              <a:rPr lang="ru-RU" dirty="0" smtClean="0">
                <a:effectLst/>
              </a:rPr>
              <a:t>разработка, производство (либо выборка из указанного перечня работ) технических средств обработки информации в защищенном исполнении, программных средств обработки информации в защищенном исполнении, технических, программных, программно-аппаратных средств защиты информации и контроля ее защищенности, средств криптографической защиты информации (либо выборка из указанного перечня средств);</a:t>
            </a:r>
          </a:p>
          <a:p>
            <a:pPr marL="581025" indent="-238125"/>
            <a:r>
              <a:rPr lang="ru-RU" dirty="0" smtClean="0">
                <a:effectLst/>
              </a:rPr>
              <a:t>проведение специальных исследований технических средств;</a:t>
            </a:r>
          </a:p>
          <a:p>
            <a:pPr marL="581025" indent="-238125"/>
            <a:r>
              <a:rPr lang="ru-RU" dirty="0" smtClean="0">
                <a:effectLst/>
              </a:rPr>
              <a:t>проектирование, создание (либо выборка из указанного перечня работ) систем защиты информации на объектах информатизации, предназначенных для проведения работ с использованием государственных секретов;</a:t>
            </a:r>
          </a:p>
        </p:txBody>
      </p:sp>
    </p:spTree>
    <p:extLst>
      <p:ext uri="{BB962C8B-B14F-4D97-AF65-F5344CB8AC3E}">
        <p14:creationId xmlns:p14="http://schemas.microsoft.com/office/powerpoint/2010/main" val="18915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2209" y="416098"/>
            <a:ext cx="11440632" cy="5903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Лицензируемая деятельность осуществляется юридическими лицами Республики Беларусь и включает следующие работы и услуги, указанные в пункте 13 приложения к Положению (2/3) :</a:t>
            </a:r>
          </a:p>
          <a:p>
            <a:pPr marL="581025" indent="-238125"/>
            <a:r>
              <a:rPr lang="ru-RU" dirty="0" smtClean="0">
                <a:effectLst/>
              </a:rPr>
              <a:t>проектирование, создание, аттестация (либо выборка из указанного перечня работ) систем защиты информации информационных систем, предназначенных для обработки информации, распространение и (или) предоставление которой ограничено, не отнесенной к государственным секретам;</a:t>
            </a:r>
          </a:p>
          <a:p>
            <a:pPr marL="581025" indent="-238125"/>
            <a:r>
              <a:rPr lang="ru-RU" dirty="0" smtClean="0">
                <a:effectLst/>
              </a:rPr>
              <a:t>аттестация объектов информатизации, предназначенных для проведения работ с использованием государственных секретов;</a:t>
            </a:r>
          </a:p>
          <a:p>
            <a:pPr marL="581025" indent="-238125"/>
            <a:r>
              <a:rPr lang="ru-RU" dirty="0" smtClean="0">
                <a:effectLst/>
              </a:rPr>
              <a:t>проектирование, создание, аудит (либо выборка из указанного перечня работ) систем информационной безопасности критически важных объектов информатизации;</a:t>
            </a:r>
          </a:p>
        </p:txBody>
      </p:sp>
    </p:spTree>
    <p:extLst>
      <p:ext uri="{BB962C8B-B14F-4D97-AF65-F5344CB8AC3E}">
        <p14:creationId xmlns:p14="http://schemas.microsoft.com/office/powerpoint/2010/main" val="19900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2209" y="416098"/>
            <a:ext cx="11440632" cy="5903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Лицензируемая деятельность осуществляется юридическими лицами Республики Беларусь и включает следующие работы и услуги, указанные в пункте 13 приложения к Положению (3/3):</a:t>
            </a:r>
          </a:p>
          <a:p>
            <a:pPr marL="581025" indent="-238125"/>
            <a:r>
              <a:rPr lang="ru-RU" dirty="0" smtClean="0">
                <a:effectLst/>
              </a:rPr>
              <a:t>проведение работ по выявлению специальных технических средств, предназначенных для негласного получения информации;</a:t>
            </a:r>
          </a:p>
          <a:p>
            <a:pPr marL="581025" indent="-238125"/>
            <a:r>
              <a:rPr lang="ru-RU" dirty="0" smtClean="0">
                <a:effectLst/>
              </a:rPr>
              <a:t>удостоверение формы внешнего представления электронного документа на бумажном носителе;</a:t>
            </a:r>
          </a:p>
          <a:p>
            <a:pPr marL="581025" indent="-238125"/>
            <a:r>
              <a:rPr lang="ru-RU" dirty="0" smtClean="0">
                <a:effectLst/>
              </a:rPr>
              <a:t>оказание услуг по распространению открытых ключей проверки электронной цифровой подписи.</a:t>
            </a:r>
          </a:p>
          <a:p>
            <a:pPr marL="449263" indent="-238125"/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9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2209" y="416098"/>
            <a:ext cx="11440632" cy="5903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Под информацией, для осуществления деятельности по технической и (или) криптографической защите которой требуется получение лицензии, понимается информация:</a:t>
            </a:r>
          </a:p>
          <a:p>
            <a:pPr marL="712788" indent="-214313"/>
            <a:r>
              <a:rPr lang="ru-RU" dirty="0" smtClean="0">
                <a:effectLst/>
              </a:rPr>
              <a:t>распространение и (или) предоставление которой ограничено;</a:t>
            </a:r>
          </a:p>
          <a:p>
            <a:pPr marL="712788" indent="-214313"/>
            <a:r>
              <a:rPr lang="ru-RU" dirty="0" smtClean="0">
                <a:effectLst/>
              </a:rPr>
              <a:t>обрабатываемая на критически важных объектах информатизации;</a:t>
            </a:r>
          </a:p>
          <a:p>
            <a:pPr marL="712788" indent="-214313"/>
            <a:r>
              <a:rPr lang="ru-RU" dirty="0" smtClean="0">
                <a:effectLst/>
              </a:rPr>
              <a:t>обрабатываемая в информационных системах в форме электронных документов.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Не требуется получения лицензии для выполнения работ по технической и (или) криптографической защите информации, если эти работы выполняются для </a:t>
            </a:r>
            <a:r>
              <a:rPr lang="ru-RU" u="sng" dirty="0" smtClean="0">
                <a:effectLst/>
              </a:rPr>
              <a:t>собственных</a:t>
            </a:r>
            <a:r>
              <a:rPr lang="ru-RU" dirty="0" smtClean="0">
                <a:effectLst/>
              </a:rPr>
              <a:t> нужд </a:t>
            </a:r>
            <a:r>
              <a:rPr lang="ru-RU" u="sng" dirty="0" smtClean="0">
                <a:effectLst/>
              </a:rPr>
              <a:t>обладателем</a:t>
            </a:r>
            <a:r>
              <a:rPr lang="ru-RU" dirty="0" smtClean="0">
                <a:effectLst/>
              </a:rPr>
              <a:t> информации, распространение и (или) предоставление которой ограничено, </a:t>
            </a:r>
            <a:r>
              <a:rPr lang="ru-RU" u="sng" dirty="0" smtClean="0">
                <a:effectLst/>
              </a:rPr>
              <a:t>собственником</a:t>
            </a:r>
            <a:r>
              <a:rPr lang="ru-RU" dirty="0" smtClean="0">
                <a:effectLst/>
              </a:rPr>
              <a:t> (владельцем) информационных систем и критически важных объектов информатизации.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0779" y="290368"/>
            <a:ext cx="11440632" cy="6236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Лицензируемая деятельность осуществляется только </a:t>
            </a:r>
            <a:r>
              <a:rPr lang="ru-RU" u="sng" dirty="0" smtClean="0">
                <a:effectLst/>
              </a:rPr>
              <a:t>государственными</a:t>
            </a:r>
            <a:r>
              <a:rPr lang="ru-RU" dirty="0" smtClean="0">
                <a:effectLst/>
              </a:rPr>
              <a:t> юридическими лицами Республики Беларусь и хозяйственными обществами, </a:t>
            </a:r>
            <a:r>
              <a:rPr lang="ru-RU" u="sng" dirty="0" smtClean="0">
                <a:effectLst/>
              </a:rPr>
              <a:t>100 процентов акций </a:t>
            </a:r>
            <a:r>
              <a:rPr lang="ru-RU" dirty="0" smtClean="0">
                <a:effectLst/>
              </a:rPr>
              <a:t>(долей в уставных фондах) которых принадлежат Республике Беларусь, по следующим составляющим ее работам и (или) услугам:</a:t>
            </a:r>
          </a:p>
          <a:p>
            <a:pPr marL="542925" indent="-214313"/>
            <a:r>
              <a:rPr lang="ru-RU" dirty="0" smtClean="0">
                <a:effectLst/>
              </a:rPr>
              <a:t>аттестация объектов информатизации, предназначенных для проведения работ с использованием </a:t>
            </a:r>
            <a:r>
              <a:rPr lang="ru-RU" u="sng" dirty="0" smtClean="0">
                <a:effectLst/>
              </a:rPr>
              <a:t>государственных секретов</a:t>
            </a:r>
            <a:r>
              <a:rPr lang="ru-RU" dirty="0" smtClean="0">
                <a:effectLst/>
              </a:rPr>
              <a:t>, если </a:t>
            </a:r>
            <a:r>
              <a:rPr lang="ru-RU" u="sng" dirty="0" smtClean="0">
                <a:effectLst/>
              </a:rPr>
              <a:t>владельцем</a:t>
            </a:r>
            <a:r>
              <a:rPr lang="ru-RU" dirty="0" smtClean="0">
                <a:effectLst/>
              </a:rPr>
              <a:t> соответствующего объекта информатизации является </a:t>
            </a:r>
            <a:r>
              <a:rPr lang="ru-RU" u="sng" dirty="0" smtClean="0">
                <a:effectLst/>
              </a:rPr>
              <a:t>государственный</a:t>
            </a:r>
            <a:r>
              <a:rPr lang="ru-RU" dirty="0" smtClean="0">
                <a:effectLst/>
              </a:rPr>
              <a:t> орган или </a:t>
            </a:r>
            <a:r>
              <a:rPr lang="ru-RU" u="sng" dirty="0" smtClean="0">
                <a:effectLst/>
              </a:rPr>
              <a:t>государственная</a:t>
            </a:r>
            <a:r>
              <a:rPr lang="ru-RU" dirty="0" smtClean="0">
                <a:effectLst/>
              </a:rPr>
              <a:t> организация, а также хозяйственное общество, </a:t>
            </a:r>
            <a:r>
              <a:rPr lang="ru-RU" u="sng" dirty="0" smtClean="0">
                <a:effectLst/>
              </a:rPr>
              <a:t>50 и более процентов акций</a:t>
            </a:r>
            <a:r>
              <a:rPr lang="ru-RU" dirty="0" smtClean="0">
                <a:effectLst/>
              </a:rPr>
              <a:t> (долей в уставном фонде) которого находится в собственности Республики Беларусь и (или) ее административно-территориальных единиц (далее для целей настоящей главы – </a:t>
            </a:r>
            <a:r>
              <a:rPr lang="ru-RU" u="sng" dirty="0" smtClean="0">
                <a:effectLst/>
              </a:rPr>
              <a:t>государственная</a:t>
            </a:r>
            <a:r>
              <a:rPr lang="ru-RU" dirty="0" smtClean="0">
                <a:effectLst/>
              </a:rPr>
              <a:t> организация);</a:t>
            </a:r>
          </a:p>
          <a:p>
            <a:pPr marL="542925" indent="-214313"/>
            <a:r>
              <a:rPr lang="ru-RU" dirty="0" smtClean="0">
                <a:effectLst/>
              </a:rPr>
              <a:t>проведение работ по выявлению специальных технических средств, предназначенных для </a:t>
            </a:r>
            <a:r>
              <a:rPr lang="ru-RU" u="sng" dirty="0" smtClean="0">
                <a:effectLst/>
              </a:rPr>
              <a:t>негласного получения </a:t>
            </a:r>
            <a:r>
              <a:rPr lang="ru-RU" dirty="0" smtClean="0">
                <a:effectLst/>
              </a:rPr>
              <a:t>информации.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9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0779" y="290368"/>
            <a:ext cx="11440632" cy="6236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Для получения лицензии ее соискатель либо его уполномоченный представитель представляет в ОАЦ:</a:t>
            </a:r>
          </a:p>
          <a:p>
            <a:pPr>
              <a:buFont typeface="Wingdings" charset="2"/>
              <a:buChar char="Ø"/>
            </a:pPr>
            <a:r>
              <a:rPr lang="ru-RU" dirty="0" smtClean="0">
                <a:effectLst/>
              </a:rPr>
              <a:t>заявление о выдаче лицензии с указанием (1/2):</a:t>
            </a:r>
          </a:p>
          <a:p>
            <a:pPr marL="581025" indent="-220663"/>
            <a:r>
              <a:rPr lang="ru-RU" dirty="0" smtClean="0">
                <a:effectLst/>
              </a:rPr>
              <a:t>наименования и местонахождения юридического лица,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а также его обособленных подразделений, в которых соискатель лицензии намерен осуществлять лицензируемый вид деятельности (далее – обособленные подразделения), работ и (или) услуг, составляющих соответствующий лицензируемый вид деятельности, если они определены Положением, для каждого обособленного подразделения;</a:t>
            </a:r>
          </a:p>
          <a:p>
            <a:pPr marL="581025" indent="-220663"/>
            <a:r>
              <a:rPr lang="ru-RU" dirty="0" smtClean="0">
                <a:effectLst/>
              </a:rPr>
              <a:t>даты государственной регистрации и регистрационного номера соискателя лицензии – юридического лица, индивидуального предпринимателя в Едином государственном регистре юридических лиц и индивидуальных предпринимателей, наименования регистрирующего органа;</a:t>
            </a:r>
          </a:p>
        </p:txBody>
      </p:sp>
    </p:spTree>
    <p:extLst>
      <p:ext uri="{BB962C8B-B14F-4D97-AF65-F5344CB8AC3E}">
        <p14:creationId xmlns:p14="http://schemas.microsoft.com/office/powerpoint/2010/main" val="8390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0779" y="290368"/>
            <a:ext cx="11440632" cy="6236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Для получения лицензии ее соискатель либо его уполномоченный представитель представляет в ОАЦ:</a:t>
            </a:r>
          </a:p>
          <a:p>
            <a:pPr>
              <a:buFont typeface="Wingdings" charset="2"/>
              <a:buChar char="Ø"/>
            </a:pPr>
            <a:r>
              <a:rPr lang="ru-RU" dirty="0" smtClean="0">
                <a:effectLst/>
              </a:rPr>
              <a:t>заявление о выдаче лицензии с указанием (2/2):</a:t>
            </a:r>
          </a:p>
          <a:p>
            <a:pPr marL="581025" indent="-220663"/>
            <a:r>
              <a:rPr lang="ru-RU" dirty="0" smtClean="0">
                <a:effectLst/>
              </a:rPr>
              <a:t>почтового адреса, номера контактного телефона, адреса электронной почты (при его наличии) соискателя лицензии;</a:t>
            </a:r>
          </a:p>
          <a:p>
            <a:pPr marL="581025" indent="-220663"/>
            <a:r>
              <a:rPr lang="ru-RU" dirty="0" smtClean="0">
                <a:effectLst/>
              </a:rPr>
              <a:t>лицензируемого вида деятельности, а также работ и (или) услуг, составляющих соответствующий лицензируемый вид деятельности, если они определены Положением, которые соискатель лицензии намерен осуществлять;</a:t>
            </a:r>
          </a:p>
          <a:p>
            <a:pPr marL="581025" indent="-220663"/>
            <a:r>
              <a:rPr lang="ru-RU" dirty="0" smtClean="0">
                <a:effectLst/>
              </a:rPr>
              <a:t>наименования и адреса налогового органа по месту постановки соискателя лицензии на учет, учетного номера плательщика соискателя лицензии (при его наличии);</a:t>
            </a:r>
          </a:p>
          <a:p>
            <a:pPr>
              <a:buFont typeface="Wingdings" charset="2"/>
              <a:buChar char="Ø"/>
            </a:pPr>
            <a:r>
              <a:rPr lang="ru-RU" dirty="0" smtClean="0">
                <a:effectLst/>
              </a:rPr>
              <a:t>документ об уплате государственной пошлины за выдачу лицензии;</a:t>
            </a:r>
          </a:p>
        </p:txBody>
      </p:sp>
    </p:spTree>
    <p:extLst>
      <p:ext uri="{BB962C8B-B14F-4D97-AF65-F5344CB8AC3E}">
        <p14:creationId xmlns:p14="http://schemas.microsoft.com/office/powerpoint/2010/main" val="9444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7818" y="205324"/>
            <a:ext cx="7966364" cy="796086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latin typeface="+mn-lt"/>
              </a:rPr>
              <a:t>Локальные правовые акты организации, регламентирующие работу с ЭД, ДЭВ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236" y="1118743"/>
            <a:ext cx="11610109" cy="5517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/>
              <a:t>Правила работы с ЭД, ДЭВ в архиве организации:</a:t>
            </a:r>
          </a:p>
          <a:p>
            <a:pPr marL="546100" indent="-219075" algn="just"/>
            <a:r>
              <a:rPr lang="ru-RU" dirty="0"/>
              <a:t>общие  положения;</a:t>
            </a:r>
          </a:p>
          <a:p>
            <a:pPr marL="546100" indent="-219075" algn="just"/>
            <a:r>
              <a:rPr lang="ru-RU" dirty="0"/>
              <a:t>состав ЭД, ДЭВ, передаваемых в архив;</a:t>
            </a:r>
          </a:p>
          <a:p>
            <a:pPr marL="546100" indent="-219075" algn="just"/>
            <a:r>
              <a:rPr lang="ru-RU" dirty="0"/>
              <a:t>порядок комплектования архива организации ЭД, ДЭВ;</a:t>
            </a:r>
          </a:p>
          <a:p>
            <a:pPr marL="546100" indent="-219075" algn="just"/>
            <a:r>
              <a:rPr lang="ru-RU" dirty="0"/>
              <a:t>учет  ЭД, ДЭВ в архиве организации. Создание и ведение НСА;</a:t>
            </a:r>
          </a:p>
          <a:p>
            <a:pPr marL="546100" indent="-219075" algn="just"/>
            <a:r>
              <a:rPr lang="ru-RU" dirty="0"/>
              <a:t>организация хранения и обеспечение  сохранности ЭД, ДЭВ в архиве организации (программно-аппаратная среда  архива по обеспечению хранения ЭД, ДЭВ).</a:t>
            </a:r>
          </a:p>
          <a:p>
            <a:pPr marL="546100" indent="-219075" algn="just"/>
            <a:r>
              <a:rPr lang="ru-RU" dirty="0"/>
              <a:t>использование ЭД, ДЭВ в архиве организации;</a:t>
            </a:r>
          </a:p>
          <a:p>
            <a:pPr marL="546100" indent="-219075" algn="just"/>
            <a:r>
              <a:rPr lang="ru-RU" dirty="0"/>
              <a:t>порядок передачи ЭД, ДЭВ на постоянное хранение;</a:t>
            </a:r>
          </a:p>
          <a:p>
            <a:pPr marL="546100" indent="-219075" algn="just"/>
            <a:r>
              <a:rPr lang="ru-RU" dirty="0"/>
              <a:t>порядок уничтожения ЭД, ДЭВ с истекшими сроками хранения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9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0779" y="290368"/>
            <a:ext cx="11440632" cy="6236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Для получения лицензии ее соискатель либо его уполномоченный представитель представляет в ОАЦ:</a:t>
            </a:r>
          </a:p>
          <a:p>
            <a:pPr>
              <a:buFont typeface="Wingdings" charset="2"/>
              <a:buChar char="Ø"/>
            </a:pPr>
            <a:r>
              <a:rPr lang="ru-RU" dirty="0" smtClean="0">
                <a:effectLst/>
              </a:rPr>
              <a:t>сведения о работниках соискателя лицензии, которыми будет осуществляться лицензируемая деятельность, с указанием фамилии, собственного имени, отчества (если таковое имеется), образования, специальности, квалификационного разряда и трудового стажа;</a:t>
            </a:r>
          </a:p>
          <a:p>
            <a:pPr>
              <a:buFont typeface="Wingdings" charset="2"/>
              <a:buChar char="Ø"/>
            </a:pPr>
            <a:r>
              <a:rPr lang="ru-RU" dirty="0" smtClean="0">
                <a:effectLst/>
              </a:rPr>
              <a:t>сведения о наличии средств измерений и контроля, технических, программно-аппаратных и программных средств, а также помещений, необходимых для выполнения работ и (или) оказания услуг, составляющих лицензируемую деятельность.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17419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2502" y="243475"/>
            <a:ext cx="11440632" cy="6450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Для получения лицензии ее соискатель либо его уполномоченный представитель представляет в ОАЦ: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*</a:t>
            </a:r>
            <a:r>
              <a:rPr lang="ru-RU" dirty="0" smtClean="0">
                <a:effectLst/>
              </a:rPr>
              <a:t>При наличии в заявлении работ по проектированию, созданию, аттестации систем защиты информации информационных систем, предназначенных для обработки информации, распространение и (или) предоставление которой </a:t>
            </a:r>
            <a:r>
              <a:rPr lang="ru-RU" u="sng" dirty="0" smtClean="0">
                <a:effectLst/>
              </a:rPr>
              <a:t>ограничено</a:t>
            </a:r>
            <a:r>
              <a:rPr lang="ru-RU" dirty="0" smtClean="0">
                <a:effectLst/>
              </a:rPr>
              <a:t>, не отнесенной к государственным секретам, указываются </a:t>
            </a:r>
            <a:r>
              <a:rPr lang="ru-RU" u="sng" dirty="0" smtClean="0">
                <a:effectLst/>
              </a:rPr>
              <a:t>сведения</a:t>
            </a:r>
            <a:r>
              <a:rPr lang="ru-RU" dirty="0" smtClean="0">
                <a:effectLst/>
              </a:rPr>
              <a:t> об информационной </a:t>
            </a:r>
            <a:r>
              <a:rPr lang="ru-RU" u="sng" dirty="0" smtClean="0">
                <a:effectLst/>
              </a:rPr>
              <a:t>системе</a:t>
            </a:r>
            <a:r>
              <a:rPr lang="ru-RU" dirty="0" smtClean="0">
                <a:effectLst/>
              </a:rPr>
              <a:t> лицензиата, предназначенной для обработки служебной информации ограниченного распространения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** При наличии в заявлении работ по проектированию, созданию, аудиту систем информационной безопасности </a:t>
            </a:r>
            <a:r>
              <a:rPr lang="ru-RU" u="sng" dirty="0" smtClean="0">
                <a:effectLst/>
              </a:rPr>
              <a:t>критически</a:t>
            </a:r>
            <a:r>
              <a:rPr lang="ru-RU" dirty="0" smtClean="0">
                <a:effectLst/>
              </a:rPr>
              <a:t> важных объектов информатизации указываются </a:t>
            </a:r>
            <a:r>
              <a:rPr lang="ru-RU" u="sng" dirty="0" smtClean="0">
                <a:effectLst/>
              </a:rPr>
              <a:t>сведения</a:t>
            </a:r>
            <a:r>
              <a:rPr lang="ru-RU" dirty="0" smtClean="0">
                <a:effectLst/>
              </a:rPr>
              <a:t> об информационной </a:t>
            </a:r>
            <a:r>
              <a:rPr lang="ru-RU" u="sng" dirty="0" smtClean="0">
                <a:effectLst/>
              </a:rPr>
              <a:t>системе</a:t>
            </a:r>
            <a:r>
              <a:rPr lang="ru-RU" dirty="0" smtClean="0">
                <a:effectLst/>
              </a:rPr>
              <a:t> лицензиата, предназначенной для обработки служебной информации </a:t>
            </a:r>
            <a:r>
              <a:rPr lang="ru-RU" u="sng" dirty="0" smtClean="0">
                <a:effectLst/>
              </a:rPr>
              <a:t>ограниченного</a:t>
            </a:r>
            <a:r>
              <a:rPr lang="ru-RU" dirty="0" smtClean="0">
                <a:effectLst/>
              </a:rPr>
              <a:t> распространения, а также сведения о </a:t>
            </a:r>
            <a:r>
              <a:rPr lang="ru-RU" u="sng" dirty="0" smtClean="0">
                <a:effectLst/>
              </a:rPr>
              <a:t>сертификации</a:t>
            </a:r>
            <a:r>
              <a:rPr lang="ru-RU" dirty="0" smtClean="0">
                <a:effectLst/>
              </a:rPr>
              <a:t> системы </a:t>
            </a:r>
            <a:r>
              <a:rPr lang="ru-RU" u="sng" dirty="0" smtClean="0">
                <a:effectLst/>
              </a:rPr>
              <a:t>менеджмента</a:t>
            </a:r>
            <a:r>
              <a:rPr lang="ru-RU" dirty="0" smtClean="0">
                <a:effectLst/>
              </a:rPr>
              <a:t> информационной безопасности лицензиата в Национальной системе подтверждения соответствия РБ</a:t>
            </a:r>
            <a:r>
              <a:rPr lang="ru-RU" dirty="0" smtClean="0"/>
              <a:t>.</a:t>
            </a:r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3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2502" y="243475"/>
            <a:ext cx="11440632" cy="6450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Для получения лицензии ее соискатель либо его уполномоченный представитель представляет в ОАЦ: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effectLst/>
              </a:rPr>
              <a:t>*** При наличии в заявлении работ по проведению специальных исследований </a:t>
            </a:r>
            <a:r>
              <a:rPr lang="ru-RU" u="sng" dirty="0" smtClean="0">
                <a:effectLst/>
              </a:rPr>
              <a:t>технических средств</a:t>
            </a:r>
            <a:r>
              <a:rPr lang="ru-RU" dirty="0" smtClean="0">
                <a:effectLst/>
              </a:rPr>
              <a:t>, выявлению специальных технических средств, предназначенных для </a:t>
            </a:r>
            <a:r>
              <a:rPr lang="ru-RU" u="sng" dirty="0" smtClean="0">
                <a:effectLst/>
              </a:rPr>
              <a:t>негласного</a:t>
            </a:r>
            <a:r>
              <a:rPr lang="ru-RU" dirty="0" smtClean="0">
                <a:effectLst/>
              </a:rPr>
              <a:t> получения информации, </a:t>
            </a:r>
            <a:r>
              <a:rPr lang="ru-RU" u="sng" dirty="0" smtClean="0">
                <a:effectLst/>
              </a:rPr>
              <a:t>проектированию</a:t>
            </a:r>
            <a:r>
              <a:rPr lang="ru-RU" dirty="0" smtClean="0">
                <a:effectLst/>
              </a:rPr>
              <a:t>, созданию систем защиты информации на объектах информатизации, аттестации объектов информатизации, предназначенных для проведения работ с использованием государственных </a:t>
            </a:r>
            <a:r>
              <a:rPr lang="ru-RU" u="sng" dirty="0" smtClean="0">
                <a:effectLst/>
              </a:rPr>
              <a:t>секретов</a:t>
            </a:r>
            <a:r>
              <a:rPr lang="ru-RU" dirty="0" smtClean="0">
                <a:effectLst/>
              </a:rPr>
              <a:t>, соискатель лицензии подтверждает, что:</a:t>
            </a:r>
          </a:p>
          <a:p>
            <a:pPr marL="534988" indent="-220663">
              <a:spcBef>
                <a:spcPts val="0"/>
              </a:spcBef>
            </a:pPr>
            <a:r>
              <a:rPr lang="ru-RU" dirty="0" smtClean="0">
                <a:effectLst/>
              </a:rPr>
              <a:t>имеет </a:t>
            </a:r>
            <a:r>
              <a:rPr lang="ru-RU" u="sng" dirty="0" smtClean="0">
                <a:effectLst/>
              </a:rPr>
              <a:t>разрешение</a:t>
            </a:r>
            <a:r>
              <a:rPr lang="ru-RU" dirty="0" smtClean="0">
                <a:effectLst/>
              </a:rPr>
              <a:t> на осуществление деятельности с использованием государственных </a:t>
            </a:r>
            <a:r>
              <a:rPr lang="ru-RU" u="sng" dirty="0" smtClean="0">
                <a:effectLst/>
              </a:rPr>
              <a:t>секретов</a:t>
            </a:r>
            <a:r>
              <a:rPr lang="ru-RU" dirty="0" smtClean="0">
                <a:effectLst/>
              </a:rPr>
              <a:t>, а также </a:t>
            </a:r>
            <a:r>
              <a:rPr lang="ru-RU" u="sng" dirty="0" smtClean="0">
                <a:effectLst/>
              </a:rPr>
              <a:t>объекты</a:t>
            </a:r>
            <a:r>
              <a:rPr lang="ru-RU" dirty="0" smtClean="0">
                <a:effectLst/>
              </a:rPr>
              <a:t> (объект) информатизации, предназначенные (предназначенный) для обработки информации, содержащей государственные </a:t>
            </a:r>
            <a:r>
              <a:rPr lang="ru-RU" u="sng" dirty="0" smtClean="0">
                <a:effectLst/>
              </a:rPr>
              <a:t>секреты</a:t>
            </a:r>
            <a:r>
              <a:rPr lang="ru-RU" dirty="0" smtClean="0">
                <a:effectLst/>
              </a:rPr>
              <a:t>;</a:t>
            </a:r>
          </a:p>
          <a:p>
            <a:pPr marL="534988" indent="-220663">
              <a:spcBef>
                <a:spcPts val="0"/>
              </a:spcBef>
            </a:pPr>
            <a:r>
              <a:rPr lang="ru-RU" dirty="0" smtClean="0">
                <a:effectLst/>
              </a:rPr>
              <a:t>у руководителя и других работников, которые непосредственно осуществляют лицензируемую деятельность, имеется соответствующий </a:t>
            </a:r>
            <a:r>
              <a:rPr lang="ru-RU" u="sng" dirty="0" smtClean="0">
                <a:effectLst/>
              </a:rPr>
              <a:t>допуск</a:t>
            </a:r>
            <a:r>
              <a:rPr lang="ru-RU" dirty="0" smtClean="0">
                <a:effectLst/>
              </a:rPr>
              <a:t> к государственным </a:t>
            </a:r>
            <a:r>
              <a:rPr lang="ru-RU" u="sng" dirty="0" smtClean="0">
                <a:effectLst/>
              </a:rPr>
              <a:t>секретам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87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2502" y="243475"/>
            <a:ext cx="11440632" cy="6450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Для получения лицензии ее соискатель либо его уполномоченный представитель представляет в ОАЦ:</a:t>
            </a:r>
          </a:p>
          <a:p>
            <a:pPr marL="360363" indent="-349250">
              <a:buFont typeface="Wingdings" charset="2"/>
              <a:buChar char="Ø"/>
            </a:pPr>
            <a:r>
              <a:rPr lang="ru-RU" dirty="0" smtClean="0">
                <a:effectLst/>
              </a:rPr>
              <a:t>Также ОАЦ запрашивает в порядке, установленном настоящим Положением, копию </a:t>
            </a:r>
            <a:r>
              <a:rPr lang="ru-RU" u="sng" dirty="0" smtClean="0">
                <a:effectLst/>
              </a:rPr>
              <a:t>разрешения</a:t>
            </a:r>
            <a:r>
              <a:rPr lang="ru-RU" dirty="0" smtClean="0">
                <a:effectLst/>
              </a:rPr>
              <a:t> органов государственной безопасности Республики Беларусь (при его наличии), выданного соискателю лицензии на осуществление деятельности с использованием сведений, составляющих государственные </a:t>
            </a:r>
            <a:r>
              <a:rPr lang="ru-RU" u="sng" dirty="0" smtClean="0">
                <a:effectLst/>
              </a:rPr>
              <a:t>секреты</a:t>
            </a:r>
            <a:r>
              <a:rPr lang="ru-RU" dirty="0" smtClean="0">
                <a:effectLst/>
              </a:rPr>
              <a:t>.</a:t>
            </a:r>
          </a:p>
          <a:p>
            <a:pPr>
              <a:buFont typeface="Wingdings" charset="2"/>
              <a:buChar char="Ø"/>
            </a:pPr>
            <a:r>
              <a:rPr lang="ru-RU" dirty="0" smtClean="0">
                <a:effectLst/>
              </a:rPr>
              <a:t>В заявлении о выдаче лицензии также указывается, что сведения, изложенные в этом заявлении и прилагаемых к нему документах, достоверны.</a:t>
            </a:r>
          </a:p>
        </p:txBody>
      </p:sp>
    </p:spTree>
    <p:extLst>
      <p:ext uri="{BB962C8B-B14F-4D97-AF65-F5344CB8AC3E}">
        <p14:creationId xmlns:p14="http://schemas.microsoft.com/office/powerpoint/2010/main" val="18606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4225" y="489659"/>
            <a:ext cx="11440632" cy="5934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effectLst/>
              </a:rPr>
              <a:t>Для получения лицензии ее соискатель либо его уполномоченный представитель представляет в ОАЦ:</a:t>
            </a:r>
          </a:p>
          <a:p>
            <a:pPr>
              <a:buFont typeface="Wingdings" charset="2"/>
              <a:buChar char="Ø"/>
            </a:pPr>
            <a:r>
              <a:rPr lang="ru-RU" dirty="0" smtClean="0">
                <a:effectLst/>
              </a:rPr>
              <a:t>Заявление о выдаче лицензии и прилагаемые к нему в соответствии с Положением документы представляются соискателем лицензии либо его уполномоченным представителем с одновременным предъявлением:</a:t>
            </a:r>
          </a:p>
          <a:p>
            <a:pPr marL="454025" indent="-187325"/>
            <a:r>
              <a:rPr lang="ru-RU" dirty="0" smtClean="0">
                <a:effectLst/>
              </a:rPr>
              <a:t>документа, удостоверяющего </a:t>
            </a:r>
            <a:r>
              <a:rPr lang="ru-RU" u="sng" dirty="0" smtClean="0">
                <a:effectLst/>
              </a:rPr>
              <a:t>личность</a:t>
            </a:r>
            <a:r>
              <a:rPr lang="ru-RU" dirty="0" smtClean="0">
                <a:effectLst/>
              </a:rPr>
              <a:t>, и документа, подтверждающего </a:t>
            </a:r>
            <a:r>
              <a:rPr lang="ru-RU" u="sng" dirty="0" smtClean="0">
                <a:effectLst/>
              </a:rPr>
              <a:t>полномочия</a:t>
            </a:r>
            <a:r>
              <a:rPr lang="ru-RU" dirty="0" smtClean="0">
                <a:effectLst/>
              </a:rPr>
              <a:t> </a:t>
            </a:r>
            <a:r>
              <a:rPr lang="ru-RU" u="sng" dirty="0" smtClean="0">
                <a:effectLst/>
              </a:rPr>
              <a:t>руководителя</a:t>
            </a:r>
            <a:r>
              <a:rPr lang="ru-RU" dirty="0" smtClean="0">
                <a:effectLst/>
              </a:rPr>
              <a:t> юридического лица (приказ о назначении на должность руководителя, или выписка из решения общего собрания, правления либо иного органа управления юридического лица, или трудовой договор (контракт), или гражданско-правовой договор), – руководителем юридического лица;</a:t>
            </a:r>
          </a:p>
          <a:p>
            <a:pPr marL="454025" indent="-187325"/>
            <a:r>
              <a:rPr lang="ru-RU" dirty="0" smtClean="0">
                <a:effectLst/>
              </a:rPr>
              <a:t>документа, удостоверяющего </a:t>
            </a:r>
            <a:r>
              <a:rPr lang="ru-RU" u="sng" dirty="0" smtClean="0">
                <a:effectLst/>
              </a:rPr>
              <a:t>личность</a:t>
            </a:r>
            <a:r>
              <a:rPr lang="ru-RU" dirty="0" smtClean="0">
                <a:effectLst/>
              </a:rPr>
              <a:t>, и доверенности – уполномоченным </a:t>
            </a:r>
            <a:r>
              <a:rPr lang="ru-RU" u="sng" dirty="0" smtClean="0">
                <a:effectLst/>
              </a:rPr>
              <a:t>представителем</a:t>
            </a:r>
            <a:r>
              <a:rPr lang="ru-RU" dirty="0" smtClean="0">
                <a:effectLst/>
              </a:rPr>
              <a:t> соискателя лицензии (лицензиата).</a:t>
            </a:r>
          </a:p>
        </p:txBody>
      </p:sp>
    </p:spTree>
    <p:extLst>
      <p:ext uri="{BB962C8B-B14F-4D97-AF65-F5344CB8AC3E}">
        <p14:creationId xmlns:p14="http://schemas.microsoft.com/office/powerpoint/2010/main" val="14033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4225" y="360705"/>
            <a:ext cx="11440632" cy="6110433"/>
          </a:xfrm>
        </p:spPr>
        <p:txBody>
          <a:bodyPr>
            <a:noAutofit/>
          </a:bodyPr>
          <a:lstStyle/>
          <a:p>
            <a:pPr marL="0" indent="454025">
              <a:buNone/>
            </a:pPr>
            <a:r>
              <a:rPr lang="ru-RU" dirty="0" smtClean="0">
                <a:effectLst/>
              </a:rPr>
              <a:t>В случае указания в заявлении о выдаче лицензии не всех сведений, либо представления не всех документов, предусмотренных Положением, либо непредъявления (непредставления) соответствующего документа, предусмотренного Положением, лицензирующий орган </a:t>
            </a:r>
            <a:r>
              <a:rPr lang="ru-RU" u="sng" dirty="0" smtClean="0">
                <a:effectLst/>
              </a:rPr>
              <a:t>отказывает</a:t>
            </a:r>
            <a:r>
              <a:rPr lang="ru-RU" dirty="0" smtClean="0">
                <a:effectLst/>
              </a:rPr>
              <a:t>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в приеме этого заявления к рассмотрению. </a:t>
            </a:r>
            <a:r>
              <a:rPr lang="ru-RU" u="sng" dirty="0" smtClean="0">
                <a:effectLst/>
              </a:rPr>
              <a:t>Мотивированный отказ </a:t>
            </a:r>
            <a:r>
              <a:rPr lang="ru-RU" dirty="0" smtClean="0">
                <a:effectLst/>
              </a:rPr>
              <a:t>в приеме заявления о выдаче лицензии к рассмотрению (1/2):</a:t>
            </a:r>
          </a:p>
          <a:p>
            <a:r>
              <a:rPr lang="ru-RU" dirty="0" smtClean="0">
                <a:effectLst/>
              </a:rPr>
              <a:t>при </a:t>
            </a:r>
            <a:r>
              <a:rPr lang="ru-RU" u="sng" dirty="0" smtClean="0">
                <a:effectLst/>
              </a:rPr>
              <a:t>личном</a:t>
            </a:r>
            <a:r>
              <a:rPr lang="ru-RU" dirty="0" smtClean="0">
                <a:effectLst/>
              </a:rPr>
              <a:t> представлении такого заявления – </a:t>
            </a:r>
            <a:r>
              <a:rPr lang="ru-RU" u="sng" dirty="0" smtClean="0">
                <a:effectLst/>
              </a:rPr>
              <a:t>в день подачи </a:t>
            </a:r>
            <a:r>
              <a:rPr lang="ru-RU" dirty="0" smtClean="0">
                <a:effectLst/>
              </a:rPr>
              <a:t>вручается вместе с этим заявлением и прилагаемыми к нему документами соискателю лицензии или его уполномоченному представителю под </a:t>
            </a:r>
            <a:r>
              <a:rPr lang="ru-RU" u="sng" dirty="0" smtClean="0">
                <a:effectLst/>
              </a:rPr>
              <a:t>роспись</a:t>
            </a:r>
            <a:r>
              <a:rPr lang="ru-RU" dirty="0" smtClean="0">
                <a:effectLst/>
              </a:rPr>
              <a:t>;</a:t>
            </a:r>
          </a:p>
          <a:p>
            <a:r>
              <a:rPr lang="ru-RU" dirty="0" smtClean="0">
                <a:effectLst/>
              </a:rPr>
              <a:t>при представлении такого заявления по </a:t>
            </a:r>
            <a:r>
              <a:rPr lang="ru-RU" u="sng" dirty="0" smtClean="0">
                <a:effectLst/>
              </a:rPr>
              <a:t>почте</a:t>
            </a:r>
            <a:r>
              <a:rPr lang="ru-RU" dirty="0" smtClean="0">
                <a:effectLst/>
              </a:rPr>
              <a:t> – не позднее </a:t>
            </a:r>
            <a:r>
              <a:rPr lang="ru-RU" u="sng" dirty="0" smtClean="0">
                <a:effectLst/>
              </a:rPr>
              <a:t>трех</a:t>
            </a:r>
            <a:r>
              <a:rPr lang="ru-RU" dirty="0" smtClean="0">
                <a:effectLst/>
              </a:rPr>
              <a:t> рабочих дней, следующих за днем поступления его в лицензирующий орган, направляется вместе с этим заявлением и прилагаемыми к нему документами соискателю лицензии по почте </a:t>
            </a:r>
            <a:r>
              <a:rPr lang="ru-RU" u="sng" dirty="0" smtClean="0">
                <a:effectLst/>
              </a:rPr>
              <a:t>заказным</a:t>
            </a:r>
            <a:r>
              <a:rPr lang="ru-RU" dirty="0" smtClean="0">
                <a:effectLst/>
              </a:rPr>
              <a:t> письмом с заказным уведомлением о получении;</a:t>
            </a:r>
          </a:p>
        </p:txBody>
      </p:sp>
    </p:spTree>
    <p:extLst>
      <p:ext uri="{BB962C8B-B14F-4D97-AF65-F5344CB8AC3E}">
        <p14:creationId xmlns:p14="http://schemas.microsoft.com/office/powerpoint/2010/main" val="3482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4225" y="489659"/>
            <a:ext cx="11440632" cy="5934587"/>
          </a:xfrm>
        </p:spPr>
        <p:txBody>
          <a:bodyPr>
            <a:noAutofit/>
          </a:bodyPr>
          <a:lstStyle/>
          <a:p>
            <a:pPr marL="0" indent="454025">
              <a:buNone/>
            </a:pPr>
            <a:r>
              <a:rPr lang="ru-RU" dirty="0" smtClean="0">
                <a:effectLst/>
              </a:rPr>
              <a:t>В случае указания в заявлении о выдаче лицензии не всех сведений, либо представления не всех документов, предусмотренных Положением, либо непредъявления (непредставления) соответствующего документа, предусмотренного Положением, лицензирующий орган </a:t>
            </a:r>
            <a:r>
              <a:rPr lang="ru-RU" u="sng" dirty="0" smtClean="0">
                <a:effectLst/>
              </a:rPr>
              <a:t>отказывает</a:t>
            </a:r>
            <a:r>
              <a:rPr lang="ru-RU" dirty="0" smtClean="0">
                <a:effectLst/>
              </a:rPr>
              <a:t>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в приеме этого заявления к рассмотрению. </a:t>
            </a:r>
            <a:r>
              <a:rPr lang="ru-RU" u="sng" dirty="0" smtClean="0">
                <a:effectLst/>
              </a:rPr>
              <a:t>Мотивированный отказ </a:t>
            </a:r>
            <a:r>
              <a:rPr lang="ru-RU" dirty="0" smtClean="0">
                <a:effectLst/>
              </a:rPr>
              <a:t>в приеме заявления о выдаче лицензии к рассмотрению (2/2):</a:t>
            </a:r>
          </a:p>
          <a:p>
            <a:r>
              <a:rPr lang="ru-RU" dirty="0" smtClean="0">
                <a:effectLst/>
              </a:rPr>
              <a:t>при представлении такого заявления в виде </a:t>
            </a:r>
            <a:r>
              <a:rPr lang="ru-RU" u="sng" dirty="0" smtClean="0">
                <a:effectLst/>
              </a:rPr>
              <a:t>электронного</a:t>
            </a:r>
            <a:r>
              <a:rPr lang="ru-RU" dirty="0" smtClean="0">
                <a:effectLst/>
              </a:rPr>
              <a:t> документа – не позднее </a:t>
            </a:r>
            <a:r>
              <a:rPr lang="ru-RU" u="sng" dirty="0" smtClean="0">
                <a:effectLst/>
              </a:rPr>
              <a:t>трех рабочих дней</a:t>
            </a:r>
            <a:r>
              <a:rPr lang="ru-RU" dirty="0" smtClean="0">
                <a:effectLst/>
              </a:rPr>
              <a:t>, следующих за днем поступления его в лицензирующий орган, направляется соискателю лицензии на адрес электронной почты в виде электронного документа.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25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4225" y="489659"/>
            <a:ext cx="11440632" cy="5934587"/>
          </a:xfrm>
        </p:spPr>
        <p:txBody>
          <a:bodyPr>
            <a:noAutofit/>
          </a:bodyPr>
          <a:lstStyle/>
          <a:p>
            <a:pPr marL="0" indent="488950">
              <a:buNone/>
            </a:pPr>
            <a:r>
              <a:rPr lang="ru-RU" dirty="0" smtClean="0"/>
              <a:t>Заявление о выдаче лицензии должно быть рассмотрено лицензирующим органом в течение 15 рабочих дней со дня приема документов. </a:t>
            </a:r>
          </a:p>
          <a:p>
            <a:pPr marL="0" indent="488950">
              <a:buNone/>
            </a:pPr>
            <a:r>
              <a:rPr lang="ru-RU" dirty="0" smtClean="0"/>
              <a:t>Указанный срок может быть продлен на период проведения оценки и (или) экспертизы соответствия возможностей соискателя лицензии лицензионным требованиям и условиям, но не более чем на 10 рабочих дней.</a:t>
            </a:r>
          </a:p>
          <a:p>
            <a:pPr marL="0" indent="488950">
              <a:buNone/>
            </a:pPr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47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15372"/>
              </p:ext>
            </p:extLst>
          </p:nvPr>
        </p:nvGraphicFramePr>
        <p:xfrm>
          <a:off x="574431" y="1266089"/>
          <a:ext cx="11383106" cy="53457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82154"/>
                <a:gridCol w="4700952"/>
              </a:tblGrid>
              <a:tr h="890955"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Наименование документов и действий, за которые взимается государственная пошлина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effectLst/>
                        </a:rPr>
                        <a:t>Ставки государственной пошлины</a:t>
                      </a:r>
                    </a:p>
                  </a:txBody>
                  <a:tcPr anchor="ctr"/>
                </a:tc>
              </a:tr>
              <a:tr h="2036467"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Выдача специального разрешения (лицензии) 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на осуществление юридическими и физическими лицами отдельных видов деятельности, в том числе связанных со специфическими товарами (работами, услугами)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</a:rPr>
                        <a:t>10 базовых величин</a:t>
                      </a:r>
                    </a:p>
                  </a:txBody>
                  <a:tcPr anchor="ctr"/>
                </a:tc>
              </a:tr>
              <a:tr h="2418305"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Внесение изменений и (или) дополнений 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в специальное разрешение (лицензию) 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на осуществление юридическими и физическими лицами отдельных видов деятельности, в том числе связанных со специфическими товарами (работами, услугами); выдача его (ее) дубликата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</a:rPr>
                        <a:t>5 базовых величин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97412" y="235133"/>
            <a:ext cx="111876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Ставки государственной пошлины устанавливаются в размерах согласно приложению 22 к Особенной части Налогового кодекса Республики Беларусь.</a:t>
            </a:r>
          </a:p>
        </p:txBody>
      </p:sp>
    </p:spTree>
    <p:extLst>
      <p:ext uri="{BB962C8B-B14F-4D97-AF65-F5344CB8AC3E}">
        <p14:creationId xmlns:p14="http://schemas.microsoft.com/office/powerpoint/2010/main" val="8143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4225" y="489659"/>
            <a:ext cx="11440632" cy="5934587"/>
          </a:xfrm>
        </p:spPr>
        <p:txBody>
          <a:bodyPr>
            <a:noAutofit/>
          </a:bodyPr>
          <a:lstStyle/>
          <a:p>
            <a:pPr marL="0" indent="488950">
              <a:buNone/>
            </a:pPr>
            <a:r>
              <a:rPr lang="ru-RU" b="1" dirty="0" smtClean="0"/>
              <a:t>1. Порядок </a:t>
            </a:r>
            <a:r>
              <a:rPr lang="ru-RU" b="1" dirty="0"/>
              <a:t>проведения </a:t>
            </a:r>
            <a:r>
              <a:rPr lang="ru-RU" dirty="0"/>
              <a:t>Оперативно-аналитическим центром при Президенте Республики Беларусь </a:t>
            </a:r>
            <a:r>
              <a:rPr lang="ru-RU" u="sng" dirty="0"/>
              <a:t>оценки соответствия </a:t>
            </a:r>
            <a:r>
              <a:rPr lang="ru-RU" dirty="0"/>
              <a:t>возможностей соискателя лицензии (лицензиата) лицензионным требованиям </a:t>
            </a:r>
            <a:r>
              <a:rPr lang="ru-RU" dirty="0" smtClean="0"/>
              <a:t> , </a:t>
            </a:r>
            <a:r>
              <a:rPr lang="ru-RU" dirty="0"/>
              <a:t>установленным для деятельности </a:t>
            </a:r>
            <a:r>
              <a:rPr lang="ru-RU" dirty="0" smtClean="0"/>
              <a:t>по технической </a:t>
            </a:r>
            <a:r>
              <a:rPr lang="ru-RU" dirty="0"/>
              <a:t>и(или) криптографической защите информации, </a:t>
            </a:r>
            <a:r>
              <a:rPr lang="ru-RU" dirty="0" smtClean="0"/>
              <a:t>а также </a:t>
            </a:r>
            <a:r>
              <a:rPr lang="ru-RU" dirty="0"/>
              <a:t>для работ и(или) услуг, составляющих данный вид деятельности, указанных соискателем лицензии </a:t>
            </a:r>
            <a:r>
              <a:rPr lang="ru-RU" dirty="0" smtClean="0"/>
              <a:t>в заявлении о выдаче </a:t>
            </a:r>
            <a:r>
              <a:rPr lang="ru-RU" dirty="0"/>
              <a:t>специального разрешения (лицензии) (осуществляемых лицензиатом) (далее–оценка</a:t>
            </a:r>
            <a:r>
              <a:rPr lang="ru-RU" dirty="0" smtClean="0"/>
              <a:t>).</a:t>
            </a:r>
          </a:p>
          <a:p>
            <a:pPr marL="0" indent="488950">
              <a:buNone/>
            </a:pPr>
            <a:r>
              <a:rPr lang="ru-RU" dirty="0" smtClean="0"/>
              <a:t>2. Оценка </a:t>
            </a:r>
            <a:r>
              <a:rPr lang="ru-RU" dirty="0"/>
              <a:t>может проводиться </a:t>
            </a:r>
            <a:r>
              <a:rPr lang="ru-RU" dirty="0" smtClean="0"/>
              <a:t>до принятия </a:t>
            </a:r>
            <a:r>
              <a:rPr lang="ru-RU" dirty="0"/>
              <a:t>решения </a:t>
            </a:r>
            <a:r>
              <a:rPr lang="ru-RU" dirty="0" smtClean="0"/>
              <a:t>о выдаче </a:t>
            </a:r>
            <a:r>
              <a:rPr lang="ru-RU" dirty="0"/>
              <a:t>специального разрешения (лицензии) (далее–лицензия), </a:t>
            </a:r>
            <a:r>
              <a:rPr lang="ru-RU" dirty="0" smtClean="0"/>
              <a:t>о внесении в лицензию </a:t>
            </a:r>
            <a:r>
              <a:rPr lang="ru-RU" dirty="0"/>
              <a:t>изменений и(или) дополнений </a:t>
            </a:r>
            <a:r>
              <a:rPr lang="ru-RU" dirty="0" smtClean="0"/>
              <a:t>в части </a:t>
            </a:r>
            <a:r>
              <a:rPr lang="ru-RU" dirty="0"/>
              <a:t>перечня работ и(или) услуг, составляющих деятельность </a:t>
            </a:r>
            <a:r>
              <a:rPr lang="ru-RU" dirty="0" smtClean="0"/>
              <a:t>по технической </a:t>
            </a:r>
            <a:r>
              <a:rPr lang="ru-RU" dirty="0"/>
              <a:t>и(или) криптографической защите информации, либо иного решения </a:t>
            </a:r>
            <a:r>
              <a:rPr lang="ru-RU" dirty="0" smtClean="0"/>
              <a:t>по вопросам </a:t>
            </a:r>
            <a:r>
              <a:rPr lang="ru-RU" dirty="0"/>
              <a:t>лицензирования.</a:t>
            </a:r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84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7818" y="205324"/>
            <a:ext cx="7966364" cy="796086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latin typeface="+mn-lt"/>
              </a:rPr>
              <a:t>Локальные правовые акты организации, регламентирующие работу с ЭД, ДЭВ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236" y="1118743"/>
            <a:ext cx="11610109" cy="5517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 smtClean="0"/>
              <a:t>Положение об экспертной комиссии (ЭК) организации, Центральной экспертной комиссией (ЦЭК) вышестоящей организации :</a:t>
            </a:r>
            <a:endParaRPr lang="ru-RU" dirty="0" smtClean="0"/>
          </a:p>
          <a:p>
            <a:pPr marL="0" indent="449263" algn="just">
              <a:buNone/>
            </a:pPr>
            <a:r>
              <a:rPr lang="ru-RU" dirty="0" smtClean="0"/>
              <a:t>Экспертиза ценности ЭД, ДЭВ проводится в соответствии с главой 12 Инструкции по делопроизводству  в государственных органах, иных организациях (п. 239 Инструкции по делопроизводству в государственных органах, иных организациях; п. 3 Инструкции по работе с электронными документами в государственных органах, иных организациях. </a:t>
            </a:r>
          </a:p>
          <a:p>
            <a:pPr marL="0" indent="449263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4225" y="489659"/>
            <a:ext cx="11440632" cy="5934587"/>
          </a:xfrm>
        </p:spPr>
        <p:txBody>
          <a:bodyPr>
            <a:noAutofit/>
          </a:bodyPr>
          <a:lstStyle/>
          <a:p>
            <a:pPr marL="0" indent="488950">
              <a:buNone/>
            </a:pPr>
            <a:r>
              <a:rPr lang="ru-RU" dirty="0" smtClean="0"/>
              <a:t>3. Решение о проведении </a:t>
            </a:r>
            <a:r>
              <a:rPr lang="ru-RU" dirty="0"/>
              <a:t>оценки принимается начальником Оперативно-аналитического центра при Президенте Республики Беларусь </a:t>
            </a:r>
            <a:r>
              <a:rPr lang="ru-RU" dirty="0" smtClean="0"/>
              <a:t>в форме </a:t>
            </a:r>
            <a:r>
              <a:rPr lang="ru-RU" dirty="0"/>
              <a:t>приказа, которым создается комиссия для проведения оценки </a:t>
            </a:r>
            <a:r>
              <a:rPr lang="ru-RU" dirty="0" smtClean="0"/>
              <a:t>и определяется </a:t>
            </a:r>
            <a:r>
              <a:rPr lang="ru-RU" dirty="0"/>
              <a:t>ее персональный состав</a:t>
            </a:r>
            <a:r>
              <a:rPr lang="ru-RU" dirty="0" smtClean="0"/>
              <a:t>.</a:t>
            </a:r>
          </a:p>
          <a:p>
            <a:pPr marL="0" indent="488950">
              <a:buNone/>
            </a:pPr>
            <a:r>
              <a:rPr lang="ru-RU" dirty="0" smtClean="0"/>
              <a:t>4.Оценка </a:t>
            </a:r>
            <a:r>
              <a:rPr lang="ru-RU" dirty="0"/>
              <a:t>проводится </a:t>
            </a:r>
            <a:r>
              <a:rPr lang="ru-RU" dirty="0" smtClean="0"/>
              <a:t>по месту </a:t>
            </a:r>
            <a:r>
              <a:rPr lang="ru-RU" dirty="0"/>
              <a:t>нахождения соискателя лицензии (лицензиата) и(или) помещений, которые будут использоваться (используются) соискателем лицензии (лицензиатом) для осуществления деятельности </a:t>
            </a:r>
            <a:r>
              <a:rPr lang="ru-RU" dirty="0" smtClean="0"/>
              <a:t>по технической </a:t>
            </a:r>
            <a:r>
              <a:rPr lang="ru-RU" dirty="0"/>
              <a:t>и(или) криптографической защите информации (выполнения работ (</a:t>
            </a:r>
            <a:r>
              <a:rPr lang="ru-RU" dirty="0" smtClean="0"/>
              <a:t>оказания услуг</a:t>
            </a:r>
            <a:r>
              <a:rPr lang="ru-RU" dirty="0"/>
              <a:t>), составляющих данный вид деятельности</a:t>
            </a:r>
            <a:r>
              <a:rPr lang="ru-RU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12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488950">
              <a:buNone/>
            </a:pPr>
            <a:r>
              <a:rPr lang="ru-RU" dirty="0" smtClean="0"/>
              <a:t>5. В </a:t>
            </a:r>
            <a:r>
              <a:rPr lang="ru-RU" dirty="0"/>
              <a:t>ходе оценки комиссией осуществляется проверка выполнения</a:t>
            </a:r>
            <a:r>
              <a:rPr lang="ru-RU" dirty="0" smtClean="0"/>
              <a:t>:</a:t>
            </a:r>
          </a:p>
          <a:p>
            <a:pPr marL="314325" indent="-257175"/>
            <a:r>
              <a:rPr lang="ru-RU" dirty="0" smtClean="0"/>
              <a:t>соискателем </a:t>
            </a:r>
            <a:r>
              <a:rPr lang="ru-RU" dirty="0"/>
              <a:t>лицензии–установленных </a:t>
            </a:r>
            <a:r>
              <a:rPr lang="ru-RU" dirty="0" smtClean="0"/>
              <a:t>в пункте 205 </a:t>
            </a:r>
            <a:r>
              <a:rPr lang="ru-RU" dirty="0"/>
              <a:t>Положения </a:t>
            </a:r>
            <a:r>
              <a:rPr lang="ru-RU" dirty="0" smtClean="0"/>
              <a:t>о лицензировании </a:t>
            </a:r>
            <a:r>
              <a:rPr lang="ru-RU" dirty="0"/>
              <a:t>отдельных видов деятельности общих лицензионных требований </a:t>
            </a:r>
            <a:r>
              <a:rPr lang="ru-RU" dirty="0" smtClean="0"/>
              <a:t>и условий</a:t>
            </a:r>
            <a:r>
              <a:rPr lang="ru-RU" dirty="0"/>
              <a:t>, </a:t>
            </a:r>
            <a:r>
              <a:rPr lang="ru-RU" dirty="0" smtClean="0"/>
              <a:t>а также </a:t>
            </a:r>
            <a:r>
              <a:rPr lang="ru-RU" dirty="0"/>
              <a:t>лицензионных требований </a:t>
            </a:r>
            <a:r>
              <a:rPr lang="ru-RU" dirty="0" smtClean="0"/>
              <a:t>и условий </a:t>
            </a:r>
            <a:r>
              <a:rPr lang="ru-RU" dirty="0"/>
              <a:t>для работ и(или) услуг, указанных соискателем лицензии </a:t>
            </a:r>
            <a:r>
              <a:rPr lang="ru-RU" dirty="0" smtClean="0"/>
              <a:t>в заявлении о выдаче </a:t>
            </a:r>
            <a:r>
              <a:rPr lang="ru-RU" dirty="0"/>
              <a:t>лицензии</a:t>
            </a:r>
            <a:r>
              <a:rPr lang="ru-RU" dirty="0" smtClean="0"/>
              <a:t>; </a:t>
            </a:r>
          </a:p>
          <a:p>
            <a:pPr marL="314325" indent="-257175"/>
            <a:r>
              <a:rPr lang="ru-RU" dirty="0" smtClean="0"/>
              <a:t>лицензиатом–установленных в пунктах </a:t>
            </a:r>
            <a:r>
              <a:rPr lang="ru-RU" dirty="0"/>
              <a:t>206 </a:t>
            </a:r>
            <a:r>
              <a:rPr lang="ru-RU" dirty="0" smtClean="0"/>
              <a:t>и 207 </a:t>
            </a:r>
            <a:r>
              <a:rPr lang="ru-RU" dirty="0"/>
              <a:t>Положения </a:t>
            </a:r>
            <a:r>
              <a:rPr lang="ru-RU" dirty="0" smtClean="0"/>
              <a:t>о лицензировании </a:t>
            </a:r>
            <a:r>
              <a:rPr lang="ru-RU" dirty="0"/>
              <a:t>отдельных видов деятельности общих лицензионных условий, лицензионных требований </a:t>
            </a:r>
            <a:r>
              <a:rPr lang="ru-RU" dirty="0" smtClean="0"/>
              <a:t>и условий </a:t>
            </a:r>
            <a:r>
              <a:rPr lang="ru-RU" dirty="0"/>
              <a:t>для работ и(или) услуг, осуществляемых лицензиатом, </a:t>
            </a:r>
            <a:r>
              <a:rPr lang="ru-RU" dirty="0" smtClean="0"/>
              <a:t>а также </a:t>
            </a:r>
            <a:r>
              <a:rPr lang="ru-RU" dirty="0"/>
              <a:t>особого лицензионного требования </a:t>
            </a:r>
            <a:r>
              <a:rPr lang="ru-RU" dirty="0" smtClean="0"/>
              <a:t>и условия.</a:t>
            </a:r>
          </a:p>
          <a:p>
            <a:pPr marL="0" indent="488950">
              <a:buNone/>
            </a:pPr>
            <a:r>
              <a:rPr lang="ru-RU" dirty="0" smtClean="0"/>
              <a:t>6. По </a:t>
            </a:r>
            <a:r>
              <a:rPr lang="ru-RU" dirty="0"/>
              <a:t>результатам оценки комиссией составляется заключение </a:t>
            </a:r>
            <a:r>
              <a:rPr lang="ru-RU" dirty="0" smtClean="0"/>
              <a:t>о соответствии </a:t>
            </a:r>
            <a:r>
              <a:rPr lang="ru-RU" dirty="0"/>
              <a:t>или несоответствии возможностей соискателя лицензии (лицензиата) лицензионным требованиям </a:t>
            </a:r>
            <a:r>
              <a:rPr lang="ru-RU" dirty="0" smtClean="0"/>
              <a:t>и условиям</a:t>
            </a:r>
            <a:r>
              <a:rPr lang="ru-RU" dirty="0"/>
              <a:t>, которое подписывается председателем </a:t>
            </a:r>
            <a:r>
              <a:rPr lang="ru-RU" dirty="0" smtClean="0"/>
              <a:t>и членами </a:t>
            </a:r>
            <a:r>
              <a:rPr lang="ru-RU" dirty="0"/>
              <a:t>комиссии </a:t>
            </a:r>
            <a:r>
              <a:rPr lang="ru-RU" dirty="0" smtClean="0"/>
              <a:t>и учитывается </a:t>
            </a:r>
            <a:r>
              <a:rPr lang="ru-RU" dirty="0"/>
              <a:t>при принятии решений </a:t>
            </a:r>
            <a:r>
              <a:rPr lang="ru-RU" dirty="0" smtClean="0"/>
              <a:t>по вопросам </a:t>
            </a:r>
            <a:r>
              <a:rPr lang="ru-RU" dirty="0"/>
              <a:t>лицензирования.</a:t>
            </a:r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58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69631" y="348982"/>
            <a:ext cx="11781692" cy="6591080"/>
          </a:xfrm>
        </p:spPr>
        <p:txBody>
          <a:bodyPr>
            <a:noAutofit/>
          </a:bodyPr>
          <a:lstStyle/>
          <a:p>
            <a:pPr marL="0" indent="488950">
              <a:buNone/>
            </a:pPr>
            <a:r>
              <a:rPr lang="ru-RU" b="1" dirty="0"/>
              <a:t>211.Грубыми нарушениями </a:t>
            </a:r>
            <a:r>
              <a:rPr lang="ru-RU" dirty="0"/>
              <a:t>законодательства </a:t>
            </a:r>
            <a:r>
              <a:rPr lang="ru-RU" dirty="0" smtClean="0"/>
              <a:t>о лицензировании</a:t>
            </a:r>
            <a:r>
              <a:rPr lang="ru-RU" dirty="0"/>
              <a:t>, лицензионных требований </a:t>
            </a:r>
            <a:r>
              <a:rPr lang="ru-RU" dirty="0" smtClean="0"/>
              <a:t>и условий являются (1/2):</a:t>
            </a:r>
          </a:p>
          <a:p>
            <a:pPr>
              <a:buFont typeface="Wingdings" charset="2"/>
              <a:buChar char="Ø"/>
            </a:pPr>
            <a:r>
              <a:rPr lang="ru-RU" dirty="0" smtClean="0"/>
              <a:t>нарушение </a:t>
            </a:r>
            <a:r>
              <a:rPr lang="ru-RU" dirty="0"/>
              <a:t>требований нормативных правовых актов, </a:t>
            </a:r>
            <a:r>
              <a:rPr lang="ru-RU" dirty="0" smtClean="0"/>
              <a:t>в том </a:t>
            </a:r>
            <a:r>
              <a:rPr lang="ru-RU" dirty="0"/>
              <a:t>числе обязательных для соблюдения требований технических нормативных правовых актов, </a:t>
            </a:r>
            <a:r>
              <a:rPr lang="ru-RU" dirty="0" smtClean="0"/>
              <a:t>в сфере </a:t>
            </a:r>
            <a:r>
              <a:rPr lang="ru-RU" dirty="0"/>
              <a:t>технической </a:t>
            </a:r>
            <a:r>
              <a:rPr lang="ru-RU" dirty="0" smtClean="0"/>
              <a:t>и криптографической </a:t>
            </a:r>
            <a:r>
              <a:rPr lang="ru-RU" dirty="0"/>
              <a:t>защиты информации, которое способствовало или привело </a:t>
            </a:r>
            <a:r>
              <a:rPr lang="ru-RU" dirty="0" smtClean="0"/>
              <a:t>к неправомерному </a:t>
            </a:r>
            <a:r>
              <a:rPr lang="ru-RU" dirty="0"/>
              <a:t>доступу, уничтожению, модификации (изменению), копированию, распространению и(или) предоставлению информации, блокированию правомерного доступа </a:t>
            </a:r>
            <a:r>
              <a:rPr lang="ru-RU" dirty="0" smtClean="0"/>
              <a:t>к информации </a:t>
            </a:r>
            <a:r>
              <a:rPr lang="ru-RU" dirty="0"/>
              <a:t>или чрезвычайной ситуации техногенного характера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неоднократное </a:t>
            </a:r>
            <a:r>
              <a:rPr lang="ru-RU" dirty="0"/>
              <a:t>(два раза </a:t>
            </a:r>
            <a:r>
              <a:rPr lang="ru-RU" dirty="0" smtClean="0"/>
              <a:t>и более в течение </a:t>
            </a:r>
            <a:r>
              <a:rPr lang="ru-RU" dirty="0"/>
              <a:t>12 месяцев подряд) несоблюдение особого лицензионного требования (условия), указанного в пункте207 настоящего Положения</a:t>
            </a:r>
            <a:r>
              <a:rPr lang="ru-RU" dirty="0" smtClean="0"/>
              <a:t>;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sz="2000" b="1" dirty="0" smtClean="0"/>
              <a:t>207.Особым </a:t>
            </a:r>
            <a:r>
              <a:rPr lang="ru-RU" sz="2000" b="1" dirty="0"/>
              <a:t>лицензионным требованием </a:t>
            </a:r>
            <a:r>
              <a:rPr lang="ru-RU" sz="2000" b="1" dirty="0" smtClean="0"/>
              <a:t>и условием </a:t>
            </a:r>
            <a:r>
              <a:rPr lang="ru-RU" sz="2000" b="1" dirty="0"/>
              <a:t>является выполнение работ и(или) оказание услуг, составляющих лицензируемую деятельность, </a:t>
            </a:r>
            <a:r>
              <a:rPr lang="ru-RU" sz="2000" b="1" dirty="0" smtClean="0"/>
              <a:t>в государственных органах и государственных организациях по согласованию с ОАЦ. </a:t>
            </a:r>
            <a:r>
              <a:rPr lang="ru-RU" sz="2000" b="1" dirty="0"/>
              <a:t>Порядок такого согласования определяется </a:t>
            </a:r>
            <a:r>
              <a:rPr lang="ru-RU" sz="2000" b="1" dirty="0" smtClean="0"/>
              <a:t>ОАЦ.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854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488950">
              <a:buNone/>
            </a:pPr>
            <a:r>
              <a:rPr lang="ru-RU" b="1" dirty="0"/>
              <a:t>211.Грубыми нарушениями </a:t>
            </a:r>
            <a:r>
              <a:rPr lang="ru-RU" dirty="0"/>
              <a:t>законодательства </a:t>
            </a:r>
            <a:r>
              <a:rPr lang="ru-RU" dirty="0" smtClean="0"/>
              <a:t>о лицензировании</a:t>
            </a:r>
            <a:r>
              <a:rPr lang="ru-RU" dirty="0"/>
              <a:t>, лицензионных требований </a:t>
            </a:r>
            <a:r>
              <a:rPr lang="ru-RU" dirty="0" smtClean="0"/>
              <a:t>и условий являются (2/2):</a:t>
            </a:r>
          </a:p>
          <a:p>
            <a:pPr>
              <a:buFont typeface="Wingdings" charset="2"/>
              <a:buChar char="Ø"/>
            </a:pPr>
            <a:r>
              <a:rPr lang="ru-RU" dirty="0" smtClean="0"/>
              <a:t>неоднократное </a:t>
            </a:r>
            <a:r>
              <a:rPr lang="ru-RU" dirty="0"/>
              <a:t>(два раза </a:t>
            </a:r>
            <a:r>
              <a:rPr lang="ru-RU" dirty="0" smtClean="0"/>
              <a:t>и более в течение </a:t>
            </a:r>
            <a:r>
              <a:rPr lang="ru-RU" dirty="0"/>
              <a:t>12 месяцев подряд) нарушение порядка</a:t>
            </a:r>
            <a:r>
              <a:rPr lang="ru-RU" dirty="0" smtClean="0"/>
              <a:t>:</a:t>
            </a:r>
          </a:p>
          <a:p>
            <a:pPr marL="722313" indent="-222250">
              <a:spcBef>
                <a:spcPts val="400"/>
              </a:spcBef>
            </a:pPr>
            <a:r>
              <a:rPr lang="ru-RU" dirty="0" smtClean="0"/>
              <a:t>проведения </a:t>
            </a:r>
            <a:r>
              <a:rPr lang="ru-RU" dirty="0"/>
              <a:t>специальных исследований технических средств</a:t>
            </a:r>
            <a:r>
              <a:rPr lang="ru-RU" dirty="0" smtClean="0"/>
              <a:t>;</a:t>
            </a:r>
          </a:p>
          <a:p>
            <a:pPr marL="722313" indent="-222250">
              <a:spcBef>
                <a:spcPts val="400"/>
              </a:spcBef>
            </a:pPr>
            <a:r>
              <a:rPr lang="ru-RU" dirty="0" smtClean="0"/>
              <a:t>проектирования</a:t>
            </a:r>
            <a:r>
              <a:rPr lang="ru-RU" dirty="0"/>
              <a:t>, создания систем защиты информации на объектах информатизации, предназначенных для проведения работ </a:t>
            </a:r>
            <a:r>
              <a:rPr lang="ru-RU" dirty="0" smtClean="0"/>
              <a:t>с использованием </a:t>
            </a:r>
            <a:r>
              <a:rPr lang="ru-RU" dirty="0"/>
              <a:t>государственных секретов</a:t>
            </a:r>
            <a:r>
              <a:rPr lang="ru-RU" dirty="0" smtClean="0"/>
              <a:t>;</a:t>
            </a:r>
          </a:p>
          <a:p>
            <a:pPr marL="722313" indent="-222250">
              <a:spcBef>
                <a:spcPts val="400"/>
              </a:spcBef>
            </a:pPr>
            <a:r>
              <a:rPr lang="ru-RU" dirty="0" smtClean="0"/>
              <a:t>аттестации </a:t>
            </a:r>
            <a:r>
              <a:rPr lang="ru-RU" dirty="0"/>
              <a:t>объектов информатизации, предназначенных для проведения работ </a:t>
            </a:r>
            <a:r>
              <a:rPr lang="ru-RU" dirty="0" smtClean="0"/>
              <a:t>с использованием </a:t>
            </a:r>
            <a:r>
              <a:rPr lang="ru-RU" dirty="0"/>
              <a:t>государственных секретов</a:t>
            </a:r>
            <a:r>
              <a:rPr lang="ru-RU" dirty="0" smtClean="0"/>
              <a:t>;</a:t>
            </a:r>
          </a:p>
          <a:p>
            <a:pPr marL="722313" indent="-222250">
              <a:spcBef>
                <a:spcPts val="400"/>
              </a:spcBef>
            </a:pPr>
            <a:r>
              <a:rPr lang="ru-RU" dirty="0" smtClean="0"/>
              <a:t>проектирования</a:t>
            </a:r>
            <a:r>
              <a:rPr lang="ru-RU" dirty="0"/>
              <a:t>, создания, аттестации систем защиты информации информационных систем, предназначенных для обработки информации, распространение и(или) предоставление которой ограничено, не отнесенной </a:t>
            </a:r>
            <a:r>
              <a:rPr lang="ru-RU" dirty="0" smtClean="0"/>
              <a:t>к государственным </a:t>
            </a:r>
            <a:r>
              <a:rPr lang="ru-RU" dirty="0"/>
              <a:t>секретам</a:t>
            </a:r>
            <a:r>
              <a:rPr lang="ru-RU" dirty="0" smtClean="0"/>
              <a:t>;</a:t>
            </a:r>
          </a:p>
          <a:p>
            <a:pPr marL="722313" indent="-222250">
              <a:spcBef>
                <a:spcPts val="400"/>
              </a:spcBef>
            </a:pPr>
            <a:r>
              <a:rPr lang="ru-RU" dirty="0" smtClean="0"/>
              <a:t>проектирования</a:t>
            </a:r>
            <a:r>
              <a:rPr lang="ru-RU" dirty="0"/>
              <a:t>, создания, аудита систем информационной безопасности критически важных объектов информатизации.</a:t>
            </a:r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47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2435690"/>
            <a:ext cx="11781692" cy="13508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b="1" dirty="0" smtClean="0"/>
              <a:t>Порядок </a:t>
            </a:r>
            <a:r>
              <a:rPr lang="ru-RU" sz="4000" b="1" smtClean="0"/>
              <a:t>сертификации </a:t>
            </a:r>
          </a:p>
          <a:p>
            <a:pPr marL="0" indent="0" algn="ctr">
              <a:buNone/>
            </a:pPr>
            <a:r>
              <a:rPr lang="ru-RU" sz="4000" b="1" dirty="0" smtClean="0"/>
              <a:t>средств защиты информации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579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smtClean="0"/>
              <a:t>Порядок сертификации средств защиты информации.</a:t>
            </a:r>
            <a:endParaRPr lang="ru-RU" dirty="0" smtClean="0"/>
          </a:p>
          <a:p>
            <a:r>
              <a:rPr lang="ru-RU" dirty="0" smtClean="0"/>
              <a:t>Оперативно-аналитический центр при Президенте Республики Беларусь (ОАЦ) аккредитован Национальным органом по аккредитации Республики Беларусь в качестве органа по сертификации средств защиты информации и продукции по требованиям безопасности информации, что подтверждено аттестатом аккредитации № BY/112 036.01.</a:t>
            </a:r>
          </a:p>
          <a:p>
            <a:r>
              <a:rPr lang="ru-RU" dirty="0" smtClean="0"/>
              <a:t>Область аккредитации ОАЦ как органа по сертификации средств защиты информации и продукции по требованиям безопасности информации определена приложением к аттестату аккредитации.</a:t>
            </a:r>
          </a:p>
          <a:p>
            <a:r>
              <a:rPr lang="ru-RU" dirty="0" smtClean="0"/>
              <a:t>Правовые и организационные основы оценки соответствия техническим требованиям определяет Закон Республики Беларусь от 24 октября 2016 года «Об оценке соответствия техническим требованиям и аккредитации органов по оценке соответствия». Данный документ направлен на обеспечение единой государственной политики в области оценки соответствия.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5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r>
              <a:rPr lang="ru-RU" dirty="0" smtClean="0"/>
              <a:t>Общий порядок подтверждения соответствия определен Правилами подтверждения соответствия Национальной системы подтверждения соответствия РБ, утвержденными постановлением Государственного комитета по стандартизации РБ от 25 июля 2017 г. № 61.</a:t>
            </a:r>
          </a:p>
          <a:p>
            <a:r>
              <a:rPr lang="ru-RU" dirty="0" smtClean="0"/>
              <a:t>Порядок подтверждения соответствия средств защиты информации определен техническим регламентом РБ «Информационные технологии. Средства защиты информации. Информационная безопасность» (ТР 2013/027/BY), утвержденным постановлением Совета Министров РБ от 15 мая 2013 г. № 375.</a:t>
            </a:r>
          </a:p>
          <a:p>
            <a:r>
              <a:rPr lang="ru-RU" dirty="0" smtClean="0"/>
              <a:t>Перед выпуском в обращение на рынке средства защиты информации должны быть подвергнуты процедуре подтверждения соответствия требованиям информационной безопасности технического регламента ТР 2013/027/BY в форме сертификации или декларирования соответствия.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0">
              <a:buNone/>
            </a:pPr>
            <a:r>
              <a:rPr lang="ru-RU" dirty="0" smtClean="0"/>
              <a:t>Подтверждению соответствия требованиям информационной безопасности технического регламента путем </a:t>
            </a:r>
            <a:r>
              <a:rPr lang="ru-RU" u="sng" dirty="0" smtClean="0"/>
              <a:t>сертификации</a:t>
            </a:r>
            <a:r>
              <a:rPr lang="ru-RU" dirty="0" smtClean="0"/>
              <a:t> подлежат </a:t>
            </a:r>
            <a:r>
              <a:rPr lang="ru-RU" u="sng" dirty="0" smtClean="0"/>
              <a:t>средства</a:t>
            </a:r>
            <a:r>
              <a:rPr lang="ru-RU" dirty="0" smtClean="0"/>
              <a:t> защиты информации, которые будут использоваться для:</a:t>
            </a:r>
          </a:p>
          <a:p>
            <a:pPr marL="534988" indent="-220663"/>
            <a:r>
              <a:rPr lang="ru-RU" dirty="0" smtClean="0"/>
              <a:t>технической защиты государственных </a:t>
            </a:r>
            <a:r>
              <a:rPr lang="ru-RU" u="sng" dirty="0" smtClean="0"/>
              <a:t>секретов</a:t>
            </a:r>
            <a:r>
              <a:rPr lang="ru-RU" dirty="0" smtClean="0"/>
              <a:t>;</a:t>
            </a:r>
          </a:p>
          <a:p>
            <a:pPr marL="534988" indent="-220663"/>
            <a:r>
              <a:rPr lang="ru-RU" dirty="0" smtClean="0"/>
              <a:t>создания систем защиты информации информационных систем, предназначенных для обработки информации, </a:t>
            </a:r>
            <a:r>
              <a:rPr lang="ru-RU" u="sng" dirty="0" smtClean="0"/>
              <a:t>распространение</a:t>
            </a:r>
            <a:r>
              <a:rPr lang="ru-RU" dirty="0" smtClean="0"/>
              <a:t> и (или) предоставление которой </a:t>
            </a:r>
            <a:r>
              <a:rPr lang="ru-RU" u="sng" dirty="0" smtClean="0"/>
              <a:t>ограничено</a:t>
            </a:r>
            <a:r>
              <a:rPr lang="ru-RU" dirty="0" smtClean="0"/>
              <a:t>;</a:t>
            </a:r>
          </a:p>
          <a:p>
            <a:pPr marL="534988" indent="-220663"/>
            <a:r>
              <a:rPr lang="ru-RU" dirty="0" smtClean="0"/>
              <a:t>создания систем безопасности </a:t>
            </a:r>
            <a:r>
              <a:rPr lang="ru-RU" u="sng" dirty="0" smtClean="0"/>
              <a:t>критически</a:t>
            </a:r>
            <a:r>
              <a:rPr lang="ru-RU" dirty="0" smtClean="0"/>
              <a:t> важных объектов информатизации;</a:t>
            </a:r>
          </a:p>
          <a:p>
            <a:pPr marL="534988" indent="-220663"/>
            <a:r>
              <a:rPr lang="ru-RU" dirty="0" smtClean="0"/>
              <a:t>обеспечения целостности и подлинности </a:t>
            </a:r>
            <a:r>
              <a:rPr lang="ru-RU" u="sng" dirty="0" smtClean="0"/>
              <a:t>электронных документов </a:t>
            </a:r>
            <a:r>
              <a:rPr lang="ru-RU" dirty="0" smtClean="0"/>
              <a:t>в государственных информационных системах.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1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454025">
              <a:buNone/>
            </a:pPr>
            <a:r>
              <a:rPr lang="ru-RU" dirty="0" smtClean="0"/>
              <a:t>В остальных случаях подтверждение соответствия средств защиты информации требованиям информационной безопасности технического регламента ТР 2013/027/BY проводится путем </a:t>
            </a:r>
            <a:r>
              <a:rPr lang="ru-RU" u="sng" dirty="0" smtClean="0"/>
              <a:t>декларирования соответствия.</a:t>
            </a:r>
          </a:p>
          <a:p>
            <a:pPr marL="0" indent="454025">
              <a:buNone/>
            </a:pPr>
            <a:r>
              <a:rPr lang="ru-RU" dirty="0" smtClean="0"/>
              <a:t>Соответствие средств защиты информации техническому регламенту Республики Беларусь «Информационные технологии. Средства защиты информации. Информационная безопасность» (ТР 2013/027/BY) обеспечивается выполнением требований информационной безопасности технического регламента непосредственно либо выполнением требований государственных стандартов, определенных приказом Оперативно-аналитического центра при Президенте Республики Беларусь от 17 декабря 2013 г. № 94 «О перечне технических нормативных правовых актов, взаимосвязанных с техническим регламентом ТР 2013/027/BY».</a:t>
            </a:r>
          </a:p>
        </p:txBody>
      </p:sp>
    </p:spTree>
    <p:extLst>
      <p:ext uri="{BB962C8B-B14F-4D97-AF65-F5344CB8AC3E}">
        <p14:creationId xmlns:p14="http://schemas.microsoft.com/office/powerpoint/2010/main" val="1132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454025">
              <a:buNone/>
            </a:pPr>
            <a:r>
              <a:rPr lang="ru-RU" u="sng" dirty="0" smtClean="0"/>
              <a:t>Сертификация</a:t>
            </a:r>
            <a:r>
              <a:rPr lang="ru-RU" dirty="0" smtClean="0"/>
              <a:t> проводится органом по сертификации в пределах его области аккредитации по схемам сертификации, установленным техническим регламентом ТР 2013/027/BY, на основании поданной заявителем на проведение сертификации заявки и при условии заключения договора на выполнение работ по сертификации.</a:t>
            </a:r>
          </a:p>
          <a:p>
            <a:pPr marL="0" indent="454025">
              <a:buNone/>
            </a:pPr>
            <a:r>
              <a:rPr lang="ru-RU" dirty="0" smtClean="0"/>
              <a:t>При проведении обязательной сертификации в рамках оценки соответствия техническим требованиям технического регламента ТР 2013/027/BY заявителем на проведение сертификации продукции серийного производства может быть изготовитель продукции (уполномоченное изготовителем лицо), заявителями на проведение сертификации партии продукции (единичного изделия) могут быть </a:t>
            </a:r>
            <a:r>
              <a:rPr lang="ru-RU" u="sng" dirty="0" smtClean="0"/>
              <a:t>изготовитель</a:t>
            </a:r>
            <a:r>
              <a:rPr lang="ru-RU" dirty="0" smtClean="0"/>
              <a:t> продукции (уполномоченное изготовителем лицо), </a:t>
            </a:r>
            <a:r>
              <a:rPr lang="ru-RU" u="sng" dirty="0" smtClean="0"/>
              <a:t>продавец</a:t>
            </a:r>
            <a:r>
              <a:rPr lang="ru-RU" dirty="0" smtClean="0"/>
              <a:t> (поставщик) продукции.</a:t>
            </a:r>
          </a:p>
        </p:txBody>
      </p:sp>
    </p:spTree>
    <p:extLst>
      <p:ext uri="{BB962C8B-B14F-4D97-AF65-F5344CB8AC3E}">
        <p14:creationId xmlns:p14="http://schemas.microsoft.com/office/powerpoint/2010/main" val="18366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7818" y="205324"/>
            <a:ext cx="7966364" cy="796086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latin typeface="+mn-lt"/>
              </a:rPr>
              <a:t>Локальные правовые акты организации, регламентирующие работу с ЭД, ДЭВ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236" y="1118743"/>
            <a:ext cx="11610109" cy="5517584"/>
          </a:xfrm>
        </p:spPr>
        <p:txBody>
          <a:bodyPr>
            <a:noAutofit/>
          </a:bodyPr>
          <a:lstStyle/>
          <a:p>
            <a:r>
              <a:rPr lang="ru-RU" b="1" dirty="0" smtClean="0"/>
              <a:t>Организации, являющиеся источниками комплектования государственных архивов</a:t>
            </a:r>
            <a:r>
              <a:rPr lang="ru-RU" dirty="0" smtClean="0"/>
              <a:t>, согласовывают локальный правовой акт, регламентирующий работу с ЭД, ДЭВ с государственным архивом и государственным учреждением «Белорусский научно-исследовательский центр электронной документации».</a:t>
            </a:r>
          </a:p>
          <a:p>
            <a:endParaRPr lang="ru-RU" dirty="0" smtClean="0"/>
          </a:p>
          <a:p>
            <a:r>
              <a:rPr lang="ru-RU" b="1" dirty="0" smtClean="0"/>
              <a:t>Организации, не являющиеся источниками комплектования государственных архивов, </a:t>
            </a:r>
            <a:r>
              <a:rPr lang="ru-RU" dirty="0" smtClean="0"/>
              <a:t>согласовывают локальный правовой акт, регламентирующий работу с ЭД, ДЭВ с Центральной экспертной комиссией (далее – ЦЭК) вышестоящей организации (при ее наличии).  </a:t>
            </a:r>
          </a:p>
          <a:p>
            <a:pPr marL="0" indent="449263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454025">
              <a:buNone/>
            </a:pPr>
            <a:r>
              <a:rPr lang="ru-RU" u="sng" dirty="0" smtClean="0"/>
              <a:t>Изготовитель</a:t>
            </a:r>
            <a:r>
              <a:rPr lang="ru-RU" dirty="0" smtClean="0"/>
              <a:t> – юридическое лицо либо индивидуальный предприниматель, осуществляющие от своего имени производство или производство и реализацию продукции и ответственные за ее соответствие обязательным для соблюдения техническим требованиям.</a:t>
            </a:r>
          </a:p>
          <a:p>
            <a:pPr marL="0" indent="488950">
              <a:buNone/>
            </a:pPr>
            <a:r>
              <a:rPr lang="ru-RU" u="sng" dirty="0" smtClean="0"/>
              <a:t>Уполномоченное изготовителем лицо </a:t>
            </a:r>
            <a:r>
              <a:rPr lang="ru-RU" dirty="0" smtClean="0"/>
              <a:t>– юридическое лицо или индивидуальный предприниматель, зарегистрированные в Республике Беларусь или ином государстве – члене Евразийского экономического союза, которые на основании гражданско-правового договора с изготовителем осуществляют действия от имени этого изготовителя при оценке соответствия и выпуске продукции в обращение, а также несут ответственность за несоответствие продукции обязательным для соблюдения техническим требованиям.</a:t>
            </a:r>
          </a:p>
          <a:p>
            <a:pPr marL="0" indent="454025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9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488950">
              <a:buNone/>
            </a:pPr>
            <a:r>
              <a:rPr lang="ru-RU" u="sng" dirty="0" smtClean="0"/>
              <a:t>Продавец (поставщик) </a:t>
            </a:r>
            <a:r>
              <a:rPr lang="ru-RU" dirty="0" smtClean="0"/>
              <a:t>– юридическое лицо или индивидуальный предприниматель, зарегистрированные в Республике Беларусь или ином государстве – члене Евразийского экономического союза, которые осуществляют реализацию продукции и несут ответственность за несоответствие продукции обязательным для соблюдения техническим требованиям.</a:t>
            </a:r>
          </a:p>
          <a:p>
            <a:pPr marL="0" indent="454025">
              <a:buNone/>
            </a:pPr>
            <a:endParaRPr lang="ru-RU" dirty="0" smtClean="0"/>
          </a:p>
          <a:p>
            <a:pPr marL="0" indent="454025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1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495300">
              <a:buNone/>
            </a:pPr>
            <a:r>
              <a:rPr lang="ru-RU" dirty="0" smtClean="0"/>
              <a:t>Сертификация продукции представляет собой следующие действия, определенные схемой сертификации продукции, результаты которых используются для принятия решения о соответствии (несоответствии) продукции установленным техническим требованиям (1/2):</a:t>
            </a:r>
          </a:p>
          <a:p>
            <a:pPr marL="635000" indent="-341313"/>
            <a:r>
              <a:rPr lang="ru-RU" dirty="0" smtClean="0"/>
              <a:t>проведение органом по сертификации идентификации продукции</a:t>
            </a:r>
            <a:r>
              <a:rPr lang="en-US" dirty="0" smtClean="0"/>
              <a:t> </a:t>
            </a:r>
            <a:r>
              <a:rPr lang="ru-RU" dirty="0" smtClean="0"/>
              <a:t>и отбора образцов продукции для испытаний;</a:t>
            </a:r>
          </a:p>
          <a:p>
            <a:pPr marL="635000" indent="-341313"/>
            <a:r>
              <a:rPr lang="ru-RU" dirty="0" smtClean="0"/>
              <a:t>проведение аккредитованной испытательной лабораторией (центром) испытаний продукции (если предусмотрено схемой сертификации продукции);</a:t>
            </a:r>
          </a:p>
          <a:p>
            <a:pPr marL="635000" indent="-341313"/>
            <a:r>
              <a:rPr lang="ru-RU" dirty="0" smtClean="0"/>
              <a:t>проведение органом по сертификации анализа состояния производства (если предусмотрено схемой сертификации продукции);</a:t>
            </a:r>
          </a:p>
          <a:p>
            <a:pPr marL="635000" indent="-341313"/>
            <a:r>
              <a:rPr lang="ru-RU" dirty="0" smtClean="0"/>
              <a:t>анализ результатов сертификации и принятие решения о выдаче сертификата соответствия;</a:t>
            </a:r>
          </a:p>
          <a:p>
            <a:pPr marL="0" indent="454025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0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495300">
              <a:buNone/>
            </a:pPr>
            <a:r>
              <a:rPr lang="ru-RU" dirty="0" smtClean="0"/>
              <a:t>Сертификация продукции представляет собой следующие действия, определенные схемой сертификации продукции, результаты которых используются для принятия решения о соответствии (несоответствии) продукции установленным техническим требованиям (2/2):</a:t>
            </a:r>
          </a:p>
          <a:p>
            <a:pPr marL="635000" indent="-341313"/>
            <a:r>
              <a:rPr lang="ru-RU" dirty="0" smtClean="0"/>
              <a:t>осуществление органом по сертификации периодической оценки сертифицированной продукции (если предусмотрено схемой сертификации продукции).</a:t>
            </a:r>
          </a:p>
          <a:p>
            <a:pPr marL="0" indent="454025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495300">
              <a:buNone/>
            </a:pPr>
            <a:r>
              <a:rPr lang="ru-RU" dirty="0" smtClean="0"/>
              <a:t>Срок действия сертификата соответствия при сертификации </a:t>
            </a:r>
            <a:r>
              <a:rPr lang="ru-RU" u="sng" dirty="0" smtClean="0"/>
              <a:t>серийно</a:t>
            </a:r>
            <a:r>
              <a:rPr lang="ru-RU" dirty="0" smtClean="0"/>
              <a:t> выпускаемой продукции – 5 лет. </a:t>
            </a:r>
          </a:p>
          <a:p>
            <a:pPr marL="0" indent="495300">
              <a:buNone/>
            </a:pPr>
            <a:r>
              <a:rPr lang="ru-RU" dirty="0" smtClean="0"/>
              <a:t>В случае сертификации партии продукции – сертификат соответствия выдается на время </a:t>
            </a:r>
            <a:r>
              <a:rPr lang="ru-RU" u="sng" dirty="0" smtClean="0"/>
              <a:t>срока годности </a:t>
            </a:r>
            <a:r>
              <a:rPr lang="ru-RU" dirty="0" smtClean="0"/>
              <a:t>продукции либо ее реализации или </a:t>
            </a:r>
            <a:r>
              <a:rPr lang="ru-RU" u="sng" dirty="0" smtClean="0"/>
              <a:t>без ограничения срока при возможности однозначной идентификации </a:t>
            </a:r>
            <a:r>
              <a:rPr lang="ru-RU" dirty="0" smtClean="0"/>
              <a:t>каждой единицы сертифицированной продукции.</a:t>
            </a:r>
          </a:p>
          <a:p>
            <a:pPr marL="0" indent="495300">
              <a:buNone/>
            </a:pPr>
            <a:r>
              <a:rPr lang="ru-RU" dirty="0" smtClean="0"/>
              <a:t>Испытания в рамках подтверждения соответствия при сертификации проводятся на соответствие установленным техническим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15761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495300">
              <a:buNone/>
            </a:pPr>
            <a:r>
              <a:rPr lang="ru-RU" dirty="0" smtClean="0"/>
              <a:t>Если по какому-либо </a:t>
            </a:r>
            <a:r>
              <a:rPr lang="ru-RU" u="sng" dirty="0" smtClean="0"/>
              <a:t>показателю</a:t>
            </a:r>
            <a:r>
              <a:rPr lang="ru-RU" dirty="0" smtClean="0"/>
              <a:t> (показателям) уже имеется протокол (протоколы) испытаний, проведенных аккредитованной испытательной лабораторией (центром), на такую же продукцию данного изготовителя, то испытания по этому показателю (показателям) </a:t>
            </a:r>
            <a:r>
              <a:rPr lang="ru-RU" u="sng" dirty="0" smtClean="0"/>
              <a:t>не проводятся </a:t>
            </a:r>
            <a:r>
              <a:rPr lang="ru-RU" dirty="0" smtClean="0"/>
              <a:t>при условии отсутствия </a:t>
            </a:r>
            <a:r>
              <a:rPr lang="ru-RU" u="sng" dirty="0" smtClean="0"/>
              <a:t>изменений</a:t>
            </a:r>
            <a:r>
              <a:rPr lang="ru-RU" dirty="0" smtClean="0"/>
              <a:t> в </a:t>
            </a:r>
            <a:r>
              <a:rPr lang="ru-RU" u="sng" dirty="0" smtClean="0"/>
              <a:t>конструкции и составе </a:t>
            </a:r>
            <a:r>
              <a:rPr lang="ru-RU" dirty="0" smtClean="0"/>
              <a:t>продукции, влияющих на технические требования, подтверждаемые при сертификации, отсутствия изменений в </a:t>
            </a:r>
            <a:r>
              <a:rPr lang="ru-RU" u="sng" dirty="0" smtClean="0"/>
              <a:t>документах</a:t>
            </a:r>
            <a:r>
              <a:rPr lang="ru-RU" dirty="0" smtClean="0"/>
              <a:t>, устанавливающих технические требования к продукции, подтверждаемые при сертификации, </a:t>
            </a:r>
            <a:r>
              <a:rPr lang="ru-RU" u="sng" dirty="0" smtClean="0"/>
              <a:t>отсутствия претензий</a:t>
            </a:r>
            <a:r>
              <a:rPr lang="ru-RU" dirty="0" smtClean="0"/>
              <a:t> к безопасности продукции.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8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541338">
              <a:buNone/>
            </a:pP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В общем случае протоколы испытаний применяются в течение </a:t>
            </a:r>
            <a:r>
              <a:rPr lang="ru-RU" u="sng" dirty="0" smtClean="0"/>
              <a:t>2 лет.</a:t>
            </a:r>
          </a:p>
          <a:p>
            <a:pPr marL="0" indent="541338">
              <a:buNone/>
            </a:pPr>
            <a:r>
              <a:rPr lang="ru-RU" dirty="0" smtClean="0"/>
              <a:t>Протоколы испытаний, проведенных в рамках подтверждения соответствия при сертификации, могут быть использованы </a:t>
            </a:r>
            <a:r>
              <a:rPr lang="ru-RU" u="sng" dirty="0" smtClean="0"/>
              <a:t>другим заявителем</a:t>
            </a:r>
            <a:r>
              <a:rPr lang="ru-RU" dirty="0" smtClean="0"/>
              <a:t> на проведение сертификации при условии, что продукция изготовлена тем же изготовителем и </a:t>
            </a:r>
            <a:r>
              <a:rPr lang="ru-RU" u="sng" dirty="0" smtClean="0"/>
              <a:t>идентична</a:t>
            </a:r>
            <a:r>
              <a:rPr lang="ru-RU" dirty="0" smtClean="0"/>
              <a:t> по назначению и техническим характеристикам испытанной продукции, а также при условии получения </a:t>
            </a:r>
            <a:r>
              <a:rPr lang="ru-RU" u="sng" dirty="0" smtClean="0"/>
              <a:t>согласия владельца протокола </a:t>
            </a:r>
            <a:r>
              <a:rPr lang="ru-RU" dirty="0" smtClean="0"/>
              <a:t>испытаний.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4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0">
              <a:buNone/>
            </a:pPr>
            <a:r>
              <a:rPr lang="ru-RU" b="1" dirty="0" smtClean="0"/>
              <a:t>Права и обязанности заявителя на проведение сертификации.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Заявитель на проведение сертификации имеет право (1/3):</a:t>
            </a:r>
          </a:p>
          <a:p>
            <a:r>
              <a:rPr lang="ru-RU" dirty="0" smtClean="0"/>
              <a:t>выбирать для выполнения работ по сертификации любой орган по сертификации с соответствующей областью аккредитации, а в случаях обязательной сертификации продукции на соответствие техническим требованиям технических регламентов Евразийского экономического союза, а также в рамках подтверждения соответствия с выдачей сертификатов соответствия по единой форме – при условии включения органа по сертификации в Единый реестр органов по оценке соответствия;</a:t>
            </a:r>
          </a:p>
          <a:p>
            <a:r>
              <a:rPr lang="ru-RU" dirty="0" smtClean="0"/>
              <a:t>обращаться в орган по сертификации с заявкой на сертификацию;</a:t>
            </a:r>
          </a:p>
          <a:p>
            <a:r>
              <a:rPr lang="ru-RU" dirty="0" smtClean="0"/>
              <a:t>выбирать любую схему подтверждения соответствия, применяемую при сертификации, из числа схем, предусмотренных для этого объекта оценки соответствия с учетом условий их применения;</a:t>
            </a:r>
          </a:p>
        </p:txBody>
      </p:sp>
    </p:spTree>
    <p:extLst>
      <p:ext uri="{BB962C8B-B14F-4D97-AF65-F5344CB8AC3E}">
        <p14:creationId xmlns:p14="http://schemas.microsoft.com/office/powerpoint/2010/main" val="6614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0">
              <a:buNone/>
            </a:pPr>
            <a:r>
              <a:rPr lang="ru-RU" b="1" dirty="0" smtClean="0"/>
              <a:t>Права и обязанности заявителя на проведение сертификации.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Заявитель на проведение сертификации имеет право (2/3):</a:t>
            </a:r>
          </a:p>
          <a:p>
            <a:r>
              <a:rPr lang="ru-RU" dirty="0" smtClean="0"/>
              <a:t>заключить договор на выполнение работ по сертификации</a:t>
            </a:r>
            <a:r>
              <a:rPr lang="en-US" dirty="0" smtClean="0"/>
              <a:t> </a:t>
            </a:r>
            <a:r>
              <a:rPr lang="ru-RU" dirty="0" smtClean="0"/>
              <a:t>при согласии с основными условиями предстоящей сертификации;</a:t>
            </a:r>
          </a:p>
          <a:p>
            <a:r>
              <a:rPr lang="ru-RU" dirty="0" smtClean="0"/>
              <a:t>подавать в орган по сертификации в устной либо письменной форме заявление о выдаче сертификата;</a:t>
            </a:r>
          </a:p>
          <a:p>
            <a:r>
              <a:rPr lang="ru-RU" dirty="0" smtClean="0"/>
              <a:t>обжаловать в вышестоящую по отношению к органу по сертификации организацию (при ее наличии) и (или) в орган по аккредитации решения и (или) действия (бездействие) органа по сертификации, а в случае несогласия с их решением либо неполучения ответа в тридцатидневный срок – в суд;</a:t>
            </a:r>
          </a:p>
        </p:txBody>
      </p:sp>
    </p:spTree>
    <p:extLst>
      <p:ext uri="{BB962C8B-B14F-4D97-AF65-F5344CB8AC3E}">
        <p14:creationId xmlns:p14="http://schemas.microsoft.com/office/powerpoint/2010/main" val="16495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0">
              <a:buNone/>
            </a:pPr>
            <a:r>
              <a:rPr lang="ru-RU" b="1" dirty="0" smtClean="0"/>
              <a:t>Права и обязанности заявителя на проведение сертификации.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Заявитель на проведение сертификации имеет право (3/3):</a:t>
            </a:r>
          </a:p>
          <a:p>
            <a:pPr marL="0" indent="0">
              <a:buNone/>
            </a:pPr>
            <a:r>
              <a:rPr lang="ru-RU" dirty="0" smtClean="0"/>
              <a:t>осуществлять иные права в соответствии с </a:t>
            </a:r>
            <a:endParaRPr lang="en-US" dirty="0" smtClean="0"/>
          </a:p>
          <a:p>
            <a:pPr marL="671513" indent="-211138"/>
            <a:r>
              <a:rPr lang="ru-RU" dirty="0" smtClean="0"/>
              <a:t>настоящим Законом, </a:t>
            </a:r>
            <a:endParaRPr lang="en-US" dirty="0" smtClean="0"/>
          </a:p>
          <a:p>
            <a:pPr marL="671513" indent="-211138"/>
            <a:r>
              <a:rPr lang="ru-RU" dirty="0" smtClean="0"/>
              <a:t>правилами подтверждения соответствия, </a:t>
            </a:r>
            <a:endParaRPr lang="en-US" dirty="0" smtClean="0"/>
          </a:p>
          <a:p>
            <a:pPr marL="671513" indent="-211138"/>
            <a:r>
              <a:rPr lang="ru-RU" dirty="0" smtClean="0"/>
              <a:t>иными актами законодательства Республики Беларусь, </a:t>
            </a:r>
            <a:endParaRPr lang="en-US" dirty="0" smtClean="0"/>
          </a:p>
          <a:p>
            <a:pPr marL="671513" indent="-211138"/>
            <a:r>
              <a:rPr lang="ru-RU" dirty="0" smtClean="0"/>
              <a:t>техническими регламентами Евразийского экономического союза и иным правом Евразийского экономического союза,</a:t>
            </a:r>
            <a:endParaRPr lang="en-US" dirty="0" smtClean="0"/>
          </a:p>
          <a:p>
            <a:pPr marL="671513" indent="-211138"/>
            <a:r>
              <a:rPr lang="ru-RU" dirty="0" smtClean="0"/>
              <a:t>международными договорами Республики Беларусь, не составляющими право Евразийского экономического союза, </a:t>
            </a:r>
            <a:endParaRPr lang="en-US" dirty="0" smtClean="0"/>
          </a:p>
          <a:p>
            <a:pPr marL="671513" indent="-211138"/>
            <a:r>
              <a:rPr lang="ru-RU" dirty="0" smtClean="0"/>
              <a:t>договором на выполнение работ по сертификации.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8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18655" y="457200"/>
            <a:ext cx="11374581" cy="471055"/>
          </a:xfrm>
        </p:spPr>
        <p:txBody>
          <a:bodyPr anchor="ctr">
            <a:noAutofit/>
          </a:bodyPr>
          <a:lstStyle/>
          <a:p>
            <a:pPr algn="ctr"/>
            <a:r>
              <a:rPr lang="ru-RU" sz="2800" b="1" smtClean="0">
                <a:latin typeface="+mn-lt"/>
              </a:rPr>
              <a:t>Порядок </a:t>
            </a:r>
            <a:r>
              <a:rPr lang="ru-RU" sz="2800" b="1" dirty="0">
                <a:latin typeface="+mn-lt"/>
              </a:rPr>
              <a:t>включения ЭД, ДЭВ и ИР в номенклатуру дел организации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9491" y="1202169"/>
            <a:ext cx="11263745" cy="4810703"/>
          </a:xfrm>
        </p:spPr>
        <p:txBody>
          <a:bodyPr>
            <a:normAutofit lnSpcReduction="10000"/>
          </a:bodyPr>
          <a:lstStyle/>
          <a:p>
            <a:pPr marL="0" indent="449263">
              <a:buNone/>
              <a:tabLst>
                <a:tab pos="477838" algn="l"/>
              </a:tabLst>
            </a:pPr>
            <a:r>
              <a:rPr lang="ru-RU" sz="3000" dirty="0"/>
              <a:t>Включение дел, содержащих ЭД, ДЭВ и ИР, происходит по тем же принципам, что и для документов на бумажном носителе. </a:t>
            </a:r>
            <a:endParaRPr lang="ru-RU" sz="3000" dirty="0" smtClean="0"/>
          </a:p>
          <a:p>
            <a:pPr marL="0" indent="449263">
              <a:buNone/>
              <a:tabLst>
                <a:tab pos="477838" algn="l"/>
              </a:tabLst>
            </a:pPr>
            <a:r>
              <a:rPr lang="ru-RU" sz="3000" dirty="0" smtClean="0"/>
              <a:t>Заголовок </a:t>
            </a:r>
            <a:r>
              <a:rPr lang="ru-RU" sz="3000" dirty="0"/>
              <a:t>дела, содержащий ЭД, ДЭВ, ИР и ГД, должен соответствовать содержанию и составу включаемых в него документов, быть кратким и доступным для восприятия</a:t>
            </a:r>
            <a:r>
              <a:rPr lang="ru-RU" sz="3000" dirty="0" smtClean="0"/>
              <a:t>.</a:t>
            </a:r>
            <a:endParaRPr lang="ru-RU" sz="1800" dirty="0"/>
          </a:p>
          <a:p>
            <a:pPr marL="0" indent="0" algn="just">
              <a:buNone/>
            </a:pPr>
            <a:r>
              <a:rPr lang="ru-RU" sz="3000" dirty="0"/>
              <a:t>Графа 5 «Примечание» номенклатуры дел:</a:t>
            </a:r>
          </a:p>
          <a:p>
            <a:pPr marL="763588" indent="-217488" algn="just"/>
            <a:r>
              <a:rPr lang="ru-RU" sz="3000" dirty="0"/>
              <a:t>дела, содержащие ДЭВ, – отметка «ДЭВ»;</a:t>
            </a:r>
          </a:p>
          <a:p>
            <a:pPr marL="763588" indent="-217488" algn="just"/>
            <a:r>
              <a:rPr lang="ru-RU" sz="3000" dirty="0"/>
              <a:t>дела, содержащие ЭД, – отметка «ЭД»;</a:t>
            </a:r>
          </a:p>
          <a:p>
            <a:pPr marL="763588" indent="-217488" algn="just"/>
            <a:r>
              <a:rPr lang="ru-RU" sz="3000" dirty="0"/>
              <a:t>дела, содержащие ИР, - отметка «ИР» + слово «Переходящее»;</a:t>
            </a:r>
          </a:p>
          <a:p>
            <a:pPr marL="763588" indent="-217488" algn="just"/>
            <a:r>
              <a:rPr lang="ru-RU" sz="3000" dirty="0"/>
              <a:t>гибридные дела – отметка «ГД».  </a:t>
            </a:r>
          </a:p>
        </p:txBody>
      </p:sp>
    </p:spTree>
    <p:extLst>
      <p:ext uri="{BB962C8B-B14F-4D97-AF65-F5344CB8AC3E}">
        <p14:creationId xmlns:p14="http://schemas.microsoft.com/office/powerpoint/2010/main" val="16866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0">
              <a:buNone/>
            </a:pPr>
            <a:r>
              <a:rPr lang="ru-RU" b="1" dirty="0" smtClean="0"/>
              <a:t>Права и обязанности заявителя на проведение сертификации.</a:t>
            </a:r>
            <a:endParaRPr lang="ru-RU" dirty="0" smtClean="0"/>
          </a:p>
          <a:p>
            <a:r>
              <a:rPr lang="ru-RU" dirty="0" smtClean="0"/>
              <a:t>Заявитель на проведение сертификации </a:t>
            </a:r>
            <a:r>
              <a:rPr lang="ru-RU" b="1" dirty="0" smtClean="0"/>
              <a:t>обязан </a:t>
            </a:r>
            <a:r>
              <a:rPr lang="ru-RU" dirty="0" smtClean="0"/>
              <a:t>(1/2):</a:t>
            </a:r>
          </a:p>
          <a:p>
            <a:pPr marL="681038" indent="-263525"/>
            <a:r>
              <a:rPr lang="ru-RU" dirty="0" smtClean="0"/>
              <a:t>выполнять требования правил подтверждения соответствия, иных нормативных правовых актов Национальной системы подтверждения соответствия Республики Беларусь и права Евразийского экономического союза, касающиеся проведения сертификации;</a:t>
            </a:r>
          </a:p>
          <a:p>
            <a:pPr marL="681038" indent="-263525"/>
            <a:r>
              <a:rPr lang="ru-RU" dirty="0" smtClean="0"/>
              <a:t>создавать необходимые условия для работы экспертов-аудиторов и технических экспертов по сертификации при выполнении работ по сертификации;</a:t>
            </a:r>
          </a:p>
        </p:txBody>
      </p:sp>
    </p:spTree>
    <p:extLst>
      <p:ext uri="{BB962C8B-B14F-4D97-AF65-F5344CB8AC3E}">
        <p14:creationId xmlns:p14="http://schemas.microsoft.com/office/powerpoint/2010/main" val="7592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34462" y="173136"/>
            <a:ext cx="11781692" cy="65910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/>
              <a:t>Порядок сертификации средств защиты информации.</a:t>
            </a:r>
          </a:p>
          <a:p>
            <a:pPr marL="0" indent="0">
              <a:buNone/>
            </a:pPr>
            <a:r>
              <a:rPr lang="ru-RU" b="1" dirty="0" smtClean="0"/>
              <a:t>Права и обязанности заявителя на проведение сертификации.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Заявитель на проведение сертификации </a:t>
            </a:r>
            <a:r>
              <a:rPr lang="ru-RU" b="1" dirty="0" smtClean="0"/>
              <a:t>обязан </a:t>
            </a:r>
            <a:r>
              <a:rPr lang="ru-RU" dirty="0" smtClean="0"/>
              <a:t>(2/2):</a:t>
            </a:r>
          </a:p>
          <a:p>
            <a:pPr marL="417513" indent="0">
              <a:buNone/>
            </a:pPr>
            <a:r>
              <a:rPr lang="ru-RU" dirty="0" smtClean="0"/>
              <a:t>исполнять иные обязанности в соответствии с </a:t>
            </a:r>
          </a:p>
          <a:p>
            <a:pPr marL="681038" indent="-263525"/>
            <a:r>
              <a:rPr lang="ru-RU" dirty="0" smtClean="0"/>
              <a:t>настоящим Законом, </a:t>
            </a:r>
            <a:endParaRPr lang="en-US" dirty="0" smtClean="0"/>
          </a:p>
          <a:p>
            <a:pPr marL="681038" indent="-263525"/>
            <a:r>
              <a:rPr lang="ru-RU" dirty="0" smtClean="0"/>
              <a:t>правилами подтверждения соответствия, </a:t>
            </a:r>
          </a:p>
          <a:p>
            <a:pPr marL="681038" indent="-263525"/>
            <a:r>
              <a:rPr lang="ru-RU" dirty="0" smtClean="0"/>
              <a:t>иными актами законодательства Республики Беларусь, </a:t>
            </a:r>
          </a:p>
          <a:p>
            <a:pPr marL="681038" indent="-263525"/>
            <a:r>
              <a:rPr lang="ru-RU" dirty="0" smtClean="0"/>
              <a:t>техническими регламентами Евразийского экономического союза и иным правом Евразийского экономического союза, </a:t>
            </a:r>
          </a:p>
          <a:p>
            <a:pPr marL="681038" indent="-263525"/>
            <a:r>
              <a:rPr lang="ru-RU" dirty="0" smtClean="0"/>
              <a:t>международными договорами Республики Беларусь, не составляющими право Евразийского экономического союза, </a:t>
            </a:r>
          </a:p>
          <a:p>
            <a:pPr marL="681038" indent="-263525"/>
            <a:r>
              <a:rPr lang="ru-RU" dirty="0" smtClean="0"/>
              <a:t>договором на выполнение работ по сертификации.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18655" y="457200"/>
            <a:ext cx="11665527" cy="471055"/>
          </a:xfrm>
        </p:spPr>
        <p:txBody>
          <a:bodyPr anchor="ctr">
            <a:noAutofit/>
          </a:bodyPr>
          <a:lstStyle/>
          <a:p>
            <a:pPr algn="r"/>
            <a:r>
              <a:rPr lang="ru-RU" sz="2800" dirty="0" smtClean="0">
                <a:latin typeface="+mn-lt"/>
              </a:rPr>
              <a:t>Порядок </a:t>
            </a:r>
            <a:r>
              <a:rPr lang="ru-RU" sz="2800" dirty="0">
                <a:latin typeface="+mn-lt"/>
              </a:rPr>
              <a:t>включения ЭД, ДЭВ и ИР в номенклатуру дел организации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21673" y="1202169"/>
            <a:ext cx="11762509" cy="5295613"/>
          </a:xfrm>
        </p:spPr>
        <p:txBody>
          <a:bodyPr>
            <a:normAutofit fontScale="92500" lnSpcReduction="10000"/>
          </a:bodyPr>
          <a:lstStyle/>
          <a:p>
            <a:pPr marL="0" indent="449263">
              <a:buNone/>
              <a:tabLst>
                <a:tab pos="477838" algn="l"/>
              </a:tabLst>
            </a:pPr>
            <a:r>
              <a:rPr lang="ru-RU" sz="3000" dirty="0" smtClean="0"/>
              <a:t>В раздел номенклатуры дел, содержащий дела с ЭД, дополнительно включается </a:t>
            </a:r>
            <a:r>
              <a:rPr lang="ru-RU" sz="3000" u="sng" dirty="0" smtClean="0"/>
              <a:t>дело</a:t>
            </a:r>
            <a:r>
              <a:rPr lang="ru-RU" sz="3000" dirty="0" smtClean="0"/>
              <a:t> с заголовком «Документы, относящиеся к проверке ЭЦП (сертификаты открытого ключа, списки отозванных сертификатов открытых ключей и др.)».</a:t>
            </a:r>
          </a:p>
          <a:p>
            <a:pPr marL="0" indent="449263" algn="just">
              <a:buNone/>
            </a:pPr>
            <a:r>
              <a:rPr lang="ru-RU" sz="3000" dirty="0" smtClean="0"/>
              <a:t>Каждый ИР включается в номенклатуру дел как самостоятельное дело.</a:t>
            </a:r>
          </a:p>
          <a:p>
            <a:pPr marL="0" indent="449263" algn="just">
              <a:buNone/>
            </a:pPr>
            <a:r>
              <a:rPr lang="ru-RU" sz="3000" dirty="0" smtClean="0"/>
              <a:t>Заголовком дела является наименование ИР.</a:t>
            </a:r>
          </a:p>
          <a:p>
            <a:pPr marL="1023938" indent="-219075" algn="just">
              <a:buNone/>
            </a:pPr>
            <a:r>
              <a:rPr lang="ru-RU" sz="3000" dirty="0" smtClean="0"/>
              <a:t>Например:</a:t>
            </a:r>
          </a:p>
          <a:p>
            <a:pPr marL="1023938" indent="-219075" algn="just">
              <a:buNone/>
            </a:pPr>
            <a:r>
              <a:rPr lang="ru-RU" sz="3000" dirty="0" smtClean="0"/>
              <a:t>База данных «Гражданство»;</a:t>
            </a:r>
          </a:p>
          <a:p>
            <a:pPr marL="1023938" indent="-219075" algn="just">
              <a:buNone/>
            </a:pPr>
            <a:r>
              <a:rPr lang="ru-RU" sz="3000" dirty="0" smtClean="0"/>
              <a:t>Официальный </a:t>
            </a:r>
            <a:r>
              <a:rPr lang="en-US" sz="3000" dirty="0" smtClean="0"/>
              <a:t>web-</a:t>
            </a:r>
            <a:r>
              <a:rPr lang="ru-RU" sz="3000" dirty="0" smtClean="0"/>
              <a:t>сайт ОАО «Коммунарка».</a:t>
            </a:r>
          </a:p>
          <a:p>
            <a:pPr marL="1023938" indent="-219075" algn="just">
              <a:buNone/>
            </a:pPr>
            <a:endParaRPr lang="ru-RU" sz="3000" b="1" dirty="0" smtClean="0"/>
          </a:p>
          <a:p>
            <a:pPr algn="just"/>
            <a:r>
              <a:rPr lang="ru-RU" sz="3000" dirty="0" smtClean="0"/>
              <a:t>Недопустимо включать все ИР организации в одно электронное дело с заголовком «Информационные ресурсы организации».</a:t>
            </a:r>
          </a:p>
          <a:p>
            <a:pPr marL="0" indent="449263">
              <a:buNone/>
              <a:tabLst>
                <a:tab pos="477838" algn="l"/>
              </a:tabLst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855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18655" y="457200"/>
            <a:ext cx="11665527" cy="471055"/>
          </a:xfrm>
        </p:spPr>
        <p:txBody>
          <a:bodyPr anchor="ctr">
            <a:noAutofit/>
          </a:bodyPr>
          <a:lstStyle/>
          <a:p>
            <a:pPr algn="r"/>
            <a:r>
              <a:rPr lang="ru-RU" sz="2800" dirty="0" smtClean="0">
                <a:latin typeface="+mn-lt"/>
              </a:rPr>
              <a:t>Порядок </a:t>
            </a:r>
            <a:r>
              <a:rPr lang="ru-RU" sz="2800" dirty="0">
                <a:latin typeface="+mn-lt"/>
              </a:rPr>
              <a:t>включения ЭД, ДЭВ и ИР в номенклатуру дел организации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21673" y="1202169"/>
            <a:ext cx="11762509" cy="48107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 smtClean="0"/>
              <a:t>В номенклатуру дел </a:t>
            </a:r>
            <a:r>
              <a:rPr lang="ru-RU" sz="3200" b="1" u="sng" dirty="0" smtClean="0"/>
              <a:t>не </a:t>
            </a:r>
            <a:r>
              <a:rPr lang="ru-RU" sz="3200" b="1" dirty="0" smtClean="0"/>
              <a:t>включаются:</a:t>
            </a:r>
            <a:r>
              <a:rPr lang="ru-RU" sz="3200" dirty="0" smtClean="0"/>
              <a:t> </a:t>
            </a:r>
          </a:p>
          <a:p>
            <a:pPr marL="763588" indent="-217488" algn="just"/>
            <a:r>
              <a:rPr lang="ru-RU" sz="3200" dirty="0" smtClean="0"/>
              <a:t>прикладное ПО, используемое в организации (текстовые и табличные процессоры, средства просмотра файлов и др.);</a:t>
            </a:r>
          </a:p>
          <a:p>
            <a:pPr marL="763588" indent="-217488" algn="just"/>
            <a:r>
              <a:rPr lang="ru-RU" sz="3200" dirty="0" smtClean="0"/>
              <a:t>правовые информационно-поисковые системы («Эталон», «Бизнес-Инфо», «Консультант» и др.);</a:t>
            </a:r>
          </a:p>
          <a:p>
            <a:pPr marL="763588" indent="-217488" algn="just"/>
            <a:r>
              <a:rPr lang="ru-RU" sz="3200" dirty="0" smtClean="0"/>
              <a:t>ведомственные, межведомственные ИС.</a:t>
            </a:r>
          </a:p>
          <a:p>
            <a:pPr marL="0" indent="449263">
              <a:buNone/>
              <a:tabLst>
                <a:tab pos="477838" algn="l"/>
              </a:tabLst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2624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60259"/>
              </p:ext>
            </p:extLst>
          </p:nvPr>
        </p:nvGraphicFramePr>
        <p:xfrm>
          <a:off x="457201" y="228600"/>
          <a:ext cx="11457708" cy="6257998"/>
        </p:xfrm>
        <a:graphic>
          <a:graphicData uri="http://schemas.openxmlformats.org/drawingml/2006/table">
            <a:tbl>
              <a:tblPr/>
              <a:tblGrid>
                <a:gridCol w="4142508"/>
                <a:gridCol w="1586346"/>
                <a:gridCol w="2864427"/>
                <a:gridCol w="2864427"/>
              </a:tblGrid>
              <a:tr h="29314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По срокам хранения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Всего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В том числе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31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переходящих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с отметкой «ЭПК»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2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Постоянного,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из них дел: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с ДЭВ, ЭД,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с ИР 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280160" algn="l"/>
                        </a:tabLst>
                      </a:pPr>
                      <a:endParaRPr lang="ru-RU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57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Временного (свыше 10 лет</a:t>
                      </a:r>
                      <a:r>
                        <a:rPr lang="ru-RU" sz="2400" dirty="0" smtClean="0">
                          <a:latin typeface="+mn-lt"/>
                          <a:ea typeface="Times New Roman"/>
                          <a:cs typeface="Times New Roman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+mn-lt"/>
                          <a:ea typeface="Times New Roman"/>
                          <a:cs typeface="Times New Roman"/>
                        </a:rPr>
                        <a:t>из </a:t>
                      </a: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них дел: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с ДЭВ, ЭД,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с ИР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Временного (до 10 лет</a:t>
                      </a:r>
                      <a:r>
                        <a:rPr lang="ru-RU" sz="2400" dirty="0" smtClean="0">
                          <a:latin typeface="+mn-lt"/>
                          <a:ea typeface="Times New Roman"/>
                          <a:cs typeface="Times New Roman"/>
                        </a:rPr>
                        <a:t>),</a:t>
                      </a:r>
                      <a:r>
                        <a:rPr lang="ru-RU" sz="2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+mn-lt"/>
                          <a:ea typeface="Times New Roman"/>
                          <a:cs typeface="Times New Roman"/>
                        </a:rPr>
                        <a:t>из </a:t>
                      </a: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них дел: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с ДЭВ, ЭД,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с ИР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ГД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+mn-lt"/>
                          <a:ea typeface="Times New Roman"/>
                          <a:cs typeface="Times New Roman"/>
                        </a:rPr>
                        <a:t>ИТОГО:</a:t>
                      </a: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279525" algn="l"/>
              </a:tabLst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43889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</a:rPr>
              <a:t>Обеспечение целостности и сохранности ЭД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340716"/>
            <a:ext cx="11319164" cy="4351338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dirty="0"/>
              <a:t>Организации, в деятельности которых создаются, используются и хранятся ЭД, разрабатывают в соответствии с нормативными правовыми актами в области защиты информации и информационной безопасности </a:t>
            </a:r>
            <a:r>
              <a:rPr lang="ru-RU" b="1" dirty="0"/>
              <a:t>локальные правовые акты, регламентирующие вопросы организации защиты информации, включая</a:t>
            </a:r>
            <a:r>
              <a:rPr lang="ru-RU" b="1" dirty="0" smtClean="0"/>
              <a:t>:</a:t>
            </a:r>
            <a:endParaRPr lang="ru-RU" b="1" dirty="0"/>
          </a:p>
          <a:p>
            <a:pPr marL="668338" indent="-219075" algn="just">
              <a:spcAft>
                <a:spcPts val="1200"/>
              </a:spcAft>
            </a:pPr>
            <a:r>
              <a:rPr lang="ru-RU" dirty="0"/>
              <a:t>управления процессом доступа к ЭД; </a:t>
            </a:r>
          </a:p>
          <a:p>
            <a:pPr marL="668338" indent="-219075" algn="just">
              <a:spcAft>
                <a:spcPts val="1200"/>
              </a:spcAft>
            </a:pPr>
            <a:r>
              <a:rPr lang="ru-RU" dirty="0"/>
              <a:t>протоколирования работы исполнителей с ЭД; </a:t>
            </a:r>
          </a:p>
          <a:p>
            <a:pPr marL="668338" indent="-219075" algn="just">
              <a:spcAft>
                <a:spcPts val="1200"/>
              </a:spcAft>
            </a:pPr>
            <a:r>
              <a:rPr lang="ru-RU" dirty="0"/>
              <a:t>организации резервного копирования и восстановления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8392" y="445816"/>
            <a:ext cx="10856421" cy="79608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  <a:cs typeface="Times New Roman" pitchFamily="18" charset="0"/>
              </a:rPr>
              <a:t>Нормативные правовые акты и методические документы </a:t>
            </a:r>
            <a:r>
              <a:rPr lang="ru-RU" sz="2800" dirty="0">
                <a:latin typeface="+mn-lt"/>
                <a:cs typeface="Times New Roman" pitchFamily="18" charset="0"/>
              </a:rPr>
              <a:t>(1/3)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48392" y="1743104"/>
            <a:ext cx="10856422" cy="392617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Закон Республики Беларусь «Об электронном документе и электронной цифровой подписи» от 28 декабря 2009 г. № 113-З.</a:t>
            </a:r>
          </a:p>
          <a:p>
            <a:pPr>
              <a:spcAft>
                <a:spcPts val="1200"/>
              </a:spcAft>
            </a:pPr>
            <a:r>
              <a:rPr lang="ru-RU" dirty="0"/>
              <a:t>Закон Республики Беларусь «О внесении изменений и дополнений в Закон Республики Беларусь «Об электронном документе и электронной цифровой подписи» от 8 ноября 2018 г.</a:t>
            </a:r>
            <a:r>
              <a:rPr lang="en-US" dirty="0"/>
              <a:t> </a:t>
            </a:r>
            <a:r>
              <a:rPr lang="ru-RU" dirty="0"/>
              <a:t>№ 143-З.</a:t>
            </a:r>
          </a:p>
          <a:p>
            <a:pPr>
              <a:spcAft>
                <a:spcPts val="1200"/>
              </a:spcAft>
            </a:pPr>
            <a:r>
              <a:rPr lang="ru-RU" dirty="0"/>
              <a:t>Постановление Совета Министров Республики Беларусь от 22 мая 2019 № 324 «Об изменение постановления Совета Министров Республики Беларусь от 20 июля 2010 г. № 1086». </a:t>
            </a:r>
          </a:p>
        </p:txBody>
      </p:sp>
    </p:spTree>
    <p:extLst>
      <p:ext uri="{BB962C8B-B14F-4D97-AF65-F5344CB8AC3E}">
        <p14:creationId xmlns:p14="http://schemas.microsoft.com/office/powerpoint/2010/main" val="18750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43889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</a:rPr>
              <a:t>Форматы файлов ЭД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382280"/>
            <a:ext cx="11277600" cy="4963102"/>
          </a:xfrm>
        </p:spPr>
        <p:txBody>
          <a:bodyPr>
            <a:noAutofit/>
          </a:bodyPr>
          <a:lstStyle/>
          <a:p>
            <a:pPr marL="0" indent="490538">
              <a:buNone/>
            </a:pPr>
            <a:r>
              <a:rPr lang="ru-RU" dirty="0" smtClean="0"/>
              <a:t>Используемое </a:t>
            </a:r>
            <a:r>
              <a:rPr lang="ru-RU" dirty="0"/>
              <a:t>в организации программное обеспечение для подготовки ЭД должно обеспечивать возможность оформления реквизитов документов в соответствии с требованиями законодательства и поддерживать допустимые форматы файлов ЭД. </a:t>
            </a:r>
          </a:p>
          <a:p>
            <a:pPr marL="0" indent="490538">
              <a:buNone/>
            </a:pPr>
            <a:r>
              <a:rPr lang="ru-RU" dirty="0"/>
              <a:t>Форматы файлов ЭД определяются организацией самостоятельно, если иное не установлено нормативными правовыми актами</a:t>
            </a:r>
            <a:r>
              <a:rPr lang="ru-RU" dirty="0" smtClean="0"/>
              <a:t>.</a:t>
            </a:r>
          </a:p>
          <a:p>
            <a:pPr marL="0" indent="546100">
              <a:buNone/>
            </a:pPr>
            <a:r>
              <a:rPr lang="ru-RU" dirty="0" smtClean="0"/>
              <a:t>Организации, являющиеся </a:t>
            </a:r>
            <a:r>
              <a:rPr lang="ru-RU" u="sng" dirty="0" smtClean="0"/>
              <a:t>источниками</a:t>
            </a:r>
            <a:r>
              <a:rPr lang="ru-RU" dirty="0" smtClean="0"/>
              <a:t> комплектования </a:t>
            </a:r>
            <a:r>
              <a:rPr lang="ru-RU" u="sng" dirty="0" smtClean="0"/>
              <a:t>государственных</a:t>
            </a:r>
            <a:r>
              <a:rPr lang="ru-RU" dirty="0" smtClean="0"/>
              <a:t> архивов либо направляющие ЭД в государственные органы, должны выбирать форматы файлов ЭД в соответствии с </a:t>
            </a:r>
            <a:r>
              <a:rPr lang="ru-RU" u="sng" dirty="0" smtClean="0"/>
              <a:t>Инструкцией по делопроизводству</a:t>
            </a:r>
            <a:r>
              <a:rPr lang="ru-RU" dirty="0" smtClean="0"/>
              <a:t>, нормативными правовыми актами в сфере организации межведомственного электронного документооборота.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15524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505200" y="634815"/>
            <a:ext cx="8229600" cy="438896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latin typeface="+mn-lt"/>
              </a:rPr>
              <a:t>Форматы файлов ЭД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382280"/>
            <a:ext cx="11277600" cy="4351338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ru-RU" dirty="0" smtClean="0"/>
              <a:t>При выборе форматов файлов ЭД предпочтение следует отдавать открытым форматам. Предпочтительными форматами для проектов ЭД являются:</a:t>
            </a:r>
            <a:endParaRPr lang="en-US" dirty="0" smtClean="0"/>
          </a:p>
          <a:p>
            <a:pPr marL="763588" indent="-217488" algn="just"/>
            <a:r>
              <a:rPr lang="en-US" dirty="0" smtClean="0"/>
              <a:t>Office Open XML (DOCX);</a:t>
            </a:r>
          </a:p>
          <a:p>
            <a:pPr marL="763588" indent="-217488" algn="just"/>
            <a:r>
              <a:rPr lang="en-US" dirty="0" smtClean="0"/>
              <a:t>Open Document Format (ODT).</a:t>
            </a:r>
          </a:p>
          <a:p>
            <a:pPr marL="0" indent="490538">
              <a:buNone/>
            </a:pPr>
            <a:endParaRPr lang="ru-RU" dirty="0"/>
          </a:p>
          <a:p>
            <a:pPr>
              <a:buNone/>
            </a:pPr>
            <a:endParaRPr lang="ru-RU" sz="3400" dirty="0"/>
          </a:p>
          <a:p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8201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1673" y="233034"/>
            <a:ext cx="11623963" cy="79608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</a:rPr>
              <a:t>Удостоверение и применение электронных копий документов на бумажном </a:t>
            </a:r>
            <a:r>
              <a:rPr lang="ru-RU" sz="2800" b="1" dirty="0" smtClean="0">
                <a:latin typeface="+mn-lt"/>
              </a:rPr>
              <a:t>носителе </a:t>
            </a:r>
            <a:r>
              <a:rPr lang="ru-RU" sz="2800" dirty="0" smtClean="0">
                <a:latin typeface="+mn-lt"/>
              </a:rPr>
              <a:t>(1/4)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21673" y="1029120"/>
            <a:ext cx="11776363" cy="5579498"/>
          </a:xfrm>
        </p:spPr>
        <p:txBody>
          <a:bodyPr>
            <a:noAutofit/>
          </a:bodyPr>
          <a:lstStyle/>
          <a:p>
            <a:pPr marL="0" indent="490538">
              <a:buNone/>
            </a:pPr>
            <a:r>
              <a:rPr lang="ru-RU" dirty="0" smtClean="0"/>
              <a:t>В </a:t>
            </a:r>
            <a:r>
              <a:rPr lang="ru-RU" dirty="0"/>
              <a:t>делопроизводстве организации могут создаваться и использоваться </a:t>
            </a:r>
            <a:r>
              <a:rPr lang="ru-RU" u="sng" dirty="0"/>
              <a:t>электронные копии </a:t>
            </a:r>
            <a:r>
              <a:rPr lang="ru-RU" dirty="0"/>
              <a:t>документов на бумажном носителе, удостоверенные в соответствии с требованиями законодательства (далее – электронные копии</a:t>
            </a:r>
            <a:r>
              <a:rPr lang="ru-RU" dirty="0" smtClean="0"/>
              <a:t>).</a:t>
            </a:r>
            <a:r>
              <a:rPr lang="ru-RU" b="1" dirty="0" smtClean="0"/>
              <a:t> </a:t>
            </a:r>
          </a:p>
          <a:p>
            <a:pPr marL="0" indent="490538">
              <a:spcBef>
                <a:spcPts val="0"/>
              </a:spcBef>
              <a:buNone/>
            </a:pPr>
            <a:r>
              <a:rPr lang="ru-RU" u="sng" dirty="0" smtClean="0"/>
              <a:t>Электронная копия </a:t>
            </a:r>
            <a:r>
              <a:rPr lang="ru-RU" dirty="0" smtClean="0"/>
              <a:t>применяется взамен оригинала документа на бумажном носителе, созданного в самой организации или поступившего из другой организации, от индивидуального предпринимателя, физического лица:</a:t>
            </a:r>
          </a:p>
          <a:p>
            <a:pPr marL="585788" indent="-217488">
              <a:spcBef>
                <a:spcPts val="0"/>
              </a:spcBef>
            </a:pPr>
            <a:r>
              <a:rPr lang="ru-RU" dirty="0" smtClean="0"/>
              <a:t>при исполнении документа с использованием средств АС ДОУ;</a:t>
            </a:r>
          </a:p>
          <a:p>
            <a:pPr marL="585788" indent="-217488">
              <a:spcBef>
                <a:spcPts val="0"/>
              </a:spcBef>
            </a:pPr>
            <a:r>
              <a:rPr lang="ru-RU" dirty="0" smtClean="0"/>
              <a:t>при отправке посредством электронной почты, информационной системы ведомственного (корпоративного) или межведомственного электронного документооборота;</a:t>
            </a:r>
          </a:p>
          <a:p>
            <a:pPr marL="585788" indent="-217488">
              <a:spcBef>
                <a:spcPts val="0"/>
              </a:spcBef>
            </a:pPr>
            <a:r>
              <a:rPr lang="ru-RU" dirty="0" smtClean="0"/>
              <a:t>для публикации на официальном сайте организации, информационном портале.</a:t>
            </a:r>
            <a:endParaRPr lang="ru-RU" dirty="0"/>
          </a:p>
          <a:p>
            <a:pPr algn="just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22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52255" y="233034"/>
            <a:ext cx="9393381" cy="796086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latin typeface="+mn-lt"/>
              </a:rPr>
              <a:t>Удостоверение и применение электронных копий документов на бумажном </a:t>
            </a:r>
            <a:r>
              <a:rPr lang="ru-RU" sz="2800" dirty="0" smtClean="0">
                <a:latin typeface="+mn-lt"/>
              </a:rPr>
              <a:t>носителе </a:t>
            </a:r>
            <a:r>
              <a:rPr lang="ru-RU" sz="2800" dirty="0" smtClean="0"/>
              <a:t>(2/4</a:t>
            </a:r>
            <a:r>
              <a:rPr lang="ru-RU" sz="2800" dirty="0"/>
              <a:t>)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21673" y="1278502"/>
            <a:ext cx="11776363" cy="5579498"/>
          </a:xfrm>
        </p:spPr>
        <p:txBody>
          <a:bodyPr>
            <a:noAutofit/>
          </a:bodyPr>
          <a:lstStyle/>
          <a:p>
            <a:pPr marL="0" indent="490538">
              <a:buNone/>
            </a:pPr>
            <a:r>
              <a:rPr lang="ru-RU" dirty="0" smtClean="0"/>
              <a:t>Документ, поступивший в организацию в виде электронной копии, приравнивается к ЭД и подлежит регистрации, исполнению и хранению в порядке, предусмотренном Инструкцией по работе с электронными документами в государственных органах, иных организациях. </a:t>
            </a:r>
            <a:r>
              <a:rPr lang="ru-RU" b="1" dirty="0" smtClean="0"/>
              <a:t>При этом досылка оригинала на бумажном носителе не требуется.</a:t>
            </a:r>
            <a:endParaRPr lang="ru-RU" dirty="0" smtClean="0"/>
          </a:p>
          <a:p>
            <a:pPr marL="0" indent="490538">
              <a:buNone/>
            </a:pPr>
            <a:r>
              <a:rPr lang="ru-RU" dirty="0" smtClean="0"/>
              <a:t>Порядок изготовления, удостоверения и использования электронных копий закрепляется </a:t>
            </a:r>
            <a:r>
              <a:rPr lang="ru-RU" b="1" dirty="0" smtClean="0"/>
              <a:t>локальным правовым актом организации.</a:t>
            </a:r>
          </a:p>
          <a:p>
            <a:pPr marL="0" indent="490538">
              <a:buNone/>
            </a:pPr>
            <a:r>
              <a:rPr lang="ru-RU" dirty="0" smtClean="0"/>
              <a:t>Перед удостоверением электронной копии электронные отображения всех страниц оригинала должны быть преобразованы </a:t>
            </a:r>
            <a:r>
              <a:rPr lang="ru-RU" b="1" dirty="0" smtClean="0"/>
              <a:t>в один файл в формате PDF/A1 или PDF/A2, </a:t>
            </a:r>
            <a:r>
              <a:rPr lang="ru-RU" dirty="0" smtClean="0"/>
              <a:t>если изначально они были созданы в ином графическом формате. В один файл могут быть включены основной документ и приложения, а также электронное отображение резолюции, выполненной на отдельном листе. </a:t>
            </a:r>
          </a:p>
          <a:p>
            <a:pPr algn="just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849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52255" y="233034"/>
            <a:ext cx="9393381" cy="796086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latin typeface="+mn-lt"/>
              </a:rPr>
              <a:t>Удостоверение и применение электронных копий документов на бумажном </a:t>
            </a:r>
            <a:r>
              <a:rPr lang="ru-RU" sz="2800" dirty="0" smtClean="0">
                <a:latin typeface="+mn-lt"/>
              </a:rPr>
              <a:t>носителе </a:t>
            </a:r>
            <a:r>
              <a:rPr lang="ru-RU" sz="2800" dirty="0" smtClean="0"/>
              <a:t>(3/4</a:t>
            </a:r>
            <a:r>
              <a:rPr lang="ru-RU" sz="2800" dirty="0"/>
              <a:t>)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21673" y="1278502"/>
            <a:ext cx="11776363" cy="4831353"/>
          </a:xfrm>
        </p:spPr>
        <p:txBody>
          <a:bodyPr>
            <a:noAutofit/>
          </a:bodyPr>
          <a:lstStyle/>
          <a:p>
            <a:pPr marL="0" indent="490538">
              <a:buNone/>
            </a:pPr>
            <a:r>
              <a:rPr lang="ru-RU" dirty="0" smtClean="0"/>
              <a:t>Удостоверение электронной копии осуществляется путем подписания ЭЦП с применением </a:t>
            </a:r>
            <a:r>
              <a:rPr lang="ru-RU" u="sng" dirty="0" smtClean="0"/>
              <a:t>личного</a:t>
            </a:r>
            <a:r>
              <a:rPr lang="ru-RU" dirty="0" smtClean="0"/>
              <a:t> ключа лица, изготовившего электронные отображения и проверившего их качество. </a:t>
            </a:r>
          </a:p>
          <a:p>
            <a:pPr marL="0" indent="490538">
              <a:buNone/>
            </a:pPr>
            <a:r>
              <a:rPr lang="ru-RU" dirty="0" smtClean="0"/>
              <a:t>Лицо (лица), уполномоченное организацией удостоверять электронную копию, определяется </a:t>
            </a:r>
            <a:r>
              <a:rPr lang="ru-RU" u="sng" dirty="0" smtClean="0"/>
              <a:t>локальным</a:t>
            </a:r>
            <a:r>
              <a:rPr lang="ru-RU" dirty="0" smtClean="0"/>
              <a:t> правовым актом организации или распорядительным документом ее руководителя.</a:t>
            </a:r>
          </a:p>
          <a:p>
            <a:pPr marL="0" indent="490538">
              <a:buNone/>
            </a:pPr>
            <a:r>
              <a:rPr lang="ru-RU" dirty="0" smtClean="0"/>
              <a:t>Электронные копии находятся на оперативном хранении в течение сроков, предусмотренных для оригиналов. </a:t>
            </a:r>
          </a:p>
          <a:p>
            <a:pPr marL="0" indent="490538">
              <a:buNone/>
            </a:pPr>
            <a:r>
              <a:rPr lang="ru-RU" dirty="0" smtClean="0"/>
              <a:t>При передаче оригиналов на хранение в </a:t>
            </a:r>
            <a:r>
              <a:rPr lang="ru-RU" u="sng" dirty="0" smtClean="0"/>
              <a:t>архив</a:t>
            </a:r>
            <a:r>
              <a:rPr lang="ru-RU" dirty="0" smtClean="0"/>
              <a:t> организация </a:t>
            </a:r>
            <a:r>
              <a:rPr lang="ru-RU" b="1" dirty="0" smtClean="0"/>
              <a:t>самостоятельно определяет целесообразность передачи электронных копий в архив или их уничтожения.</a:t>
            </a:r>
            <a:endParaRPr lang="ru-RU" dirty="0" smtClean="0"/>
          </a:p>
          <a:p>
            <a:pPr algn="just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8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52255" y="233034"/>
            <a:ext cx="9393381" cy="796086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latin typeface="+mn-lt"/>
              </a:rPr>
              <a:t>Удостоверение и применение электронных копий документов на бумажном </a:t>
            </a:r>
            <a:r>
              <a:rPr lang="ru-RU" sz="2800" dirty="0" smtClean="0">
                <a:latin typeface="+mn-lt"/>
              </a:rPr>
              <a:t>носителе </a:t>
            </a:r>
            <a:r>
              <a:rPr lang="ru-RU" sz="2800" dirty="0" smtClean="0"/>
              <a:t>(4/4</a:t>
            </a:r>
            <a:r>
              <a:rPr lang="ru-RU" sz="2800" dirty="0"/>
              <a:t>)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21673" y="1278502"/>
            <a:ext cx="11776363" cy="5579498"/>
          </a:xfrm>
        </p:spPr>
        <p:txBody>
          <a:bodyPr>
            <a:noAutofit/>
          </a:bodyPr>
          <a:lstStyle/>
          <a:p>
            <a:pPr marL="0" indent="490538">
              <a:buNone/>
            </a:pPr>
            <a:endParaRPr lang="ru-RU" dirty="0" smtClean="0"/>
          </a:p>
          <a:p>
            <a:pPr marL="0" indent="490538">
              <a:buNone/>
            </a:pPr>
            <a:r>
              <a:rPr lang="ru-RU" dirty="0" smtClean="0"/>
              <a:t>Порядок хранения и уничтожения электронных копий должен соответствовать требованиям, </a:t>
            </a:r>
            <a:r>
              <a:rPr lang="ru-RU" b="1" dirty="0" smtClean="0"/>
              <a:t>установленным Инструкцией по работе с электронными документами в государственных органах, иных организациях. </a:t>
            </a:r>
            <a:endParaRPr lang="ru-RU" dirty="0" smtClean="0"/>
          </a:p>
          <a:p>
            <a:pPr marL="0" indent="490538">
              <a:buNone/>
            </a:pPr>
            <a:r>
              <a:rPr lang="ru-RU" dirty="0" smtClean="0"/>
              <a:t>Для документов на бумажном носителе, не подлежащих передаче в архив, допускается </a:t>
            </a:r>
            <a:r>
              <a:rPr lang="ru-RU" u="sng" dirty="0" smtClean="0"/>
              <a:t>уничтожение</a:t>
            </a:r>
            <a:r>
              <a:rPr lang="ru-RU" dirty="0" smtClean="0"/>
              <a:t> оригиналов после создания </a:t>
            </a:r>
            <a:r>
              <a:rPr lang="ru-RU" u="sng" dirty="0" smtClean="0"/>
              <a:t>электронных копий</a:t>
            </a:r>
            <a:r>
              <a:rPr lang="ru-RU" dirty="0" smtClean="0"/>
              <a:t> и организации их </a:t>
            </a:r>
            <a:r>
              <a:rPr lang="ru-RU" b="1" dirty="0" smtClean="0"/>
              <a:t>надежного хранения.</a:t>
            </a:r>
            <a:r>
              <a:rPr lang="ru-RU" dirty="0" smtClean="0"/>
              <a:t> В этих случаях уничтожение документов на бумажном носителе оформляется в установленном порядке. </a:t>
            </a:r>
          </a:p>
          <a:p>
            <a:pPr algn="just">
              <a:buNone/>
            </a:pPr>
            <a:r>
              <a:rPr lang="ru-RU" dirty="0" smtClean="0"/>
              <a:t> </a:t>
            </a:r>
          </a:p>
          <a:p>
            <a:pPr marL="0" indent="490538">
              <a:buNone/>
            </a:pPr>
            <a:endParaRPr lang="ru-RU" dirty="0" smtClean="0"/>
          </a:p>
          <a:p>
            <a:pPr algn="just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77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0263" y="246888"/>
            <a:ext cx="10332027" cy="5817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</a:rPr>
              <a:t>Форма внешнего представления ЭД на бумажном </a:t>
            </a:r>
            <a:r>
              <a:rPr lang="ru-RU" sz="2800" b="1" dirty="0" smtClean="0">
                <a:latin typeface="+mn-lt"/>
              </a:rPr>
              <a:t>носителе </a:t>
            </a:r>
            <a:r>
              <a:rPr lang="ru-RU" sz="2800" dirty="0" smtClean="0">
                <a:latin typeface="+mn-lt"/>
              </a:rPr>
              <a:t>(1/2)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60219" y="966643"/>
            <a:ext cx="11457708" cy="54618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000" b="1" dirty="0"/>
              <a:t>Удостоверение осуществляют</a:t>
            </a:r>
            <a:r>
              <a:rPr lang="ru-RU" sz="3000" b="1" dirty="0" smtClean="0"/>
              <a:t>:</a:t>
            </a:r>
            <a:endParaRPr lang="ru-RU" sz="3000" b="1" dirty="0"/>
          </a:p>
          <a:p>
            <a:pPr marL="449263" indent="-395288" algn="just">
              <a:buFont typeface="Wingdings" charset="2"/>
              <a:buChar char="Ø"/>
            </a:pPr>
            <a:r>
              <a:rPr lang="ru-RU" sz="3000" dirty="0"/>
              <a:t>организация, создавшая ЭД</a:t>
            </a:r>
            <a:r>
              <a:rPr lang="ru-RU" sz="3000" dirty="0" smtClean="0"/>
              <a:t>;</a:t>
            </a:r>
            <a:endParaRPr lang="ru-RU" sz="3000" dirty="0"/>
          </a:p>
          <a:p>
            <a:pPr marL="449263" indent="-395288" algn="just">
              <a:buFont typeface="Wingdings" charset="2"/>
              <a:buChar char="Ø"/>
            </a:pPr>
            <a:r>
              <a:rPr lang="ru-RU" sz="3000" dirty="0"/>
              <a:t>организация, получившая ЭД посредством межведомственных ИС</a:t>
            </a:r>
            <a:r>
              <a:rPr lang="ru-RU" sz="3000" dirty="0" smtClean="0"/>
              <a:t>;</a:t>
            </a:r>
            <a:endParaRPr lang="ru-RU" sz="3000" dirty="0"/>
          </a:p>
          <a:p>
            <a:pPr marL="449263" indent="-395288" algn="just">
              <a:buFont typeface="Wingdings" charset="2"/>
              <a:buChar char="Ø"/>
            </a:pPr>
            <a:r>
              <a:rPr lang="ru-RU" sz="3000" dirty="0" smtClean="0"/>
              <a:t>нотариус;</a:t>
            </a:r>
          </a:p>
          <a:p>
            <a:pPr marL="449263" indent="-395288" algn="just">
              <a:buFont typeface="Wingdings" charset="2"/>
              <a:buChar char="Ø"/>
            </a:pPr>
            <a:r>
              <a:rPr lang="ru-RU" sz="3000" dirty="0" smtClean="0"/>
              <a:t>регистратор </a:t>
            </a:r>
            <a:r>
              <a:rPr lang="ru-RU" sz="3000" dirty="0"/>
              <a:t>республиканской или территориальной организации по государственной регистрации недвижимого имущества, прав на него и сделок с ним</a:t>
            </a:r>
            <a:r>
              <a:rPr lang="ru-RU" sz="3000" dirty="0" smtClean="0"/>
              <a:t>;</a:t>
            </a:r>
            <a:endParaRPr lang="ru-RU" sz="3000" dirty="0"/>
          </a:p>
          <a:p>
            <a:pPr marL="449263" indent="-395288" algn="just">
              <a:buFont typeface="Wingdings" charset="2"/>
              <a:buChar char="Ø"/>
            </a:pPr>
            <a:r>
              <a:rPr lang="ru-RU" sz="3000" dirty="0"/>
              <a:t>организация, имеющая право на осуществление деятельности по удостоверению формы внешнего представления ЭД на бумажном носителе на основании специального разрешения (лицензии).  </a:t>
            </a:r>
          </a:p>
          <a:p>
            <a:pPr marL="368300" indent="-219075" algn="just">
              <a:buFont typeface="Wingdings" charset="2"/>
              <a:buChar char="Ø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460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05000" y="0"/>
            <a:ext cx="10051472" cy="581772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latin typeface="+mn-lt"/>
              </a:rPr>
              <a:t>Форма внешнего представления ЭД на бумажном </a:t>
            </a:r>
            <a:r>
              <a:rPr lang="ru-RU" sz="2800" dirty="0" smtClean="0">
                <a:latin typeface="+mn-lt"/>
              </a:rPr>
              <a:t>носителе </a:t>
            </a:r>
            <a:r>
              <a:rPr lang="ru-RU" sz="2800" dirty="0" smtClean="0"/>
              <a:t>(2/2</a:t>
            </a:r>
            <a:r>
              <a:rPr lang="ru-RU" sz="2800" dirty="0"/>
              <a:t>)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12617" y="773241"/>
            <a:ext cx="11443855" cy="58076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b="1" dirty="0" smtClean="0"/>
              <a:t>Удостоверительная надпись совершается:</a:t>
            </a:r>
          </a:p>
          <a:p>
            <a:pPr marL="763588" indent="-217488" algn="just"/>
            <a:r>
              <a:rPr lang="ru-RU" sz="3200" dirty="0" smtClean="0"/>
              <a:t>вручную;</a:t>
            </a:r>
          </a:p>
          <a:p>
            <a:pPr marL="763588" indent="-217488" algn="just"/>
            <a:r>
              <a:rPr lang="ru-RU" sz="3200" dirty="0" smtClean="0"/>
              <a:t>путем проставления штампа;</a:t>
            </a:r>
          </a:p>
          <a:p>
            <a:pPr marL="763588" indent="-217488" algn="just"/>
            <a:r>
              <a:rPr lang="ru-RU" sz="3200" dirty="0" smtClean="0"/>
              <a:t>средствами АСДОУ.</a:t>
            </a:r>
          </a:p>
          <a:p>
            <a:pPr marL="0" indent="0">
              <a:buNone/>
            </a:pPr>
            <a:r>
              <a:rPr lang="ru-RU" sz="3200" dirty="0" smtClean="0"/>
              <a:t>Размещается ниже реквизита «Подпись». При отсутствии свободного места – на оборотной стороне последнего листа. </a:t>
            </a:r>
          </a:p>
          <a:p>
            <a:pPr marL="0" indent="0">
              <a:buNone/>
            </a:pPr>
            <a:r>
              <a:rPr lang="ru-RU" sz="3200" dirty="0" smtClean="0"/>
              <a:t>При </a:t>
            </a:r>
            <a:r>
              <a:rPr lang="ru-RU" sz="3200" dirty="0" smtClean="0"/>
              <a:t>оформлении </a:t>
            </a:r>
            <a:r>
              <a:rPr lang="ru-RU" sz="3200" dirty="0" smtClean="0"/>
              <a:t>более чем на одном листе (дополнительно):</a:t>
            </a:r>
          </a:p>
          <a:p>
            <a:pPr marL="722313" indent="-217488"/>
            <a:r>
              <a:rPr lang="ru-RU" sz="3200" dirty="0" smtClean="0"/>
              <a:t>все листы прошиваются;</a:t>
            </a:r>
          </a:p>
          <a:p>
            <a:pPr marL="722313" indent="-217488"/>
            <a:r>
              <a:rPr lang="ru-RU" sz="3200" dirty="0" smtClean="0"/>
              <a:t>либо каждый лист должен быть заверен путем проставления собственноручной подписи лица, осуществляющего удостоверение.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08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65321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Формирование электронных дел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12618" y="1506970"/>
            <a:ext cx="11263746" cy="4351338"/>
          </a:xfrm>
        </p:spPr>
        <p:txBody>
          <a:bodyPr>
            <a:noAutofit/>
          </a:bodyPr>
          <a:lstStyle/>
          <a:p>
            <a:pPr marL="0" indent="12700">
              <a:buNone/>
            </a:pPr>
            <a:r>
              <a:rPr lang="ru-RU" b="1" dirty="0"/>
              <a:t>Электронное дело </a:t>
            </a:r>
            <a:r>
              <a:rPr lang="ru-RU" dirty="0"/>
              <a:t>- логическая совокупность </a:t>
            </a:r>
            <a:r>
              <a:rPr lang="ru-RU" b="1" dirty="0"/>
              <a:t>исполненных ЭД и их РКК</a:t>
            </a:r>
            <a:r>
              <a:rPr lang="ru-RU" b="1" dirty="0" smtClean="0"/>
              <a:t>.</a:t>
            </a:r>
            <a:endParaRPr lang="ru-RU" b="1" dirty="0"/>
          </a:p>
          <a:p>
            <a:pPr marL="0" indent="490538">
              <a:buNone/>
            </a:pPr>
            <a:r>
              <a:rPr lang="ru-RU" dirty="0"/>
              <a:t>ЭД включаются в электронные дела программно-техническими средствами АС ДОУ в соответствии с </a:t>
            </a:r>
            <a:r>
              <a:rPr lang="ru-RU" b="1" dirty="0"/>
              <a:t>номенклатурой дел. </a:t>
            </a:r>
            <a:endParaRPr lang="ru-RU" dirty="0"/>
          </a:p>
          <a:p>
            <a:pPr marL="0" indent="490538">
              <a:buNone/>
            </a:pPr>
            <a:r>
              <a:rPr lang="ru-RU" dirty="0"/>
              <a:t>Электронные дела формируются за один календарный (делопроизводственный) год. Допускается формирование переходящих электронных дел</a:t>
            </a:r>
            <a:r>
              <a:rPr lang="ru-RU" dirty="0" smtClean="0"/>
              <a:t>.</a:t>
            </a:r>
          </a:p>
          <a:p>
            <a:pPr marL="0" indent="541338" algn="just">
              <a:buNone/>
            </a:pPr>
            <a:r>
              <a:rPr lang="ru-RU" dirty="0" smtClean="0"/>
              <a:t>В делопроизводстве организации могут формироваться </a:t>
            </a:r>
            <a:r>
              <a:rPr lang="ru-RU" b="1" dirty="0" smtClean="0"/>
              <a:t>гибридные дела </a:t>
            </a:r>
            <a:r>
              <a:rPr lang="ru-RU" dirty="0" smtClean="0"/>
              <a:t>постоянного, временного (свыше 10 лет), временного (до 10 лет) хранения, содержащие ЭД и документы на бумажном носителе.</a:t>
            </a:r>
          </a:p>
        </p:txBody>
      </p:sp>
    </p:spTree>
    <p:extLst>
      <p:ext uri="{BB962C8B-B14F-4D97-AF65-F5344CB8AC3E}">
        <p14:creationId xmlns:p14="http://schemas.microsoft.com/office/powerpoint/2010/main" val="1332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65321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Формирование электронных дел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12618" y="1506969"/>
            <a:ext cx="11263746" cy="4986595"/>
          </a:xfrm>
        </p:spPr>
        <p:txBody>
          <a:bodyPr>
            <a:noAutofit/>
          </a:bodyPr>
          <a:lstStyle/>
          <a:p>
            <a:pPr marL="0" indent="409575">
              <a:buNone/>
            </a:pPr>
            <a:r>
              <a:rPr lang="ru-RU" b="1" dirty="0" smtClean="0"/>
              <a:t>Гибридные дела временного (до 10 лет) хранения, </a:t>
            </a:r>
            <a:r>
              <a:rPr lang="ru-RU" dirty="0" smtClean="0"/>
              <a:t>которые не передаются в архив организации, после окончания делопроизводственного года не подлежат полному оформлению и хранятся в течение установленных сроков хранения</a:t>
            </a:r>
          </a:p>
          <a:p>
            <a:pPr marL="0" indent="409575">
              <a:buNone/>
            </a:pPr>
            <a:r>
              <a:rPr lang="ru-RU" b="1" dirty="0" smtClean="0"/>
              <a:t>Гибридные дела постоянного и временного хранения, которые   передаются в архив организации, </a:t>
            </a:r>
            <a:r>
              <a:rPr lang="ru-RU" dirty="0" smtClean="0"/>
              <a:t>по окончании делопроизводственного года подлежат полному оформлению </a:t>
            </a:r>
            <a:r>
              <a:rPr lang="ru-RU" b="1" dirty="0" smtClean="0"/>
              <a:t>в два самостоятельных дела:</a:t>
            </a:r>
          </a:p>
          <a:p>
            <a:pPr marL="977900" indent="-238125"/>
            <a:r>
              <a:rPr lang="ru-RU" dirty="0" smtClean="0"/>
              <a:t>документы на бумажном носителе формируются в дело с документами на бумажном носителе, </a:t>
            </a:r>
          </a:p>
          <a:p>
            <a:pPr marL="977900" indent="-238125"/>
            <a:r>
              <a:rPr lang="ru-RU" dirty="0" smtClean="0"/>
              <a:t>ЭД формируются в электронное дело. </a:t>
            </a:r>
          </a:p>
        </p:txBody>
      </p:sp>
    </p:spTree>
    <p:extLst>
      <p:ext uri="{BB962C8B-B14F-4D97-AF65-F5344CB8AC3E}">
        <p14:creationId xmlns:p14="http://schemas.microsoft.com/office/powerpoint/2010/main" val="751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48145" y="533824"/>
            <a:ext cx="10623665" cy="72464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  <a:cs typeface="Times New Roman" pitchFamily="18" charset="0"/>
              </a:rPr>
              <a:t>Нормативные правовые акты и методические документы </a:t>
            </a:r>
            <a:r>
              <a:rPr lang="ru-RU" sz="2800" dirty="0">
                <a:cs typeface="Times New Roman" pitchFamily="18" charset="0"/>
              </a:rPr>
              <a:t>(2/3)</a:t>
            </a:r>
            <a:endParaRPr lang="ru-RU" sz="2800" b="1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8145" y="1762536"/>
            <a:ext cx="10623665" cy="4309080"/>
          </a:xfrm>
        </p:spPr>
        <p:txBody>
          <a:bodyPr>
            <a:noAutofit/>
          </a:bodyPr>
          <a:lstStyle/>
          <a:p>
            <a:r>
              <a:rPr lang="ru-RU" dirty="0"/>
              <a:t>Инструкция по работе с электронными документами в государственных органах, иных организациях // Постановление Министерства юстиции Республики Беларусь от 06.02.2019 № 19.</a:t>
            </a:r>
          </a:p>
          <a:p>
            <a:r>
              <a:rPr lang="ru-RU" dirty="0"/>
              <a:t>Правила работы с документами в электронном виде в архивах государственных органов, иных организаций // Постановление Министерства юстиции Республики Беларусь от 06.02.2019 № </a:t>
            </a:r>
            <a:r>
              <a:rPr lang="en-US" dirty="0"/>
              <a:t>20</a:t>
            </a:r>
            <a:r>
              <a:rPr lang="ru-RU" dirty="0"/>
              <a:t>.   </a:t>
            </a:r>
          </a:p>
          <a:p>
            <a:pPr lvl="0"/>
            <a:r>
              <a:rPr lang="ru-RU" dirty="0"/>
              <a:t>Инструкция по делопроизводству в государственных органах, иных организациях // Постановление Министерства юстиции Республики Беларусь от 19 января 2009 года № 4 с изменениями и дополнениями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2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65321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Формирование электронных дел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12618" y="1506970"/>
            <a:ext cx="11263746" cy="4351338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dirty="0" smtClean="0"/>
              <a:t>Делам присваивается один индекс и заголовок согласно номенклатуре дел. </a:t>
            </a:r>
          </a:p>
          <a:p>
            <a:pPr marL="0" indent="449263">
              <a:buNone/>
            </a:pPr>
            <a:r>
              <a:rPr lang="ru-RU" dirty="0" smtClean="0"/>
              <a:t>В рамках АСДОУ необходимо обеспечить </a:t>
            </a:r>
            <a:r>
              <a:rPr lang="ru-RU" b="1" dirty="0" smtClean="0"/>
              <a:t>связь между указанными делами . </a:t>
            </a:r>
          </a:p>
          <a:p>
            <a:pPr marL="0" indent="449263">
              <a:buNone/>
            </a:pPr>
            <a:r>
              <a:rPr lang="ru-RU" b="1" dirty="0" smtClean="0"/>
              <a:t>При передаче электронных дел в архив организации в графе «Примечание» описи дел структурного подразделения  делается  соответствующая отметка.</a:t>
            </a:r>
          </a:p>
          <a:p>
            <a:pPr marL="0" indent="541338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1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Оперативное хранение ЭД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оперативном хранении ЭД средствами АС ДОУ  должна </a:t>
            </a:r>
            <a:r>
              <a:rPr lang="ru-RU" u="sng" dirty="0"/>
              <a:t>обеспечиваться</a:t>
            </a:r>
            <a:r>
              <a:rPr lang="ru-RU" dirty="0"/>
              <a:t>:</a:t>
            </a:r>
          </a:p>
          <a:p>
            <a:pPr marL="674688" indent="-238125"/>
            <a:r>
              <a:rPr lang="ru-RU" dirty="0"/>
              <a:t>систематизация ЭД и упорядочение работы с ними; </a:t>
            </a:r>
          </a:p>
          <a:p>
            <a:pPr marL="674688" indent="-238125"/>
            <a:r>
              <a:rPr lang="ru-RU" dirty="0"/>
              <a:t>сохранность ЭД; </a:t>
            </a:r>
          </a:p>
          <a:p>
            <a:pPr marL="674688" indent="-238125"/>
            <a:r>
              <a:rPr lang="ru-RU" dirty="0"/>
              <a:t>поиск ЭД и санкционированный доступ к ним; </a:t>
            </a:r>
          </a:p>
          <a:p>
            <a:pPr marL="674688" indent="-238125"/>
            <a:r>
              <a:rPr lang="ru-RU" dirty="0"/>
              <a:t>контроль сроков хранения ЭД; </a:t>
            </a:r>
          </a:p>
          <a:p>
            <a:pPr marL="674688" indent="-238125"/>
            <a:r>
              <a:rPr lang="ru-RU" dirty="0"/>
              <a:t>обеспечение режима защиты ЭД.</a:t>
            </a:r>
          </a:p>
          <a:p>
            <a:pPr algn="just">
              <a:buNone/>
            </a:pP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3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5151" y="2254965"/>
            <a:ext cx="11238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II. </a:t>
            </a:r>
            <a:r>
              <a:rPr lang="ru-RU" sz="4000" b="1" dirty="0" smtClean="0"/>
              <a:t>Услуги электронного документооборота НЦЭУ</a:t>
            </a:r>
          </a:p>
          <a:p>
            <a:pPr algn="ctr"/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270519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2386" y="465922"/>
            <a:ext cx="112388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Услуги электронного документооборота НЦЭУ</a:t>
            </a:r>
          </a:p>
          <a:p>
            <a:pPr algn="ctr"/>
            <a:endParaRPr lang="ru-RU" sz="2800" dirty="0" smtClean="0"/>
          </a:p>
          <a:p>
            <a:pPr indent="401638">
              <a:spcAft>
                <a:spcPts val="1200"/>
              </a:spcAft>
            </a:pPr>
            <a:r>
              <a:rPr lang="ru-RU" sz="2800" dirty="0" smtClean="0"/>
              <a:t>На сегодняшний день электронный документооборот стал не просто средством оптимизации внутренних процессов организации, а насущной необходимостью в условиях жесткой конкуренции. </a:t>
            </a:r>
          </a:p>
          <a:p>
            <a:pPr indent="401638">
              <a:spcAft>
                <a:spcPts val="1200"/>
              </a:spcAft>
            </a:pPr>
            <a:r>
              <a:rPr lang="ru-RU" sz="2800" dirty="0" smtClean="0"/>
              <a:t>Именно автоматизация документооборота и управления информацией дает новые возможности любой организации по ускорению работы, позволяет опередить конкурентов при принятии как оперативных, так и стратегических решений. 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605339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8640" y="266417"/>
            <a:ext cx="1112242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Услуги электронного документооборота НЦЭУ</a:t>
            </a:r>
          </a:p>
          <a:p>
            <a:pPr indent="401638">
              <a:spcAft>
                <a:spcPts val="1200"/>
              </a:spcAft>
            </a:pPr>
            <a:endParaRPr lang="ru-RU" sz="1400" dirty="0" smtClean="0"/>
          </a:p>
          <a:p>
            <a:pPr indent="401638">
              <a:spcAft>
                <a:spcPts val="1200"/>
              </a:spcAft>
            </a:pPr>
            <a:r>
              <a:rPr lang="ru-RU" sz="2800" dirty="0" smtClean="0"/>
              <a:t>Для организации взаимодействия с СМДО Пользователь имеет три альтернативы: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получает заключение о тестировании на соответствие Формату СМДО уже имеющейся у него ВСЭД;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приобретает ведомственную систему электронного документооборота (ВСЭД) из перечня систем, интегрированных с СМДО, приведенном на сайте НЦЭУ (на текущий момент он содержит 36 систем);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использует услуги электронного документооборота НЦЭУ:</a:t>
            </a:r>
          </a:p>
          <a:p>
            <a:pPr marL="1384300" indent="-279400">
              <a:buFont typeface="Arial" charset="0"/>
              <a:buChar char="•"/>
            </a:pPr>
            <a:r>
              <a:rPr lang="ru-RU" sz="2800" dirty="0" smtClean="0">
                <a:effectLst/>
              </a:rPr>
              <a:t>СЭД SMBusiness</a:t>
            </a:r>
          </a:p>
          <a:p>
            <a:pPr marL="1384300" indent="-279400">
              <a:buFont typeface="Arial" charset="0"/>
              <a:buChar char="•"/>
            </a:pPr>
            <a:r>
              <a:rPr lang="ru-RU" sz="2800" dirty="0" smtClean="0">
                <a:effectLst/>
              </a:rPr>
              <a:t>Сервис mDoc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42735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4025">
              <a:tabLst>
                <a:tab pos="444500" algn="l"/>
              </a:tabLst>
            </a:pPr>
            <a:r>
              <a:rPr lang="ru-RU" sz="2800" b="1" dirty="0" smtClean="0">
                <a:effectLst/>
              </a:rPr>
              <a:t>СЭД SMBusiness</a:t>
            </a:r>
            <a:endParaRPr lang="ru-RU" sz="2800" dirty="0" smtClean="0"/>
          </a:p>
          <a:p>
            <a:pPr indent="454025">
              <a:tabLst>
                <a:tab pos="444500" algn="l"/>
              </a:tabLst>
            </a:pPr>
            <a:r>
              <a:rPr lang="ru-RU" sz="2800" dirty="0" smtClean="0">
                <a:effectLst/>
              </a:rPr>
              <a:t>СЭД «SMBusiness» обладает широким функционалом, позволяющим индивидуально настроить процессы учета и обработки электронных документов в организации. Конфигурации СЭД «SMBusiness» позволят организовать электронный документооборот от 1 рабочего места в малых компаниях до охвата обширных филиальных сетей крупных организаций и предприятий</a:t>
            </a:r>
            <a:endParaRPr lang="ru-RU" sz="2800" dirty="0" smtClean="0"/>
          </a:p>
          <a:p>
            <a:pPr indent="454025">
              <a:tabLst>
                <a:tab pos="444500" algn="l"/>
              </a:tabLst>
            </a:pPr>
            <a:endParaRPr lang="ru-RU" sz="2800" b="1" dirty="0" smtClean="0">
              <a:effectLst/>
            </a:endParaRPr>
          </a:p>
          <a:p>
            <a:pPr indent="454025">
              <a:tabLst>
                <a:tab pos="444500" algn="l"/>
              </a:tabLst>
            </a:pPr>
            <a:r>
              <a:rPr lang="ru-RU" sz="2800" b="1" dirty="0" smtClean="0">
                <a:effectLst/>
              </a:rPr>
              <a:t>Сервис mDoc</a:t>
            </a:r>
            <a:endParaRPr lang="ru-RU" sz="2800" dirty="0" smtClean="0"/>
          </a:p>
          <a:p>
            <a:pPr indent="454025">
              <a:tabLst>
                <a:tab pos="444500" algn="l"/>
              </a:tabLst>
            </a:pPr>
            <a:r>
              <a:rPr lang="ru-RU" sz="2800" dirty="0" smtClean="0">
                <a:effectLst/>
              </a:rPr>
              <a:t>Сервис доставки электронных документов «mDoc» – кроссбраузерное веб-решение, позволяющее взаимодействовать с абонентами системы межведомственного электронного документооборота государственных органов Республики Беларусь (СМДО) с использованием средств </a:t>
            </a:r>
            <a:r>
              <a:rPr lang="ru-RU" sz="2800" u="sng" dirty="0" smtClean="0">
                <a:effectLst/>
              </a:rPr>
              <a:t>мобильной</a:t>
            </a:r>
            <a:r>
              <a:rPr lang="ru-RU" sz="2800" dirty="0" smtClean="0">
                <a:effectLst/>
              </a:rPr>
              <a:t> электронной цифровой подписи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7511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 smtClean="0">
                <a:effectLst/>
              </a:rPr>
              <a:t>Преимущества услуг НЦЭУ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ü"/>
            </a:pPr>
            <a:r>
              <a:rPr lang="ru-RU" sz="2800" u="sng" dirty="0" smtClean="0">
                <a:effectLst/>
              </a:rPr>
              <a:t>Экономия</a:t>
            </a:r>
          </a:p>
          <a:p>
            <a:pPr marL="454025">
              <a:spcAft>
                <a:spcPts val="600"/>
              </a:spcAft>
            </a:pPr>
            <a:r>
              <a:rPr lang="ru-RU" sz="2800" dirty="0" smtClean="0">
                <a:effectLst/>
              </a:rPr>
              <a:t>Экономия средств, выделяемых на закупку, установку и обслуживание дорогостоящего оборудования и ПО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ü"/>
            </a:pPr>
            <a:r>
              <a:rPr lang="ru-RU" sz="2800" u="sng" dirty="0" smtClean="0">
                <a:effectLst/>
              </a:rPr>
              <a:t>Безопасность</a:t>
            </a:r>
          </a:p>
          <a:p>
            <a:pPr marL="496888">
              <a:spcAft>
                <a:spcPts val="600"/>
              </a:spcAft>
            </a:pPr>
            <a:r>
              <a:rPr lang="ru-RU" sz="2800" dirty="0" smtClean="0">
                <a:effectLst/>
              </a:rPr>
              <a:t>Обеспечение безопасности и сохранности данных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ü"/>
            </a:pPr>
            <a:r>
              <a:rPr lang="ru-RU" sz="2800" u="sng" dirty="0" smtClean="0">
                <a:effectLst/>
              </a:rPr>
              <a:t>Оптимизация</a:t>
            </a:r>
          </a:p>
          <a:p>
            <a:pPr marL="496888">
              <a:spcAft>
                <a:spcPts val="600"/>
              </a:spcAft>
            </a:pPr>
            <a:r>
              <a:rPr lang="ru-RU" sz="2800" dirty="0" smtClean="0">
                <a:effectLst/>
              </a:rPr>
              <a:t>Оптимизация средств по содержанию в штате технических работников, занимающихся поддержкой системы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ü"/>
            </a:pPr>
            <a:r>
              <a:rPr lang="ru-RU" sz="2800" u="sng" dirty="0" smtClean="0">
                <a:effectLst/>
              </a:rPr>
              <a:t>Интеграция</a:t>
            </a:r>
          </a:p>
          <a:p>
            <a:pPr marL="539750">
              <a:spcAft>
                <a:spcPts val="600"/>
              </a:spcAft>
            </a:pPr>
            <a:r>
              <a:rPr lang="ru-RU" sz="2800" dirty="0" smtClean="0">
                <a:effectLst/>
              </a:rPr>
              <a:t>Интеграция с системой межведомственного электронного документооборота Республики Беларусь (СМДО)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5458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26026"/>
            <a:ext cx="1186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4000" b="1" dirty="0" smtClean="0"/>
              <a:t>2.</a:t>
            </a:r>
            <a:r>
              <a:rPr lang="en-US" sz="4000" b="1" dirty="0" smtClean="0"/>
              <a:t>1</a:t>
            </a:r>
            <a:r>
              <a:rPr lang="ru-RU" sz="4000" b="1" dirty="0" smtClean="0"/>
              <a:t>. СЭД «SMBusiness»</a:t>
            </a:r>
          </a:p>
        </p:txBody>
      </p:sp>
    </p:spTree>
    <p:extLst>
      <p:ext uri="{BB962C8B-B14F-4D97-AF65-F5344CB8AC3E}">
        <p14:creationId xmlns:p14="http://schemas.microsoft.com/office/powerpoint/2010/main" val="121378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800" b="1" dirty="0" smtClean="0"/>
              <a:t>Основной функционал СЭД «SMBusiness»</a:t>
            </a:r>
          </a:p>
          <a:p>
            <a:pPr indent="496888">
              <a:spcAft>
                <a:spcPts val="1200"/>
              </a:spcAft>
            </a:pPr>
            <a:r>
              <a:rPr lang="ru-RU" sz="2800" b="1" dirty="0" smtClean="0">
                <a:effectLst/>
              </a:rPr>
              <a:t>1) Свободное создание карточек документов</a:t>
            </a:r>
          </a:p>
          <a:p>
            <a:pPr indent="496888">
              <a:spcAft>
                <a:spcPts val="600"/>
              </a:spcAft>
            </a:pPr>
            <a:r>
              <a:rPr lang="ru-RU" sz="2800" dirty="0" smtClean="0">
                <a:effectLst/>
              </a:rPr>
              <a:t>Наличие конструктора в СЭД «SMBusiness» позволяет создавать любые формы </a:t>
            </a:r>
            <a:r>
              <a:rPr lang="ru-RU" sz="2800" u="sng" dirty="0" smtClean="0">
                <a:effectLst/>
              </a:rPr>
              <a:t>регистрационных карточек </a:t>
            </a:r>
            <a:r>
              <a:rPr lang="ru-RU" sz="2800" dirty="0" smtClean="0">
                <a:effectLst/>
              </a:rPr>
              <a:t>документов или изменять имеющиеся, а так же справочников и информационных разделов в соответствии с критериями и требованиям учета и обработки документов в организации. Наличие механизма гибкой регистрационной карточки позволяет организовать автоматизацию учета:</a:t>
            </a:r>
          </a:p>
          <a:p>
            <a:pPr marL="984250" indent="-28575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входящих документов;</a:t>
            </a:r>
          </a:p>
          <a:p>
            <a:pPr marL="984250" indent="-28575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исходящих документов;</a:t>
            </a:r>
          </a:p>
          <a:p>
            <a:pPr marL="984250" indent="-28575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обращений граждан;</a:t>
            </a:r>
          </a:p>
          <a:p>
            <a:pPr marL="984250" indent="-28575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организационно-распорядительных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73909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Основной функционал СЭД «SMBusiness»</a:t>
            </a:r>
          </a:p>
          <a:p>
            <a:pPr indent="496888">
              <a:spcAft>
                <a:spcPts val="1200"/>
              </a:spcAft>
            </a:pPr>
            <a:r>
              <a:rPr lang="ru-RU" sz="2800" b="1" dirty="0" smtClean="0">
                <a:effectLst/>
              </a:rPr>
              <a:t>2) Работа с любыми электронными документами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СЭД «SMBusiness» позволяет регистрировать и сохранять документы в виде файлов, созданных любым приложением. 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При регистрации документа создается «регистрационная карточка документа». 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Поиск документов можно осуществлять по реквизитам документа либо используя полнотекстовый поиск.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Для каждой организации СЭД «SMBusiness» позволяет настраивать перечень журналов, в которых сохраняются карточки документов. Каждый журнал можно настроить под определенное подразделение. </a:t>
            </a:r>
          </a:p>
        </p:txBody>
      </p:sp>
    </p:spTree>
    <p:extLst>
      <p:ext uri="{BB962C8B-B14F-4D97-AF65-F5344CB8AC3E}">
        <p14:creationId xmlns:p14="http://schemas.microsoft.com/office/powerpoint/2010/main" val="67511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13232" y="704088"/>
            <a:ext cx="10680192" cy="79608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  <a:cs typeface="Times New Roman" pitchFamily="18" charset="0"/>
              </a:rPr>
              <a:t>Нормативные правовые акты и методические документы </a:t>
            </a:r>
            <a:r>
              <a:rPr lang="ru-RU" sz="2800" dirty="0" smtClean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3</a:t>
            </a:r>
            <a:r>
              <a:rPr lang="ru-RU" sz="2800" dirty="0" smtClean="0">
                <a:cs typeface="Times New Roman" pitchFamily="18" charset="0"/>
              </a:rPr>
              <a:t>/3)</a:t>
            </a:r>
            <a:endParaRPr lang="ru-RU" sz="2800" b="1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64523" y="1844824"/>
            <a:ext cx="10400885" cy="4351338"/>
          </a:xfrm>
        </p:spPr>
        <p:txBody>
          <a:bodyPr>
            <a:normAutofit/>
          </a:bodyPr>
          <a:lstStyle/>
          <a:p>
            <a:r>
              <a:rPr lang="ru-RU" dirty="0"/>
              <a:t>Методические рекомендации по включению документов в электронном виде, электронных документов и информационных ресурсов в номенклатуры дел государственных органов и иных организаций // Приказ директора Департамента по архивам и делопроизводству Министерства юстиции Республики Беларусь от 29.12.2017 № 56. </a:t>
            </a:r>
          </a:p>
          <a:p>
            <a:pPr lvl="0"/>
            <a:r>
              <a:rPr lang="ru-RU" dirty="0"/>
              <a:t>Методические рекомендации по работе с информационными ресурсами в организациях Республики Беларусь // Приказ директора Департамента по архивам и делопроизводству Министерства юстиции Республики Беларусь от 06.08.2013 № 40.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8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Основной функционал СЭД «SMBusiness»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В системе имеется возможность разграничения прав пользователей на просмотр журналов и различных действий в нем. 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Реализована возможность создания консолидированных журналов, включающих документы, отобранные по определенным условиям.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Получение регистрационного номера документа происходит в автоматическом режиме на основе настроенного шаблона. Номер в журнале может присваиваться как в автоматическом, так и в ручном режиме. 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Шаблоны нумерации настраиваются в соответствии с номенклатурой дел в организации. При автоматической регистрации документа происходит проверка на факт повторной его регистрации.</a:t>
            </a:r>
          </a:p>
        </p:txBody>
      </p:sp>
    </p:spTree>
    <p:extLst>
      <p:ext uri="{BB962C8B-B14F-4D97-AF65-F5344CB8AC3E}">
        <p14:creationId xmlns:p14="http://schemas.microsoft.com/office/powerpoint/2010/main" val="977519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2651" y="348963"/>
            <a:ext cx="11865935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Основной функционал СЭД «SMBusiness»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В СЭД «SMBusiness» устанавливаются связи между документами в зависимости от действий пользователей, также реализован интерфейс установки и редактирования связей между документами с указанием содержательного типа связи.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Обмен документами и сообщениями организован в системе посредством внутреннего почтового сервиса.</a:t>
            </a:r>
          </a:p>
          <a:p>
            <a:pPr indent="496888">
              <a:spcAft>
                <a:spcPts val="1200"/>
              </a:spcAft>
            </a:pPr>
            <a:r>
              <a:rPr lang="ru-RU" sz="2800" b="1" dirty="0" smtClean="0">
                <a:effectLst/>
              </a:rPr>
              <a:t>3) Потоковое сканирование документов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Потоковое сканирование используется в случае множественного ввода бумажных документов в СЭД «SMBusiness». Данный метод сканирования позволяет управлять отсканированными документами на уровне ввода, предварительно просматривать, перестраивать порядок, нумерацию, автоматически сохранять в PDF формат и пр.</a:t>
            </a:r>
          </a:p>
        </p:txBody>
      </p:sp>
    </p:spTree>
    <p:extLst>
      <p:ext uri="{BB962C8B-B14F-4D97-AF65-F5344CB8AC3E}">
        <p14:creationId xmlns:p14="http://schemas.microsoft.com/office/powerpoint/2010/main" val="200690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Основной функционал СЭД «SMBusiness»</a:t>
            </a:r>
          </a:p>
          <a:p>
            <a:pPr indent="496888">
              <a:spcAft>
                <a:spcPts val="1200"/>
              </a:spcAft>
            </a:pPr>
            <a:r>
              <a:rPr lang="ru-RU" sz="2800" b="1" dirty="0" smtClean="0">
                <a:effectLst/>
              </a:rPr>
              <a:t>4) Атрибутный поиск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В СЭД «SMBusiness» атрибутный поиск осуществляется по любым реквизитам, которые присутствуют в регистрационной карточке документа.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СЭД «SMBusiness» обеспечивает построение поисковых запросов произвольной сложности, позволяющих искать документы, значения реквизитов которых отвечают условиям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663856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Основной функционал СЭД «SMBusiness»</a:t>
            </a:r>
          </a:p>
          <a:p>
            <a:pPr indent="496888">
              <a:spcAft>
                <a:spcPts val="1200"/>
              </a:spcAft>
            </a:pPr>
            <a:r>
              <a:rPr lang="ru-RU" sz="2800" b="1" dirty="0" smtClean="0">
                <a:effectLst/>
              </a:rPr>
              <a:t>5) Автоматизированный контроль исполнения поручений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СЭД «SMBusiness» обеспечивает контроль исполнения поручений по документам.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Интерфейс работы с поручениями реализован через задачи (сообщения), содержащие информацию о главном исполнителе, соисполнителях, сроках исполнения поручений. 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Для каждой организации система в автоматическом режиме отслеживает просроченные либо приближающиеся к окончанию срока поручения (в зависимости от настроек) и оповещает об этом исполнителя, руководителей, контролеров и т.д.</a:t>
            </a:r>
          </a:p>
        </p:txBody>
      </p:sp>
    </p:spTree>
    <p:extLst>
      <p:ext uri="{BB962C8B-B14F-4D97-AF65-F5344CB8AC3E}">
        <p14:creationId xmlns:p14="http://schemas.microsoft.com/office/powerpoint/2010/main" val="673125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5814" y="465922"/>
            <a:ext cx="1148316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800" b="1" dirty="0" smtClean="0"/>
              <a:t>Основной функционал СЭД «SMBusiness»</a:t>
            </a:r>
          </a:p>
          <a:p>
            <a:pPr indent="496888">
              <a:spcAft>
                <a:spcPts val="1200"/>
              </a:spcAft>
            </a:pPr>
            <a:r>
              <a:rPr lang="ru-RU" sz="2800" b="1" dirty="0" smtClean="0"/>
              <a:t>6) </a:t>
            </a:r>
            <a:r>
              <a:rPr lang="ru-RU" sz="2800" b="1" dirty="0" smtClean="0">
                <a:effectLst/>
              </a:rPr>
              <a:t>Автоматизированные маршруты документов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Предусмотрена возможность создавать маршруты либо общие, либо индивидуальные. 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Маршруты состоят из этапов движения документов. 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Этапов может быть сколько угодно. 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Каждый этап состоит из определенных действий, которые также настраиваются. 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В каждом этапе задействованы определенные пользователи либо группа. Данные пользователи и группы также редактируются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315912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Основной функционал СЭД «SMBusiness»</a:t>
            </a:r>
          </a:p>
          <a:p>
            <a:pPr indent="496888">
              <a:spcAft>
                <a:spcPts val="1200"/>
              </a:spcAft>
            </a:pPr>
            <a:r>
              <a:rPr lang="ru-RU" sz="2800" b="1" dirty="0" smtClean="0">
                <a:effectLst/>
              </a:rPr>
              <a:t>7) Интеграция с MS Office приложениями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Функционал СЭД «SMBusiness» позволяет вносить документы напрямую из MS Office приложений, а так же из проводника, что существенно упрощает работу при регистрации документов.</a:t>
            </a:r>
          </a:p>
          <a:p>
            <a:pPr indent="496888">
              <a:spcAft>
                <a:spcPts val="1200"/>
              </a:spcAft>
            </a:pPr>
            <a:r>
              <a:rPr lang="ru-RU" sz="2800" b="1" dirty="0" smtClean="0">
                <a:effectLst/>
              </a:rPr>
              <a:t>8) Оперативный архив документов</a:t>
            </a:r>
          </a:p>
          <a:p>
            <a:pPr indent="496888">
              <a:spcAft>
                <a:spcPts val="1200"/>
              </a:spcAft>
            </a:pPr>
            <a:r>
              <a:rPr lang="ru-RU" sz="2800" dirty="0" smtClean="0">
                <a:effectLst/>
              </a:rPr>
              <a:t>В СЭД «SMBusiness» архив ведется в соответствии с действующей номенклатурой дел в организации.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1944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800" b="1" dirty="0" smtClean="0">
                <a:effectLst/>
              </a:rPr>
              <a:t>Виды конфигурации </a:t>
            </a:r>
            <a:r>
              <a:rPr lang="ru-RU" sz="2800" b="1" dirty="0" smtClean="0"/>
              <a:t>СЭД «SMBusiness»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71254" y="1360034"/>
            <a:ext cx="9554967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800" dirty="0" smtClean="0">
                <a:effectLst/>
              </a:rPr>
              <a:t>1) Базовая конфигурация.</a:t>
            </a:r>
          </a:p>
          <a:p>
            <a:pPr>
              <a:spcAft>
                <a:spcPts val="1200"/>
              </a:spcAft>
            </a:pPr>
            <a:r>
              <a:rPr lang="ru-RU" sz="2800" dirty="0" smtClean="0">
                <a:effectLst/>
              </a:rPr>
              <a:t>2) Конфигурация «SMBusiness Express» и «Express Soft».</a:t>
            </a:r>
          </a:p>
          <a:p>
            <a:pPr>
              <a:spcAft>
                <a:spcPts val="1200"/>
              </a:spcAft>
            </a:pPr>
            <a:r>
              <a:rPr lang="ru-RU" sz="2800" dirty="0" smtClean="0">
                <a:effectLst/>
              </a:rPr>
              <a:t>3) Конфигурация «Смарт+» и «Смарт Soft».</a:t>
            </a:r>
          </a:p>
          <a:p>
            <a:pPr>
              <a:spcAft>
                <a:spcPts val="1200"/>
              </a:spcAft>
            </a:pPr>
            <a:r>
              <a:rPr lang="ru-RU" sz="2800" dirty="0" smtClean="0">
                <a:effectLst/>
              </a:rPr>
              <a:t>4) Конфигурации «Light».</a:t>
            </a:r>
          </a:p>
          <a:p>
            <a:pPr>
              <a:spcAft>
                <a:spcPts val="1200"/>
              </a:spcAft>
            </a:pPr>
            <a:r>
              <a:rPr lang="ru-RU" sz="2800" dirty="0" smtClean="0">
                <a:effectLst/>
              </a:rPr>
              <a:t>5) Конфигурации «Талака».</a:t>
            </a:r>
          </a:p>
          <a:p>
            <a:pPr>
              <a:spcAft>
                <a:spcPts val="1200"/>
              </a:spcAft>
            </a:pPr>
            <a:r>
              <a:rPr lang="ru-RU" sz="2800" dirty="0" smtClean="0">
                <a:effectLst/>
              </a:rPr>
              <a:t>6) Конфигурации «Талака+».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8279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r>
              <a:rPr lang="ru-RU" sz="2800" b="1" dirty="0" smtClean="0">
                <a:effectLst/>
              </a:rPr>
              <a:t>1) Базовая конфигурация</a:t>
            </a:r>
          </a:p>
          <a:p>
            <a:r>
              <a:rPr lang="ru-RU" sz="2800" u="sng" dirty="0" smtClean="0">
                <a:effectLst/>
              </a:rPr>
              <a:t>Количество рабочих мест</a:t>
            </a:r>
            <a:r>
              <a:rPr lang="ru-RU" sz="2800" dirty="0" smtClean="0">
                <a:effectLst/>
              </a:rPr>
              <a:t>: любое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журналов</a:t>
            </a:r>
            <a:r>
              <a:rPr lang="ru-RU" sz="2800" dirty="0" smtClean="0">
                <a:effectLst/>
              </a:rPr>
              <a:t>: до 15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типовых форм отчетов</a:t>
            </a:r>
            <a:r>
              <a:rPr lang="ru-RU" sz="2800" dirty="0" smtClean="0">
                <a:effectLst/>
              </a:rPr>
              <a:t>: до 8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Перечень выполняемых работ</a:t>
            </a:r>
            <a:r>
              <a:rPr lang="ru-RU" sz="2800" dirty="0" smtClean="0">
                <a:effectLst/>
              </a:rPr>
              <a:t>: </a:t>
            </a:r>
          </a:p>
          <a:p>
            <a:r>
              <a:rPr lang="ru-RU" sz="2800" dirty="0" smtClean="0">
                <a:effectLst/>
              </a:rPr>
              <a:t>Обследование. </a:t>
            </a:r>
          </a:p>
          <a:p>
            <a:pPr marL="457200" indent="-277813">
              <a:buFont typeface="Arial" charset="0"/>
              <a:buChar char="•"/>
            </a:pPr>
            <a:r>
              <a:rPr lang="ru-RU" sz="2800" dirty="0" smtClean="0">
                <a:effectLst/>
              </a:rPr>
              <a:t>Установка и настройка СЭД на оборудовании НЦЭУ. </a:t>
            </a:r>
          </a:p>
          <a:p>
            <a:pPr marL="457200" indent="-277813">
              <a:buFont typeface="Arial" charset="0"/>
              <a:buChar char="•"/>
            </a:pPr>
            <a:r>
              <a:rPr lang="ru-RU" sz="2800" dirty="0" smtClean="0">
                <a:effectLst/>
              </a:rPr>
              <a:t>Установка клиентского приложения на рабочих местах пользователей. </a:t>
            </a:r>
          </a:p>
          <a:p>
            <a:pPr marL="457200" indent="-277813">
              <a:buFont typeface="Arial" charset="0"/>
              <a:buChar char="•"/>
            </a:pPr>
            <a:r>
              <a:rPr lang="ru-RU" sz="2800" dirty="0" smtClean="0">
                <a:effectLst/>
              </a:rPr>
              <a:t>Подготовка пользователей к работе с СЭД. </a:t>
            </a:r>
          </a:p>
          <a:p>
            <a:pPr marL="457200" indent="-277813">
              <a:buFont typeface="Arial" charset="0"/>
              <a:buChar char="•"/>
            </a:pPr>
            <a:r>
              <a:rPr lang="ru-RU" sz="2800" dirty="0" smtClean="0">
                <a:effectLst/>
              </a:rPr>
              <a:t>Опытная эксплуатация.</a:t>
            </a:r>
          </a:p>
        </p:txBody>
      </p:sp>
    </p:spTree>
    <p:extLst>
      <p:ext uri="{BB962C8B-B14F-4D97-AF65-F5344CB8AC3E}">
        <p14:creationId xmlns:p14="http://schemas.microsoft.com/office/powerpoint/2010/main" val="353047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r>
              <a:rPr lang="ru-RU" sz="2800" b="1" dirty="0" smtClean="0">
                <a:effectLst/>
              </a:rPr>
              <a:t>2) Конфигурация «SMBusiness Express» и «Express Soft»*</a:t>
            </a:r>
          </a:p>
          <a:p>
            <a:r>
              <a:rPr lang="ru-RU" sz="2800" u="sng" dirty="0" smtClean="0">
                <a:effectLst/>
              </a:rPr>
              <a:t>Количество рабочих мест</a:t>
            </a:r>
            <a:r>
              <a:rPr lang="ru-RU" sz="2800" dirty="0" smtClean="0">
                <a:effectLst/>
              </a:rPr>
              <a:t>: до 10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журналов</a:t>
            </a:r>
            <a:r>
              <a:rPr lang="ru-RU" sz="2800" dirty="0" smtClean="0">
                <a:effectLst/>
              </a:rPr>
              <a:t>: до 5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типовых форм отчетов</a:t>
            </a:r>
            <a:r>
              <a:rPr lang="ru-RU" sz="2800" dirty="0" smtClean="0">
                <a:effectLst/>
              </a:rPr>
              <a:t>: до 5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Увеличение количества рабочих мест</a:t>
            </a:r>
            <a:r>
              <a:rPr lang="ru-RU" sz="2800" b="1" dirty="0" smtClean="0">
                <a:effectLst/>
              </a:rPr>
              <a:t>: </a:t>
            </a:r>
            <a:r>
              <a:rPr lang="ru-RU" sz="2800" dirty="0" smtClean="0">
                <a:effectLst/>
              </a:rPr>
              <a:t>предусмотрено</a:t>
            </a:r>
            <a:r>
              <a:rPr lang="ru-RU" sz="2800" b="1" dirty="0" smtClean="0">
                <a:effectLst/>
              </a:rPr>
              <a:t/>
            </a:r>
            <a:br>
              <a:rPr lang="ru-RU" sz="2800" b="1" dirty="0" smtClean="0">
                <a:effectLst/>
              </a:rPr>
            </a:br>
            <a:r>
              <a:rPr lang="ru-RU" sz="2800" u="sng" dirty="0" smtClean="0">
                <a:effectLst/>
              </a:rPr>
              <a:t>Перечень выполняемых работ («SMBusiness Express»): </a:t>
            </a:r>
            <a:r>
              <a:rPr lang="ru-RU" sz="2800" dirty="0" smtClean="0">
                <a:effectLst/>
              </a:rPr>
              <a:t>Установка и настройка СЭД на оборудовании НЦЭУ. Подготовка пользователей к работе с СЭД (группа до 10 человек) с выездом на территорию заказчика (до 2-х рабочих дней)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Перечень выполняемых работ («Express Soft»):</a:t>
            </a:r>
            <a:r>
              <a:rPr lang="ru-RU" sz="2800" dirty="0" smtClean="0">
                <a:effectLst/>
              </a:rPr>
              <a:t> Установка и настройка СЭД на оборудовании НЦЭУ. Консультации пользователей Потребителя по вопросам работы СЭД</a:t>
            </a:r>
            <a:br>
              <a:rPr lang="ru-RU" sz="2800" dirty="0" smtClean="0">
                <a:effectLst/>
              </a:rPr>
            </a:br>
            <a:r>
              <a:rPr lang="ru-RU" sz="2000" dirty="0" smtClean="0">
                <a:effectLst/>
              </a:rPr>
              <a:t>* </a:t>
            </a:r>
            <a:r>
              <a:rPr lang="ru-RU" sz="2400" dirty="0" smtClean="0">
                <a:effectLst/>
              </a:rPr>
              <a:t>Установка клиентского приложения на рабочих местах пользователей осуществляется заказчиком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1671886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r>
              <a:rPr lang="ru-RU" sz="2800" b="1" dirty="0" smtClean="0">
                <a:effectLst/>
              </a:rPr>
              <a:t>3) Конфигурация «Смарт+» и «Смарт Soft»*</a:t>
            </a:r>
          </a:p>
          <a:p>
            <a:r>
              <a:rPr lang="ru-RU" sz="2800" u="sng" dirty="0" smtClean="0">
                <a:effectLst/>
              </a:rPr>
              <a:t>Количество рабочих мест</a:t>
            </a:r>
            <a:r>
              <a:rPr lang="ru-RU" sz="2800" dirty="0" smtClean="0">
                <a:effectLst/>
              </a:rPr>
              <a:t>: до 5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журналов</a:t>
            </a:r>
            <a:r>
              <a:rPr lang="ru-RU" sz="2800" dirty="0" smtClean="0">
                <a:effectLst/>
              </a:rPr>
              <a:t>: до 5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типовых форм отчетов</a:t>
            </a:r>
            <a:r>
              <a:rPr lang="ru-RU" sz="2800" dirty="0" smtClean="0">
                <a:effectLst/>
              </a:rPr>
              <a:t>: до 5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Увеличение количества рабочих мест</a:t>
            </a:r>
            <a:r>
              <a:rPr lang="ru-RU" sz="2800" dirty="0" smtClean="0">
                <a:effectLst/>
              </a:rPr>
              <a:t>: предусмотрено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Перечень выполняемых работ («Смарт+»)</a:t>
            </a:r>
            <a:r>
              <a:rPr lang="ru-RU" sz="2800" dirty="0" smtClean="0">
                <a:effectLst/>
              </a:rPr>
              <a:t>: Установка и настройка СЭД на оборудовании НЦЭУ. Подготовка пользователей к работе с СЭД (группа до 5 человек) с выездом на территорию заказчика (4 часа)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Перечень выполняемых работ («Смарт Soft»):</a:t>
            </a:r>
            <a:r>
              <a:rPr lang="ru-RU" sz="2800" dirty="0" smtClean="0">
                <a:effectLst/>
              </a:rPr>
              <a:t> Установка и настройка СЭД на оборудовании НЦЭУ. Консультации пользователей Потребителя по вопросам работы СЭД.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* </a:t>
            </a:r>
            <a:r>
              <a:rPr lang="ru-RU" sz="2400" dirty="0" smtClean="0">
                <a:effectLst/>
              </a:rPr>
              <a:t>Установка клиентского приложения на рабочих местах пользователей осуществляется заказчиком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39170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51033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Термины и определения </a:t>
            </a:r>
            <a:r>
              <a:rPr lang="ru-RU" sz="2800" dirty="0">
                <a:cs typeface="Times New Roman" pitchFamily="18" charset="0"/>
              </a:rPr>
              <a:t>(1/3)</a:t>
            </a:r>
            <a:endParaRPr lang="ru-RU" sz="2800" b="1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8145" y="908720"/>
            <a:ext cx="10673541" cy="511256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ru-RU" b="1" dirty="0"/>
              <a:t>Электронный документ</a:t>
            </a:r>
            <a:r>
              <a:rPr lang="en-US" b="1" dirty="0"/>
              <a:t> (</a:t>
            </a:r>
            <a:r>
              <a:rPr lang="ru-RU" b="1" dirty="0"/>
              <a:t>ЭД) –</a:t>
            </a:r>
            <a:r>
              <a:rPr lang="en-US" b="1" dirty="0"/>
              <a:t> </a:t>
            </a:r>
            <a:r>
              <a:rPr lang="ru-RU" dirty="0"/>
              <a:t>документ в электронном виде с реквизитами, позволяющими установить его целостность и подлинность, которые подтверждаются путем применения сертифицированных средств </a:t>
            </a:r>
            <a:r>
              <a:rPr lang="ru-RU" u="sng" dirty="0"/>
              <a:t>электронной цифровой подписи</a:t>
            </a:r>
            <a:r>
              <a:rPr lang="ru-RU" dirty="0"/>
              <a:t> с использованием при проверке электронной цифровой подписи открытых ключей организации или физического лица (лиц), подписавших этот электронный документ.</a:t>
            </a:r>
          </a:p>
          <a:p>
            <a:pPr>
              <a:spcAft>
                <a:spcPts val="1200"/>
              </a:spcAft>
            </a:pPr>
            <a:r>
              <a:rPr lang="ru-RU" b="1" dirty="0"/>
              <a:t>Документ в электронном виде (ДЭВ)</a:t>
            </a:r>
            <a:r>
              <a:rPr lang="ru-RU" dirty="0"/>
              <a:t> -</a:t>
            </a:r>
            <a:r>
              <a:rPr lang="ru-RU" i="1" dirty="0"/>
              <a:t> </a:t>
            </a:r>
            <a:r>
              <a:rPr lang="ru-RU" dirty="0"/>
              <a:t>документ, информация которого представлена в цифровой форме.</a:t>
            </a:r>
          </a:p>
          <a:p>
            <a:pPr lvl="0"/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5298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r>
              <a:rPr lang="ru-RU" sz="2800" b="1" dirty="0" smtClean="0">
                <a:effectLst/>
              </a:rPr>
              <a:t>4) Конфигурация «Light»*</a:t>
            </a:r>
          </a:p>
          <a:p>
            <a:r>
              <a:rPr lang="ru-RU" sz="2800" u="sng" dirty="0" smtClean="0">
                <a:effectLst/>
              </a:rPr>
              <a:t>Количество рабочих мест</a:t>
            </a:r>
            <a:r>
              <a:rPr lang="ru-RU" sz="2800" dirty="0" smtClean="0">
                <a:effectLst/>
              </a:rPr>
              <a:t>: до 3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журналов</a:t>
            </a:r>
            <a:r>
              <a:rPr lang="ru-RU" sz="2800" dirty="0" smtClean="0">
                <a:effectLst/>
              </a:rPr>
              <a:t>: до 3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типовых форм отчетов</a:t>
            </a:r>
            <a:r>
              <a:rPr lang="ru-RU" sz="2800" dirty="0" smtClean="0">
                <a:effectLst/>
              </a:rPr>
              <a:t>: нет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Увеличение количества рабочих мест</a:t>
            </a:r>
            <a:r>
              <a:rPr lang="ru-RU" sz="2800" dirty="0" smtClean="0">
                <a:effectLst/>
              </a:rPr>
              <a:t>: предусмотрено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Перечень выполняемых работ</a:t>
            </a:r>
            <a:r>
              <a:rPr lang="ru-RU" sz="2800" dirty="0" smtClean="0">
                <a:effectLst/>
              </a:rPr>
              <a:t>: Установка и настройка СЭД на оборудовании НЦЭУ.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Целевая аудитория</a:t>
            </a:r>
            <a:r>
              <a:rPr lang="ru-RU" sz="2800" b="1" dirty="0" smtClean="0">
                <a:effectLst/>
              </a:rPr>
              <a:t>:</a:t>
            </a:r>
            <a:r>
              <a:rPr lang="ru-RU" sz="2800" dirty="0" smtClean="0">
                <a:effectLst/>
              </a:rPr>
              <a:t> Организации, общее количество корреспонденции которых за год составляет не более 600 писем.</a:t>
            </a:r>
            <a:br>
              <a:rPr lang="ru-RU" sz="2800" dirty="0" smtClean="0">
                <a:effectLst/>
              </a:rPr>
            </a:br>
            <a:r>
              <a:rPr lang="ru-RU" sz="2400" dirty="0" smtClean="0">
                <a:effectLst/>
              </a:rPr>
              <a:t>* Установка клиентского приложения на рабочих местах пользователей осуществляется заказчиком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1212752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8666" y="200467"/>
            <a:ext cx="1186593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r>
              <a:rPr lang="ru-RU" sz="2800" b="1" dirty="0" smtClean="0">
                <a:effectLst/>
              </a:rPr>
              <a:t>5) Конфигурация «Талака»*</a:t>
            </a:r>
          </a:p>
          <a:p>
            <a:r>
              <a:rPr lang="ru-RU" sz="2800" u="sng" dirty="0" smtClean="0">
                <a:effectLst/>
              </a:rPr>
              <a:t>Количество рабочих мест</a:t>
            </a:r>
            <a:r>
              <a:rPr lang="ru-RU" sz="2800" dirty="0" smtClean="0">
                <a:effectLst/>
              </a:rPr>
              <a:t>: 1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журналов</a:t>
            </a:r>
            <a:r>
              <a:rPr lang="ru-RU" sz="2800" dirty="0" smtClean="0">
                <a:effectLst/>
              </a:rPr>
              <a:t>: 2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типовых форм отчетов</a:t>
            </a:r>
            <a:r>
              <a:rPr lang="ru-RU" sz="2800" dirty="0" smtClean="0">
                <a:effectLst/>
              </a:rPr>
              <a:t>: нет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Увеличение количества рабочих мест</a:t>
            </a:r>
            <a:r>
              <a:rPr lang="ru-RU" sz="2800" dirty="0" smtClean="0">
                <a:effectLst/>
              </a:rPr>
              <a:t>: предусмотрено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Перечень выполняемых работ</a:t>
            </a:r>
            <a:r>
              <a:rPr lang="ru-RU" sz="2800" dirty="0" smtClean="0">
                <a:effectLst/>
              </a:rPr>
              <a:t>: Установка и настройка СЭД на оборудовании НЦЭУ.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Целевая аудитория</a:t>
            </a:r>
            <a:r>
              <a:rPr lang="ru-RU" sz="2800" b="1" dirty="0" smtClean="0">
                <a:effectLst/>
              </a:rPr>
              <a:t>:</a:t>
            </a:r>
            <a:r>
              <a:rPr lang="ru-RU" sz="2800" dirty="0" smtClean="0">
                <a:effectLst/>
              </a:rPr>
              <a:t> Бюджетные организации, имеющие незначительный документооборот**.</a:t>
            </a:r>
            <a:br>
              <a:rPr lang="ru-RU" sz="2800" dirty="0" smtClean="0">
                <a:effectLst/>
              </a:rPr>
            </a:br>
            <a:endParaRPr lang="ru-RU" sz="1400" dirty="0" smtClean="0">
              <a:effectLst/>
            </a:endParaRPr>
          </a:p>
          <a:p>
            <a:r>
              <a:rPr lang="ru-RU" sz="2400" dirty="0" smtClean="0">
                <a:effectLst/>
              </a:rPr>
              <a:t>* Установка клиентского приложения на рабочих местах пользователей осуществляется заказчиком самостоятельно.</a:t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** В соответствии с критериями, определенными постановлением Совета Министров Республики Беларусь от 12.04.2016 № 299.</a:t>
            </a:r>
          </a:p>
        </p:txBody>
      </p:sp>
    </p:spTree>
    <p:extLst>
      <p:ext uri="{BB962C8B-B14F-4D97-AF65-F5344CB8AC3E}">
        <p14:creationId xmlns:p14="http://schemas.microsoft.com/office/powerpoint/2010/main" val="488225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8940" y="0"/>
            <a:ext cx="1186593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r>
              <a:rPr lang="ru-RU" sz="2800" b="1" dirty="0" smtClean="0">
                <a:effectLst/>
              </a:rPr>
              <a:t>6) Конфигурация «Талака+»*</a:t>
            </a:r>
            <a:br>
              <a:rPr lang="ru-RU" sz="2800" b="1" dirty="0" smtClean="0">
                <a:effectLst/>
              </a:rPr>
            </a:br>
            <a:r>
              <a:rPr lang="ru-RU" sz="2800" u="sng" dirty="0" smtClean="0">
                <a:effectLst/>
              </a:rPr>
              <a:t>Условие</a:t>
            </a:r>
            <a:r>
              <a:rPr lang="ru-RU" sz="2800" dirty="0" smtClean="0">
                <a:effectLst/>
              </a:rPr>
              <a:t>:</a:t>
            </a:r>
            <a:r>
              <a:rPr lang="ru-RU" sz="2800" b="1" dirty="0" smtClean="0">
                <a:effectLst/>
              </a:rPr>
              <a:t> </a:t>
            </a:r>
            <a:r>
              <a:rPr lang="ru-RU" sz="2800" dirty="0" smtClean="0">
                <a:effectLst/>
              </a:rPr>
              <a:t>заключение договора с одним юридическим лицом на предоставление доступа и сопровождение СЭД «SMBusiness» конфигурации «Талака+» в интересах </a:t>
            </a:r>
            <a:r>
              <a:rPr lang="ru-RU" sz="2800" u="sng" dirty="0" smtClean="0">
                <a:effectLst/>
              </a:rPr>
              <a:t>нескольких</a:t>
            </a:r>
            <a:r>
              <a:rPr lang="ru-RU" sz="2800" dirty="0" smtClean="0">
                <a:effectLst/>
              </a:rPr>
              <a:t> организаций.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рабочих мест</a:t>
            </a:r>
            <a:r>
              <a:rPr lang="ru-RU" sz="2800" b="1" dirty="0" smtClean="0">
                <a:effectLst/>
              </a:rPr>
              <a:t>:</a:t>
            </a:r>
            <a:r>
              <a:rPr lang="ru-RU" sz="2800" dirty="0" smtClean="0">
                <a:effectLst/>
              </a:rPr>
              <a:t> 1 для каждой из организаций, в интересах которых заключается договор.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журналов</a:t>
            </a:r>
            <a:r>
              <a:rPr lang="ru-RU" sz="2800" dirty="0" smtClean="0">
                <a:effectLst/>
              </a:rPr>
              <a:t>: 2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Количество типовых форм отчетов</a:t>
            </a:r>
            <a:r>
              <a:rPr lang="ru-RU" sz="2800" b="1" dirty="0" smtClean="0">
                <a:effectLst/>
              </a:rPr>
              <a:t>:</a:t>
            </a:r>
            <a:r>
              <a:rPr lang="ru-RU" sz="2800" dirty="0" smtClean="0">
                <a:effectLst/>
              </a:rPr>
              <a:t> нет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Увеличение количества рабочих мест</a:t>
            </a:r>
            <a:r>
              <a:rPr lang="ru-RU" sz="2800" dirty="0" smtClean="0">
                <a:effectLst/>
              </a:rPr>
              <a:t>: предусмотрено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Перечень выполняемых работ</a:t>
            </a:r>
            <a:r>
              <a:rPr lang="ru-RU" sz="2800" dirty="0" smtClean="0">
                <a:effectLst/>
              </a:rPr>
              <a:t>: Установка и настройка СЭД на оборудовании НЦЭУ.</a:t>
            </a:r>
            <a:br>
              <a:rPr lang="ru-RU" sz="2800" dirty="0" smtClean="0">
                <a:effectLst/>
              </a:rPr>
            </a:br>
            <a:r>
              <a:rPr lang="ru-RU" sz="2800" u="sng" dirty="0" smtClean="0">
                <a:effectLst/>
              </a:rPr>
              <a:t>Целевая аудитория</a:t>
            </a:r>
            <a:r>
              <a:rPr lang="ru-RU" sz="2800" b="1" dirty="0" smtClean="0">
                <a:effectLst/>
              </a:rPr>
              <a:t>:</a:t>
            </a:r>
            <a:r>
              <a:rPr lang="ru-RU" sz="2800" dirty="0" smtClean="0">
                <a:effectLst/>
              </a:rPr>
              <a:t> Бюджетные организации, имеющие незначительный документооборот.</a:t>
            </a:r>
            <a:br>
              <a:rPr lang="ru-RU" sz="2800" dirty="0" smtClean="0">
                <a:effectLst/>
              </a:rPr>
            </a:br>
            <a:r>
              <a:rPr lang="ru-RU" sz="2400" dirty="0" smtClean="0">
                <a:effectLst/>
              </a:rPr>
              <a:t>* Установка клиентского приложения на рабочих местах пользователей осуществляется заказчиком самостоятельно.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931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indent="361950">
              <a:spcAft>
                <a:spcPts val="600"/>
              </a:spcAft>
              <a:tabLst>
                <a:tab pos="527050" algn="l"/>
              </a:tabLst>
            </a:pPr>
            <a:endParaRPr lang="ru-RU" sz="2800" dirty="0" smtClean="0"/>
          </a:p>
          <a:p>
            <a:pPr indent="361950">
              <a:spcAft>
                <a:spcPts val="600"/>
              </a:spcAft>
              <a:tabLst>
                <a:tab pos="527050" algn="l"/>
              </a:tabLst>
            </a:pPr>
            <a:endParaRPr lang="ru-RU" sz="2800" dirty="0"/>
          </a:p>
          <a:p>
            <a:pPr indent="361950">
              <a:spcAft>
                <a:spcPts val="600"/>
              </a:spcAft>
              <a:tabLst>
                <a:tab pos="527050" algn="l"/>
              </a:tabLst>
            </a:pPr>
            <a:r>
              <a:rPr lang="ru-RU" sz="2800" dirty="0" smtClean="0"/>
              <a:t>Рассмотрим более подробно </a:t>
            </a:r>
            <a:r>
              <a:rPr lang="ru-RU" sz="2800" u="sng" dirty="0" smtClean="0"/>
              <a:t>спецификацию</a:t>
            </a:r>
            <a:r>
              <a:rPr lang="ru-RU" sz="2800" dirty="0" smtClean="0"/>
              <a:t> конфигурации системы электронного документооборота на примере СЭД </a:t>
            </a:r>
            <a:r>
              <a:rPr lang="ru-RU" sz="2800" u="sng" dirty="0" smtClean="0"/>
              <a:t>«SMBusiness Express»</a:t>
            </a:r>
            <a:endParaRPr lang="ru-RU" sz="2000" u="sng" dirty="0" smtClean="0">
              <a:effectLst/>
            </a:endParaRPr>
          </a:p>
          <a:p>
            <a:pPr>
              <a:spcAft>
                <a:spcPts val="600"/>
              </a:spcAft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887291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ctr">
              <a:spcAft>
                <a:spcPts val="600"/>
              </a:spcAft>
            </a:pPr>
            <a:r>
              <a:rPr lang="ru-RU" sz="2800" b="1" dirty="0" smtClean="0"/>
              <a:t>Спецификация конфигурации СЭД «SMBusiness Express»</a:t>
            </a:r>
            <a:endParaRPr lang="ru-RU" sz="2000" dirty="0" smtClean="0">
              <a:effectLst/>
            </a:endParaRPr>
          </a:p>
          <a:p>
            <a:pPr>
              <a:spcAft>
                <a:spcPts val="600"/>
              </a:spcAft>
            </a:pPr>
            <a:r>
              <a:rPr lang="ru-RU" sz="2800" b="1" u="sng" dirty="0" smtClean="0">
                <a:effectLst/>
              </a:rPr>
              <a:t>1) Основные функции</a:t>
            </a:r>
            <a:r>
              <a:rPr lang="ru-RU" sz="2800" dirty="0" smtClean="0"/>
              <a:t> (1/3)</a:t>
            </a:r>
            <a:endParaRPr lang="ru-RU" sz="2800" b="1" u="sng" dirty="0" smtClean="0"/>
          </a:p>
          <a:p>
            <a:pPr>
              <a:spcAft>
                <a:spcPts val="600"/>
              </a:spcAft>
            </a:pPr>
            <a:r>
              <a:rPr lang="ru-RU" sz="2800" dirty="0" smtClean="0"/>
              <a:t>Система выполняет следующие задачи: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b="1" dirty="0" smtClean="0"/>
              <a:t>работа с базой справочно-информационных и организационно-распорядительных документов:</a:t>
            </a:r>
            <a:endParaRPr lang="ru-RU" sz="2800" dirty="0" smtClean="0"/>
          </a:p>
          <a:p>
            <a:pPr marL="715963" indent="-234950">
              <a:spcAft>
                <a:spcPts val="600"/>
              </a:spcAft>
              <a:buFont typeface="Arial" charset="0"/>
              <a:buChar char="•"/>
              <a:tabLst>
                <a:tab pos="173038" algn="l"/>
              </a:tabLst>
            </a:pPr>
            <a:r>
              <a:rPr lang="ru-RU" sz="2800" dirty="0" smtClean="0">
                <a:effectLst/>
              </a:rPr>
              <a:t>создание документов и помещение их в оперативное хранилище данных;</a:t>
            </a:r>
          </a:p>
          <a:p>
            <a:pPr marL="715963" indent="-234950">
              <a:spcAft>
                <a:spcPts val="600"/>
              </a:spcAft>
              <a:buFont typeface="Arial" charset="0"/>
              <a:buChar char="•"/>
              <a:tabLst>
                <a:tab pos="173038" algn="l"/>
              </a:tabLst>
            </a:pPr>
            <a:r>
              <a:rPr lang="ru-RU" sz="2800" dirty="0" smtClean="0">
                <a:effectLst/>
              </a:rPr>
              <a:t>поиск документов в оперативном хранилище данных;</a:t>
            </a:r>
          </a:p>
          <a:p>
            <a:pPr marL="715963" indent="-234950">
              <a:spcAft>
                <a:spcPts val="600"/>
              </a:spcAft>
              <a:buFont typeface="Arial" charset="0"/>
              <a:buChar char="•"/>
              <a:tabLst>
                <a:tab pos="173038" algn="l"/>
              </a:tabLst>
            </a:pPr>
            <a:r>
              <a:rPr lang="ru-RU" sz="2800" dirty="0" smtClean="0">
                <a:effectLst/>
              </a:rPr>
              <a:t>контроль доступа к документам в соответствии с правами доступа;</a:t>
            </a:r>
          </a:p>
          <a:p>
            <a:pPr marL="715963" indent="-234950">
              <a:spcAft>
                <a:spcPts val="600"/>
              </a:spcAft>
              <a:buFont typeface="Arial" charset="0"/>
              <a:buChar char="•"/>
              <a:tabLst>
                <a:tab pos="173038" algn="l"/>
              </a:tabLst>
            </a:pPr>
            <a:r>
              <a:rPr lang="ru-RU" sz="2800" dirty="0" smtClean="0">
                <a:effectLst/>
              </a:rPr>
              <a:t>протоколирование действий пользователей с документами;</a:t>
            </a:r>
          </a:p>
          <a:p>
            <a:pPr marL="715963" indent="-234950">
              <a:spcAft>
                <a:spcPts val="600"/>
              </a:spcAft>
              <a:buFont typeface="Arial" charset="0"/>
              <a:buChar char="•"/>
              <a:tabLst>
                <a:tab pos="173038" algn="l"/>
              </a:tabLst>
            </a:pPr>
            <a:r>
              <a:rPr lang="ru-RU" sz="2800" dirty="0" smtClean="0">
                <a:effectLst/>
              </a:rPr>
              <a:t>рассылка документов между пользователями СЭД с использованием свободных маршрутов движения.</a:t>
            </a:r>
          </a:p>
        </p:txBody>
      </p:sp>
    </p:spTree>
    <p:extLst>
      <p:ext uri="{BB962C8B-B14F-4D97-AF65-F5344CB8AC3E}">
        <p14:creationId xmlns:p14="http://schemas.microsoft.com/office/powerpoint/2010/main" val="1060381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  <a:r>
              <a:rPr lang="ru-RU" sz="2800" dirty="0" smtClean="0">
                <a:effectLst/>
              </a:rPr>
              <a:t>Основные функции </a:t>
            </a:r>
            <a:r>
              <a:rPr lang="ru-RU" sz="2800" dirty="0" smtClean="0"/>
              <a:t>(2/3)</a:t>
            </a:r>
          </a:p>
          <a:p>
            <a:r>
              <a:rPr lang="ru-RU" sz="2800" dirty="0" smtClean="0"/>
              <a:t>Система выполняет следующие задачи:</a:t>
            </a:r>
          </a:p>
          <a:p>
            <a:pPr marL="457200" indent="-457200">
              <a:buFont typeface="Wingdings" charset="2"/>
              <a:buChar char="Ø"/>
            </a:pPr>
            <a:r>
              <a:rPr lang="ru-RU" sz="2800" b="1" dirty="0" smtClean="0"/>
              <a:t>автоматизация функций делопроизводства организации:</a:t>
            </a:r>
            <a:endParaRPr lang="ru-RU" sz="2800" dirty="0" smtClean="0"/>
          </a:p>
          <a:p>
            <a:pPr marL="715963" indent="-234950">
              <a:buFont typeface="Arial" charset="0"/>
              <a:buChar char="•"/>
            </a:pPr>
            <a:r>
              <a:rPr lang="ru-RU" sz="2800" dirty="0" smtClean="0">
                <a:effectLst/>
              </a:rPr>
              <a:t>осуществление потокового сканирования поступившей документации с возможностью распознавания текста документов;</a:t>
            </a:r>
          </a:p>
          <a:p>
            <a:pPr marL="715963" indent="-234950">
              <a:buFont typeface="Arial" charset="0"/>
              <a:buChar char="•"/>
            </a:pPr>
            <a:r>
              <a:rPr lang="ru-RU" sz="2800" dirty="0" smtClean="0">
                <a:effectLst/>
              </a:rPr>
              <a:t>регистрация входящей, исходящей и внутренней корреспонденции с присвоением документам регистрационных номеров;</a:t>
            </a:r>
          </a:p>
          <a:p>
            <a:pPr marL="715963" indent="-234950">
              <a:buFont typeface="Arial" charset="0"/>
              <a:buChar char="•"/>
            </a:pPr>
            <a:r>
              <a:rPr lang="ru-RU" sz="2800" dirty="0" smtClean="0">
                <a:effectLst/>
              </a:rPr>
              <a:t> подписание, согласование, утверждение документов, в том числе с использованием ЭЦП сертифицированной в Республике Беларусь;</a:t>
            </a:r>
          </a:p>
          <a:p>
            <a:pPr marL="715963" indent="-234950">
              <a:buFont typeface="Arial" charset="0"/>
              <a:buChar char="•"/>
            </a:pPr>
            <a:r>
              <a:rPr lang="ru-RU" sz="2800" dirty="0" smtClean="0">
                <a:effectLst/>
              </a:rPr>
              <a:t>поддержка версионности документов;</a:t>
            </a:r>
          </a:p>
          <a:p>
            <a:pPr marL="715963" indent="-234950">
              <a:buFont typeface="Arial" charset="0"/>
              <a:buChar char="•"/>
            </a:pPr>
            <a:r>
              <a:rPr lang="ru-RU" sz="2800" dirty="0" smtClean="0">
                <a:effectLst/>
              </a:rPr>
              <a:t>установление связей документа с другими документами СЭД, созданными в процессе его обработки или исполнения;</a:t>
            </a:r>
          </a:p>
          <a:p>
            <a:pPr marL="715963" indent="-234950">
              <a:buFont typeface="Arial" charset="0"/>
              <a:buChar char="•"/>
            </a:pPr>
            <a:r>
              <a:rPr lang="ru-RU" sz="2800" dirty="0" smtClean="0">
                <a:effectLst/>
              </a:rPr>
              <a:t>контроль соблюдения исполнительской дисциплины (отслеживание сроков обработки и исполнения документов).</a:t>
            </a:r>
          </a:p>
        </p:txBody>
      </p:sp>
    </p:spTree>
    <p:extLst>
      <p:ext uri="{BB962C8B-B14F-4D97-AF65-F5344CB8AC3E}">
        <p14:creationId xmlns:p14="http://schemas.microsoft.com/office/powerpoint/2010/main" val="1932665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 algn="r"/>
            <a:r>
              <a:rPr lang="ru-RU" sz="2800" dirty="0" smtClean="0">
                <a:effectLst/>
              </a:rPr>
              <a:t>Основные функции </a:t>
            </a:r>
            <a:r>
              <a:rPr lang="ru-RU" sz="2800" dirty="0" smtClean="0"/>
              <a:t>(3/3)</a:t>
            </a:r>
          </a:p>
          <a:p>
            <a:r>
              <a:rPr lang="ru-RU" sz="2800" dirty="0" smtClean="0"/>
              <a:t>Система выполняет следующие задачи: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b="1" dirty="0" smtClean="0"/>
              <a:t>работа с резолюциями и поручениями (заданиями):</a:t>
            </a:r>
            <a:endParaRPr lang="ru-RU" sz="2800" dirty="0" smtClean="0"/>
          </a:p>
          <a:p>
            <a:pPr marL="674688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формирование резолюций и поручений, </a:t>
            </a:r>
          </a:p>
          <a:p>
            <a:pPr marL="674688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назначение сроков исполнения.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9760587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2) Управление электронными документами</a:t>
            </a:r>
            <a:endParaRPr lang="ru-RU" sz="2800" b="1" u="sng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Система обеспечивает управление электронными документами, в том числе:</a:t>
            </a:r>
          </a:p>
          <a:p>
            <a:pPr marL="935038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возможность хранения документов в журналах. Доступ к журналам должен осуществляться на основании заведомо настроенных ролей;</a:t>
            </a:r>
          </a:p>
          <a:p>
            <a:pPr marL="935038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возможность ведения и печати карточки документа;</a:t>
            </a:r>
          </a:p>
          <a:p>
            <a:pPr marL="935038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возможность поиска необходимой информации (полнотекстовый и атрибутивный поиск).</a:t>
            </a:r>
          </a:p>
        </p:txBody>
      </p:sp>
    </p:spTree>
    <p:extLst>
      <p:ext uri="{BB962C8B-B14F-4D97-AF65-F5344CB8AC3E}">
        <p14:creationId xmlns:p14="http://schemas.microsoft.com/office/powerpoint/2010/main" val="1135372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3) Регистрация документов</a:t>
            </a:r>
            <a:endParaRPr lang="ru-RU" sz="2800" b="1" u="sng" dirty="0" smtClean="0"/>
          </a:p>
          <a:p>
            <a:pPr>
              <a:spcAft>
                <a:spcPts val="1200"/>
              </a:spcAft>
            </a:pPr>
            <a:r>
              <a:rPr lang="ru-RU" sz="2800" dirty="0" smtClean="0">
                <a:effectLst/>
              </a:rPr>
              <a:t>Система обеспечивает регистрацию </a:t>
            </a:r>
          </a:p>
          <a:p>
            <a:pPr marL="801688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входящей корреспонденции,</a:t>
            </a:r>
          </a:p>
          <a:p>
            <a:pPr marL="801688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исходящей корреспонденции, </a:t>
            </a:r>
          </a:p>
          <a:p>
            <a:pPr marL="801688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внутренних документов, </a:t>
            </a:r>
          </a:p>
          <a:p>
            <a:pPr marL="801688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обращения граждан и юридических лиц, </a:t>
            </a:r>
          </a:p>
          <a:p>
            <a:pPr marL="801688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ОРД с использованием регистрационно-контрольных карточек </a:t>
            </a:r>
          </a:p>
          <a:p>
            <a:pPr marL="768350">
              <a:spcAft>
                <a:spcPts val="1200"/>
              </a:spcAft>
            </a:pPr>
            <a:r>
              <a:rPr lang="ru-RU" sz="2800" dirty="0" smtClean="0">
                <a:effectLst/>
              </a:rPr>
              <a:t>(не более 5 типов журнала*).</a:t>
            </a:r>
          </a:p>
          <a:p>
            <a:pPr>
              <a:spcAft>
                <a:spcPts val="1200"/>
              </a:spcAft>
            </a:pPr>
            <a:r>
              <a:rPr lang="ru-RU" sz="2400" dirty="0" smtClean="0">
                <a:effectLst/>
              </a:rPr>
              <a:t>*</a:t>
            </a:r>
            <a:r>
              <a:rPr lang="ru-RU" sz="2400" i="1" dirty="0" smtClean="0">
                <a:effectLst/>
              </a:rPr>
              <a:t>Разработка дополнительного вида журнала оформляется дополнительным соглашением к договору.</a:t>
            </a:r>
            <a:endParaRPr lang="ru-RU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25411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r>
              <a:rPr lang="ru-RU" sz="2800" b="1" u="sng" dirty="0" smtClean="0">
                <a:effectLst/>
              </a:rPr>
              <a:t>4) Отчетность</a:t>
            </a:r>
            <a:endParaRPr lang="ru-RU" sz="2800" b="1" u="sng" dirty="0" smtClean="0"/>
          </a:p>
          <a:p>
            <a:r>
              <a:rPr lang="ru-RU" sz="2800" dirty="0" smtClean="0"/>
              <a:t>Система формирует следующие типовые отчеты:</a:t>
            </a:r>
          </a:p>
          <a:p>
            <a:pPr marL="457200" indent="-179388">
              <a:buFont typeface="Arial" charset="0"/>
              <a:buChar char="•"/>
            </a:pPr>
            <a:r>
              <a:rPr lang="ru-RU" sz="2800" dirty="0" smtClean="0">
                <a:effectLst/>
              </a:rPr>
              <a:t>Отчет о количестве входящих и исх. зарегистрированных документах;</a:t>
            </a:r>
          </a:p>
          <a:p>
            <a:pPr marL="457200" indent="-179388">
              <a:buFont typeface="Arial" charset="0"/>
              <a:buChar char="•"/>
            </a:pPr>
            <a:r>
              <a:rPr lang="ru-RU" sz="2800" dirty="0" smtClean="0">
                <a:effectLst/>
              </a:rPr>
              <a:t>Отчет о количестве исполненных и неисполненных контрольных поручениях;</a:t>
            </a:r>
          </a:p>
          <a:p>
            <a:pPr marL="457200" indent="-179388">
              <a:buFont typeface="Arial" charset="0"/>
              <a:buChar char="•"/>
            </a:pPr>
            <a:r>
              <a:rPr lang="ru-RU" sz="2800" dirty="0" smtClean="0">
                <a:effectLst/>
              </a:rPr>
              <a:t>Отчет по работе с обращениями граждан;</a:t>
            </a:r>
          </a:p>
          <a:p>
            <a:pPr marL="457200" indent="-179388">
              <a:buFont typeface="Arial" charset="0"/>
              <a:buChar char="•"/>
            </a:pPr>
            <a:r>
              <a:rPr lang="ru-RU" sz="2800" dirty="0" smtClean="0">
                <a:effectLst/>
              </a:rPr>
              <a:t>Сведения о документах с нарушением сроков исполнения;</a:t>
            </a:r>
          </a:p>
          <a:p>
            <a:pPr marL="457200" indent="-179388">
              <a:buFont typeface="Arial" charset="0"/>
              <a:buChar char="•"/>
            </a:pPr>
            <a:r>
              <a:rPr lang="ru-RU" sz="2800" dirty="0" smtClean="0">
                <a:effectLst/>
              </a:rPr>
              <a:t>Сведения о документах с подходящим сроком исполнения.</a:t>
            </a:r>
          </a:p>
          <a:p>
            <a:pPr>
              <a:spcAft>
                <a:spcPts val="1200"/>
              </a:spcAft>
            </a:pPr>
            <a:r>
              <a:rPr lang="ru-RU" sz="2800" dirty="0" smtClean="0"/>
              <a:t>Система также обеспечивает возможность формирования </a:t>
            </a:r>
            <a:r>
              <a:rPr lang="ru-RU" sz="2800" u="sng" dirty="0" smtClean="0"/>
              <a:t>произвольных</a:t>
            </a:r>
            <a:r>
              <a:rPr lang="ru-RU" sz="2800" dirty="0" smtClean="0"/>
              <a:t> отчетных форм в соответствии с потребностями организации, что подразумевает наличие в СЭД гибких средств создания отчетности с возможностью самостоятельной настройки Заказчиком новых форм при помощи генератора отчетов.</a:t>
            </a:r>
          </a:p>
        </p:txBody>
      </p:sp>
    </p:spTree>
    <p:extLst>
      <p:ext uri="{BB962C8B-B14F-4D97-AF65-F5344CB8AC3E}">
        <p14:creationId xmlns:p14="http://schemas.microsoft.com/office/powerpoint/2010/main" val="98128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51033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Термины и определения </a:t>
            </a:r>
            <a:r>
              <a:rPr lang="ru-RU" sz="2800" dirty="0">
                <a:cs typeface="Times New Roman" pitchFamily="18" charset="0"/>
              </a:rPr>
              <a:t>(2/3)</a:t>
            </a:r>
            <a:r>
              <a:rPr lang="ru-RU" sz="2800" b="1" dirty="0">
                <a:latin typeface="+mn-lt"/>
              </a:rPr>
              <a:t> 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31767" y="1052736"/>
            <a:ext cx="10656917" cy="489026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ru-RU" b="1" dirty="0"/>
              <a:t>Информационный ресурс (ИР) </a:t>
            </a:r>
            <a:r>
              <a:rPr lang="ru-RU" dirty="0"/>
              <a:t>– организованная совокупность документированной информации, включающая базы данных, другие совокупности взаимосвязанной информации в информационных системах.</a:t>
            </a:r>
            <a:r>
              <a:rPr lang="ru-RU" b="1" dirty="0"/>
              <a:t> </a:t>
            </a:r>
          </a:p>
          <a:p>
            <a:pPr>
              <a:spcAft>
                <a:spcPts val="1200"/>
              </a:spcAft>
            </a:pPr>
            <a:r>
              <a:rPr lang="ru-RU" b="1" dirty="0"/>
              <a:t>Электронная цифровая подпись (ЭЦП) – </a:t>
            </a:r>
            <a:r>
              <a:rPr lang="ru-RU" dirty="0"/>
              <a:t>последовательность символов, являющаяся реквизитом электронного документа и предназначенная для подтверждения его целостности и подлинности, а также для иных целей, предусмотренных настоящим Законом и иными законодательными актами Республики Беларусь.</a:t>
            </a:r>
          </a:p>
          <a:p>
            <a:pPr lvl="0"/>
            <a:endParaRPr lang="ru-RU" dirty="0"/>
          </a:p>
          <a:p>
            <a:pPr lvl="0"/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726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(1/11)</a:t>
            </a:r>
            <a:endParaRPr lang="ru-RU" sz="2800" b="1" u="sng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Структура:</a:t>
            </a:r>
          </a:p>
          <a:p>
            <a:pPr marL="541338">
              <a:spcAft>
                <a:spcPts val="1200"/>
              </a:spcAft>
            </a:pPr>
            <a:r>
              <a:rPr lang="ru-RU" sz="2800" u="sng" dirty="0" smtClean="0">
                <a:effectLst/>
              </a:rPr>
              <a:t>Пользователи (1/2):</a:t>
            </a:r>
            <a:endParaRPr lang="ru-RU" sz="2800" dirty="0" smtClean="0">
              <a:effectLst/>
            </a:endParaRPr>
          </a:p>
          <a:p>
            <a:pPr marL="541338">
              <a:spcAft>
                <a:spcPts val="1200"/>
              </a:spcAft>
            </a:pPr>
            <a:r>
              <a:rPr lang="ru-RU" sz="2800" dirty="0" smtClean="0">
                <a:effectLst/>
              </a:rPr>
              <a:t>Настройка прав Пользователей (зависит от должности в организации и от выполняемых функций в системе):</a:t>
            </a:r>
          </a:p>
          <a:p>
            <a:pPr marL="1520825" indent="-436563">
              <a:spcAft>
                <a:spcPts val="1200"/>
              </a:spcAft>
              <a:buFont typeface="Wingdings" charset="2"/>
              <a:buChar char="Ø"/>
            </a:pPr>
            <a:r>
              <a:rPr lang="ru-RU" sz="2800" b="1" dirty="0" smtClean="0">
                <a:effectLst/>
              </a:rPr>
              <a:t>Делопроизводитель</a:t>
            </a:r>
            <a:endParaRPr lang="ru-RU" sz="2800" dirty="0" smtClean="0">
              <a:effectLst/>
            </a:endParaRPr>
          </a:p>
          <a:p>
            <a:pPr marL="1428750">
              <a:spcAft>
                <a:spcPts val="1200"/>
              </a:spcAft>
            </a:pPr>
            <a:r>
              <a:rPr lang="ru-RU" sz="2800" dirty="0" smtClean="0">
                <a:effectLst/>
              </a:rPr>
              <a:t>Панель клиента; Просмотр вход и исход сообщений СМДО; Делопроизводитель; Просмотр деталей ЭЦП; Сроки хранения; Номенклатура организации; Физические лица, Юридические лица; Типы действий по резолюции.</a:t>
            </a:r>
          </a:p>
        </p:txBody>
      </p:sp>
    </p:spTree>
    <p:extLst>
      <p:ext uri="{BB962C8B-B14F-4D97-AF65-F5344CB8AC3E}">
        <p14:creationId xmlns:p14="http://schemas.microsoft.com/office/powerpoint/2010/main" val="1901384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(2/11)</a:t>
            </a:r>
            <a:endParaRPr lang="ru-RU" sz="2800" b="1" u="sng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Структура:</a:t>
            </a:r>
          </a:p>
          <a:p>
            <a:pPr marL="541338">
              <a:spcAft>
                <a:spcPts val="1200"/>
              </a:spcAft>
            </a:pPr>
            <a:r>
              <a:rPr lang="ru-RU" sz="2800" u="sng" dirty="0" smtClean="0">
                <a:effectLst/>
              </a:rPr>
              <a:t>Пользователи (2/2):</a:t>
            </a:r>
            <a:endParaRPr lang="ru-RU" sz="2800" dirty="0" smtClean="0">
              <a:effectLst/>
            </a:endParaRPr>
          </a:p>
          <a:p>
            <a:pPr marL="541338">
              <a:spcAft>
                <a:spcPts val="1200"/>
              </a:spcAft>
            </a:pPr>
            <a:r>
              <a:rPr lang="ru-RU" sz="2800" dirty="0" smtClean="0">
                <a:effectLst/>
              </a:rPr>
              <a:t>Настройка прав Пользователей (зависит от должности в организации и от выполняемых функций в системе):</a:t>
            </a:r>
          </a:p>
          <a:p>
            <a:pPr marL="1389063" indent="-436563">
              <a:spcAft>
                <a:spcPts val="1200"/>
              </a:spcAft>
              <a:buFont typeface="Wingdings" charset="2"/>
              <a:buChar char="Ø"/>
            </a:pPr>
            <a:r>
              <a:rPr lang="ru-RU" sz="2800" b="1" dirty="0" smtClean="0">
                <a:effectLst/>
              </a:rPr>
              <a:t>Руководитель структурного подразделения</a:t>
            </a:r>
            <a:endParaRPr lang="ru-RU" sz="2800" dirty="0" smtClean="0">
              <a:effectLst/>
            </a:endParaRPr>
          </a:p>
          <a:p>
            <a:pPr marL="1428750">
              <a:spcAft>
                <a:spcPts val="1200"/>
              </a:spcAft>
            </a:pPr>
            <a:r>
              <a:rPr lang="ru-RU" sz="2800" dirty="0" smtClean="0">
                <a:effectLst/>
              </a:rPr>
              <a:t>Панель клиента; Просмотр задач подразделений.</a:t>
            </a:r>
          </a:p>
          <a:p>
            <a:pPr marL="1428750" indent="-436563">
              <a:spcAft>
                <a:spcPts val="1200"/>
              </a:spcAft>
              <a:buFont typeface="Wingdings" charset="2"/>
              <a:buChar char="Ø"/>
            </a:pPr>
            <a:r>
              <a:rPr lang="ru-RU" sz="2800" b="1" dirty="0" smtClean="0">
                <a:effectLst/>
              </a:rPr>
              <a:t>Пользователь</a:t>
            </a:r>
            <a:endParaRPr lang="ru-RU" sz="2800" dirty="0" smtClean="0">
              <a:effectLst/>
            </a:endParaRPr>
          </a:p>
          <a:p>
            <a:pPr marL="1428750">
              <a:spcAft>
                <a:spcPts val="1200"/>
              </a:spcAft>
            </a:pPr>
            <a:r>
              <a:rPr lang="ru-RU" sz="2800" dirty="0" smtClean="0">
                <a:effectLst/>
              </a:rPr>
              <a:t>Панель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751656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(3/11)</a:t>
            </a:r>
            <a:endParaRPr lang="ru-RU" sz="2800" b="1" u="sng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Структура:</a:t>
            </a:r>
          </a:p>
          <a:p>
            <a:pPr marL="581025">
              <a:spcAft>
                <a:spcPts val="1200"/>
              </a:spcAft>
            </a:pPr>
            <a:r>
              <a:rPr lang="ru-RU" sz="2800" u="sng" dirty="0" smtClean="0">
                <a:effectLst/>
              </a:rPr>
              <a:t>Подразделения:</a:t>
            </a:r>
            <a:endParaRPr lang="ru-RU" sz="2800" dirty="0" smtClean="0">
              <a:effectLst/>
            </a:endParaRPr>
          </a:p>
          <a:p>
            <a:pPr marL="1389063">
              <a:spcAft>
                <a:spcPts val="1200"/>
              </a:spcAft>
            </a:pPr>
            <a:r>
              <a:rPr lang="ru-RU" sz="2800" dirty="0" smtClean="0">
                <a:effectLst/>
              </a:rPr>
              <a:t>В систему добавляются только те структурные подразделения, в которых работают пользователи, внесенные в контур.</a:t>
            </a:r>
          </a:p>
          <a:p>
            <a:pPr marL="581025">
              <a:spcAft>
                <a:spcPts val="1200"/>
              </a:spcAft>
            </a:pPr>
            <a:r>
              <a:rPr lang="ru-RU" sz="2800" u="sng" dirty="0" smtClean="0">
                <a:effectLst/>
              </a:rPr>
              <a:t>Номенклатура:</a:t>
            </a:r>
            <a:endParaRPr lang="ru-RU" sz="2800" dirty="0" smtClean="0">
              <a:effectLst/>
            </a:endParaRPr>
          </a:p>
          <a:p>
            <a:pPr marL="1389063">
              <a:spcAft>
                <a:spcPts val="1200"/>
              </a:spcAft>
            </a:pPr>
            <a:r>
              <a:rPr lang="ru-RU" sz="2800" dirty="0" smtClean="0">
                <a:effectLst/>
              </a:rPr>
              <a:t>В систему добавляются только те дела, индекс которых используется при регистрации входящей, исходящей корреспонденции, внутренних документов, обращения граждан.</a:t>
            </a:r>
          </a:p>
        </p:txBody>
      </p:sp>
    </p:spTree>
    <p:extLst>
      <p:ext uri="{BB962C8B-B14F-4D97-AF65-F5344CB8AC3E}">
        <p14:creationId xmlns:p14="http://schemas.microsoft.com/office/powerpoint/2010/main" val="22465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(4/11)</a:t>
            </a:r>
            <a:endParaRPr lang="ru-RU" sz="2800" dirty="0" smtClean="0">
              <a:effectLst/>
            </a:endParaRPr>
          </a:p>
          <a:p>
            <a:r>
              <a:rPr lang="ru-RU" sz="2800" b="1" u="sng" dirty="0" smtClean="0"/>
              <a:t>Настройки общих справочников </a:t>
            </a:r>
            <a:r>
              <a:rPr lang="ru-RU" sz="2800" u="sng" dirty="0" smtClean="0"/>
              <a:t>(1/3)</a:t>
            </a:r>
            <a:r>
              <a:rPr lang="ru-RU" sz="2800" b="1" u="sng" dirty="0" smtClean="0"/>
              <a:t>:</a:t>
            </a:r>
            <a:endParaRPr lang="ru-RU" sz="2800" dirty="0" smtClean="0"/>
          </a:p>
          <a:p>
            <a:pPr marL="857250"/>
            <a:r>
              <a:rPr lang="ru-RU" sz="2800" u="sng" dirty="0" smtClean="0">
                <a:effectLst/>
              </a:rPr>
              <a:t>Типы связей документов: </a:t>
            </a:r>
            <a:endParaRPr lang="ru-RU" sz="2800" dirty="0" smtClean="0">
              <a:effectLst/>
            </a:endParaRPr>
          </a:p>
          <a:p>
            <a:pPr marL="1758950" indent="-325438">
              <a:buFont typeface="Arial" charset="0"/>
              <a:buChar char="•"/>
            </a:pPr>
            <a:r>
              <a:rPr lang="ru-RU" sz="2800" dirty="0" smtClean="0">
                <a:effectLst/>
              </a:rPr>
              <a:t>Ответ на;</a:t>
            </a:r>
          </a:p>
          <a:p>
            <a:pPr marL="1758950" indent="-325438">
              <a:buFont typeface="Arial" charset="0"/>
              <a:buChar char="•"/>
            </a:pPr>
            <a:r>
              <a:rPr lang="ru-RU" sz="2800" dirty="0" smtClean="0">
                <a:effectLst/>
              </a:rPr>
              <a:t>Перерегистрирован в;</a:t>
            </a:r>
          </a:p>
          <a:p>
            <a:pPr marL="1758950" indent="-325438">
              <a:buFont typeface="Arial" charset="0"/>
              <a:buChar char="•"/>
            </a:pPr>
            <a:r>
              <a:rPr lang="ru-RU" sz="2800" dirty="0" smtClean="0">
                <a:effectLst/>
              </a:rPr>
              <a:t>Повторный документ;</a:t>
            </a:r>
          </a:p>
          <a:p>
            <a:pPr marL="1758950" indent="-325438">
              <a:buFont typeface="Arial" charset="0"/>
              <a:buChar char="•"/>
            </a:pPr>
            <a:r>
              <a:rPr lang="ru-RU" sz="2800" dirty="0" smtClean="0">
                <a:effectLst/>
              </a:rPr>
              <a:t>Приложение к.</a:t>
            </a:r>
          </a:p>
          <a:p>
            <a:pPr marL="857250"/>
            <a:r>
              <a:rPr lang="ru-RU" sz="2800" u="sng" dirty="0" smtClean="0">
                <a:effectLst/>
              </a:rPr>
              <a:t>Типы телефонов:</a:t>
            </a:r>
            <a:endParaRPr lang="ru-RU" sz="2800" dirty="0" smtClean="0">
              <a:effectLst/>
            </a:endParaRPr>
          </a:p>
          <a:p>
            <a:pPr marL="1792288" indent="-325438">
              <a:buFont typeface="Arial" charset="0"/>
              <a:buChar char="•"/>
            </a:pPr>
            <a:r>
              <a:rPr lang="ru-RU" sz="2800" dirty="0" err="1" smtClean="0">
                <a:effectLst/>
              </a:rPr>
              <a:t>вн</a:t>
            </a:r>
            <a:r>
              <a:rPr lang="ru-RU" sz="2800" dirty="0" smtClean="0">
                <a:effectLst/>
              </a:rPr>
              <a:t>.</a:t>
            </a:r>
          </a:p>
          <a:p>
            <a:pPr marL="1792288" indent="-325438">
              <a:buFont typeface="Arial" charset="0"/>
              <a:buChar char="•"/>
            </a:pPr>
            <a:r>
              <a:rPr lang="ru-RU" sz="2800" dirty="0" smtClean="0">
                <a:effectLst/>
              </a:rPr>
              <a:t>моб.</a:t>
            </a:r>
          </a:p>
          <a:p>
            <a:pPr marL="1792288" indent="-325438">
              <a:buFont typeface="Arial" charset="0"/>
              <a:buChar char="•"/>
            </a:pPr>
            <a:r>
              <a:rPr lang="ru-RU" sz="2800" dirty="0" smtClean="0">
                <a:effectLst/>
              </a:rPr>
              <a:t>гор.</a:t>
            </a:r>
          </a:p>
          <a:p>
            <a:pPr marL="1792288" indent="-325438">
              <a:buFont typeface="Arial" charset="0"/>
              <a:buChar char="•"/>
            </a:pPr>
            <a:r>
              <a:rPr lang="ru-RU" sz="2800" dirty="0" smtClean="0">
                <a:effectLst/>
              </a:rPr>
              <a:t>тел/факс</a:t>
            </a:r>
          </a:p>
        </p:txBody>
      </p:sp>
    </p:spTree>
    <p:extLst>
      <p:ext uri="{BB962C8B-B14F-4D97-AF65-F5344CB8AC3E}">
        <p14:creationId xmlns:p14="http://schemas.microsoft.com/office/powerpoint/2010/main" val="50960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(5/11)</a:t>
            </a:r>
            <a:endParaRPr lang="ru-RU" sz="2800" dirty="0" smtClean="0">
              <a:effectLst/>
            </a:endParaRPr>
          </a:p>
          <a:p>
            <a:r>
              <a:rPr lang="ru-RU" sz="2800" b="1" u="sng" dirty="0" smtClean="0"/>
              <a:t>Настройки общих справочников </a:t>
            </a:r>
            <a:r>
              <a:rPr lang="ru-RU" sz="2800" u="sng" dirty="0" smtClean="0"/>
              <a:t>(2/3)</a:t>
            </a:r>
            <a:r>
              <a:rPr lang="ru-RU" sz="2800" b="1" u="sng" dirty="0" smtClean="0"/>
              <a:t>:</a:t>
            </a:r>
            <a:endParaRPr lang="ru-RU" sz="2800" dirty="0" smtClean="0">
              <a:effectLst/>
            </a:endParaRPr>
          </a:p>
          <a:p>
            <a:pPr marL="857250">
              <a:spcAft>
                <a:spcPts val="600"/>
              </a:spcAft>
            </a:pPr>
            <a:r>
              <a:rPr lang="ru-RU" sz="2800" u="sng" dirty="0" smtClean="0">
                <a:effectLst/>
              </a:rPr>
              <a:t>Типы действий: </a:t>
            </a:r>
            <a:endParaRPr lang="ru-RU" sz="2800" dirty="0" smtClean="0">
              <a:effectLst/>
            </a:endParaRPr>
          </a:p>
          <a:p>
            <a:pPr marL="1792288" indent="-2762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Исполнение</a:t>
            </a:r>
          </a:p>
          <a:p>
            <a:pPr marL="1792288" indent="-2762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Ознакомление</a:t>
            </a:r>
          </a:p>
          <a:p>
            <a:pPr marL="1792288" indent="-2762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Регистрация</a:t>
            </a:r>
          </a:p>
          <a:p>
            <a:pPr marL="1792288" indent="-2762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Подписание</a:t>
            </a:r>
          </a:p>
          <a:p>
            <a:pPr marL="1792288" indent="-2762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Согласование</a:t>
            </a:r>
          </a:p>
          <a:p>
            <a:pPr marL="1792288" indent="-2762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Резолюция</a:t>
            </a:r>
          </a:p>
          <a:p>
            <a:pPr marL="1792288" indent="-2762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К сведению</a:t>
            </a:r>
          </a:p>
        </p:txBody>
      </p:sp>
    </p:spTree>
    <p:extLst>
      <p:ext uri="{BB962C8B-B14F-4D97-AF65-F5344CB8AC3E}">
        <p14:creationId xmlns:p14="http://schemas.microsoft.com/office/powerpoint/2010/main" val="923074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(6/11)</a:t>
            </a:r>
            <a:endParaRPr lang="ru-RU" sz="2800" dirty="0" smtClean="0">
              <a:effectLst/>
            </a:endParaRPr>
          </a:p>
          <a:p>
            <a:pPr>
              <a:spcAft>
                <a:spcPts val="600"/>
              </a:spcAft>
            </a:pPr>
            <a:r>
              <a:rPr lang="ru-RU" sz="2800" b="1" u="sng" dirty="0" smtClean="0"/>
              <a:t>Настройки общих справочников </a:t>
            </a:r>
            <a:r>
              <a:rPr lang="ru-RU" sz="2800" u="sng" dirty="0" smtClean="0"/>
              <a:t>(2/3)</a:t>
            </a:r>
            <a:r>
              <a:rPr lang="ru-RU" sz="2800" b="1" u="sng" dirty="0" smtClean="0"/>
              <a:t>:</a:t>
            </a:r>
            <a:endParaRPr lang="ru-RU" sz="2800" dirty="0" smtClean="0">
              <a:effectLst/>
            </a:endParaRPr>
          </a:p>
          <a:p>
            <a:pPr marL="857250">
              <a:spcAft>
                <a:spcPts val="600"/>
              </a:spcAft>
            </a:pPr>
            <a:r>
              <a:rPr lang="ru-RU" sz="2800" u="sng" dirty="0" smtClean="0">
                <a:effectLst/>
              </a:rPr>
              <a:t>Типы действия по резолюции:</a:t>
            </a:r>
            <a:endParaRPr lang="ru-RU" sz="2800" dirty="0" smtClean="0">
              <a:effectLst/>
            </a:endParaRPr>
          </a:p>
          <a:p>
            <a:pPr marL="1792288" indent="-45720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К исполнению</a:t>
            </a:r>
          </a:p>
          <a:p>
            <a:pPr marL="1792288" indent="-45720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Для ознакомления</a:t>
            </a:r>
          </a:p>
          <a:p>
            <a:pPr marL="1792288" indent="-45720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Для подготовки ответа</a:t>
            </a:r>
          </a:p>
          <a:p>
            <a:pPr marL="1792288" indent="-45720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К сведению</a:t>
            </a:r>
          </a:p>
          <a:p>
            <a:pPr marL="1792288" indent="-45720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Для предложений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6059928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(7/11)</a:t>
            </a:r>
            <a:endParaRPr lang="ru-RU" sz="2800" dirty="0" smtClean="0">
              <a:effectLst/>
            </a:endParaRPr>
          </a:p>
          <a:p>
            <a:pPr>
              <a:spcAft>
                <a:spcPts val="1200"/>
              </a:spcAft>
            </a:pPr>
            <a:r>
              <a:rPr lang="ru-RU" sz="2800" b="1" u="sng" dirty="0" smtClean="0"/>
              <a:t>Типы журналов:</a:t>
            </a:r>
            <a:endParaRPr lang="ru-RU" sz="2800" b="1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В СЭД содержится </a:t>
            </a:r>
            <a:r>
              <a:rPr lang="ru-RU" sz="2800" b="1" dirty="0" smtClean="0"/>
              <a:t>5 типов карточек журналов</a:t>
            </a:r>
            <a:r>
              <a:rPr lang="ru-RU" sz="2800" dirty="0" smtClean="0"/>
              <a:t>: </a:t>
            </a:r>
          </a:p>
          <a:p>
            <a:pPr marL="890588" indent="-396875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входящая корреспонденция, </a:t>
            </a:r>
          </a:p>
          <a:p>
            <a:pPr marL="890588" indent="-396875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исходящая корреспонденция, </a:t>
            </a:r>
          </a:p>
          <a:p>
            <a:pPr marL="890588" indent="-396875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внутренние документы, </a:t>
            </a:r>
          </a:p>
          <a:p>
            <a:pPr marL="890588" indent="-396875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обращения граждан и юридических лиц, </a:t>
            </a:r>
          </a:p>
          <a:p>
            <a:pPr marL="890588" indent="-396875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ОРД.</a:t>
            </a:r>
          </a:p>
        </p:txBody>
      </p:sp>
    </p:spTree>
    <p:extLst>
      <p:ext uri="{BB962C8B-B14F-4D97-AF65-F5344CB8AC3E}">
        <p14:creationId xmlns:p14="http://schemas.microsoft.com/office/powerpoint/2010/main" val="1814527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(8/11)</a:t>
            </a:r>
            <a:endParaRPr lang="ru-RU" sz="2800" dirty="0" smtClean="0">
              <a:effectLst/>
            </a:endParaRPr>
          </a:p>
          <a:p>
            <a:pPr>
              <a:spcAft>
                <a:spcPts val="600"/>
              </a:spcAft>
            </a:pPr>
            <a:r>
              <a:rPr lang="ru-RU" sz="2800" b="1" u="sng" dirty="0" smtClean="0"/>
              <a:t>Журналы</a:t>
            </a:r>
            <a:r>
              <a:rPr lang="ru-RU" sz="2800" dirty="0" smtClean="0"/>
              <a:t>, создаваемые на базе 5 типов карточек:</a:t>
            </a:r>
          </a:p>
          <a:p>
            <a:pPr marL="890588" indent="-231775">
              <a:spcAft>
                <a:spcPts val="600"/>
              </a:spcAft>
              <a:buFont typeface="Arial" charset="0"/>
              <a:buChar char="•"/>
              <a:tabLst>
                <a:tab pos="163513" algn="l"/>
              </a:tabLst>
            </a:pPr>
            <a:r>
              <a:rPr lang="ru-RU" sz="2800" dirty="0" smtClean="0">
                <a:effectLst/>
              </a:rPr>
              <a:t>Журнал входящей корреспонденции;</a:t>
            </a:r>
          </a:p>
          <a:p>
            <a:pPr marL="890588" indent="-231775">
              <a:spcAft>
                <a:spcPts val="600"/>
              </a:spcAft>
              <a:buFont typeface="Arial" charset="0"/>
              <a:buChar char="•"/>
              <a:tabLst>
                <a:tab pos="163513" algn="l"/>
              </a:tabLst>
            </a:pPr>
            <a:r>
              <a:rPr lang="ru-RU" sz="2800" dirty="0" smtClean="0">
                <a:effectLst/>
              </a:rPr>
              <a:t>Журнал исходящей корреспонденции;</a:t>
            </a:r>
          </a:p>
          <a:p>
            <a:pPr marL="890588" indent="-231775">
              <a:spcAft>
                <a:spcPts val="600"/>
              </a:spcAft>
              <a:buFont typeface="Arial" charset="0"/>
              <a:buChar char="•"/>
              <a:tabLst>
                <a:tab pos="163513" algn="l"/>
              </a:tabLst>
            </a:pPr>
            <a:r>
              <a:rPr lang="ru-RU" sz="2800" dirty="0" smtClean="0">
                <a:effectLst/>
              </a:rPr>
              <a:t>Журнал внутренних документов;</a:t>
            </a:r>
          </a:p>
          <a:p>
            <a:pPr marL="890588" indent="-231775">
              <a:spcAft>
                <a:spcPts val="600"/>
              </a:spcAft>
              <a:buFont typeface="Arial" charset="0"/>
              <a:buChar char="•"/>
              <a:tabLst>
                <a:tab pos="163513" algn="l"/>
              </a:tabLst>
            </a:pPr>
            <a:r>
              <a:rPr lang="ru-RU" sz="2800" dirty="0" smtClean="0">
                <a:effectLst/>
              </a:rPr>
              <a:t>Обращения граждан и юридических лиц;</a:t>
            </a:r>
          </a:p>
          <a:p>
            <a:pPr marL="890588" indent="-231775">
              <a:spcAft>
                <a:spcPts val="600"/>
              </a:spcAft>
              <a:buFont typeface="Arial" charset="0"/>
              <a:buChar char="•"/>
              <a:tabLst>
                <a:tab pos="163513" algn="l"/>
              </a:tabLst>
            </a:pPr>
            <a:r>
              <a:rPr lang="ru-RU" sz="2800" dirty="0" smtClean="0">
                <a:effectLst/>
              </a:rPr>
              <a:t>Журнал ОРД;</a:t>
            </a:r>
          </a:p>
          <a:p>
            <a:pPr marL="890588" indent="-231775">
              <a:spcAft>
                <a:spcPts val="600"/>
              </a:spcAft>
              <a:buFont typeface="Arial" charset="0"/>
              <a:buChar char="•"/>
              <a:tabLst>
                <a:tab pos="163513" algn="l"/>
              </a:tabLst>
            </a:pPr>
            <a:r>
              <a:rPr lang="ru-RU" sz="2800" dirty="0" smtClean="0">
                <a:effectLst/>
              </a:rPr>
              <a:t>Проекты исходящей корреспонденции;</a:t>
            </a:r>
          </a:p>
          <a:p>
            <a:pPr marL="890588" indent="-231775">
              <a:spcAft>
                <a:spcPts val="600"/>
              </a:spcAft>
              <a:buFont typeface="Arial" charset="0"/>
              <a:buChar char="•"/>
              <a:tabLst>
                <a:tab pos="163513" algn="l"/>
              </a:tabLst>
            </a:pPr>
            <a:r>
              <a:rPr lang="ru-RU" sz="2800" dirty="0" smtClean="0">
                <a:effectLst/>
              </a:rPr>
              <a:t>Проекты внутренних документов;</a:t>
            </a:r>
          </a:p>
          <a:p>
            <a:pPr marL="890588" indent="-231775">
              <a:spcAft>
                <a:spcPts val="600"/>
              </a:spcAft>
              <a:buFont typeface="Arial" charset="0"/>
              <a:buChar char="•"/>
              <a:tabLst>
                <a:tab pos="163513" algn="l"/>
              </a:tabLst>
            </a:pPr>
            <a:r>
              <a:rPr lang="ru-RU" sz="2800" dirty="0" smtClean="0">
                <a:effectLst/>
              </a:rPr>
              <a:t>Проекты ОРД.</a:t>
            </a:r>
          </a:p>
        </p:txBody>
      </p:sp>
    </p:spTree>
    <p:extLst>
      <p:ext uri="{BB962C8B-B14F-4D97-AF65-F5344CB8AC3E}">
        <p14:creationId xmlns:p14="http://schemas.microsoft.com/office/powerpoint/2010/main" val="19939547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(9/11)</a:t>
            </a:r>
            <a:endParaRPr lang="ru-RU" sz="2800" dirty="0" smtClean="0">
              <a:effectLst/>
            </a:endParaRPr>
          </a:p>
          <a:p>
            <a:pPr>
              <a:spcAft>
                <a:spcPts val="1200"/>
              </a:spcAft>
            </a:pPr>
            <a:r>
              <a:rPr lang="ru-RU" sz="2800" b="1" u="sng" dirty="0" smtClean="0"/>
              <a:t>Пользовательские справочники:</a:t>
            </a:r>
            <a:endParaRPr lang="ru-RU" sz="2800" dirty="0" smtClean="0"/>
          </a:p>
          <a:p>
            <a:pPr marL="939800" indent="-28098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Вид документа (формируется на основе полученной информации от заказчика);</a:t>
            </a:r>
          </a:p>
          <a:p>
            <a:pPr marL="939800" indent="-28098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Способ доставки (</a:t>
            </a:r>
            <a:r>
              <a:rPr lang="ru-RU" sz="2800" dirty="0" err="1" smtClean="0">
                <a:effectLst/>
              </a:rPr>
              <a:t>E-mail</a:t>
            </a:r>
            <a:r>
              <a:rPr lang="ru-RU" sz="2800" dirty="0" smtClean="0">
                <a:effectLst/>
              </a:rPr>
              <a:t>, Нарочно, Почта, Факс, СМДО);</a:t>
            </a:r>
          </a:p>
          <a:p>
            <a:pPr marL="939800" indent="-28098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Тип ОРД (приказ, распоряжение);</a:t>
            </a:r>
          </a:p>
          <a:p>
            <a:pPr marL="939800" indent="-28098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Формы подачи обращения (письменная, устная, электронная).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/>
              <a:t>Корреспонденты:</a:t>
            </a:r>
            <a:endParaRPr lang="ru-RU" sz="2800" dirty="0" smtClean="0"/>
          </a:p>
          <a:p>
            <a:pPr marL="890588" indent="-3143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Юридические лица</a:t>
            </a:r>
          </a:p>
          <a:p>
            <a:pPr marL="890588" indent="-3143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</a:rPr>
              <a:t>Физические лица</a:t>
            </a:r>
          </a:p>
          <a:p>
            <a:pPr>
              <a:spcAft>
                <a:spcPts val="12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480167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(10/11)</a:t>
            </a:r>
            <a:endParaRPr lang="ru-RU" sz="2800" dirty="0" smtClean="0">
              <a:effectLst/>
            </a:endParaRPr>
          </a:p>
          <a:p>
            <a:pPr>
              <a:spcAft>
                <a:spcPts val="1200"/>
              </a:spcAft>
            </a:pPr>
            <a:r>
              <a:rPr lang="ru-RU" sz="2800" b="1" u="sng" dirty="0" smtClean="0"/>
              <a:t>Роли:</a:t>
            </a:r>
            <a:endParaRPr lang="ru-RU" sz="2800" dirty="0" smtClean="0"/>
          </a:p>
          <a:p>
            <a:pPr marL="674688">
              <a:spcAft>
                <a:spcPts val="1200"/>
              </a:spcAft>
            </a:pPr>
            <a:r>
              <a:rPr lang="ru-RU" sz="2800" u="sng" dirty="0" smtClean="0">
                <a:effectLst/>
              </a:rPr>
              <a:t>Пользователь</a:t>
            </a:r>
            <a:r>
              <a:rPr lang="ru-RU" sz="2800" dirty="0" smtClean="0">
                <a:effectLst/>
              </a:rPr>
              <a:t>: Все документы журнала; Чтение и создание задач.</a:t>
            </a:r>
          </a:p>
          <a:p>
            <a:pPr marL="674688">
              <a:spcAft>
                <a:spcPts val="1200"/>
              </a:spcAft>
            </a:pPr>
            <a:r>
              <a:rPr lang="ru-RU" sz="2800" u="sng" dirty="0" smtClean="0">
                <a:effectLst/>
              </a:rPr>
              <a:t>Делопроизводитель</a:t>
            </a:r>
            <a:r>
              <a:rPr lang="ru-RU" sz="2800" dirty="0" smtClean="0">
                <a:effectLst/>
              </a:rPr>
              <a:t>: Все документы журнала; Все права кроме аннулирования.</a:t>
            </a:r>
          </a:p>
          <a:p>
            <a:pPr marL="674688">
              <a:spcAft>
                <a:spcPts val="1200"/>
              </a:spcAft>
            </a:pPr>
            <a:r>
              <a:rPr lang="ru-RU" sz="2800" u="sng" dirty="0" smtClean="0">
                <a:effectLst/>
              </a:rPr>
              <a:t>Пользователь подразделения</a:t>
            </a:r>
            <a:r>
              <a:rPr lang="ru-RU" sz="2800" dirty="0" smtClean="0">
                <a:effectLst/>
              </a:rPr>
              <a:t>: Документы подразделения; Чтение, создание, удаление, редактирование, изменение номера, создание задач.</a:t>
            </a:r>
          </a:p>
          <a:p>
            <a:pPr marL="674688">
              <a:spcAft>
                <a:spcPts val="1200"/>
              </a:spcAft>
            </a:pPr>
            <a:r>
              <a:rPr lang="ru-RU" sz="2800" u="sng" dirty="0" smtClean="0">
                <a:effectLst/>
              </a:rPr>
              <a:t>Пользователь своих документов</a:t>
            </a:r>
            <a:r>
              <a:rPr lang="ru-RU" sz="2800" dirty="0" smtClean="0">
                <a:effectLst/>
              </a:rPr>
              <a:t>: Свои документы; Чтение, создание, удаление, редактирование, изменение номера, создание задач.</a:t>
            </a:r>
          </a:p>
          <a:p>
            <a:pPr>
              <a:spcAft>
                <a:spcPts val="1200"/>
              </a:spcAft>
            </a:pPr>
            <a:r>
              <a:rPr lang="ru-RU" sz="2800" b="1" i="1" dirty="0" smtClean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90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51033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Термины и определения </a:t>
            </a:r>
            <a:r>
              <a:rPr lang="ru-RU" sz="2800" dirty="0">
                <a:cs typeface="Times New Roman" pitchFamily="18" charset="0"/>
              </a:rPr>
              <a:t>(3/3)</a:t>
            </a:r>
            <a:r>
              <a:rPr lang="ru-RU" sz="2800" b="1" dirty="0">
                <a:latin typeface="+mn-lt"/>
              </a:rPr>
              <a:t> 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8021" y="1052736"/>
            <a:ext cx="10523913" cy="489026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ru-RU" b="1" dirty="0"/>
              <a:t>Электронная копия документа на бумажном носителе</a:t>
            </a:r>
            <a:r>
              <a:rPr lang="ru-RU" dirty="0"/>
              <a:t> – электронное отображение документа на бумажном носителе, соответствующее оригиналу и подписанное ЭЦП лица, изготовившего такое электронное отображение.</a:t>
            </a:r>
          </a:p>
          <a:p>
            <a:pPr>
              <a:spcAft>
                <a:spcPts val="1200"/>
              </a:spcAft>
            </a:pPr>
            <a:r>
              <a:rPr lang="ru-RU" b="1" dirty="0"/>
              <a:t>Копия электронного документа</a:t>
            </a:r>
            <a:r>
              <a:rPr lang="ru-RU" dirty="0"/>
              <a:t> – форма внешнего представления ЭД на бумажном носителе, удостоверенная в порядке, установленном актами законодательства Республики Беларусь.</a:t>
            </a:r>
            <a:r>
              <a:rPr lang="ru-RU" b="1" dirty="0"/>
              <a:t> </a:t>
            </a:r>
          </a:p>
          <a:p>
            <a:pPr>
              <a:spcAft>
                <a:spcPts val="1200"/>
              </a:spcAft>
            </a:pPr>
            <a:r>
              <a:rPr lang="ru-RU" b="1" dirty="0"/>
              <a:t>Штамп времени</a:t>
            </a:r>
            <a:r>
              <a:rPr lang="ru-RU" dirty="0"/>
              <a:t> – реквизит электронного документа, удостоверяющий дату и время создания ЭД.</a:t>
            </a:r>
          </a:p>
          <a:p>
            <a:pPr>
              <a:spcAft>
                <a:spcPts val="1200"/>
              </a:spcAft>
            </a:pPr>
            <a:endParaRPr lang="ru-RU" dirty="0"/>
          </a:p>
          <a:p>
            <a:pPr>
              <a:spcAft>
                <a:spcPts val="12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488" y="210741"/>
            <a:ext cx="1186593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Виды конфигурации </a:t>
            </a:r>
            <a:r>
              <a:rPr lang="ru-RU" sz="2800" dirty="0" smtClean="0"/>
              <a:t>СЭД «SMBusiness»</a:t>
            </a:r>
          </a:p>
          <a:p>
            <a:pPr algn="r"/>
            <a:r>
              <a:rPr lang="ru-RU" sz="2800" dirty="0" smtClean="0"/>
              <a:t>Спецификация конфигурации </a:t>
            </a:r>
          </a:p>
          <a:p>
            <a:pPr>
              <a:spcAft>
                <a:spcPts val="1200"/>
              </a:spcAft>
            </a:pPr>
            <a:r>
              <a:rPr lang="ru-RU" sz="2800" b="1" u="sng" dirty="0" smtClean="0">
                <a:effectLst/>
              </a:rPr>
              <a:t>5) Настройки СЭД </a:t>
            </a:r>
            <a:r>
              <a:rPr lang="ru-RU" sz="2800" u="sng" dirty="0" smtClean="0">
                <a:effectLst/>
              </a:rPr>
              <a:t>(11/11)</a:t>
            </a:r>
            <a:endParaRPr lang="ru-RU" sz="2800" dirty="0" smtClean="0">
              <a:effectLst/>
            </a:endParaRPr>
          </a:p>
          <a:p>
            <a:pPr>
              <a:spcAft>
                <a:spcPts val="1200"/>
              </a:spcAft>
            </a:pPr>
            <a:r>
              <a:rPr lang="ru-RU" sz="2800" b="1" i="1" dirty="0" smtClean="0"/>
              <a:t> </a:t>
            </a:r>
            <a:r>
              <a:rPr lang="ru-RU" sz="2800" dirty="0" smtClean="0"/>
              <a:t>Пользователям Заказчика предоставляются права на внесение изменений/дополнений в справочники: </a:t>
            </a:r>
          </a:p>
          <a:p>
            <a:pPr marL="989013" indent="-231775">
              <a:spcAft>
                <a:spcPts val="1200"/>
              </a:spcAft>
              <a:buFont typeface="Arial" charset="0"/>
              <a:buChar char="•"/>
              <a:tabLst>
                <a:tab pos="80963" algn="l"/>
              </a:tabLst>
            </a:pPr>
            <a:r>
              <a:rPr lang="ru-RU" sz="2800" dirty="0" smtClean="0"/>
              <a:t>«Юридические лица»,</a:t>
            </a:r>
          </a:p>
          <a:p>
            <a:pPr marL="989013" indent="-231775">
              <a:spcAft>
                <a:spcPts val="1200"/>
              </a:spcAft>
              <a:buFont typeface="Arial" charset="0"/>
              <a:buChar char="•"/>
              <a:tabLst>
                <a:tab pos="80963" algn="l"/>
              </a:tabLst>
            </a:pPr>
            <a:r>
              <a:rPr lang="ru-RU" sz="2800" dirty="0" smtClean="0"/>
              <a:t>«Физические лица».</a:t>
            </a:r>
          </a:p>
          <a:p>
            <a:pPr>
              <a:spcAft>
                <a:spcPts val="1200"/>
              </a:spcAft>
            </a:pPr>
            <a:r>
              <a:rPr lang="ru-RU" sz="2800" b="1" i="1" dirty="0" smtClean="0"/>
              <a:t> Настройки СЭД не меняются на протяжении использования конфигурации «SMBusiness Express»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361325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8940" y="0"/>
            <a:ext cx="1186593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800" algn="ctr">
              <a:spcAft>
                <a:spcPts val="1200"/>
              </a:spcAft>
            </a:pPr>
            <a:r>
              <a:rPr lang="ru-RU" sz="2800" b="1" dirty="0" smtClean="0">
                <a:effectLst/>
              </a:rPr>
              <a:t>Межконтурное взаимодействие</a:t>
            </a:r>
            <a:endParaRPr lang="ru-RU" sz="2800" b="1" dirty="0" smtClean="0"/>
          </a:p>
          <a:p>
            <a:pPr indent="409575">
              <a:spcAft>
                <a:spcPts val="1200"/>
              </a:spcAft>
            </a:pPr>
            <a:r>
              <a:rPr lang="ru-RU" sz="2800" dirty="0" smtClean="0"/>
              <a:t>Межконтурное взаимодействие посредством СМДО является уникальной разработкой, позволяющей организациям с разветвленной филиальной структурой взаимодействовать напрямую от руководителя головной организации до конечного исполнителя территориально удаленной организации.</a:t>
            </a:r>
          </a:p>
          <a:p>
            <a:pPr indent="409575">
              <a:spcAft>
                <a:spcPts val="600"/>
              </a:spcAft>
            </a:pPr>
            <a:r>
              <a:rPr lang="ru-RU" sz="2800" u="sng" dirty="0" smtClean="0">
                <a:effectLst/>
              </a:rPr>
              <a:t>Условия для реализации межконтурного взаимодействия:</a:t>
            </a:r>
          </a:p>
          <a:p>
            <a:pPr marL="941388" indent="-430213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>
                <a:effectLst/>
              </a:rPr>
              <a:t>наличие системы электронного документооборота «SMBusiness» у всех участвующих организаций;</a:t>
            </a:r>
          </a:p>
          <a:p>
            <a:pPr marL="941388" indent="-4302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>
                <a:effectLst/>
              </a:rPr>
              <a:t>статус активного абонента СМДО.</a:t>
            </a:r>
          </a:p>
          <a:p>
            <a:pPr indent="409575">
              <a:spcAft>
                <a:spcPts val="1200"/>
              </a:spcAft>
            </a:pPr>
            <a:r>
              <a:rPr lang="ru-RU" sz="2800" dirty="0" smtClean="0">
                <a:effectLst/>
              </a:rPr>
              <a:t>Межконтурное взаимодействие применяется при согласовании электронных документов через СМДО между территориально распределенными организациями посредством подписания документов электронной цифровой подписью либо с использованием эмулятора ЭЦП.</a:t>
            </a:r>
          </a:p>
        </p:txBody>
      </p:sp>
    </p:spTree>
    <p:extLst>
      <p:ext uri="{BB962C8B-B14F-4D97-AF65-F5344CB8AC3E}">
        <p14:creationId xmlns:p14="http://schemas.microsoft.com/office/powerpoint/2010/main" val="502890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8940" y="0"/>
            <a:ext cx="1186593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800" algn="r">
              <a:spcAft>
                <a:spcPts val="1200"/>
              </a:spcAft>
            </a:pPr>
            <a:r>
              <a:rPr lang="ru-RU" sz="2800" dirty="0" smtClean="0">
                <a:effectLst/>
              </a:rPr>
              <a:t>Межконтурное взаимодействие</a:t>
            </a:r>
            <a:endParaRPr lang="ru-RU" sz="2800" dirty="0" smtClean="0"/>
          </a:p>
          <a:p>
            <a:pPr indent="409575">
              <a:spcAft>
                <a:spcPts val="1200"/>
              </a:spcAft>
            </a:pPr>
            <a:r>
              <a:rPr lang="ru-RU" sz="2800" dirty="0" smtClean="0">
                <a:effectLst/>
              </a:rPr>
              <a:t>Сервис межконтурного взаимодействия подключается как комплекс дополнительных услуг «Настройка 1 контура межконтурного взаимодействия (до 5 пользователей)» и «Сопровождение 1 контура межконтурного взаимодействия (до 5 пользователей)», оформляется дополнительным соглашением к договору на оказание услуг электронного документооборота с каждой организацией, участвующей в межконтурном взаимодействии.</a:t>
            </a:r>
          </a:p>
          <a:p>
            <a:pPr indent="409575">
              <a:spcAft>
                <a:spcPts val="1200"/>
              </a:spcAft>
            </a:pPr>
            <a:r>
              <a:rPr lang="ru-RU" sz="2800" dirty="0" smtClean="0">
                <a:effectLst/>
              </a:rPr>
              <a:t>В рамках оказания услуги «Сопровождение 1 контура межконтурного взаимодействия (до 5 пользователей)» количество изменений пользователей не ограничено.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60177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855" y="465922"/>
            <a:ext cx="1186593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effectLst/>
              </a:rPr>
              <a:t>Межконтурное взаимодействие</a:t>
            </a:r>
            <a:endParaRPr lang="ru-RU" sz="2800" dirty="0" smtClean="0"/>
          </a:p>
          <a:p>
            <a:pPr algn="ctr">
              <a:spcAft>
                <a:spcPts val="0"/>
              </a:spcAft>
            </a:pPr>
            <a:endParaRPr lang="ru-RU" sz="2800" b="1" dirty="0" smtClean="0">
              <a:effectLst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 smtClean="0">
                <a:effectLst/>
                <a:ea typeface="Calibri" charset="0"/>
                <a:cs typeface="Times New Roman" charset="0"/>
              </a:rPr>
              <a:t>Схема взаимодействия 1</a:t>
            </a:r>
          </a:p>
          <a:p>
            <a:pPr algn="ctr">
              <a:spcAft>
                <a:spcPts val="0"/>
              </a:spcAft>
            </a:pPr>
            <a:r>
              <a:rPr lang="ru-RU" sz="1400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457200" indent="-227013" algn="just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  <a:ea typeface="Calibri" charset="0"/>
                <a:cs typeface="Times New Roman" charset="0"/>
              </a:rPr>
              <a:t>Головная организация передает на исполнение (согласно резолюции) в подведомственную организацию документ «Х» с ЭЦП;</a:t>
            </a:r>
          </a:p>
          <a:p>
            <a:pPr marL="457200" indent="-227013" algn="just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  <a:ea typeface="Calibri" charset="0"/>
                <a:cs typeface="Times New Roman" charset="0"/>
              </a:rPr>
              <a:t>подведомственная организация получает документ в своей системе;</a:t>
            </a:r>
          </a:p>
          <a:p>
            <a:pPr marL="457200" indent="-227013" algn="just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  <a:ea typeface="Calibri" charset="0"/>
                <a:cs typeface="Times New Roman" charset="0"/>
              </a:rPr>
              <a:t>подведомственная организация: регистрирует (при необходимости), готовит ответ, подписывает ЭЦП;</a:t>
            </a:r>
          </a:p>
          <a:p>
            <a:pPr marL="457200" indent="-227013" algn="just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>
                <a:effectLst/>
                <a:ea typeface="Calibri" charset="0"/>
                <a:cs typeface="Times New Roman" charset="0"/>
              </a:rPr>
              <a:t>отправляет ответный документ на согласование исполнителю головной организации (возможность отправки напрямую главному исполнителю головной организации).</a:t>
            </a:r>
            <a:endParaRPr lang="ru-RU" sz="2800" dirty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996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8" y="56357"/>
            <a:ext cx="10058400" cy="680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90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8223" y="115048"/>
            <a:ext cx="11865935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>
                <a:effectLst/>
              </a:rPr>
              <a:t>Межконтурное взаимодействие</a:t>
            </a:r>
            <a:endParaRPr lang="ru-RU" sz="2800" dirty="0" smtClean="0"/>
          </a:p>
          <a:p>
            <a:pPr algn="ctr">
              <a:spcAft>
                <a:spcPts val="1200"/>
              </a:spcAft>
            </a:pPr>
            <a:r>
              <a:rPr lang="ru-RU" sz="2800" b="1" dirty="0" smtClean="0"/>
              <a:t>Схема взаимодействия 2</a:t>
            </a:r>
            <a:endParaRPr lang="ru-RU" sz="2800" dirty="0"/>
          </a:p>
          <a:p>
            <a:pPr marL="454025" indent="-28575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исполнитель </a:t>
            </a:r>
            <a:r>
              <a:rPr lang="ru-RU" sz="2800" dirty="0"/>
              <a:t>подведомственной организации отправляет на согласование исполнителю в головную организацию проект документа «Х» без ЭЦП;</a:t>
            </a:r>
          </a:p>
          <a:p>
            <a:pPr marL="454025" indent="-28575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исполнитель </a:t>
            </a:r>
            <a:r>
              <a:rPr lang="ru-RU" sz="2800" dirty="0"/>
              <a:t>головной организации получает документ «Х» без ЭЦП в своей системе, при согласии подписывает документ эмулятором ЭЦП;</a:t>
            </a:r>
          </a:p>
          <a:p>
            <a:pPr marL="454025" indent="-28575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информация </a:t>
            </a:r>
            <a:r>
              <a:rPr lang="ru-RU" sz="2800" dirty="0"/>
              <a:t>о согласовании документа либо отказе, осуществляется методом дополнения квитанций (уведомление, которое носит </a:t>
            </a:r>
            <a:r>
              <a:rPr lang="ru-RU" sz="2800" dirty="0" smtClean="0"/>
              <a:t>информационный </a:t>
            </a:r>
            <a:r>
              <a:rPr lang="ru-RU" sz="2800" dirty="0"/>
              <a:t>характер) по документу информирующим о согласовании либо отказе;</a:t>
            </a:r>
          </a:p>
          <a:p>
            <a:pPr marL="454025" indent="-285750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при </a:t>
            </a:r>
            <a:r>
              <a:rPr lang="ru-RU" sz="2800" dirty="0"/>
              <a:t>подписании ЭЦП система передает ЭЦП руководителя подведомственной организации с необходимыми атрибутами документа в Головную организацию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64686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8223" y="115048"/>
            <a:ext cx="1186593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>
                <a:effectLst/>
              </a:rPr>
              <a:t>Межконтурное взаимодействие</a:t>
            </a:r>
            <a:endParaRPr lang="ru-RU" sz="2800" dirty="0" smtClean="0"/>
          </a:p>
          <a:p>
            <a:pPr algn="ctr">
              <a:spcAft>
                <a:spcPts val="1200"/>
              </a:spcAft>
            </a:pPr>
            <a:r>
              <a:rPr lang="ru-RU" sz="2800" b="1" dirty="0" smtClean="0"/>
              <a:t>Схема взаимодействия 2</a:t>
            </a:r>
            <a:endParaRPr lang="ru-RU" sz="2800" dirty="0"/>
          </a:p>
          <a:p>
            <a:pPr indent="496888">
              <a:spcAft>
                <a:spcPts val="1200"/>
              </a:spcAft>
            </a:pPr>
            <a:r>
              <a:rPr lang="ru-RU" sz="2800" dirty="0" smtClean="0"/>
              <a:t>При </a:t>
            </a:r>
            <a:r>
              <a:rPr lang="ru-RU" sz="2800" dirty="0"/>
              <a:t>данной схеме, документ передается через СМДО только один раз, в последующем между контурами происходит передача посредством СМДО методом дополнения квитанций по документу информацией об исполненной задаче исполнителем.</a:t>
            </a:r>
          </a:p>
        </p:txBody>
      </p:sp>
    </p:spTree>
    <p:extLst>
      <p:ext uri="{BB962C8B-B14F-4D97-AF65-F5344CB8AC3E}">
        <p14:creationId xmlns:p14="http://schemas.microsoft.com/office/powerpoint/2010/main" val="6980774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1" y="85064"/>
            <a:ext cx="11759609" cy="6719777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1" y="138223"/>
            <a:ext cx="11759609" cy="67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10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96210" y="2301657"/>
            <a:ext cx="53803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4025" algn="ctr">
              <a:tabLst>
                <a:tab pos="444500" algn="l"/>
              </a:tabLst>
            </a:pPr>
            <a:r>
              <a:rPr lang="ru-RU" sz="4000" b="1" dirty="0" smtClean="0">
                <a:effectLst/>
              </a:rPr>
              <a:t>2.2. Сервис mDoc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9576963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7565" y="459604"/>
            <a:ext cx="1134386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4025">
              <a:spcAft>
                <a:spcPts val="1200"/>
              </a:spcAft>
              <a:tabLst>
                <a:tab pos="444500" algn="l"/>
              </a:tabLst>
            </a:pPr>
            <a:r>
              <a:rPr lang="ru-RU" sz="2800" b="1" dirty="0" smtClean="0">
                <a:effectLst/>
              </a:rPr>
              <a:t>Сервис mDoc</a:t>
            </a:r>
            <a:endParaRPr lang="ru-RU" sz="2800" dirty="0" smtClean="0"/>
          </a:p>
          <a:p>
            <a:pPr indent="454025">
              <a:spcAft>
                <a:spcPts val="1200"/>
              </a:spcAft>
              <a:tabLst>
                <a:tab pos="444500" algn="l"/>
              </a:tabLst>
            </a:pPr>
            <a:r>
              <a:rPr lang="ru-RU" sz="2800" dirty="0" smtClean="0">
                <a:effectLst/>
              </a:rPr>
              <a:t>Сервис доставки электронных документов «mDoc» – кроссбраузерное веб-решение, позволяющее взаимодействовать с абонентами системы межведомственного электронного документооборота государственных органов Республики Беларусь (СМДО) с использованием средств </a:t>
            </a:r>
            <a:r>
              <a:rPr lang="ru-RU" sz="2800" u="sng" dirty="0" smtClean="0">
                <a:effectLst/>
              </a:rPr>
              <a:t>мобильной</a:t>
            </a:r>
            <a:r>
              <a:rPr lang="ru-RU" sz="2800" dirty="0" smtClean="0">
                <a:effectLst/>
              </a:rPr>
              <a:t> электронной цифровой подписи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72974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93896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Локальные правовые акты организации, регламентирующие работу с ЭД, ДЭВ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97775" y="1562793"/>
            <a:ext cx="10108276" cy="39736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Инструкция по делопроизводству в организации.</a:t>
            </a:r>
          </a:p>
          <a:p>
            <a:pPr>
              <a:spcAft>
                <a:spcPts val="1200"/>
              </a:spcAft>
            </a:pPr>
            <a:r>
              <a:rPr lang="ru-RU" dirty="0"/>
              <a:t>Инструкция по работе с ЭД, ДЭВ в организации.</a:t>
            </a:r>
          </a:p>
          <a:p>
            <a:pPr>
              <a:spcAft>
                <a:spcPts val="1200"/>
              </a:spcAft>
            </a:pPr>
            <a:r>
              <a:rPr lang="ru-RU" dirty="0"/>
              <a:t>Положение об архиве организации.</a:t>
            </a:r>
          </a:p>
          <a:p>
            <a:pPr>
              <a:spcAft>
                <a:spcPts val="1200"/>
              </a:spcAft>
            </a:pPr>
            <a:r>
              <a:rPr lang="ru-RU" dirty="0"/>
              <a:t>Правила работы с ЭД, ДЭВ в архиве организации.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Положение об экспертной комиссии (ЭК) организации, Центральной экспертной комиссией (ЦЭК) вышестоящей организации.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8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30819" y="103029"/>
            <a:ext cx="8229600" cy="93896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Описание технологии мобильной </a:t>
            </a:r>
            <a:r>
              <a:rPr lang="ru-RU" sz="2800" b="1" dirty="0" smtClean="0">
                <a:latin typeface="+mn-lt"/>
              </a:rPr>
              <a:t>ЭЦП</a:t>
            </a:r>
            <a:endParaRPr lang="ru-RU" sz="2800" b="1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5303" y="1041991"/>
            <a:ext cx="11440632" cy="5613990"/>
          </a:xfrm>
        </p:spPr>
        <p:txBody>
          <a:bodyPr>
            <a:normAutofit lnSpcReduction="10000"/>
          </a:bodyPr>
          <a:lstStyle/>
          <a:p>
            <a:pPr marL="0" indent="457200">
              <a:spcAft>
                <a:spcPts val="1200"/>
              </a:spcAft>
              <a:buNone/>
            </a:pPr>
            <a:r>
              <a:rPr lang="ru-RU" dirty="0"/>
              <a:t>Мобильная </a:t>
            </a:r>
            <a:r>
              <a:rPr lang="ru-RU" dirty="0" smtClean="0"/>
              <a:t>ЭЦП </a:t>
            </a:r>
            <a:r>
              <a:rPr lang="ru-RU" dirty="0"/>
              <a:t>- технология, которая позволяет гражданам использовать мобильный телефон в качестве надежного средства электронной цифровой подписи и для идентификации при получении услуг через Интернет или в устройствах самообслуживания (</a:t>
            </a:r>
            <a:r>
              <a:rPr lang="ru-RU" dirty="0" smtClean="0"/>
              <a:t>инфокиосках).</a:t>
            </a:r>
          </a:p>
          <a:p>
            <a:pPr marL="0" indent="457200">
              <a:spcAft>
                <a:spcPts val="1200"/>
              </a:spcAft>
              <a:buNone/>
            </a:pPr>
            <a:r>
              <a:rPr lang="ru-RU" dirty="0" smtClean="0"/>
              <a:t>В </a:t>
            </a:r>
            <a:r>
              <a:rPr lang="ru-RU" dirty="0"/>
              <a:t>Республике Беларусь технология мобильной ЭЦП создана ЗАО «АВЕСТ» совместно с унитарным предприятием «Велком» </a:t>
            </a:r>
            <a:r>
              <a:rPr lang="ru-RU" dirty="0" smtClean="0"/>
              <a:t>(А1) и </a:t>
            </a:r>
            <a:r>
              <a:rPr lang="ru-RU" dirty="0"/>
              <a:t>республиканским унитарным предприятием «Национальный центр электронных услуг</a:t>
            </a:r>
            <a:r>
              <a:rPr lang="ru-RU" dirty="0" smtClean="0"/>
              <a:t>». </a:t>
            </a:r>
          </a:p>
          <a:p>
            <a:pPr marL="0" indent="457200">
              <a:spcAft>
                <a:spcPts val="1200"/>
              </a:spcAft>
              <a:buNone/>
            </a:pPr>
            <a:r>
              <a:rPr lang="ru-RU" dirty="0" smtClean="0"/>
              <a:t>Абоненты А1 и МТС имеют </a:t>
            </a:r>
            <a:r>
              <a:rPr lang="ru-RU" dirty="0"/>
              <a:t>возможность подключить услугу </a:t>
            </a:r>
            <a:r>
              <a:rPr lang="ru-RU" dirty="0" err="1"/>
              <a:t>SIMiD</a:t>
            </a:r>
            <a:r>
              <a:rPr lang="ru-RU" dirty="0"/>
              <a:t> для доступа к системе мобильной ЭЦП. Для этого абонент </a:t>
            </a:r>
            <a:r>
              <a:rPr lang="ru-RU" dirty="0" smtClean="0"/>
              <a:t>должен </a:t>
            </a:r>
            <a:r>
              <a:rPr lang="ru-RU" dirty="0"/>
              <a:t>обратиться в уполномоченный центр обслуживания клиентов для смены SIM на специализированную SIM с функцией ЭЦП, при этом телефонный номер сохраняется за абонентом.</a:t>
            </a:r>
          </a:p>
        </p:txBody>
      </p:sp>
    </p:spTree>
    <p:extLst>
      <p:ext uri="{BB962C8B-B14F-4D97-AF65-F5344CB8AC3E}">
        <p14:creationId xmlns:p14="http://schemas.microsoft.com/office/powerpoint/2010/main" val="14255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30819" y="103029"/>
            <a:ext cx="9990196" cy="521439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5303" y="1041991"/>
            <a:ext cx="11440632" cy="5613990"/>
          </a:xfrm>
        </p:spPr>
        <p:txBody>
          <a:bodyPr>
            <a:normAutofit/>
          </a:bodyPr>
          <a:lstStyle/>
          <a:p>
            <a:pPr marL="0" indent="457200">
              <a:spcAft>
                <a:spcPts val="1200"/>
              </a:spcAft>
              <a:buNone/>
            </a:pPr>
            <a:r>
              <a:rPr lang="ru-RU" dirty="0"/>
              <a:t>Владелец SIM с подключенной услугой </a:t>
            </a:r>
            <a:r>
              <a:rPr lang="ru-RU" dirty="0" err="1"/>
              <a:t>SIMiD</a:t>
            </a:r>
            <a:r>
              <a:rPr lang="ru-RU" dirty="0"/>
              <a:t> может обратиться в любой регистрационный центр (далее - РЦ) республиканского удостоверяющего центра (далее - РУЦ) </a:t>
            </a:r>
            <a:r>
              <a:rPr lang="ru-RU" dirty="0" smtClean="0"/>
              <a:t>Государственной </a:t>
            </a:r>
            <a:r>
              <a:rPr lang="ru-RU" dirty="0"/>
              <a:t>системы управления открытыми ключами проверки электронной цифровой подписи Республики Беларусь (далее - </a:t>
            </a:r>
            <a:r>
              <a:rPr lang="ru-RU" dirty="0" smtClean="0"/>
              <a:t>ГосСУОК</a:t>
            </a:r>
            <a:r>
              <a:rPr lang="ru-RU" dirty="0"/>
              <a:t>), имеющий подключение к системе мобильной ЭЦП, для генерации ключей ЭЦП и выпуска сертификата открытого ключа. </a:t>
            </a:r>
            <a:endParaRPr lang="ru-RU" dirty="0" smtClean="0"/>
          </a:p>
          <a:p>
            <a:pPr marL="0" indent="457200">
              <a:spcAft>
                <a:spcPts val="1200"/>
              </a:spcAft>
              <a:buNone/>
            </a:pPr>
            <a:r>
              <a:rPr lang="ru-RU" dirty="0" smtClean="0"/>
              <a:t>Услуги </a:t>
            </a:r>
            <a:r>
              <a:rPr lang="ru-RU" dirty="0"/>
              <a:t>РЦ РУЦ ГосСУОК могут быть оказаны владельцу SIM непосредственно в уполномоченном центре обслуживания клиентов </a:t>
            </a:r>
            <a:r>
              <a:rPr lang="ru-RU" dirty="0" smtClean="0"/>
              <a:t>А1 и МТС.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1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rmAutofit fontScale="92500" lnSpcReduction="20000"/>
          </a:bodyPr>
          <a:lstStyle/>
          <a:p>
            <a:pPr marL="0" indent="12700" algn="ctr">
              <a:spcAft>
                <a:spcPts val="1200"/>
              </a:spcAft>
              <a:buNone/>
            </a:pPr>
            <a:r>
              <a:rPr lang="ru-RU" sz="3000" b="1" dirty="0" smtClean="0"/>
              <a:t>2. Задачи</a:t>
            </a:r>
          </a:p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3000" dirty="0" smtClean="0"/>
              <a:t>Технология </a:t>
            </a:r>
            <a:r>
              <a:rPr lang="ru-RU" sz="3000" dirty="0"/>
              <a:t>мобильной ЭЦП решает те же задачи, что и другие технологии ЭЦП: </a:t>
            </a:r>
            <a:r>
              <a:rPr lang="ru-RU" sz="3000" dirty="0" smtClean="0"/>
              <a:t>возможность </a:t>
            </a:r>
            <a:r>
              <a:rPr lang="ru-RU" sz="3000" dirty="0"/>
              <a:t>пройти аутентификацию с использованием сертификата открытого ключа и возможность выработать ЭЦП</a:t>
            </a:r>
            <a:r>
              <a:rPr lang="ru-RU" sz="3000" dirty="0" smtClean="0"/>
              <a:t>.</a:t>
            </a:r>
          </a:p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3000" dirty="0" smtClean="0"/>
              <a:t>С </a:t>
            </a:r>
            <a:r>
              <a:rPr lang="ru-RU" sz="3000" dirty="0"/>
              <a:t>точки зрения удобства, главным отличием мобильной ЭЦП от других технологий является </a:t>
            </a:r>
            <a:r>
              <a:rPr lang="ru-RU" sz="3000" u="sng" dirty="0"/>
              <a:t>простота использования</a:t>
            </a:r>
            <a:r>
              <a:rPr lang="ru-RU" sz="3000" dirty="0"/>
              <a:t>: нет необходимости в отдельном средстве ЭЦП (смарт-карте или USB-</a:t>
            </a:r>
            <a:r>
              <a:rPr lang="ru-RU" sz="3000" dirty="0" err="1"/>
              <a:t>токене</a:t>
            </a:r>
            <a:r>
              <a:rPr lang="ru-RU" sz="3000" dirty="0"/>
              <a:t>), не требуется установка и настройка программного обеспечения, все функции ЭЦП выполняет специализированная SIM- карта в мобильном телефоне</a:t>
            </a:r>
            <a:r>
              <a:rPr lang="ru-RU" sz="3000" dirty="0" smtClean="0"/>
              <a:t>.</a:t>
            </a:r>
          </a:p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3000" dirty="0" smtClean="0"/>
              <a:t>Технология </a:t>
            </a:r>
            <a:r>
              <a:rPr lang="ru-RU" sz="3000" dirty="0"/>
              <a:t>мобильной ЭЦП может быть использована с любого </a:t>
            </a:r>
            <a:r>
              <a:rPr lang="ru-RU" sz="3000" u="sng" dirty="0"/>
              <a:t>компьютера</a:t>
            </a:r>
            <a:r>
              <a:rPr lang="ru-RU" sz="3000" dirty="0"/>
              <a:t>, </a:t>
            </a:r>
            <a:r>
              <a:rPr lang="ru-RU" sz="3000" u="sng" dirty="0"/>
              <a:t>планшета</a:t>
            </a:r>
            <a:r>
              <a:rPr lang="ru-RU" sz="3000" dirty="0"/>
              <a:t> или </a:t>
            </a:r>
            <a:r>
              <a:rPr lang="ru-RU" sz="3000" u="sng" dirty="0"/>
              <a:t>смартфона</a:t>
            </a:r>
            <a:r>
              <a:rPr lang="ru-RU" sz="3000" dirty="0" smtClean="0"/>
              <a:t>. С </a:t>
            </a:r>
            <a:r>
              <a:rPr lang="ru-RU" sz="3000" dirty="0"/>
              <a:t>точки зрения безопасности, главным преимуществом технологии мобильной ЭЦП является </a:t>
            </a:r>
            <a:r>
              <a:rPr lang="ru-RU" sz="3000" u="sng" dirty="0"/>
              <a:t>обязательность</a:t>
            </a:r>
            <a:r>
              <a:rPr lang="ru-RU" sz="3000" dirty="0"/>
              <a:t> физического использования владельцем SIM своего </a:t>
            </a:r>
            <a:r>
              <a:rPr lang="ru-RU" sz="3000" u="sng" dirty="0"/>
              <a:t>телефона</a:t>
            </a:r>
            <a:r>
              <a:rPr lang="ru-RU" sz="3000" dirty="0"/>
              <a:t> при любых операциях ЭЦП: он должен вводить известные только ему PIN- коды только на </a:t>
            </a:r>
            <a:r>
              <a:rPr lang="ru-RU" sz="3000" u="sng" dirty="0"/>
              <a:t>собственном</a:t>
            </a:r>
            <a:r>
              <a:rPr lang="ru-RU" sz="3000" dirty="0"/>
              <a:t> мобильном телефоне. Это делает технологию мобильной ЭЦП </a:t>
            </a:r>
            <a:r>
              <a:rPr lang="ru-RU" sz="3000" u="sng" dirty="0"/>
              <a:t>более стойкой </a:t>
            </a:r>
            <a:r>
              <a:rPr lang="ru-RU" sz="3000" dirty="0"/>
              <a:t>по сравнению с другими технологиями ЭЦП.</a:t>
            </a:r>
          </a:p>
        </p:txBody>
      </p:sp>
    </p:spTree>
    <p:extLst>
      <p:ext uri="{BB962C8B-B14F-4D97-AF65-F5344CB8AC3E}">
        <p14:creationId xmlns:p14="http://schemas.microsoft.com/office/powerpoint/2010/main" val="10635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Autofit/>
          </a:bodyPr>
          <a:lstStyle/>
          <a:p>
            <a:pPr marL="0" indent="52388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 smtClean="0"/>
              <a:t>3</a:t>
            </a:r>
            <a:r>
              <a:rPr lang="ru-RU" b="1" dirty="0"/>
              <a:t>. Организационная структура мобильной </a:t>
            </a:r>
            <a:r>
              <a:rPr lang="ru-RU" b="1" dirty="0" smtClean="0"/>
              <a:t>ЭЦП</a:t>
            </a:r>
          </a:p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Организационную </a:t>
            </a:r>
            <a:r>
              <a:rPr lang="ru-RU" dirty="0"/>
              <a:t>инфраструктуру мобильной ЭЦП </a:t>
            </a:r>
            <a:r>
              <a:rPr lang="ru-RU" dirty="0" smtClean="0"/>
              <a:t>образуют (1/3):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ru-RU" i="1" u="sng" dirty="0" smtClean="0"/>
              <a:t>Мобильный </a:t>
            </a:r>
            <a:r>
              <a:rPr lang="ru-RU" i="1" u="sng" dirty="0"/>
              <a:t>оператор</a:t>
            </a:r>
            <a:r>
              <a:rPr lang="ru-RU" dirty="0"/>
              <a:t>. Мобильный оператор предоставляет услуги связи </a:t>
            </a:r>
            <a:r>
              <a:rPr lang="ru-RU" dirty="0" smtClean="0"/>
              <a:t>на основе </a:t>
            </a:r>
            <a:r>
              <a:rPr lang="ru-RU" dirty="0"/>
              <a:t>специализированной SIM, включая услуги </a:t>
            </a:r>
            <a:r>
              <a:rPr lang="ru-RU" dirty="0" smtClean="0"/>
              <a:t>передачи специализированных </a:t>
            </a:r>
            <a:r>
              <a:rPr lang="ru-RU" dirty="0"/>
              <a:t>бинарных SMS</a:t>
            </a:r>
            <a:r>
              <a:rPr lang="ru-RU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ru-RU" i="1" u="sng" dirty="0" smtClean="0"/>
              <a:t>Государственная </a:t>
            </a:r>
            <a:r>
              <a:rPr lang="ru-RU" i="1" u="sng" dirty="0"/>
              <a:t>система управления открытыми ключами </a:t>
            </a:r>
            <a:r>
              <a:rPr lang="ru-RU" i="1" u="sng" dirty="0" smtClean="0"/>
              <a:t>проверки электронной </a:t>
            </a:r>
            <a:r>
              <a:rPr lang="ru-RU" i="1" u="sng" dirty="0"/>
              <a:t>цифровой подписи Республики Беларусь</a:t>
            </a:r>
            <a:r>
              <a:rPr lang="ru-RU" i="1" dirty="0"/>
              <a:t>.</a:t>
            </a:r>
            <a:r>
              <a:rPr lang="ru-RU" dirty="0"/>
              <a:t> </a:t>
            </a:r>
            <a:r>
              <a:rPr lang="ru-RU" dirty="0" smtClean="0"/>
              <a:t>ГосСУОК </a:t>
            </a:r>
            <a:r>
              <a:rPr lang="ru-RU" dirty="0"/>
              <a:t>(включая регистрационные центры мобильного оператора) осуществляют операции управления ключами на SIM и выпускают сертификаты открытых ключей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1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Организационную </a:t>
            </a:r>
            <a:r>
              <a:rPr lang="ru-RU" dirty="0"/>
              <a:t>инфраструктуру мобильной ЭЦП </a:t>
            </a:r>
            <a:r>
              <a:rPr lang="ru-RU" dirty="0" smtClean="0"/>
              <a:t>образуют (2/3):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ru-RU" i="1" u="sng" dirty="0" smtClean="0"/>
              <a:t>Сервер </a:t>
            </a:r>
            <a:r>
              <a:rPr lang="ru-RU" i="1" u="sng" dirty="0"/>
              <a:t>авторизации </a:t>
            </a:r>
            <a:r>
              <a:rPr lang="ru-RU" i="1" u="sng" dirty="0" smtClean="0"/>
              <a:t>ГосСУОК </a:t>
            </a:r>
            <a:r>
              <a:rPr lang="ru-RU" dirty="0"/>
              <a:t>. Сервер авторизации </a:t>
            </a:r>
            <a:r>
              <a:rPr lang="ru-RU" dirty="0" smtClean="0"/>
              <a:t>ГосСУОК предоставляет </a:t>
            </a:r>
            <a:r>
              <a:rPr lang="ru-RU" dirty="0"/>
              <a:t>сервис идентификации и аутентификации владельцев SIM с функцией ЭЦП и сервис выработки ЭЦП. Сервер авторизации осуществляет взаимодействие с мобильным оператором для </a:t>
            </a:r>
            <a:r>
              <a:rPr lang="ru-RU" dirty="0" smtClean="0"/>
              <a:t>передачи специализированных </a:t>
            </a:r>
            <a:r>
              <a:rPr lang="ru-RU" dirty="0"/>
              <a:t>бинарных SMS на SIM, также взаимодействует с ГосСУОК для получения сертификатов открытых ключей SIM и информации об их статусе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ru-RU" i="1" u="sng" dirty="0" smtClean="0"/>
              <a:t>Поставщики </a:t>
            </a:r>
            <a:r>
              <a:rPr lang="ru-RU" i="1" u="sng" dirty="0"/>
              <a:t>электронных услуг. </a:t>
            </a:r>
            <a:r>
              <a:rPr lang="ru-RU" dirty="0"/>
              <a:t>Поставщикам требуется надежная идентификация и аутентификация своих пользователей, а также возможность выработки ЭЦП пользователем с соблюдением требований Закона Республики Беларусь «Об электронном документе и электронной цифровой подписи</a:t>
            </a:r>
            <a:r>
              <a:rPr lang="ru-RU" dirty="0" smtClean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2383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Организационную </a:t>
            </a:r>
            <a:r>
              <a:rPr lang="ru-RU" dirty="0"/>
              <a:t>инфраструктуру мобильной ЭЦП </a:t>
            </a:r>
            <a:r>
              <a:rPr lang="ru-RU" dirty="0" smtClean="0"/>
              <a:t>образуют (3/3):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ru-RU" i="1" u="sng" dirty="0" smtClean="0"/>
              <a:t>Абоненты </a:t>
            </a:r>
            <a:r>
              <a:rPr lang="ru-RU" i="1" u="sng" dirty="0"/>
              <a:t>мобильного оператора</a:t>
            </a:r>
            <a:r>
              <a:rPr lang="ru-RU" dirty="0"/>
              <a:t>, использующие SIM-карты с функцией ЭЦП. Абоненты мобильного оператора, в случае получения SIM с функций ЭЦП, могут использовать сервер авторизации для надежной идентификации и аутентификации перед поставщиком электронных услуг, а также для выработки ЭЦП.</a:t>
            </a:r>
            <a:endParaRPr lang="ru-RU" dirty="0" smtClean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Autofit/>
          </a:bodyPr>
          <a:lstStyle/>
          <a:p>
            <a:pPr marL="0" indent="1270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/>
              <a:t>4. Технология мобильной </a:t>
            </a:r>
            <a:r>
              <a:rPr lang="ru-RU" b="1" dirty="0" smtClean="0"/>
              <a:t>ЭЦП</a:t>
            </a:r>
          </a:p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SIM </a:t>
            </a:r>
            <a:r>
              <a:rPr lang="ru-RU" dirty="0"/>
              <a:t>с функцией ЭЦП создана на основе высокопроизводительного защищенного </a:t>
            </a:r>
            <a:r>
              <a:rPr lang="ru-RU" u="sng" dirty="0"/>
              <a:t>микроконтроллера</a:t>
            </a:r>
            <a:r>
              <a:rPr lang="ru-RU" dirty="0"/>
              <a:t>. </a:t>
            </a:r>
            <a:endParaRPr lang="ru-RU" dirty="0" smtClean="0"/>
          </a:p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SIM </a:t>
            </a:r>
            <a:r>
              <a:rPr lang="ru-RU" dirty="0"/>
              <a:t>соответствует стандартам GSM/3GPP/LTE (2G/3G/4G) в части услуг связи. </a:t>
            </a:r>
            <a:endParaRPr lang="ru-RU" dirty="0" smtClean="0"/>
          </a:p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Дополнительно </a:t>
            </a:r>
            <a:r>
              <a:rPr lang="ru-RU" dirty="0"/>
              <a:t>SIM содержит приложение ЭЦП, которое соответствует спецификации SIM Application Toolkit согласно стандартам GSM/3GPP/LTE (2G/3G/4G</a:t>
            </a:r>
            <a:r>
              <a:rPr lang="ru-RU" dirty="0" smtClean="0"/>
              <a:t>).</a:t>
            </a:r>
          </a:p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Приложение ЭЦП хранит личный ключ ЭЦП и выполняет криптографические операции с личным ключом: </a:t>
            </a:r>
            <a:r>
              <a:rPr lang="ru-RU" u="sng" dirty="0"/>
              <a:t>все операции </a:t>
            </a:r>
            <a:r>
              <a:rPr lang="ru-RU" dirty="0"/>
              <a:t>выполняются только </a:t>
            </a:r>
            <a:r>
              <a:rPr lang="ru-RU" u="sng" dirty="0"/>
              <a:t>внутри</a:t>
            </a:r>
            <a:r>
              <a:rPr lang="ru-RU" dirty="0"/>
              <a:t> SIM, личный ключ </a:t>
            </a:r>
            <a:r>
              <a:rPr lang="ru-RU" u="sng" dirty="0"/>
              <a:t>не покидает </a:t>
            </a:r>
            <a:r>
              <a:rPr lang="ru-RU" dirty="0"/>
              <a:t>пределов SIM</a:t>
            </a:r>
            <a:r>
              <a:rPr lang="ru-RU" dirty="0" smtClean="0"/>
              <a:t>.</a:t>
            </a:r>
          </a:p>
          <a:p>
            <a:pPr marL="0" indent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1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629587"/>
            <a:ext cx="11440632" cy="5999813"/>
          </a:xfrm>
        </p:spPr>
        <p:txBody>
          <a:bodyPr>
            <a:noAutofit/>
          </a:bodyPr>
          <a:lstStyle/>
          <a:p>
            <a:pPr marL="0" indent="454025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Для </a:t>
            </a:r>
            <a:r>
              <a:rPr lang="ru-RU" dirty="0"/>
              <a:t>проведения операций входные данные должны быть переданы на SIM в виде служебных («бинарных») SMS согласно 3GPP TS 23.040, результаты обработки возвращаются также в виде «бинарных</a:t>
            </a:r>
            <a:r>
              <a:rPr lang="ru-RU" dirty="0" smtClean="0"/>
              <a:t>» </a:t>
            </a:r>
            <a:r>
              <a:rPr lang="en-US" dirty="0"/>
              <a:t>SMS.</a:t>
            </a:r>
            <a:endParaRPr lang="ru-RU" dirty="0" smtClean="0"/>
          </a:p>
          <a:p>
            <a:pPr marL="0" indent="454025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Приложение </a:t>
            </a:r>
            <a:r>
              <a:rPr lang="ru-RU" dirty="0"/>
              <a:t>ЭЦП на SIM реализует сервис идентификации и аутентификации владельца SIM с использованием сертификата открытого ключа согласно СТБ </a:t>
            </a:r>
            <a:r>
              <a:rPr lang="ru-RU" dirty="0" smtClean="0"/>
              <a:t>34.101.19</a:t>
            </a:r>
            <a:r>
              <a:rPr lang="is-IS" b="1" dirty="0" smtClean="0">
                <a:effectLst/>
              </a:rPr>
              <a:t> </a:t>
            </a:r>
            <a:r>
              <a:rPr lang="is-IS" dirty="0" smtClean="0">
                <a:effectLst/>
              </a:rPr>
              <a:t>-2012</a:t>
            </a:r>
            <a:r>
              <a:rPr lang="ru-RU" dirty="0" smtClean="0"/>
              <a:t> «Информационные технологии и безопасность. Форматы </a:t>
            </a:r>
            <a:r>
              <a:rPr lang="ru-RU" u="sng" dirty="0" smtClean="0"/>
              <a:t>сертификатов</a:t>
            </a:r>
            <a:r>
              <a:rPr lang="ru-RU" dirty="0" smtClean="0"/>
              <a:t> и списков </a:t>
            </a:r>
            <a:r>
              <a:rPr lang="ru-RU" u="sng" dirty="0" smtClean="0"/>
              <a:t>отозванных</a:t>
            </a:r>
            <a:r>
              <a:rPr lang="ru-RU" dirty="0" smtClean="0"/>
              <a:t> сертификатов инфраструктуры открытых ключей»</a:t>
            </a:r>
          </a:p>
          <a:p>
            <a:pPr marL="0" indent="454025">
              <a:spcBef>
                <a:spcPts val="0"/>
              </a:spcBef>
              <a:spcAft>
                <a:spcPts val="1200"/>
              </a:spcAft>
              <a:buNone/>
            </a:pPr>
            <a:endParaRPr lang="is-IS" dirty="0" smtClean="0">
              <a:effectLst/>
            </a:endParaRPr>
          </a:p>
          <a:p>
            <a:pPr marL="0" indent="454025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. </a:t>
            </a:r>
          </a:p>
        </p:txBody>
      </p:sp>
      <p:pic>
        <p:nvPicPr>
          <p:cNvPr id="1026" name="Picture 2" descr="ТБ 34.101.19-2012 Версия для печа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9338"/>
            <a:ext cx="171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629587"/>
            <a:ext cx="11440632" cy="5999813"/>
          </a:xfrm>
        </p:spPr>
        <p:txBody>
          <a:bodyPr>
            <a:noAutofit/>
          </a:bodyPr>
          <a:lstStyle/>
          <a:p>
            <a:pPr marL="0" indent="454025">
              <a:spcBef>
                <a:spcPts val="0"/>
              </a:spcBef>
              <a:buNone/>
            </a:pPr>
            <a:r>
              <a:rPr lang="ru-RU" dirty="0" smtClean="0"/>
              <a:t>После </a:t>
            </a:r>
            <a:r>
              <a:rPr lang="ru-RU" dirty="0"/>
              <a:t>завершения аутентификации приложение ЭЦП на SIM устанавливает защищенное </a:t>
            </a:r>
            <a:r>
              <a:rPr lang="ru-RU" dirty="0" smtClean="0"/>
              <a:t>соединение</a:t>
            </a:r>
            <a:r>
              <a:rPr lang="ru-RU" baseline="30000" dirty="0" smtClean="0"/>
              <a:t>1</a:t>
            </a:r>
            <a:r>
              <a:rPr lang="ru-RU" dirty="0" smtClean="0"/>
              <a:t> </a:t>
            </a:r>
            <a:r>
              <a:rPr lang="ru-RU" dirty="0"/>
              <a:t>с сервером авторизации </a:t>
            </a:r>
            <a:r>
              <a:rPr lang="ru-RU" dirty="0" smtClean="0"/>
              <a:t>с </a:t>
            </a:r>
            <a:r>
              <a:rPr lang="ru-RU" dirty="0"/>
              <a:t>использованием криптографических алгоритмов и протоколов </a:t>
            </a:r>
            <a:r>
              <a:rPr lang="ru-RU" dirty="0" smtClean="0"/>
              <a:t>согласно:</a:t>
            </a:r>
          </a:p>
          <a:p>
            <a:pPr marL="0" indent="454025">
              <a:spcBef>
                <a:spcPts val="0"/>
              </a:spcBef>
              <a:buNone/>
            </a:pPr>
            <a:r>
              <a:rPr lang="ru-RU" dirty="0" smtClean="0"/>
              <a:t>СТБ 34.101.31</a:t>
            </a:r>
            <a:r>
              <a:rPr lang="is-IS" dirty="0" smtClean="0"/>
              <a:t>-2011</a:t>
            </a:r>
            <a:r>
              <a:rPr lang="ru-RU" b="1" dirty="0" smtClean="0"/>
              <a:t> </a:t>
            </a:r>
            <a:r>
              <a:rPr lang="ru-RU" dirty="0" smtClean="0"/>
              <a:t>«Информационные технологии. Защита информации. Криптографические алгоритмы </a:t>
            </a:r>
            <a:r>
              <a:rPr lang="ru-RU" u="sng" dirty="0" smtClean="0"/>
              <a:t>шифрования</a:t>
            </a:r>
            <a:r>
              <a:rPr lang="ru-RU" dirty="0" smtClean="0"/>
              <a:t> и контроля </a:t>
            </a:r>
            <a:r>
              <a:rPr lang="ru-RU" u="sng" dirty="0" smtClean="0"/>
              <a:t>целостности</a:t>
            </a:r>
            <a:r>
              <a:rPr lang="ru-RU" dirty="0" smtClean="0"/>
              <a:t>», </a:t>
            </a:r>
          </a:p>
          <a:p>
            <a:pPr marL="0" indent="454025">
              <a:spcBef>
                <a:spcPts val="0"/>
              </a:spcBef>
              <a:buNone/>
            </a:pPr>
            <a:r>
              <a:rPr lang="ru-RU" dirty="0" smtClean="0"/>
              <a:t>СТБ 34.101.45</a:t>
            </a:r>
            <a:r>
              <a:rPr lang="is-IS" dirty="0" smtClean="0"/>
              <a:t>-2013</a:t>
            </a:r>
            <a:r>
              <a:rPr lang="ru-RU" dirty="0" smtClean="0"/>
              <a:t> «Информационные технологии и безопасность. Алгоритмы электронной цифровой </a:t>
            </a:r>
            <a:r>
              <a:rPr lang="ru-RU" u="sng" dirty="0" smtClean="0"/>
              <a:t>подписи</a:t>
            </a:r>
            <a:r>
              <a:rPr lang="ru-RU" dirty="0" smtClean="0"/>
              <a:t> и транспорта ключа на основе </a:t>
            </a:r>
            <a:r>
              <a:rPr lang="ru-RU" u="sng" dirty="0" smtClean="0"/>
              <a:t>эллиптических</a:t>
            </a:r>
            <a:r>
              <a:rPr lang="ru-RU" dirty="0" smtClean="0"/>
              <a:t> кривых»,</a:t>
            </a:r>
          </a:p>
          <a:p>
            <a:pPr marL="0" indent="496888">
              <a:spcBef>
                <a:spcPts val="0"/>
              </a:spcBef>
              <a:buNone/>
            </a:pPr>
            <a:r>
              <a:rPr lang="ru-RU" dirty="0" smtClean="0"/>
              <a:t>СТБ 34.101.47</a:t>
            </a:r>
            <a:r>
              <a:rPr lang="is-IS" dirty="0" smtClean="0"/>
              <a:t>-2017</a:t>
            </a:r>
            <a:r>
              <a:rPr lang="ru-RU" dirty="0"/>
              <a:t> </a:t>
            </a:r>
            <a:r>
              <a:rPr lang="ru-RU" dirty="0" smtClean="0"/>
              <a:t>«Информационные технологии и безопасность. Алгоритмы генерации псевдослучайных чисел».</a:t>
            </a:r>
          </a:p>
          <a:p>
            <a:pPr marL="0" indent="1270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400" dirty="0" smtClean="0"/>
              <a:t>1) При </a:t>
            </a:r>
            <a:r>
              <a:rPr lang="ru-RU" sz="2400" dirty="0"/>
              <a:t>создании защищенного соединения не используется криптографическая защита информации, предоставляемая оборудованием мобильного оператора. Вместо этого </a:t>
            </a:r>
            <a:r>
              <a:rPr lang="ru-RU" sz="2400" u="sng" dirty="0"/>
              <a:t>сервер авторизации </a:t>
            </a:r>
            <a:r>
              <a:rPr lang="ru-RU" sz="2400" dirty="0"/>
              <a:t>и </a:t>
            </a:r>
            <a:r>
              <a:rPr lang="ru-RU" sz="2400" u="sng" dirty="0"/>
              <a:t>SIM</a:t>
            </a:r>
            <a:r>
              <a:rPr lang="ru-RU" sz="2400" dirty="0"/>
              <a:t> самостоятельно организуют криптографическую защиту передаваемой информации согласно требованиям национального законодательства Республики Беларусь.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712694" y="4894730"/>
            <a:ext cx="10596282" cy="1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629587"/>
            <a:ext cx="11440632" cy="6038842"/>
          </a:xfrm>
        </p:spPr>
        <p:txBody>
          <a:bodyPr>
            <a:noAutofit/>
          </a:bodyPr>
          <a:lstStyle/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Приложение ЭЦП на SIM также реализует сервис выработки ЭЦП электронного документа согласно СТБ </a:t>
            </a:r>
            <a:r>
              <a:rPr lang="ru-RU" dirty="0" smtClean="0"/>
              <a:t>34.101.45</a:t>
            </a:r>
            <a:r>
              <a:rPr lang="is-IS" dirty="0" smtClean="0"/>
              <a:t>-2013</a:t>
            </a:r>
            <a:r>
              <a:rPr lang="ru-RU" dirty="0" smtClean="0"/>
              <a:t> «Информационные технологии и безопасность. Алгоритмы электронной цифровой </a:t>
            </a:r>
            <a:r>
              <a:rPr lang="ru-RU" u="sng" dirty="0" smtClean="0"/>
              <a:t>подписи</a:t>
            </a:r>
            <a:r>
              <a:rPr lang="ru-RU" dirty="0" smtClean="0"/>
              <a:t> и транспорта ключа на основе </a:t>
            </a:r>
            <a:r>
              <a:rPr lang="ru-RU" u="sng" dirty="0" smtClean="0"/>
              <a:t>эллиптических</a:t>
            </a:r>
            <a:r>
              <a:rPr lang="ru-RU" dirty="0" smtClean="0"/>
              <a:t> кривых»: </a:t>
            </a:r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приложение </a:t>
            </a:r>
            <a:r>
              <a:rPr lang="ru-RU" dirty="0"/>
              <a:t>ЭЦП вырабатывает ЭЦП для </a:t>
            </a:r>
            <a:r>
              <a:rPr lang="ru-RU" dirty="0" err="1"/>
              <a:t>хэш</a:t>
            </a:r>
            <a:r>
              <a:rPr lang="ru-RU" dirty="0"/>
              <a:t>-значения, присланного сервером по защищенному соединению в бинарной SMS, выработанное значение ЭЦП возвращается на сервер также по защищенному соединению</a:t>
            </a:r>
            <a:r>
              <a:rPr lang="ru-RU" dirty="0" smtClean="0"/>
              <a:t>.</a:t>
            </a:r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 </a:t>
            </a:r>
            <a:r>
              <a:rPr lang="ru-RU" dirty="0"/>
              <a:t>Формат формируемого электронного документа соответствует требованиям СТБ </a:t>
            </a:r>
            <a:r>
              <a:rPr lang="ru-RU" dirty="0" smtClean="0"/>
              <a:t>34.101.23</a:t>
            </a:r>
            <a:r>
              <a:rPr lang="is-IS" dirty="0" smtClean="0"/>
              <a:t>-2012</a:t>
            </a:r>
            <a:r>
              <a:rPr lang="ru-RU" b="1" dirty="0" smtClean="0"/>
              <a:t> </a:t>
            </a:r>
            <a:r>
              <a:rPr lang="ru-RU" dirty="0" smtClean="0"/>
              <a:t>«Информационные технологии и безопасность. Синтаксис криптографических сообщений»</a:t>
            </a:r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Для </a:t>
            </a:r>
            <a:r>
              <a:rPr lang="ru-RU" dirty="0"/>
              <a:t>подтверждения своего согласия на прохождение идентификации и аутентификации владелец SIM должен ввести на телефоне PIN 1, для подтверждения своего согласия на выработку ЭЦП — ввести PIN2.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6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6976" y="260648"/>
            <a:ext cx="8577072" cy="938962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Локальные правовые акты организации, регламентирующие работу с ЭД, ДЭВ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243584" y="1549928"/>
            <a:ext cx="9930384" cy="4393672"/>
          </a:xfrm>
        </p:spPr>
        <p:txBody>
          <a:bodyPr>
            <a:normAutofit lnSpcReduction="1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ru-RU" b="1" dirty="0"/>
              <a:t>Инструкция по работе с ЭД, ДЭВ в организации:</a:t>
            </a:r>
          </a:p>
          <a:p>
            <a:pPr marL="577850" indent="-169863">
              <a:spcAft>
                <a:spcPts val="1200"/>
              </a:spcAft>
            </a:pPr>
            <a:r>
              <a:rPr lang="ru-RU" dirty="0"/>
              <a:t>подготовка и согласование проекта ЭД;</a:t>
            </a:r>
          </a:p>
          <a:p>
            <a:pPr marL="577850" indent="-169863">
              <a:spcAft>
                <a:spcPts val="1200"/>
              </a:spcAft>
            </a:pPr>
            <a:r>
              <a:rPr lang="ru-RU" dirty="0"/>
              <a:t>подписание, регистрация и контроль исполнения ЭД;</a:t>
            </a:r>
          </a:p>
          <a:p>
            <a:pPr marL="577850" indent="-169863">
              <a:spcAft>
                <a:spcPts val="1200"/>
              </a:spcAft>
            </a:pPr>
            <a:r>
              <a:rPr lang="ru-RU" dirty="0"/>
              <a:t>включение дел с ЭД в номенклатуру дел;</a:t>
            </a:r>
          </a:p>
          <a:p>
            <a:pPr marL="577850" indent="-169863">
              <a:spcAft>
                <a:spcPts val="1200"/>
              </a:spcAft>
            </a:pPr>
            <a:r>
              <a:rPr lang="ru-RU" dirty="0"/>
              <a:t>формирование электронных дел;</a:t>
            </a:r>
          </a:p>
          <a:p>
            <a:pPr marL="577850" indent="-169863">
              <a:spcAft>
                <a:spcPts val="1200"/>
              </a:spcAft>
            </a:pPr>
            <a:r>
              <a:rPr lang="ru-RU" dirty="0"/>
              <a:t>оперативное хранение ЭД;</a:t>
            </a:r>
          </a:p>
          <a:p>
            <a:pPr marL="577850" indent="-169863">
              <a:spcAft>
                <a:spcPts val="1200"/>
              </a:spcAft>
            </a:pPr>
            <a:r>
              <a:rPr lang="ru-RU" dirty="0"/>
              <a:t>подготовка ЭД к передаче в архив организации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8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Autofit/>
          </a:bodyPr>
          <a:lstStyle/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Длина PIN1 составляет 4 цифры, PIN2 — 5 цифр. </a:t>
            </a:r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После </a:t>
            </a:r>
            <a:r>
              <a:rPr lang="ru-RU" dirty="0"/>
              <a:t>5 неудачный попыток ввода каждого PIN-кода доступ к сервисам идентификации/аутентификации и выработки ЭЦП блокируется. </a:t>
            </a:r>
            <a:endParaRPr lang="ru-RU" dirty="0" smtClean="0"/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PIN </a:t>
            </a:r>
            <a:r>
              <a:rPr lang="ru-RU" dirty="0"/>
              <a:t>коды могут быть разблокированы путем ввода PUK-кода. </a:t>
            </a:r>
            <a:endParaRPr lang="ru-RU" dirty="0" smtClean="0"/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После </a:t>
            </a:r>
            <a:r>
              <a:rPr lang="ru-RU" dirty="0"/>
              <a:t>3-х неудачный попыток ввода PUK-кода приложение ЭЦП на SIM блокируется</a:t>
            </a:r>
            <a:r>
              <a:rPr lang="ru-RU" dirty="0" smtClean="0"/>
              <a:t>.</a:t>
            </a:r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Сервер авторизации предоставляет поставщикам услуг программный интерфейс для идентификации и аутентификации владельцев SIM, для выработки ими электронной цифровой подписи. </a:t>
            </a:r>
            <a:endParaRPr lang="ru-RU" dirty="0" smtClean="0"/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Программный </a:t>
            </a:r>
            <a:r>
              <a:rPr lang="ru-RU" dirty="0"/>
              <a:t>интерфейс сервера авторизации доступен по протоколу Oauth2 с обеспечением защиты информации по протоколу TLS согласно СТБ </a:t>
            </a:r>
            <a:r>
              <a:rPr lang="ru-RU" dirty="0" smtClean="0"/>
              <a:t>34.101.65</a:t>
            </a:r>
            <a:r>
              <a:rPr lang="is-IS" dirty="0" smtClean="0"/>
              <a:t>-2014</a:t>
            </a:r>
            <a:r>
              <a:rPr lang="ru-RU" dirty="0" smtClean="0"/>
              <a:t> «ИБ. Протокол защиты транспортного уровня (TLS)»</a:t>
            </a:r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endParaRPr lang="is-IS" dirty="0" smtClean="0"/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3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Autofit/>
          </a:bodyPr>
          <a:lstStyle/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В целом, SIM с функцией ЭЦП во взаимодействии с сервером авторизации реализует набор национальных стандартных криптографических алгоритмов в соответствии с Положением о криптографической защите информации </a:t>
            </a:r>
            <a:r>
              <a:rPr lang="ru-RU" dirty="0" smtClean="0"/>
              <a:t>Оперативно-­</a:t>
            </a:r>
            <a:r>
              <a:rPr lang="ru-RU" dirty="0"/>
              <a:t>аналитического центра при Президенте Республики Беларусь (приказ </a:t>
            </a:r>
            <a:r>
              <a:rPr lang="ru-RU" dirty="0" smtClean="0"/>
              <a:t>Оперативно-</a:t>
            </a:r>
            <a:r>
              <a:rPr lang="ru-RU" dirty="0"/>
              <a:t> аналитического центра при Президенте Республики Беларусь 30.08.2013 </a:t>
            </a:r>
            <a:r>
              <a:rPr lang="ru-RU" dirty="0" smtClean="0"/>
              <a:t>№ 62 в редакции приказа 16.01.2015 № 3).</a:t>
            </a:r>
          </a:p>
          <a:p>
            <a:pPr marL="0" indent="52388" algn="ctr">
              <a:spcBef>
                <a:spcPts val="0"/>
              </a:spcBef>
              <a:spcAft>
                <a:spcPts val="1200"/>
              </a:spcAft>
              <a:buNone/>
            </a:pPr>
            <a:endParaRPr lang="ru-RU" b="1" dirty="0"/>
          </a:p>
          <a:p>
            <a:pPr marL="0" indent="52388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 smtClean="0"/>
              <a:t>5. Типовой порядок применения</a:t>
            </a:r>
            <a:endParaRPr lang="ru-RU" dirty="0" smtClean="0"/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Порядок использования сервера авторизации для идентификации и аутентификации пользователя приведен на рис. 1.</a:t>
            </a:r>
          </a:p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endParaRPr lang="ru-RU" dirty="0" smtClean="0"/>
          </a:p>
          <a:p>
            <a:pPr marL="0" indent="52388" algn="ctr">
              <a:spcBef>
                <a:spcPts val="0"/>
              </a:spcBef>
              <a:spcAft>
                <a:spcPts val="1200"/>
              </a:spcAft>
              <a:buNone/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8553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029"/>
            <a:ext cx="10923296" cy="665021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657600" y="103029"/>
            <a:ext cx="8364511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7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029"/>
            <a:ext cx="10923296" cy="665021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925230" y="0"/>
            <a:ext cx="6266770" cy="118789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1) Пользователь, который является владельцем SIM с ЭЦП, обращается на электронный ресурс поставщика за услугой.</a:t>
            </a:r>
            <a:endParaRPr lang="ru-RU" sz="28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082" y="717176"/>
            <a:ext cx="1649506" cy="57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029"/>
            <a:ext cx="10923296" cy="665021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906180" y="38100"/>
            <a:ext cx="6266770" cy="1676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b="1" dirty="0" smtClean="0"/>
              <a:t>2). Поставщик перенаправляет пользователя на сервер авторизации с обращением к сервису идентификации и аутентификации сервера. Пользователь указывает серверу свой телефонный номер.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082" y="717176"/>
            <a:ext cx="1649506" cy="57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029"/>
            <a:ext cx="10923296" cy="665021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925230" y="0"/>
            <a:ext cx="6266770" cy="129091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b="1" dirty="0" smtClean="0"/>
              <a:t>3) Сервер определяет сертификат, выпущенный на данный телефонный номер, и проверяет его статус.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082" y="717176"/>
            <a:ext cx="1649506" cy="57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029"/>
            <a:ext cx="10923296" cy="665021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925230" y="0"/>
            <a:ext cx="6266770" cy="129091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b="1" dirty="0" smtClean="0"/>
              <a:t>4</a:t>
            </a:r>
            <a:r>
              <a:rPr lang="ru-RU" sz="2400" b="1" dirty="0"/>
              <a:t>)</a:t>
            </a:r>
            <a:r>
              <a:rPr lang="ru-RU" sz="2400" b="1" dirty="0" smtClean="0"/>
              <a:t> Сервер выполняет протокол аутентификации пользователя путем обмена с SIM бинарными SMS.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082" y="717176"/>
            <a:ext cx="1649506" cy="57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029"/>
            <a:ext cx="10923296" cy="665021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925230" y="0"/>
            <a:ext cx="6266770" cy="203835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b="1" dirty="0" smtClean="0"/>
              <a:t>5) Для подтверждения согласия на прохождение идентификации и аутентификации на сервере с последующей передачей своих идентификационных данных поставщику услуг владелец SIM вводит на телефоне PIN1.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082" y="717176"/>
            <a:ext cx="1649506" cy="57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029"/>
            <a:ext cx="10923296" cy="665021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925230" y="0"/>
            <a:ext cx="6266770" cy="203835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b="1" dirty="0" smtClean="0"/>
              <a:t>6</a:t>
            </a:r>
            <a:r>
              <a:rPr lang="ru-RU" sz="2400" b="1" dirty="0"/>
              <a:t>)</a:t>
            </a:r>
            <a:r>
              <a:rPr lang="ru-RU" sz="2400" b="1" dirty="0" smtClean="0"/>
              <a:t> Сервер возвращает поставщику услуг результат аутентификации пользователя и подлинные идентификационные данные пользователя: Ф.И.О., паспортные данные, сертификат открытого ключа ЭЦП и др.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082" y="717176"/>
            <a:ext cx="1649506" cy="57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62" y="103029"/>
            <a:ext cx="11812249" cy="526558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+mn-lt"/>
              </a:rPr>
              <a:t>Описание технологии мобильной </a:t>
            </a:r>
            <a:r>
              <a:rPr lang="ru-RU" sz="2800" dirty="0" smtClean="0">
                <a:latin typeface="+mn-lt"/>
              </a:rPr>
              <a:t>ЭЦП</a:t>
            </a:r>
            <a:endParaRPr lang="ru-RU" sz="2800" dirty="0">
              <a:latin typeface="+mn-lt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81479" y="787158"/>
            <a:ext cx="11440632" cy="5748113"/>
          </a:xfrm>
        </p:spPr>
        <p:txBody>
          <a:bodyPr>
            <a:noAutofit/>
          </a:bodyPr>
          <a:lstStyle/>
          <a:p>
            <a:pPr marL="0" indent="500063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Порядок использования сервера авторизации для выработки ЭЦП приведен на рис. 2: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9056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8517</Words>
  <Application>Microsoft Macintosh PowerPoint</Application>
  <PresentationFormat>Широкоэкранный</PresentationFormat>
  <Paragraphs>753</Paragraphs>
  <Slides>151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151</vt:i4>
      </vt:variant>
    </vt:vector>
  </HeadingPairs>
  <TitlesOfParts>
    <vt:vector size="157" baseType="lpstr">
      <vt:lpstr>Arial</vt:lpstr>
      <vt:lpstr>Calibri</vt:lpstr>
      <vt:lpstr>Calibri Light</vt:lpstr>
      <vt:lpstr>Times New Roman</vt:lpstr>
      <vt:lpstr>Wingdings</vt:lpstr>
      <vt:lpstr>Тема Office</vt:lpstr>
      <vt:lpstr>I. Работа с электронными документами,  документами в электронном виде  в государственных органах,  иных   организациях  Республики Беларусь</vt:lpstr>
      <vt:lpstr>Нормативные правовые акты и методические документы (1/3)</vt:lpstr>
      <vt:lpstr>Нормативные правовые акты и методические документы (2/3)</vt:lpstr>
      <vt:lpstr>Нормативные правовые акты и методические документы (3/3)</vt:lpstr>
      <vt:lpstr>Термины и определения (1/3)</vt:lpstr>
      <vt:lpstr>Термины и определения (2/3) </vt:lpstr>
      <vt:lpstr>Термины и определения (3/3) </vt:lpstr>
      <vt:lpstr>Локальные правовые акты организации, регламентирующие работу с ЭД, ДЭВ</vt:lpstr>
      <vt:lpstr>Локальные правовые акты организации, регламентирующие работу с ЭД, ДЭВ</vt:lpstr>
      <vt:lpstr>Локальные правовые акты организации, регламентирующие работу с ЭД, ДЭВ</vt:lpstr>
      <vt:lpstr>Локальные правовые акты организации, регламентирующие работу с ЭД, ДЭВ</vt:lpstr>
      <vt:lpstr>Локальные правовые акты организации, регламентирующие работу с ЭД, ДЭВ </vt:lpstr>
      <vt:lpstr>Локальные правовые акты организации, регламентирующие работу с ЭД, ДЭВ </vt:lpstr>
      <vt:lpstr>Локальные правовые акты организации, регламентирующие работу с ЭД, ДЭВ </vt:lpstr>
      <vt:lpstr>Порядок включения ЭД, ДЭВ и ИР в номенклатуру дел организации</vt:lpstr>
      <vt:lpstr>Порядок включения ЭД, ДЭВ и ИР в номенклатуру дел организации</vt:lpstr>
      <vt:lpstr>Порядок включения ЭД, ДЭВ и ИР в номенклатуру дел организации</vt:lpstr>
      <vt:lpstr>Презентация PowerPoint</vt:lpstr>
      <vt:lpstr>Обеспечение целостности и сохранности ЭД</vt:lpstr>
      <vt:lpstr>Форматы файлов ЭД</vt:lpstr>
      <vt:lpstr>Форматы файлов ЭД</vt:lpstr>
      <vt:lpstr>Удостоверение и применение электронных копий документов на бумажном носителе (1/4)</vt:lpstr>
      <vt:lpstr>Удостоверение и применение электронных копий документов на бумажном носителе (2/4)</vt:lpstr>
      <vt:lpstr>Удостоверение и применение электронных копий документов на бумажном носителе (3/4)</vt:lpstr>
      <vt:lpstr>Удостоверение и применение электронных копий документов на бумажном носителе (4/4)</vt:lpstr>
      <vt:lpstr>Форма внешнего представления ЭД на бумажном носителе (1/2)</vt:lpstr>
      <vt:lpstr>Форма внешнего представления ЭД на бумажном носителе (2/2)</vt:lpstr>
      <vt:lpstr>Формирование электронных дел</vt:lpstr>
      <vt:lpstr>Формирование электронных дел</vt:lpstr>
      <vt:lpstr>Формирование электронных дел</vt:lpstr>
      <vt:lpstr>Оперативное хранение ЭД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1) Пользователь, который является владельцем SIM с ЭЦП, обращается на электронный ресурс поставщика за услугой.</vt:lpstr>
      <vt:lpstr>2). Поставщик перенаправляет пользователя на сервер авторизации с обращением к сервису идентификации и аутентификации сервера. Пользователь указывает серверу свой телефонный номер.</vt:lpstr>
      <vt:lpstr>3) Сервер определяет сертификат, выпущенный на данный телефонный номер, и проверяет его статус.</vt:lpstr>
      <vt:lpstr>4) Сервер выполняет протокол аутентификации пользователя путем обмена с SIM бинарными SMS.</vt:lpstr>
      <vt:lpstr>5) Для подтверждения согласия на прохождение идентификации и аутентификации на сервере с последующей передачей своих идентификационных данных поставщику услуг владелец SIM вводит на телефоне PIN1.</vt:lpstr>
      <vt:lpstr>6) Сервер возвращает поставщику услуг результат аутентификации пользователя и подлинные идентификационные данные пользователя: Ф.И.О., паспортные данные, сертификат открытого ключа ЭЦП и др.</vt:lpstr>
      <vt:lpstr>Описание технологии мобильной ЭЦП</vt:lpstr>
      <vt:lpstr>Презентация PowerPoint</vt:lpstr>
      <vt:lpstr>1) Пользователь желает оформить электронный документ на электронном ресурсе поставщика, например, подписать заявление или договор на получение электронной услуги, подать отчетность.</vt:lpstr>
      <vt:lpstr>2) Поставщик перенаправляет пользователя на сервер авторизации с обращением к сервису выработки ЭЦП в рамках защищенного соединения, установленного между сервером и SIM: передается хэш-значение документа.</vt:lpstr>
      <vt:lpstr>3) Сервер выполняет протокол выработки ЭЦП пользователя путем отправки бинарной SMS с хэш-значением документа и получения бинарной SMS с выработанной ЭЦП.</vt:lpstr>
      <vt:lpstr>4) Для подтверждения своего согласия на выработку ЭЦП владелец SIM вводит на телефоне PIN2.</vt:lpstr>
      <vt:lpstr>5) Сервер формирует электронный документ согласно СТБ 34.101.23, проверяет его подлинность и возвращает поставщику услуг, сформированный подлинный электронный документ.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Описание технологии мобильной ЭЦП</vt:lpstr>
      <vt:lpstr>Лицензирование  деятельности по технической и (или)  криптографической защите информации  в Республике Беларусь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Microsoft Office User</cp:lastModifiedBy>
  <cp:revision>65</cp:revision>
  <dcterms:created xsi:type="dcterms:W3CDTF">2020-12-09T20:32:40Z</dcterms:created>
  <dcterms:modified xsi:type="dcterms:W3CDTF">2021-11-01T12:31:45Z</dcterms:modified>
</cp:coreProperties>
</file>