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8"/>
  </p:notesMasterIdLst>
  <p:sldIdLst>
    <p:sldId id="256" r:id="rId2"/>
    <p:sldId id="257" r:id="rId3"/>
    <p:sldId id="274" r:id="rId4"/>
    <p:sldId id="275" r:id="rId5"/>
    <p:sldId id="276" r:id="rId6"/>
    <p:sldId id="500" r:id="rId7"/>
    <p:sldId id="499" r:id="rId8"/>
    <p:sldId id="501" r:id="rId9"/>
    <p:sldId id="502" r:id="rId10"/>
    <p:sldId id="503" r:id="rId11"/>
    <p:sldId id="504" r:id="rId12"/>
    <p:sldId id="505" r:id="rId13"/>
    <p:sldId id="506" r:id="rId14"/>
    <p:sldId id="278" r:id="rId15"/>
    <p:sldId id="277" r:id="rId16"/>
    <p:sldId id="279" r:id="rId17"/>
    <p:sldId id="281" r:id="rId18"/>
    <p:sldId id="283" r:id="rId19"/>
    <p:sldId id="282" r:id="rId20"/>
    <p:sldId id="284" r:id="rId21"/>
    <p:sldId id="285" r:id="rId22"/>
    <p:sldId id="286" r:id="rId23"/>
    <p:sldId id="280" r:id="rId24"/>
    <p:sldId id="287" r:id="rId25"/>
    <p:sldId id="288" r:id="rId26"/>
    <p:sldId id="289" r:id="rId27"/>
    <p:sldId id="290" r:id="rId28"/>
    <p:sldId id="292" r:id="rId29"/>
    <p:sldId id="291" r:id="rId30"/>
    <p:sldId id="295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3" r:id="rId39"/>
    <p:sldId id="304" r:id="rId40"/>
    <p:sldId id="306" r:id="rId41"/>
    <p:sldId id="305" r:id="rId42"/>
    <p:sldId id="308" r:id="rId43"/>
    <p:sldId id="309" r:id="rId44"/>
    <p:sldId id="310" r:id="rId45"/>
    <p:sldId id="272" r:id="rId46"/>
    <p:sldId id="313" r:id="rId47"/>
    <p:sldId id="311" r:id="rId48"/>
    <p:sldId id="314" r:id="rId49"/>
    <p:sldId id="315" r:id="rId50"/>
    <p:sldId id="316" r:id="rId51"/>
    <p:sldId id="317" r:id="rId52"/>
    <p:sldId id="318" r:id="rId53"/>
    <p:sldId id="319" r:id="rId54"/>
    <p:sldId id="312" r:id="rId55"/>
    <p:sldId id="273" r:id="rId56"/>
    <p:sldId id="258" r:id="rId57"/>
    <p:sldId id="259" r:id="rId58"/>
    <p:sldId id="260" r:id="rId59"/>
    <p:sldId id="261" r:id="rId60"/>
    <p:sldId id="262" r:id="rId61"/>
    <p:sldId id="263" r:id="rId62"/>
    <p:sldId id="269" r:id="rId63"/>
    <p:sldId id="270" r:id="rId64"/>
    <p:sldId id="271" r:id="rId65"/>
    <p:sldId id="320" r:id="rId66"/>
    <p:sldId id="321" r:id="rId67"/>
    <p:sldId id="322" r:id="rId68"/>
    <p:sldId id="323" r:id="rId69"/>
    <p:sldId id="324" r:id="rId70"/>
    <p:sldId id="325" r:id="rId71"/>
    <p:sldId id="327" r:id="rId72"/>
    <p:sldId id="326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6" r:id="rId81"/>
    <p:sldId id="335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6" r:id="rId91"/>
    <p:sldId id="347" r:id="rId92"/>
    <p:sldId id="348" r:id="rId93"/>
    <p:sldId id="349" r:id="rId94"/>
    <p:sldId id="353" r:id="rId95"/>
    <p:sldId id="350" r:id="rId96"/>
    <p:sldId id="352" r:id="rId97"/>
    <p:sldId id="351" r:id="rId98"/>
    <p:sldId id="355" r:id="rId99"/>
    <p:sldId id="354" r:id="rId100"/>
    <p:sldId id="356" r:id="rId101"/>
    <p:sldId id="357" r:id="rId102"/>
    <p:sldId id="414" r:id="rId103"/>
    <p:sldId id="413" r:id="rId104"/>
    <p:sldId id="358" r:id="rId105"/>
    <p:sldId id="359" r:id="rId106"/>
    <p:sldId id="361" r:id="rId107"/>
    <p:sldId id="362" r:id="rId108"/>
    <p:sldId id="360" r:id="rId109"/>
    <p:sldId id="264" r:id="rId110"/>
    <p:sldId id="265" r:id="rId111"/>
    <p:sldId id="266" r:id="rId112"/>
    <p:sldId id="363" r:id="rId113"/>
    <p:sldId id="364" r:id="rId114"/>
    <p:sldId id="365" r:id="rId115"/>
    <p:sldId id="366" r:id="rId116"/>
    <p:sldId id="367" r:id="rId117"/>
    <p:sldId id="368" r:id="rId118"/>
    <p:sldId id="267" r:id="rId119"/>
    <p:sldId id="369" r:id="rId120"/>
    <p:sldId id="370" r:id="rId121"/>
    <p:sldId id="372" r:id="rId122"/>
    <p:sldId id="371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90" r:id="rId140"/>
    <p:sldId id="389" r:id="rId141"/>
    <p:sldId id="391" r:id="rId142"/>
    <p:sldId id="393" r:id="rId143"/>
    <p:sldId id="392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268" r:id="rId159"/>
    <p:sldId id="408" r:id="rId160"/>
    <p:sldId id="409" r:id="rId161"/>
    <p:sldId id="410" r:id="rId162"/>
    <p:sldId id="411" r:id="rId163"/>
    <p:sldId id="412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3" r:id="rId172"/>
    <p:sldId id="422" r:id="rId173"/>
    <p:sldId id="424" r:id="rId174"/>
    <p:sldId id="425" r:id="rId175"/>
    <p:sldId id="426" r:id="rId176"/>
    <p:sldId id="428" r:id="rId177"/>
    <p:sldId id="427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5"/>
  </p:normalViewPr>
  <p:slideViewPr>
    <p:cSldViewPr snapToGrid="0" snapToObjects="1">
      <p:cViewPr varScale="1">
        <p:scale>
          <a:sx n="117" d="100"/>
          <a:sy n="11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notesMaster" Target="notesMasters/notesMaster1.xml"/><Relationship Id="rId24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viewProps" Target="viewProps.xml"/><Relationship Id="rId251" Type="http://schemas.openxmlformats.org/officeDocument/2006/relationships/theme" Target="theme/theme1.xml"/><Relationship Id="rId252" Type="http://schemas.openxmlformats.org/officeDocument/2006/relationships/tableStyles" Target="tableStyles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7390D-4833-CF46-90B2-1512EA1E36DF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B955-1C9E-C940-90A1-E669FF898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6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9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4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6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95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0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8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B955-1C9E-C940-90A1-E669FF898DF7}" type="slidenum">
              <a:rPr lang="ru-RU" smtClean="0"/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0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6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5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40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5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86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1C4F-FA28-4248-B92C-C094CB5653F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976-AA37-F643-ADE4-FA505AAB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s://publicadministration.un.org/egovkb/en-us/Data-Cente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ravo.by/document/?guid=12551&amp;p0=P31900460&amp;p1=1" TargetMode="External"/><Relationship Id="rId3" Type="http://schemas.openxmlformats.org/officeDocument/2006/relationships/hyperlink" Target="https://nces.by/wp-content/uploads/2016/03/ukaz98.pdf" TargetMode="Externa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2012/10/ukaz243.docx" TargetMode="External"/><Relationship Id="rId3" Type="http://schemas.openxmlformats.org/officeDocument/2006/relationships/hyperlink" Target="http://www.pravo.by/main.aspx?guid=12551&amp;p0=P31500135&amp;p1=1" TargetMode="Externa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2012/10/ukaz46.docx" TargetMode="External"/><Relationship Id="rId4" Type="http://schemas.openxmlformats.org/officeDocument/2006/relationships/hyperlink" Target="https://nces.by/wp-content/uploads/2012/10/ukaz590.docx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2012/10/ukaz243.docx" TargetMode="Externa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2016/03/ukaz157.docx" TargetMode="External"/><Relationship Id="rId4" Type="http://schemas.openxmlformats.org/officeDocument/2006/relationships/hyperlink" Target="https://nces.by/wp-content/uploads/Ukaz-515.docx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2012/10/ukaz243.docx" TargetMode="Externa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https://nces.by/wp-content/uploads/ukaz515-30-09-10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2012/10/ukaz243.docx" TargetMode="Externa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ostanovl-sm-95-17.02.2020.pdf" TargetMode="External"/><Relationship Id="rId3" Type="http://schemas.openxmlformats.org/officeDocument/2006/relationships/hyperlink" Target="https://nces.by/wp-content/uploads/postanovl-sm-880-20.12.2019.pdf" TargetMode="Externa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ostanovl-sm-95-17.02.2020.pdf" TargetMode="External"/><Relationship Id="rId3" Type="http://schemas.openxmlformats.org/officeDocument/2006/relationships/hyperlink" Target="https://nces.by/wp-content/uploads/psm1028.pdf" TargetMode="Externa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ostanovl-sm-95-17.02.2020.pdf" TargetMode="External"/><Relationship Id="rId3" Type="http://schemas.openxmlformats.org/officeDocument/2006/relationships/hyperlink" Target="http://pravo.by/document/?guid=12551&amp;p0=C21700637&amp;p1=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ravo.by/document/?guid=12551&amp;p0=C21700637&amp;p1=1" TargetMode="External"/><Relationship Id="rId4" Type="http://schemas.openxmlformats.org/officeDocument/2006/relationships/hyperlink" Target="https://nces.by/wp-content/uploads/psm529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ostanovl-sm-95-17.02.2020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2012/10/psm299.docx" TargetMode="External"/><Relationship Id="rId4" Type="http://schemas.openxmlformats.org/officeDocument/2006/relationships/hyperlink" Target="https://nces.by/wp-content/uploads/psm235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ostanovl-sm-95-17.02.2020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ostanovl-sm-95-17.02.2020.pdf" TargetMode="External"/><Relationship Id="rId3" Type="http://schemas.openxmlformats.org/officeDocument/2006/relationships/hyperlink" Target="http://www.pravo.by/main.aspx?guid=12551&amp;p0=C21500584&amp;p1=1&amp;p5=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2012/10/psm384.docx" TargetMode="External"/><Relationship Id="rId4" Type="http://schemas.openxmlformats.org/officeDocument/2006/relationships/hyperlink" Target="https://nces.by/wp-content/uploads/postanovl-sm-95-17.02.2020.pdf" TargetMode="External"/><Relationship Id="rId5" Type="http://schemas.openxmlformats.org/officeDocument/2006/relationships/hyperlink" Target="consultantplus://offline/ref=434C7A022FE23BC2E0C5A70CCC7A7B531F877CC11AFFD22A5421B39E37F7E0208B9DD5639CA9FF7F55C6412BE0fA3AJ" TargetMode="External"/><Relationship Id="rId6" Type="http://schemas.openxmlformats.org/officeDocument/2006/relationships/hyperlink" Target="https://nces.by/wp-content/uploads/2012/10/psm1174.docx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pravo.by/main.aspx?guid=12551&amp;p0=C21500584&amp;p1=1&amp;p5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postanovl-sm-95-17.02.2020.pdf" TargetMode="External"/><Relationship Id="rId4" Type="http://schemas.openxmlformats.org/officeDocument/2006/relationships/hyperlink" Target="https://nces.by/wp-content/uploads/psm644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2012/10/psm1086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postanovl-sm-95-17.02.2020.pdf" TargetMode="External"/><Relationship Id="rId4" Type="http://schemas.openxmlformats.org/officeDocument/2006/relationships/hyperlink" Target="https://nces.by/wp-content/uploads/2012/10/post-673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sm466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2016/09/05-08-2016postanowlenie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2012/10/pminsvazi5.docx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rikaz-oac-82-18.03.2020.pdf" TargetMode="External"/><Relationship Id="rId3" Type="http://schemas.openxmlformats.org/officeDocument/2006/relationships/hyperlink" Target="http://www.pravo.by/document/?guid=12551&amp;p0=T61703911&amp;p1=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2016/10/prikaz_oac_70_300916.pdf" TargetMode="External"/><Relationship Id="rId4" Type="http://schemas.openxmlformats.org/officeDocument/2006/relationships/hyperlink" Target="https://nces.by/wp-content/uploads/prikaz55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rikaz-oac-82-18.03.2020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by/wp-content/uploads/2012/10/proac_2015_12_10_118.pdf" TargetMode="External"/><Relationship Id="rId4" Type="http://schemas.openxmlformats.org/officeDocument/2006/relationships/hyperlink" Target="https://nces.by/wp-content/uploads/prikaz26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rikaz-oac-82-18.03.2020.pd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ces.by/wp-content/uploads/prikaz-oac-82-18.03.2020.pdf" TargetMode="External"/><Relationship Id="rId3" Type="http://schemas.openxmlformats.org/officeDocument/2006/relationships/hyperlink" Target="https://nces.by/wp-content/uploads/prikaz89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eurasiancommission.org/ru/act/dmi/inftech/op/Pages/default.aspx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2110" y="1973701"/>
            <a:ext cx="9144000" cy="2387600"/>
          </a:xfrm>
        </p:spPr>
        <p:txBody>
          <a:bodyPr/>
          <a:lstStyle/>
          <a:p>
            <a:pPr indent="14288">
              <a:spcAft>
                <a:spcPts val="1200"/>
              </a:spcAft>
            </a:pPr>
            <a:r>
              <a:rPr lang="ru-RU" b="1" dirty="0" smtClean="0"/>
              <a:t>ЭЛЕКТРОННОЕ ПРАВИТЕЛЬСТВО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41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048" y="769864"/>
            <a:ext cx="115763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предстоящий период планируется, что в рамках Государственной программы «Цифровое развитие Беларуси» на 2021 – 2025 годы на базе обозначенных результатов будут активно развиваться электронные услуги на принципах их </a:t>
            </a:r>
            <a:endParaRPr lang="en-US" sz="2800" dirty="0" smtClean="0"/>
          </a:p>
          <a:p>
            <a:pPr marL="457200" indent="-2730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err="1" smtClean="0"/>
              <a:t>проактивности</a:t>
            </a:r>
            <a:r>
              <a:rPr lang="ru-RU" sz="2800" dirty="0" smtClean="0"/>
              <a:t> </a:t>
            </a:r>
            <a:r>
              <a:rPr lang="ru-RU" sz="2800" dirty="0"/>
              <a:t>(оказание услуги преимущественно не по заявлению, а по факту наступления жизненной ситуации) и </a:t>
            </a:r>
            <a:endParaRPr lang="en-US" sz="2800" dirty="0" smtClean="0"/>
          </a:p>
          <a:p>
            <a:pPr marL="457200" indent="-2730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комплексности </a:t>
            </a:r>
            <a:r>
              <a:rPr lang="ru-RU" sz="2800" dirty="0"/>
              <a:t>предоставления (по запросу на получение электронной услуги пользователю доступен весь спектр необходимых для этого операций в электронной форме). </a:t>
            </a:r>
          </a:p>
        </p:txBody>
      </p:sp>
    </p:spTree>
    <p:extLst>
      <p:ext uri="{BB962C8B-B14F-4D97-AF65-F5344CB8AC3E}">
        <p14:creationId xmlns:p14="http://schemas.microsoft.com/office/powerpoint/2010/main" val="6189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9946" y="1943896"/>
            <a:ext cx="8420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СИСТЕМА МЕЖВЕДОМСТВЕННОГО ЭЛЕКТРОННОГО ДОКУМЕНТООБОРОТА ГОСУДАРСТВЕННЫХ ОРГАНОВ РЕСПУБЛИКИ БЕЛАРУСЬ</a:t>
            </a:r>
          </a:p>
          <a:p>
            <a:pPr algn="ctr"/>
            <a:r>
              <a:rPr lang="ru-RU" sz="3600" b="1" dirty="0" smtClean="0"/>
              <a:t>(СМДО)</a:t>
            </a:r>
          </a:p>
          <a:p>
            <a:pPr algn="ctr"/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996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8875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2125">
              <a:tabLst>
                <a:tab pos="442913" algn="l"/>
              </a:tabLst>
            </a:pPr>
            <a:r>
              <a:rPr lang="ru-RU" sz="2800" b="1" dirty="0" smtClean="0"/>
              <a:t>Система межведомственного электронного документооборота</a:t>
            </a:r>
            <a:r>
              <a:rPr lang="ru-RU" sz="2800" dirty="0" smtClean="0"/>
              <a:t> (СМДО) </a:t>
            </a:r>
            <a:r>
              <a:rPr lang="ru-RU" sz="2800" dirty="0" smtClean="0">
                <a:effectLst/>
              </a:rPr>
              <a:t>была разработана в рамках Государственной программы информатизации Республики Беларусь на 2003-2005 годы и на перспективу до 2010 года «Электронная Беларусь», утвержденной постановлением Совета Министров Республики Беларусь от 27.12.2002 </a:t>
            </a:r>
          </a:p>
          <a:p>
            <a:pPr indent="11113">
              <a:spcAft>
                <a:spcPts val="1200"/>
              </a:spcAft>
              <a:tabLst>
                <a:tab pos="442913" algn="l"/>
              </a:tabLst>
            </a:pPr>
            <a:r>
              <a:rPr lang="ru-RU" sz="2800" dirty="0" smtClean="0">
                <a:effectLst/>
              </a:rPr>
              <a:t>№ 1819 (проект 49 «Создание первой очереди системы межведомственного электронного документооборота государственных органов Республики Беларусь»). </a:t>
            </a:r>
          </a:p>
          <a:p>
            <a:pPr indent="492125">
              <a:tabLst>
                <a:tab pos="442913" algn="l"/>
              </a:tabLst>
            </a:pPr>
            <a:r>
              <a:rPr lang="ru-RU" sz="2800" dirty="0" smtClean="0">
                <a:effectLst/>
              </a:rPr>
              <a:t>Все имущественные права на использование системы были переданы НЦЭУ. НЦЭУ является единственным правообладателем СМДО и передачу прав на ее обслуживание, сопровождение и доработку другим сторонам не осуществляло.</a:t>
            </a:r>
          </a:p>
        </p:txBody>
      </p:sp>
    </p:spTree>
    <p:extLst>
      <p:ext uri="{BB962C8B-B14F-4D97-AF65-F5344CB8AC3E}">
        <p14:creationId xmlns:p14="http://schemas.microsoft.com/office/powerpoint/2010/main" val="1697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887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2125">
              <a:tabLst>
                <a:tab pos="442913" algn="l"/>
              </a:tabLst>
            </a:pPr>
            <a:r>
              <a:rPr lang="ru-RU" sz="2800" dirty="0" smtClean="0"/>
              <a:t>Регламент функционирования системы межведомственного электронного документооборота государственных органов Республики Беларусь утвержден директором государственного предприятия «НЦЭУ» 07.09.2020. </a:t>
            </a:r>
          </a:p>
          <a:p>
            <a:pPr indent="492125">
              <a:tabLst>
                <a:tab pos="442913" algn="l"/>
              </a:tabLst>
            </a:pPr>
            <a:r>
              <a:rPr lang="ru-RU" sz="2800" dirty="0"/>
              <a:t>В настоящее время в СМДО работают порядка 12 000 белорусских организаций и ведомств.</a:t>
            </a:r>
            <a:endParaRPr lang="ru-RU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54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887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ru-RU" sz="2800" dirty="0"/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Система межведомственного электронного документооборота</a:t>
            </a:r>
            <a:r>
              <a:rPr lang="ru-RU" sz="2800" dirty="0" smtClean="0"/>
              <a:t> (СМДО) государственных органов Республики Беларусь предназначена для обеспечения межведомственного взаимодействия государственных органов, государственных организаций и иных организаций (далее – государственные органы и иные организации). </a:t>
            </a:r>
          </a:p>
          <a:p>
            <a:pPr indent="446088">
              <a:spcAft>
                <a:spcPts val="1200"/>
              </a:spcAft>
            </a:pPr>
            <a:r>
              <a:rPr lang="ru-RU" sz="2800" u="sng" dirty="0" smtClean="0"/>
              <a:t>Цели</a:t>
            </a:r>
            <a:r>
              <a:rPr lang="ru-RU" sz="2800" dirty="0" smtClean="0"/>
              <a:t> СМДО: </a:t>
            </a:r>
          </a:p>
          <a:p>
            <a:pPr marL="1204913" indent="-43656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обеспечение информационного взаимодействия государственных органов и иных организаций; </a:t>
            </a:r>
          </a:p>
          <a:p>
            <a:pPr marL="1204913" indent="-43656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оперативный обмен электронными документами; </a:t>
            </a:r>
          </a:p>
          <a:p>
            <a:pPr marL="1204913" indent="-43656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сокращение количества документов на бумажных носителях.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7815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8875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3.1. Общие процессы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Общая схема функционирования СМДО и процесс обмена электронными документами между Абонентами СМДО представлены на Рис. 1 и 2.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ВСЭД – ведомственная система электронного документооборота государственного органа и иной организации;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Взаимодействие ВСЭД Абонентов СМДО при обмене электронными документами осуществляется посредством Ядра СМДО (Рис. 3)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Исходящий документ (файл) с реквизитами (перечень обязательных/ необязательных реквизитов определяется Форматом СМДО) формируется в ВСЭД согласно Инструкции о порядке работы с электронными документами.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46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8875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3.1. Общие процессы СМДО. </a:t>
            </a:r>
          </a:p>
          <a:p>
            <a:pPr indent="446088"/>
            <a:r>
              <a:rPr lang="ru-RU" sz="2800" u="sng" dirty="0" smtClean="0"/>
              <a:t>Получение входящего документа в ВСЭД </a:t>
            </a:r>
            <a:r>
              <a:rPr lang="ru-RU" sz="2800" dirty="0" smtClean="0"/>
              <a:t>включает следующие этапы:</a:t>
            </a:r>
          </a:p>
          <a:p>
            <a:pPr marL="366713" indent="-366713">
              <a:buFont typeface="Arial" charset="0"/>
              <a:buChar char="•"/>
            </a:pPr>
            <a:r>
              <a:rPr lang="ru-RU" sz="2800" dirty="0" smtClean="0"/>
              <a:t>прием XML-пакета из ядра СМДО; </a:t>
            </a:r>
          </a:p>
          <a:p>
            <a:pPr marL="366713" indent="-366713">
              <a:buFont typeface="Arial" charset="0"/>
              <a:buChar char="•"/>
            </a:pPr>
            <a:r>
              <a:rPr lang="ru-RU" sz="2800" dirty="0" smtClean="0"/>
              <a:t>анализ XML-пакета и проверка его корректности; </a:t>
            </a:r>
          </a:p>
          <a:p>
            <a:pPr marL="366713" indent="-366713">
              <a:buFont typeface="Arial" charset="0"/>
              <a:buChar char="•"/>
            </a:pPr>
            <a:r>
              <a:rPr lang="ru-RU" sz="2800" dirty="0" smtClean="0"/>
              <a:t>проверка ЭЦП вложенных файлов; </a:t>
            </a:r>
          </a:p>
          <a:p>
            <a:pPr marL="366713" indent="-366713">
              <a:buFont typeface="Arial" charset="0"/>
              <a:buChar char="•"/>
            </a:pPr>
            <a:r>
              <a:rPr lang="ru-RU" sz="2800" dirty="0" smtClean="0"/>
              <a:t>при некорректном XML-пакете или некорректности ЭЦП на стороне ВСЭД формируется квитанция об ошибке с указанием причины ошибки;</a:t>
            </a:r>
          </a:p>
          <a:p>
            <a:pPr marL="366713" indent="-366713">
              <a:buFont typeface="Arial" charset="0"/>
              <a:buChar char="•"/>
            </a:pPr>
            <a:r>
              <a:rPr lang="ru-RU" sz="2800" dirty="0" smtClean="0"/>
              <a:t>при корректном XML-пакете формируется квитанция о доставке в ВСЭД Абонента СМДО, выполняется преобразование XML-пакета в формат ВСЭД, поступивший документ импортируется в ВСЭД, выполняется регистрация (или отказ в регистрации) поступившего документа, формируется квитанция о регистрации (или отказе в регистрации с указанием причины). </a:t>
            </a:r>
          </a:p>
        </p:txBody>
      </p:sp>
    </p:spTree>
    <p:extLst>
      <p:ext uri="{BB962C8B-B14F-4D97-AF65-F5344CB8AC3E}">
        <p14:creationId xmlns:p14="http://schemas.microsoft.com/office/powerpoint/2010/main" val="75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887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3.1. Общие процессы СМДО. </a:t>
            </a:r>
          </a:p>
          <a:p>
            <a:pPr indent="446088"/>
            <a:r>
              <a:rPr lang="ru-RU" sz="2800" dirty="0" smtClean="0"/>
              <a:t>Регистрация документа, поступившего по СМДО, выполняется в соответствии с Инструкцией о порядке работы с электронными документами.</a:t>
            </a:r>
          </a:p>
          <a:p>
            <a:pPr indent="446088"/>
            <a:r>
              <a:rPr lang="ru-RU" sz="2800" dirty="0" smtClean="0"/>
              <a:t>Квитанции направляются в Ядро СМДО, с последующей пересылкой отправителю документа. </a:t>
            </a:r>
          </a:p>
        </p:txBody>
      </p:sp>
    </p:spTree>
    <p:extLst>
      <p:ext uri="{BB962C8B-B14F-4D97-AF65-F5344CB8AC3E}">
        <p14:creationId xmlns:p14="http://schemas.microsoft.com/office/powerpoint/2010/main" val="20318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3.1. Общие процессы СМДО. </a:t>
            </a:r>
          </a:p>
          <a:p>
            <a:pPr indent="446088"/>
            <a:r>
              <a:rPr lang="ru-RU" sz="2800" dirty="0" smtClean="0"/>
              <a:t>3.1.1. Проверка ЭЦП ядром СМДО осуществляется по алгоритму: </a:t>
            </a:r>
          </a:p>
          <a:p>
            <a:pPr marL="360363" indent="-360363">
              <a:buFont typeface="Arial" charset="0"/>
              <a:buChar char="•"/>
            </a:pPr>
            <a:r>
              <a:rPr lang="ru-RU" sz="2800" dirty="0" smtClean="0"/>
              <a:t>проверка издателя сертификата открытого ключа. Уведомление отправителю документа формируется в случае, если сертификат открытого ключа издан не РУЦ; </a:t>
            </a:r>
          </a:p>
          <a:p>
            <a:pPr marL="360363" indent="-360363">
              <a:buFont typeface="Arial" charset="0"/>
              <a:buChar char="•"/>
            </a:pPr>
            <a:r>
              <a:rPr lang="ru-RU" sz="2800" dirty="0" smtClean="0"/>
              <a:t>проверка на целостность: проверяется соответствие хеш-значения, зафиксированного в ЭЦП, хеш-значению соответствующего файла. Уведомление отправителю документа формируется только в случае отрицательного результата проверки; </a:t>
            </a:r>
          </a:p>
          <a:p>
            <a:pPr marL="360363" indent="-360363">
              <a:buFont typeface="Arial" charset="0"/>
              <a:buChar char="•"/>
            </a:pPr>
            <a:r>
              <a:rPr lang="ru-RU" sz="2800" dirty="0" smtClean="0"/>
              <a:t>проверка статуса сертификата открытого ключа (отозван) на текущий момент времени (время поступления в СМДО). Уведомление о том, что сертификат отозван, формируется отправителю документа только в случае, если сертификат присутствует в списке отозванных сертификатов.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352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887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3.1. Общие процессы СМДО. </a:t>
            </a:r>
          </a:p>
          <a:p>
            <a:pPr indent="446088"/>
            <a:r>
              <a:rPr lang="ru-RU" sz="2800" u="sng" dirty="0" smtClean="0"/>
              <a:t>Отправка исходящего документа </a:t>
            </a:r>
            <a:r>
              <a:rPr lang="ru-RU" sz="2800" dirty="0" smtClean="0"/>
              <a:t>включает следующие этапы:</a:t>
            </a:r>
          </a:p>
          <a:p>
            <a:pPr marL="809625" indent="-274638">
              <a:buFont typeface="Arial" charset="0"/>
              <a:buChar char="•"/>
              <a:tabLst>
                <a:tab pos="258763" algn="l"/>
              </a:tabLst>
            </a:pPr>
            <a:r>
              <a:rPr lang="ru-RU" sz="2800" dirty="0" smtClean="0"/>
              <a:t>формирование XML-пакета, определяемого Форматом СМДО; </a:t>
            </a:r>
          </a:p>
          <a:p>
            <a:pPr marL="1560513" indent="-276225">
              <a:spcAft>
                <a:spcPts val="1200"/>
              </a:spcAft>
              <a:buFont typeface="Arial" charset="0"/>
              <a:buChar char="•"/>
              <a:tabLst>
                <a:tab pos="258763" algn="l"/>
              </a:tabLst>
            </a:pPr>
            <a:r>
              <a:rPr lang="ru-RU" sz="2800" dirty="0" smtClean="0"/>
              <a:t>передача XML-пакета в Ядро СМДО. </a:t>
            </a:r>
          </a:p>
          <a:p>
            <a:pPr indent="446088"/>
            <a:r>
              <a:rPr lang="ru-RU" sz="2800" u="sng" dirty="0" smtClean="0"/>
              <a:t>Обработка Ядром СМДО </a:t>
            </a:r>
            <a:r>
              <a:rPr lang="ru-RU" sz="2800" dirty="0" smtClean="0"/>
              <a:t>состоит из следующих этапов: </a:t>
            </a:r>
          </a:p>
          <a:p>
            <a:pPr marL="855663" indent="-320675">
              <a:buFont typeface="Arial" charset="0"/>
              <a:buChar char="•"/>
            </a:pPr>
            <a:r>
              <a:rPr lang="ru-RU" sz="2800" dirty="0" smtClean="0"/>
              <a:t>анализ XML-пакета и проверка его корректности; </a:t>
            </a:r>
          </a:p>
          <a:p>
            <a:pPr marL="855663" indent="-320675">
              <a:buFont typeface="Arial" charset="0"/>
              <a:buChar char="•"/>
            </a:pPr>
            <a:r>
              <a:rPr lang="ru-RU" sz="2800" dirty="0" smtClean="0"/>
              <a:t>проверка всех ЭЦП в XML-пакете; </a:t>
            </a:r>
          </a:p>
          <a:p>
            <a:pPr marL="855663" indent="-320675">
              <a:buFont typeface="Arial" charset="0"/>
              <a:buChar char="•"/>
            </a:pPr>
            <a:r>
              <a:rPr lang="ru-RU" sz="2800" dirty="0" smtClean="0"/>
              <a:t>формирование квитанций, определяемых Форматом СМДО: </a:t>
            </a:r>
          </a:p>
          <a:p>
            <a:pPr marL="1403350" indent="-241300">
              <a:buFont typeface="Courier New" charset="0"/>
              <a:buChar char="o"/>
            </a:pPr>
            <a:r>
              <a:rPr lang="ru-RU" sz="2800" dirty="0" smtClean="0"/>
              <a:t>квитанция о доставке в СМДО; </a:t>
            </a:r>
          </a:p>
          <a:p>
            <a:pPr marL="1403350" indent="-241300">
              <a:buFont typeface="Courier New" charset="0"/>
              <a:buChar char="o"/>
            </a:pPr>
            <a:r>
              <a:rPr lang="ru-RU" sz="2800" dirty="0" smtClean="0"/>
              <a:t>квитанция о доставке с ошибкой - если пакет не проходит проверку. В этом случае отправитель должен устранить причины, вызывающие ошибку, и повторить отправку документа; </a:t>
            </a:r>
          </a:p>
          <a:p>
            <a:pPr marL="901700" indent="-366713">
              <a:buFont typeface="Arial" charset="0"/>
              <a:buChar char="•"/>
            </a:pPr>
            <a:r>
              <a:rPr lang="ru-RU" sz="2800" dirty="0" smtClean="0"/>
              <a:t>доставка XML-пакета по назначению (</a:t>
            </a:r>
            <a:r>
              <a:rPr lang="ru-RU" sz="2800" smtClean="0"/>
              <a:t>маршрутизация).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6057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0" y="166250"/>
            <a:ext cx="11122525" cy="6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048" y="769864"/>
            <a:ext cx="1157630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/>
              <a:t>Помимо основных </a:t>
            </a:r>
            <a:r>
              <a:rPr lang="ru-RU" sz="2800" dirty="0" err="1"/>
              <a:t>субиндексов</a:t>
            </a:r>
            <a:r>
              <a:rPr lang="ru-RU" sz="2800" dirty="0"/>
              <a:t> в обзоре ООН представлены дополнительно изученные в рамках исследования параметры, характеризирующие уровень развития электронного правительства. </a:t>
            </a:r>
          </a:p>
          <a:p>
            <a:pPr indent="457200">
              <a:spcAft>
                <a:spcPts val="1200"/>
              </a:spcAft>
            </a:pPr>
            <a:r>
              <a:rPr lang="ru-RU" sz="2800" dirty="0"/>
              <a:t>Так, отмечено, что Республика Беларусь по итогам 2018 – 2019 годов получила высокое значение по индексу развития открытых государственных данных (значение индекса соответствует 0,96). Такие результаты достигнуты за счет создания в 2018 году Национального портала открытых данных (</a:t>
            </a:r>
            <a:r>
              <a:rPr lang="ru-RU" sz="2800" dirty="0" err="1"/>
              <a:t>data.gov.by</a:t>
            </a:r>
            <a:r>
              <a:rPr lang="ru-RU" sz="2800" dirty="0"/>
              <a:t>), на котором уже опубликовано более 100 наборов. В настоящее время ведутся работы по созданию нормативных правовых условий для его активной эксплуатации заинтересованными. </a:t>
            </a:r>
          </a:p>
        </p:txBody>
      </p:sp>
    </p:spTree>
    <p:extLst>
      <p:ext uri="{BB962C8B-B14F-4D97-AF65-F5344CB8AC3E}">
        <p14:creationId xmlns:p14="http://schemas.microsoft.com/office/powerpoint/2010/main" val="1033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87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9" y="71250"/>
            <a:ext cx="11430306" cy="67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3.2. Описание методов интеграции ВСЭД с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При взаимодействии ВСЭД с СМДО могут использоваться 2 варианта интеграции (Рис.4): </a:t>
            </a:r>
          </a:p>
          <a:p>
            <a:pPr marL="11699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 </a:t>
            </a:r>
            <a:r>
              <a:rPr lang="ru-RU" sz="2800" u="sng" dirty="0" smtClean="0"/>
              <a:t>полной</a:t>
            </a:r>
            <a:r>
              <a:rPr lang="ru-RU" sz="2800" dirty="0" smtClean="0"/>
              <a:t> интеграцией (автоматический режим обмена документами); </a:t>
            </a:r>
          </a:p>
          <a:p>
            <a:pPr marL="11699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 </a:t>
            </a:r>
            <a:r>
              <a:rPr lang="ru-RU" sz="2800" u="sng" dirty="0" smtClean="0"/>
              <a:t>неполной</a:t>
            </a:r>
            <a:r>
              <a:rPr lang="ru-RU" sz="2800" dirty="0" smtClean="0"/>
              <a:t> интеграцией (полуавтоматический режим обмена документами).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2946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3.2. Описание методов интеграции ВСЭД с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3.2.1. Описание процесса взаимодействия ВСЭД с полной интеграцией с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При полной интеграции взаимодействие с СМДО происходит только посредством ВСЭД: обмен документами в порядке, определяемом Форматом СМДО, выполняется между рабочим местом пользователя ВСЭД и Ядром СМДО по протоколам SMTP и POP3.</a:t>
            </a:r>
          </a:p>
          <a:p>
            <a:pPr indent="446088"/>
            <a:r>
              <a:rPr lang="ru-RU" sz="2800" dirty="0" smtClean="0"/>
              <a:t>Процесс прохождения документа через СМДО при полной интеграции состоит из следующих этапов: </a:t>
            </a:r>
          </a:p>
          <a:p>
            <a:pPr marL="1193800" indent="-425450">
              <a:buFont typeface="+mj-lt"/>
              <a:buAutoNum type="arabicParenR"/>
            </a:pPr>
            <a:r>
              <a:rPr lang="ru-RU" sz="2800" dirty="0" smtClean="0"/>
              <a:t>отправка документа; </a:t>
            </a:r>
          </a:p>
          <a:p>
            <a:pPr marL="1193800" indent="-425450">
              <a:buFont typeface="+mj-lt"/>
              <a:buAutoNum type="arabicParenR"/>
            </a:pPr>
            <a:r>
              <a:rPr lang="ru-RU" sz="2800" dirty="0" smtClean="0"/>
              <a:t>обработка документа в Ядре СМДО; </a:t>
            </a:r>
          </a:p>
          <a:p>
            <a:pPr marL="1193800" indent="-425450">
              <a:buFont typeface="+mj-lt"/>
              <a:buAutoNum type="arabicParenR"/>
            </a:pPr>
            <a:r>
              <a:rPr lang="ru-RU" sz="2800" dirty="0" smtClean="0"/>
              <a:t>получение документа.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9195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3.2. Описание методов интеграции ВСЭД с СМДО. </a:t>
            </a:r>
          </a:p>
          <a:p>
            <a:pPr indent="446088">
              <a:spcAft>
                <a:spcPts val="1200"/>
              </a:spcAft>
            </a:pPr>
            <a:r>
              <a:rPr lang="ru-RU" sz="2800" u="sng" dirty="0" smtClean="0"/>
              <a:t>Этап 1</a:t>
            </a:r>
            <a:r>
              <a:rPr lang="ru-RU" sz="2800" dirty="0" smtClean="0"/>
              <a:t> – отправка документа. Отправка документа со стороны ВСЭД в транспортную среду СМДО должна осуществляться один раз в </a:t>
            </a:r>
            <a:r>
              <a:rPr lang="ru-RU" sz="2800" u="sng" dirty="0" smtClean="0"/>
              <a:t>5 минут </a:t>
            </a:r>
            <a:r>
              <a:rPr lang="ru-RU" sz="2800" dirty="0" smtClean="0"/>
              <a:t>с момента формирования готового XML-пакета ВСЭД отправителя (отправки документа ответственным работником Абонента СМДО в ВСЭД).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При отправке документа выполняется его преобразование в XML-пакет с последующей передачей в Ядро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Квитанция о доставке XML-пакета от Ядра СМДО служит для контроля доставки сообщения и готовности СМДО к последующей его обработке и доставке Абоненту СМДО - получателю.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6655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3.2. Описание методов интеграции ВСЭД с СМДО. </a:t>
            </a:r>
          </a:p>
          <a:p>
            <a:pPr indent="446088">
              <a:spcAft>
                <a:spcPts val="1200"/>
              </a:spcAft>
            </a:pPr>
            <a:r>
              <a:rPr lang="ru-RU" sz="2800" u="sng" dirty="0" smtClean="0"/>
              <a:t>Этап 2</a:t>
            </a:r>
            <a:r>
              <a:rPr lang="ru-RU" sz="2800" dirty="0" smtClean="0"/>
              <a:t> – обработка документа в Ядре СМДО. Время обработки документа в Ядре СМДО составляет не более </a:t>
            </a:r>
            <a:r>
              <a:rPr lang="ru-RU" sz="2800" u="sng" dirty="0" smtClean="0"/>
              <a:t>11 минут</a:t>
            </a:r>
            <a:r>
              <a:rPr lang="ru-RU" sz="2800" dirty="0" smtClean="0"/>
              <a:t>. </a:t>
            </a:r>
          </a:p>
          <a:p>
            <a:pPr indent="446088">
              <a:spcAft>
                <a:spcPts val="1200"/>
              </a:spcAft>
            </a:pPr>
            <a:r>
              <a:rPr lang="ru-RU" sz="2800" u="sng" dirty="0" smtClean="0"/>
              <a:t>Этап 3</a:t>
            </a:r>
            <a:r>
              <a:rPr lang="ru-RU" sz="2800" dirty="0" smtClean="0"/>
              <a:t> – получение документа. Получение документа из СМДО в ВСЭД должно осуществляться с интервалом не чаще чем один раз в 5 минут и не реже чем один раз в 30 7 минут. Для поступивших по СМДО документов предусмотрено обязательное квитантирование о доставке и регистрации. Квитанции формируются ВСЭД автоматически по факту поступления документа. Для полученных документов в технологическом ящике потребителя сервисом ВСЭД (модуль интеграции) должна проставляться отметка об удалении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5014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3.2. Описание методов интеграции ВСЭД с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3.2.2. Описание процесса взаимодействия ВСЭД при </a:t>
            </a:r>
            <a:r>
              <a:rPr lang="ru-RU" sz="2800" u="sng" dirty="0" smtClean="0"/>
              <a:t>неполной</a:t>
            </a:r>
            <a:r>
              <a:rPr lang="ru-RU" sz="2800" dirty="0" smtClean="0"/>
              <a:t> интеграции и СМДО. При неполной интеграции формирование XML-пакета происходит посредством ВСЭД, отправка и получение XML-пакета в Ядро СМДО осуществляется из АРМ СМДО по протоколам NOTES/HTTP.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Процесс взаимодействия ВСЭД с СМДО при неполной интеграции осуществляется посредством АРМ СМДО. Данный вариант подключения ВСЭД к СМДО предполагает наличие </a:t>
            </a:r>
            <a:r>
              <a:rPr lang="ru-RU" sz="2800" u="sng" dirty="0" smtClean="0"/>
              <a:t>физического разделения </a:t>
            </a:r>
            <a:r>
              <a:rPr lang="ru-RU" sz="2800" dirty="0" smtClean="0"/>
              <a:t>локально-вычислительных сетей Абонента СМДО: пользователь на носителе информации переносит сформированные ВСЭД XML-пакеты на компьютер с </a:t>
            </a:r>
            <a:r>
              <a:rPr lang="ru-RU" sz="2800" u="sng" dirty="0" smtClean="0"/>
              <a:t>АРМ СМДО </a:t>
            </a:r>
            <a:r>
              <a:rPr lang="ru-RU" sz="2800" dirty="0" smtClean="0"/>
              <a:t>и уже из АРМ выполняет приемку и отправку документов по каналам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3557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3.2. Описание методов интеграции ВСЭД с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Основные </a:t>
            </a:r>
            <a:r>
              <a:rPr lang="ru-RU" sz="2800" u="sng" dirty="0" smtClean="0"/>
              <a:t>отличия</a:t>
            </a:r>
            <a:r>
              <a:rPr lang="ru-RU" sz="2800" dirty="0" smtClean="0"/>
              <a:t> работы ВСЭД с неполной интеграцией: </a:t>
            </a:r>
          </a:p>
          <a:p>
            <a:pPr marL="457200" indent="-2794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отправка документа осуществляется из АРМ СМДО непосредственно в Ядро СМДО; </a:t>
            </a:r>
          </a:p>
          <a:p>
            <a:pPr marL="457200" indent="-2794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получение документа от Ядра СМДО осуществляется посредством АРМ СМДО с последующим его импортом в ВСЭД; </a:t>
            </a:r>
          </a:p>
          <a:p>
            <a:pPr marL="457200" indent="-2794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экспорт/импорт документов из/в АРМ СМДО Абонента СМДО, использующим ВСЭД с неполной интеграцией, регламентируется внутренними документами Абонента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7371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57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3.3. Взаимодействие АРМ СМДО и СМДО</a:t>
            </a:r>
            <a:r>
              <a:rPr lang="ru-RU" sz="2800" dirty="0" smtClean="0"/>
              <a:t>. Использование АРМ СМДО в целях осуществления межведомственного информационного взаимодействия допускается только для государственных органов и иных организаций, использующих ВСЭД, предназначенные для обработки информации, отнесенной к государственным </a:t>
            </a:r>
            <a:r>
              <a:rPr lang="ru-RU" sz="2800" u="sng" dirty="0" smtClean="0"/>
              <a:t>секретам</a:t>
            </a:r>
            <a:r>
              <a:rPr lang="ru-RU" sz="2800" dirty="0" smtClean="0"/>
              <a:t>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Работа по созданию документа, подписанию ЭЦП, регистрации и отправке/приемке документов ведется в АРМ СМДО, программное обеспечение которого устанавливается у Абонента СМДО при его подключении к СМДО. Получив документ в АРМ СМДО, пользователь регистрирует его средствами АРМ СМДО, а также регистрирует в порядке, установленном в государственном органе и иной организации, использующих ВСЭД, предназначенные для обработки информации, отнесенной к государственным </a:t>
            </a:r>
            <a:r>
              <a:rPr lang="ru-RU" sz="2800" u="sng" dirty="0" smtClean="0"/>
              <a:t>секретам</a:t>
            </a:r>
            <a:r>
              <a:rPr lang="ru-RU" sz="2800" dirty="0" smtClean="0"/>
              <a:t>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0397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048" y="769864"/>
            <a:ext cx="1157630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 smtClean="0"/>
              <a:t>По </a:t>
            </a:r>
            <a:r>
              <a:rPr lang="ru-RU" sz="2800" dirty="0"/>
              <a:t>уровню электронного участия (</a:t>
            </a:r>
            <a:r>
              <a:rPr lang="ru-RU" sz="2800" dirty="0" err="1"/>
              <a:t>e-participation</a:t>
            </a:r>
            <a:r>
              <a:rPr lang="ru-RU" sz="2800" dirty="0"/>
              <a:t>) Беларусь согласно обзору ООН вошла в подгруппу стран с очень высоким уровнем значением индекса развития электронного участия (0,7 – 1), заняв итоговое 57 место в рейтинге по данному параметру совместно с Филиппинами, Парагваем, ЮАР и Индонезией. Первенство поделили Эстония, Республика Корея и США. </a:t>
            </a:r>
            <a:endParaRPr lang="en-US" sz="2800" dirty="0" smtClean="0"/>
          </a:p>
          <a:p>
            <a:pPr indent="457200">
              <a:spcAft>
                <a:spcPts val="1200"/>
              </a:spcAft>
            </a:pPr>
            <a:r>
              <a:rPr lang="ru-RU" sz="2800" dirty="0"/>
              <a:t>Более подробно с обзором ООН можно ознакомиться (на английском языке) по ссылке: </a:t>
            </a:r>
            <a:r>
              <a:rPr lang="ru-RU" dirty="0">
                <a:hlinkClick r:id="rId3" invalidUrl="https://publicadministration.un.org/egovkb/Portals/egovkb/Documents/un/2020-Survey/2020 UN E-Government Survey (Full Report).pdf"/>
              </a:rPr>
              <a:t>https://publicadministration.un.org/egovkb/Portals/egovkb/Documents/un/2020-Survey/2020%20UN%20E-Government%20Survey%20(Full%20Report).pdf </a:t>
            </a:r>
            <a:r>
              <a:rPr lang="ru-RU" sz="2800" dirty="0"/>
              <a:t>, а также на сайте ООН размещена база данных по электронному правительству, где, помимо отчетов за весь период исследований, доступен аналитический инструментарий для проведения анализа развития стран по данному направлению: </a:t>
            </a:r>
            <a:r>
              <a:rPr lang="ru-RU" dirty="0">
                <a:hlinkClick r:id="rId4"/>
              </a:rPr>
              <a:t>https://publicadministration.un.org/egovkb/en-us/Data-Center 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9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7094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3.4. Описание требований при взаимодействии с СМДО</a:t>
            </a:r>
            <a:r>
              <a:rPr lang="ru-RU" sz="2800" dirty="0" smtClean="0"/>
              <a:t>. 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3.4.1. Абонент СМДО обязан обеспечить выполнение Единых технических требований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3.4.2. Требования к ВСЭД при взаимодействии с СМДО: </a:t>
            </a:r>
          </a:p>
          <a:p>
            <a:pPr marL="534988" indent="-4762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работа ВСЭД с СМДО должна осуществляется через транспортную систему почтовых серверов по протоколам POP3, SMTP с авторизацией для Абонентов СМДО с полной интеграцией и посредством АРМ СМДО при неполной интеграции; </a:t>
            </a:r>
          </a:p>
          <a:p>
            <a:pPr marL="534988" indent="-4762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процессы отправки и получения документов со стороны ВСЭД должны быть разделены; </a:t>
            </a:r>
          </a:p>
          <a:p>
            <a:pPr marL="534988" indent="-4762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 </a:t>
            </a:r>
            <a:r>
              <a:rPr lang="mr-IN" sz="2800" dirty="0" smtClean="0"/>
              <a:t>…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8046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92717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3.4. Описание требований при взаимодействии с СМДО</a:t>
            </a:r>
            <a:r>
              <a:rPr lang="ru-RU" sz="2800" dirty="0" smtClean="0"/>
              <a:t>.  </a:t>
            </a:r>
          </a:p>
          <a:p>
            <a:pPr marL="573088" indent="-514350">
              <a:spcAft>
                <a:spcPts val="1200"/>
              </a:spcAft>
              <a:buFont typeface="+mj-lt"/>
              <a:buAutoNum type="arabicParenR" startAt="3"/>
            </a:pPr>
            <a:r>
              <a:rPr lang="ru-RU" sz="2800" dirty="0" smtClean="0"/>
              <a:t>при передаче одного сообщения в СМДО: </a:t>
            </a:r>
          </a:p>
          <a:p>
            <a:pPr marL="415925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объем всех вложений (вложенных файлов) не должен превышать 200 МБ; </a:t>
            </a:r>
          </a:p>
          <a:p>
            <a:pPr marL="415925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типы файлов, передаваемые в качестве вложений, должны соответствовать справочнику системы ПК НСИ – «Типы файлов»;</a:t>
            </a:r>
          </a:p>
          <a:p>
            <a:pPr marL="415925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 количество уникальных файлов-вложений – до 20; </a:t>
            </a:r>
          </a:p>
          <a:p>
            <a:pPr marL="415925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количество уникальных ЭЦП на файл – до 20; </a:t>
            </a:r>
          </a:p>
          <a:p>
            <a:pPr marL="415925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количество Абонентов СМДО - получателей – до 100; </a:t>
            </a:r>
          </a:p>
          <a:p>
            <a:pPr marL="415925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интеграция с ПК НСИ. Обновление актуальных справочников ПК НСИ осуществляется один раз в сутки в ночное время в автоматическом режиме.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7767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3.4. Описание требований при взаимодействии с СМДО</a:t>
            </a:r>
            <a:r>
              <a:rPr lang="ru-RU" sz="2800" dirty="0" smtClean="0"/>
              <a:t>.  </a:t>
            </a:r>
          </a:p>
          <a:p>
            <a:pPr marL="19050" indent="158750">
              <a:spcAft>
                <a:spcPts val="600"/>
              </a:spcAft>
            </a:pPr>
            <a:r>
              <a:rPr lang="ru-RU" sz="2800" dirty="0" smtClean="0"/>
              <a:t>3.4.3. В случае </a:t>
            </a:r>
            <a:r>
              <a:rPr lang="ru-RU" sz="2800" u="sng" dirty="0" smtClean="0"/>
              <a:t>нарушения</a:t>
            </a:r>
            <a:r>
              <a:rPr lang="ru-RU" sz="2800" dirty="0" smtClean="0"/>
              <a:t> требований к сообщениям при передаче по СМДО по: </a:t>
            </a:r>
          </a:p>
          <a:p>
            <a:pPr marL="1924050" indent="-3571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объему, </a:t>
            </a:r>
          </a:p>
          <a:p>
            <a:pPr marL="1924050" indent="-3571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типам файлов, </a:t>
            </a:r>
          </a:p>
          <a:p>
            <a:pPr marL="1924050" indent="-3571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количеству вложений, </a:t>
            </a:r>
          </a:p>
          <a:p>
            <a:pPr marL="1924050" indent="-3571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уникальных ЭЦП и </a:t>
            </a:r>
          </a:p>
          <a:p>
            <a:pPr marL="1924050" indent="-3571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количеству Абонентов СМДО-получателей, </a:t>
            </a:r>
          </a:p>
          <a:p>
            <a:pPr marL="58738" indent="-39688">
              <a:spcAft>
                <a:spcPts val="1200"/>
              </a:spcAft>
            </a:pPr>
            <a:r>
              <a:rPr lang="ru-RU" sz="2800" dirty="0" smtClean="0"/>
              <a:t>происходит </a:t>
            </a:r>
            <a:r>
              <a:rPr lang="ru-RU" sz="2800" u="sng" dirty="0" smtClean="0"/>
              <a:t>отказ</a:t>
            </a:r>
            <a:r>
              <a:rPr lang="ru-RU" sz="2800" dirty="0" smtClean="0"/>
              <a:t> в дальнейшей обработке XML-пакета ядром СМДО с отправкой уведомления отправителю с информированием о </a:t>
            </a:r>
            <a:r>
              <a:rPr lang="ru-RU" sz="2800" u="sng" dirty="0" smtClean="0"/>
              <a:t>не соответствии </a:t>
            </a:r>
            <a:r>
              <a:rPr lang="ru-RU" sz="2800" dirty="0" smtClean="0"/>
              <a:t>Регламенту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7316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3.4. Описание требований при взаимодействии с СМДО</a:t>
            </a:r>
            <a:r>
              <a:rPr lang="ru-RU" sz="2800" dirty="0" smtClean="0"/>
              <a:t>.  </a:t>
            </a:r>
          </a:p>
          <a:p>
            <a:pPr marL="19050" indent="158750">
              <a:spcAft>
                <a:spcPts val="600"/>
              </a:spcAft>
            </a:pPr>
            <a:r>
              <a:rPr lang="ru-RU" sz="2800" dirty="0" smtClean="0"/>
              <a:t>3.4.4. Облачное хранилище СМДО предназначено для организации обмена и удаленного хранения Абонентами СМДО общедоступной информации без применения ЭЦП, объем вложенных файлов может превышать 200 Мб. </a:t>
            </a:r>
          </a:p>
          <a:p>
            <a:pPr marL="19050" indent="158750">
              <a:spcAft>
                <a:spcPts val="600"/>
              </a:spcAft>
            </a:pPr>
            <a:r>
              <a:rPr lang="ru-RU" sz="2800" dirty="0" smtClean="0"/>
              <a:t>Основные положения Облачного хранилища СМДО описаны в разделе 12 «ОБЛАЧНОЕ ХРАНИЛИЩЕ СМДО».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27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spcAft>
                <a:spcPts val="1200"/>
              </a:spcAft>
            </a:pPr>
            <a:r>
              <a:rPr lang="ru-RU" sz="2800" b="1" dirty="0" smtClean="0"/>
              <a:t>3. ОБЩЕЕ ОПИСАНИЕ ТРЕБОВАНИЙ, ПРОЦЕССОВ, МЕТОДОВ РАБОТЫ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3.5. Взаимодействие информационных систем с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Взаимодействие информационных систем с СМДО осуществляется в соответствии с Форматом СМДО НЦЭУ в порядке и на условиях, определенных договором, заключаемым с НЦЭУ.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20479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4. ПОДКЛЮЧЕНИЕ К СМДО/ОТКЛЮЧЕНИЕ ОТ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4.1. Основанием для подключения государственного органа и иной организации к СМДО является выполнение им </a:t>
            </a:r>
            <a:r>
              <a:rPr lang="ru-RU" sz="2800" u="sng" dirty="0" smtClean="0"/>
              <a:t>Единых технических требований </a:t>
            </a:r>
            <a:r>
              <a:rPr lang="ru-RU" sz="2800" dirty="0" smtClean="0"/>
              <a:t>СМДО, а также наличие </a:t>
            </a:r>
            <a:r>
              <a:rPr lang="ru-RU" sz="2800" u="sng" dirty="0" smtClean="0"/>
              <a:t>заявки</a:t>
            </a:r>
            <a:r>
              <a:rPr lang="ru-RU" sz="2800" dirty="0" smtClean="0"/>
              <a:t> по установленной НЦЭУ форме о подключении ВСЭД к СМДО.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Подключение ВСЭД к СМДО и доступ ВСЭД (АРМ) к СМДО обеспечиваются Оператором СМДО на </a:t>
            </a:r>
            <a:r>
              <a:rPr lang="ru-RU" sz="2800" u="sng" dirty="0" smtClean="0"/>
              <a:t>возмездной</a:t>
            </a:r>
            <a:r>
              <a:rPr lang="ru-RU" sz="2800" dirty="0" smtClean="0"/>
              <a:t> основе (за исключением </a:t>
            </a:r>
            <a:r>
              <a:rPr lang="ru-RU" sz="2800" u="sng" dirty="0" smtClean="0"/>
              <a:t>случаев</a:t>
            </a:r>
            <a:r>
              <a:rPr lang="ru-RU" sz="2800" dirty="0" smtClean="0"/>
              <a:t>, установленных законодательством Республики Беларусь) в соответствии с тарифами, установленными Оператором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20104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4. ПОДКЛЮЧЕНИЕ К СМДО/ОТКЛЮЧЕНИЕ ОТ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4.2. Основанием для отключения Абонента СМДО является расторжение договора на оказание электронных услуг, заключенного между Оператором СМДО и Абонентом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Документы, определяющие порядок подключения и предоставления доступа ВСЭД к СМДО, размещены на официальном сайте НЦЭУ </a:t>
            </a:r>
            <a:r>
              <a:rPr lang="ru-RU" sz="2800" dirty="0" err="1" smtClean="0"/>
              <a:t>www.nces.by</a:t>
            </a:r>
            <a:r>
              <a:rPr lang="ru-RU" sz="2800" dirty="0" smtClean="0"/>
              <a:t>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801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5. ПРИОСТАНОВЛЕНИЕ ДОСТУПА К СМДО</a:t>
            </a:r>
            <a:r>
              <a:rPr lang="ru-RU" sz="2800" dirty="0" smtClean="0"/>
              <a:t>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5.1. Основаниями для приостановления доступа ВСЭД Абонента СМДО к СМДО являются:</a:t>
            </a:r>
          </a:p>
          <a:p>
            <a:pPr marL="992188" indent="-19843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случаи, определенные Инструкцией ОАЦ, </a:t>
            </a:r>
          </a:p>
          <a:p>
            <a:pPr marL="992188" indent="-19843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письменный запрос Абонента СМДО, </a:t>
            </a:r>
          </a:p>
          <a:p>
            <a:pPr marL="992188" indent="-19843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наличие задолженности по оплате за услуги подключения и предоставления доступа ВСЭД к СМДО, а также </a:t>
            </a:r>
          </a:p>
          <a:p>
            <a:pPr marL="992188" indent="-19843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возникновение со стороны Абонента СМДО угроз информационной безопасности СМДО и (или) иным информационным системам Оператора. </a:t>
            </a:r>
          </a:p>
        </p:txBody>
      </p:sp>
    </p:spTree>
    <p:extLst>
      <p:ext uri="{BB962C8B-B14F-4D97-AF65-F5344CB8AC3E}">
        <p14:creationId xmlns:p14="http://schemas.microsoft.com/office/powerpoint/2010/main" val="573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5. ПРИОСТАНОВЛЕНИЕ ДОСТУПА К СМДО</a:t>
            </a:r>
            <a:r>
              <a:rPr lang="ru-RU" sz="2800" dirty="0" smtClean="0"/>
              <a:t>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В случае приостановления доступа ВСЭД к СМДО доступ Абонента СМДО к </a:t>
            </a:r>
            <a:r>
              <a:rPr lang="ru-RU" sz="2800" u="sng" dirty="0" smtClean="0"/>
              <a:t>Облачному</a:t>
            </a:r>
            <a:r>
              <a:rPr lang="ru-RU" sz="2800" dirty="0" smtClean="0"/>
              <a:t> хранилищу СМДО также приостанавливается.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5.2. На время приостановления доступа ВСЭД к СМДО Абонент СМДО не освобождается от оплаты за услуги по предоставлению доступа ВСЭД к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5.3. На время приостановления доступа ВСЭД Абонента СМДО к СМДО отправка документов Абонентом СМДО (в адрес Абонента(</a:t>
            </a:r>
            <a:r>
              <a:rPr lang="ru-RU" sz="2800" dirty="0" err="1" smtClean="0"/>
              <a:t>ов</a:t>
            </a:r>
            <a:r>
              <a:rPr lang="ru-RU" sz="2800" dirty="0" smtClean="0"/>
              <a:t>) СМДО) осуществляется </a:t>
            </a:r>
            <a:r>
              <a:rPr lang="ru-RU" sz="2800" u="sng" dirty="0" smtClean="0"/>
              <a:t>почтой</a:t>
            </a:r>
            <a:r>
              <a:rPr lang="ru-RU" sz="2800" dirty="0" smtClean="0"/>
              <a:t>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698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6.1. В случае выявления Оператором СМДО факта </a:t>
            </a:r>
            <a:r>
              <a:rPr lang="ru-RU" sz="2800" u="sng" dirty="0" smtClean="0"/>
              <a:t>сбоев</a:t>
            </a:r>
            <a:r>
              <a:rPr lang="ru-RU" sz="2800" dirty="0" smtClean="0"/>
              <a:t>, </a:t>
            </a:r>
            <a:r>
              <a:rPr lang="ru-RU" sz="2800" u="sng" dirty="0" smtClean="0"/>
              <a:t>неисправностей</a:t>
            </a:r>
            <a:r>
              <a:rPr lang="ru-RU" sz="2800" dirty="0" smtClean="0"/>
              <a:t> и </a:t>
            </a:r>
            <a:r>
              <a:rPr lang="ru-RU" sz="2800" u="sng" dirty="0" smtClean="0"/>
              <a:t>нарушений</a:t>
            </a:r>
            <a:r>
              <a:rPr lang="ru-RU" sz="2800" dirty="0" smtClean="0"/>
              <a:t> в работе ВСЭД Абонента СМДО при взаимодействии с СМДО, Оператор СМДО в течение </a:t>
            </a:r>
            <a:r>
              <a:rPr lang="ru-RU" sz="2800" u="sng" dirty="0" smtClean="0"/>
              <a:t>трех</a:t>
            </a:r>
            <a:r>
              <a:rPr lang="ru-RU" sz="2800" dirty="0" smtClean="0"/>
              <a:t> рабочих дней с момента выявления соответствующего факта направляет разработчику посредством СМДО </a:t>
            </a:r>
            <a:r>
              <a:rPr lang="ru-RU" sz="2800" u="sng" dirty="0" smtClean="0"/>
              <a:t>уведомление</a:t>
            </a:r>
            <a:r>
              <a:rPr lang="ru-RU" sz="2800" dirty="0" smtClean="0"/>
              <a:t> для его устранения.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Одновременно копия уведомления направляется Абоненту СМДО, использующему ВСЭД данного разработчика.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8363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048" y="769864"/>
            <a:ext cx="115763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/>
              <a:t>Результаты и аналитика, представленные в обзоре ООН 2020 года по электронному правительству, детально изучаются и </a:t>
            </a:r>
            <a:r>
              <a:rPr lang="ru-RU" sz="2800" dirty="0" smtClean="0"/>
              <a:t>были </a:t>
            </a:r>
            <a:r>
              <a:rPr lang="ru-RU" sz="2800" dirty="0"/>
              <a:t>учтены Министерством связи и информатизации при формировании Государственной программы «Цифровое развитие Беларуси» на 2021 – 2025 годы в целях обеспечения стабильного развития технологий электронного правительства в стране в интересах ее граждан, а также закрепления высоких позиций по данному направлению в мировом масштабе.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0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6.2. Разбор возникших ошибок, иных спорных вопросов, возникающих в ходе работы СМДО, осуществляется Оператором СМДО  и разработчиком с привлечением Абонента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При этом Оператором СМДО может быть создана комиссия с обязательным участием представителей Оператора СМДО, Абонента СМДО и разработчика.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Решение комиссии носит обязательный характер для Оператора СМДО, Абонента СМДО и разработчика..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1128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6.3. В случае выявления Оператором СМДО факта нарушения информационного обмена, повлекшего остановку или сбой в работе СМДО, Оператор СМДО </a:t>
            </a:r>
            <a:r>
              <a:rPr lang="ru-RU" sz="2800" u="sng" dirty="0" smtClean="0"/>
              <a:t>приостанавливает доступ </a:t>
            </a:r>
            <a:r>
              <a:rPr lang="ru-RU" sz="2800" dirty="0" smtClean="0"/>
              <a:t>ВСЭД к СМДО Абонента СМДО и </a:t>
            </a:r>
            <a:r>
              <a:rPr lang="ru-RU" sz="2800" u="sng" dirty="0" smtClean="0"/>
              <a:t>уведомляет</a:t>
            </a:r>
            <a:r>
              <a:rPr lang="ru-RU" sz="2800" dirty="0" smtClean="0"/>
              <a:t> его об этом посредством направления уведомления по почте в течение </a:t>
            </a:r>
            <a:r>
              <a:rPr lang="ru-RU" sz="2800" u="sng" dirty="0" smtClean="0"/>
              <a:t>трех</a:t>
            </a:r>
            <a:r>
              <a:rPr lang="ru-RU" sz="2800" dirty="0" smtClean="0"/>
              <a:t> </a:t>
            </a:r>
            <a:r>
              <a:rPr lang="ru-RU" sz="2800" u="sng" dirty="0" smtClean="0"/>
              <a:t>рабочих</a:t>
            </a:r>
            <a:r>
              <a:rPr lang="ru-RU" sz="2800" dirty="0" smtClean="0"/>
              <a:t> дней с момента выявления факта нарушения информационного обмена.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Доступ ВСЭД к СМДО </a:t>
            </a:r>
            <a:r>
              <a:rPr lang="ru-RU" sz="2800" u="sng" dirty="0" smtClean="0"/>
              <a:t>возобновляется</a:t>
            </a:r>
            <a:r>
              <a:rPr lang="ru-RU" sz="2800" dirty="0" smtClean="0"/>
              <a:t> после устранения нарушений и проведения Абонентом СМДО совместно с Оператором СМДО дополнительного </a:t>
            </a:r>
            <a:r>
              <a:rPr lang="ru-RU" sz="2800" u="sng" dirty="0" smtClean="0"/>
              <a:t>тестирования</a:t>
            </a:r>
            <a:r>
              <a:rPr lang="ru-RU" sz="2800" dirty="0" smtClean="0"/>
              <a:t> ВСЭД на функционирование взаимодействия с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9355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6.4. В случае необеспечения Абонентом СМДО приведения ВСЭД в соответствие с изменениями Формата СМДО Оператор СМДО имеет право </a:t>
            </a:r>
            <a:r>
              <a:rPr lang="ru-RU" sz="2800" u="sng" dirty="0" smtClean="0"/>
              <a:t>приостановить</a:t>
            </a:r>
            <a:r>
              <a:rPr lang="ru-RU" sz="2800" dirty="0" smtClean="0"/>
              <a:t> доступ ВСЭД к СМДО, уведомив Абонента СМДО о причинах принятия такого решения посредством направления </a:t>
            </a:r>
            <a:r>
              <a:rPr lang="ru-RU" sz="2800" u="sng" dirty="0" smtClean="0"/>
              <a:t>уведомления</a:t>
            </a:r>
            <a:r>
              <a:rPr lang="ru-RU" sz="2800" dirty="0" smtClean="0"/>
              <a:t> по почте в течение </a:t>
            </a:r>
            <a:r>
              <a:rPr lang="ru-RU" sz="2800" u="sng" dirty="0" smtClean="0"/>
              <a:t>трех</a:t>
            </a:r>
            <a:r>
              <a:rPr lang="ru-RU" sz="2800" dirty="0" smtClean="0"/>
              <a:t> рабочих дней с момента выявления факта </a:t>
            </a:r>
            <a:r>
              <a:rPr lang="ru-RU" sz="2800" u="sng" dirty="0" smtClean="0"/>
              <a:t>несоответствия</a:t>
            </a:r>
            <a:r>
              <a:rPr lang="ru-RU" sz="2800" dirty="0" smtClean="0"/>
              <a:t> ВСЭД.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7985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6.5. В случае возникновения </a:t>
            </a:r>
            <a:r>
              <a:rPr lang="ru-RU" sz="2800" u="sng" dirty="0" smtClean="0"/>
              <a:t>спорных</a:t>
            </a:r>
            <a:r>
              <a:rPr lang="ru-RU" sz="2800" dirty="0" smtClean="0"/>
              <a:t> вопросов между </a:t>
            </a:r>
            <a:r>
              <a:rPr lang="ru-RU" sz="2800" u="sng" dirty="0" smtClean="0"/>
              <a:t>Абонентами</a:t>
            </a:r>
            <a:r>
              <a:rPr lang="ru-RU" sz="2800" dirty="0" smtClean="0"/>
              <a:t> СМДО при отправке/получении документа по СМДО, Оператор СМДО по письменному обращению </a:t>
            </a:r>
            <a:r>
              <a:rPr lang="ru-RU" sz="2800" u="sng" dirty="0" smtClean="0"/>
              <a:t>одного</a:t>
            </a:r>
            <a:r>
              <a:rPr lang="ru-RU" sz="2800" dirty="0" smtClean="0"/>
              <a:t> из Абонентов СМДО выдает письменное </a:t>
            </a:r>
            <a:r>
              <a:rPr lang="ru-RU" sz="2800" u="sng" dirty="0" smtClean="0"/>
              <a:t>подтверждение</a:t>
            </a:r>
            <a:r>
              <a:rPr lang="ru-RU" sz="2800" dirty="0" smtClean="0"/>
              <a:t> факта получения/отправки транспортной системой Ядра СМДО XML-пакета с документом на основании </a:t>
            </a:r>
            <a:r>
              <a:rPr lang="ru-RU" sz="2800" u="sng" dirty="0" smtClean="0"/>
              <a:t>квитанций</a:t>
            </a:r>
            <a:r>
              <a:rPr lang="ru-RU" sz="2800" dirty="0" smtClean="0"/>
              <a:t>, сформированных Ядром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Подтверждение Оператором СМДО может быть </a:t>
            </a:r>
            <a:r>
              <a:rPr lang="ru-RU" sz="2800" u="sng" dirty="0" smtClean="0"/>
              <a:t>предоставлено</a:t>
            </a:r>
            <a:r>
              <a:rPr lang="ru-RU" sz="2800" dirty="0" smtClean="0"/>
              <a:t> Абоненту(</a:t>
            </a:r>
            <a:r>
              <a:rPr lang="ru-RU" sz="2800" dirty="0" err="1" smtClean="0"/>
              <a:t>ам</a:t>
            </a:r>
            <a:r>
              <a:rPr lang="ru-RU" sz="2800" dirty="0" smtClean="0"/>
              <a:t>) СМДО не позднее </a:t>
            </a:r>
            <a:r>
              <a:rPr lang="ru-RU" sz="2800" u="sng" dirty="0" smtClean="0"/>
              <a:t>28 календарных </a:t>
            </a:r>
            <a:r>
              <a:rPr lang="ru-RU" sz="2800" dirty="0" smtClean="0"/>
              <a:t>дней с даты отправки Абонентом СМДО документа посредством СМДО.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Стороны </a:t>
            </a:r>
            <a:r>
              <a:rPr lang="ru-RU" sz="2800" u="sng" dirty="0" smtClean="0"/>
              <a:t>признают</a:t>
            </a:r>
            <a:r>
              <a:rPr lang="ru-RU" sz="2800" dirty="0" smtClean="0"/>
              <a:t> документ, выданный Оператором СМДО, закрепляющий факт передачи спорного документа посредством СМДО..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8782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6.6. Оператор в целях предоставления Абоненту возможности использования СМДО проводит технические и организационные мероприятия, в рамках которых оказывает (при необходимости) сопутствующие электронные услуги (включая, но не ограничиваясь): </a:t>
            </a:r>
          </a:p>
          <a:p>
            <a:pPr marL="812800" indent="-2174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тестирование, </a:t>
            </a:r>
          </a:p>
          <a:p>
            <a:pPr marL="812800" indent="-2174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настройку, </a:t>
            </a:r>
          </a:p>
          <a:p>
            <a:pPr marL="812800" indent="-2174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подключение, </a:t>
            </a:r>
          </a:p>
          <a:p>
            <a:pPr marL="812800" indent="-2174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доступ, </a:t>
            </a:r>
          </a:p>
          <a:p>
            <a:pPr marL="812800" indent="-2174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деактивацию, </a:t>
            </a:r>
          </a:p>
          <a:p>
            <a:pPr marL="812800" indent="-2174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техническую поддержку Абонентов СМДО, </a:t>
            </a:r>
          </a:p>
          <a:p>
            <a:pPr marL="812800" indent="-2174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сопровождение СМДО. </a:t>
            </a:r>
          </a:p>
        </p:txBody>
      </p:sp>
    </p:spTree>
    <p:extLst>
      <p:ext uri="{BB962C8B-B14F-4D97-AF65-F5344CB8AC3E}">
        <p14:creationId xmlns:p14="http://schemas.microsoft.com/office/powerpoint/2010/main" val="10227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6.7. В случае возникновения со стороны Абонента СМДО </a:t>
            </a:r>
            <a:r>
              <a:rPr lang="ru-RU" sz="2800" u="sng" dirty="0" smtClean="0"/>
              <a:t>угроз</a:t>
            </a:r>
            <a:r>
              <a:rPr lang="ru-RU" sz="2800" dirty="0" smtClean="0"/>
              <a:t> информационной безопасности СМДО и (или) иным информационным системам Оператора СМДО Оператор СМДО </a:t>
            </a:r>
            <a:r>
              <a:rPr lang="ru-RU" sz="2800" u="sng" dirty="0" smtClean="0"/>
              <a:t>приостанавливает</a:t>
            </a:r>
            <a:r>
              <a:rPr lang="ru-RU" sz="2800" dirty="0" smtClean="0"/>
              <a:t> доступ ВСЭД Абонента СМДО к СМДО и </a:t>
            </a:r>
            <a:r>
              <a:rPr lang="ru-RU" sz="2800" u="sng" dirty="0" smtClean="0"/>
              <a:t>уведомляет</a:t>
            </a:r>
            <a:r>
              <a:rPr lang="ru-RU" sz="2800" dirty="0" smtClean="0"/>
              <a:t> его о факте и причинах приостановления доступа к СМДО и необходимости принятия мер со стороны Абонента СМДО для устранения причин и источников угроз информационной безопасности на стороне Абонента СМДО.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Уведомление Абонента СМДО выполняется отделом информационной и объектовой безопасности Оператора СМДО посредством направления </a:t>
            </a:r>
            <a:r>
              <a:rPr lang="ru-RU" sz="2800" u="sng" dirty="0" smtClean="0"/>
              <a:t>уведомления</a:t>
            </a:r>
            <a:r>
              <a:rPr lang="ru-RU" sz="2800" dirty="0" smtClean="0"/>
              <a:t> по электронной почте или по факсу в течение </a:t>
            </a:r>
            <a:r>
              <a:rPr lang="ru-RU" sz="2800" u="sng" dirty="0" smtClean="0"/>
              <a:t>1 (одного</a:t>
            </a:r>
            <a:r>
              <a:rPr lang="ru-RU" sz="2800" dirty="0" smtClean="0"/>
              <a:t>) </a:t>
            </a:r>
            <a:r>
              <a:rPr lang="ru-RU" sz="2800" u="sng" dirty="0" smtClean="0"/>
              <a:t>рабочего</a:t>
            </a:r>
            <a:r>
              <a:rPr lang="ru-RU" sz="2800" dirty="0" smtClean="0"/>
              <a:t> дня с момента выявления факта угрозы информационной безопасности СМДО и (или) иным информационным системам Оператора СМДО. </a:t>
            </a:r>
          </a:p>
        </p:txBody>
      </p:sp>
    </p:spTree>
    <p:extLst>
      <p:ext uri="{BB962C8B-B14F-4D97-AF65-F5344CB8AC3E}">
        <p14:creationId xmlns:p14="http://schemas.microsoft.com/office/powerpoint/2010/main" val="1761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6. ВЗАИМОДЕЙСТВИЕ ОПЕРАТОРА СМДО И АБОНЕНТА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В случае повторного обнаружения угроз информационной безопасности со стороны Абонента СМДО производится </a:t>
            </a:r>
            <a:r>
              <a:rPr lang="ru-RU" sz="2800" u="sng" dirty="0" smtClean="0"/>
              <a:t>повторное</a:t>
            </a:r>
            <a:r>
              <a:rPr lang="ru-RU" sz="2800" dirty="0" smtClean="0"/>
              <a:t> </a:t>
            </a:r>
            <a:r>
              <a:rPr lang="ru-RU" sz="2800" u="sng" dirty="0" smtClean="0"/>
              <a:t>приостановление</a:t>
            </a:r>
            <a:r>
              <a:rPr lang="ru-RU" sz="2800" dirty="0" smtClean="0"/>
              <a:t> доступа Абонента СМДО к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9924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30" y="270705"/>
            <a:ext cx="11503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738" algn="ctr">
              <a:spcAft>
                <a:spcPts val="1200"/>
              </a:spcAft>
            </a:pPr>
            <a:r>
              <a:rPr lang="ru-RU" sz="2800" b="1" dirty="0" smtClean="0"/>
              <a:t>7. КОНТРОЛЬ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Контроль исполнения Регламента осуществляет </a:t>
            </a:r>
            <a:r>
              <a:rPr lang="ru-RU" sz="2800" u="sng" dirty="0" smtClean="0"/>
              <a:t>Оператор</a:t>
            </a:r>
            <a:r>
              <a:rPr lang="ru-RU" sz="2800" dirty="0" smtClean="0"/>
              <a:t>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7137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270705"/>
            <a:ext cx="1172176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8. ИЗМЕНЕНИЕ ФОРМАТА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8.1. Изменение Формата СМДО проводится Оператором СМДО не чаще </a:t>
            </a:r>
            <a:r>
              <a:rPr lang="ru-RU" sz="2800" u="sng" dirty="0" smtClean="0"/>
              <a:t>одного раза в год</a:t>
            </a:r>
            <a:r>
              <a:rPr lang="ru-RU" sz="2800" dirty="0" smtClean="0"/>
              <a:t>, а в случае принятия (издания) </a:t>
            </a:r>
            <a:r>
              <a:rPr lang="ru-RU" sz="2800" u="sng" dirty="0" smtClean="0"/>
              <a:t>акта</a:t>
            </a:r>
            <a:r>
              <a:rPr lang="ru-RU" sz="2800" dirty="0" smtClean="0"/>
              <a:t> </a:t>
            </a:r>
            <a:r>
              <a:rPr lang="ru-RU" sz="2800" u="sng" dirty="0" smtClean="0"/>
              <a:t>законодательства</a:t>
            </a:r>
            <a:r>
              <a:rPr lang="ru-RU" sz="2800" dirty="0" smtClean="0"/>
              <a:t>, устанавливающего иные технологии прохождения и обработки сообщений, - по </a:t>
            </a:r>
            <a:r>
              <a:rPr lang="ru-RU" sz="2800" u="sng" dirty="0" smtClean="0"/>
              <a:t>мере</a:t>
            </a:r>
            <a:r>
              <a:rPr lang="ru-RU" sz="2800" dirty="0" smtClean="0"/>
              <a:t> необходимости.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8.2. Порядок изменений Формата СМДО определяется </a:t>
            </a:r>
            <a:r>
              <a:rPr lang="ru-RU" sz="2800" u="sng" dirty="0" smtClean="0"/>
              <a:t>Инструкцией</a:t>
            </a:r>
            <a:r>
              <a:rPr lang="ru-RU" sz="2800" dirty="0" smtClean="0"/>
              <a:t> ОАЦ.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8.3. При изменении Формата СМДО срок обновления ВСЭД Абонентами СМДО составляет </a:t>
            </a:r>
            <a:r>
              <a:rPr lang="ru-RU" sz="2800" u="sng" dirty="0" smtClean="0"/>
              <a:t>не более шести месяцев </a:t>
            </a:r>
            <a:r>
              <a:rPr lang="ru-RU" sz="2800" dirty="0" smtClean="0"/>
              <a:t>с даты утверждения Оператором СМДО изменений Формата СМДО.</a:t>
            </a:r>
          </a:p>
        </p:txBody>
      </p:sp>
    </p:spTree>
    <p:extLst>
      <p:ext uri="{BB962C8B-B14F-4D97-AF65-F5344CB8AC3E}">
        <p14:creationId xmlns:p14="http://schemas.microsoft.com/office/powerpoint/2010/main" val="13532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270705"/>
            <a:ext cx="1172176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8. ИЗМЕНЕНИЕ ФОРМАТА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smtClean="0"/>
              <a:t>Оператор </a:t>
            </a:r>
            <a:r>
              <a:rPr lang="ru-RU" sz="2800" dirty="0" smtClean="0"/>
              <a:t>СМДО информирует Абонентов СМДО о дате применения новой версии Формата СМДО не позднее 15 (пятнадцати) рабочих дней по истечении шести месяцев с даты утверждения Оператором СМДО изменений Формата СМДО путем размещения соответствующей информации на официальном сайте Оператора СМДО и письменного уведомления Абонентов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516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19522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История </a:t>
            </a:r>
            <a:r>
              <a:rPr lang="ru-RU" sz="2800" b="1" dirty="0"/>
              <a:t>развития электронного правительства в Беларуси</a:t>
            </a:r>
          </a:p>
          <a:p>
            <a:pPr indent="450850">
              <a:spcAft>
                <a:spcPts val="1200"/>
              </a:spcAft>
            </a:pPr>
            <a:endParaRPr lang="ru-RU" sz="14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С </a:t>
            </a:r>
            <a:r>
              <a:rPr lang="ru-RU" sz="2800" dirty="0"/>
              <a:t>практической точки зрения к системному формированию электронного правительства на общегосударственном уровне в Беларуси приступили в </a:t>
            </a:r>
            <a:r>
              <a:rPr lang="ru-RU" sz="2800" u="sng" dirty="0"/>
              <a:t>2003</a:t>
            </a:r>
            <a:r>
              <a:rPr lang="ru-RU" sz="2800" dirty="0"/>
              <a:t> году, когда была утверждена государственная программа информатизации «</a:t>
            </a:r>
            <a:r>
              <a:rPr lang="ru-RU" sz="2800" u="sng" dirty="0"/>
              <a:t>Электронная Беларусь</a:t>
            </a:r>
            <a:r>
              <a:rPr lang="ru-RU" sz="2800" dirty="0"/>
              <a:t>». </a:t>
            </a:r>
            <a:endParaRPr lang="ru-RU" sz="28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Фактической </a:t>
            </a:r>
            <a:r>
              <a:rPr lang="ru-RU" sz="2800" u="sng" dirty="0"/>
              <a:t>целью</a:t>
            </a:r>
            <a:r>
              <a:rPr lang="ru-RU" sz="2800" dirty="0"/>
              <a:t> программы являлось формирование информационно-телекоммуникационной </a:t>
            </a:r>
            <a:r>
              <a:rPr lang="ru-RU" sz="2800" u="sng" dirty="0"/>
              <a:t>инфраструктуры</a:t>
            </a:r>
            <a:r>
              <a:rPr lang="ru-RU" sz="2800" dirty="0"/>
              <a:t> и компьютеризация государственных учреждений для развертывания на этой основе системы оказания </a:t>
            </a:r>
            <a:r>
              <a:rPr lang="ru-RU" sz="2800" u="sng" dirty="0"/>
              <a:t>справочных</a:t>
            </a:r>
            <a:r>
              <a:rPr lang="ru-RU" sz="2800" dirty="0"/>
              <a:t> и </a:t>
            </a:r>
            <a:r>
              <a:rPr lang="ru-RU" sz="2800" u="sng" dirty="0"/>
              <a:t>регистрационных</a:t>
            </a:r>
            <a:r>
              <a:rPr lang="ru-RU" sz="2800" dirty="0"/>
              <a:t> </a:t>
            </a:r>
            <a:r>
              <a:rPr lang="ru-RU" sz="2800" u="sng" dirty="0"/>
              <a:t>услуг</a:t>
            </a:r>
            <a:r>
              <a:rPr lang="ru-RU" sz="2800" dirty="0"/>
              <a:t> населению с использованием электронных государственных информационных ресурсов и систем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38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270705"/>
            <a:ext cx="117217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8. ИЗМЕНЕНИЕ ФОРМАТА СМДО 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8.4. Оператор СМДО не несет ответственности за </a:t>
            </a:r>
            <a:r>
              <a:rPr lang="ru-RU" sz="2800" u="sng" dirty="0" smtClean="0"/>
              <a:t>некорректную</a:t>
            </a:r>
            <a:r>
              <a:rPr lang="ru-RU" sz="2800" dirty="0" smtClean="0"/>
              <a:t> работу ВСЭД при взаимодействии с СМДО, если со стороны Абонента СМДО своевременно </a:t>
            </a:r>
            <a:r>
              <a:rPr lang="ru-RU" sz="2800" u="sng" dirty="0" smtClean="0"/>
              <a:t>не проведены </a:t>
            </a:r>
            <a:r>
              <a:rPr lang="ru-RU" sz="2800" dirty="0" smtClean="0"/>
              <a:t>соответствующие </a:t>
            </a:r>
            <a:r>
              <a:rPr lang="ru-RU" sz="2800" u="sng" dirty="0" smtClean="0"/>
              <a:t>настройки</a:t>
            </a:r>
            <a:r>
              <a:rPr lang="ru-RU" sz="2800" dirty="0" smtClean="0"/>
              <a:t> ВСЭД, связанные с изменением </a:t>
            </a:r>
            <a:r>
              <a:rPr lang="ru-RU" sz="2800" u="sng" dirty="0" smtClean="0"/>
              <a:t>Формата</a:t>
            </a:r>
            <a:r>
              <a:rPr lang="ru-RU" sz="2800" dirty="0" smtClean="0"/>
              <a:t> СМДО.</a:t>
            </a:r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После перевода Ядра СМДО на работу по новому утвержденному </a:t>
            </a:r>
            <a:r>
              <a:rPr lang="ru-RU" sz="2800" u="sng" dirty="0" smtClean="0"/>
              <a:t>Формату</a:t>
            </a:r>
            <a:r>
              <a:rPr lang="ru-RU" sz="2800" dirty="0" smtClean="0"/>
              <a:t> СМДО, XML-пакеты, сформированные по предыдущей версии Формата СМДО и принимавшиеся в обработку на этапе переходного периода, передаваться абонентам СМДО </a:t>
            </a:r>
            <a:r>
              <a:rPr lang="ru-RU" sz="2800" u="sng" dirty="0" smtClean="0"/>
              <a:t>не будут.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6251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270705"/>
            <a:ext cx="1172176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9.1. </a:t>
            </a:r>
            <a:r>
              <a:rPr lang="ru-RU" sz="2800" b="1" u="sng" dirty="0" smtClean="0"/>
              <a:t>Оператор</a:t>
            </a:r>
            <a:r>
              <a:rPr lang="ru-RU" sz="2800" b="1" dirty="0" smtClean="0"/>
              <a:t> СМДО </a:t>
            </a:r>
            <a:r>
              <a:rPr lang="ru-RU" sz="2800" b="1" u="sng" dirty="0" smtClean="0"/>
              <a:t>имеет право</a:t>
            </a:r>
            <a:r>
              <a:rPr lang="ru-RU" sz="2800" b="1" dirty="0" smtClean="0"/>
              <a:t>: </a:t>
            </a:r>
          </a:p>
          <a:p>
            <a:pPr marL="812800" indent="-238125">
              <a:spcAft>
                <a:spcPts val="1200"/>
              </a:spcAft>
              <a:buFont typeface="Arial" charset="0"/>
              <a:buChar char="•"/>
              <a:tabLst>
                <a:tab pos="158750" algn="l"/>
              </a:tabLst>
            </a:pPr>
            <a:r>
              <a:rPr lang="ru-RU" sz="2800" dirty="0" smtClean="0"/>
              <a:t>вносить изменения и дополнения в Регламент; </a:t>
            </a:r>
          </a:p>
          <a:p>
            <a:pPr marL="812800" indent="-238125">
              <a:spcAft>
                <a:spcPts val="1200"/>
              </a:spcAft>
              <a:buFont typeface="Arial" charset="0"/>
              <a:buChar char="•"/>
              <a:tabLst>
                <a:tab pos="158750" algn="l"/>
              </a:tabLst>
            </a:pPr>
            <a:r>
              <a:rPr lang="ru-RU" sz="2800" dirty="0" smtClean="0"/>
              <a:t>вносить изменения в Формат СМДО в порядке, определенном Инструкцией ОАЦ; </a:t>
            </a:r>
          </a:p>
          <a:p>
            <a:pPr marL="812800" indent="-238125">
              <a:spcAft>
                <a:spcPts val="1200"/>
              </a:spcAft>
              <a:buFont typeface="Arial" charset="0"/>
              <a:buChar char="•"/>
              <a:tabLst>
                <a:tab pos="158750" algn="l"/>
              </a:tabLst>
            </a:pPr>
            <a:r>
              <a:rPr lang="ru-RU" sz="2800" dirty="0" smtClean="0"/>
              <a:t>приостанавливать доступ ВСЭД Абонента СМДО к СМДО в случаях, определенных </a:t>
            </a:r>
            <a:r>
              <a:rPr lang="ru-RU" sz="2800" u="sng" dirty="0" smtClean="0"/>
              <a:t>Инструкцией</a:t>
            </a:r>
            <a:r>
              <a:rPr lang="ru-RU" sz="2800" dirty="0" smtClean="0"/>
              <a:t> ОАЦ, а также при наличии у Абонента СМДО </a:t>
            </a:r>
            <a:r>
              <a:rPr lang="ru-RU" sz="2800" u="sng" dirty="0" smtClean="0"/>
              <a:t>задолженности</a:t>
            </a:r>
            <a:r>
              <a:rPr lang="ru-RU" sz="2800" dirty="0" smtClean="0"/>
              <a:t> по оплате за услуги подключения и предоставления доступа ВСЭД к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43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270705"/>
            <a:ext cx="1172176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9.2. Оператор СМДО </a:t>
            </a:r>
            <a:r>
              <a:rPr lang="ru-RU" sz="2800" b="1" u="sng" dirty="0" smtClean="0"/>
              <a:t>обязан (1/3)</a:t>
            </a:r>
            <a:r>
              <a:rPr lang="ru-RU" sz="2800" b="1" dirty="0" smtClean="0"/>
              <a:t>: </a:t>
            </a:r>
          </a:p>
          <a:p>
            <a:pPr marL="457200" indent="-2730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осуществлять эксплуатацию и обеспечивать техническую поддержку СМДО; </a:t>
            </a:r>
          </a:p>
          <a:p>
            <a:pPr marL="457200" indent="-2730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выполнять работы по </a:t>
            </a:r>
            <a:r>
              <a:rPr lang="ru-RU" sz="2800" u="sng" dirty="0" smtClean="0"/>
              <a:t>подключению</a:t>
            </a:r>
            <a:r>
              <a:rPr lang="ru-RU" sz="2800" dirty="0" smtClean="0"/>
              <a:t> ВСЭД (АРМ) к СМДО и формировать </a:t>
            </a:r>
            <a:r>
              <a:rPr lang="ru-RU" sz="2800" u="sng" dirty="0" smtClean="0"/>
              <a:t>перечень</a:t>
            </a:r>
            <a:r>
              <a:rPr lang="ru-RU" sz="2800" dirty="0" smtClean="0"/>
              <a:t> Абонентов СМДО; </a:t>
            </a:r>
          </a:p>
          <a:p>
            <a:pPr marL="457200" indent="-2730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осуществлять </a:t>
            </a:r>
            <a:r>
              <a:rPr lang="ru-RU" sz="2800" u="sng" dirty="0" smtClean="0"/>
              <a:t>контроль</a:t>
            </a:r>
            <a:r>
              <a:rPr lang="ru-RU" sz="2800" dirty="0" smtClean="0"/>
              <a:t> и координацию межведомственного информационного взаимодействия Абонентов СМДО при работе в СМДО;</a:t>
            </a:r>
          </a:p>
        </p:txBody>
      </p:sp>
    </p:spTree>
    <p:extLst>
      <p:ext uri="{BB962C8B-B14F-4D97-AF65-F5344CB8AC3E}">
        <p14:creationId xmlns:p14="http://schemas.microsoft.com/office/powerpoint/2010/main" val="14573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9.2. </a:t>
            </a:r>
            <a:r>
              <a:rPr lang="ru-RU" sz="2800" b="1" u="sng" dirty="0" smtClean="0"/>
              <a:t>Оператор</a:t>
            </a:r>
            <a:r>
              <a:rPr lang="ru-RU" sz="2800" b="1" dirty="0" smtClean="0"/>
              <a:t> СМДО </a:t>
            </a:r>
            <a:r>
              <a:rPr lang="ru-RU" sz="2800" b="1" u="sng" dirty="0" smtClean="0"/>
              <a:t>обязан</a:t>
            </a:r>
            <a:r>
              <a:rPr lang="ru-RU" sz="2800" b="1" dirty="0" smtClean="0"/>
              <a:t> </a:t>
            </a:r>
            <a:r>
              <a:rPr lang="ru-RU" sz="2800" b="1" u="sng" dirty="0" smtClean="0"/>
              <a:t>(</a:t>
            </a:r>
            <a:r>
              <a:rPr lang="ru-RU" sz="2800" b="1" dirty="0" smtClean="0"/>
              <a:t>2/3</a:t>
            </a:r>
            <a:r>
              <a:rPr lang="ru-RU" sz="2800" b="1" u="sng" dirty="0" smtClean="0"/>
              <a:t>)</a:t>
            </a:r>
            <a:r>
              <a:rPr lang="ru-RU" sz="2800" b="1" dirty="0" smtClean="0"/>
              <a:t>: </a:t>
            </a:r>
          </a:p>
          <a:p>
            <a:pPr marL="457200" indent="-273050">
              <a:spcAft>
                <a:spcPts val="1200"/>
              </a:spcAft>
              <a:buFont typeface="Arial" charset="0"/>
              <a:buChar char="•"/>
            </a:pPr>
            <a:r>
              <a:rPr lang="ru-RU" sz="2800" u="sng" dirty="0" smtClean="0"/>
              <a:t>предупреждать</a:t>
            </a:r>
            <a:r>
              <a:rPr lang="ru-RU" sz="2800" dirty="0" smtClean="0"/>
              <a:t> о плановых </a:t>
            </a:r>
            <a:r>
              <a:rPr lang="ru-RU" sz="2800" u="sng" dirty="0" smtClean="0"/>
              <a:t>регламентных</a:t>
            </a:r>
            <a:r>
              <a:rPr lang="ru-RU" sz="2800" dirty="0" smtClean="0"/>
              <a:t> работах, которые могут вызвать перебои при оказании услуг по предоставлению доступа ВСЭД к СМДО, не менее чем </a:t>
            </a:r>
            <a:r>
              <a:rPr lang="ru-RU" sz="2800" u="sng" dirty="0" smtClean="0"/>
              <a:t>за 1 (один) </a:t>
            </a:r>
            <a:r>
              <a:rPr lang="ru-RU" sz="2800" dirty="0" smtClean="0"/>
              <a:t>рабочий день до начала проведения регламентных работ. Информация о дате и времени проведения плановых регламентных работ размещается на </a:t>
            </a:r>
            <a:r>
              <a:rPr lang="ru-RU" sz="2800" u="sng" dirty="0" smtClean="0"/>
              <a:t>сайте</a:t>
            </a:r>
            <a:r>
              <a:rPr lang="ru-RU" sz="2800" dirty="0" smtClean="0"/>
              <a:t> НЦЭУ;</a:t>
            </a:r>
          </a:p>
          <a:p>
            <a:pPr marL="457200" indent="-2730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обеспечивать </a:t>
            </a:r>
            <a:r>
              <a:rPr lang="ru-RU" sz="2800" u="sng" dirty="0" smtClean="0"/>
              <a:t>доступ</a:t>
            </a:r>
            <a:r>
              <a:rPr lang="ru-RU" sz="2800" dirty="0" smtClean="0"/>
              <a:t> ВСЭД к СМДО, а также его восстановление в случае выхода из строя оборудования, в срок не более </a:t>
            </a:r>
            <a:r>
              <a:rPr lang="ru-RU" sz="2800" u="sng" dirty="0" smtClean="0"/>
              <a:t>24 часов </a:t>
            </a:r>
            <a:r>
              <a:rPr lang="ru-RU" sz="2800" dirty="0" smtClean="0"/>
              <a:t>с момента приостановления доступа к СМДО, если выход из строя произошел по причине, зависящей от Оператора СМДО; в </a:t>
            </a:r>
            <a:r>
              <a:rPr lang="ru-RU" sz="2800" u="sng" dirty="0" smtClean="0"/>
              <a:t>иные</a:t>
            </a:r>
            <a:r>
              <a:rPr lang="ru-RU" sz="2800" dirty="0" smtClean="0"/>
              <a:t> сроки, если выход из строя произошел по причине, </a:t>
            </a:r>
            <a:r>
              <a:rPr lang="ru-RU" sz="2800" u="sng" dirty="0" smtClean="0"/>
              <a:t>независящей</a:t>
            </a:r>
            <a:r>
              <a:rPr lang="ru-RU" sz="2800" dirty="0" smtClean="0"/>
              <a:t> от Оператора СМДО. Информация о дате и времени начала и окончания проведения восстановительных работ размещается на сайте НЦЭУ. 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7429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indent="446088">
              <a:spcAft>
                <a:spcPts val="1200"/>
              </a:spcAft>
            </a:pPr>
            <a:r>
              <a:rPr lang="ru-RU" sz="2800" b="1" dirty="0" smtClean="0"/>
              <a:t>9.2. </a:t>
            </a:r>
            <a:r>
              <a:rPr lang="ru-RU" sz="2800" b="1" u="sng" dirty="0" smtClean="0"/>
              <a:t>Оператор</a:t>
            </a:r>
            <a:r>
              <a:rPr lang="ru-RU" sz="2800" b="1" dirty="0" smtClean="0"/>
              <a:t> СМДО </a:t>
            </a:r>
            <a:r>
              <a:rPr lang="ru-RU" sz="2800" b="1" u="sng" dirty="0" smtClean="0"/>
              <a:t>обязан</a:t>
            </a:r>
            <a:r>
              <a:rPr lang="ru-RU" sz="2800" b="1" dirty="0" smtClean="0"/>
              <a:t> </a:t>
            </a:r>
            <a:r>
              <a:rPr lang="ru-RU" sz="2800" b="1" u="sng" dirty="0" smtClean="0"/>
              <a:t>(</a:t>
            </a:r>
            <a:r>
              <a:rPr lang="ru-RU" sz="2800" b="1" dirty="0" smtClean="0"/>
              <a:t>3/3</a:t>
            </a:r>
            <a:r>
              <a:rPr lang="ru-RU" sz="2800" b="1" u="sng" dirty="0" smtClean="0"/>
              <a:t>)</a:t>
            </a:r>
            <a:r>
              <a:rPr lang="ru-RU" sz="2800" b="1" dirty="0" smtClean="0"/>
              <a:t>: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dirty="0" smtClean="0"/>
              <a:t>Оператор СМДО принимает все возможные меры для минимизации количества и продолжительности </a:t>
            </a:r>
            <a:r>
              <a:rPr lang="ru-RU" sz="2800" u="sng" dirty="0" smtClean="0"/>
              <a:t>простоев</a:t>
            </a:r>
            <a:r>
              <a:rPr lang="ru-RU" sz="2800" dirty="0" smtClean="0"/>
              <a:t>, вызванных сбоем программного обеспечения и/или оборудования.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dirty="0" smtClean="0"/>
              <a:t>Информация о работе СМДО, в том числе с </a:t>
            </a:r>
            <a:r>
              <a:rPr lang="ru-RU" sz="2800" u="sng" dirty="0" smtClean="0"/>
              <a:t>указанием сбоев </a:t>
            </a:r>
            <a:r>
              <a:rPr lang="ru-RU" sz="2800" dirty="0" smtClean="0"/>
              <a:t>в ее работе, размещается на </a:t>
            </a:r>
            <a:r>
              <a:rPr lang="ru-RU" sz="2800" u="sng" dirty="0" smtClean="0"/>
              <a:t>сайте</a:t>
            </a:r>
            <a:r>
              <a:rPr lang="ru-RU" sz="2800" dirty="0" smtClean="0"/>
              <a:t> Оператора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6425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b="1" dirty="0" smtClean="0"/>
              <a:t>9.3. </a:t>
            </a:r>
            <a:r>
              <a:rPr lang="ru-RU" sz="2800" b="1" u="sng" dirty="0" smtClean="0"/>
              <a:t>Абонент</a:t>
            </a:r>
            <a:r>
              <a:rPr lang="ru-RU" sz="2800" b="1" dirty="0" smtClean="0"/>
              <a:t> СМДО имеет </a:t>
            </a:r>
            <a:r>
              <a:rPr lang="ru-RU" sz="2800" b="1" u="sng" dirty="0" smtClean="0"/>
              <a:t>право</a:t>
            </a:r>
            <a:r>
              <a:rPr lang="ru-RU" sz="2800" b="1" dirty="0" smtClean="0"/>
              <a:t>: </a:t>
            </a:r>
          </a:p>
          <a:p>
            <a:pPr marL="468313" indent="-2349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вносить </a:t>
            </a:r>
            <a:r>
              <a:rPr lang="ru-RU" sz="2800" u="sng" dirty="0" smtClean="0"/>
              <a:t>предложения</a:t>
            </a:r>
            <a:r>
              <a:rPr lang="ru-RU" sz="2800" dirty="0" smtClean="0"/>
              <a:t> по совершенствованию работы СМДО;</a:t>
            </a:r>
          </a:p>
          <a:p>
            <a:pPr marL="468313" indent="-234950">
              <a:spcAft>
                <a:spcPts val="1200"/>
              </a:spcAft>
              <a:buFont typeface="Arial" charset="0"/>
              <a:buChar char="•"/>
            </a:pPr>
            <a:r>
              <a:rPr lang="ru-RU" sz="2800" u="sng" dirty="0" smtClean="0"/>
              <a:t>обращаться</a:t>
            </a:r>
            <a:r>
              <a:rPr lang="ru-RU" sz="2800" dirty="0" smtClean="0"/>
              <a:t> к Оператору СМДО по вопросам функционирования СМДО.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b="1" dirty="0" smtClean="0"/>
              <a:t>9.4. </a:t>
            </a:r>
            <a:r>
              <a:rPr lang="ru-RU" sz="2800" b="1" u="sng" dirty="0" smtClean="0"/>
              <a:t>Абонент</a:t>
            </a:r>
            <a:r>
              <a:rPr lang="ru-RU" sz="2800" b="1" dirty="0" smtClean="0"/>
              <a:t> СМДО </a:t>
            </a:r>
            <a:r>
              <a:rPr lang="ru-RU" sz="2800" b="1" u="sng" dirty="0" smtClean="0"/>
              <a:t>обязан</a:t>
            </a:r>
            <a:r>
              <a:rPr lang="ru-RU" sz="2800" dirty="0" smtClean="0"/>
              <a:t> (1/5)</a:t>
            </a:r>
            <a:r>
              <a:rPr lang="ru-RU" sz="2800" b="1" dirty="0" smtClean="0"/>
              <a:t>: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обеспечивать выполнение требований Регламента, единых технических требований СМДО, Формата СМДО при работе с СМДО;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поддерживать в работоспособном состоянии и обслуживать ВСЭД;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 обеспечивать надежное и безопасное функционирование ВСЭД, реализующих технологическое взаимодействие с СМДО;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осуществлять контроль за своевременной отправкой и получением документов посредством СМДО; </a:t>
            </a:r>
          </a:p>
        </p:txBody>
      </p:sp>
    </p:spTree>
    <p:extLst>
      <p:ext uri="{BB962C8B-B14F-4D97-AF65-F5344CB8AC3E}">
        <p14:creationId xmlns:p14="http://schemas.microsoft.com/office/powerpoint/2010/main" val="3565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b="1" dirty="0" smtClean="0"/>
              <a:t>9.4. </a:t>
            </a:r>
            <a:r>
              <a:rPr lang="ru-RU" sz="2800" b="1" u="sng" dirty="0" smtClean="0"/>
              <a:t>Абонент</a:t>
            </a:r>
            <a:r>
              <a:rPr lang="ru-RU" sz="2800" b="1" dirty="0" smtClean="0"/>
              <a:t> СМДО </a:t>
            </a:r>
            <a:r>
              <a:rPr lang="ru-RU" sz="2800" b="1" u="sng" dirty="0" smtClean="0"/>
              <a:t>обязан</a:t>
            </a:r>
            <a:r>
              <a:rPr lang="ru-RU" sz="2800" dirty="0" smtClean="0"/>
              <a:t> (2/5)</a:t>
            </a:r>
            <a:r>
              <a:rPr lang="ru-RU" sz="2800" b="1" dirty="0" smtClean="0"/>
              <a:t>: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обеспечивать выполнение требований Регламента, единых технических требований СМДО, Формата СМДО при работе с СМДО;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поддерживать в работоспособном состоянии и обслуживать ВСЭД;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 обеспечивать надежное и безопасное функционирование ВСЭД, реализующих технологическое взаимодействие с СМДО;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осуществлять контроль за своевременной отправкой и получением документов посредством СМДО; </a:t>
            </a:r>
          </a:p>
        </p:txBody>
      </p:sp>
    </p:spTree>
    <p:extLst>
      <p:ext uri="{BB962C8B-B14F-4D97-AF65-F5344CB8AC3E}">
        <p14:creationId xmlns:p14="http://schemas.microsoft.com/office/powerpoint/2010/main" val="8734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b="1" dirty="0" smtClean="0"/>
              <a:t>9.4. </a:t>
            </a:r>
            <a:r>
              <a:rPr lang="ru-RU" sz="2800" b="1" u="sng" dirty="0" smtClean="0"/>
              <a:t>Абонент</a:t>
            </a:r>
            <a:r>
              <a:rPr lang="ru-RU" sz="2800" b="1" dirty="0" smtClean="0"/>
              <a:t> СМДО </a:t>
            </a:r>
            <a:r>
              <a:rPr lang="ru-RU" sz="2800" b="1" u="sng" dirty="0" smtClean="0"/>
              <a:t>обязан</a:t>
            </a:r>
            <a:r>
              <a:rPr lang="ru-RU" sz="2800" dirty="0" smtClean="0"/>
              <a:t> (3/5)</a:t>
            </a:r>
            <a:r>
              <a:rPr lang="ru-RU" sz="2800" b="1" dirty="0" smtClean="0"/>
              <a:t>: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зарегистрировать входящие документы посредством СМДО в день их поступления в соответствии с общими требованиями к документированию управленческой деятельности и организации работы с документами в государственных органах, иных организациях независимо от формы собственности и организационно-правовой формы;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осуществлять отправку исходящих документов посредством СМДО в день их регистрации и подписания руководителем организации или иными уполномоченными лицами в соответствии с их компетенцией;</a:t>
            </a:r>
          </a:p>
        </p:txBody>
      </p:sp>
    </p:spTree>
    <p:extLst>
      <p:ext uri="{BB962C8B-B14F-4D97-AF65-F5344CB8AC3E}">
        <p14:creationId xmlns:p14="http://schemas.microsoft.com/office/powerpoint/2010/main" val="6381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b="1" dirty="0" smtClean="0"/>
              <a:t>9.4. Абонент СМДО обязан</a:t>
            </a:r>
            <a:r>
              <a:rPr lang="ru-RU" sz="2800" dirty="0" smtClean="0"/>
              <a:t> (4/5)</a:t>
            </a:r>
            <a:r>
              <a:rPr lang="ru-RU" sz="2800" b="1" dirty="0" smtClean="0"/>
              <a:t>: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при оформлении корреспонденции для направления по СМДО переписки по обращениям граждан и юридических лиц обеспечить обязательное заполнение значения «Вид документа» значением «обращения граждан и юридических лиц и документы, связанные с их рассмотрением»;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обеспечивать доработку ВСЭД и устранение ошибок в процессе функционирования ВСЭД в случае изменения Формата СМДО, Единых технических требований СМДО при помощи разработчика (путем заключения соответствующего договора), либо самостоятельно; </a:t>
            </a:r>
          </a:p>
        </p:txBody>
      </p:sp>
    </p:spTree>
    <p:extLst>
      <p:ext uri="{BB962C8B-B14F-4D97-AF65-F5344CB8AC3E}">
        <p14:creationId xmlns:p14="http://schemas.microsoft.com/office/powerpoint/2010/main" val="16876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" algn="ctr">
              <a:spcAft>
                <a:spcPts val="1200"/>
              </a:spcAft>
            </a:pPr>
            <a:r>
              <a:rPr lang="ru-RU" sz="2800" b="1" dirty="0" smtClean="0"/>
              <a:t>9. ПРАВА И ОБЯЗАННОСТИ </a:t>
            </a:r>
          </a:p>
          <a:p>
            <a:pPr marL="11113" indent="444500">
              <a:spcAft>
                <a:spcPts val="1200"/>
              </a:spcAft>
            </a:pPr>
            <a:r>
              <a:rPr lang="ru-RU" sz="2800" b="1" dirty="0" smtClean="0"/>
              <a:t>9.4. </a:t>
            </a:r>
            <a:r>
              <a:rPr lang="ru-RU" sz="2800" b="1" u="sng" dirty="0" smtClean="0"/>
              <a:t>Абонент</a:t>
            </a:r>
            <a:r>
              <a:rPr lang="ru-RU" sz="2800" b="1" dirty="0" smtClean="0"/>
              <a:t> СМДО </a:t>
            </a:r>
            <a:r>
              <a:rPr lang="ru-RU" sz="2800" b="1" u="sng" dirty="0" smtClean="0"/>
              <a:t>обязан</a:t>
            </a:r>
            <a:r>
              <a:rPr lang="ru-RU" sz="2800" dirty="0" smtClean="0"/>
              <a:t> (5/5)</a:t>
            </a:r>
            <a:r>
              <a:rPr lang="ru-RU" sz="2800" b="1" dirty="0" smtClean="0"/>
              <a:t>: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устранять совместно с разработчиком некорректность работы ВСЭД, выявленной Оператором СМДО, в установленные Оператором СМДО сроки;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обеспечивать своевременную актуализацию справочников СМДО и их использование при работе с СМДО; 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обеспечивать своевременное внесение информации в ПК НСИ в случае изменения информации об Абоненте СМДО; информировать Оператора СМДО о сбоях, неисправностях и нарушениях в работе ВСЭД при взаимодействии с СМДО любым доступным ему способом;</a:t>
            </a:r>
          </a:p>
          <a:p>
            <a:pPr marL="468313" indent="-3333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самостоятельно решать вопросы, возникающие при отправке и получении документов посредством СМДО.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2832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283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История </a:t>
            </a:r>
            <a:r>
              <a:rPr lang="ru-RU" sz="2800" dirty="0"/>
              <a:t>развития электронного правительства в Беларуси</a:t>
            </a:r>
          </a:p>
          <a:p>
            <a:pPr indent="450850">
              <a:spcAft>
                <a:spcPts val="1200"/>
              </a:spcAft>
            </a:pPr>
            <a:endParaRPr lang="ru-RU" sz="14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Более </a:t>
            </a:r>
            <a:r>
              <a:rPr lang="ru-RU" sz="2800" dirty="0"/>
              <a:t>конкретно развитие структуры реализации Э</a:t>
            </a:r>
            <a:r>
              <a:rPr lang="ru-RU" sz="2800" dirty="0" smtClean="0"/>
              <a:t>П было </a:t>
            </a:r>
            <a:r>
              <a:rPr lang="ru-RU" sz="2800" dirty="0"/>
              <a:t>описано в </a:t>
            </a:r>
            <a:r>
              <a:rPr lang="ru-RU" sz="2800" u="sng" dirty="0"/>
              <a:t>2011</a:t>
            </a:r>
            <a:r>
              <a:rPr lang="ru-RU" sz="2800" dirty="0"/>
              <a:t> году в «Национальной программе </a:t>
            </a:r>
            <a:r>
              <a:rPr lang="ru-RU" sz="2800" u="sng" dirty="0"/>
              <a:t>ускоренного</a:t>
            </a:r>
            <a:r>
              <a:rPr lang="ru-RU" sz="2800" dirty="0"/>
              <a:t> развития услуг в сфере информационно-коммуникационных технологий на </a:t>
            </a:r>
            <a:r>
              <a:rPr lang="ru-RU" sz="2800" dirty="0" smtClean="0"/>
              <a:t>2011-2015г.».</a:t>
            </a:r>
            <a:endParaRPr lang="ru-RU" sz="2800" dirty="0"/>
          </a:p>
          <a:p>
            <a:pPr indent="450850">
              <a:spcAft>
                <a:spcPts val="1200"/>
              </a:spcAft>
            </a:pPr>
            <a:r>
              <a:rPr lang="ru-RU" sz="2800" dirty="0"/>
              <a:t>Принятые в последние годы государственные стратегии и программы в сфере развития </a:t>
            </a:r>
            <a:r>
              <a:rPr lang="ru-RU" sz="2800" dirty="0" smtClean="0"/>
              <a:t>ЭП </a:t>
            </a:r>
            <a:r>
              <a:rPr lang="ru-RU" sz="2800" dirty="0"/>
              <a:t>предусматривают ряд серьезных мер по углублению электронного </a:t>
            </a:r>
            <a:r>
              <a:rPr lang="ru-RU" sz="2800" u="sng" dirty="0"/>
              <a:t>взаимодействия</a:t>
            </a:r>
            <a:r>
              <a:rPr lang="ru-RU" sz="2800" dirty="0"/>
              <a:t> граждан и государственных органов.</a:t>
            </a:r>
          </a:p>
          <a:p>
            <a:pPr indent="450850">
              <a:spcAft>
                <a:spcPts val="1200"/>
              </a:spcAft>
            </a:pPr>
            <a:r>
              <a:rPr lang="ru-RU" sz="2800" dirty="0"/>
              <a:t>В «Стратегии развития информатизации в Республике Беларусь на </a:t>
            </a:r>
            <a:r>
              <a:rPr lang="ru-RU" sz="2800" u="sng" dirty="0"/>
              <a:t>2016-2022</a:t>
            </a:r>
            <a:r>
              <a:rPr lang="ru-RU" sz="2800" dirty="0"/>
              <a:t> годы» одной из задач является вхождение в число </a:t>
            </a:r>
            <a:r>
              <a:rPr lang="ru-RU" sz="2800" u="sng" dirty="0"/>
              <a:t>первых 50</a:t>
            </a:r>
            <a:r>
              <a:rPr lang="ru-RU" sz="2800" dirty="0"/>
              <a:t> стран в индексе электронного участия ООН. При этом </a:t>
            </a:r>
            <a:r>
              <a:rPr lang="ru-RU" sz="2800" u="sng" dirty="0"/>
              <a:t>доля </a:t>
            </a:r>
            <a:r>
              <a:rPr lang="ru-RU" sz="2800" dirty="0"/>
              <a:t>административных </a:t>
            </a:r>
            <a:r>
              <a:rPr lang="ru-RU" sz="2800" u="sng" dirty="0"/>
              <a:t>процедур</a:t>
            </a:r>
            <a:r>
              <a:rPr lang="ru-RU" sz="2800" dirty="0"/>
              <a:t> и государственных </a:t>
            </a:r>
            <a:r>
              <a:rPr lang="ru-RU" sz="2800" u="sng" dirty="0"/>
              <a:t>услуг</a:t>
            </a:r>
            <a:r>
              <a:rPr lang="ru-RU" sz="2800" dirty="0"/>
              <a:t>, оказываемых в электронном виде в </a:t>
            </a:r>
            <a:r>
              <a:rPr lang="ru-RU" sz="2800" u="sng" dirty="0"/>
              <a:t>2022 </a:t>
            </a:r>
            <a:r>
              <a:rPr lang="ru-RU" sz="2800" dirty="0"/>
              <a:t>году, должна составить не менее </a:t>
            </a:r>
            <a:r>
              <a:rPr lang="ru-RU" sz="2800" u="sng" dirty="0"/>
              <a:t>75%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5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10. СПРАВОЧНИКИ СМДО</a:t>
            </a:r>
            <a:r>
              <a:rPr lang="ru-RU" sz="2800" dirty="0" smtClean="0"/>
              <a:t>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10.1. При работе ВСЭД с СМДО используются </a:t>
            </a:r>
            <a:r>
              <a:rPr lang="ru-RU" sz="2800" u="sng" dirty="0" smtClean="0"/>
              <a:t>централизованные</a:t>
            </a:r>
            <a:r>
              <a:rPr lang="ru-RU" sz="2800" dirty="0" smtClean="0"/>
              <a:t> справочники для взаимодействия с СМДО, первоначальное наполнение которых осуществляется Оператором СМДО.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Доступ Абоненту СМДО к ПК НСИ предоставляется при подключении к СМДО  (</a:t>
            </a:r>
            <a:r>
              <a:rPr lang="ru-RU" sz="2800" i="1" dirty="0" smtClean="0"/>
              <a:t>ПК НСИ </a:t>
            </a:r>
            <a:r>
              <a:rPr lang="ru-RU" sz="2800" dirty="0" smtClean="0"/>
              <a:t>– </a:t>
            </a:r>
            <a:r>
              <a:rPr lang="ru-RU" sz="2800" u="sng" dirty="0" smtClean="0"/>
              <a:t>программный комплекс </a:t>
            </a:r>
            <a:r>
              <a:rPr lang="ru-RU" sz="2800" dirty="0" smtClean="0"/>
              <a:t>на создание и ведение централизованных </a:t>
            </a:r>
            <a:r>
              <a:rPr lang="ru-RU" sz="2800" u="sng" dirty="0" smtClean="0"/>
              <a:t>справочников</a:t>
            </a:r>
            <a:r>
              <a:rPr lang="ru-RU" sz="2800" dirty="0" smtClean="0"/>
              <a:t> для взаимодействия с СМДО).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В дальнейшем ответственный работник Абонента СМДО самостоятельно осуществляет работу с ПК НСИ в соответствии с Инструкцией по работе с ПК НСИ «Справочники СМДО», размещенной на сайте Оператора СМДО.;</a:t>
            </a:r>
            <a:endParaRPr lang="ru-RU" sz="2800" u="sng" dirty="0" smtClean="0"/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ПК НСИ дополнительно предоставляет Абоненту СМДО возможность самостоятельной </a:t>
            </a:r>
            <a:r>
              <a:rPr lang="ru-RU" sz="2800" u="sng" dirty="0" smtClean="0"/>
              <a:t>выгрузки/загрузки</a:t>
            </a:r>
            <a:r>
              <a:rPr lang="ru-RU" sz="2800" dirty="0" smtClean="0"/>
              <a:t> справочников СМДО в ВСЭД.</a:t>
            </a:r>
          </a:p>
        </p:txBody>
      </p:sp>
    </p:spTree>
    <p:extLst>
      <p:ext uri="{BB962C8B-B14F-4D97-AF65-F5344CB8AC3E}">
        <p14:creationId xmlns:p14="http://schemas.microsoft.com/office/powerpoint/2010/main" val="22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10. СПРАВОЧНИКИ СМДО</a:t>
            </a:r>
            <a:r>
              <a:rPr lang="ru-RU" sz="2800" dirty="0" smtClean="0"/>
              <a:t>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u="sng" dirty="0" smtClean="0"/>
              <a:t>Перечень</a:t>
            </a:r>
            <a:r>
              <a:rPr lang="ru-RU" sz="2800" dirty="0" smtClean="0"/>
              <a:t> справочников СМДО и частота обновления ВСЭД справочников НСИ в календарных днях: 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(Обязательный) Справочник «Организации» – 1 раз в сутки;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(Обязательный) Справочник «Виды документов» – 1 раз в сутки;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(Обязательный) Справочник «Типы файлов» – 1 раз в сутки;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(Необязательный) Справочник «Должности» – 1 раз в неделю;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(Необязательный) Справочник «Вид ведомственной СЭД» – 1 раз в месяц; 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(Необязательный) Справочник «Организационно-правовые формы» – 1 раз в месяц.</a:t>
            </a:r>
          </a:p>
        </p:txBody>
      </p:sp>
    </p:spTree>
    <p:extLst>
      <p:ext uri="{BB962C8B-B14F-4D97-AF65-F5344CB8AC3E}">
        <p14:creationId xmlns:p14="http://schemas.microsoft.com/office/powerpoint/2010/main" val="1616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10. СПРАВОЧНИКИ СМДО</a:t>
            </a:r>
            <a:r>
              <a:rPr lang="ru-RU" sz="2800" dirty="0" smtClean="0"/>
              <a:t>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10.2. Справочник «Организации» – правила работы.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В наименовании организации - Абонента СМДО могут присутствовать дополнительные статусы (Неактивен) и (Отключен).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u="sng" dirty="0" smtClean="0"/>
              <a:t>Неактивен</a:t>
            </a:r>
            <a:r>
              <a:rPr lang="ru-RU" sz="2800" dirty="0" smtClean="0"/>
              <a:t> – Абонент СМДО находится в процессе подключения ВСЭД к СМДО, т.е. отсутствует акт готовности ВСЭД к взаимодействию с СМДО.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u="sng" dirty="0" smtClean="0"/>
              <a:t>Отключен</a:t>
            </a:r>
            <a:r>
              <a:rPr lang="ru-RU" sz="2800" dirty="0" smtClean="0"/>
              <a:t> – доступ Абонента к СМДО приостановлен по причине наличия задолженности оплаты за услуги по предоставлению доступа к СМДО.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При наличии в наименовании организации-Абонента СМДО </a:t>
            </a:r>
            <a:r>
              <a:rPr lang="ru-RU" sz="2800" u="sng" dirty="0" smtClean="0"/>
              <a:t>дополнительных</a:t>
            </a:r>
            <a:r>
              <a:rPr lang="ru-RU" sz="2800" dirty="0" smtClean="0"/>
              <a:t> </a:t>
            </a:r>
            <a:r>
              <a:rPr lang="ru-RU" sz="2800" u="sng" dirty="0" smtClean="0"/>
              <a:t>статусов</a:t>
            </a:r>
            <a:r>
              <a:rPr lang="ru-RU" sz="2800" dirty="0" smtClean="0"/>
              <a:t>, отправка документов в адрес этого Абонента СМДО осуществляется </a:t>
            </a:r>
            <a:r>
              <a:rPr lang="ru-RU" sz="2800" u="sng" dirty="0" smtClean="0"/>
              <a:t>почтой</a:t>
            </a:r>
            <a:r>
              <a:rPr lang="ru-RU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29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10. СПРАВОЧНИКИ СМДО</a:t>
            </a:r>
            <a:r>
              <a:rPr lang="ru-RU" sz="2800" dirty="0" smtClean="0"/>
              <a:t>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10.2. Справочник «Организации» – правила работы.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В случае </a:t>
            </a:r>
            <a:r>
              <a:rPr lang="ru-RU" sz="2800" u="sng" dirty="0" smtClean="0"/>
              <a:t>расторжения</a:t>
            </a:r>
            <a:r>
              <a:rPr lang="ru-RU" sz="2800" dirty="0" smtClean="0"/>
              <a:t> договора с Оператором СМДО Абонент СМДО исключается из справочника «Организации» и запись об Абоненте СМДО переносится в справочник «</a:t>
            </a:r>
            <a:r>
              <a:rPr lang="ru-RU" sz="2800" u="sng" dirty="0" smtClean="0"/>
              <a:t>Удаленные организации</a:t>
            </a:r>
            <a:r>
              <a:rPr lang="ru-RU" sz="2800" dirty="0" smtClean="0"/>
              <a:t>».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Абонент «</a:t>
            </a:r>
            <a:r>
              <a:rPr lang="ru-RU" sz="2800" u="sng" dirty="0" smtClean="0"/>
              <a:t>Система платежных документов НЦЭУ</a:t>
            </a:r>
            <a:r>
              <a:rPr lang="ru-RU" sz="2800" dirty="0" smtClean="0"/>
              <a:t>» (</a:t>
            </a:r>
            <a:r>
              <a:rPr lang="ru-RU" sz="2800" dirty="0" err="1" smtClean="0"/>
              <a:t>OrgID</a:t>
            </a:r>
            <a:r>
              <a:rPr lang="ru-RU" sz="2800" dirty="0" smtClean="0"/>
              <a:t> 13388) – технологическая запись Оператора СМДО, предназначенная для обмена актами оказанных электронных услуг (выполненных работ) в форме электронного документа с использованием ЭЦП в виде </a:t>
            </a:r>
            <a:r>
              <a:rPr lang="ru-RU" sz="2800" dirty="0" err="1" smtClean="0"/>
              <a:t>xml</a:t>
            </a:r>
            <a:r>
              <a:rPr lang="ru-RU" sz="2800" dirty="0" smtClean="0"/>
              <a:t>-пакета по 15 формату СМДО между НЦЭУ и Абонентами СМДО - потребителями электронных услуг. Инструкция по работе с актами оказанных электронных услуг (</a:t>
            </a:r>
            <a:r>
              <a:rPr lang="ru-RU" sz="2800" u="sng" dirty="0" smtClean="0"/>
              <a:t>выполненных работ</a:t>
            </a:r>
            <a:r>
              <a:rPr lang="ru-RU" sz="2800" dirty="0" smtClean="0"/>
              <a:t>), направляемых по СМДО размещена на официальном сайте 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15165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10. СПРАВОЧНИКИ СМДО</a:t>
            </a:r>
            <a:r>
              <a:rPr lang="ru-RU" sz="2800" dirty="0" smtClean="0"/>
              <a:t>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10.3. Справочники ПК НСИ для работы с АП (</a:t>
            </a:r>
            <a:r>
              <a:rPr lang="ru-RU" sz="2800" i="1" dirty="0" smtClean="0"/>
              <a:t>АП</a:t>
            </a:r>
            <a:r>
              <a:rPr lang="ru-RU" sz="2800" dirty="0" smtClean="0"/>
              <a:t> – административная процедура, осуществляемая в электронной форме через ЕПЭУ), в случае направления посредством СМДО заявлений на осуществление данных АП.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 Если Абонент СМДО является уполномоченным органом, осуществляющим АП и принимающим посредством СМДО заявления на осуществление данных АП, ВСЭД Абонента СМДО должна использовать дополнительно следующие справочники ПК НСИ: 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«</a:t>
            </a:r>
            <a:r>
              <a:rPr lang="ru-RU" sz="2800" u="sng" dirty="0" smtClean="0"/>
              <a:t>Виды АП</a:t>
            </a:r>
            <a:r>
              <a:rPr lang="ru-RU" sz="2800" dirty="0" smtClean="0"/>
              <a:t>» – содержит перечень АП, осуществляемых через ЕПЭУ;</a:t>
            </a:r>
          </a:p>
          <a:p>
            <a:pPr marL="555625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«</a:t>
            </a:r>
            <a:r>
              <a:rPr lang="ru-RU" sz="2800" u="sng" dirty="0" smtClean="0"/>
              <a:t>Идентификатор АП</a:t>
            </a:r>
            <a:r>
              <a:rPr lang="ru-RU" sz="2800" dirty="0" smtClean="0"/>
              <a:t>» – содержит наименование АП, код АП, наименование компетентного государственного органа, идентификатор АП (аналогично справочнику «Организации» ПК НСИ).</a:t>
            </a:r>
          </a:p>
        </p:txBody>
      </p:sp>
    </p:spTree>
    <p:extLst>
      <p:ext uri="{BB962C8B-B14F-4D97-AF65-F5344CB8AC3E}">
        <p14:creationId xmlns:p14="http://schemas.microsoft.com/office/powerpoint/2010/main" val="14233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10. СПРАВОЧНИКИ СМДО</a:t>
            </a:r>
            <a:r>
              <a:rPr lang="ru-RU" sz="2800" dirty="0" smtClean="0"/>
              <a:t>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Во ВСЭД должен быть предусмотрен механизм автоматического обновления справочников посредством обращения к веб-сервису ПК НСИ.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 Структура дополнительно вводимых справочников для АП, в случае приема заявлений посредством СМДО на осуществление данных АП аналогична уже существующим в ПК НСИ.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Частота обновления ВСЭД справочников </a:t>
            </a:r>
          </a:p>
          <a:p>
            <a:pPr marL="98425" indent="258763">
              <a:spcAft>
                <a:spcPts val="1200"/>
              </a:spcAft>
            </a:pPr>
            <a:r>
              <a:rPr lang="ru-RU" sz="2800" dirty="0" smtClean="0"/>
              <a:t>«</a:t>
            </a:r>
            <a:r>
              <a:rPr lang="ru-RU" sz="2800" u="sng" dirty="0" smtClean="0"/>
              <a:t>Виды АП</a:t>
            </a:r>
            <a:r>
              <a:rPr lang="ru-RU" sz="2800" dirty="0" smtClean="0"/>
              <a:t>» и «</a:t>
            </a:r>
            <a:r>
              <a:rPr lang="ru-RU" sz="2800" u="sng" dirty="0" smtClean="0"/>
              <a:t>Идентификатор</a:t>
            </a:r>
            <a:r>
              <a:rPr lang="ru-RU" sz="2800" dirty="0" smtClean="0"/>
              <a:t> </a:t>
            </a:r>
            <a:r>
              <a:rPr lang="ru-RU" sz="2800" u="sng" dirty="0" smtClean="0"/>
              <a:t>АП</a:t>
            </a:r>
            <a:r>
              <a:rPr lang="ru-RU" sz="2800" dirty="0" smtClean="0"/>
              <a:t>» – 1 раз в сутки.</a:t>
            </a:r>
          </a:p>
        </p:txBody>
      </p:sp>
    </p:spTree>
    <p:extLst>
      <p:ext uri="{BB962C8B-B14F-4D97-AF65-F5344CB8AC3E}">
        <p14:creationId xmlns:p14="http://schemas.microsoft.com/office/powerpoint/2010/main" val="213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11. ВЗАИМОДЕЙСТВИЕ ВСЭД С СМДО ПРИ ОСУЩЕСТВЛЕНИИ УПОЛНОМОЧЕННЫМ ОРГАНОМ АП </a:t>
            </a:r>
          </a:p>
          <a:p>
            <a:pPr marL="12700" indent="344488">
              <a:spcAft>
                <a:spcPts val="1200"/>
              </a:spcAft>
            </a:pPr>
            <a:r>
              <a:rPr lang="ru-RU" sz="2800" dirty="0" smtClean="0"/>
              <a:t>Особенности работы уполномоченного органа, являющегося Абонентом СМДО, в случае поступления посредством СМДО с ЕПЭУ во ВСЭД уполномоченного органа заявления на осуществление АП (Рис.5). </a:t>
            </a:r>
          </a:p>
          <a:p>
            <a:pPr marL="12700" indent="344488">
              <a:spcAft>
                <a:spcPts val="1200"/>
              </a:spcAft>
            </a:pPr>
            <a:r>
              <a:rPr lang="ru-RU" sz="2800" dirty="0" smtClean="0"/>
              <a:t>При работе с заявлением на осуществление АП, поступившим по СМДО, ВСЭД должна использовать следующие справочники ПК НСИ: </a:t>
            </a:r>
          </a:p>
          <a:p>
            <a:pPr marL="4699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«Виды АП»; </a:t>
            </a:r>
          </a:p>
          <a:p>
            <a:pPr marL="4699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«Идентификатор АП». </a:t>
            </a:r>
          </a:p>
        </p:txBody>
      </p:sp>
    </p:spTree>
    <p:extLst>
      <p:ext uri="{BB962C8B-B14F-4D97-AF65-F5344CB8AC3E}">
        <p14:creationId xmlns:p14="http://schemas.microsoft.com/office/powerpoint/2010/main" val="8527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11. ВЗАИМОДЕЙСТВИЕ ВСЭД С СМДО ПРИ ОСУЩЕСТВЛЕНИИ УПОЛНОМОЧЕННЫМ ОРГАНОМ АП </a:t>
            </a:r>
          </a:p>
          <a:p>
            <a:pPr marL="12700" indent="344488">
              <a:spcAft>
                <a:spcPts val="1200"/>
              </a:spcAft>
            </a:pPr>
            <a:r>
              <a:rPr lang="ru-RU" sz="2800" dirty="0" smtClean="0"/>
              <a:t>При оформлении уполномоченным органом административного решения (уведомлением о принятом административном решении) по АП для направления его посредством СМДО на ЕПЭУ, во ВСЭД обязательно должны быть заполнены следующие реквизиты: </a:t>
            </a:r>
          </a:p>
          <a:p>
            <a:pPr marL="4699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«Вид документа» – «административная процедура» (значение из справочника ПК НСИ «Виды документов»); </a:t>
            </a:r>
          </a:p>
          <a:p>
            <a:pPr marL="4699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«Получатель» – выбирается «наименование АП» (значение из справочника ПК НСИ «Идентификатор АП»); </a:t>
            </a:r>
          </a:p>
          <a:p>
            <a:pPr marL="4699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«Ответ на» указывается номер входящего заявления на осуществление АП.</a:t>
            </a:r>
          </a:p>
        </p:txBody>
      </p:sp>
    </p:spTree>
    <p:extLst>
      <p:ext uri="{BB962C8B-B14F-4D97-AF65-F5344CB8AC3E}">
        <p14:creationId xmlns:p14="http://schemas.microsoft.com/office/powerpoint/2010/main" val="2089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0"/>
            <a:ext cx="10058400" cy="68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12. ОБЛАЧНОЕ ХРАНИЛИЩЕ СМДО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12.1. Облачное хранилище СМДО предназначено для организации обмена и удаленного хранения общедоступной информации в Облачном хранилище СМДО и представляет собой веб-приложение, облачный ресурс хранения файлов и доступа к ним посредством VPN соединения и(или) интернета по ссылке </a:t>
            </a:r>
            <a:r>
              <a:rPr lang="ru-RU" sz="2800" u="sng" dirty="0" err="1" smtClean="0"/>
              <a:t>https</a:t>
            </a:r>
            <a:r>
              <a:rPr lang="ru-RU" sz="2800" u="sng" dirty="0" smtClean="0"/>
              <a:t>://</a:t>
            </a:r>
            <a:r>
              <a:rPr lang="ru-RU" sz="2800" u="sng" dirty="0" err="1" smtClean="0"/>
              <a:t>doccloud.by</a:t>
            </a:r>
            <a:r>
              <a:rPr lang="ru-RU" sz="2800" dirty="0" smtClean="0"/>
              <a:t>.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12.2. Пользователями Облачного хранилища СМДО являются Абоненты СМДО.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Доступ Абонента СМДО к Облачному хранилищу СМДО происходит автоматически при подключении нового пользователя к СМДО в рамках услуги по предоставлению доступа ВСЭД к СМДО.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Облачное хранилище СМДО позволяет пользователям, являющимся Абонентами СМДО использовать облако с учетными данными СМДО.</a:t>
            </a:r>
          </a:p>
        </p:txBody>
      </p:sp>
    </p:spTree>
    <p:extLst>
      <p:ext uri="{BB962C8B-B14F-4D97-AF65-F5344CB8AC3E}">
        <p14:creationId xmlns:p14="http://schemas.microsoft.com/office/powerpoint/2010/main" val="1174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128" y="960120"/>
            <a:ext cx="1119522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b="1" dirty="0" smtClean="0"/>
              <a:t>Нормативная правовая база </a:t>
            </a:r>
            <a:r>
              <a:rPr lang="ru-RU" sz="2800" dirty="0" smtClean="0"/>
              <a:t>(1/22)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Нормативная </a:t>
            </a:r>
            <a:r>
              <a:rPr lang="ru-RU" sz="2800" dirty="0"/>
              <a:t>правовая база по вопросам формирования и развития </a:t>
            </a:r>
            <a:r>
              <a:rPr lang="ru-RU" sz="2800" dirty="0" smtClean="0"/>
              <a:t>ЭП представлена</a:t>
            </a:r>
            <a:r>
              <a:rPr lang="ru-RU" sz="2800" dirty="0"/>
              <a:t> </a:t>
            </a:r>
            <a:r>
              <a:rPr lang="ru-RU" sz="2800" dirty="0" smtClean="0"/>
              <a:t> рядом:</a:t>
            </a:r>
          </a:p>
          <a:p>
            <a:pPr marL="854075" indent="-427038">
              <a:spcAft>
                <a:spcPts val="1200"/>
              </a:spcAft>
              <a:buFont typeface="+mj-lt"/>
              <a:buAutoNum type="arabicParenR"/>
              <a:tabLst>
                <a:tab pos="212725" algn="l"/>
              </a:tabLst>
            </a:pPr>
            <a:r>
              <a:rPr lang="ru-RU" sz="2800" u="sng" dirty="0" smtClean="0"/>
              <a:t>Законов</a:t>
            </a:r>
            <a:r>
              <a:rPr lang="ru-RU" sz="2800" dirty="0" smtClean="0"/>
              <a:t> </a:t>
            </a:r>
            <a:r>
              <a:rPr lang="ru-RU" sz="2800" dirty="0"/>
              <a:t>Республики Беларусь, </a:t>
            </a:r>
            <a:endParaRPr lang="ru-RU" sz="2800" dirty="0" smtClean="0"/>
          </a:p>
          <a:p>
            <a:pPr marL="854075" indent="-427038">
              <a:spcAft>
                <a:spcPts val="1200"/>
              </a:spcAft>
              <a:buFont typeface="+mj-lt"/>
              <a:buAutoNum type="arabicParenR"/>
              <a:tabLst>
                <a:tab pos="212725" algn="l"/>
              </a:tabLst>
            </a:pPr>
            <a:r>
              <a:rPr lang="ru-RU" sz="2800" u="sng" dirty="0" smtClean="0"/>
              <a:t>Указов</a:t>
            </a:r>
            <a:r>
              <a:rPr lang="ru-RU" sz="2800" dirty="0" smtClean="0"/>
              <a:t> </a:t>
            </a:r>
            <a:r>
              <a:rPr lang="ru-RU" sz="2800" dirty="0"/>
              <a:t>Президента Республики Беларусь, </a:t>
            </a:r>
            <a:endParaRPr lang="ru-RU" sz="2800" dirty="0" smtClean="0"/>
          </a:p>
          <a:p>
            <a:pPr marL="854075" indent="-427038">
              <a:spcAft>
                <a:spcPts val="1200"/>
              </a:spcAft>
              <a:buFont typeface="+mj-lt"/>
              <a:buAutoNum type="arabicParenR"/>
              <a:tabLst>
                <a:tab pos="212725" algn="l"/>
              </a:tabLst>
            </a:pPr>
            <a:r>
              <a:rPr lang="ru-RU" sz="2800" u="sng" dirty="0" smtClean="0"/>
              <a:t>Постановлений</a:t>
            </a:r>
            <a:r>
              <a:rPr lang="ru-RU" sz="2800" dirty="0" smtClean="0"/>
              <a:t> </a:t>
            </a:r>
            <a:r>
              <a:rPr lang="ru-RU" sz="2800" dirty="0"/>
              <a:t>Совета Министров Республики </a:t>
            </a:r>
            <a:r>
              <a:rPr lang="ru-RU" sz="2800" dirty="0" smtClean="0"/>
              <a:t>Беларусь,</a:t>
            </a:r>
          </a:p>
          <a:p>
            <a:pPr marL="854075" indent="-427038">
              <a:spcAft>
                <a:spcPts val="1200"/>
              </a:spcAft>
              <a:buFont typeface="+mj-lt"/>
              <a:buAutoNum type="arabicParenR"/>
              <a:tabLst>
                <a:tab pos="212725" algn="l"/>
              </a:tabLst>
            </a:pPr>
            <a:r>
              <a:rPr lang="ru-RU" sz="2800" dirty="0" smtClean="0"/>
              <a:t>иных </a:t>
            </a:r>
            <a:r>
              <a:rPr lang="ru-RU" sz="2800" dirty="0"/>
              <a:t>нормативных правовых актов.</a:t>
            </a:r>
          </a:p>
        </p:txBody>
      </p:sp>
    </p:spTree>
    <p:extLst>
      <p:ext uri="{BB962C8B-B14F-4D97-AF65-F5344CB8AC3E}">
        <p14:creationId xmlns:p14="http://schemas.microsoft.com/office/powerpoint/2010/main" val="14868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12. ОБЛАЧНОЕ ХРАНИЛИЩЕ СМДО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Логином является идентификатор системы обмена (</a:t>
            </a:r>
            <a:r>
              <a:rPr lang="ru-RU" sz="2800" dirty="0" err="1" smtClean="0"/>
              <a:t>org</a:t>
            </a:r>
            <a:r>
              <a:rPr lang="ru-RU" sz="2800" dirty="0" smtClean="0"/>
              <a:t>) Абонента СМДО, в качестве пароля используется пароль доступа к технологическому ящику Абонента СМДО транспортной среды СМДО (из настроечных реквизитов).</a:t>
            </a:r>
          </a:p>
        </p:txBody>
      </p:sp>
    </p:spTree>
    <p:extLst>
      <p:ext uri="{BB962C8B-B14F-4D97-AF65-F5344CB8AC3E}">
        <p14:creationId xmlns:p14="http://schemas.microsoft.com/office/powerpoint/2010/main" val="337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12. ОБЛАЧНОЕ ХРАНИЛИЩЕ СМДО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Логином является идентификатор системы обмена (</a:t>
            </a:r>
            <a:r>
              <a:rPr lang="ru-RU" sz="2800" dirty="0" err="1" smtClean="0"/>
              <a:t>org</a:t>
            </a:r>
            <a:r>
              <a:rPr lang="ru-RU" sz="2800" dirty="0" smtClean="0"/>
              <a:t>) Абонента СМДО, в качестве пароля используется пароль доступа к технологическому ящику Абонента СМДО транспортной среды СМДО (из настроечных реквизитов).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12.3. Пользователь имеет возможность получать доступ к Облачному хранилищу СМДО посредством глобальной компьютерной сети Интернет с IP-адресов, соответствующих пулу адресов национального сегмента Республики Беларусь, или посредством VPN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10759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12. ОБЛАЧНОЕ ХРАНИЛИЩЕ СМДО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12.4. Размещение и скачивание документов в Облачном хранилище СМДО для Абонентов СМДО доступно: </a:t>
            </a:r>
          </a:p>
          <a:p>
            <a:pPr marL="936625" indent="-4683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по предоставляемой ссылке; </a:t>
            </a:r>
          </a:p>
          <a:p>
            <a:pPr marL="936625" indent="-4683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по предоставляемой ссылке с паролем; </a:t>
            </a:r>
          </a:p>
          <a:p>
            <a:pPr marL="936625" indent="-4683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посредством персонального размещения документов в профиле пользователя организации-получателя.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Ссылочная информация на размещенные материалы в Облачном хранилище СМДО с указанием варианта размещения материалов в Облачном хранилище СМДО передается в отправленном </a:t>
            </a:r>
            <a:r>
              <a:rPr lang="ru-RU" sz="2800" u="sng" dirty="0" smtClean="0"/>
              <a:t>письме по СМДО</a:t>
            </a:r>
            <a:r>
              <a:rPr lang="ru-RU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6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algn="ctr">
              <a:spcAft>
                <a:spcPts val="1200"/>
              </a:spcAft>
            </a:pPr>
            <a:r>
              <a:rPr lang="ru-RU" sz="2800" b="1" dirty="0" smtClean="0"/>
              <a:t>12. ОБЛАЧНОЕ ХРАНИЛИЩЕ СМДО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12.5. Доступная квота, выделенная для каждого Абонента СМДО составляет 5 Гб. </a:t>
            </a:r>
          </a:p>
          <a:p>
            <a:pPr marL="49213" indent="442913">
              <a:spcAft>
                <a:spcPts val="1200"/>
              </a:spcAft>
            </a:pPr>
            <a:r>
              <a:rPr lang="ru-RU" sz="2800" dirty="0" smtClean="0"/>
              <a:t>12.6. Работа в Облачном хранилище СМДО осуществляется в соответствии с Руководством пользователя Облачного хранилища СМДО, размещенным на сайте Оператора СМДО.</a:t>
            </a:r>
          </a:p>
        </p:txBody>
      </p:sp>
    </p:spTree>
    <p:extLst>
      <p:ext uri="{BB962C8B-B14F-4D97-AF65-F5344CB8AC3E}">
        <p14:creationId xmlns:p14="http://schemas.microsoft.com/office/powerpoint/2010/main" val="19686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9946" y="1943896"/>
            <a:ext cx="8420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ГОСУДАРСТВЕННАЯ СИСТЕМА УПРАВЛЕНИЯ ОТКРЫТЫМИ КЛЮЧАМИ ПРОВЕРКИ ЭЛЕКТРОННОЙ ЦИФРОВОЙ ПОДПИСИ РЕСПУБЛИКИ БЕЛАРУСЬ (</a:t>
            </a:r>
            <a:r>
              <a:rPr lang="ru-RU" sz="3600" b="1" dirty="0" err="1" smtClean="0"/>
              <a:t>ГосСУОК</a:t>
            </a:r>
            <a:r>
              <a:rPr lang="ru-RU" sz="3600" b="1" dirty="0" smtClean="0"/>
              <a:t>)</a:t>
            </a:r>
            <a:endParaRPr lang="ru-RU" sz="3600" dirty="0" smtClean="0"/>
          </a:p>
          <a:p>
            <a:pPr algn="ctr"/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8560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2065" y="509115"/>
            <a:ext cx="1172176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dirty="0" smtClean="0"/>
              <a:t>25 ноября 2020г. в НЦЭУ прошла церемония издания сертификатов открытых ключей (далее – СОК) национального центра удостоверения подписей (</a:t>
            </a:r>
            <a:r>
              <a:rPr lang="ru-RU" sz="2800" dirty="0" err="1" smtClean="0"/>
              <a:t>Country</a:t>
            </a:r>
            <a:r>
              <a:rPr lang="ru-RU" sz="2800" dirty="0" smtClean="0"/>
              <a:t> </a:t>
            </a:r>
            <a:r>
              <a:rPr lang="ru-RU" sz="2800" dirty="0" err="1" smtClean="0"/>
              <a:t>Signing</a:t>
            </a:r>
            <a:r>
              <a:rPr lang="ru-RU" sz="2800" dirty="0" smtClean="0"/>
              <a:t> </a:t>
            </a:r>
            <a:r>
              <a:rPr lang="ru-RU" sz="2800" dirty="0" err="1" smtClean="0"/>
              <a:t>Certification</a:t>
            </a:r>
            <a:r>
              <a:rPr lang="ru-RU" sz="2800" dirty="0" smtClean="0"/>
              <a:t> </a:t>
            </a:r>
            <a:r>
              <a:rPr lang="ru-RU" sz="2800" dirty="0" err="1" smtClean="0"/>
              <a:t>Authorities</a:t>
            </a:r>
            <a:r>
              <a:rPr lang="ru-RU" sz="2800" dirty="0" smtClean="0"/>
              <a:t>, далее – CSCA) и корневого СОК удостоверяющего центра для управления доступом к проверке электронных документов уполномоченными органами Республики Беларусь (</a:t>
            </a:r>
            <a:r>
              <a:rPr lang="ru-RU" sz="2800" dirty="0" err="1" smtClean="0"/>
              <a:t>Country</a:t>
            </a:r>
            <a:r>
              <a:rPr lang="ru-RU" sz="2800" dirty="0" smtClean="0"/>
              <a:t> </a:t>
            </a:r>
            <a:r>
              <a:rPr lang="ru-RU" sz="2800" dirty="0" err="1" smtClean="0"/>
              <a:t>Verifying</a:t>
            </a:r>
            <a:r>
              <a:rPr lang="ru-RU" sz="2800" dirty="0" smtClean="0"/>
              <a:t> </a:t>
            </a:r>
            <a:r>
              <a:rPr lang="ru-RU" sz="2800" dirty="0" err="1" smtClean="0"/>
              <a:t>Certification</a:t>
            </a:r>
            <a:r>
              <a:rPr lang="ru-RU" sz="2800" dirty="0" smtClean="0"/>
              <a:t> </a:t>
            </a:r>
            <a:r>
              <a:rPr lang="ru-RU" sz="2800" dirty="0" err="1" smtClean="0"/>
              <a:t>Authorities</a:t>
            </a:r>
            <a:r>
              <a:rPr lang="ru-RU" sz="2800" dirty="0" smtClean="0"/>
              <a:t>, далее – CVCA).</a:t>
            </a:r>
          </a:p>
          <a:p>
            <a:pPr indent="533400">
              <a:spcAft>
                <a:spcPts val="1200"/>
              </a:spcAft>
            </a:pPr>
            <a:r>
              <a:rPr lang="ru-RU" sz="2800" dirty="0" smtClean="0"/>
              <a:t>Издание СОК CSCA и CVCA проводилось в присутствии комиссии в составе представителей НЦЭУ, Оперативно-аналитического центра при Президенте Республики Беларусь, Министерства связи и информатизации, Министерства внутренних дел, Министерства транспорта и коммуникаций.</a:t>
            </a:r>
          </a:p>
        </p:txBody>
      </p:sp>
    </p:spTree>
    <p:extLst>
      <p:ext uri="{BB962C8B-B14F-4D97-AF65-F5344CB8AC3E}">
        <p14:creationId xmlns:p14="http://schemas.microsoft.com/office/powerpoint/2010/main" val="20647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dirty="0" smtClean="0"/>
              <a:t>НЦЭУ осуществляет функции национального центра удостоверения подписей в соответствии с положениями Указа Президента Республики Беларусь от 8 ноября 2011 г. № 515 «О некоторых вопросах развития информационного общества в Республике Беларусь». </a:t>
            </a:r>
          </a:p>
          <a:p>
            <a:pPr indent="533400">
              <a:spcAft>
                <a:spcPts val="1200"/>
              </a:spcAft>
            </a:pPr>
            <a:r>
              <a:rPr lang="ru-RU" sz="2800" dirty="0" smtClean="0"/>
              <a:t>Белорусский CSCA взаимодействует с Директорией открытых ключей Международной организации гражданской авиации (далее – ДОК ИКАО) по вопросам распространения сертификатов открытых ключей для биометрических документов.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37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dirty="0" smtClean="0"/>
              <a:t>Регламент </a:t>
            </a:r>
            <a:r>
              <a:rPr lang="ru-RU" sz="2800" dirty="0"/>
              <a:t>деятельности республиканского удостоверяющего центра Государственной системы управления открытыми ключами проверки электронной цифровой подписи Республики Беларусь (далее </a:t>
            </a:r>
            <a:r>
              <a:rPr lang="ru-RU" sz="2800" dirty="0" smtClean="0"/>
              <a:t>– регламент</a:t>
            </a:r>
            <a:r>
              <a:rPr lang="ru-RU" sz="2800" dirty="0"/>
              <a:t>) является документом, устанавливающим основные правила деятельности республиканского удостоверяющего центра Государственной системы управления открытыми ключами проверки электронной цифровой подписи Республики Беларусь (далее </a:t>
            </a:r>
            <a:r>
              <a:rPr lang="ru-RU" sz="2800" dirty="0" smtClean="0"/>
              <a:t>– республиканский </a:t>
            </a:r>
            <a:r>
              <a:rPr lang="ru-RU" sz="2800" dirty="0"/>
              <a:t>удостоверяющий центр), и </a:t>
            </a:r>
            <a:r>
              <a:rPr lang="ru-RU" sz="2800" dirty="0" smtClean="0"/>
              <a:t>разработан в </a:t>
            </a:r>
            <a:r>
              <a:rPr lang="ru-RU" sz="2800" dirty="0"/>
              <a:t>соответствии с требованиями СТБ 34.101.48-2012 «Информационные технологии и безопасность. Требования к политике применения сертификатов удостоверяющих центров».</a:t>
            </a:r>
          </a:p>
        </p:txBody>
      </p:sp>
    </p:spTree>
    <p:extLst>
      <p:ext uri="{BB962C8B-B14F-4D97-AF65-F5344CB8AC3E}">
        <p14:creationId xmlns:p14="http://schemas.microsoft.com/office/powerpoint/2010/main" val="4272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dirty="0"/>
              <a:t>Для целей </a:t>
            </a:r>
            <a:r>
              <a:rPr lang="ru-RU" sz="2800" dirty="0" smtClean="0"/>
              <a:t>регламента </a:t>
            </a:r>
            <a:r>
              <a:rPr lang="ru-RU" sz="2800" u="sng" dirty="0" smtClean="0"/>
              <a:t>термины </a:t>
            </a:r>
            <a:r>
              <a:rPr lang="ru-RU" sz="2800" u="sng" dirty="0"/>
              <a:t>и определения </a:t>
            </a:r>
            <a:r>
              <a:rPr lang="ru-RU" sz="2800" dirty="0"/>
              <a:t>используются в значениях, </a:t>
            </a:r>
            <a:r>
              <a:rPr lang="ru-RU" sz="2800" dirty="0" smtClean="0"/>
              <a:t>определенных: 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Законом </a:t>
            </a:r>
            <a:r>
              <a:rPr lang="ru-RU" sz="2800" dirty="0"/>
              <a:t>Республики Беларусь от 28 декабря 2009г. No 113-3 «Об электронном документе и электронной цифровой подписи», 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СТБ34.101.19-2012 </a:t>
            </a:r>
            <a:r>
              <a:rPr lang="ru-RU" sz="2800" dirty="0"/>
              <a:t>«Информационные технологии и безопасность. </a:t>
            </a:r>
            <a:r>
              <a:rPr lang="ru-RU" sz="2800" dirty="0" smtClean="0"/>
              <a:t>Форматы </a:t>
            </a:r>
            <a:r>
              <a:rPr lang="ru-RU" sz="2800" dirty="0"/>
              <a:t>сертификатов и списков отозванных сертификатов инфраструктуры открытых ключей», 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СТБ </a:t>
            </a:r>
            <a:r>
              <a:rPr lang="ru-RU" sz="2800" dirty="0"/>
              <a:t>34.101.48-2012, СТБ 34.101.67-2014 «Информационные технологии и безопасность. Инфраструктура атрибутных сертификатов», 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СТБ </a:t>
            </a:r>
            <a:r>
              <a:rPr lang="ru-RU" sz="2800" dirty="0"/>
              <a:t>34.101.69-2014 «Информационные технологии и безопасность. </a:t>
            </a:r>
            <a:r>
              <a:rPr lang="ru-RU" sz="2800" dirty="0" err="1"/>
              <a:t>Криптология</a:t>
            </a:r>
            <a:r>
              <a:rPr lang="ru-RU" sz="2800" dirty="0"/>
              <a:t>. Термины и определения</a:t>
            </a:r>
            <a:r>
              <a:rPr lang="ru-RU" sz="2800" dirty="0" smtClean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0996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соответствии с пунктом 5 Указа Президента Республики Беларусь от </a:t>
            </a:r>
            <a:r>
              <a:rPr lang="ru-RU" sz="2800" dirty="0" smtClean="0"/>
              <a:t>  8 </a:t>
            </a:r>
            <a:r>
              <a:rPr lang="ru-RU" sz="2800" dirty="0"/>
              <a:t>ноября 2011 г. No 515 «О некоторых вопросах развития информационного общества в Республике Беларусь» функции оператора </a:t>
            </a:r>
            <a:r>
              <a:rPr lang="ru-RU" sz="2800" dirty="0" smtClean="0"/>
              <a:t>республиканского удостоверяющего </a:t>
            </a:r>
            <a:r>
              <a:rPr lang="ru-RU" sz="2800" dirty="0"/>
              <a:t>центра осуществляет республиканское унитарное предприятие «Национальный центр электронных услуг» (далее </a:t>
            </a:r>
            <a:r>
              <a:rPr lang="ru-RU" sz="2800" dirty="0" smtClean="0"/>
              <a:t>— </a:t>
            </a:r>
            <a:r>
              <a:rPr lang="ru-RU" sz="2800" u="sng" dirty="0" smtClean="0"/>
              <a:t>оператор)</a:t>
            </a:r>
            <a:r>
              <a:rPr lang="ru-RU" sz="2800" dirty="0" smtClean="0"/>
              <a:t>.</a:t>
            </a:r>
          </a:p>
          <a:p>
            <a:pPr indent="533400">
              <a:spcAft>
                <a:spcPts val="1200"/>
              </a:spcAft>
            </a:pPr>
            <a:r>
              <a:rPr lang="ru-RU" sz="2800" dirty="0"/>
              <a:t>Оператор осуществляет оказание услуг республиканского удостоверяющего центра на договорной основе</a:t>
            </a:r>
            <a:r>
              <a:rPr lang="ru-RU" sz="2800" dirty="0" smtClean="0"/>
              <a:t>.</a:t>
            </a:r>
          </a:p>
          <a:p>
            <a:pPr indent="454025"/>
            <a:r>
              <a:rPr lang="ru-RU" sz="2800" dirty="0"/>
              <a:t>Основные функции </a:t>
            </a:r>
            <a:r>
              <a:rPr lang="ru-RU" sz="2800" u="sng" dirty="0" smtClean="0"/>
              <a:t>республиканского удостоверяющего </a:t>
            </a:r>
            <a:r>
              <a:rPr lang="ru-RU" sz="2800" u="sng" dirty="0"/>
              <a:t>центра </a:t>
            </a:r>
            <a:r>
              <a:rPr lang="ru-RU" sz="2800" dirty="0"/>
              <a:t>определены в Положении о Государственной системе управления открытыми ключами проверки электронной цифровой подписи Республики Беларусь, </a:t>
            </a:r>
            <a:r>
              <a:rPr lang="ru-RU" sz="2800" dirty="0" smtClean="0"/>
              <a:t>утвержденном </a:t>
            </a:r>
            <a:r>
              <a:rPr lang="ru-RU" sz="2800" dirty="0"/>
              <a:t>приказом Оперативно-аналитического центра при Президенте Республики Беларусь от 10 декабря 2015 г. No 118.</a:t>
            </a:r>
          </a:p>
        </p:txBody>
      </p:sp>
    </p:spTree>
    <p:extLst>
      <p:ext uri="{BB962C8B-B14F-4D97-AF65-F5344CB8AC3E}">
        <p14:creationId xmlns:p14="http://schemas.microsoft.com/office/powerpoint/2010/main" val="18924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0492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Нормативная правовая база (2/22)</a:t>
            </a:r>
          </a:p>
          <a:p>
            <a:pPr indent="446088">
              <a:spcAft>
                <a:spcPts val="1200"/>
              </a:spcAft>
            </a:pPr>
            <a:endParaRPr lang="ru-RU" sz="2800" u="sng" dirty="0" smtClean="0"/>
          </a:p>
          <a:p>
            <a:pPr indent="11113" algn="ctr">
              <a:spcAft>
                <a:spcPts val="1200"/>
              </a:spcAft>
            </a:pPr>
            <a:r>
              <a:rPr lang="ru-RU" sz="2800" b="1" u="sng" dirty="0" smtClean="0"/>
              <a:t>Законы</a:t>
            </a:r>
            <a:r>
              <a:rPr lang="ru-RU" sz="2800" b="1" dirty="0" smtClean="0"/>
              <a:t> </a:t>
            </a:r>
            <a:r>
              <a:rPr lang="ru-RU" sz="2800" b="1" dirty="0"/>
              <a:t>Республики </a:t>
            </a:r>
            <a:r>
              <a:rPr lang="ru-RU" sz="2800" b="1" dirty="0" smtClean="0"/>
              <a:t>Беларусь </a:t>
            </a:r>
            <a:r>
              <a:rPr lang="ru-RU" sz="2800" dirty="0" smtClean="0"/>
              <a:t>(1/1)</a:t>
            </a:r>
            <a:endParaRPr lang="ru-RU" sz="2800" dirty="0"/>
          </a:p>
          <a:p>
            <a:pPr indent="446088"/>
            <a:endParaRPr lang="ru-RU" sz="1400" dirty="0" smtClean="0"/>
          </a:p>
          <a:p>
            <a:pPr indent="446088"/>
            <a:r>
              <a:rPr lang="ru-RU" sz="2800" dirty="0" smtClean="0"/>
              <a:t>1) Закон </a:t>
            </a:r>
            <a:r>
              <a:rPr lang="ru-RU" sz="2800" dirty="0"/>
              <a:t>Республики Беларусь от 28 декабря 2009 года № </a:t>
            </a:r>
            <a:r>
              <a:rPr lang="ru-RU" sz="2800" dirty="0" smtClean="0"/>
              <a:t>113-З</a:t>
            </a:r>
          </a:p>
          <a:p>
            <a:pPr indent="11113">
              <a:spcAft>
                <a:spcPts val="1200"/>
              </a:spcAft>
            </a:pPr>
            <a:r>
              <a:rPr lang="ru-RU" sz="2800" dirty="0" smtClean="0"/>
              <a:t>«</a:t>
            </a:r>
            <a:r>
              <a:rPr lang="ru-RU" sz="2800" dirty="0"/>
              <a:t>Об электронном документе и электронной цифровой подписи» (Национальный реестр правовых актов Республики Беларусь, 2010 г., </a:t>
            </a:r>
            <a:r>
              <a:rPr lang="ru-RU" sz="2800" dirty="0" smtClean="0"/>
              <a:t>     № </a:t>
            </a:r>
            <a:r>
              <a:rPr lang="ru-RU" sz="2800" dirty="0"/>
              <a:t>15, 2/1665)</a:t>
            </a:r>
          </a:p>
          <a:p>
            <a:pPr indent="446088"/>
            <a:r>
              <a:rPr lang="ru-RU" sz="2800" dirty="0" smtClean="0"/>
              <a:t>2) Закон </a:t>
            </a:r>
            <a:r>
              <a:rPr lang="ru-RU" sz="2800" dirty="0"/>
              <a:t>Республики Беларусь от 10 ноября 2008 года № 455-З </a:t>
            </a:r>
            <a:r>
              <a:rPr lang="ru-RU" sz="2800" dirty="0" smtClean="0"/>
              <a:t>             </a:t>
            </a:r>
          </a:p>
          <a:p>
            <a:pPr indent="11113"/>
            <a:r>
              <a:rPr lang="ru-RU" sz="2800" dirty="0" smtClean="0"/>
              <a:t>«</a:t>
            </a:r>
            <a:r>
              <a:rPr lang="ru-RU" sz="2800" dirty="0"/>
              <a:t>Об информации, информатизации и защите информации» (Национальный реестр правовых актов Республики Беларусь, 2008 г., </a:t>
            </a:r>
            <a:endParaRPr lang="ru-RU" sz="2800" dirty="0" smtClean="0"/>
          </a:p>
          <a:p>
            <a:pPr indent="11113"/>
            <a:r>
              <a:rPr lang="ru-RU" sz="2800" dirty="0" smtClean="0"/>
              <a:t>№ </a:t>
            </a:r>
            <a:r>
              <a:rPr lang="ru-RU" sz="2800" dirty="0"/>
              <a:t>279, 2/1552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21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b="1" dirty="0"/>
              <a:t>1.2</a:t>
            </a:r>
            <a:r>
              <a:rPr lang="ru-RU" sz="2800" b="1" dirty="0" smtClean="0"/>
              <a:t>. Пользователи регламента</a:t>
            </a:r>
          </a:p>
          <a:p>
            <a:pPr indent="533400">
              <a:spcAft>
                <a:spcPts val="1200"/>
              </a:spcAft>
            </a:pPr>
            <a:r>
              <a:rPr lang="ru-RU" sz="2800" dirty="0" smtClean="0"/>
              <a:t>Сертификаты </a:t>
            </a:r>
            <a:r>
              <a:rPr lang="ru-RU" sz="2800" dirty="0"/>
              <a:t>открытых </a:t>
            </a:r>
            <a:r>
              <a:rPr lang="ru-RU" sz="2800" dirty="0" smtClean="0"/>
              <a:t>ключей проверки </a:t>
            </a:r>
            <a:r>
              <a:rPr lang="ru-RU" sz="2800" dirty="0"/>
              <a:t>электронной цифровой подписи (далее –сертификаты) и атрибутные сертификаты, изданные в соответствии с регламентом</a:t>
            </a:r>
            <a:r>
              <a:rPr lang="ru-RU" sz="2800" dirty="0" smtClean="0"/>
              <a:t>, могут </a:t>
            </a:r>
            <a:r>
              <a:rPr lang="ru-RU" sz="2800" dirty="0"/>
              <a:t>быть использованы для целей, определенных соответствующей политикой применения сертификатов, политикой применения </a:t>
            </a:r>
            <a:r>
              <a:rPr lang="ru-RU" sz="2800" dirty="0" smtClean="0"/>
              <a:t>атрибутных сертификатов.</a:t>
            </a:r>
          </a:p>
          <a:p>
            <a:pPr indent="533400">
              <a:spcAft>
                <a:spcPts val="1200"/>
              </a:spcAft>
            </a:pPr>
            <a:r>
              <a:rPr lang="ru-RU" sz="2800" b="1" dirty="0"/>
              <a:t>2.Требования к участникам инфраструктуры открытых </a:t>
            </a:r>
            <a:r>
              <a:rPr lang="ru-RU" sz="2800" b="1" dirty="0" smtClean="0"/>
              <a:t>ключей</a:t>
            </a:r>
          </a:p>
          <a:p>
            <a:pPr indent="533400">
              <a:spcAft>
                <a:spcPts val="1200"/>
              </a:spcAft>
            </a:pPr>
            <a:r>
              <a:rPr lang="ru-RU" sz="2800" b="1" dirty="0" smtClean="0"/>
              <a:t>2.1.Требования </a:t>
            </a:r>
            <a:r>
              <a:rPr lang="ru-RU" sz="2800" b="1" dirty="0"/>
              <a:t>к республиканскому удостоверяющему </a:t>
            </a:r>
            <a:r>
              <a:rPr lang="ru-RU" sz="2800" b="1" dirty="0" smtClean="0"/>
              <a:t>центру </a:t>
            </a:r>
          </a:p>
          <a:p>
            <a:pPr indent="533400">
              <a:spcAft>
                <a:spcPts val="12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центр обязан выполнять все требования, установленные соответствующей политикой применения сертификатов, политикой применения атрибутных сертификатов, а также регламента, положения которого не противоречат указанным политикам.</a:t>
            </a:r>
          </a:p>
        </p:txBody>
      </p:sp>
    </p:spTree>
    <p:extLst>
      <p:ext uri="{BB962C8B-B14F-4D97-AF65-F5344CB8AC3E}">
        <p14:creationId xmlns:p14="http://schemas.microsoft.com/office/powerpoint/2010/main" val="13935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/>
            <a:r>
              <a:rPr lang="ru-RU" sz="2800" b="1" dirty="0"/>
              <a:t>2.2</a:t>
            </a:r>
            <a:r>
              <a:rPr lang="ru-RU" sz="2800" b="1" dirty="0" smtClean="0"/>
              <a:t>. Требования </a:t>
            </a:r>
            <a:r>
              <a:rPr lang="ru-RU" sz="2800" b="1" dirty="0"/>
              <a:t>к регистрационному </a:t>
            </a:r>
            <a:r>
              <a:rPr lang="ru-RU" sz="2800" b="1" dirty="0" smtClean="0"/>
              <a:t>центру</a:t>
            </a:r>
          </a:p>
          <a:p>
            <a:pPr indent="533400"/>
            <a:r>
              <a:rPr lang="ru-RU" sz="2800" dirty="0" smtClean="0"/>
              <a:t>Регистрационный </a:t>
            </a:r>
            <a:r>
              <a:rPr lang="ru-RU" sz="2800" dirty="0"/>
              <a:t>центр осуществляет свою деятельность в соответствии с регламентом работы, согласованным с оператором</a:t>
            </a:r>
            <a:r>
              <a:rPr lang="ru-RU" sz="2800" dirty="0" smtClean="0"/>
              <a:t>.</a:t>
            </a:r>
          </a:p>
          <a:p>
            <a:pPr indent="533400"/>
            <a:r>
              <a:rPr lang="ru-RU" sz="2800" dirty="0" smtClean="0"/>
              <a:t>Регистрационный центр </a:t>
            </a:r>
            <a:r>
              <a:rPr lang="ru-RU" sz="2800" dirty="0"/>
              <a:t>обязан выполнять все </a:t>
            </a:r>
            <a:r>
              <a:rPr lang="ru-RU" sz="2800" u="sng" dirty="0"/>
              <a:t>требования</a:t>
            </a:r>
            <a:r>
              <a:rPr lang="ru-RU" sz="2800" dirty="0"/>
              <a:t>, установленные соответствующей </a:t>
            </a:r>
            <a:r>
              <a:rPr lang="ru-RU" sz="2800" u="sng" dirty="0"/>
              <a:t>политикой применения сертификатов</a:t>
            </a:r>
            <a:r>
              <a:rPr lang="ru-RU" sz="2800" dirty="0"/>
              <a:t>, </a:t>
            </a:r>
            <a:r>
              <a:rPr lang="ru-RU" sz="2800" u="sng" dirty="0"/>
              <a:t>политикой применения атрибутных сертификатов</a:t>
            </a:r>
            <a:r>
              <a:rPr lang="ru-RU" sz="2800" dirty="0"/>
              <a:t>, а также регламента, положения которого не противоречат указанным политикам</a:t>
            </a:r>
            <a:r>
              <a:rPr lang="ru-RU" sz="2800" dirty="0" smtClean="0"/>
              <a:t>. </a:t>
            </a:r>
          </a:p>
          <a:p>
            <a:pPr indent="533400"/>
            <a:r>
              <a:rPr lang="ru-RU" sz="2800" dirty="0" smtClean="0"/>
              <a:t>Регистрационный </a:t>
            </a:r>
            <a:r>
              <a:rPr lang="ru-RU" sz="2800" dirty="0"/>
              <a:t>центр должен быть </a:t>
            </a:r>
            <a:r>
              <a:rPr lang="ru-RU" sz="2800" u="sng" dirty="0"/>
              <a:t>аккредитован</a:t>
            </a:r>
            <a:r>
              <a:rPr lang="ru-RU" sz="2800" dirty="0"/>
              <a:t> в Государственной </a:t>
            </a:r>
            <a:r>
              <a:rPr lang="ru-RU" sz="2800" u="sng" dirty="0"/>
              <a:t>системе</a:t>
            </a:r>
            <a:r>
              <a:rPr lang="ru-RU" sz="2800" dirty="0"/>
              <a:t> управления открытыми ключами проверки электронной цифровой подписи </a:t>
            </a:r>
            <a:r>
              <a:rPr lang="ru-RU" sz="2800" dirty="0" smtClean="0"/>
              <a:t>РБ в </a:t>
            </a:r>
            <a:r>
              <a:rPr lang="ru-RU" sz="2800" dirty="0"/>
              <a:t>соответствии </a:t>
            </a:r>
            <a:r>
              <a:rPr lang="ru-RU" sz="2800" dirty="0" smtClean="0"/>
              <a:t>с требованиями </a:t>
            </a:r>
            <a:r>
              <a:rPr lang="ru-RU" sz="2800" u="sng" dirty="0"/>
              <a:t>Инструкции</a:t>
            </a:r>
            <a:r>
              <a:rPr lang="ru-RU" sz="2800" dirty="0"/>
              <a:t> о порядке проведения аккредитации </a:t>
            </a:r>
            <a:r>
              <a:rPr lang="ru-RU" sz="2800" dirty="0" smtClean="0"/>
              <a:t>поставщиков услуг </a:t>
            </a:r>
            <a:r>
              <a:rPr lang="ru-RU" sz="2800" dirty="0"/>
              <a:t>в Государственной системе управления </a:t>
            </a:r>
            <a:r>
              <a:rPr lang="ru-RU" sz="2800" u="sng" dirty="0"/>
              <a:t>открытыми ключами проверки электронной цифровой</a:t>
            </a:r>
            <a:r>
              <a:rPr lang="ru-RU" sz="2800" dirty="0"/>
              <a:t> подписи </a:t>
            </a:r>
            <a:r>
              <a:rPr lang="ru-RU" sz="2800" dirty="0" smtClean="0"/>
              <a:t>РБ и </a:t>
            </a:r>
            <a:r>
              <a:rPr lang="ru-RU" sz="2800" dirty="0"/>
              <a:t>осуществления контроля за соблюдением условий аккредитации, утвержденной приказом Оперативно-аналитического центра при Президенте Республики Беларусь от 20.11.2013 No89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7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829" y="159492"/>
            <a:ext cx="1172176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dirty="0"/>
              <a:t>Основные функции регистрационного центра определены в </a:t>
            </a:r>
            <a:r>
              <a:rPr lang="ru-RU" sz="2800" u="sng" dirty="0"/>
              <a:t>Положении</a:t>
            </a:r>
            <a:r>
              <a:rPr lang="ru-RU" sz="2800" dirty="0"/>
              <a:t> о Государственной системе управления открытыми ключами проверки электронной цифровой подписи Республики Беларусь, утвержденном приказом Оперативно-аналитического центра при Президенте Республики Беларусь от 10декабря 2015 г. No 118</a:t>
            </a:r>
            <a:r>
              <a:rPr lang="ru-RU" sz="2800" dirty="0" smtClean="0"/>
              <a:t>.</a:t>
            </a:r>
          </a:p>
          <a:p>
            <a:pPr indent="533400">
              <a:spcAft>
                <a:spcPts val="1200"/>
              </a:spcAft>
            </a:pPr>
            <a:r>
              <a:rPr lang="ru-RU" sz="2800" dirty="0" smtClean="0"/>
              <a:t>Регистрационный </a:t>
            </a:r>
            <a:r>
              <a:rPr lang="ru-RU" sz="2800" dirty="0"/>
              <a:t>центр несет </a:t>
            </a:r>
            <a:r>
              <a:rPr lang="ru-RU" sz="2800" u="sng" dirty="0"/>
              <a:t>ответственность</a:t>
            </a:r>
            <a:r>
              <a:rPr lang="ru-RU" sz="2800" dirty="0"/>
              <a:t> за проверку информации, вносимой в сертификаты и атрибутные сертификаты.</a:t>
            </a:r>
          </a:p>
        </p:txBody>
      </p:sp>
    </p:spTree>
    <p:extLst>
      <p:ext uri="{BB962C8B-B14F-4D97-AF65-F5344CB8AC3E}">
        <p14:creationId xmlns:p14="http://schemas.microsoft.com/office/powerpoint/2010/main" val="1505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77" y="127402"/>
            <a:ext cx="12084423" cy="666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600"/>
              </a:spcAft>
            </a:pPr>
            <a:r>
              <a:rPr lang="ru-RU" sz="2800" b="1" dirty="0"/>
              <a:t>2.3.Требования к </a:t>
            </a:r>
            <a:r>
              <a:rPr lang="ru-RU" sz="2800" b="1" dirty="0" smtClean="0"/>
              <a:t>подписчикам</a:t>
            </a:r>
          </a:p>
          <a:p>
            <a:pPr indent="533400">
              <a:spcAft>
                <a:spcPts val="600"/>
              </a:spcAft>
            </a:pPr>
            <a:r>
              <a:rPr lang="ru-RU" sz="2800" dirty="0" smtClean="0"/>
              <a:t>Подписчики </a:t>
            </a:r>
            <a:r>
              <a:rPr lang="ru-RU" sz="2800" u="sng" dirty="0"/>
              <a:t>обязаны</a:t>
            </a:r>
            <a:r>
              <a:rPr lang="ru-RU" sz="2800" dirty="0" smtClean="0"/>
              <a:t>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гарантировать</a:t>
            </a:r>
            <a:r>
              <a:rPr lang="ru-RU" sz="2800" dirty="0"/>
              <a:t>, что вся информация, предоставляемая для издания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(или) атрибутных сертификатов, является полной и точной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использовать </a:t>
            </a:r>
            <a:r>
              <a:rPr lang="ru-RU" sz="2800" dirty="0"/>
              <a:t>личный и открытый ключи только для выработки и проверки электронной цифровой подписи, а также в соответствии с ограничениями, о которых </a:t>
            </a:r>
            <a:r>
              <a:rPr lang="ru-RU" sz="2800" dirty="0" smtClean="0"/>
              <a:t>оператор уведомляет </a:t>
            </a:r>
            <a:r>
              <a:rPr lang="ru-RU" sz="2800" dirty="0"/>
              <a:t>подписчика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хранить </a:t>
            </a:r>
            <a:r>
              <a:rPr lang="ru-RU" sz="2800" dirty="0"/>
              <a:t>в тайне личный ключ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обеспечивать </a:t>
            </a:r>
            <a:r>
              <a:rPr lang="ru-RU" sz="2800" dirty="0"/>
              <a:t>защиту личного ключа от случайного уничтожения или от модификации (изменения</a:t>
            </a:r>
            <a:r>
              <a:rPr lang="ru-RU" sz="2800" dirty="0" smtClean="0"/>
              <a:t>);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отозвать </a:t>
            </a:r>
            <a:r>
              <a:rPr lang="ru-RU" sz="2800" dirty="0"/>
              <a:t>открытый ключ в случае, если тайна соответствующего ему личного ключа нарушена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не </a:t>
            </a:r>
            <a:r>
              <a:rPr lang="ru-RU" sz="2800" dirty="0"/>
              <a:t>использовать личный ключ, если соответствующий ему открытый ключ отозван или срок действия этого открытого ключа истек.</a:t>
            </a:r>
          </a:p>
        </p:txBody>
      </p:sp>
    </p:spTree>
    <p:extLst>
      <p:ext uri="{BB962C8B-B14F-4D97-AF65-F5344CB8AC3E}">
        <p14:creationId xmlns:p14="http://schemas.microsoft.com/office/powerpoint/2010/main" val="13446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77" y="127402"/>
            <a:ext cx="120844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200"/>
              </a:spcAft>
            </a:pPr>
            <a:r>
              <a:rPr lang="ru-RU" sz="2800" b="1" dirty="0"/>
              <a:t>2.4</a:t>
            </a:r>
            <a:r>
              <a:rPr lang="ru-RU" sz="2800" b="1" dirty="0" smtClean="0"/>
              <a:t>. Требования </a:t>
            </a:r>
            <a:r>
              <a:rPr lang="ru-RU" sz="2800" b="1" dirty="0"/>
              <a:t>к доверяющей </a:t>
            </a:r>
            <a:r>
              <a:rPr lang="ru-RU" sz="2800" b="1" dirty="0" smtClean="0"/>
              <a:t>стороне</a:t>
            </a:r>
          </a:p>
          <a:p>
            <a:pPr indent="533400">
              <a:spcAft>
                <a:spcPts val="1200"/>
              </a:spcAft>
            </a:pPr>
            <a:r>
              <a:rPr lang="ru-RU" sz="2800" dirty="0" smtClean="0"/>
              <a:t>Доверяющие </a:t>
            </a:r>
            <a:r>
              <a:rPr lang="ru-RU" sz="2800" dirty="0"/>
              <a:t>стороны могут запрашивать у </a:t>
            </a:r>
            <a:r>
              <a:rPr lang="ru-RU" sz="2800" dirty="0" smtClean="0"/>
              <a:t>оператора сертификаты </a:t>
            </a:r>
            <a:r>
              <a:rPr lang="ru-RU" sz="2800" dirty="0"/>
              <a:t>и атрибутные </a:t>
            </a:r>
            <a:r>
              <a:rPr lang="ru-RU" sz="2800" dirty="0" smtClean="0"/>
              <a:t>сертификаты любого подписчика и </a:t>
            </a:r>
            <a:r>
              <a:rPr lang="ru-RU" sz="2800" dirty="0"/>
              <a:t>использовать их для проверки электронной цифровой подписи электронного документа</a:t>
            </a:r>
            <a:r>
              <a:rPr lang="ru-RU" sz="2800" dirty="0" smtClean="0"/>
              <a:t>.</a:t>
            </a:r>
          </a:p>
          <a:p>
            <a:pPr indent="533400">
              <a:spcAft>
                <a:spcPts val="1200"/>
              </a:spcAft>
            </a:pPr>
            <a:r>
              <a:rPr lang="ru-RU" sz="2800" dirty="0" smtClean="0"/>
              <a:t>Перед </a:t>
            </a:r>
            <a:r>
              <a:rPr lang="ru-RU" sz="2800" dirty="0"/>
              <a:t>установлением доверия к электронному документу доверяющая </a:t>
            </a:r>
            <a:r>
              <a:rPr lang="ru-RU" sz="2800" dirty="0" smtClean="0"/>
              <a:t>сторона </a:t>
            </a:r>
            <a:r>
              <a:rPr lang="ru-RU" sz="2800" u="sng" dirty="0" smtClean="0"/>
              <a:t>обязана</a:t>
            </a:r>
            <a:r>
              <a:rPr lang="ru-RU" sz="2800" dirty="0" smtClean="0"/>
              <a:t>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убедиться </a:t>
            </a:r>
            <a:r>
              <a:rPr lang="ru-RU" sz="2800" dirty="0"/>
              <a:t>в действительности сертификата и атрибутного сертификата, включая их проверку на отзыв или истечение срока действия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удостовериться</a:t>
            </a:r>
            <a:r>
              <a:rPr lang="ru-RU" sz="2800" dirty="0"/>
              <a:t>, что в атрибутном </a:t>
            </a:r>
            <a:r>
              <a:rPr lang="ru-RU" sz="2800" dirty="0" smtClean="0"/>
              <a:t>сертификате содержится </a:t>
            </a:r>
            <a:r>
              <a:rPr lang="ru-RU" sz="2800" dirty="0"/>
              <a:t>информация о полномочиях физического лица.</a:t>
            </a:r>
          </a:p>
        </p:txBody>
      </p:sp>
    </p:spTree>
    <p:extLst>
      <p:ext uri="{BB962C8B-B14F-4D97-AF65-F5344CB8AC3E}">
        <p14:creationId xmlns:p14="http://schemas.microsoft.com/office/powerpoint/2010/main" val="2345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b="1" dirty="0"/>
              <a:t>2.5.Требования к центру атрибутных </a:t>
            </a:r>
            <a:r>
              <a:rPr lang="ru-RU" sz="2800" b="1" dirty="0" smtClean="0"/>
              <a:t>сертификатов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Центр </a:t>
            </a:r>
            <a:r>
              <a:rPr lang="ru-RU" sz="2800" dirty="0"/>
              <a:t>атрибутных сертификатов на основании сертификатов </a:t>
            </a:r>
            <a:r>
              <a:rPr lang="ru-RU" sz="2800" u="sng" dirty="0"/>
              <a:t>физических лиц</a:t>
            </a:r>
            <a:r>
              <a:rPr lang="ru-RU" sz="2800" dirty="0"/>
              <a:t>, работающих в государственных органах и других организациях, а также иных физических лиц издает </a:t>
            </a:r>
            <a:r>
              <a:rPr lang="ru-RU" sz="2800" u="sng" dirty="0"/>
              <a:t>атрибутные сертификаты</a:t>
            </a:r>
            <a:r>
              <a:rPr lang="ru-RU" sz="2800" dirty="0"/>
              <a:t> в соответствии с </a:t>
            </a:r>
            <a:r>
              <a:rPr lang="ru-RU" sz="2800" u="sng" dirty="0"/>
              <a:t>политикой</a:t>
            </a:r>
            <a:r>
              <a:rPr lang="ru-RU" sz="2800" dirty="0"/>
              <a:t> применения атрибутных сертификатов</a:t>
            </a:r>
            <a:r>
              <a:rPr lang="ru-RU" sz="2800" dirty="0" smtClean="0"/>
              <a:t>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атрибутных сертификатах содержится информация о </a:t>
            </a:r>
            <a:r>
              <a:rPr lang="ru-RU" sz="2800" u="sng" dirty="0"/>
              <a:t>полномочиях</a:t>
            </a:r>
            <a:r>
              <a:rPr lang="ru-RU" sz="2800" dirty="0"/>
              <a:t> таких </a:t>
            </a:r>
            <a:r>
              <a:rPr lang="ru-RU" sz="2800" u="sng" dirty="0" smtClean="0"/>
              <a:t>физических лиц</a:t>
            </a:r>
            <a:r>
              <a:rPr lang="ru-RU" sz="2800" dirty="0" smtClean="0"/>
              <a:t>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Функции </a:t>
            </a:r>
            <a:r>
              <a:rPr lang="ru-RU" sz="2800" dirty="0"/>
              <a:t>центра атрибутных сертификатов осуществляет республиканский удостоверяющий центр.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1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3741" y="2388314"/>
            <a:ext cx="11618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b="1" dirty="0"/>
              <a:t>3</a:t>
            </a:r>
            <a:r>
              <a:rPr lang="ru-RU" sz="2800" b="1" dirty="0" smtClean="0"/>
              <a:t>. Требования </a:t>
            </a:r>
            <a:r>
              <a:rPr lang="ru-RU" sz="2800" b="1" dirty="0"/>
              <a:t>к республиканскому удостоверяющему </a:t>
            </a:r>
            <a:r>
              <a:rPr lang="ru-RU" sz="2800" b="1" dirty="0" smtClean="0"/>
              <a:t>центру</a:t>
            </a:r>
          </a:p>
          <a:p>
            <a:pPr indent="493713">
              <a:spcAft>
                <a:spcPts val="1200"/>
              </a:spcAft>
            </a:pPr>
            <a:r>
              <a:rPr lang="ru-RU" sz="2800" b="1" dirty="0" smtClean="0"/>
              <a:t>3.1. Требования </a:t>
            </a:r>
            <a:r>
              <a:rPr lang="ru-RU" sz="2800" b="1" dirty="0"/>
              <a:t>по управлению </a:t>
            </a:r>
            <a:r>
              <a:rPr lang="ru-RU" sz="2800" b="1" dirty="0" smtClean="0"/>
              <a:t>ключами</a:t>
            </a:r>
          </a:p>
        </p:txBody>
      </p:sp>
    </p:spTree>
    <p:extLst>
      <p:ext uri="{BB962C8B-B14F-4D97-AF65-F5344CB8AC3E}">
        <p14:creationId xmlns:p14="http://schemas.microsoft.com/office/powerpoint/2010/main" val="8933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3</a:t>
            </a:r>
            <a:r>
              <a:rPr lang="ru-RU" sz="2800" b="1" dirty="0" smtClean="0"/>
              <a:t>.1.1.Выработка </a:t>
            </a:r>
            <a:r>
              <a:rPr lang="ru-RU" sz="2800" b="1" dirty="0"/>
              <a:t>личного </a:t>
            </a:r>
            <a:r>
              <a:rPr lang="ru-RU" sz="2800" b="1" dirty="0" smtClean="0"/>
              <a:t>ключа республиканского </a:t>
            </a:r>
            <a:r>
              <a:rPr lang="ru-RU" sz="2800" b="1" dirty="0"/>
              <a:t>удостоверяющего центра, центра </a:t>
            </a:r>
            <a:r>
              <a:rPr lang="ru-RU" sz="2800" b="1" u="sng" dirty="0"/>
              <a:t>атрибутных</a:t>
            </a:r>
            <a:r>
              <a:rPr lang="ru-RU" sz="2800" b="1" dirty="0"/>
              <a:t> </a:t>
            </a:r>
            <a:r>
              <a:rPr lang="ru-RU" sz="2800" b="1" dirty="0" smtClean="0"/>
              <a:t>сертификатов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Выработка личных ключей и открытых ключей республиканского </a:t>
            </a:r>
            <a:r>
              <a:rPr lang="ru-RU" sz="2800" dirty="0"/>
              <a:t>удостоверяющего центра и центра </a:t>
            </a:r>
            <a:r>
              <a:rPr lang="ru-RU" sz="2800" u="sng" dirty="0"/>
              <a:t>атрибутных</a:t>
            </a:r>
            <a:r>
              <a:rPr lang="ru-RU" sz="2800" dirty="0"/>
              <a:t> </a:t>
            </a:r>
            <a:r>
              <a:rPr lang="ru-RU" sz="2800" dirty="0" smtClean="0"/>
              <a:t>сертификатов осуществляется подготовленными и доверенными работниками </a:t>
            </a:r>
            <a:r>
              <a:rPr lang="ru-RU" sz="2800" dirty="0"/>
              <a:t>оператора </a:t>
            </a:r>
            <a:r>
              <a:rPr lang="ru-RU" sz="2800" dirty="0" smtClean="0"/>
              <a:t>в конструктивно </a:t>
            </a:r>
            <a:r>
              <a:rPr lang="ru-RU" sz="2800" dirty="0"/>
              <a:t>защищенной среде под контролем как минимум двух работников оператора с использованием </a:t>
            </a:r>
            <a:r>
              <a:rPr lang="ru-RU" sz="2800" u="sng" dirty="0" smtClean="0"/>
              <a:t>сертифицированного</a:t>
            </a:r>
            <a:r>
              <a:rPr lang="ru-RU" sz="2800" dirty="0" smtClean="0"/>
              <a:t> программно-аппаратного средства электронной </a:t>
            </a:r>
            <a:r>
              <a:rPr lang="ru-RU" sz="2800" u="sng" dirty="0"/>
              <a:t>цифровой подписи</a:t>
            </a:r>
            <a:r>
              <a:rPr lang="ru-RU" sz="2800" dirty="0"/>
              <a:t>, </a:t>
            </a:r>
            <a:r>
              <a:rPr lang="ru-RU" sz="2800" dirty="0" smtClean="0"/>
              <a:t>имеющего </a:t>
            </a:r>
            <a:r>
              <a:rPr lang="ru-RU" sz="2800" u="sng" dirty="0" smtClean="0"/>
              <a:t>сертификат</a:t>
            </a:r>
            <a:r>
              <a:rPr lang="ru-RU" sz="2800" dirty="0" smtClean="0"/>
              <a:t> </a:t>
            </a:r>
            <a:r>
              <a:rPr lang="ru-RU" sz="2800" dirty="0"/>
              <a:t>соответствия Национальной системы подтверждения соответствия Республики Беларусь требованиям технического регламента Республики Беларусь «Информационные технологии. Средства защиты информации. Информационная безопасность» (ТР 2013/027/BY).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27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/>
              <a:t>Порядок выработки личного ключа подписи и формирование запроса </a:t>
            </a:r>
            <a:r>
              <a:rPr lang="ru-RU" sz="2800" dirty="0" smtClean="0"/>
              <a:t>к корневому </a:t>
            </a:r>
            <a:r>
              <a:rPr lang="ru-RU" sz="2800" dirty="0"/>
              <a:t>удостоверяющему </a:t>
            </a:r>
            <a:r>
              <a:rPr lang="ru-RU" sz="2800" dirty="0" smtClean="0"/>
              <a:t>центру на </a:t>
            </a:r>
            <a:r>
              <a:rPr lang="ru-RU" sz="2800" dirty="0"/>
              <a:t>издание </a:t>
            </a:r>
            <a:r>
              <a:rPr lang="ru-RU" sz="2800" dirty="0" smtClean="0"/>
              <a:t>сертификата республиканского </a:t>
            </a:r>
            <a:r>
              <a:rPr lang="ru-RU" sz="2800" dirty="0"/>
              <a:t>удостоверяющего </a:t>
            </a:r>
            <a:r>
              <a:rPr lang="ru-RU" sz="2800" dirty="0" smtClean="0"/>
              <a:t>центра определен </a:t>
            </a:r>
            <a:r>
              <a:rPr lang="ru-RU" sz="2800" dirty="0"/>
              <a:t>в организационно-распорядительных </a:t>
            </a:r>
            <a:r>
              <a:rPr lang="ru-RU" sz="2800" dirty="0" smtClean="0"/>
              <a:t>документах оператора.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Порядок </a:t>
            </a:r>
            <a:r>
              <a:rPr lang="ru-RU" sz="2800" dirty="0"/>
              <a:t>выработки </a:t>
            </a:r>
            <a:r>
              <a:rPr lang="ru-RU" sz="2800" u="sng" dirty="0"/>
              <a:t>личного</a:t>
            </a:r>
            <a:r>
              <a:rPr lang="ru-RU" sz="2800" dirty="0"/>
              <a:t> ключа и </a:t>
            </a:r>
            <a:r>
              <a:rPr lang="ru-RU" sz="2800" u="sng" dirty="0"/>
              <a:t>открытого</a:t>
            </a:r>
            <a:r>
              <a:rPr lang="ru-RU" sz="2800" dirty="0"/>
              <a:t> ключа центра </a:t>
            </a:r>
            <a:r>
              <a:rPr lang="ru-RU" sz="2800" u="sng" dirty="0"/>
              <a:t>атрибутных </a:t>
            </a:r>
            <a:r>
              <a:rPr lang="ru-RU" sz="2800" u="sng" dirty="0" smtClean="0"/>
              <a:t>сертификатов</a:t>
            </a:r>
            <a:r>
              <a:rPr lang="ru-RU" sz="2800" dirty="0" smtClean="0"/>
              <a:t> определяется </a:t>
            </a:r>
            <a:r>
              <a:rPr lang="ru-RU" sz="2800" dirty="0"/>
              <a:t>в организационно-распорядительных документах оператора</a:t>
            </a:r>
            <a:r>
              <a:rPr lang="ru-RU" sz="2800" dirty="0" smtClean="0"/>
              <a:t>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Срок </a:t>
            </a:r>
            <a:r>
              <a:rPr lang="ru-RU" sz="2800" dirty="0"/>
              <a:t>действия </a:t>
            </a:r>
            <a:r>
              <a:rPr lang="ru-RU" sz="2800" u="sng" dirty="0"/>
              <a:t>сертификата республиканского</a:t>
            </a:r>
            <a:r>
              <a:rPr lang="ru-RU" sz="2800" dirty="0"/>
              <a:t> </a:t>
            </a:r>
            <a:r>
              <a:rPr lang="ru-RU" sz="2800" dirty="0" smtClean="0"/>
              <a:t>удостоверяющего центра – 15 </a:t>
            </a:r>
            <a:r>
              <a:rPr lang="ru-RU" sz="2800" dirty="0"/>
              <a:t>лет</a:t>
            </a:r>
            <a:r>
              <a:rPr lang="ru-RU" sz="2800" dirty="0" smtClean="0"/>
              <a:t>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Срок </a:t>
            </a:r>
            <a:r>
              <a:rPr lang="ru-RU" sz="2800" dirty="0"/>
              <a:t>действия сертификата центра </a:t>
            </a:r>
            <a:r>
              <a:rPr lang="ru-RU" sz="2800" u="sng" dirty="0"/>
              <a:t>атрибутных сертификатов </a:t>
            </a:r>
            <a:r>
              <a:rPr lang="ru-RU" sz="2800" dirty="0" smtClean="0"/>
              <a:t>– 10 </a:t>
            </a:r>
            <a:r>
              <a:rPr lang="ru-RU" sz="2800" dirty="0"/>
              <a:t>лет.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/>
              <a:t>До истечения срока действия </a:t>
            </a:r>
            <a:r>
              <a:rPr lang="ru-RU" sz="2800" u="sng" dirty="0"/>
              <a:t>личного</a:t>
            </a:r>
            <a:r>
              <a:rPr lang="ru-RU" sz="2800" dirty="0"/>
              <a:t> ключа подписи республиканского удостоверяющего </a:t>
            </a:r>
            <a:r>
              <a:rPr lang="ru-RU" sz="2800" dirty="0" smtClean="0"/>
              <a:t>центра оператор вырабатывает новую </a:t>
            </a:r>
            <a:r>
              <a:rPr lang="ru-RU" sz="2800" dirty="0"/>
              <a:t>пару ключей для подписи издаваемых сертификатов и </a:t>
            </a:r>
            <a:r>
              <a:rPr lang="ru-RU" sz="2800" dirty="0" smtClean="0"/>
              <a:t>принимает все </a:t>
            </a:r>
            <a:r>
              <a:rPr lang="ru-RU" sz="2800" dirty="0"/>
              <a:t>необходимые меры для того, чтобы </a:t>
            </a:r>
            <a:r>
              <a:rPr lang="ru-RU" sz="2800" u="sng" dirty="0"/>
              <a:t>избежать нарушения </a:t>
            </a:r>
            <a:r>
              <a:rPr lang="ru-RU" sz="2800" dirty="0"/>
              <a:t>деятельности любого участника, </a:t>
            </a:r>
            <a:r>
              <a:rPr lang="ru-RU" sz="2800" u="sng" dirty="0"/>
              <a:t>доверяющего</a:t>
            </a:r>
            <a:r>
              <a:rPr lang="ru-RU" sz="2800" dirty="0"/>
              <a:t> сертификату республиканского удостоверяющего центра. </a:t>
            </a:r>
            <a:endParaRPr lang="ru-RU" sz="2800" dirty="0" smtClean="0"/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Новые </a:t>
            </a:r>
            <a:r>
              <a:rPr lang="ru-RU" sz="2800" dirty="0"/>
              <a:t>ключи республиканского удостоверяющего </a:t>
            </a:r>
            <a:r>
              <a:rPr lang="ru-RU" sz="2800" dirty="0" smtClean="0"/>
              <a:t>центра </a:t>
            </a:r>
            <a:r>
              <a:rPr lang="ru-RU" sz="2800" u="sng" dirty="0" smtClean="0"/>
              <a:t>создаются</a:t>
            </a:r>
            <a:r>
              <a:rPr lang="ru-RU" sz="2800" dirty="0" smtClean="0"/>
              <a:t> и </a:t>
            </a:r>
            <a:r>
              <a:rPr lang="ru-RU" sz="2800" u="sng" dirty="0"/>
              <a:t>распространяются</a:t>
            </a:r>
            <a:r>
              <a:rPr lang="ru-RU" sz="2800" dirty="0"/>
              <a:t> </a:t>
            </a:r>
            <a:r>
              <a:rPr lang="ru-RU" sz="2800" dirty="0" smtClean="0"/>
              <a:t>в соответствии </a:t>
            </a:r>
            <a:r>
              <a:rPr lang="ru-RU" sz="2800" dirty="0"/>
              <a:t>с </a:t>
            </a:r>
            <a:r>
              <a:rPr lang="ru-RU" sz="2800" dirty="0" smtClean="0"/>
              <a:t>регламентом деятельности </a:t>
            </a:r>
            <a:r>
              <a:rPr lang="ru-RU" sz="2800" dirty="0"/>
              <a:t>республиканского удостоверяющего центра.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5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0492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Нормативная правовая база  (3/22)</a:t>
            </a:r>
          </a:p>
          <a:p>
            <a:pPr algn="ctr"/>
            <a:r>
              <a:rPr lang="ru-RU" sz="2800" b="1" dirty="0" smtClean="0"/>
              <a:t>Указы Президента Республики Беларусь </a:t>
            </a:r>
            <a:r>
              <a:rPr lang="ru-RU" sz="2800" dirty="0" smtClean="0"/>
              <a:t>(1/5)</a:t>
            </a: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1) Указ </a:t>
            </a:r>
            <a:r>
              <a:rPr lang="ru-RU" sz="2800" dirty="0">
                <a:hlinkClick r:id="rId2"/>
              </a:rPr>
              <a:t>Президента Республики Беларусь от 16.12.2019 № 460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Об общегосударственной автоматизированной информационной системе» (Национальный правовой Интернет-портал Республики Беларусь, 19.12.2019, 1/18721)</a:t>
            </a:r>
            <a:br>
              <a:rPr lang="ru-RU" sz="2800" dirty="0"/>
            </a:br>
            <a:endParaRPr lang="ru-RU" sz="2800" dirty="0"/>
          </a:p>
          <a:p>
            <a:r>
              <a:rPr lang="ru-RU" sz="2800" dirty="0" smtClean="0">
                <a:hlinkClick r:id="rId3"/>
              </a:rPr>
              <a:t>2) Указ </a:t>
            </a:r>
            <a:r>
              <a:rPr lang="ru-RU" sz="2800" dirty="0">
                <a:hlinkClick r:id="rId3"/>
              </a:rPr>
              <a:t>Президента Республики Беларусь от 15 марта 2016 г. № 98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совершенствовании порядка передачи сообщений электросвязи» (Национальный правовой Интернет-портал Республики Беларусь, 17.03.2016, 1/16329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4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8475"/>
            <a:r>
              <a:rPr lang="ru-RU" sz="2800" dirty="0"/>
              <a:t>До истечения срока действия </a:t>
            </a:r>
            <a:r>
              <a:rPr lang="ru-RU" sz="2800" u="sng" dirty="0"/>
              <a:t>личного ключа </a:t>
            </a:r>
            <a:r>
              <a:rPr lang="ru-RU" sz="2800" dirty="0"/>
              <a:t>подписи </a:t>
            </a:r>
            <a:r>
              <a:rPr lang="ru-RU" sz="2800" u="sng" dirty="0"/>
              <a:t>центра атрибутных </a:t>
            </a:r>
            <a:r>
              <a:rPr lang="ru-RU" sz="2800" u="sng" dirty="0" smtClean="0"/>
              <a:t>сертификатов </a:t>
            </a:r>
            <a:r>
              <a:rPr lang="ru-RU" sz="2800" dirty="0" smtClean="0"/>
              <a:t>оператор </a:t>
            </a:r>
            <a:r>
              <a:rPr lang="ru-RU" sz="2800" dirty="0"/>
              <a:t>вырабатывает новую пару ключей </a:t>
            </a:r>
            <a:r>
              <a:rPr lang="ru-RU" sz="2800" dirty="0" smtClean="0"/>
              <a:t>для подписи </a:t>
            </a:r>
            <a:r>
              <a:rPr lang="ru-RU" sz="2800" dirty="0"/>
              <a:t>издаваемых </a:t>
            </a:r>
            <a:r>
              <a:rPr lang="ru-RU" sz="2800" u="sng" dirty="0"/>
              <a:t>атрибутных </a:t>
            </a:r>
            <a:r>
              <a:rPr lang="ru-RU" sz="2800" u="sng" dirty="0" smtClean="0"/>
              <a:t>сертификатов </a:t>
            </a:r>
            <a:r>
              <a:rPr lang="ru-RU" sz="2800" dirty="0" smtClean="0"/>
              <a:t>и </a:t>
            </a:r>
            <a:r>
              <a:rPr lang="ru-RU" sz="2800" dirty="0"/>
              <a:t>принимает все необходимые меры для того, чтобы избежать нарушения деятельности любого участника, </a:t>
            </a:r>
            <a:r>
              <a:rPr lang="ru-RU" sz="2800" u="sng" dirty="0"/>
              <a:t>доверяющего</a:t>
            </a:r>
            <a:r>
              <a:rPr lang="ru-RU" sz="2800" dirty="0"/>
              <a:t> сертификату центра атрибутных сертификатов. </a:t>
            </a:r>
            <a:endParaRPr lang="ru-RU" sz="2800" dirty="0" smtClean="0"/>
          </a:p>
          <a:p>
            <a:pPr indent="498475"/>
            <a:r>
              <a:rPr lang="ru-RU" sz="2800" dirty="0" smtClean="0"/>
              <a:t>Новые </a:t>
            </a:r>
            <a:r>
              <a:rPr lang="ru-RU" sz="2800" dirty="0"/>
              <a:t>ключи центра </a:t>
            </a:r>
            <a:r>
              <a:rPr lang="ru-RU" sz="2800" u="sng" dirty="0"/>
              <a:t>атрибутных </a:t>
            </a:r>
            <a:r>
              <a:rPr lang="ru-RU" sz="2800" u="sng" dirty="0" smtClean="0"/>
              <a:t>сертификатов </a:t>
            </a:r>
            <a:r>
              <a:rPr lang="ru-RU" sz="2800" dirty="0" smtClean="0"/>
              <a:t>создаются </a:t>
            </a:r>
            <a:r>
              <a:rPr lang="ru-RU" sz="2800" dirty="0"/>
              <a:t>и распространяются </a:t>
            </a:r>
            <a:r>
              <a:rPr lang="ru-RU" sz="2800" dirty="0" smtClean="0"/>
              <a:t>в соответствии </a:t>
            </a:r>
            <a:r>
              <a:rPr lang="ru-RU" sz="2800" dirty="0"/>
              <a:t>с регламентом</a:t>
            </a:r>
            <a:r>
              <a:rPr lang="ru-RU" sz="2800" dirty="0" smtClean="0"/>
              <a:t>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.</a:t>
            </a:r>
            <a:endParaRPr lang="ru-RU" sz="2800" dirty="0" smtClean="0">
              <a:effectLst/>
            </a:endParaRPr>
          </a:p>
          <a:p>
            <a:pPr indent="498475"/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8475">
              <a:spcAft>
                <a:spcPts val="1200"/>
              </a:spcAft>
            </a:pPr>
            <a:r>
              <a:rPr lang="ru-RU" sz="2800" b="1" dirty="0"/>
              <a:t>3.1.2.Хранение, резервное копирование и восстановление личного </a:t>
            </a:r>
            <a:r>
              <a:rPr lang="ru-RU" sz="2800" b="1" dirty="0" smtClean="0"/>
              <a:t>ключа республиканского </a:t>
            </a:r>
            <a:r>
              <a:rPr lang="ru-RU" sz="2800" b="1" dirty="0"/>
              <a:t>удостоверяющего центра, центра атрибутных </a:t>
            </a:r>
            <a:r>
              <a:rPr lang="ru-RU" sz="2800" b="1" dirty="0" smtClean="0"/>
              <a:t>сертификатов</a:t>
            </a:r>
          </a:p>
          <a:p>
            <a:pPr indent="498475">
              <a:spcAft>
                <a:spcPts val="1200"/>
              </a:spcAft>
            </a:pPr>
            <a:r>
              <a:rPr lang="ru-RU" sz="2800" dirty="0" smtClean="0"/>
              <a:t>Личные ключи республиканского </a:t>
            </a:r>
            <a:r>
              <a:rPr lang="ru-RU" sz="2800" dirty="0"/>
              <a:t>удостоверяющего центра и центра атрибутных </a:t>
            </a:r>
            <a:r>
              <a:rPr lang="ru-RU" sz="2800" dirty="0" smtClean="0"/>
              <a:t>сертификатов хранятся в </a:t>
            </a:r>
            <a:r>
              <a:rPr lang="ru-RU" sz="2800" u="sng" dirty="0"/>
              <a:t>тайне</a:t>
            </a:r>
            <a:r>
              <a:rPr lang="ru-RU" sz="2800" dirty="0"/>
              <a:t> и </a:t>
            </a:r>
            <a:r>
              <a:rPr lang="ru-RU" sz="2800" dirty="0" smtClean="0"/>
              <a:t>используются только в </a:t>
            </a:r>
            <a:r>
              <a:rPr lang="ru-RU" sz="2800" u="sng" dirty="0" smtClean="0"/>
              <a:t>сертифицированном</a:t>
            </a:r>
            <a:r>
              <a:rPr lang="ru-RU" sz="2800" dirty="0" smtClean="0"/>
              <a:t> программно-аппаратном средстве электронной </a:t>
            </a:r>
            <a:r>
              <a:rPr lang="ru-RU" sz="2800" dirty="0"/>
              <a:t>цифровой </a:t>
            </a:r>
            <a:r>
              <a:rPr lang="ru-RU" sz="2800" u="sng" dirty="0"/>
              <a:t>подписи</a:t>
            </a:r>
            <a:r>
              <a:rPr lang="ru-RU" sz="2800" dirty="0" smtClean="0"/>
              <a:t>.</a:t>
            </a:r>
          </a:p>
          <a:p>
            <a:pPr indent="498475">
              <a:spcAft>
                <a:spcPts val="1200"/>
              </a:spcAft>
            </a:pPr>
            <a:r>
              <a:rPr lang="ru-RU" sz="2800" dirty="0" smtClean="0"/>
              <a:t>Средства </a:t>
            </a:r>
            <a:r>
              <a:rPr lang="ru-RU" sz="2800" dirty="0"/>
              <a:t>контроля доступа к программно-аппаратному средству электронной цифровой подписи, в котором хранятся </a:t>
            </a:r>
            <a:r>
              <a:rPr lang="ru-RU" sz="2800" dirty="0" smtClean="0"/>
              <a:t>личные ключи республиканского </a:t>
            </a:r>
            <a:r>
              <a:rPr lang="ru-RU" sz="2800" dirty="0"/>
              <a:t>удостоверяющего центра и центра атрибутных сертификатов, </a:t>
            </a:r>
            <a:r>
              <a:rPr lang="ru-RU" sz="2800" dirty="0" smtClean="0"/>
              <a:t>гарантируют отсутствие </a:t>
            </a:r>
            <a:r>
              <a:rPr lang="ru-RU" sz="2800" dirty="0"/>
              <a:t>несанкционированного доступа к ним.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42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8475">
              <a:spcAft>
                <a:spcPts val="1200"/>
              </a:spcAft>
            </a:pPr>
            <a:r>
              <a:rPr lang="ru-RU" sz="2800" dirty="0"/>
              <a:t>Работники </a:t>
            </a:r>
            <a:r>
              <a:rPr lang="ru-RU" sz="2800" dirty="0" smtClean="0"/>
              <a:t>оператора осуществляют резервное копирование личных ключей республиканского </a:t>
            </a:r>
            <a:r>
              <a:rPr lang="ru-RU" sz="2800" dirty="0"/>
              <a:t>удостоверяющего центра и центра атрибутных </a:t>
            </a:r>
            <a:r>
              <a:rPr lang="ru-RU" sz="2800" dirty="0" smtClean="0"/>
              <a:t>сертификатов.</a:t>
            </a:r>
          </a:p>
          <a:p>
            <a:pPr indent="498475">
              <a:spcAft>
                <a:spcPts val="1200"/>
              </a:spcAft>
            </a:pPr>
            <a:r>
              <a:rPr lang="ru-RU" sz="2800" dirty="0" smtClean="0"/>
              <a:t>Резервные копии личных ключей республиканского </a:t>
            </a:r>
            <a:r>
              <a:rPr lang="ru-RU" sz="2800" dirty="0"/>
              <a:t>удостоверяющего центра и центра атрибутных </a:t>
            </a:r>
            <a:r>
              <a:rPr lang="ru-RU" sz="2800" dirty="0" smtClean="0"/>
              <a:t>сертификатов хранятся </a:t>
            </a:r>
            <a:r>
              <a:rPr lang="ru-RU" sz="2800" dirty="0"/>
              <a:t>в зашифрованном виде. </a:t>
            </a:r>
            <a:endParaRPr lang="ru-RU" sz="2800" dirty="0" smtClean="0"/>
          </a:p>
          <a:p>
            <a:pPr indent="498475">
              <a:spcAft>
                <a:spcPts val="1200"/>
              </a:spcAft>
            </a:pPr>
            <a:r>
              <a:rPr lang="ru-RU" sz="2800" dirty="0" smtClean="0"/>
              <a:t>К ключам шифрования резервных копий личных </a:t>
            </a:r>
            <a:r>
              <a:rPr lang="ru-RU" sz="2800" dirty="0"/>
              <a:t>ключей республиканского удостоверяющего центра и центра атрибутных </a:t>
            </a:r>
            <a:r>
              <a:rPr lang="ru-RU" sz="2800" dirty="0" smtClean="0"/>
              <a:t>сертификатов применяется </a:t>
            </a:r>
            <a:r>
              <a:rPr lang="ru-RU" sz="2800" dirty="0"/>
              <a:t>(</a:t>
            </a:r>
            <a:r>
              <a:rPr lang="ru-RU" sz="2800" dirty="0" smtClean="0"/>
              <a:t>5,3</a:t>
            </a:r>
            <a:r>
              <a:rPr lang="ru-RU" sz="2800" dirty="0"/>
              <a:t>)-пороговое разделение секрета в соответствии с криптографическим алгоритмом, установленным в СТБ34.101.60-2014 «Информационные технологии и безопасность. Алгоритмы разделения секрета</a:t>
            </a:r>
            <a:r>
              <a:rPr lang="ru-RU" sz="2800" dirty="0" smtClean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156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8475">
              <a:spcAft>
                <a:spcPts val="1200"/>
              </a:spcAft>
            </a:pPr>
            <a:r>
              <a:rPr lang="ru-RU" sz="2800" dirty="0" smtClean="0"/>
              <a:t>Резервное </a:t>
            </a:r>
            <a:r>
              <a:rPr lang="ru-RU" sz="2800" dirty="0"/>
              <a:t>копирование </a:t>
            </a:r>
            <a:r>
              <a:rPr lang="ru-RU" sz="2800" dirty="0" smtClean="0"/>
              <a:t>личных ключей республиканского </a:t>
            </a:r>
            <a:r>
              <a:rPr lang="ru-RU" sz="2800" dirty="0"/>
              <a:t>удостоверяющего центра и центра атрибутных сертификатов, </a:t>
            </a:r>
            <a:r>
              <a:rPr lang="ru-RU" sz="2800" dirty="0" smtClean="0"/>
              <a:t>их восстановление </a:t>
            </a:r>
            <a:r>
              <a:rPr lang="ru-RU" sz="2800" dirty="0"/>
              <a:t>осуществляется в присутствии как минимум </a:t>
            </a:r>
            <a:r>
              <a:rPr lang="ru-RU" sz="2800" u="sng" dirty="0"/>
              <a:t>двух</a:t>
            </a:r>
            <a:r>
              <a:rPr lang="ru-RU" sz="2800" dirty="0"/>
              <a:t> </a:t>
            </a:r>
            <a:r>
              <a:rPr lang="ru-RU" sz="2800" dirty="0" smtClean="0"/>
              <a:t>подготовленных и доверенных </a:t>
            </a:r>
            <a:r>
              <a:rPr lang="ru-RU" sz="2800" dirty="0"/>
              <a:t>работников </a:t>
            </a:r>
            <a:r>
              <a:rPr lang="ru-RU" sz="2800" dirty="0" smtClean="0"/>
              <a:t>оператора в </a:t>
            </a:r>
            <a:r>
              <a:rPr lang="ru-RU" sz="2800" dirty="0"/>
              <a:t>отдельном </a:t>
            </a:r>
            <a:r>
              <a:rPr lang="ru-RU" sz="2800" u="sng" dirty="0"/>
              <a:t>помещении</a:t>
            </a:r>
            <a:r>
              <a:rPr lang="ru-RU" sz="2800" dirty="0"/>
              <a:t> </a:t>
            </a:r>
            <a:r>
              <a:rPr lang="ru-RU" sz="2800" dirty="0" smtClean="0"/>
              <a:t>на программно-аппаратном </a:t>
            </a:r>
            <a:r>
              <a:rPr lang="ru-RU" sz="2800" dirty="0"/>
              <a:t>средстве электронной цифровой </a:t>
            </a:r>
            <a:r>
              <a:rPr lang="ru-RU" sz="2800" dirty="0" smtClean="0"/>
              <a:t>подписи под </a:t>
            </a:r>
            <a:r>
              <a:rPr lang="ru-RU" sz="2800" dirty="0"/>
              <a:t>контролем </a:t>
            </a:r>
            <a:r>
              <a:rPr lang="ru-RU" sz="2800" u="sng" dirty="0"/>
              <a:t>комиссии</a:t>
            </a:r>
            <a:r>
              <a:rPr lang="ru-RU" sz="2800" dirty="0"/>
              <a:t> (владельцы частичных секретов резервной копии </a:t>
            </a:r>
            <a:r>
              <a:rPr lang="ru-RU" sz="2800" dirty="0" smtClean="0"/>
              <a:t>личных ключей различны).</a:t>
            </a:r>
          </a:p>
          <a:p>
            <a:pPr indent="498475">
              <a:spcAft>
                <a:spcPts val="1200"/>
              </a:spcAft>
            </a:pPr>
            <a:r>
              <a:rPr lang="ru-RU" sz="2800" dirty="0" smtClean="0"/>
              <a:t>Безопасность </a:t>
            </a:r>
            <a:r>
              <a:rPr lang="ru-RU" sz="2800" dirty="0"/>
              <a:t>резервных копий </a:t>
            </a:r>
            <a:r>
              <a:rPr lang="ru-RU" sz="2800" u="sng" dirty="0" smtClean="0"/>
              <a:t>личных ключей республиканского </a:t>
            </a:r>
            <a:r>
              <a:rPr lang="ru-RU" sz="2800" dirty="0"/>
              <a:t>удостоверяющего центра и центра </a:t>
            </a:r>
            <a:r>
              <a:rPr lang="ru-RU" sz="2800" u="sng" dirty="0"/>
              <a:t>атрибутных </a:t>
            </a:r>
            <a:r>
              <a:rPr lang="ru-RU" sz="2800" u="sng" dirty="0" smtClean="0"/>
              <a:t>сертификатов </a:t>
            </a:r>
            <a:r>
              <a:rPr lang="ru-RU" sz="2800" dirty="0" smtClean="0"/>
              <a:t>обеспечивается на таком </a:t>
            </a:r>
            <a:r>
              <a:rPr lang="ru-RU" sz="2800" dirty="0"/>
              <a:t>же или более высоком </a:t>
            </a:r>
            <a:r>
              <a:rPr lang="ru-RU" sz="2800" u="sng" dirty="0"/>
              <a:t>уровне</a:t>
            </a:r>
            <a:r>
              <a:rPr lang="ru-RU" sz="2800" dirty="0"/>
              <a:t>, как и для постоянно </a:t>
            </a:r>
            <a:r>
              <a:rPr lang="ru-RU" sz="2800" dirty="0" smtClean="0"/>
              <a:t>используемых личных ключей республиканского </a:t>
            </a:r>
            <a:r>
              <a:rPr lang="ru-RU" sz="2800" dirty="0"/>
              <a:t>удостоверяющего центра и центра атрибутных сертификатов.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65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1200"/>
              </a:spcAft>
            </a:pPr>
            <a:r>
              <a:rPr lang="ru-RU" sz="2800" b="1" dirty="0"/>
              <a:t>3.1.3</a:t>
            </a:r>
            <a:r>
              <a:rPr lang="ru-RU" sz="2800" b="1" dirty="0" smtClean="0"/>
              <a:t>. Распространение </a:t>
            </a:r>
            <a:r>
              <a:rPr lang="ru-RU" sz="2800" b="1" dirty="0"/>
              <a:t>открытых ключей республиканского удостоверяющего центра, центра атрибутных </a:t>
            </a:r>
            <a:r>
              <a:rPr lang="ru-RU" sz="2800" b="1" dirty="0" smtClean="0"/>
              <a:t>сертификатов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центр распространяет свой открытый ключ в виде сертификата, подписанного личным ключом корневого удостоверяющего центра Государственной системы управления открытыми ключами проверки электронной цифровой подписи Республики Беларусь.</a:t>
            </a:r>
            <a:endParaRPr lang="ru-RU" sz="2800" dirty="0" smtClean="0">
              <a:effectLst/>
            </a:endParaRP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Центр </a:t>
            </a:r>
            <a:r>
              <a:rPr lang="ru-RU" sz="2800" dirty="0"/>
              <a:t>атрибутных </a:t>
            </a:r>
            <a:r>
              <a:rPr lang="ru-RU" sz="2800" dirty="0" smtClean="0"/>
              <a:t>сертификатов распространяет </a:t>
            </a:r>
            <a:r>
              <a:rPr lang="ru-RU" sz="2800" dirty="0"/>
              <a:t>свой открытый ключ в виде сертификата, подписанного личным ключом республиканского удостоверяющего центра</a:t>
            </a:r>
            <a:r>
              <a:rPr lang="ru-RU" sz="2800" dirty="0" smtClean="0"/>
              <a:t>. Сертификаты республиканского </a:t>
            </a:r>
            <a:r>
              <a:rPr lang="ru-RU" sz="2800" dirty="0"/>
              <a:t>удостоверяющего </a:t>
            </a:r>
            <a:r>
              <a:rPr lang="ru-RU" sz="2800" dirty="0" smtClean="0"/>
              <a:t>центра и центра </a:t>
            </a:r>
            <a:r>
              <a:rPr lang="ru-RU" sz="2800" dirty="0"/>
              <a:t>атрибутных </a:t>
            </a:r>
            <a:r>
              <a:rPr lang="ru-RU" sz="2800" dirty="0" smtClean="0"/>
              <a:t>сертификатов размещаются на интернет-сайте 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6488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1200"/>
              </a:spcAft>
            </a:pPr>
            <a:r>
              <a:rPr lang="ru-RU" sz="2800" dirty="0" smtClean="0"/>
              <a:t>Доверяющие стороны должны </a:t>
            </a:r>
            <a:r>
              <a:rPr lang="ru-RU" sz="2800" dirty="0"/>
              <a:t>проводить проверку подлинности </a:t>
            </a:r>
            <a:r>
              <a:rPr lang="ru-RU" sz="2800" dirty="0" smtClean="0"/>
              <a:t>и целостности открытых ключей республиканского </a:t>
            </a:r>
            <a:r>
              <a:rPr lang="ru-RU" sz="2800" dirty="0"/>
              <a:t>удостоверяющего центра и центра атрибутных </a:t>
            </a:r>
            <a:r>
              <a:rPr lang="ru-RU" sz="2800" dirty="0" smtClean="0"/>
              <a:t>сертификатов при их получении.</a:t>
            </a:r>
          </a:p>
          <a:p>
            <a:pPr indent="539750">
              <a:spcAft>
                <a:spcPts val="1200"/>
              </a:spcAft>
            </a:pPr>
            <a:r>
              <a:rPr lang="ru-RU" sz="2800" b="1" dirty="0"/>
              <a:t>3.1.4</a:t>
            </a:r>
            <a:r>
              <a:rPr lang="ru-RU" sz="2800" b="1" dirty="0" smtClean="0"/>
              <a:t>. Депонирование личного ключа республиканского </a:t>
            </a:r>
            <a:r>
              <a:rPr lang="ru-RU" sz="2800" b="1" dirty="0"/>
              <a:t>удостоверяющего центра, центра атрибутных </a:t>
            </a:r>
            <a:r>
              <a:rPr lang="ru-RU" sz="2800" b="1" dirty="0" smtClean="0"/>
              <a:t>сертификатов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</a:t>
            </a:r>
            <a:r>
              <a:rPr lang="ru-RU" sz="2800" dirty="0" smtClean="0"/>
              <a:t>центр и </a:t>
            </a:r>
            <a:r>
              <a:rPr lang="ru-RU" sz="2800" dirty="0"/>
              <a:t>центр атрибутных </a:t>
            </a:r>
            <a:r>
              <a:rPr lang="ru-RU" sz="2800" dirty="0" smtClean="0"/>
              <a:t>сертификатов не осуществляют депонирование личных ключей республиканского </a:t>
            </a:r>
            <a:r>
              <a:rPr lang="ru-RU" sz="2800" dirty="0"/>
              <a:t>удостоверяющего центра и центра атрибутных сертификатов, </a:t>
            </a:r>
            <a:r>
              <a:rPr lang="ru-RU" sz="2800" dirty="0" smtClean="0"/>
              <a:t>несмотря на то</a:t>
            </a:r>
            <a:r>
              <a:rPr lang="ru-RU" sz="2800" dirty="0"/>
              <a:t>, </a:t>
            </a:r>
            <a:r>
              <a:rPr lang="ru-RU" sz="2800" dirty="0" smtClean="0"/>
              <a:t>что они осуществляют их резервное </a:t>
            </a:r>
            <a:r>
              <a:rPr lang="ru-RU" sz="2800" dirty="0"/>
              <a:t>копирование.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1200"/>
              </a:spcAft>
            </a:pPr>
            <a:r>
              <a:rPr lang="ru-RU" sz="2800" b="1" dirty="0"/>
              <a:t>3.1.5</a:t>
            </a:r>
            <a:r>
              <a:rPr lang="ru-RU" sz="2800" b="1" dirty="0" smtClean="0"/>
              <a:t>. Использование личного ключа республиканского </a:t>
            </a:r>
            <a:r>
              <a:rPr lang="ru-RU" sz="2800" b="1" dirty="0"/>
              <a:t>удостоверяющего центра, центра атрибутных </a:t>
            </a:r>
            <a:r>
              <a:rPr lang="ru-RU" sz="2800" b="1" dirty="0" smtClean="0"/>
              <a:t>сертификатов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</a:t>
            </a:r>
            <a:r>
              <a:rPr lang="ru-RU" sz="2800" dirty="0" smtClean="0"/>
              <a:t>центр использует свой личный ключ только </a:t>
            </a:r>
            <a:r>
              <a:rPr lang="ru-RU" sz="2800" dirty="0"/>
              <a:t>для издания сертификатов</a:t>
            </a:r>
            <a:r>
              <a:rPr lang="ru-RU" sz="2800" dirty="0" smtClean="0"/>
              <a:t>, списков </a:t>
            </a:r>
            <a:r>
              <a:rPr lang="ru-RU" sz="2800" dirty="0"/>
              <a:t>отозванных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предоставления информации о статусе сертификатов, определенных в </a:t>
            </a:r>
            <a:r>
              <a:rPr lang="ru-RU" sz="2800" dirty="0" smtClean="0"/>
              <a:t>соответствующей политике </a:t>
            </a:r>
            <a:r>
              <a:rPr lang="ru-RU" sz="2800" dirty="0"/>
              <a:t>применения сертификатов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Центр </a:t>
            </a:r>
            <a:r>
              <a:rPr lang="ru-RU" sz="2800" dirty="0"/>
              <a:t>атрибутных </a:t>
            </a:r>
            <a:r>
              <a:rPr lang="ru-RU" sz="2800" dirty="0" smtClean="0"/>
              <a:t>сертификатов использует </a:t>
            </a:r>
            <a:r>
              <a:rPr lang="ru-RU" sz="2800" dirty="0"/>
              <a:t>свой личный ключ только для издания атрибутных сертификатов, списков </a:t>
            </a:r>
            <a:r>
              <a:rPr lang="ru-RU" sz="2800" dirty="0" smtClean="0"/>
              <a:t>отозванных атрибутных сертификатов и </a:t>
            </a:r>
            <a:r>
              <a:rPr lang="ru-RU" sz="2800" dirty="0"/>
              <a:t>предоставления информации о статусе атрибутных сертификатов, определенных в политике </a:t>
            </a:r>
            <a:r>
              <a:rPr lang="ru-RU" sz="2800" dirty="0" smtClean="0"/>
              <a:t>применения атрибутных сертификатов</a:t>
            </a:r>
            <a:r>
              <a:rPr lang="ru-RU" sz="2800" dirty="0"/>
              <a:t>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30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1200"/>
              </a:spcAft>
            </a:pPr>
            <a:r>
              <a:rPr lang="ru-RU" sz="2800" b="1" dirty="0"/>
              <a:t>3.1.6</a:t>
            </a:r>
            <a:r>
              <a:rPr lang="ru-RU" sz="2800" b="1" dirty="0" smtClean="0"/>
              <a:t>. Окончание </a:t>
            </a:r>
            <a:r>
              <a:rPr lang="ru-RU" sz="2800" b="1" dirty="0"/>
              <a:t>срока действия личного </a:t>
            </a:r>
            <a:r>
              <a:rPr lang="ru-RU" sz="2800" b="1" dirty="0" smtClean="0"/>
              <a:t>ключа республиканского </a:t>
            </a:r>
            <a:r>
              <a:rPr lang="ru-RU" sz="2800" b="1" dirty="0"/>
              <a:t>удостоверяющего центра, центра атрибутных </a:t>
            </a:r>
            <a:r>
              <a:rPr lang="ru-RU" sz="2800" b="1" dirty="0" smtClean="0"/>
              <a:t>сертификатов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Личные ключи республиканского </a:t>
            </a:r>
            <a:r>
              <a:rPr lang="ru-RU" sz="2800" dirty="0"/>
              <a:t>удостоверяющего центра и центра атрибутных </a:t>
            </a:r>
            <a:r>
              <a:rPr lang="ru-RU" sz="2800" dirty="0" smtClean="0"/>
              <a:t>сертификатов не используются </a:t>
            </a:r>
            <a:r>
              <a:rPr lang="ru-RU" sz="2800" dirty="0"/>
              <a:t>по окончании срока </a:t>
            </a:r>
            <a:r>
              <a:rPr lang="ru-RU" sz="2800" dirty="0" smtClean="0"/>
              <a:t>их действия.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Уничтожение </a:t>
            </a:r>
            <a:r>
              <a:rPr lang="ru-RU" sz="2800" dirty="0"/>
              <a:t>копий </a:t>
            </a:r>
            <a:r>
              <a:rPr lang="ru-RU" sz="2800" dirty="0" smtClean="0"/>
              <a:t>личных ключей республиканского </a:t>
            </a:r>
            <a:r>
              <a:rPr lang="ru-RU" sz="2800" dirty="0"/>
              <a:t>удостоверяющего центра и центра атрибутных </a:t>
            </a:r>
            <a:r>
              <a:rPr lang="ru-RU" sz="2800" dirty="0" smtClean="0"/>
              <a:t>сертификатов без </a:t>
            </a:r>
            <a:r>
              <a:rPr lang="ru-RU" sz="2800" dirty="0"/>
              <a:t>возможности восстановления </a:t>
            </a:r>
            <a:r>
              <a:rPr lang="ru-RU" sz="2800" dirty="0" smtClean="0"/>
              <a:t>всех копий личных ключей республиканского </a:t>
            </a:r>
            <a:r>
              <a:rPr lang="ru-RU" sz="2800" dirty="0"/>
              <a:t>удостоверяющего центра и центра атрибутных сертификатов, в том числе и резервных, осуществляется после окончания срока </a:t>
            </a:r>
            <a:r>
              <a:rPr lang="ru-RU" sz="2800" dirty="0" smtClean="0"/>
              <a:t>их действия </a:t>
            </a:r>
            <a:r>
              <a:rPr lang="ru-RU" sz="2800" dirty="0"/>
              <a:t>в порядке, определенном в организационно-распорядительных документах оператора.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3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1200"/>
              </a:spcAft>
            </a:pPr>
            <a:r>
              <a:rPr lang="ru-RU" sz="2800" b="1" dirty="0"/>
              <a:t>3.1.7</a:t>
            </a:r>
            <a:r>
              <a:rPr lang="ru-RU" sz="2800" b="1" dirty="0" smtClean="0"/>
              <a:t>. Управление </a:t>
            </a:r>
            <a:r>
              <a:rPr lang="ru-RU" sz="2800" b="1" dirty="0"/>
              <a:t>средством электронной цифровой подписи, используемым для издания сертификатов, атрибутных </a:t>
            </a:r>
            <a:r>
              <a:rPr lang="ru-RU" sz="2800" b="1" dirty="0" smtClean="0"/>
              <a:t>сертификатов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республиканском удостоверяющем </a:t>
            </a:r>
            <a:r>
              <a:rPr lang="ru-RU" sz="2800" dirty="0" smtClean="0"/>
              <a:t>центре и </a:t>
            </a:r>
            <a:r>
              <a:rPr lang="ru-RU" sz="2800" dirty="0"/>
              <a:t>центре атрибутных </a:t>
            </a:r>
            <a:r>
              <a:rPr lang="ru-RU" sz="2800" dirty="0" smtClean="0"/>
              <a:t>сертификатов для </a:t>
            </a:r>
            <a:r>
              <a:rPr lang="ru-RU" sz="2800" dirty="0"/>
              <a:t>издания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атрибутных сертификатов</a:t>
            </a:r>
            <a:r>
              <a:rPr lang="ru-RU" sz="2800" dirty="0" smtClean="0"/>
              <a:t>, списков </a:t>
            </a:r>
            <a:r>
              <a:rPr lang="ru-RU" sz="2800" dirty="0"/>
              <a:t>отозванных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списков отозванных атрибутных </a:t>
            </a:r>
            <a:r>
              <a:rPr lang="ru-RU" sz="2800" dirty="0" smtClean="0"/>
              <a:t>сертификатов используется </a:t>
            </a:r>
            <a:r>
              <a:rPr lang="ru-RU" sz="2800" dirty="0"/>
              <a:t>программно-аппаратное средство электронной цифровой подписи, имеющее сертификат соответствия Национальной системы подтверждения соответствия Республики Беларусь требованиям технического регламента Республики Беларусь «Информационные технологии. Средства защиты информации. Информационная безопасность» (ТР 2013/027/BY</a:t>
            </a:r>
            <a:r>
              <a:rPr lang="ru-RU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3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494" y="436684"/>
            <a:ext cx="1161825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1200"/>
              </a:spcAft>
            </a:pPr>
            <a:r>
              <a:rPr lang="ru-RU" sz="2800" dirty="0" smtClean="0"/>
              <a:t>Оператор обеспечивает безопасность программно-аппаратного средства электронной цифровой подписи в течение всего срока его применения для издания сертификатов и атрибутных сертификатов, списков отозванных сертификатов и списков отозванных атрибутных сертификатов.</a:t>
            </a:r>
          </a:p>
          <a:p>
            <a:pPr indent="539750">
              <a:spcAft>
                <a:spcPts val="12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гарантирует, </a:t>
            </a:r>
            <a:r>
              <a:rPr lang="ru-RU" sz="2800" dirty="0" smtClean="0"/>
              <a:t>что (1/2):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программно-аппаратное средство электронной цифровой подписи не было повреждено во время поставки;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программно-аппаратное средство электронной цифровой подписи не было скомпрометировано во время хранения;</a:t>
            </a:r>
          </a:p>
        </p:txBody>
      </p:sp>
    </p:spTree>
    <p:extLst>
      <p:ext uri="{BB962C8B-B14F-4D97-AF65-F5344CB8AC3E}">
        <p14:creationId xmlns:p14="http://schemas.microsoft.com/office/powerpoint/2010/main" val="100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0492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Нормативная правовая база (4/22)</a:t>
            </a:r>
          </a:p>
          <a:p>
            <a:pPr algn="ctr"/>
            <a:r>
              <a:rPr lang="ru-RU" sz="2800" b="1" dirty="0" smtClean="0"/>
              <a:t>Указы Президента Республики Беларусь </a:t>
            </a:r>
            <a:r>
              <a:rPr lang="ru-RU" sz="2800" dirty="0" smtClean="0"/>
              <a:t>(2/5)</a:t>
            </a: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3) Указ </a:t>
            </a:r>
            <a:r>
              <a:rPr lang="ru-RU" sz="2800" dirty="0">
                <a:hlinkClick r:id="rId2"/>
              </a:rPr>
              <a:t>Президента Республики Беларусь от 15 июня 2015 г. № 243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«Об </a:t>
            </a:r>
            <a:r>
              <a:rPr lang="ru-RU" sz="2800" dirty="0"/>
              <a:t>электронном документообороте при подготовке и принятии правовых актов» (Национальный правовой Интернет-портал Республики Беларусь, 17.06.2015, 1/15849)</a:t>
            </a:r>
          </a:p>
          <a:p>
            <a:endParaRPr lang="ru-RU" sz="2800" dirty="0" smtClean="0">
              <a:hlinkClick r:id="rId3"/>
            </a:endParaRPr>
          </a:p>
          <a:p>
            <a:r>
              <a:rPr lang="ru-RU" sz="2800" dirty="0" smtClean="0">
                <a:hlinkClick r:id="rId3"/>
              </a:rPr>
              <a:t>4) Указ </a:t>
            </a:r>
            <a:r>
              <a:rPr lang="ru-RU" sz="2800" dirty="0">
                <a:hlinkClick r:id="rId3"/>
              </a:rPr>
              <a:t>Президента Республики Беларусь от 23 марта 2015 г. № 135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внесении изменений и дополнений в Директиву Президента Республики Беларусь» (Национальный правовой Интернет-портал Республики Беларусь, 25.03.2015, 1/15711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24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гарантирует, </a:t>
            </a:r>
            <a:r>
              <a:rPr lang="ru-RU" sz="2800" dirty="0" smtClean="0"/>
              <a:t>что (2/2):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установка</a:t>
            </a:r>
            <a:r>
              <a:rPr lang="ru-RU" sz="2800" dirty="0"/>
              <a:t>, активация, резервное копирование и восстановление </a:t>
            </a:r>
            <a:r>
              <a:rPr lang="ru-RU" sz="2800" dirty="0" smtClean="0"/>
              <a:t>личных ключей республиканского </a:t>
            </a:r>
            <a:r>
              <a:rPr lang="ru-RU" sz="2800" dirty="0"/>
              <a:t>удостоверяющего центра и центра атрибутных </a:t>
            </a:r>
            <a:r>
              <a:rPr lang="ru-RU" sz="2800" dirty="0" smtClean="0"/>
              <a:t>сертификатов в </a:t>
            </a:r>
            <a:r>
              <a:rPr lang="ru-RU" sz="2800" dirty="0"/>
              <a:t>программно-аппаратном средстве электронной цифровой </a:t>
            </a:r>
            <a:r>
              <a:rPr lang="ru-RU" sz="2800" dirty="0" smtClean="0"/>
              <a:t>подписи проводится </a:t>
            </a:r>
            <a:r>
              <a:rPr lang="ru-RU" sz="2800" dirty="0"/>
              <a:t>под </a:t>
            </a:r>
            <a:r>
              <a:rPr lang="ru-RU" sz="2800" dirty="0" smtClean="0"/>
              <a:t> минимум </a:t>
            </a:r>
            <a:r>
              <a:rPr lang="ru-RU" sz="2800" dirty="0"/>
              <a:t>двух доверенных работников оператора </a:t>
            </a:r>
            <a:r>
              <a:rPr lang="ru-RU" sz="2800" dirty="0" smtClean="0"/>
              <a:t>и владельцев порогового </a:t>
            </a:r>
            <a:r>
              <a:rPr lang="ru-RU" sz="2800" dirty="0"/>
              <a:t>числа частичных секретов, участвующих </a:t>
            </a:r>
            <a:r>
              <a:rPr lang="ru-RU" sz="2800" dirty="0" smtClean="0"/>
              <a:t>в восстановлении </a:t>
            </a:r>
            <a:r>
              <a:rPr lang="ru-RU" sz="2800" dirty="0"/>
              <a:t>под контролем комиссии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программно-аппаратное </a:t>
            </a:r>
            <a:r>
              <a:rPr lang="ru-RU" sz="2800" dirty="0"/>
              <a:t>средство электронной цифровой </a:t>
            </a:r>
            <a:r>
              <a:rPr lang="ru-RU" sz="2800" dirty="0" smtClean="0"/>
              <a:t>подписи функционирует </a:t>
            </a:r>
            <a:r>
              <a:rPr lang="ru-RU" sz="2800" dirty="0"/>
              <a:t>правильно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/>
              <a:t>л</a:t>
            </a:r>
            <a:r>
              <a:rPr lang="ru-RU" sz="2800" dirty="0" smtClean="0"/>
              <a:t>ичные ключи республиканского </a:t>
            </a:r>
            <a:r>
              <a:rPr lang="ru-RU" sz="2800" dirty="0"/>
              <a:t>удостоверяющего центра и центра атрибутных сертификатов, </a:t>
            </a:r>
            <a:r>
              <a:rPr lang="ru-RU" sz="2800" dirty="0" smtClean="0"/>
              <a:t>хранимые в </a:t>
            </a:r>
            <a:r>
              <a:rPr lang="ru-RU" sz="2800" dirty="0"/>
              <a:t>программно-аппаратном средстве электронной цифровой подписи, </a:t>
            </a:r>
            <a:r>
              <a:rPr lang="ru-RU" sz="2800" dirty="0" smtClean="0"/>
              <a:t>уничтожаются при </a:t>
            </a:r>
            <a:r>
              <a:rPr lang="ru-RU" sz="2800" dirty="0"/>
              <a:t>изъятии данного средства из обращения.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27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b="1" dirty="0"/>
              <a:t>3.2</a:t>
            </a:r>
            <a:r>
              <a:rPr lang="ru-RU" sz="2800" b="1" dirty="0" smtClean="0"/>
              <a:t>. Требования </a:t>
            </a:r>
            <a:r>
              <a:rPr lang="ru-RU" sz="2800" b="1" dirty="0"/>
              <a:t>по управлению сертификатами, атрибутными </a:t>
            </a:r>
            <a:r>
              <a:rPr lang="ru-RU" sz="2800" b="1" dirty="0" smtClean="0"/>
              <a:t>сертификатами</a:t>
            </a:r>
          </a:p>
          <a:p>
            <a:pPr indent="539750">
              <a:spcAft>
                <a:spcPts val="600"/>
              </a:spcAft>
            </a:pPr>
            <a:r>
              <a:rPr lang="ru-RU" sz="2800" b="1" dirty="0" smtClean="0"/>
              <a:t>3.2.1. Регистрация подписчика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Регистрация </a:t>
            </a:r>
            <a:r>
              <a:rPr lang="ru-RU" sz="2800" dirty="0"/>
              <a:t>подписчиков осуществляется регистрационными центрами. О нормах и правилах, касающихся использования сертификата (атрибутного сертификата) подписчик информируется республиканским удостоверяющим центром в соответствии с п.п.3.2.4 регламента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Личность </a:t>
            </a:r>
            <a:r>
              <a:rPr lang="ru-RU" sz="2800" dirty="0"/>
              <a:t>физического лица проверяется на основании документа, удостоверяющего личность (информация, которая при этом подтверждается, </a:t>
            </a:r>
            <a:r>
              <a:rPr lang="ru-RU" sz="2800" dirty="0" smtClean="0"/>
              <a:t>– это </a:t>
            </a:r>
            <a:r>
              <a:rPr lang="ru-RU" sz="2800" dirty="0"/>
              <a:t>фамилия и имя, дата рождения, идентификационный номер).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0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/>
              <a:t>В отношении </a:t>
            </a:r>
            <a:r>
              <a:rPr lang="ru-RU" sz="2800" dirty="0" smtClean="0"/>
              <a:t>подписчиков (</a:t>
            </a:r>
            <a:r>
              <a:rPr lang="ru-RU" sz="2800" dirty="0"/>
              <a:t>физических лиц</a:t>
            </a:r>
            <a:r>
              <a:rPr lang="ru-RU" sz="2800" dirty="0" smtClean="0"/>
              <a:t>) – резидентов Республики </a:t>
            </a:r>
            <a:r>
              <a:rPr lang="ru-RU" sz="2800" dirty="0"/>
              <a:t>Беларусь регистрируется вся информация, однозначно идентифицирующая физическое лицо, а </a:t>
            </a:r>
            <a:r>
              <a:rPr lang="ru-RU" sz="2800" dirty="0" smtClean="0"/>
              <a:t>также информация </a:t>
            </a:r>
            <a:r>
              <a:rPr lang="ru-RU" sz="2800" dirty="0"/>
              <a:t>о документе, </a:t>
            </a:r>
            <a:r>
              <a:rPr lang="ru-RU" sz="2800" dirty="0" smtClean="0"/>
              <a:t>удостоверяющем личность </a:t>
            </a:r>
            <a:r>
              <a:rPr lang="ru-RU" sz="2800" dirty="0"/>
              <a:t>в соответствии с законодательством Республики Беларусь (серия и номер документа, </a:t>
            </a:r>
            <a:r>
              <a:rPr lang="ru-RU" sz="2800" dirty="0" smtClean="0"/>
              <a:t>дата выдачи и наименование </a:t>
            </a:r>
            <a:r>
              <a:rPr lang="ru-RU" sz="2800" dirty="0"/>
              <a:t>органа, выдавшего такой документ), содержащаяся </a:t>
            </a:r>
            <a:r>
              <a:rPr lang="ru-RU" sz="2800" dirty="0" smtClean="0"/>
              <a:t>в самом документе</a:t>
            </a:r>
            <a:r>
              <a:rPr lang="ru-RU" sz="2800" dirty="0"/>
              <a:t>, удостоверяющем личность, или в </a:t>
            </a:r>
            <a:r>
              <a:rPr lang="ru-RU" sz="2800" dirty="0" smtClean="0"/>
              <a:t>государственной информационной системе (ресурсе).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отношении подписчиков(физических лиц</a:t>
            </a:r>
            <a:r>
              <a:rPr lang="ru-RU" sz="2800" dirty="0" smtClean="0"/>
              <a:t>) – нерезидентов Республики Беларусь регистрируются </a:t>
            </a:r>
            <a:r>
              <a:rPr lang="ru-RU" sz="2800" dirty="0"/>
              <a:t>данные</a:t>
            </a:r>
            <a:r>
              <a:rPr lang="ru-RU" sz="2800" dirty="0" smtClean="0"/>
              <a:t>, имеющиеся </a:t>
            </a:r>
            <a:r>
              <a:rPr lang="ru-RU" sz="2800" dirty="0"/>
              <a:t>в представленном документе</a:t>
            </a:r>
            <a:r>
              <a:rPr lang="ru-RU" sz="2800" dirty="0" smtClean="0"/>
              <a:t>, удостоверяющем </a:t>
            </a:r>
            <a:r>
              <a:rPr lang="ru-RU" sz="2800" dirty="0"/>
              <a:t>личность.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4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/>
              <a:t>Информация о полномочиях, предоставленных физическому лицу (представителю организации или другого физического лица), проверяется на основании документов, подтверждающих такие полномочия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Проверка </a:t>
            </a:r>
            <a:r>
              <a:rPr lang="ru-RU" sz="2800" dirty="0"/>
              <a:t>подлинности информации об организации (</a:t>
            </a:r>
            <a:r>
              <a:rPr lang="ru-RU" sz="2800" dirty="0" smtClean="0"/>
              <a:t>обособленном подразделении юридического </a:t>
            </a:r>
            <a:r>
              <a:rPr lang="ru-RU" sz="2800" dirty="0"/>
              <a:t>лица (филиала), индивидуального предпринимателя, нотариуса, адвоката), проводится на основании документов и сведений, выданных регистрирующими органами (в части полного наименования и правового статуса, иной регистрационной информации</a:t>
            </a:r>
            <a:r>
              <a:rPr lang="ru-RU" sz="2800" dirty="0" smtClean="0"/>
              <a:t>).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Перечень </a:t>
            </a:r>
            <a:r>
              <a:rPr lang="ru-RU" sz="2800" dirty="0"/>
              <a:t>документов, представляемых подписчиками, а также уточненный перечень регистрируемых данных </a:t>
            </a:r>
            <a:r>
              <a:rPr lang="ru-RU" sz="2800" dirty="0" smtClean="0"/>
              <a:t>определяется в </a:t>
            </a:r>
            <a:r>
              <a:rPr lang="ru-RU" sz="2800" dirty="0"/>
              <a:t>порядке оказания услуг республиканского удостоверяющего центра и </a:t>
            </a:r>
            <a:r>
              <a:rPr lang="ru-RU" sz="2800" dirty="0" smtClean="0"/>
              <a:t>иных организационно-распорядительных </a:t>
            </a:r>
            <a:r>
              <a:rPr lang="ru-RU" sz="2800" dirty="0"/>
              <a:t>документах оператора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3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При </a:t>
            </a:r>
            <a:r>
              <a:rPr lang="ru-RU" sz="2800" dirty="0"/>
              <a:t>регистрации подписчика процесс формирования запроса на издание сертификата гарантирует, что физическое лицо (в том числе, индивидуальный предприниматель, нотариус, адвокат) или организация (в том числе, </a:t>
            </a:r>
            <a:r>
              <a:rPr lang="ru-RU" sz="2800" dirty="0" smtClean="0"/>
              <a:t>обособленное подразделение </a:t>
            </a:r>
            <a:r>
              <a:rPr lang="ru-RU" sz="2800" dirty="0"/>
              <a:t>юридического лица (филиал)) владеют личным ключом, связанным с открытым ключом, предоставленным для получения сертификата. </a:t>
            </a:r>
            <a:endParaRPr lang="ru-RU" sz="2800" dirty="0" smtClean="0"/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Запрос </a:t>
            </a:r>
            <a:r>
              <a:rPr lang="ru-RU" sz="2800" dirty="0"/>
              <a:t>на издание сертификата соответствует требованиям СТБ 34.101.17 –2012 «Информационные технологии и безопасность. Синтаксис запроса на получение сертификата</a:t>
            </a:r>
            <a:r>
              <a:rPr lang="ru-RU" sz="2800" dirty="0" smtClean="0"/>
              <a:t>».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обеспечивает конфиденциальность и целостность регистрационных данных, передаваемых при обмене с подписчиком, владельцем сертификата или между компонентами инфраструктуры оператора, задействованными в процессах оказания услуг республиканского удостоверяющего центра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Подлинность </a:t>
            </a:r>
            <a:r>
              <a:rPr lang="ru-RU" sz="2800" dirty="0"/>
              <a:t>и целостность регистрационных данных в электронном виде заверяется с помощью действительных сертификатов регистрационных центров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b="1" dirty="0"/>
              <a:t>3.2.2</a:t>
            </a:r>
            <a:r>
              <a:rPr lang="ru-RU" sz="2800" b="1" dirty="0" smtClean="0"/>
              <a:t>. Возобновление </a:t>
            </a:r>
            <a:r>
              <a:rPr lang="ru-RU" sz="2800" b="1" dirty="0"/>
              <a:t>действия сертификата, атрибутного сертификата и обновление </a:t>
            </a:r>
            <a:r>
              <a:rPr lang="ru-RU" sz="2800" b="1" dirty="0" smtClean="0"/>
              <a:t>данных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центр осуществляет возобновление действия </a:t>
            </a:r>
            <a:r>
              <a:rPr lang="ru-RU" sz="2800" dirty="0" smtClean="0"/>
              <a:t>сертификата путем </a:t>
            </a:r>
            <a:r>
              <a:rPr lang="ru-RU" sz="2800" dirty="0"/>
              <a:t>издания нового сертификата, сохранив без изменения информацию, содержащуюся в </a:t>
            </a:r>
            <a:r>
              <a:rPr lang="ru-RU" sz="2800" dirty="0" smtClean="0"/>
              <a:t>сертификате (</a:t>
            </a:r>
            <a:r>
              <a:rPr lang="ru-RU" sz="2800" dirty="0"/>
              <a:t>кроме открытого ключа и срока действия сертификата), предварительно убедившись, что на момент обращения она является действительной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Центр </a:t>
            </a:r>
            <a:r>
              <a:rPr lang="ru-RU" sz="2800" dirty="0"/>
              <a:t>атрибутных сертификатов осуществляет возобновление действия атрибутного сертификата путем издания нового атрибутного сертификата, </a:t>
            </a:r>
            <a:r>
              <a:rPr lang="ru-RU" sz="2800" dirty="0" smtClean="0"/>
              <a:t>сохранив без </a:t>
            </a:r>
            <a:r>
              <a:rPr lang="ru-RU" sz="2800" dirty="0"/>
              <a:t>изменения информацию, содержащуюся в атрибутном сертификате (кроме срока действия атрибутного сертификата), предварительно убедившись, что на момент обращения она является действительной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Обновление </a:t>
            </a:r>
            <a:r>
              <a:rPr lang="ru-RU" sz="2800" dirty="0"/>
              <a:t>данных </a:t>
            </a:r>
            <a:r>
              <a:rPr lang="ru-RU" sz="2800" dirty="0" smtClean="0"/>
              <a:t>сертификата (</a:t>
            </a:r>
            <a:r>
              <a:rPr lang="ru-RU" sz="2800" dirty="0"/>
              <a:t>атрибутного сертификата</a:t>
            </a:r>
            <a:r>
              <a:rPr lang="ru-RU" sz="2800" dirty="0" smtClean="0"/>
              <a:t>) осуществляется путем отзыва </a:t>
            </a:r>
            <a:r>
              <a:rPr lang="ru-RU" sz="2800" dirty="0"/>
              <a:t>действующего </a:t>
            </a:r>
            <a:r>
              <a:rPr lang="ru-RU" sz="2800" dirty="0" smtClean="0"/>
              <a:t>сертификата (</a:t>
            </a:r>
            <a:r>
              <a:rPr lang="ru-RU" sz="2800" dirty="0"/>
              <a:t>атрибутного сертификата</a:t>
            </a:r>
            <a:r>
              <a:rPr lang="ru-RU" sz="2800" dirty="0" smtClean="0"/>
              <a:t>) и издания </a:t>
            </a:r>
            <a:r>
              <a:rPr lang="ru-RU" sz="2800" dirty="0"/>
              <a:t>нового </a:t>
            </a:r>
            <a:r>
              <a:rPr lang="ru-RU" sz="2800" dirty="0" smtClean="0"/>
              <a:t>сертификата (</a:t>
            </a:r>
            <a:r>
              <a:rPr lang="ru-RU" sz="2800" dirty="0"/>
              <a:t>атрибутного сертификата</a:t>
            </a:r>
            <a:r>
              <a:rPr lang="ru-RU" sz="2800" dirty="0" smtClean="0"/>
              <a:t>) с </a:t>
            </a:r>
            <a:r>
              <a:rPr lang="ru-RU" sz="2800" dirty="0"/>
              <a:t>внесением в сертификат (атрибутный сертификат) обновленной информации (за исключением регистрационного номера организации</a:t>
            </a:r>
            <a:r>
              <a:rPr lang="ru-RU" sz="2800" dirty="0" smtClean="0"/>
              <a:t>).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Новый </a:t>
            </a:r>
            <a:r>
              <a:rPr lang="ru-RU" sz="2800" dirty="0"/>
              <a:t>атрибутный сертификат издается в пределах срока действия сертификата, в дополнение к которому он издается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Последовательность </a:t>
            </a:r>
            <a:r>
              <a:rPr lang="ru-RU" sz="2800" dirty="0"/>
              <a:t>действий регистрационного центра, подписчика и перечень представляемых </a:t>
            </a:r>
            <a:r>
              <a:rPr lang="ru-RU" sz="2800" dirty="0" smtClean="0"/>
              <a:t>подписчиком документов указаны </a:t>
            </a:r>
            <a:r>
              <a:rPr lang="ru-RU" sz="2800" dirty="0"/>
              <a:t>в организационно-распорядительных документах оператора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endParaRPr lang="ru-RU" sz="2800" dirty="0">
              <a:effectLst/>
            </a:endParaRPr>
          </a:p>
          <a:p>
            <a:pPr indent="539750">
              <a:spcAft>
                <a:spcPts val="600"/>
              </a:spcAft>
            </a:pP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4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b="1" dirty="0"/>
              <a:t>3.2.3</a:t>
            </a:r>
            <a:r>
              <a:rPr lang="ru-RU" sz="2800" b="1" dirty="0" smtClean="0"/>
              <a:t>. Издание </a:t>
            </a:r>
            <a:r>
              <a:rPr lang="ru-RU" sz="2800" b="1" dirty="0"/>
              <a:t>сертификата, атрибутного </a:t>
            </a:r>
            <a:r>
              <a:rPr lang="ru-RU" sz="2800" b="1" dirty="0" smtClean="0"/>
              <a:t>сертификата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центр издает сертификаты способом, обеспечивающим сохранение </a:t>
            </a:r>
            <a:r>
              <a:rPr lang="ru-RU" sz="2800" dirty="0" smtClean="0"/>
              <a:t>их подлинности </a:t>
            </a:r>
            <a:r>
              <a:rPr lang="ru-RU" sz="2800" dirty="0"/>
              <a:t>и </a:t>
            </a:r>
            <a:r>
              <a:rPr lang="ru-RU" sz="2800" dirty="0" smtClean="0"/>
              <a:t>целостности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Перед </a:t>
            </a:r>
            <a:r>
              <a:rPr lang="ru-RU" sz="2800" dirty="0"/>
              <a:t>изданием сертификата осуществляется проверка личности физического лица (данных о государственной регистрации организации), а также полнота и точность представленных подписчиком данных. </a:t>
            </a:r>
            <a:r>
              <a:rPr lang="ru-RU" sz="2800" dirty="0" smtClean="0"/>
              <a:t>При этом </a:t>
            </a:r>
            <a:r>
              <a:rPr lang="ru-RU" sz="2800" dirty="0"/>
              <a:t>личность физического лица проверяется на основании</a:t>
            </a:r>
            <a:r>
              <a:rPr lang="ru-RU" sz="2800" dirty="0" smtClean="0"/>
              <a:t>:</a:t>
            </a:r>
          </a:p>
          <a:p>
            <a:pPr marL="319088" indent="-3190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документа</a:t>
            </a:r>
            <a:r>
              <a:rPr lang="ru-RU" sz="2800" dirty="0"/>
              <a:t>, удостоверяющего личность (при оказании услуг республиканского удостоверяющего центра в регистрационном центре</a:t>
            </a:r>
            <a:r>
              <a:rPr lang="ru-RU" sz="2800" dirty="0" smtClean="0"/>
              <a:t>);</a:t>
            </a:r>
          </a:p>
          <a:p>
            <a:pPr marL="319088" indent="-3190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сведений</a:t>
            </a:r>
            <a:r>
              <a:rPr lang="ru-RU" sz="2800" dirty="0"/>
              <a:t>, содержащихся в действующем сертификате (при оказании услуг республиканского удостоверяющего центра через Единый портал электронных услуг). Информация, которая при этом подтверждается, -это фамилия, имя, отчество (при наличии) и идентификационный номер).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11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/>
              <a:t>Центр атрибутных сертификатов издает атрибутные сертификаты способом, обеспечивающим сохранение </a:t>
            </a:r>
            <a:r>
              <a:rPr lang="ru-RU" sz="2800" dirty="0" smtClean="0"/>
              <a:t>их подлинности </a:t>
            </a:r>
            <a:r>
              <a:rPr lang="ru-RU" sz="2800" dirty="0"/>
              <a:t>и </a:t>
            </a:r>
            <a:r>
              <a:rPr lang="ru-RU" sz="2800" dirty="0" smtClean="0"/>
              <a:t>целостности.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Содержание </a:t>
            </a:r>
            <a:r>
              <a:rPr lang="ru-RU" sz="2800" dirty="0"/>
              <a:t>основных полей издаваемых сертификатов и атрибутных сертификатов устанавливаются </a:t>
            </a:r>
            <a:r>
              <a:rPr lang="ru-RU" sz="2800" dirty="0" smtClean="0"/>
              <a:t>в соответствующих </a:t>
            </a:r>
            <a:r>
              <a:rPr lang="ru-RU" sz="2800" dirty="0"/>
              <a:t>политиках применения сертификатов и политике применения атрибутных сертификатов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Формат сертификата </a:t>
            </a:r>
            <a:r>
              <a:rPr lang="ru-RU" sz="2800" dirty="0"/>
              <a:t>соответствует СТБ 34.101.19-2012 «Информационные технологии и безопасность. Форматы сертификатов </a:t>
            </a:r>
            <a:r>
              <a:rPr lang="ru-RU" sz="2800" dirty="0" smtClean="0"/>
              <a:t>и списков </a:t>
            </a:r>
            <a:r>
              <a:rPr lang="ru-RU" sz="2800" dirty="0"/>
              <a:t>отозванных сертификатов инфраструктуры открытых ключей</a:t>
            </a:r>
            <a:r>
              <a:rPr lang="ru-RU" sz="2800" dirty="0" smtClean="0"/>
              <a:t>». Республиканский </a:t>
            </a:r>
            <a:r>
              <a:rPr lang="ru-RU" sz="2800" dirty="0"/>
              <a:t>удостоверяющий центр гарантирует уникальность идентификационного номера сертификата</a:t>
            </a:r>
            <a:r>
              <a:rPr lang="ru-RU" sz="2800" dirty="0" smtClean="0"/>
              <a:t>. Центр </a:t>
            </a:r>
            <a:r>
              <a:rPr lang="ru-RU" sz="2800" dirty="0"/>
              <a:t>атрибутных сертификатов гарантирует уникальность идентификационного номера атрибутного сертификата</a:t>
            </a:r>
            <a:r>
              <a:rPr lang="ru-RU" sz="2800" dirty="0" smtClean="0"/>
              <a:t>. 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Атрибутный </a:t>
            </a:r>
            <a:r>
              <a:rPr lang="ru-RU" sz="2800" dirty="0"/>
              <a:t>сертификат издается в пределах срока действия сертификата, к которому он издается.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6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195221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8475">
              <a:spcAft>
                <a:spcPts val="1200"/>
              </a:spcAft>
            </a:pPr>
            <a:r>
              <a:rPr lang="ru-RU" sz="2800" b="1" dirty="0"/>
              <a:t>Электронное правительство</a:t>
            </a:r>
          </a:p>
          <a:p>
            <a:pPr indent="498475">
              <a:spcAft>
                <a:spcPts val="1200"/>
              </a:spcAft>
            </a:pPr>
            <a:r>
              <a:rPr lang="ru-RU" sz="2800" dirty="0"/>
              <a:t>Современное информационное общество ждёт от </a:t>
            </a:r>
            <a:r>
              <a:rPr lang="ru-RU" sz="2800" dirty="0" smtClean="0"/>
              <a:t>правительства</a:t>
            </a:r>
          </a:p>
          <a:p>
            <a:pPr marL="1162050" indent="-43815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простого</a:t>
            </a:r>
            <a:r>
              <a:rPr lang="ru-RU" sz="2800" dirty="0"/>
              <a:t>, </a:t>
            </a:r>
          </a:p>
          <a:p>
            <a:pPr marL="1162050" indent="-43815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комфортного</a:t>
            </a:r>
            <a:r>
              <a:rPr lang="ru-RU" sz="2800" dirty="0"/>
              <a:t>, </a:t>
            </a:r>
            <a:endParaRPr lang="ru-RU" sz="2800" dirty="0" smtClean="0"/>
          </a:p>
          <a:p>
            <a:pPr marL="1162050" indent="-43815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быстрого </a:t>
            </a:r>
            <a:r>
              <a:rPr lang="ru-RU" sz="2800" dirty="0"/>
              <a:t>и </a:t>
            </a:r>
          </a:p>
          <a:p>
            <a:pPr marL="1162050" indent="-43815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эффективного </a:t>
            </a:r>
          </a:p>
          <a:p>
            <a:pPr indent="11113">
              <a:spcAft>
                <a:spcPts val="1200"/>
              </a:spcAft>
            </a:pPr>
            <a:r>
              <a:rPr lang="ru-RU" sz="2800" dirty="0" smtClean="0"/>
              <a:t>взаимодействия </a:t>
            </a:r>
            <a:r>
              <a:rPr lang="ru-RU" sz="2800" dirty="0"/>
              <a:t>с </a:t>
            </a:r>
            <a:r>
              <a:rPr lang="ru-RU" sz="2800" u="sng" dirty="0"/>
              <a:t>гражданами</a:t>
            </a:r>
            <a:r>
              <a:rPr lang="ru-RU" sz="2800" dirty="0"/>
              <a:t> и </a:t>
            </a:r>
            <a:r>
              <a:rPr lang="ru-RU" sz="2800" u="sng" dirty="0"/>
              <a:t>бизнесом</a:t>
            </a:r>
            <a:r>
              <a:rPr lang="ru-RU" sz="2800" dirty="0"/>
              <a:t>.</a:t>
            </a:r>
          </a:p>
          <a:p>
            <a:pPr indent="498475">
              <a:spcAft>
                <a:spcPts val="1200"/>
              </a:spcAft>
            </a:pPr>
            <a:endParaRPr lang="ru-RU" sz="1400" dirty="0" smtClean="0"/>
          </a:p>
          <a:p>
            <a:pPr indent="498475">
              <a:spcAft>
                <a:spcPts val="1200"/>
              </a:spcAft>
            </a:pPr>
            <a:r>
              <a:rPr lang="ru-RU" sz="2800" dirty="0" smtClean="0"/>
              <a:t>Такое </a:t>
            </a:r>
            <a:r>
              <a:rPr lang="ru-RU" sz="2800" dirty="0"/>
              <a:t>взаимодействие может обеспечить </a:t>
            </a:r>
            <a:r>
              <a:rPr lang="ru-RU" sz="2800" u="sng" dirty="0"/>
              <a:t>электронное</a:t>
            </a:r>
            <a:r>
              <a:rPr lang="ru-RU" sz="2800" dirty="0"/>
              <a:t> правительство – система государственного управления, основанная на </a:t>
            </a:r>
            <a:r>
              <a:rPr lang="ru-RU" sz="2800" u="sng" dirty="0"/>
              <a:t>автоматизации</a:t>
            </a:r>
            <a:r>
              <a:rPr lang="ru-RU" sz="2800" dirty="0"/>
              <a:t> управленческих процессов в масштабах страны.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5238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0492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Нормативная правовая база (5/22)</a:t>
            </a:r>
          </a:p>
          <a:p>
            <a:pPr algn="ctr"/>
            <a:r>
              <a:rPr lang="ru-RU" sz="2800" b="1" dirty="0" smtClean="0"/>
              <a:t>Указы Президента Республики Беларусь </a:t>
            </a:r>
            <a:r>
              <a:rPr lang="ru-RU" sz="2800" dirty="0" smtClean="0"/>
              <a:t>(3/5)</a:t>
            </a: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3"/>
              </a:rPr>
              <a:t>5) Указ </a:t>
            </a:r>
            <a:r>
              <a:rPr lang="ru-RU" sz="2800" dirty="0">
                <a:hlinkClick r:id="rId3"/>
              </a:rPr>
              <a:t>Президента Республики Беларусь от 23 января 2014 г. № 46</a:t>
            </a:r>
            <a:r>
              <a:rPr lang="ru-RU" sz="2800" dirty="0"/>
              <a:t> 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«</a:t>
            </a:r>
            <a:r>
              <a:rPr lang="ru-RU" sz="2800" dirty="0"/>
              <a:t>Об использовании государственными органами и иными государственными организациями телекоммуникационных технологий» (Национальный правовой Интернет-портал Республики Беларусь, 29.01.2014, 1/14787)</a:t>
            </a:r>
          </a:p>
          <a:p>
            <a:endParaRPr lang="ru-RU" sz="2800" dirty="0" smtClean="0">
              <a:hlinkClick r:id="rId4"/>
            </a:endParaRPr>
          </a:p>
          <a:p>
            <a:r>
              <a:rPr lang="ru-RU" sz="2800" dirty="0" smtClean="0">
                <a:hlinkClick r:id="rId4"/>
              </a:rPr>
              <a:t>6) Указ </a:t>
            </a:r>
            <a:r>
              <a:rPr lang="ru-RU" sz="2800" dirty="0">
                <a:hlinkClick r:id="rId4"/>
              </a:rPr>
              <a:t>Президента Республики Беларусь от 31 декабря 2013 г. № 590</a:t>
            </a:r>
            <a:r>
              <a:rPr lang="ru-RU" sz="2800" dirty="0"/>
              <a:t> 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«</a:t>
            </a:r>
            <a:r>
              <a:rPr lang="ru-RU" sz="2800" dirty="0"/>
              <a:t>О некоторых вопросах государственных закупок товаров (работ, услуг)» </a:t>
            </a:r>
            <a:r>
              <a:rPr lang="ru-RU" sz="2800" dirty="0" smtClean="0"/>
              <a:t>(Национальный </a:t>
            </a:r>
            <a:r>
              <a:rPr lang="ru-RU" sz="2800" dirty="0"/>
              <a:t>правовой Интернет-портал Республики Беларусь, 01.01.2014, 1/14720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49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b="1" dirty="0"/>
              <a:t>3.2.4</a:t>
            </a:r>
            <a:r>
              <a:rPr lang="ru-RU" sz="2800" b="1" dirty="0" smtClean="0"/>
              <a:t>. Распространение </a:t>
            </a:r>
            <a:r>
              <a:rPr lang="ru-RU" sz="2800" b="1" dirty="0"/>
              <a:t>организационно-распорядительных </a:t>
            </a:r>
            <a:r>
              <a:rPr lang="ru-RU" sz="2800" b="1" dirty="0" smtClean="0"/>
              <a:t>документов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гарантирует, что необходимые </a:t>
            </a:r>
            <a:r>
              <a:rPr lang="ru-RU" sz="2800" dirty="0" smtClean="0"/>
              <a:t>организационно-распорядительные документы являются </a:t>
            </a:r>
            <a:r>
              <a:rPr lang="ru-RU" sz="2800" dirty="0"/>
              <a:t>доступными для подписчиков и доверяющих сторон</a:t>
            </a:r>
            <a:r>
              <a:rPr lang="ru-RU" sz="2800" dirty="0" smtClean="0"/>
              <a:t>. 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предоставляет доступ подписчикам и доверяющим сторонам </a:t>
            </a:r>
            <a:r>
              <a:rPr lang="ru-RU" sz="2800" dirty="0" smtClean="0"/>
              <a:t>к следующим организационно-распорядительным документам (1/3):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копия </a:t>
            </a:r>
            <a:r>
              <a:rPr lang="ru-RU" sz="2800" dirty="0"/>
              <a:t>аттестата об аккредитации республиканского удостоверяющего </a:t>
            </a:r>
            <a:r>
              <a:rPr lang="ru-RU" sz="2800" dirty="0" smtClean="0"/>
              <a:t>центра в </a:t>
            </a:r>
            <a:r>
              <a:rPr lang="ru-RU" sz="2800" dirty="0"/>
              <a:t>Государственной </a:t>
            </a:r>
            <a:r>
              <a:rPr lang="ru-RU" sz="2800" dirty="0" smtClean="0"/>
              <a:t>системе управления </a:t>
            </a:r>
            <a:r>
              <a:rPr lang="ru-RU" sz="2800" dirty="0"/>
              <a:t>открытыми </a:t>
            </a:r>
            <a:r>
              <a:rPr lang="ru-RU" sz="2800" dirty="0" smtClean="0"/>
              <a:t>ключами проверки </a:t>
            </a:r>
            <a:r>
              <a:rPr lang="ru-RU" sz="2800" dirty="0"/>
              <a:t>электронной цифровой подписи Республики Беларусь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регламент;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политики </a:t>
            </a:r>
            <a:r>
              <a:rPr lang="ru-RU" sz="2800" dirty="0"/>
              <a:t>применения сертификатов, политика применения атрибутных сертификатов</a:t>
            </a:r>
            <a:r>
              <a:rPr lang="ru-RU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8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предоставляет доступ подписчикам и доверяющим сторонам </a:t>
            </a:r>
            <a:r>
              <a:rPr lang="ru-RU" sz="2800" dirty="0" smtClean="0"/>
              <a:t>к следующим организационно-распорядительным документам (2/3):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порядок </a:t>
            </a:r>
            <a:r>
              <a:rPr lang="ru-RU" sz="2800" dirty="0"/>
              <a:t>оказания услуг республиканского удостоверяющего центра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адреса </a:t>
            </a:r>
            <a:r>
              <a:rPr lang="ru-RU" sz="2800" dirty="0"/>
              <a:t>и контактные данные республиканского удостоверяющего центра и регистрационных центров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перечень </a:t>
            </a:r>
            <a:r>
              <a:rPr lang="ru-RU" sz="2800" dirty="0"/>
              <a:t>информационных систем, использующих сертификаты, </a:t>
            </a:r>
            <a:r>
              <a:rPr lang="ru-RU" sz="2800" dirty="0" smtClean="0"/>
              <a:t>изданные республиканским удостоверяющим центром;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публичные </a:t>
            </a:r>
            <a:r>
              <a:rPr lang="ru-RU" sz="2800" dirty="0"/>
              <a:t>договоры на оказание услуг республиканского удостоверяющего центра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перечень </a:t>
            </a:r>
            <a:r>
              <a:rPr lang="ru-RU" sz="2800" dirty="0"/>
              <a:t>документов, необходимых для оказания услуг республиканского удостоверяющего центра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прейскурант </a:t>
            </a:r>
            <a:r>
              <a:rPr lang="ru-RU" sz="2800" dirty="0"/>
              <a:t>тарифов на </a:t>
            </a:r>
            <a:r>
              <a:rPr lang="ru-RU" sz="2800" dirty="0" smtClean="0"/>
              <a:t>услуги республиканского </a:t>
            </a:r>
            <a:r>
              <a:rPr lang="ru-RU" sz="2800" dirty="0"/>
              <a:t>удостоверяющего центра</a:t>
            </a:r>
            <a:r>
              <a:rPr lang="ru-RU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6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предоставляет доступ подписчикам и доверяющим сторонам </a:t>
            </a:r>
            <a:r>
              <a:rPr lang="ru-RU" sz="2800" dirty="0" smtClean="0"/>
              <a:t>к следующим организационно-распорядительным документам (3/3):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иные </a:t>
            </a:r>
            <a:r>
              <a:rPr lang="ru-RU" sz="2800" dirty="0"/>
              <a:t>документы, установленные в соответствующих политиках применения сертификатов, политике применения атрибутных сертификатов, технических нормативных правовых актах</a:t>
            </a:r>
            <a:r>
              <a:rPr lang="ru-RU" sz="2800" dirty="0" smtClean="0"/>
              <a:t>.</a:t>
            </a:r>
          </a:p>
          <a:p>
            <a:pPr indent="452438">
              <a:spcAft>
                <a:spcPts val="600"/>
              </a:spcAft>
            </a:pPr>
            <a:endParaRPr lang="ru-RU" sz="2800" dirty="0" smtClean="0"/>
          </a:p>
          <a:p>
            <a:pPr indent="452438">
              <a:spcAft>
                <a:spcPts val="600"/>
              </a:spcAft>
            </a:pPr>
            <a:r>
              <a:rPr lang="ru-RU" sz="2800" dirty="0" smtClean="0"/>
              <a:t>Оператор предоставляет организационно-распорядительные документы с использованием </a:t>
            </a:r>
            <a:r>
              <a:rPr lang="ru-RU" sz="2800" dirty="0"/>
              <a:t>долговечных носителей информации (т.е. сохраняющих целостность </a:t>
            </a:r>
            <a:r>
              <a:rPr lang="ru-RU" sz="2800" dirty="0" smtClean="0"/>
              <a:t>в течение </a:t>
            </a:r>
            <a:r>
              <a:rPr lang="ru-RU" sz="2800" dirty="0"/>
              <a:t>длительного времени), в том числе в электронном виде, </a:t>
            </a:r>
            <a:r>
              <a:rPr lang="ru-RU" sz="2800" dirty="0" smtClean="0"/>
              <a:t>на государственном(</a:t>
            </a:r>
            <a:r>
              <a:rPr lang="ru-RU" sz="2800" dirty="0" err="1" smtClean="0"/>
              <a:t>ых</a:t>
            </a:r>
            <a:r>
              <a:rPr lang="ru-RU" sz="2800" dirty="0" smtClean="0"/>
              <a:t>) языке(ах) Республики </a:t>
            </a:r>
            <a:r>
              <a:rPr lang="ru-RU" sz="2800" dirty="0"/>
              <a:t>Беларусь.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6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b="1" dirty="0"/>
              <a:t>3.2.5.Распространение сертификатов, атрибутных </a:t>
            </a:r>
            <a:r>
              <a:rPr lang="ru-RU" sz="2800" b="1" dirty="0" smtClean="0"/>
              <a:t>сертификатов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Сертификат </a:t>
            </a:r>
            <a:r>
              <a:rPr lang="ru-RU" sz="2800" dirty="0"/>
              <a:t>становится действительным с даты начала действия, указанного в сертификате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Атрибутный </a:t>
            </a:r>
            <a:r>
              <a:rPr lang="ru-RU" sz="2800" dirty="0"/>
              <a:t>сертификат становится действительным с даты начала действия, указанного в атрибутном сертификате</a:t>
            </a:r>
            <a:r>
              <a:rPr lang="ru-RU" sz="2800" dirty="0" smtClean="0"/>
              <a:t>. 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Изданные </a:t>
            </a:r>
            <a:r>
              <a:rPr lang="ru-RU" sz="2800" dirty="0"/>
              <a:t>сертификаты и атрибутные сертификате помещаются в хранилище республиканского удостоверяющего центра и передаются подписчику в соответствии с порядком оказания услуг республиканского удостоверяющего центра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Информация </a:t>
            </a:r>
            <a:r>
              <a:rPr lang="ru-RU" sz="2800" dirty="0"/>
              <a:t>о назначении сертификата содержится в самом сертификате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4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>
              <a:spcAft>
                <a:spcPts val="600"/>
              </a:spcAft>
            </a:pPr>
            <a:r>
              <a:rPr lang="ru-RU" sz="2800" dirty="0" smtClean="0"/>
              <a:t>Описание </a:t>
            </a:r>
            <a:r>
              <a:rPr lang="ru-RU" sz="2800" dirty="0"/>
              <a:t>основных полей форматов издаваемых сертификатов и атрибутных сертификатов описаны в приложениях </a:t>
            </a:r>
            <a:r>
              <a:rPr lang="ru-RU" sz="2800" dirty="0" smtClean="0"/>
              <a:t>к соответствующим </a:t>
            </a:r>
            <a:r>
              <a:rPr lang="ru-RU" sz="2800" dirty="0"/>
              <a:t>политикам применения сертификатов и политике применения атрибутных сертификатов</a:t>
            </a:r>
            <a:r>
              <a:rPr lang="ru-RU" sz="2800" dirty="0" smtClean="0"/>
              <a:t>.</a:t>
            </a:r>
          </a:p>
          <a:p>
            <a:pPr indent="539750">
              <a:spcAft>
                <a:spcPts val="600"/>
              </a:spcAft>
            </a:pPr>
            <a:r>
              <a:rPr lang="ru-RU" sz="2800" dirty="0" smtClean="0"/>
              <a:t>Данная </a:t>
            </a:r>
            <a:r>
              <a:rPr lang="ru-RU" sz="2800" dirty="0"/>
              <a:t>информация доступна 24 часа в сутки 365 дней </a:t>
            </a:r>
            <a:r>
              <a:rPr lang="ru-RU" sz="2800" dirty="0" smtClean="0"/>
              <a:t>в году</a:t>
            </a:r>
            <a:r>
              <a:rPr lang="ru-RU" sz="2800" dirty="0"/>
              <a:t>. В случае отказа системы, сервисов или при наличии других факторов, не зависящих от оператора, оператор принимает все необходимые меры, чтобы гарантировать, что данная </a:t>
            </a:r>
            <a:r>
              <a:rPr lang="ru-RU" sz="2800" dirty="0" smtClean="0"/>
              <a:t>информация будет </a:t>
            </a:r>
            <a:r>
              <a:rPr lang="ru-RU" sz="2800" dirty="0"/>
              <a:t>недоступна только </a:t>
            </a:r>
            <a:r>
              <a:rPr lang="ru-RU" sz="2800" dirty="0" smtClean="0"/>
              <a:t>в течение </a:t>
            </a:r>
            <a:r>
              <a:rPr lang="ru-RU" sz="2800" dirty="0"/>
              <a:t>времени, установленного в соответствующей политике применения сертификатов, политике применения атрибутных сертификатов.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91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spcAft>
                <a:spcPts val="1200"/>
              </a:spcAft>
            </a:pPr>
            <a:r>
              <a:rPr lang="ru-RU" sz="2800" b="1" dirty="0"/>
              <a:t>3.2.6</a:t>
            </a:r>
            <a:r>
              <a:rPr lang="ru-RU" sz="2800" b="1" dirty="0" smtClean="0"/>
              <a:t>. Отзыв </a:t>
            </a:r>
            <a:r>
              <a:rPr lang="ru-RU" sz="2800" b="1" dirty="0"/>
              <a:t>сертификата, атрибутного </a:t>
            </a:r>
            <a:r>
              <a:rPr lang="ru-RU" sz="2800" b="1" dirty="0" smtClean="0"/>
              <a:t>сертификата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Отзыв </a:t>
            </a:r>
            <a:r>
              <a:rPr lang="ru-RU" sz="2800" dirty="0"/>
              <a:t>сертификата влечет за собой отзыв атрибутного сертификата, связанного с указанным сертификатом</a:t>
            </a:r>
            <a:r>
              <a:rPr lang="ru-RU" sz="2800" dirty="0" smtClean="0"/>
              <a:t>.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</a:t>
            </a:r>
            <a:r>
              <a:rPr lang="ru-RU" sz="2800" dirty="0" smtClean="0"/>
              <a:t>центр гарантирует</a:t>
            </a:r>
            <a:r>
              <a:rPr lang="ru-RU" sz="2800" dirty="0"/>
              <a:t>, что сертификат и (или) атрибутный </a:t>
            </a:r>
            <a:r>
              <a:rPr lang="ru-RU" sz="2800" dirty="0" smtClean="0"/>
              <a:t>сертификат отзывается </a:t>
            </a:r>
            <a:r>
              <a:rPr lang="ru-RU" sz="2800" dirty="0"/>
              <a:t>на основании запроса в сроки и в порядке, установленные в соответствующей политике применения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(или) политике применения атрибутных сертификатов</a:t>
            </a:r>
            <a:r>
              <a:rPr lang="ru-RU" sz="2800" dirty="0" smtClean="0"/>
              <a:t>.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Республиканский </a:t>
            </a:r>
            <a:r>
              <a:rPr lang="ru-RU" sz="2800" dirty="0"/>
              <a:t>удостоверяющий </a:t>
            </a:r>
            <a:r>
              <a:rPr lang="ru-RU" sz="2800" dirty="0" smtClean="0"/>
              <a:t>центр идентифицирует </a:t>
            </a:r>
            <a:r>
              <a:rPr lang="ru-RU" sz="2800" dirty="0"/>
              <a:t>и проверяет запросы, связанные </a:t>
            </a:r>
            <a:r>
              <a:rPr lang="ru-RU" sz="2800" dirty="0" smtClean="0"/>
              <a:t>с отзывом </a:t>
            </a:r>
            <a:r>
              <a:rPr lang="ru-RU" sz="2800" dirty="0"/>
              <a:t>сертификатов и атрибутных сертификатов, на предмет их получения из достоверных источников</a:t>
            </a:r>
            <a:r>
              <a:rPr lang="ru-RU" sz="2800" dirty="0" smtClean="0"/>
              <a:t>.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Если </a:t>
            </a:r>
            <a:r>
              <a:rPr lang="ru-RU" sz="2800" dirty="0"/>
              <a:t>сертификат и (или) атрибутный </a:t>
            </a:r>
            <a:r>
              <a:rPr lang="ru-RU" sz="2800" dirty="0" smtClean="0"/>
              <a:t>сертификат отозван</a:t>
            </a:r>
            <a:r>
              <a:rPr lang="ru-RU" sz="2800" dirty="0"/>
              <a:t>, он никогда не должен использоваться в дальнейшем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spcAft>
                <a:spcPts val="1200"/>
              </a:spcAft>
            </a:pPr>
            <a:r>
              <a:rPr lang="ru-RU" sz="2800" dirty="0" smtClean="0"/>
              <a:t>Услуги </a:t>
            </a:r>
            <a:r>
              <a:rPr lang="ru-RU" sz="2800" dirty="0"/>
              <a:t>республиканского удостоверяющего </a:t>
            </a:r>
            <a:r>
              <a:rPr lang="ru-RU" sz="2800" dirty="0" smtClean="0"/>
              <a:t>центра по </a:t>
            </a:r>
            <a:r>
              <a:rPr lang="ru-RU" sz="2800" dirty="0"/>
              <a:t>управлению отзывом доступны в течение рабочего времени регистраторов. </a:t>
            </a:r>
            <a:endParaRPr lang="ru-RU" sz="2800" dirty="0" smtClean="0"/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случае отказа системы, сервисов или при наличии других факторов, не зависящих от оператора, оператор принимает все необходимые меры, чтобы гарантировать, что данная услуга будет недоступна только в течение времени, установленного </a:t>
            </a:r>
            <a:r>
              <a:rPr lang="ru-RU" sz="2800" dirty="0" smtClean="0"/>
              <a:t>в соответствующей </a:t>
            </a:r>
            <a:r>
              <a:rPr lang="ru-RU" sz="2800" dirty="0"/>
              <a:t>политике применения </a:t>
            </a:r>
            <a:r>
              <a:rPr lang="ru-RU" sz="2800" dirty="0" smtClean="0"/>
              <a:t>сертификатов или </a:t>
            </a:r>
            <a:r>
              <a:rPr lang="ru-RU" sz="2800" dirty="0"/>
              <a:t>политике применения атрибутных сертификатов.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4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spcAft>
                <a:spcPts val="1200"/>
              </a:spcAft>
            </a:pPr>
            <a:r>
              <a:rPr lang="ru-RU" sz="2800" b="1" dirty="0"/>
              <a:t>3.2.7.Предоставление информации о статусе сертификата, атрибутного </a:t>
            </a:r>
            <a:r>
              <a:rPr lang="ru-RU" sz="2800" b="1" dirty="0" smtClean="0"/>
              <a:t>сертификата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При </a:t>
            </a:r>
            <a:r>
              <a:rPr lang="ru-RU" sz="2800" dirty="0"/>
              <a:t>распространении республиканским удостоверяющим </a:t>
            </a:r>
            <a:r>
              <a:rPr lang="ru-RU" sz="2800" dirty="0" smtClean="0"/>
              <a:t>центром (</a:t>
            </a:r>
            <a:r>
              <a:rPr lang="ru-RU" sz="2800" dirty="0"/>
              <a:t>центром атрибутных сертификатов</a:t>
            </a:r>
            <a:r>
              <a:rPr lang="ru-RU" sz="2800" dirty="0" smtClean="0"/>
              <a:t>) информации о </a:t>
            </a:r>
            <a:r>
              <a:rPr lang="ru-RU" sz="2800" dirty="0"/>
              <a:t>статусе </a:t>
            </a:r>
            <a:r>
              <a:rPr lang="ru-RU" sz="2800" dirty="0" smtClean="0"/>
              <a:t>сертификата (</a:t>
            </a:r>
            <a:r>
              <a:rPr lang="ru-RU" sz="2800" dirty="0"/>
              <a:t>атрибутного сертификата</a:t>
            </a:r>
            <a:r>
              <a:rPr lang="ru-RU" sz="2800" dirty="0" smtClean="0"/>
              <a:t>) посредством </a:t>
            </a:r>
            <a:r>
              <a:rPr lang="ru-RU" sz="2800" dirty="0"/>
              <a:t>издания списка отозванных </a:t>
            </a:r>
            <a:r>
              <a:rPr lang="ru-RU" sz="2800" dirty="0" smtClean="0"/>
              <a:t>сертификатов (</a:t>
            </a:r>
            <a:r>
              <a:rPr lang="ru-RU" sz="2800" dirty="0"/>
              <a:t>списка отозванных атрибутных сертификатов</a:t>
            </a:r>
            <a:r>
              <a:rPr lang="ru-RU" sz="2800" dirty="0" smtClean="0"/>
              <a:t>) такие списки издаются и публикуются в </a:t>
            </a:r>
            <a:r>
              <a:rPr lang="ru-RU" sz="2800" dirty="0"/>
              <a:t>реальном времени, а также</a:t>
            </a:r>
            <a:r>
              <a:rPr lang="ru-RU" sz="2800" dirty="0" smtClean="0"/>
              <a:t>: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каждый </a:t>
            </a:r>
            <a:r>
              <a:rPr lang="ru-RU" sz="2800" dirty="0"/>
              <a:t>список отозванных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список отозванных атрибутных </a:t>
            </a:r>
            <a:r>
              <a:rPr lang="ru-RU" sz="2800" dirty="0" smtClean="0"/>
              <a:t>сертификатов издаются </a:t>
            </a:r>
            <a:r>
              <a:rPr lang="ru-RU" sz="2800" dirty="0"/>
              <a:t>не реже одного раза в месяц и </a:t>
            </a:r>
            <a:r>
              <a:rPr lang="ru-RU" sz="2800" dirty="0" smtClean="0"/>
              <a:t>содержат информацию  издания следующих списка </a:t>
            </a:r>
            <a:r>
              <a:rPr lang="ru-RU" sz="2800" dirty="0"/>
              <a:t>отозванных сертификатов </a:t>
            </a:r>
            <a:r>
              <a:rPr lang="ru-RU" sz="2800" dirty="0" smtClean="0"/>
              <a:t>и соответственно </a:t>
            </a:r>
            <a:r>
              <a:rPr lang="ru-RU" sz="2800" dirty="0"/>
              <a:t>списка отозванных атрибутных сертификатов</a:t>
            </a:r>
            <a:r>
              <a:rPr lang="ru-RU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83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spcAft>
                <a:spcPts val="1200"/>
              </a:spcAft>
            </a:pPr>
            <a:r>
              <a:rPr lang="ru-RU" sz="2800" dirty="0" smtClean="0"/>
              <a:t>новый </a:t>
            </a:r>
            <a:r>
              <a:rPr lang="ru-RU" sz="2800" dirty="0"/>
              <a:t>список отозванных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список отозванных атрибутных </a:t>
            </a:r>
            <a:r>
              <a:rPr lang="ru-RU" sz="2800" dirty="0" smtClean="0"/>
              <a:t>сертификатов могут </a:t>
            </a:r>
            <a:r>
              <a:rPr lang="ru-RU" sz="2800" dirty="0"/>
              <a:t>быть </a:t>
            </a:r>
            <a:r>
              <a:rPr lang="ru-RU" sz="2800" dirty="0" smtClean="0"/>
              <a:t>опубликованы перед </a:t>
            </a:r>
            <a:r>
              <a:rPr lang="ru-RU" sz="2800" dirty="0"/>
              <a:t>установленным временем издания </a:t>
            </a:r>
            <a:r>
              <a:rPr lang="ru-RU" sz="2800" dirty="0" smtClean="0"/>
              <a:t>следующих списка </a:t>
            </a:r>
            <a:r>
              <a:rPr lang="ru-RU" sz="2800" dirty="0"/>
              <a:t>отозванных сертификатов и соответственно списка отозванных атрибутных сертификатов</a:t>
            </a:r>
            <a:r>
              <a:rPr lang="ru-RU" sz="2800" dirty="0" smtClean="0"/>
              <a:t>;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список </a:t>
            </a:r>
            <a:r>
              <a:rPr lang="ru-RU" sz="2800" dirty="0"/>
              <a:t>отозванных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список отозванных атрибутных </a:t>
            </a:r>
            <a:r>
              <a:rPr lang="ru-RU" sz="2800" dirty="0" smtClean="0"/>
              <a:t>сертификатов подписываются личным </a:t>
            </a:r>
            <a:r>
              <a:rPr lang="ru-RU" sz="2800" dirty="0"/>
              <a:t>ключом республиканского удостоверяющего </a:t>
            </a:r>
            <a:r>
              <a:rPr lang="ru-RU" sz="2800" dirty="0" smtClean="0"/>
              <a:t>центра и соответственно центра </a:t>
            </a:r>
            <a:r>
              <a:rPr lang="ru-RU" sz="2800" dirty="0"/>
              <a:t>атрибутных сертификатов</a:t>
            </a:r>
            <a:r>
              <a:rPr lang="ru-RU" sz="2800" dirty="0" smtClean="0"/>
              <a:t>;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формат </a:t>
            </a:r>
            <a:r>
              <a:rPr lang="ru-RU" sz="2800" dirty="0"/>
              <a:t>списка отозванных </a:t>
            </a:r>
            <a:r>
              <a:rPr lang="ru-RU" sz="2800" dirty="0" smtClean="0"/>
              <a:t>сертификатов соответствует </a:t>
            </a:r>
            <a:r>
              <a:rPr lang="ru-RU" sz="2800" dirty="0"/>
              <a:t>требованиям СТБ 34.101.19-2012 «Информационные технологии и безопасность. Форматы сертификатов </a:t>
            </a:r>
            <a:r>
              <a:rPr lang="ru-RU" sz="2800" dirty="0" smtClean="0"/>
              <a:t>и списков </a:t>
            </a:r>
            <a:r>
              <a:rPr lang="ru-RU" sz="2800" dirty="0"/>
              <a:t>отозванных сертификатов инфраструктуры открытых ключей</a:t>
            </a:r>
            <a:r>
              <a:rPr lang="ru-RU" sz="2800" dirty="0" smtClean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86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spcAft>
                <a:spcPts val="1200"/>
              </a:spcAft>
            </a:pPr>
            <a:r>
              <a:rPr lang="ru-RU" sz="2800" dirty="0" smtClean="0"/>
              <a:t>Услуги </a:t>
            </a:r>
            <a:r>
              <a:rPr lang="ru-RU" sz="2800" dirty="0"/>
              <a:t>республиканского удостоверяющего </a:t>
            </a:r>
            <a:r>
              <a:rPr lang="ru-RU" sz="2800" dirty="0" smtClean="0"/>
              <a:t>центра по получению </a:t>
            </a:r>
            <a:r>
              <a:rPr lang="ru-RU" sz="2800" dirty="0"/>
              <a:t>статуса сертификата и атрибутного </a:t>
            </a:r>
            <a:r>
              <a:rPr lang="ru-RU" sz="2800" dirty="0" smtClean="0"/>
              <a:t>сертификата доступны </a:t>
            </a:r>
            <a:r>
              <a:rPr lang="ru-RU" sz="2800" dirty="0"/>
              <a:t>24 часа в сутки 365 дней в году посредством размещения списка отозванных сертификатов и списка отозванных атрибутных </a:t>
            </a:r>
            <a:r>
              <a:rPr lang="ru-RU" sz="2800" dirty="0" smtClean="0"/>
              <a:t>сертификатов на официальном интернет-сайте </a:t>
            </a:r>
            <a:r>
              <a:rPr lang="ru-RU" sz="2800" dirty="0"/>
              <a:t>оператора, а также через службу предоставления информации о действительности сертификатов и атрибутных </a:t>
            </a:r>
            <a:r>
              <a:rPr lang="ru-RU" sz="2800" dirty="0" smtClean="0"/>
              <a:t>сертификатов в </a:t>
            </a:r>
            <a:r>
              <a:rPr lang="ru-RU" sz="2800" dirty="0"/>
              <a:t>соответствии с СТБ 34.101.26-2012 «Информационные технологии и безопасность. Онлайновый протокол проверки статуса сертификата (OCSP</a:t>
            </a:r>
            <a:r>
              <a:rPr lang="ru-RU" sz="2800" dirty="0" smtClean="0"/>
              <a:t>)».</a:t>
            </a:r>
          </a:p>
          <a:p>
            <a:pPr indent="268288">
              <a:spcAft>
                <a:spcPts val="1200"/>
              </a:spcAft>
            </a:pPr>
            <a:r>
              <a:rPr lang="ru-RU" sz="2800" dirty="0" smtClean="0"/>
              <a:t>Порядок </a:t>
            </a:r>
            <a:r>
              <a:rPr lang="ru-RU" sz="2800" dirty="0"/>
              <a:t>получения доступа к OCSP-серверу и его использования для получения информации о статусе сертификата или атрибутного сертификата, определяется оператором в организационно-распорядительных документах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0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0492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Нормативная правовая база (6/22)</a:t>
            </a:r>
          </a:p>
          <a:p>
            <a:pPr algn="ctr"/>
            <a:r>
              <a:rPr lang="ru-RU" sz="2800" b="1" dirty="0" smtClean="0"/>
              <a:t>Указы Президента Республики Беларусь </a:t>
            </a:r>
            <a:r>
              <a:rPr lang="ru-RU" sz="2800" dirty="0" smtClean="0"/>
              <a:t>(4/5)</a:t>
            </a: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3"/>
              </a:rPr>
              <a:t>7) Указ </a:t>
            </a:r>
            <a:r>
              <a:rPr lang="ru-RU" sz="2800" dirty="0">
                <a:hlinkClick r:id="rId3"/>
              </a:rPr>
              <a:t>Президента Республики Беларусь 4 апреля 2013 г. №157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внесении изменений и дополнений в некоторые указы Президента Республики Беларусь» (Национальный реестр правовых актов Республики Беларусь, 05.04.2013, </a:t>
            </a:r>
            <a:r>
              <a:rPr lang="ru-RU" sz="2800" dirty="0" smtClean="0"/>
              <a:t>1/14175)</a:t>
            </a:r>
            <a:endParaRPr lang="ru-RU" sz="2800" dirty="0"/>
          </a:p>
          <a:p>
            <a:endParaRPr lang="ru-RU" sz="2800" dirty="0" smtClean="0">
              <a:hlinkClick r:id="rId4"/>
            </a:endParaRPr>
          </a:p>
          <a:p>
            <a:r>
              <a:rPr lang="ru-RU" sz="2800" dirty="0" smtClean="0">
                <a:hlinkClick r:id="rId4"/>
              </a:rPr>
              <a:t>8) Указ </a:t>
            </a:r>
            <a:r>
              <a:rPr lang="ru-RU" sz="2800" dirty="0">
                <a:hlinkClick r:id="rId4"/>
              </a:rPr>
              <a:t>Президента Республики Беларусь от 8 ноября 2011 г. № 515</a:t>
            </a:r>
            <a:r>
              <a:rPr lang="ru-RU" sz="2800" dirty="0"/>
              <a:t> 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«</a:t>
            </a:r>
            <a:r>
              <a:rPr lang="ru-RU" sz="2800" dirty="0"/>
              <a:t>О некоторых вопросах развития информационного общества в Республике Беларусь» (Национальный реестр правовых актов Республики Беларусь, 2011 г., № 125, </a:t>
            </a:r>
            <a:r>
              <a:rPr lang="ru-RU" sz="2800" dirty="0" smtClean="0"/>
              <a:t>1/13064)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47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случае отказа системы, сервисов или при наличии других факторов, не зависящих от оператора, </a:t>
            </a:r>
            <a:r>
              <a:rPr lang="ru-RU" sz="2800" dirty="0" smtClean="0"/>
              <a:t>оператор принимает </a:t>
            </a:r>
            <a:r>
              <a:rPr lang="ru-RU" sz="2800" dirty="0"/>
              <a:t>все необходимые </a:t>
            </a:r>
            <a:r>
              <a:rPr lang="ru-RU" sz="2800" u="sng" dirty="0"/>
              <a:t>меры</a:t>
            </a:r>
            <a:r>
              <a:rPr lang="ru-RU" sz="2800" dirty="0"/>
              <a:t>, чтобы гарантировать, что </a:t>
            </a:r>
            <a:r>
              <a:rPr lang="ru-RU" sz="2800" dirty="0" smtClean="0"/>
              <a:t>данные услуги будут недоступны только </a:t>
            </a:r>
            <a:r>
              <a:rPr lang="ru-RU" sz="2800" dirty="0"/>
              <a:t>в течение времени, установленного </a:t>
            </a:r>
            <a:r>
              <a:rPr lang="ru-RU" sz="2800" dirty="0" smtClean="0"/>
              <a:t>в соответствующей </a:t>
            </a:r>
            <a:r>
              <a:rPr lang="ru-RU" sz="2800" dirty="0"/>
              <a:t>политике применения </a:t>
            </a:r>
            <a:r>
              <a:rPr lang="ru-RU" sz="2800" dirty="0" smtClean="0"/>
              <a:t>сертификатов или </a:t>
            </a:r>
            <a:r>
              <a:rPr lang="ru-RU" sz="2800" dirty="0"/>
              <a:t>политике применения атрибутных сертификатов.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7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b="1" dirty="0"/>
              <a:t>3.3</a:t>
            </a:r>
            <a:r>
              <a:rPr lang="ru-RU" sz="2800" b="1" dirty="0" smtClean="0"/>
              <a:t>. Управление деятельностью республиканского </a:t>
            </a:r>
            <a:r>
              <a:rPr lang="ru-RU" sz="2800" b="1" dirty="0"/>
              <a:t>удостоверяющего </a:t>
            </a:r>
            <a:r>
              <a:rPr lang="ru-RU" sz="2800" b="1" dirty="0" smtClean="0"/>
              <a:t>центра</a:t>
            </a:r>
          </a:p>
          <a:p>
            <a:pPr indent="403225">
              <a:spcAft>
                <a:spcPts val="1200"/>
              </a:spcAft>
            </a:pPr>
            <a:r>
              <a:rPr lang="ru-RU" sz="2800" b="1" dirty="0" smtClean="0"/>
              <a:t>3.3.1.Управление безопасностью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Система </a:t>
            </a:r>
            <a:r>
              <a:rPr lang="ru-RU" sz="2800" dirty="0"/>
              <a:t>защиты информации автоматизированной информационной системы республиканского удостоверяющего центра </a:t>
            </a:r>
            <a:r>
              <a:rPr lang="ru-RU" sz="2800" dirty="0" smtClean="0"/>
              <a:t>аттестована в </a:t>
            </a:r>
            <a:r>
              <a:rPr lang="ru-RU" sz="2800" dirty="0"/>
              <a:t>соответствии с </a:t>
            </a:r>
            <a:r>
              <a:rPr lang="ru-RU" sz="2800" u="sng" dirty="0"/>
              <a:t>Положением</a:t>
            </a:r>
            <a:r>
              <a:rPr lang="ru-RU" sz="2800" dirty="0"/>
              <a:t> о порядке аттестации систем защиты информации информационных систем, предназначенных для обработки информации, распространение и (или) предоставление которой ограничено, утвержденным приказом Оперативно-аналитического центра при Президенте Республики Беларусь от 20.02.2020 No 66</a:t>
            </a:r>
            <a:r>
              <a:rPr lang="ru-RU" sz="2800" dirty="0" smtClean="0"/>
              <a:t>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У оператора принята Политика </a:t>
            </a:r>
            <a:r>
              <a:rPr lang="ru-RU" sz="2800" dirty="0"/>
              <a:t>информационной безопасности, </a:t>
            </a:r>
            <a:r>
              <a:rPr lang="ru-RU" sz="2800" dirty="0" smtClean="0"/>
              <a:t>с которой </a:t>
            </a:r>
            <a:r>
              <a:rPr lang="ru-RU" sz="2800" dirty="0"/>
              <a:t>ознакомлены все работники оператора, на которых она распространяется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0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dirty="0" smtClean="0"/>
              <a:t>Требования </a:t>
            </a:r>
            <a:r>
              <a:rPr lang="ru-RU" sz="2800" dirty="0"/>
              <a:t>к системе защиты информации уточняются при </a:t>
            </a:r>
            <a:r>
              <a:rPr lang="ru-RU" sz="2800" dirty="0" smtClean="0"/>
              <a:t>периодическом проведении </a:t>
            </a:r>
            <a:r>
              <a:rPr lang="ru-RU" sz="2800" dirty="0"/>
              <a:t>оценки рисков. </a:t>
            </a:r>
            <a:endParaRPr lang="ru-RU" sz="2800" dirty="0" smtClean="0"/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Оценка </a:t>
            </a:r>
            <a:r>
              <a:rPr lang="ru-RU" sz="2800" dirty="0"/>
              <a:t>рисков выполняется с целью учета изменений в требованиях защиты и в рисковых ситуациях (активах, угрозах, слабых местах, негативных воздействиях, оценке значительности рисков, </a:t>
            </a:r>
            <a:r>
              <a:rPr lang="ru-RU" sz="2800" dirty="0" smtClean="0"/>
              <a:t>а также, когда </a:t>
            </a:r>
            <a:r>
              <a:rPr lang="ru-RU" sz="2800" dirty="0"/>
              <a:t>происходят значительные изменения в системе защиты </a:t>
            </a:r>
            <a:r>
              <a:rPr lang="ru-RU" sz="2800" dirty="0" smtClean="0"/>
              <a:t>информации или автоматизированной </a:t>
            </a:r>
            <a:r>
              <a:rPr lang="ru-RU" sz="2800" dirty="0"/>
              <a:t>информационной системы республиканского удостоверяющего центра). </a:t>
            </a:r>
            <a:endParaRPr lang="ru-RU" sz="2800" dirty="0" smtClean="0"/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Работы </a:t>
            </a:r>
            <a:r>
              <a:rPr lang="ru-RU" sz="2800" dirty="0"/>
              <a:t>по оценке рисков проводятся в сроки и порядке, </a:t>
            </a:r>
            <a:r>
              <a:rPr lang="ru-RU" sz="2800" dirty="0" smtClean="0"/>
              <a:t>определенном в Политике информационной безопасности республиканского </a:t>
            </a:r>
            <a:r>
              <a:rPr lang="ru-RU" sz="2800" dirty="0"/>
              <a:t>удостоверяющего центра</a:t>
            </a:r>
            <a:r>
              <a:rPr lang="ru-RU" sz="2800" dirty="0" smtClean="0"/>
              <a:t>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несет ответственность за все аспекты предоставления услуг по распространению открытых ключей.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2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b="1" dirty="0"/>
              <a:t>3.3.2</a:t>
            </a:r>
            <a:r>
              <a:rPr lang="ru-RU" sz="2800" b="1" dirty="0" smtClean="0"/>
              <a:t>. Классификация </a:t>
            </a:r>
            <a:r>
              <a:rPr lang="ru-RU" sz="2800" b="1" dirty="0"/>
              <a:t>и управление </a:t>
            </a:r>
            <a:r>
              <a:rPr lang="ru-RU" sz="2800" b="1" dirty="0" smtClean="0"/>
              <a:t>активами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Все </a:t>
            </a:r>
            <a:r>
              <a:rPr lang="ru-RU" sz="2800" dirty="0"/>
              <a:t>критические активы республиканского удостоверяющего центра, требования и меры по их защите определены в задании по безопасности автоматизированной информационной системы республиканского удостоверяющего центра, </a:t>
            </a:r>
            <a:r>
              <a:rPr lang="ru-RU" sz="2800" dirty="0" smtClean="0"/>
              <a:t>на предмет </a:t>
            </a:r>
            <a:r>
              <a:rPr lang="ru-RU" sz="2800" dirty="0"/>
              <a:t>соответствия которого проведена аттестация системы защиты информации автоматизированной информационной системы республиканского удостоверяющего </a:t>
            </a:r>
            <a:r>
              <a:rPr lang="ru-RU" sz="2800" dirty="0" smtClean="0"/>
              <a:t>центра в </a:t>
            </a:r>
            <a:r>
              <a:rPr lang="ru-RU" sz="2800" dirty="0"/>
              <a:t>реальных условиях эксплуатации</a:t>
            </a:r>
            <a:r>
              <a:rPr lang="ru-RU" sz="2800" dirty="0" smtClean="0"/>
              <a:t>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должностных инструкциях работников </a:t>
            </a:r>
            <a:r>
              <a:rPr lang="ru-RU" sz="2800" dirty="0" smtClean="0"/>
              <a:t>оператора определена их ответственность </a:t>
            </a:r>
            <a:r>
              <a:rPr lang="ru-RU" sz="2800" dirty="0"/>
              <a:t>за поддержание основных мероприятий по управлению информационной безопасностью.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0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b="1" dirty="0" smtClean="0"/>
              <a:t>3.3.3. Вопросы безопасности, связанные с персоналом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На должности привлекаются работники оператора, которые обладают необходимой квалификацией, опытом и прошли проверку на соответствие кадровой политике оператора, что подтверждается внутренними локальными правовыми актами, регламентирующими деятельность республиканского удостоверяющего центра.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В должностных инструкциях работников оператора определены их роли, права, обязанности и ответственность за обеспечение защиты информации. В них определены права и порядок доступа к защищаемой информации в соответствии с уровнем доступа к защищаемым сведениям, меры дисциплинарного воздействия, которые применяются в случае несанкционированных действий, нарушения политики информационной безопасности республиканского удостоверяющего центра.</a:t>
            </a:r>
          </a:p>
        </p:txBody>
      </p:sp>
    </p:spTree>
    <p:extLst>
      <p:ext uri="{BB962C8B-B14F-4D97-AF65-F5344CB8AC3E}">
        <p14:creationId xmlns:p14="http://schemas.microsoft.com/office/powerpoint/2010/main" val="18323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 повышает квалификацию своих работников в такой мере и с такой частотой, которые необходимы для обеспечения соответствующего уровня профессионализма, требуемого для исполнения их обязанностей надлежащим образом.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Работники оператора, назначенные на доверенные должности, не имеют конфликта интересов, который может негативно повлиять на беспристрастность в их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6165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dirty="0" smtClean="0"/>
              <a:t>В республиканском удостоверяющем центре поддерживаются следующие роли работников с соответствующими обязанностями:</a:t>
            </a:r>
          </a:p>
          <a:p>
            <a:pPr indent="403225">
              <a:spcAft>
                <a:spcPts val="1200"/>
              </a:spcAft>
            </a:pPr>
            <a:r>
              <a:rPr lang="ru-RU" sz="2800" u="sng" dirty="0" smtClean="0"/>
              <a:t>администратор информационной безопасности: </a:t>
            </a:r>
          </a:p>
          <a:p>
            <a:pPr marL="1201738" indent="-43815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отвечает за администрирование системы защиты информации автоматизированной информационной системы республиканского удостоверяющего центра;</a:t>
            </a:r>
          </a:p>
          <a:p>
            <a:pPr marL="1201738" indent="-43815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осуществляет контроль целостности и подлинности текущих и архивных системных журналов событий и инцидентов безопасности автоматизированной информационной системы республиканского удостоверяющего центра, проведение аудита безопасности системы защиты информации автоматизированной информационной системы республиканского удостоверяющего центра;</a:t>
            </a:r>
          </a:p>
        </p:txBody>
      </p:sp>
    </p:spTree>
    <p:extLst>
      <p:ext uri="{BB962C8B-B14F-4D97-AF65-F5344CB8AC3E}">
        <p14:creationId xmlns:p14="http://schemas.microsoft.com/office/powerpoint/2010/main" val="4317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u="sng" dirty="0" smtClean="0"/>
              <a:t>системный администратор:</a:t>
            </a:r>
          </a:p>
          <a:p>
            <a:pPr marL="1246188" indent="-4429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Отвечает за установку, конфигурирование и обслуживание автоматизированной информационной системы республиканского удостоверяющего центра, используемой для регистрации, издания и отзыва сертификатов (атрибутных сертификатов);</a:t>
            </a:r>
          </a:p>
          <a:p>
            <a:pPr marL="1246188" indent="-4429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за повседневное обслуживание автоматизированной информационной системы республиканского удостоверяющего центра; </a:t>
            </a:r>
          </a:p>
          <a:p>
            <a:pPr marL="1246188" indent="-4429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осуществляет резервное копирование и восстановление автоматизированной информационной системы республиканского удостоверяющего центра;</a:t>
            </a:r>
          </a:p>
        </p:txBody>
      </p:sp>
    </p:spTree>
    <p:extLst>
      <p:ext uri="{BB962C8B-B14F-4D97-AF65-F5344CB8AC3E}">
        <p14:creationId xmlns:p14="http://schemas.microsoft.com/office/powerpoint/2010/main" val="19048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u="sng" dirty="0" smtClean="0"/>
              <a:t>администратор баз данных: </a:t>
            </a:r>
          </a:p>
          <a:p>
            <a:pPr marL="1163638" indent="-4413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отвечает за управление, архивирование, резервное копирование и восстановление баз данных автоматизированной информационной системы республиканского удостоверяющего центра.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 не назначает на доверенные или управляющие должности лиц, которые имели судимости за серьезные преступления или другие преступления, которое могут повлиять на профессиональное выполнение служебных обязанностей. 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Работники оператора не назначаются на доверенные должности, пока не завершены все необходимые проверки.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Все работники оператора проходят необходимые проверки в Оперативно-аналитическом центре при Президенте Республики Беларусь.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62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b="1" dirty="0"/>
              <a:t>3.3.4</a:t>
            </a:r>
            <a:r>
              <a:rPr lang="ru-RU" sz="2800" b="1" dirty="0" smtClean="0"/>
              <a:t>. Физическая </a:t>
            </a:r>
            <a:r>
              <a:rPr lang="ru-RU" sz="2800" b="1" dirty="0"/>
              <a:t>защита и защита от воздействий окружающей </a:t>
            </a:r>
            <a:r>
              <a:rPr lang="ru-RU" sz="2800" b="1" dirty="0" smtClean="0"/>
              <a:t>среды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обеспечивает физический доступ к оборудованию, используемому для </a:t>
            </a:r>
            <a:r>
              <a:rPr lang="ru-RU" sz="2800" dirty="0" smtClean="0"/>
              <a:t>издания и </a:t>
            </a:r>
            <a:r>
              <a:rPr lang="ru-RU" sz="2800" dirty="0"/>
              <a:t>отзыва сертификатов, только уполномоченным лицам</a:t>
            </a:r>
            <a:r>
              <a:rPr lang="ru-RU" sz="2800" dirty="0" smtClean="0"/>
              <a:t>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 осуществляет контроль </a:t>
            </a:r>
            <a:r>
              <a:rPr lang="ru-RU" sz="2800" dirty="0"/>
              <a:t>во избежание утери, повреждения или компрометации активов, которые могут привести </a:t>
            </a:r>
            <a:r>
              <a:rPr lang="ru-RU" sz="2800" dirty="0" smtClean="0"/>
              <a:t>к приостановлению </a:t>
            </a:r>
            <a:r>
              <a:rPr lang="ru-RU" sz="2800" dirty="0"/>
              <a:t>его деятельности</a:t>
            </a:r>
            <a:r>
              <a:rPr lang="ru-RU" sz="2800" dirty="0" smtClean="0"/>
              <a:t>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осуществляет контроль во избежание компрометации или кражи информации и оборудования, используемого для обработки этой информации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6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9752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ru-RU" sz="2800" dirty="0" smtClean="0"/>
              <a:t>Нормативная правовая база (7/22)</a:t>
            </a:r>
          </a:p>
          <a:p>
            <a:pPr algn="ctr"/>
            <a:r>
              <a:rPr lang="ru-RU" sz="2800" b="1" dirty="0" smtClean="0"/>
              <a:t>Указы Президента Республики Беларусь </a:t>
            </a:r>
            <a:r>
              <a:rPr lang="ru-RU" sz="2800" dirty="0" smtClean="0"/>
              <a:t>(5/5)</a:t>
            </a: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3" invalidUrl="http://pravo.by/main.aspx?guid=3871&amp;p0=P31000060&amp;p2={NRPA}"/>
              </a:rPr>
              <a:t>9) Указ </a:t>
            </a:r>
            <a:r>
              <a:rPr lang="ru-RU" sz="2800" dirty="0">
                <a:hlinkClick r:id="rId4" invalidUrl="http://pravo.by/main.aspx?guid=3871&amp;p0=P31000060&amp;p2={NRPA}"/>
              </a:rPr>
              <a:t>Президента Республики Беларусь от 1 февраля 2010 г. № 60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мерах по совершенствованию использования национального сегмента сети Интернет» (Национальный реестр правовых актов Республики Беларусь, 2010 г., № 29, 1/11368; 2012 г. № 8, 1/13223; Национальный правовой Интернет-портал Республики Беларусь, 10.01.2013, 1/13981)</a:t>
            </a:r>
          </a:p>
          <a:p>
            <a:endParaRPr lang="ru-RU" sz="2800" dirty="0">
              <a:hlinkClick r:id="rId5"/>
            </a:endParaRPr>
          </a:p>
          <a:p>
            <a:r>
              <a:rPr lang="ru-RU" sz="2800" dirty="0" smtClean="0">
                <a:hlinkClick r:id="rId5"/>
              </a:rPr>
              <a:t>10) Указ </a:t>
            </a:r>
            <a:r>
              <a:rPr lang="ru-RU" sz="2800" dirty="0">
                <a:hlinkClick r:id="rId5"/>
              </a:rPr>
              <a:t>Президента Республики Беларусь от 30 сентября 2010 г. № 515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некоторых мерах по развитию сети передачи в Республике Беларусь» (Национальный реестр правовых актов Республики Беларусь, 2010 г., № 237, 1/12002)</a:t>
            </a:r>
          </a:p>
        </p:txBody>
      </p:sp>
    </p:spTree>
    <p:extLst>
      <p:ext uri="{BB962C8B-B14F-4D97-AF65-F5344CB8AC3E}">
        <p14:creationId xmlns:p14="http://schemas.microsoft.com/office/powerpoint/2010/main" val="13304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Оператором </a:t>
            </a:r>
            <a:r>
              <a:rPr lang="ru-RU" sz="2800" dirty="0"/>
              <a:t>создан серверный центр для реализации физически защищенной среды, которая обеспечивает обнаружение и предотвращение несанкционированного использования, доступа или разглашения информации, обрабатываемой в республиканском удостоверяющем центре. </a:t>
            </a:r>
            <a:endParaRPr lang="ru-RU" sz="2800" dirty="0" smtClean="0"/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Безопасность </a:t>
            </a:r>
            <a:r>
              <a:rPr lang="ru-RU" sz="2800" dirty="0"/>
              <a:t>серверного центра республиканского удостоверяющего </a:t>
            </a:r>
            <a:r>
              <a:rPr lang="ru-RU" sz="2800" dirty="0" smtClean="0"/>
              <a:t>центра проанализирована </a:t>
            </a:r>
            <a:r>
              <a:rPr lang="ru-RU" sz="2800" dirty="0"/>
              <a:t>при проведении </a:t>
            </a:r>
            <a:r>
              <a:rPr lang="ru-RU" sz="2800" dirty="0" smtClean="0"/>
              <a:t>аттестации системы </a:t>
            </a:r>
            <a:r>
              <a:rPr lang="ru-RU" sz="2800" dirty="0"/>
              <a:t>защиты </a:t>
            </a:r>
            <a:r>
              <a:rPr lang="ru-RU" sz="2800" dirty="0" smtClean="0"/>
              <a:t>информации автоматизированной </a:t>
            </a:r>
            <a:r>
              <a:rPr lang="ru-RU" sz="2800" dirty="0"/>
              <a:t>информационной системы республиканского удостоверяющего </a:t>
            </a:r>
            <a:r>
              <a:rPr lang="ru-RU" sz="2800" dirty="0" smtClean="0"/>
              <a:t>центра и </a:t>
            </a:r>
            <a:r>
              <a:rPr lang="ru-RU" sz="2800" dirty="0"/>
              <a:t>аккредитации республиканского удостоверяющего </a:t>
            </a:r>
            <a:r>
              <a:rPr lang="ru-RU" sz="2800" dirty="0" smtClean="0"/>
              <a:t>центра в </a:t>
            </a:r>
            <a:r>
              <a:rPr lang="ru-RU" sz="2800" dirty="0"/>
              <a:t>Государственной </a:t>
            </a:r>
            <a:r>
              <a:rPr lang="ru-RU" sz="2800" dirty="0" smtClean="0"/>
              <a:t>системе управления </a:t>
            </a:r>
            <a:r>
              <a:rPr lang="ru-RU" sz="2800" dirty="0"/>
              <a:t>открытыми ключами проверки электронной цифровой подписи Республики Беларусь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dirty="0" smtClean="0"/>
              <a:t>Любые </a:t>
            </a:r>
            <a:r>
              <a:rPr lang="ru-RU" sz="2800" dirty="0"/>
              <a:t>лица, получающие физический доступ в серверный центр республиканского удостоверяющего центра, не должны оставаться там без надзора уполномоченного лица</a:t>
            </a:r>
            <a:r>
              <a:rPr lang="ru-RU" sz="2800" dirty="0" smtClean="0"/>
              <a:t>.</a:t>
            </a:r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Оператором </a:t>
            </a:r>
            <a:r>
              <a:rPr lang="ru-RU" sz="2800" dirty="0"/>
              <a:t>обеспечивается физическая защита помещений республиканского удостоверяющего центра </a:t>
            </a:r>
            <a:r>
              <a:rPr lang="ru-RU" sz="2800" dirty="0" smtClean="0"/>
              <a:t>и защита </a:t>
            </a:r>
            <a:r>
              <a:rPr lang="ru-RU" sz="2800" dirty="0"/>
              <a:t>от воздействий окружающей среды для оборудования, используемого для реализации услуг республиканского удостоверяющего центра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5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организационно-распорядительных документах оператора, разработанных </a:t>
            </a:r>
            <a:r>
              <a:rPr lang="ru-RU" sz="2800" dirty="0" smtClean="0"/>
              <a:t>в рамках </a:t>
            </a:r>
            <a:r>
              <a:rPr lang="ru-RU" sz="2800" dirty="0"/>
              <a:t>реализации мероприятий по обеспечению информационной безопасности, описаны средства защиты всего оборудования республиканского удостоверяющего центра, включая конструкцию </a:t>
            </a:r>
            <a:r>
              <a:rPr lang="ru-RU" sz="2800" dirty="0" smtClean="0"/>
              <a:t>здания и </a:t>
            </a:r>
            <a:r>
              <a:rPr lang="ru-RU" sz="2800" dirty="0"/>
              <a:t>размещение в нем помещений, физический доступ, электроснабжение и кондиционирование воздуха, построение телекоммуникационных кабельных сетей, противопожарные меры безопасности и защиты, хранение и утилизацию носителей информации, резервное копирование, техническое обслуживание оборудования, системы обнаружения физического </a:t>
            </a:r>
            <a:r>
              <a:rPr lang="ru-RU" sz="2800" dirty="0" smtClean="0"/>
              <a:t>вторжения и </a:t>
            </a:r>
            <a:r>
              <a:rPr lang="ru-RU" sz="2800" dirty="0"/>
              <a:t>т.д.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83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6400">
              <a:spcAft>
                <a:spcPts val="1200"/>
              </a:spcAft>
            </a:pPr>
            <a:r>
              <a:rPr lang="ru-RU" sz="2800" b="1" dirty="0"/>
              <a:t>3.3.5</a:t>
            </a:r>
            <a:r>
              <a:rPr lang="ru-RU" sz="2800" b="1" dirty="0" smtClean="0"/>
              <a:t>. Управление </a:t>
            </a:r>
            <a:r>
              <a:rPr lang="ru-RU" sz="2800" b="1" dirty="0"/>
              <a:t>операционной </a:t>
            </a:r>
            <a:r>
              <a:rPr lang="ru-RU" sz="2800" b="1" dirty="0" smtClean="0"/>
              <a:t>деятельностью</a:t>
            </a:r>
          </a:p>
          <a:p>
            <a:pPr indent="406400">
              <a:spcAft>
                <a:spcPts val="1200"/>
              </a:spcAft>
            </a:pPr>
            <a:r>
              <a:rPr lang="ru-RU" sz="2800" dirty="0" smtClean="0"/>
              <a:t>Автоматизированная </a:t>
            </a:r>
            <a:r>
              <a:rPr lang="ru-RU" sz="2800" dirty="0"/>
              <a:t>информационная система республиканского удостоверяющего </a:t>
            </a:r>
            <a:r>
              <a:rPr lang="ru-RU" sz="2800" dirty="0" smtClean="0"/>
              <a:t>центра и </a:t>
            </a:r>
            <a:r>
              <a:rPr lang="ru-RU" sz="2800" dirty="0"/>
              <a:t>информация, обрабатываемая в автоматизированной </a:t>
            </a:r>
            <a:r>
              <a:rPr lang="ru-RU" sz="2800" dirty="0" smtClean="0"/>
              <a:t>информационной </a:t>
            </a:r>
            <a:r>
              <a:rPr lang="ru-RU" sz="2800" dirty="0"/>
              <a:t>системе республиканского удостоверяющего центра, защищены </a:t>
            </a:r>
            <a:r>
              <a:rPr lang="ru-RU" sz="2800" dirty="0" smtClean="0"/>
              <a:t>от вирусов </a:t>
            </a:r>
            <a:r>
              <a:rPr lang="ru-RU" sz="2800" dirty="0"/>
              <a:t>и не </a:t>
            </a:r>
            <a:r>
              <a:rPr lang="ru-RU" sz="2800" dirty="0" smtClean="0"/>
              <a:t>доверенного программного </a:t>
            </a:r>
            <a:r>
              <a:rPr lang="ru-RU" sz="2800" dirty="0"/>
              <a:t>обеспечения</a:t>
            </a:r>
            <a:r>
              <a:rPr lang="ru-RU" sz="2800" dirty="0" smtClean="0"/>
              <a:t>.</a:t>
            </a:r>
          </a:p>
          <a:p>
            <a:pPr indent="4064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автоматизированной информационной системе республиканского удостоверяющего </a:t>
            </a:r>
            <a:r>
              <a:rPr lang="ru-RU" sz="2800" dirty="0" smtClean="0"/>
              <a:t>центра протоколируются </a:t>
            </a:r>
            <a:r>
              <a:rPr lang="ru-RU" sz="2800" dirty="0"/>
              <a:t>все сбои и инциденты безопасности, </a:t>
            </a:r>
            <a:r>
              <a:rPr lang="ru-RU" sz="2800" dirty="0" smtClean="0"/>
              <a:t>а также </a:t>
            </a:r>
            <a:r>
              <a:rPr lang="ru-RU" sz="2800" dirty="0"/>
              <a:t>СЗИ применяются меры быстрого реагирования на данные события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8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64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задании по </a:t>
            </a:r>
            <a:r>
              <a:rPr lang="ru-RU" sz="2800" dirty="0" smtClean="0"/>
              <a:t>безопасности автоматизированной </a:t>
            </a:r>
            <a:r>
              <a:rPr lang="ru-RU" sz="2800" dirty="0"/>
              <a:t>информационной системы республиканского удостоверяющего </a:t>
            </a:r>
            <a:r>
              <a:rPr lang="ru-RU" sz="2800" dirty="0" smtClean="0"/>
              <a:t>центра определены </a:t>
            </a:r>
            <a:r>
              <a:rPr lang="ru-RU" sz="2800" dirty="0"/>
              <a:t>процедуры, влияющие на предоставление услуг по распространению открытых ключей, политика управления носителями информации, используемыми в рамках деятельности республиканского удостоверяющего </a:t>
            </a:r>
            <a:r>
              <a:rPr lang="ru-RU" sz="2800" dirty="0" smtClean="0"/>
              <a:t>центра для защиты </a:t>
            </a:r>
            <a:r>
              <a:rPr lang="ru-RU" sz="2800" dirty="0"/>
              <a:t>их от повреждения, хищения и несанкционированного доступа </a:t>
            </a:r>
            <a:r>
              <a:rPr lang="ru-RU" sz="2800" dirty="0" smtClean="0"/>
              <a:t>к ним</a:t>
            </a:r>
            <a:r>
              <a:rPr lang="ru-RU" sz="2800" dirty="0"/>
              <a:t>, а также политика по контролю журналов аудита автоматизированной информационной системы республиканского удостоверяющего </a:t>
            </a:r>
            <a:r>
              <a:rPr lang="ru-RU" sz="2800" dirty="0" smtClean="0"/>
              <a:t>центра на </a:t>
            </a:r>
            <a:r>
              <a:rPr lang="ru-RU" sz="2800" dirty="0"/>
              <a:t>предмет наличия следов вредоносной деятельности</a:t>
            </a:r>
            <a:r>
              <a:rPr lang="ru-RU" sz="2800" dirty="0" smtClean="0"/>
              <a:t>.</a:t>
            </a:r>
          </a:p>
          <a:p>
            <a:pPr indent="406400">
              <a:spcAft>
                <a:spcPts val="1200"/>
              </a:spcAft>
            </a:pPr>
            <a:r>
              <a:rPr lang="ru-RU" sz="2800" dirty="0" smtClean="0"/>
              <a:t>Оператором </a:t>
            </a:r>
            <a:r>
              <a:rPr lang="ru-RU" sz="2800" dirty="0"/>
              <a:t>определены и реализованы процедуры, </a:t>
            </a:r>
            <a:r>
              <a:rPr lang="ru-RU" sz="2800" dirty="0" smtClean="0"/>
              <a:t>влияющие  на предоставление </a:t>
            </a:r>
            <a:r>
              <a:rPr lang="ru-RU" sz="2800" dirty="0"/>
              <a:t>услуг по распространению открытых ключей, для всех доверенных и административных должностей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3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6400">
              <a:spcAft>
                <a:spcPts val="1200"/>
              </a:spcAft>
            </a:pPr>
            <a:r>
              <a:rPr lang="ru-RU" sz="2800" dirty="0" smtClean="0"/>
              <a:t>Оператором </a:t>
            </a:r>
            <a:r>
              <a:rPr lang="ru-RU" sz="2800" dirty="0"/>
              <a:t>проводятся мероприятия по обеспечению достаточности системных ресурсов и дискового пространства с целью обеспечения надлежащей обработки и хранения информации</a:t>
            </a:r>
            <a:r>
              <a:rPr lang="ru-RU" sz="2800" dirty="0" smtClean="0"/>
              <a:t>.</a:t>
            </a:r>
          </a:p>
          <a:p>
            <a:pPr indent="406400">
              <a:spcAft>
                <a:spcPts val="1200"/>
              </a:spcAft>
            </a:pPr>
            <a:r>
              <a:rPr lang="ru-RU" sz="2800" dirty="0" smtClean="0"/>
              <a:t>Оператором </a:t>
            </a:r>
            <a:r>
              <a:rPr lang="ru-RU" sz="2800" dirty="0"/>
              <a:t>определены и применяются меры быстрого реагирования на все сбои и инциденты в работе системы защиты </a:t>
            </a:r>
            <a:r>
              <a:rPr lang="ru-RU" sz="2800" dirty="0" smtClean="0"/>
              <a:t>информации автоматизированной </a:t>
            </a:r>
            <a:r>
              <a:rPr lang="ru-RU" sz="2800" dirty="0"/>
              <a:t>информационной системы республиканского удостоверяющего центра, а также </a:t>
            </a:r>
            <a:r>
              <a:rPr lang="ru-RU" sz="2800" dirty="0" smtClean="0"/>
              <a:t>на инциденты в области </a:t>
            </a:r>
            <a:r>
              <a:rPr lang="ru-RU" sz="2800" dirty="0"/>
              <a:t>информационной и системной безопасности </a:t>
            </a:r>
            <a:r>
              <a:rPr lang="ru-RU" sz="2800" dirty="0" smtClean="0"/>
              <a:t>и ограничению </a:t>
            </a:r>
            <a:r>
              <a:rPr lang="ru-RU" sz="2800" dirty="0"/>
              <a:t>влияния при нарушении безопасности</a:t>
            </a:r>
            <a:r>
              <a:rPr lang="ru-RU" sz="2800" dirty="0" smtClean="0"/>
              <a:t>.</a:t>
            </a:r>
          </a:p>
          <a:p>
            <a:pPr indent="4064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республиканском удостоверяющем </a:t>
            </a:r>
            <a:r>
              <a:rPr lang="ru-RU" sz="2800" dirty="0" smtClean="0"/>
              <a:t>центре процессы проверки соответствия </a:t>
            </a:r>
            <a:r>
              <a:rPr lang="ru-RU" sz="2800" dirty="0"/>
              <a:t>требованиям сохранности информации </a:t>
            </a:r>
            <a:r>
              <a:rPr lang="ru-RU" sz="2800" dirty="0" smtClean="0"/>
              <a:t>о сертификатах </a:t>
            </a:r>
            <a:r>
              <a:rPr lang="ru-RU" sz="2800" dirty="0"/>
              <a:t>и атрибутных </a:t>
            </a:r>
            <a:r>
              <a:rPr lang="ru-RU" sz="2800" dirty="0" smtClean="0"/>
              <a:t>сертификатах начинаются </a:t>
            </a:r>
            <a:r>
              <a:rPr lang="ru-RU" sz="2800" dirty="0"/>
              <a:t>при запуске автоматизированной информационной системы республиканского удостоверяющего </a:t>
            </a:r>
            <a:r>
              <a:rPr lang="ru-RU" sz="2800" dirty="0" err="1"/>
              <a:t>центраи</a:t>
            </a:r>
            <a:r>
              <a:rPr lang="ru-RU" sz="2800" dirty="0"/>
              <a:t> заканчиваются при ее остановке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9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64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республиканском удостоверяющем </a:t>
            </a:r>
            <a:r>
              <a:rPr lang="ru-RU" sz="2800" dirty="0" smtClean="0"/>
              <a:t>центре операции </a:t>
            </a:r>
            <a:r>
              <a:rPr lang="ru-RU" sz="2800" dirty="0"/>
              <a:t>по обеспечению безопасности отделены от любых других операций</a:t>
            </a:r>
            <a:r>
              <a:rPr lang="ru-RU" sz="2800" dirty="0" smtClean="0"/>
              <a:t>.</a:t>
            </a:r>
          </a:p>
          <a:p>
            <a:pPr indent="4064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политике информационной безопасности и должностных инструкциях работников определены обязанности по обеспечению безопасности республиканского удостоверяющего центра, которые включают рабочие процедуры и обязанности, планирование </a:t>
            </a:r>
            <a:r>
              <a:rPr lang="ru-RU" sz="2800" dirty="0" smtClean="0"/>
              <a:t>системы защиты </a:t>
            </a:r>
            <a:r>
              <a:rPr lang="ru-RU" sz="2800" dirty="0"/>
              <a:t>информации, мероприятия по обеспечению достаточности системных ресурсов и дискового пространства с целью обеспечения надлежащей обработки и хранения информации, защиту </a:t>
            </a:r>
            <a:r>
              <a:rPr lang="ru-RU" sz="2800" dirty="0" smtClean="0"/>
              <a:t>от вредоносного </a:t>
            </a:r>
            <a:r>
              <a:rPr lang="ru-RU" sz="2800" dirty="0"/>
              <a:t>программного обеспечения, обеспечение безопасности помещений, сетевое управление, активное отслеживание журналов аудита, анализ событий и </a:t>
            </a:r>
            <a:r>
              <a:rPr lang="ru-RU" sz="2800" dirty="0" smtClean="0"/>
              <a:t>проверку исполнения</a:t>
            </a:r>
            <a:r>
              <a:rPr lang="ru-RU" sz="2800" dirty="0"/>
              <a:t>, управление носителями информации и их безопасность, обмен данными и программным обеспечением.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7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>
              <a:spcAft>
                <a:spcPts val="1200"/>
              </a:spcAft>
            </a:pPr>
            <a:r>
              <a:rPr lang="ru-RU" sz="2800" b="1" dirty="0"/>
              <a:t>3.3.6</a:t>
            </a:r>
            <a:r>
              <a:rPr lang="ru-RU" sz="2800" b="1" dirty="0" smtClean="0"/>
              <a:t>. Управление </a:t>
            </a:r>
            <a:r>
              <a:rPr lang="ru-RU" sz="2800" b="1" dirty="0"/>
              <a:t>системным </a:t>
            </a:r>
            <a:r>
              <a:rPr lang="ru-RU" sz="2800" b="1" dirty="0" smtClean="0"/>
              <a:t>доступом</a:t>
            </a:r>
          </a:p>
          <a:p>
            <a:pPr indent="541338">
              <a:spcAft>
                <a:spcPts val="1200"/>
              </a:spcAft>
            </a:pPr>
            <a:r>
              <a:rPr lang="ru-RU" sz="2800" dirty="0" smtClean="0"/>
              <a:t>Автоматизированная </a:t>
            </a:r>
            <a:r>
              <a:rPr lang="ru-RU" sz="2800" dirty="0"/>
              <a:t>информационная система республиканского удостоверяющего </a:t>
            </a:r>
            <a:r>
              <a:rPr lang="ru-RU" sz="2800" dirty="0" smtClean="0"/>
              <a:t>центра представляет </a:t>
            </a:r>
            <a:r>
              <a:rPr lang="ru-RU" sz="2800" dirty="0"/>
              <a:t>собой информационную систему, на которой обрабатывается информация, охраняемая в соответствии с законодательством Республики Беларусь. </a:t>
            </a:r>
            <a:endParaRPr lang="ru-RU" sz="2800" dirty="0" smtClean="0"/>
          </a:p>
          <a:p>
            <a:pPr indent="541338">
              <a:spcAft>
                <a:spcPts val="1200"/>
              </a:spcAft>
            </a:pPr>
            <a:r>
              <a:rPr lang="ru-RU" sz="2800" dirty="0" smtClean="0"/>
              <a:t>Технические </a:t>
            </a:r>
            <a:r>
              <a:rPr lang="ru-RU" sz="2800" dirty="0"/>
              <a:t>средства автоматизированной информационной системы республиканского удостоверяющего </a:t>
            </a:r>
            <a:r>
              <a:rPr lang="ru-RU" sz="2800" dirty="0" smtClean="0"/>
              <a:t>центра размещены </a:t>
            </a:r>
            <a:r>
              <a:rPr lang="ru-RU" sz="2800" dirty="0"/>
              <a:t>в одной контролируемой зоне, и обработка защищаемой информации осуществляется в пределах области действия комплекса средств безопасности объекта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системе защиты информации автоматизированной информационной системы республиканского удостоверяющего </a:t>
            </a:r>
            <a:r>
              <a:rPr lang="ru-RU" sz="2800" dirty="0" smtClean="0"/>
              <a:t>центра применяются </a:t>
            </a:r>
            <a:r>
              <a:rPr lang="ru-RU" sz="2800" dirty="0"/>
              <a:t>сертифицированные средства криптографической защиты информации для обеспечения конфиденциальности, контроля целостности (неизменности) </a:t>
            </a:r>
            <a:r>
              <a:rPr lang="ru-RU" sz="2800" dirty="0" smtClean="0"/>
              <a:t>и подлинности </a:t>
            </a:r>
            <a:r>
              <a:rPr lang="ru-RU" sz="2800" dirty="0"/>
              <a:t>информации, распространение и(или) предоставление которой ограничено</a:t>
            </a:r>
            <a:r>
              <a:rPr lang="ru-RU" sz="2800" dirty="0" smtClean="0"/>
              <a:t>.</a:t>
            </a:r>
          </a:p>
          <a:p>
            <a:pPr indent="541338">
              <a:spcAft>
                <a:spcPts val="1200"/>
              </a:spcAft>
            </a:pPr>
            <a:r>
              <a:rPr lang="ru-RU" sz="2800" dirty="0" smtClean="0"/>
              <a:t>В автоматизированной </a:t>
            </a:r>
            <a:r>
              <a:rPr lang="ru-RU" sz="2800" dirty="0"/>
              <a:t>информационной системе республиканского удостоверяющего </a:t>
            </a:r>
            <a:r>
              <a:rPr lang="ru-RU" sz="2800" dirty="0" smtClean="0"/>
              <a:t>центра управление </a:t>
            </a:r>
            <a:r>
              <a:rPr lang="ru-RU" sz="2800" dirty="0"/>
              <a:t>доступом пользователей (включая </a:t>
            </a:r>
            <a:r>
              <a:rPr lang="ru-RU" sz="2800" dirty="0" smtClean="0"/>
              <a:t>регистраторов регистрационных </a:t>
            </a:r>
            <a:r>
              <a:rPr lang="ru-RU" sz="2800" dirty="0"/>
              <a:t>центров, администраторов и любых пользователей, имеющих прямой доступ </a:t>
            </a:r>
            <a:r>
              <a:rPr lang="ru-RU" sz="2800" dirty="0" smtClean="0"/>
              <a:t>к системе</a:t>
            </a:r>
            <a:r>
              <a:rPr lang="ru-RU" sz="2800" dirty="0"/>
              <a:t>) к ресурсам, а также </a:t>
            </a:r>
            <a:r>
              <a:rPr lang="ru-RU" sz="2800" dirty="0" smtClean="0"/>
              <a:t>доступ к </a:t>
            </a:r>
            <a:r>
              <a:rPr lang="ru-RU" sz="2800" dirty="0"/>
              <a:t>информации и системным функциям приложений ограничивается в соответствии с политикой информационной безопасности республиканского удостоверяющего центра.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8064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республиканском удостоверяющем </a:t>
            </a:r>
            <a:r>
              <a:rPr lang="ru-RU" sz="2800" dirty="0" smtClean="0"/>
              <a:t>центре ответственные </a:t>
            </a:r>
            <a:r>
              <a:rPr lang="ru-RU" sz="2800" dirty="0"/>
              <a:t>работники перед использованием оборудования и программного обеспечения, связанного с управлением </a:t>
            </a:r>
            <a:r>
              <a:rPr lang="ru-RU" sz="2800" dirty="0" smtClean="0"/>
              <a:t>сертификатами и </a:t>
            </a:r>
            <a:r>
              <a:rPr lang="ru-RU" sz="2800" dirty="0"/>
              <a:t>списками отозванных сертификатов, проходят процедуру двухфакторной идентификации и аутентификации</a:t>
            </a:r>
            <a:r>
              <a:rPr lang="ru-RU" sz="2800" dirty="0" smtClean="0"/>
              <a:t>.</a:t>
            </a:r>
          </a:p>
          <a:p>
            <a:pPr indent="541338">
              <a:spcAft>
                <a:spcPts val="1200"/>
              </a:spcAft>
            </a:pPr>
            <a:r>
              <a:rPr lang="ru-RU" sz="2800" dirty="0" smtClean="0"/>
              <a:t>Действия </a:t>
            </a:r>
            <a:r>
              <a:rPr lang="ru-RU" sz="2800" dirty="0"/>
              <a:t>работников контролируются путем сохранения записей событий</a:t>
            </a:r>
            <a:r>
              <a:rPr lang="ru-RU" sz="2800" dirty="0" smtClean="0"/>
              <a:t>.</a:t>
            </a:r>
          </a:p>
          <a:p>
            <a:pPr indent="541338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республиканском удостоверяющем </a:t>
            </a:r>
            <a:r>
              <a:rPr lang="ru-RU" sz="2800" dirty="0" smtClean="0"/>
              <a:t>центре информация</a:t>
            </a:r>
            <a:r>
              <a:rPr lang="ru-RU" sz="2800" dirty="0"/>
              <a:t>, распространение и (или) предоставление которой ограничено, защищается, в том числе </a:t>
            </a:r>
            <a:r>
              <a:rPr lang="ru-RU" sz="2800" dirty="0" smtClean="0"/>
              <a:t>и на </a:t>
            </a:r>
            <a:r>
              <a:rPr lang="ru-RU" sz="2800" dirty="0"/>
              <a:t>повторно используемых объектах хранения (например, удаленные файлы), доступных </a:t>
            </a:r>
            <a:r>
              <a:rPr lang="ru-RU" sz="2800" dirty="0" smtClean="0"/>
              <a:t>для неуполномоченных </a:t>
            </a:r>
            <a:r>
              <a:rPr lang="ru-RU" sz="2800" dirty="0"/>
              <a:t>пользователей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57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19522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(8/22)</a:t>
            </a:r>
            <a:endParaRPr lang="ru-RU" sz="2800" dirty="0"/>
          </a:p>
          <a:p>
            <a:endParaRPr lang="ru-RU" sz="2800" dirty="0" smtClean="0">
              <a:hlinkClick r:id="rId2"/>
            </a:endParaRPr>
          </a:p>
          <a:p>
            <a:pPr algn="ctr"/>
            <a:r>
              <a:rPr lang="ru-RU" sz="2800" b="1" dirty="0"/>
              <a:t>Постановления Совета Министров Республики </a:t>
            </a:r>
            <a:r>
              <a:rPr lang="ru-RU" sz="2800" b="1" dirty="0" smtClean="0"/>
              <a:t>Беларусь</a:t>
            </a:r>
            <a:r>
              <a:rPr lang="ru-RU" sz="2800" dirty="0" smtClean="0"/>
              <a:t> (1/9)</a:t>
            </a:r>
            <a:endParaRPr lang="ru-RU" sz="2800" b="1" dirty="0">
              <a:hlinkClick r:id="rId2"/>
            </a:endParaRP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1) Постановление СМ РБ от </a:t>
            </a:r>
            <a:r>
              <a:rPr lang="ru-RU" sz="2800" dirty="0">
                <a:hlinkClick r:id="rId2"/>
              </a:rPr>
              <a:t>17 февраля 2020 г. № 95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«О национальном сегменте Республики Беларусь интегрированной информационной системы Евразийского экономического союза» (Национальный правовой Интернет-портал Республики Беларусь, 17.02.2020, 5/47809)</a:t>
            </a:r>
          </a:p>
          <a:p>
            <a:r>
              <a:rPr lang="ru-RU" sz="2800" dirty="0" smtClean="0">
                <a:hlinkClick r:id="rId3"/>
              </a:rPr>
              <a:t>2) Постановление </a:t>
            </a:r>
            <a:r>
              <a:rPr lang="ru-RU" sz="2800" dirty="0" smtClean="0">
                <a:hlinkClick r:id="rId2"/>
              </a:rPr>
              <a:t>СМ РБ </a:t>
            </a:r>
            <a:r>
              <a:rPr lang="ru-RU" sz="2800" dirty="0" smtClean="0">
                <a:hlinkClick r:id="rId3"/>
              </a:rPr>
              <a:t>от </a:t>
            </a:r>
            <a:r>
              <a:rPr lang="ru-RU" sz="2800" dirty="0">
                <a:hlinkClick r:id="rId3"/>
              </a:rPr>
              <a:t>20 декабря 2019 г. № 880</a:t>
            </a:r>
            <a:r>
              <a:rPr lang="ru-RU" sz="2800" dirty="0"/>
              <a:t> «О порядке информационного взаимодействия в национальном сегменте Республики Беларусь» (Национальный правовой Интернет-портал Республики Беларусь, 23.12.2019, 5/47560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98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271582"/>
            <a:ext cx="116182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>
              <a:spcAft>
                <a:spcPts val="1200"/>
              </a:spcAft>
            </a:pPr>
            <a:r>
              <a:rPr lang="ru-RU" sz="2800" dirty="0" smtClean="0"/>
              <a:t>В автоматизированной информационной </a:t>
            </a:r>
            <a:r>
              <a:rPr lang="ru-RU" sz="2800" dirty="0"/>
              <a:t>системе республиканского удостоверяющего </a:t>
            </a:r>
            <a:r>
              <a:rPr lang="ru-RU" sz="2800" dirty="0" smtClean="0"/>
              <a:t>центра локальные </a:t>
            </a:r>
            <a:r>
              <a:rPr lang="ru-RU" sz="2800" dirty="0"/>
              <a:t>сетевые компоненты (например, маршрутизаторы) </a:t>
            </a:r>
            <a:r>
              <a:rPr lang="ru-RU" sz="2800" dirty="0" smtClean="0"/>
              <a:t>располагаются в физически </a:t>
            </a:r>
            <a:r>
              <a:rPr lang="ru-RU" sz="2800" dirty="0"/>
              <a:t>безопасном </a:t>
            </a:r>
            <a:r>
              <a:rPr lang="ru-RU" sz="2800" dirty="0" smtClean="0"/>
              <a:t>окружении и их конфигурация </a:t>
            </a:r>
            <a:r>
              <a:rPr lang="ru-RU" sz="2800" dirty="0"/>
              <a:t>периодически проверяется на соответствие требованиям, установленным в политике информационной безопасности республиканского удостоверяющего центра</a:t>
            </a:r>
            <a:r>
              <a:rPr lang="ru-RU" sz="2800" dirty="0" smtClean="0"/>
              <a:t>.</a:t>
            </a:r>
          </a:p>
          <a:p>
            <a:pPr indent="541338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помещениях, в </a:t>
            </a:r>
            <a:r>
              <a:rPr lang="ru-RU" sz="2800" dirty="0" smtClean="0"/>
              <a:t>которых размещены активы автоматизированной </a:t>
            </a:r>
            <a:r>
              <a:rPr lang="ru-RU" sz="2800" dirty="0"/>
              <a:t>информационной системы республиканского удостоверяющего центра, организовано постоянное видеонаблюдение и установлены средства оповещения о тревоге, позволяющие иметь возможность соответствующим </a:t>
            </a:r>
            <a:r>
              <a:rPr lang="ru-RU" sz="2800" dirty="0" smtClean="0"/>
              <a:t>образом </a:t>
            </a:r>
            <a:r>
              <a:rPr lang="ru-RU" sz="2800" dirty="0"/>
              <a:t>обнаруживать, регистрировать и реагировать на несанкционированные и ошибочные попытки доступа к данным активам.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16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175330"/>
            <a:ext cx="11604513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>
              <a:spcAft>
                <a:spcPts val="600"/>
              </a:spcAft>
            </a:pPr>
            <a:r>
              <a:rPr lang="ru-RU" sz="2800" b="1" dirty="0"/>
              <a:t>3.3.7</a:t>
            </a:r>
            <a:r>
              <a:rPr lang="ru-RU" sz="2800" b="1" dirty="0" smtClean="0"/>
              <a:t>. Внедрение </a:t>
            </a:r>
            <a:r>
              <a:rPr lang="ru-RU" sz="2800" b="1" dirty="0"/>
              <a:t>и обслуживание безопасных доверенных информационных </a:t>
            </a:r>
            <a:r>
              <a:rPr lang="ru-RU" sz="2800" b="1" dirty="0" smtClean="0"/>
              <a:t>систем</a:t>
            </a:r>
          </a:p>
          <a:p>
            <a:pPr indent="541338"/>
            <a:r>
              <a:rPr lang="ru-RU" sz="2800" dirty="0" smtClean="0"/>
              <a:t>В </a:t>
            </a:r>
            <a:r>
              <a:rPr lang="ru-RU" sz="2800" dirty="0"/>
              <a:t>автоматизированной информационной системе республиканского удостоверяющего </a:t>
            </a:r>
            <a:r>
              <a:rPr lang="ru-RU" sz="2800" dirty="0" smtClean="0"/>
              <a:t>центра используются </a:t>
            </a:r>
            <a:r>
              <a:rPr lang="ru-RU" sz="2800" dirty="0"/>
              <a:t>безопасные доверенные информационные системы и продукты, которые защищены от модификации, </a:t>
            </a:r>
            <a:r>
              <a:rPr lang="ru-RU" sz="2800" dirty="0" smtClean="0"/>
              <a:t>и сертифицированные </a:t>
            </a:r>
            <a:r>
              <a:rPr lang="ru-RU" sz="2800" dirty="0"/>
              <a:t>средства управления криптографическими ключами,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атрибутных сертификатов, списков отозванных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списков отозванных атрибутных сертификатов</a:t>
            </a:r>
            <a:r>
              <a:rPr lang="ru-RU" sz="2800" dirty="0" smtClean="0"/>
              <a:t>.</a:t>
            </a:r>
          </a:p>
          <a:p>
            <a:pPr indent="541338">
              <a:spcAft>
                <a:spcPts val="600"/>
              </a:spcAft>
            </a:pPr>
            <a:r>
              <a:rPr lang="ru-RU" sz="2800" dirty="0" smtClean="0"/>
              <a:t>Анализ </a:t>
            </a:r>
            <a:r>
              <a:rPr lang="ru-RU" sz="2800" dirty="0"/>
              <a:t>требований безопасности проводится на всех этапах разработки и эксплуатации информационных систем и продуктов, используемых </a:t>
            </a:r>
            <a:r>
              <a:rPr lang="ru-RU" sz="2800" dirty="0" smtClean="0"/>
              <a:t>в автоматизированной </a:t>
            </a:r>
            <a:r>
              <a:rPr lang="ru-RU" sz="2800" dirty="0"/>
              <a:t>информационной системе республиканского удостоверяющего </a:t>
            </a:r>
            <a:r>
              <a:rPr lang="ru-RU" sz="2800" dirty="0" smtClean="0"/>
              <a:t>центра и </a:t>
            </a:r>
            <a:r>
              <a:rPr lang="ru-RU" sz="2800" dirty="0"/>
              <a:t>обеспечивается необходимый уровень гарантии того, что в них надежно реализованы механизмы безопасности.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60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175330"/>
            <a:ext cx="116045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>
              <a:spcAft>
                <a:spcPts val="600"/>
              </a:spcAft>
            </a:pPr>
            <a:r>
              <a:rPr lang="ru-RU" sz="2800" b="1" dirty="0"/>
              <a:t>3.3.8</a:t>
            </a:r>
            <a:r>
              <a:rPr lang="ru-RU" sz="2800" b="1" dirty="0" smtClean="0"/>
              <a:t>. Восстановление </a:t>
            </a:r>
            <a:r>
              <a:rPr lang="ru-RU" sz="2800" b="1" dirty="0"/>
              <a:t>при сбоях и обеспечение непрерывности </a:t>
            </a:r>
            <a:r>
              <a:rPr lang="ru-RU" sz="2800" b="1" dirty="0" smtClean="0"/>
              <a:t>деятельности</a:t>
            </a:r>
          </a:p>
          <a:p>
            <a:pPr indent="541338">
              <a:spcAft>
                <a:spcPts val="6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гарантирует, что в случае сбоя, включая компрометацию личных ключей республиканского удостоверяющего центра, действия будут возобновлены после устранения сбоя </a:t>
            </a:r>
            <a:r>
              <a:rPr lang="ru-RU" sz="2800" dirty="0" smtClean="0"/>
              <a:t>в минимально </a:t>
            </a:r>
            <a:r>
              <a:rPr lang="ru-RU" sz="2800" dirty="0"/>
              <a:t>короткое время</a:t>
            </a:r>
            <a:r>
              <a:rPr lang="ru-RU" sz="2800" dirty="0" smtClean="0"/>
              <a:t>.</a:t>
            </a:r>
          </a:p>
          <a:p>
            <a:pPr indent="541338">
              <a:spcAft>
                <a:spcPts val="600"/>
              </a:spcAft>
            </a:pPr>
            <a:r>
              <a:rPr lang="ru-RU" sz="2800" dirty="0" smtClean="0"/>
              <a:t>Оператором разработан план </a:t>
            </a:r>
            <a:r>
              <a:rPr lang="ru-RU" sz="2800" dirty="0"/>
              <a:t>восстановительных работ при сбоях </a:t>
            </a:r>
            <a:r>
              <a:rPr lang="ru-RU" sz="2800" dirty="0" smtClean="0"/>
              <a:t>и обеспечении </a:t>
            </a:r>
            <a:r>
              <a:rPr lang="ru-RU" sz="2800" dirty="0"/>
              <a:t>непрерывности деятельности</a:t>
            </a:r>
            <a:r>
              <a:rPr lang="ru-RU" sz="2800" dirty="0" smtClean="0"/>
              <a:t>.</a:t>
            </a:r>
          </a:p>
          <a:p>
            <a:pPr indent="541338">
              <a:spcAft>
                <a:spcPts val="600"/>
              </a:spcAft>
            </a:pPr>
            <a:r>
              <a:rPr lang="ru-RU" sz="2800" dirty="0" smtClean="0"/>
              <a:t>Данные </a:t>
            </a:r>
            <a:r>
              <a:rPr lang="ru-RU" sz="2800" dirty="0"/>
              <a:t>республиканского удостоверяющего центра, необходимые для продолжения его деятельности, подвергаются резервному копированию для того, чтобы республиканский удостоверяющий </a:t>
            </a:r>
            <a:r>
              <a:rPr lang="ru-RU" sz="2800" dirty="0" smtClean="0"/>
              <a:t>центр мог </a:t>
            </a:r>
            <a:r>
              <a:rPr lang="ru-RU" sz="2800" dirty="0"/>
              <a:t>оперативно </a:t>
            </a:r>
            <a:r>
              <a:rPr lang="ru-RU" sz="2800" dirty="0" smtClean="0"/>
              <a:t>возобновить деятельность </a:t>
            </a:r>
            <a:r>
              <a:rPr lang="ru-RU" sz="2800" dirty="0"/>
              <a:t>в случае аварии или сбоя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>
              <a:spcAft>
                <a:spcPts val="600"/>
              </a:spcAft>
            </a:pPr>
            <a:r>
              <a:rPr lang="ru-RU" sz="2800" smtClean="0"/>
              <a:t>В </a:t>
            </a:r>
            <a:r>
              <a:rPr lang="ru-RU" sz="2800" dirty="0" smtClean="0"/>
              <a:t>случае </a:t>
            </a:r>
            <a:r>
              <a:rPr lang="ru-RU" sz="2800" dirty="0"/>
              <a:t>компрометации личного ключа республиканского удостоверяющего </a:t>
            </a:r>
            <a:r>
              <a:rPr lang="ru-RU" sz="2800" dirty="0" smtClean="0"/>
              <a:t>центра оператор в </a:t>
            </a:r>
            <a:r>
              <a:rPr lang="ru-RU" sz="2800" dirty="0"/>
              <a:t>установленном порядке информирует об этом </a:t>
            </a:r>
            <a:r>
              <a:rPr lang="ru-RU" sz="2800" dirty="0" smtClean="0"/>
              <a:t>Оперативно-аналитический </a:t>
            </a:r>
            <a:r>
              <a:rPr lang="ru-RU" sz="2800" dirty="0"/>
              <a:t>центр при Президенте Республики Беларусь, всех </a:t>
            </a:r>
            <a:r>
              <a:rPr lang="ru-RU" sz="2800" dirty="0" smtClean="0"/>
              <a:t>подписчиков и доверяющие </a:t>
            </a:r>
            <a:r>
              <a:rPr lang="ru-RU" sz="2800" dirty="0"/>
              <a:t>стороны, с которыми заключены договоры или другие формы соглашений, а также объявляет о том, что все сертификаты и списки отозванных сертификатов, изданные с использованием данного ключа республиканского удостоверяющего центра, более </a:t>
            </a:r>
            <a:r>
              <a:rPr lang="ru-RU" sz="2800" dirty="0" smtClean="0"/>
              <a:t>не являются действительными</a:t>
            </a:r>
            <a:r>
              <a:rPr lang="ru-RU" sz="2800" dirty="0"/>
              <a:t>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50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b="1" dirty="0"/>
              <a:t>3.3.9.Прекращение функционирования республиканского удостоверяющего </a:t>
            </a:r>
            <a:r>
              <a:rPr lang="ru-RU" sz="2800" b="1" dirty="0" smtClean="0"/>
              <a:t>центра</a:t>
            </a:r>
          </a:p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/>
              <a:t>Оператор гарантирует</a:t>
            </a:r>
            <a:r>
              <a:rPr lang="ru-RU" sz="2800" dirty="0"/>
              <a:t>, что потенциальные угрозы </a:t>
            </a:r>
            <a:r>
              <a:rPr lang="ru-RU" sz="2800" dirty="0" smtClean="0"/>
              <a:t>для подписчиков и доверяющих </a:t>
            </a:r>
            <a:r>
              <a:rPr lang="ru-RU" sz="2800" dirty="0"/>
              <a:t>сторон будут сведены к минимуму </a:t>
            </a:r>
            <a:r>
              <a:rPr lang="ru-RU" sz="2800" dirty="0" smtClean="0"/>
              <a:t>в результате </a:t>
            </a:r>
            <a:r>
              <a:rPr lang="ru-RU" sz="2800" dirty="0"/>
              <a:t>прекращения предоставления услуг республиканского удостоверяющего центра, а </a:t>
            </a:r>
            <a:r>
              <a:rPr lang="ru-RU" sz="2800" dirty="0" smtClean="0"/>
              <a:t>также, что информация </a:t>
            </a:r>
            <a:r>
              <a:rPr lang="ru-RU" sz="2800" dirty="0"/>
              <a:t>о сертификатах будет сохранена для предоставления в суд, </a:t>
            </a:r>
            <a:r>
              <a:rPr lang="ru-RU" sz="2800" dirty="0" smtClean="0"/>
              <a:t>в случае </a:t>
            </a:r>
            <a:r>
              <a:rPr lang="ru-RU" sz="2800" dirty="0"/>
              <a:t>необходимости</a:t>
            </a:r>
            <a:r>
              <a:rPr lang="ru-RU" sz="2800" dirty="0" smtClean="0"/>
              <a:t>.</a:t>
            </a:r>
          </a:p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/>
              <a:t>В </a:t>
            </a:r>
            <a:r>
              <a:rPr lang="ru-RU" sz="2800" dirty="0"/>
              <a:t>случае прекращения функционирования </a:t>
            </a:r>
            <a:r>
              <a:rPr lang="ru-RU" sz="2800" dirty="0" smtClean="0"/>
              <a:t>республиканский удостоверяющий центр:</a:t>
            </a:r>
          </a:p>
          <a:p>
            <a:pPr indent="488950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/>
              <a:t>- информирует </a:t>
            </a:r>
            <a:r>
              <a:rPr lang="ru-RU" sz="2800" dirty="0"/>
              <a:t>Оперативно-аналитический центр при Президенте Республики Беларусь, всех подписчиков и доверяющие стороны, </a:t>
            </a:r>
            <a:r>
              <a:rPr lang="ru-RU" sz="2800" dirty="0" smtClean="0"/>
              <a:t>с которыми </a:t>
            </a:r>
            <a:r>
              <a:rPr lang="ru-RU" sz="2800" dirty="0"/>
              <a:t>он заключил гражданско-правовые договоры или другие формы соглашений</a:t>
            </a:r>
            <a:r>
              <a:rPr lang="ru-RU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57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/>
              <a:t>- осуществляет </a:t>
            </a:r>
            <a:r>
              <a:rPr lang="ru-RU" sz="2800" dirty="0"/>
              <a:t>необходимые процедуры по передаче обязанностей для хранения регистрационной информации и записей архивов, включая информацию о статусе </a:t>
            </a:r>
            <a:r>
              <a:rPr lang="ru-RU" sz="2800" dirty="0" smtClean="0"/>
              <a:t>отзыва на </a:t>
            </a:r>
            <a:r>
              <a:rPr lang="ru-RU" sz="2800" dirty="0"/>
              <a:t>соответствующий период, оговоренный </a:t>
            </a:r>
            <a:r>
              <a:rPr lang="ru-RU" sz="2800" dirty="0" smtClean="0"/>
              <a:t>с подписчиками и </a:t>
            </a:r>
            <a:r>
              <a:rPr lang="ru-RU" sz="2800" dirty="0"/>
              <a:t>доверяющими сторонами</a:t>
            </a:r>
            <a:r>
              <a:rPr lang="ru-RU" sz="2800" dirty="0" smtClean="0"/>
              <a:t>;</a:t>
            </a:r>
          </a:p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/>
              <a:t>- уничтожает </a:t>
            </a:r>
            <a:r>
              <a:rPr lang="ru-RU" sz="2800" dirty="0"/>
              <a:t>под контролем комиссии свои личные ключи </a:t>
            </a:r>
            <a:r>
              <a:rPr lang="ru-RU" sz="2800" dirty="0" smtClean="0"/>
              <a:t>без возможности </a:t>
            </a:r>
            <a:r>
              <a:rPr lang="ru-RU" sz="2800" dirty="0"/>
              <a:t>их восстановления</a:t>
            </a:r>
            <a:r>
              <a:rPr lang="ru-RU" sz="2800" dirty="0" smtClean="0"/>
              <a:t>;</a:t>
            </a:r>
          </a:p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/>
              <a:t>- гарантирует</a:t>
            </a:r>
            <a:r>
              <a:rPr lang="ru-RU" sz="2800" dirty="0"/>
              <a:t>, что потенциальные угрозы для подписчиков </a:t>
            </a:r>
            <a:r>
              <a:rPr lang="ru-RU" sz="2800" dirty="0" smtClean="0"/>
              <a:t>и доверяющих </a:t>
            </a:r>
            <a:r>
              <a:rPr lang="ru-RU" sz="2800" dirty="0"/>
              <a:t>сторон будут сведены к минимуму в результате прекращения предоставления услуг республиканского удостоверяющего центра, а информация о </a:t>
            </a:r>
            <a:r>
              <a:rPr lang="ru-RU" sz="2800" dirty="0" smtClean="0"/>
              <a:t>сертификатах будет </a:t>
            </a:r>
            <a:r>
              <a:rPr lang="ru-RU" sz="2800" dirty="0"/>
              <a:t>сохранена для представления по требованию уполномоченных государственных органов </a:t>
            </a:r>
            <a:r>
              <a:rPr lang="ru-RU" sz="2800" dirty="0" smtClean="0"/>
              <a:t>и судов </a:t>
            </a:r>
            <a:r>
              <a:rPr lang="ru-RU" sz="2800" dirty="0"/>
              <a:t>в порядке, установленном законодательными актами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dirty="0" smtClean="0"/>
              <a:t>Республиканский удостоверяющий центр обеспечивает </a:t>
            </a:r>
            <a:r>
              <a:rPr lang="ru-RU" sz="2800" dirty="0"/>
              <a:t>возможность покрывать затраты по выполнению минимальных требований в случае его банкротства или отсутствия возможности оплатить все затраты самостоятельно по другим причинам, насколько это возможно в рамках действующего законодательства </a:t>
            </a:r>
            <a:r>
              <a:rPr lang="ru-RU" sz="2800" dirty="0" smtClean="0"/>
              <a:t>о банкротстве</a:t>
            </a:r>
            <a:r>
              <a:rPr lang="ru-RU" sz="2800" dirty="0"/>
              <a:t>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2125">
              <a:spcAft>
                <a:spcPts val="1200"/>
              </a:spcAft>
              <a:tabLst>
                <a:tab pos="444500" algn="l"/>
              </a:tabLst>
            </a:pPr>
            <a:r>
              <a:rPr lang="ru-RU" sz="2800" b="1" dirty="0"/>
              <a:t>3.3.10.Соответствие требованиям </a:t>
            </a:r>
            <a:r>
              <a:rPr lang="ru-RU" sz="2800" b="1" dirty="0" smtClean="0"/>
              <a:t>законодательства</a:t>
            </a:r>
          </a:p>
          <a:p>
            <a:pPr indent="492125">
              <a:spcAft>
                <a:spcPts val="600"/>
              </a:spcAft>
              <a:tabLst>
                <a:tab pos="444500" algn="l"/>
              </a:tabLst>
            </a:pPr>
            <a:r>
              <a:rPr lang="ru-RU" sz="2800" dirty="0" smtClean="0"/>
              <a:t>Республиканский удостоверяющий центр  поддерживает </a:t>
            </a:r>
            <a:r>
              <a:rPr lang="ru-RU" sz="2800" dirty="0"/>
              <a:t>в Государственной </a:t>
            </a:r>
            <a:r>
              <a:rPr lang="ru-RU" sz="2800" dirty="0" smtClean="0"/>
              <a:t>системе управления </a:t>
            </a:r>
            <a:r>
              <a:rPr lang="ru-RU" sz="2800" dirty="0"/>
              <a:t>открытыми ключами проверки электронной цифровой подписи Республики </a:t>
            </a:r>
            <a:r>
              <a:rPr lang="ru-RU" sz="2800" dirty="0" smtClean="0"/>
              <a:t>Беларусь технологию </a:t>
            </a:r>
            <a:r>
              <a:rPr lang="ru-RU" sz="2800" dirty="0"/>
              <a:t>электронной цифровой </a:t>
            </a:r>
            <a:r>
              <a:rPr lang="ru-RU" sz="2800" dirty="0" smtClean="0"/>
              <a:t>подписи в </a:t>
            </a:r>
            <a:r>
              <a:rPr lang="ru-RU" sz="2800" dirty="0"/>
              <a:t>соответствии с Законом Республики </a:t>
            </a:r>
            <a:r>
              <a:rPr lang="ru-RU" sz="2800" dirty="0" smtClean="0"/>
              <a:t>Беларусь от </a:t>
            </a:r>
            <a:r>
              <a:rPr lang="ru-RU" sz="2800" dirty="0"/>
              <a:t>28 декабря 2009г. </a:t>
            </a:r>
            <a:r>
              <a:rPr lang="ru-RU" sz="2800" dirty="0" smtClean="0"/>
              <a:t>No113-З «Об электронном </a:t>
            </a:r>
            <a:r>
              <a:rPr lang="ru-RU" sz="2800" dirty="0"/>
              <a:t>документе и электронной цифровой подписи</a:t>
            </a:r>
            <a:r>
              <a:rPr lang="ru-RU" sz="2800" dirty="0" smtClean="0"/>
              <a:t>».</a:t>
            </a:r>
          </a:p>
          <a:p>
            <a:pPr indent="492125">
              <a:spcAft>
                <a:spcPts val="600"/>
              </a:spcAft>
              <a:tabLst>
                <a:tab pos="444500" algn="l"/>
              </a:tabLst>
            </a:pPr>
            <a:r>
              <a:rPr lang="ru-RU" sz="2800" dirty="0" smtClean="0"/>
              <a:t>Республиканский удостоверяющий центр защищает </a:t>
            </a:r>
            <a:r>
              <a:rPr lang="ru-RU" sz="2800" dirty="0"/>
              <a:t>информацию, распространение и (или) предоставление которой ограничено, не отнесенную к государственным секретам, </a:t>
            </a:r>
            <a:r>
              <a:rPr lang="ru-RU" sz="2800" dirty="0" smtClean="0"/>
              <a:t>в соответствии </a:t>
            </a:r>
            <a:r>
              <a:rPr lang="ru-RU" sz="2800" dirty="0"/>
              <a:t>с требованиями, установленными Законом Республики </a:t>
            </a:r>
            <a:r>
              <a:rPr lang="ru-RU" sz="2800" dirty="0" smtClean="0"/>
              <a:t>Беларусь от </a:t>
            </a:r>
            <a:r>
              <a:rPr lang="ru-RU" sz="2800" dirty="0"/>
              <a:t>10 ноября 2008 г. </a:t>
            </a:r>
            <a:r>
              <a:rPr lang="ru-RU" sz="2800" dirty="0" smtClean="0"/>
              <a:t>No455-З «</a:t>
            </a:r>
            <a:r>
              <a:rPr lang="ru-RU" sz="2800" dirty="0"/>
              <a:t>Об информации, информатизации и защите информации», и действующими нормативными правовыми актами в области защиты информации.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12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b="1" dirty="0"/>
              <a:t>3.3.11</a:t>
            </a:r>
            <a:r>
              <a:rPr lang="ru-RU" sz="2800" b="1" dirty="0" smtClean="0"/>
              <a:t>. Сохранение </a:t>
            </a:r>
            <a:r>
              <a:rPr lang="ru-RU" sz="2800" b="1" dirty="0"/>
              <a:t>информации, касающейся сертификатов, атрибутных </a:t>
            </a:r>
            <a:r>
              <a:rPr lang="ru-RU" sz="2800" b="1" dirty="0" smtClean="0"/>
              <a:t>сертификатов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гарантирует</a:t>
            </a:r>
            <a:r>
              <a:rPr lang="ru-RU" sz="2800" dirty="0"/>
              <a:t>, что вся информация, относящаяся к сертификатами атрибутным </a:t>
            </a:r>
            <a:r>
              <a:rPr lang="ru-RU" sz="2800" dirty="0" smtClean="0"/>
              <a:t>сертификатам</a:t>
            </a:r>
            <a:r>
              <a:rPr lang="ru-RU" sz="2800" dirty="0"/>
              <a:t> </a:t>
            </a:r>
            <a:r>
              <a:rPr lang="ru-RU" sz="2800" dirty="0" smtClean="0"/>
              <a:t>(регистрационная</a:t>
            </a:r>
            <a:r>
              <a:rPr lang="ru-RU" sz="2800" dirty="0"/>
              <a:t>, об издании и отзыве) сохраняется на установленный срок, в частности, с целью ее предоставления в суд по искам к электронным документам, на следующие сроки</a:t>
            </a:r>
            <a:r>
              <a:rPr lang="ru-RU" sz="2800" dirty="0" smtClean="0"/>
              <a:t>: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в республиканском удостоверяющем центре – в </a:t>
            </a:r>
            <a:r>
              <a:rPr lang="ru-RU" sz="2800" dirty="0"/>
              <a:t>течение времени действия </a:t>
            </a:r>
            <a:r>
              <a:rPr lang="ru-RU" sz="2800" dirty="0" smtClean="0"/>
              <a:t>сертификата подписчика;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государственном архиве </a:t>
            </a:r>
            <a:r>
              <a:rPr lang="ru-RU" sz="2800" dirty="0" smtClean="0"/>
              <a:t>– в </a:t>
            </a:r>
            <a:r>
              <a:rPr lang="ru-RU" sz="2800" dirty="0"/>
              <a:t>соответствии с законодательством Республики Беларусь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2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поддерживает </a:t>
            </a:r>
            <a:r>
              <a:rPr lang="ru-RU" sz="2800" dirty="0"/>
              <a:t>конфиденциальность и целостность текущих </a:t>
            </a:r>
            <a:r>
              <a:rPr lang="ru-RU" sz="2800" dirty="0" smtClean="0"/>
              <a:t>и архивированных </a:t>
            </a:r>
            <a:r>
              <a:rPr lang="ru-RU" sz="2800" dirty="0"/>
              <a:t>записей, касающихся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атрибутных сертификатов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предоставляет </a:t>
            </a:r>
            <a:r>
              <a:rPr lang="ru-RU" sz="2800" dirty="0"/>
              <a:t>доступ к записям, касающимся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атрибутных сертификатов, в целях представления их в суд. </a:t>
            </a:r>
            <a:endParaRPr lang="ru-RU" sz="2800" dirty="0" smtClean="0"/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Государственные </a:t>
            </a:r>
            <a:r>
              <a:rPr lang="ru-RU" sz="2800" dirty="0"/>
              <a:t>органы и организации, а также физические </a:t>
            </a:r>
            <a:r>
              <a:rPr lang="ru-RU" sz="2800" dirty="0" smtClean="0"/>
              <a:t>лица (</a:t>
            </a:r>
            <a:r>
              <a:rPr lang="ru-RU" sz="2800" dirty="0"/>
              <a:t>в том числе индивидуальные предприниматели</a:t>
            </a:r>
            <a:r>
              <a:rPr lang="ru-RU" sz="2800" dirty="0" smtClean="0"/>
              <a:t>) могут </a:t>
            </a:r>
            <a:r>
              <a:rPr lang="ru-RU" sz="2800" dirty="0"/>
              <a:t>получить доступ </a:t>
            </a:r>
            <a:r>
              <a:rPr lang="ru-RU" sz="2800" dirty="0" smtClean="0"/>
              <a:t>к регистрационной </a:t>
            </a:r>
            <a:r>
              <a:rPr lang="ru-RU" sz="2800" dirty="0"/>
              <a:t>и другой информации в соответствии с требованиями, установленными </a:t>
            </a:r>
            <a:r>
              <a:rPr lang="ru-RU" sz="2800" dirty="0" smtClean="0"/>
              <a:t>в Законе </a:t>
            </a:r>
            <a:r>
              <a:rPr lang="ru-RU" sz="2800" dirty="0"/>
              <a:t>Республики </a:t>
            </a:r>
            <a:r>
              <a:rPr lang="ru-RU" sz="2800" dirty="0" smtClean="0"/>
              <a:t>Беларусь от </a:t>
            </a:r>
            <a:r>
              <a:rPr lang="ru-RU" sz="2800" dirty="0"/>
              <a:t>10 ноября 2008 г. No455-З«Об информации, информатизации и защите информации</a:t>
            </a:r>
            <a:r>
              <a:rPr lang="ru-RU" sz="2800" dirty="0" smtClean="0"/>
              <a:t>» и </a:t>
            </a:r>
            <a:r>
              <a:rPr lang="ru-RU" sz="2800" dirty="0"/>
              <a:t>иными нормативными правовыми актами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1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(9/22)</a:t>
            </a:r>
            <a:endParaRPr lang="ru-RU" sz="2800" dirty="0"/>
          </a:p>
          <a:p>
            <a:endParaRPr lang="ru-RU" sz="2800" dirty="0" smtClean="0">
              <a:hlinkClick r:id="rId2"/>
            </a:endParaRPr>
          </a:p>
          <a:p>
            <a:pPr algn="ctr"/>
            <a:r>
              <a:rPr lang="ru-RU" sz="2800" b="1" dirty="0"/>
              <a:t>Постановления Совета Министров Республики </a:t>
            </a:r>
            <a:r>
              <a:rPr lang="ru-RU" sz="2800" b="1" dirty="0" smtClean="0"/>
              <a:t>Беларусь</a:t>
            </a:r>
            <a:r>
              <a:rPr lang="ru-RU" sz="2800" dirty="0" smtClean="0"/>
              <a:t> (2/9)</a:t>
            </a:r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3"/>
              </a:rPr>
              <a:t>3) Постановление </a:t>
            </a:r>
            <a:r>
              <a:rPr lang="ru-RU" sz="2800" dirty="0" smtClean="0">
                <a:hlinkClick r:id="rId2"/>
              </a:rPr>
              <a:t>СМ РБ </a:t>
            </a:r>
            <a:r>
              <a:rPr lang="ru-RU" sz="2800" dirty="0" smtClean="0">
                <a:hlinkClick r:id="rId3"/>
              </a:rPr>
              <a:t>от </a:t>
            </a:r>
            <a:r>
              <a:rPr lang="ru-RU" sz="2800" dirty="0">
                <a:hlinkClick r:id="rId3"/>
              </a:rPr>
              <a:t>28 декабря 2017 г. № 1028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второй очереди программного комплекса «Одно окно» (Национальный правовой Интернет-портал Республики Беларусь, 06.01.2018, 5/44641)</a:t>
            </a:r>
            <a:br>
              <a:rPr lang="ru-RU" sz="2800" dirty="0"/>
            </a:br>
            <a:r>
              <a:rPr lang="ru-RU" sz="2800" b="1" i="1" dirty="0" smtClean="0"/>
              <a:t>Прил.1</a:t>
            </a:r>
            <a:r>
              <a:rPr lang="ru-RU" sz="2800" b="1" i="1" dirty="0"/>
              <a:t>.</a:t>
            </a:r>
            <a:r>
              <a:rPr lang="ru-RU" sz="2800" dirty="0"/>
              <a:t> Перечень </a:t>
            </a:r>
            <a:r>
              <a:rPr lang="ru-RU" sz="2800" dirty="0" smtClean="0"/>
              <a:t>адм. </a:t>
            </a:r>
            <a:r>
              <a:rPr lang="ru-RU" sz="2800" dirty="0"/>
              <a:t>процедур, подлежащих осуществлению </a:t>
            </a:r>
            <a:r>
              <a:rPr lang="ru-RU" sz="2800" u="sng" dirty="0"/>
              <a:t>местными</a:t>
            </a:r>
            <a:r>
              <a:rPr lang="ru-RU" sz="2800" dirty="0"/>
              <a:t> </a:t>
            </a:r>
            <a:r>
              <a:rPr lang="ru-RU" sz="2800" u="sng" dirty="0"/>
              <a:t>исполнительными</a:t>
            </a:r>
            <a:r>
              <a:rPr lang="ru-RU" sz="2800" dirty="0"/>
              <a:t> и распорядительными </a:t>
            </a:r>
            <a:r>
              <a:rPr lang="ru-RU" sz="2800" u="sng" dirty="0"/>
              <a:t>органами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ru-RU" sz="2800" b="1" i="1" dirty="0" smtClean="0"/>
              <a:t>Прил.2</a:t>
            </a:r>
            <a:r>
              <a:rPr lang="ru-RU" sz="2800" b="1" dirty="0"/>
              <a:t>.</a:t>
            </a:r>
            <a:r>
              <a:rPr lang="ru-RU" sz="2800" dirty="0"/>
              <a:t> Перечень </a:t>
            </a:r>
            <a:r>
              <a:rPr lang="ru-RU" sz="2800" dirty="0" smtClean="0"/>
              <a:t>адм. </a:t>
            </a:r>
            <a:r>
              <a:rPr lang="ru-RU" sz="2800" dirty="0"/>
              <a:t>процедур, подлежащих осуществлению </a:t>
            </a:r>
            <a:r>
              <a:rPr lang="ru-RU" sz="2800" u="sng" dirty="0"/>
              <a:t>государственными</a:t>
            </a:r>
            <a:r>
              <a:rPr lang="ru-RU" sz="2800" dirty="0"/>
              <a:t> органами, иными организациями.</a:t>
            </a:r>
            <a:br>
              <a:rPr lang="ru-RU" sz="2800" dirty="0"/>
            </a:br>
            <a:r>
              <a:rPr lang="ru-RU" sz="2800" b="1" i="1" dirty="0" smtClean="0"/>
              <a:t>Прил.3</a:t>
            </a:r>
            <a:r>
              <a:rPr lang="ru-RU" sz="2800" b="1" i="1" dirty="0"/>
              <a:t>.</a:t>
            </a:r>
            <a:r>
              <a:rPr lang="ru-RU" sz="2800" dirty="0"/>
              <a:t> Перечень </a:t>
            </a:r>
            <a:r>
              <a:rPr lang="ru-RU" sz="2800" dirty="0" smtClean="0"/>
              <a:t>адм. </a:t>
            </a:r>
            <a:r>
              <a:rPr lang="ru-RU" sz="2800" dirty="0"/>
              <a:t>процедур, подлежащих осуществлению </a:t>
            </a:r>
            <a:r>
              <a:rPr lang="ru-RU" sz="2800" dirty="0" smtClean="0"/>
              <a:t>гос. </a:t>
            </a:r>
            <a:r>
              <a:rPr lang="ru-RU" sz="2800" dirty="0"/>
              <a:t>органами и организациями </a:t>
            </a:r>
            <a:r>
              <a:rPr lang="ru-RU" sz="2800" u="sng" dirty="0"/>
              <a:t>по месту работы, службы, учебы, подготовки</a:t>
            </a:r>
            <a:r>
              <a:rPr lang="ru-RU" sz="2800" dirty="0"/>
              <a:t>, </a:t>
            </a:r>
            <a:r>
              <a:rPr lang="ru-RU" sz="2800" u="sng" dirty="0"/>
              <a:t>получения доходов, регистрации </a:t>
            </a:r>
            <a:r>
              <a:rPr lang="ru-RU" sz="2800" dirty="0"/>
              <a:t>и иными организациями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4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обеспечивает </a:t>
            </a:r>
            <a:r>
              <a:rPr lang="ru-RU" sz="2800" dirty="0"/>
              <a:t>поддержку точного времени </a:t>
            </a:r>
            <a:r>
              <a:rPr lang="ru-RU" sz="2800" dirty="0" smtClean="0"/>
              <a:t>событий в автоматизированной </a:t>
            </a:r>
            <a:r>
              <a:rPr lang="ru-RU" sz="2800" dirty="0"/>
              <a:t>информационной системе республиканского удостоверяющего центра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обеспечивает </a:t>
            </a:r>
            <a:r>
              <a:rPr lang="ru-RU" sz="2800" dirty="0"/>
              <a:t>хранение записей, касающихся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атрибутных сертификатов, </a:t>
            </a:r>
            <a:r>
              <a:rPr lang="ru-RU" sz="2800" dirty="0" smtClean="0"/>
              <a:t>в течение </a:t>
            </a:r>
            <a:r>
              <a:rPr lang="ru-RU" sz="2800" dirty="0"/>
              <a:t>периода времени, необходимого для подтверждения электронной цифровой </a:t>
            </a:r>
            <a:r>
              <a:rPr lang="ru-RU" sz="2800" dirty="0" smtClean="0"/>
              <a:t>подписи в электронных </a:t>
            </a:r>
            <a:r>
              <a:rPr lang="ru-RU" sz="2800" dirty="0"/>
              <a:t>документах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обеспечивает </a:t>
            </a:r>
            <a:r>
              <a:rPr lang="ru-RU" sz="2800" dirty="0"/>
              <a:t>регистрацию событий таким образом, чтобы они </a:t>
            </a:r>
            <a:r>
              <a:rPr lang="ru-RU" sz="2800" dirty="0" smtClean="0"/>
              <a:t>не были </a:t>
            </a:r>
            <a:r>
              <a:rPr lang="ru-RU" sz="2800" dirty="0" err="1" smtClean="0"/>
              <a:t>несанкционированно</a:t>
            </a:r>
            <a:r>
              <a:rPr lang="ru-RU" sz="2800" dirty="0" smtClean="0"/>
              <a:t> удалены </a:t>
            </a:r>
            <a:r>
              <a:rPr lang="ru-RU" sz="2800" dirty="0"/>
              <a:t>(кроме переноса на долгосрочные средства хранения информации) в течение периода времени, когда они хранятся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События </a:t>
            </a:r>
            <a:r>
              <a:rPr lang="ru-RU" sz="2800" dirty="0"/>
              <a:t>и данные, которые должны регистрироваться, документируются оператором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регистрирует все события, связанные с регистрацией подписчиков</a:t>
            </a:r>
            <a:r>
              <a:rPr lang="ru-RU" sz="2800" dirty="0" smtClean="0"/>
              <a:t>, запросы </a:t>
            </a:r>
            <a:r>
              <a:rPr lang="ru-RU" sz="2800" dirty="0"/>
              <a:t>на издание, обновление и отзыв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атрибутных сертификатов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сохраняет </a:t>
            </a:r>
            <a:r>
              <a:rPr lang="ru-RU" sz="2800" dirty="0"/>
              <a:t>всю регистрационную информацию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Оператор </a:t>
            </a:r>
            <a:r>
              <a:rPr lang="ru-RU" sz="2800" dirty="0"/>
              <a:t>обеспечивает </a:t>
            </a:r>
            <a:r>
              <a:rPr lang="ru-RU" sz="2800" dirty="0" smtClean="0"/>
              <a:t>конфиденциальность и целостность и подлинность </a:t>
            </a:r>
            <a:r>
              <a:rPr lang="ru-RU" sz="2800" dirty="0"/>
              <a:t>регистрационной информации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регистрирует </a:t>
            </a:r>
            <a:r>
              <a:rPr lang="ru-RU" sz="2800" dirty="0"/>
              <a:t>все события, </a:t>
            </a:r>
            <a:r>
              <a:rPr lang="ru-RU" sz="2800" dirty="0" smtClean="0"/>
              <a:t>связанные со </a:t>
            </a:r>
            <a:r>
              <a:rPr lang="ru-RU" sz="2800" dirty="0"/>
              <a:t>сроком действия личных ключей подписи республиканского удостоверяющего центра, со сроком действия изданных </a:t>
            </a:r>
            <a:r>
              <a:rPr lang="ru-RU" sz="2800" dirty="0" smtClean="0"/>
              <a:t>сертификатов (</a:t>
            </a:r>
            <a:r>
              <a:rPr lang="ru-RU" sz="2800" dirty="0"/>
              <a:t>атрибутных сертификатов), отзывом </a:t>
            </a:r>
            <a:r>
              <a:rPr lang="ru-RU" sz="2800" dirty="0" smtClean="0"/>
              <a:t>сертификатов (</a:t>
            </a:r>
            <a:r>
              <a:rPr lang="ru-RU" sz="2800" dirty="0"/>
              <a:t>атрибутных сертификатов).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45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b="1" dirty="0"/>
              <a:t>3.4</a:t>
            </a:r>
            <a:r>
              <a:rPr lang="ru-RU" sz="2800" b="1" dirty="0" smtClean="0"/>
              <a:t>. Организационные положения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Республиканский удостоверяющий центр обеспечивает </a:t>
            </a:r>
            <a:r>
              <a:rPr lang="ru-RU" sz="2800" dirty="0"/>
              <a:t>оказание услуг </a:t>
            </a:r>
            <a:r>
              <a:rPr lang="ru-RU" sz="2800" dirty="0" smtClean="0"/>
              <a:t>любым физическим </a:t>
            </a:r>
            <a:r>
              <a:rPr lang="ru-RU" sz="2800" dirty="0"/>
              <a:t>лицам, </a:t>
            </a:r>
            <a:r>
              <a:rPr lang="ru-RU" sz="2800" dirty="0" smtClean="0"/>
              <a:t>индивидуальным предпринимателями </a:t>
            </a:r>
            <a:r>
              <a:rPr lang="ru-RU" sz="2800" dirty="0"/>
              <a:t>организациям</a:t>
            </a:r>
            <a:r>
              <a:rPr lang="ru-RU" sz="2800" dirty="0" smtClean="0"/>
              <a:t>, обособленным подразделениям юридических </a:t>
            </a:r>
            <a:r>
              <a:rPr lang="ru-RU" sz="2800" dirty="0"/>
              <a:t>лиц (филиалам), нотариусами адвокатам, заинтересованным в получении услуг республиканского удостоверяющего </a:t>
            </a:r>
            <a:r>
              <a:rPr lang="ru-RU" sz="2800" dirty="0" smtClean="0"/>
              <a:t>центра и </a:t>
            </a:r>
            <a:r>
              <a:rPr lang="ru-RU" sz="2800" dirty="0"/>
              <a:t>обратившимся в </a:t>
            </a:r>
            <a:r>
              <a:rPr lang="ru-RU" sz="2800" dirty="0" smtClean="0"/>
              <a:t>республиканский удостоверяющий центр или </a:t>
            </a:r>
            <a:r>
              <a:rPr lang="ru-RU" sz="2800" dirty="0"/>
              <a:t>регистрационный центр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Оператор может </a:t>
            </a:r>
            <a:r>
              <a:rPr lang="ru-RU" sz="2800" dirty="0"/>
              <a:t>привлекать сторонние организации для оказания услуг </a:t>
            </a:r>
            <a:r>
              <a:rPr lang="ru-RU" sz="2800" dirty="0" smtClean="0"/>
              <a:t>подписчикам республиканского удостоверяющего </a:t>
            </a:r>
            <a:r>
              <a:rPr lang="ru-RU" sz="2800" dirty="0"/>
              <a:t>центра. </a:t>
            </a:r>
            <a:endParaRPr lang="ru-RU" sz="2800" dirty="0" smtClean="0"/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Услуги</a:t>
            </a:r>
            <a:r>
              <a:rPr lang="ru-RU" sz="2800" dirty="0"/>
              <a:t>, оказываемые сторонними организациями, иными третьими сторонами, выполняются (оказываются) на основании соответствующих гражданских договоров, заключаемых оператором </a:t>
            </a:r>
            <a:r>
              <a:rPr lang="ru-RU" sz="2800" dirty="0" smtClean="0"/>
              <a:t>с лицами </a:t>
            </a:r>
            <a:r>
              <a:rPr lang="ru-RU" sz="2800" dirty="0"/>
              <a:t>или организациями, привлекаемыми для оказания таких услуг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9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dirty="0" smtClean="0"/>
              <a:t>Применение соответствующей политики </a:t>
            </a:r>
            <a:r>
              <a:rPr lang="ru-RU" sz="2800" dirty="0"/>
              <a:t>применения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(или) политики применения атрибутных сертификатов, а также </a:t>
            </a:r>
            <a:r>
              <a:rPr lang="ru-RU" sz="2800" dirty="0" smtClean="0"/>
              <a:t>регламента деятельности </a:t>
            </a:r>
            <a:r>
              <a:rPr lang="ru-RU" sz="2800" dirty="0"/>
              <a:t>республиканского удостоверяющего центра основано на их добровольном признании подписчиком. </a:t>
            </a:r>
            <a:endParaRPr lang="ru-RU" sz="2800" dirty="0" smtClean="0"/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Признание </a:t>
            </a:r>
            <a:r>
              <a:rPr lang="ru-RU" sz="2800" dirty="0"/>
              <a:t>является необходимым условием для получения услуг республиканского удостоверяющего центра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Ответственность </a:t>
            </a:r>
            <a:r>
              <a:rPr lang="ru-RU" sz="2800" dirty="0"/>
              <a:t>республиканского удостоверяющего </a:t>
            </a:r>
            <a:r>
              <a:rPr lang="ru-RU" sz="2800" dirty="0" smtClean="0"/>
              <a:t>центра предусматривается </a:t>
            </a:r>
            <a:r>
              <a:rPr lang="ru-RU" sz="2800" dirty="0"/>
              <a:t>в договоре, заключаемом </a:t>
            </a:r>
            <a:r>
              <a:rPr lang="ru-RU" sz="2800" dirty="0" smtClean="0"/>
              <a:t>оператором с подписчиком</a:t>
            </a:r>
            <a:r>
              <a:rPr lang="ru-RU" sz="2800" dirty="0"/>
              <a:t>, которому оказываются </a:t>
            </a:r>
            <a:r>
              <a:rPr lang="ru-RU" sz="2800" dirty="0" smtClean="0"/>
              <a:t>услуги республиканского </a:t>
            </a:r>
            <a:r>
              <a:rPr lang="ru-RU" sz="2800" dirty="0"/>
              <a:t>удостоверяющего центра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С подписчиком может </a:t>
            </a:r>
            <a:r>
              <a:rPr lang="ru-RU" sz="2800" dirty="0"/>
              <a:t>быть заключен публичный договор, который размещается </a:t>
            </a:r>
            <a:r>
              <a:rPr lang="ru-RU" sz="2800" dirty="0" smtClean="0"/>
              <a:t>на официальном интернет-сайте </a:t>
            </a:r>
            <a:r>
              <a:rPr lang="ru-RU" sz="2800" dirty="0"/>
              <a:t>оператора. </a:t>
            </a:r>
            <a:endParaRPr lang="ru-RU" sz="2800" dirty="0" smtClean="0"/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Условия </a:t>
            </a:r>
            <a:r>
              <a:rPr lang="ru-RU" sz="2800" dirty="0"/>
              <a:t>публичного договора являются общими для всех </a:t>
            </a:r>
            <a:r>
              <a:rPr lang="ru-RU" sz="2800" dirty="0" smtClean="0"/>
              <a:t>подписчиков республиканского </a:t>
            </a:r>
            <a:r>
              <a:rPr lang="ru-RU" sz="2800" dirty="0"/>
              <a:t>удостоверяющего центра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dirty="0" smtClean="0"/>
              <a:t>Оператор оставляет </a:t>
            </a:r>
            <a:r>
              <a:rPr lang="ru-RU" sz="2800" dirty="0"/>
              <a:t>за собой право не рассматривать и не обсуждать предложения </a:t>
            </a:r>
            <a:r>
              <a:rPr lang="ru-RU" sz="2800" dirty="0" smtClean="0"/>
              <a:t>подписчиков по </a:t>
            </a:r>
            <a:r>
              <a:rPr lang="ru-RU" sz="2800" dirty="0"/>
              <a:t>изменению и (или) дополнению условий публичного договора. </a:t>
            </a:r>
            <a:endParaRPr lang="ru-RU" sz="2800" dirty="0" smtClean="0"/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Факт </a:t>
            </a:r>
            <a:r>
              <a:rPr lang="ru-RU" sz="2800" dirty="0"/>
              <a:t>принятия (акцепта) </a:t>
            </a:r>
            <a:r>
              <a:rPr lang="ru-RU" sz="2800" dirty="0" smtClean="0"/>
              <a:t>подписчиком республиканского </a:t>
            </a:r>
            <a:r>
              <a:rPr lang="ru-RU" sz="2800" dirty="0"/>
              <a:t>удостоверяющего </a:t>
            </a:r>
            <a:r>
              <a:rPr lang="ru-RU" sz="2800" dirty="0" smtClean="0"/>
              <a:t>центра условий </a:t>
            </a:r>
            <a:r>
              <a:rPr lang="ru-RU" sz="2800" dirty="0"/>
              <a:t>публичного договора выражается в оплате </a:t>
            </a:r>
            <a:r>
              <a:rPr lang="ru-RU" sz="2800" dirty="0" smtClean="0"/>
              <a:t>подписчиком услуги </a:t>
            </a:r>
            <a:r>
              <a:rPr lang="ru-RU" sz="2800" dirty="0"/>
              <a:t>республиканского удостоверяющего центра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Публичный </a:t>
            </a:r>
            <a:r>
              <a:rPr lang="ru-RU" sz="2800" dirty="0"/>
              <a:t>договор при условии соблюдения порядка его оплаты, считается заключенным в простой письменной форме. </a:t>
            </a:r>
            <a:endParaRPr lang="ru-RU" sz="2800" dirty="0" smtClean="0"/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Публичный </a:t>
            </a:r>
            <a:r>
              <a:rPr lang="ru-RU" sz="2800" dirty="0"/>
              <a:t>договор является действительным в той редакции и на тех условиях, которые существовали на момент оплаты услуг республиканского удостоверяющего центра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90695"/>
            <a:ext cx="116045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республиканском удостоверяющем </a:t>
            </a:r>
            <a:r>
              <a:rPr lang="ru-RU" sz="2800" dirty="0" smtClean="0"/>
              <a:t>центре рассмотрение обращений </a:t>
            </a:r>
            <a:r>
              <a:rPr lang="ru-RU" sz="2800" dirty="0"/>
              <a:t>и жалоб, поступающих </a:t>
            </a:r>
            <a:r>
              <a:rPr lang="ru-RU" sz="2800" dirty="0" smtClean="0"/>
              <a:t>от подписчиков</a:t>
            </a:r>
            <a:r>
              <a:rPr lang="ru-RU" sz="2800" dirty="0"/>
              <a:t>, а также порядок разрешения споров, возникающих в связи </a:t>
            </a:r>
            <a:r>
              <a:rPr lang="ru-RU" sz="2800" dirty="0" smtClean="0"/>
              <a:t>с оказанием </a:t>
            </a:r>
            <a:r>
              <a:rPr lang="ru-RU" sz="2800" dirty="0"/>
              <a:t>услуг</a:t>
            </a:r>
            <a:r>
              <a:rPr lang="ru-RU" sz="2800" dirty="0" smtClean="0"/>
              <a:t>, проводится </a:t>
            </a:r>
            <a:r>
              <a:rPr lang="ru-RU" sz="2800" dirty="0"/>
              <a:t>в </a:t>
            </a:r>
            <a:r>
              <a:rPr lang="ru-RU" sz="2800" dirty="0" smtClean="0"/>
              <a:t>соответствии с </a:t>
            </a:r>
            <a:r>
              <a:rPr lang="ru-RU" sz="2800" dirty="0"/>
              <a:t>Законом Республики Беларусь от 18.07.2011 No 300-З «Об обращениях граждан и юридических лиц</a:t>
            </a:r>
            <a:r>
              <a:rPr lang="ru-RU" sz="2800" dirty="0" smtClean="0"/>
              <a:t>».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Деятельность </a:t>
            </a:r>
            <a:r>
              <a:rPr lang="ru-RU" sz="2800" dirty="0"/>
              <a:t>структурных подразделений оператора, выполняющих процедуры оказания услуг по распространению открытых ключей, не должна зависеть от действий и решений сторонних организаций, в том числе </a:t>
            </a:r>
            <a:r>
              <a:rPr lang="ru-RU" sz="2800" dirty="0" smtClean="0"/>
              <a:t>в принятии </a:t>
            </a:r>
            <a:r>
              <a:rPr lang="ru-RU" sz="2800" dirty="0"/>
              <a:t>решений о предоставлении и приостановлении услуг, порядке </a:t>
            </a:r>
            <a:r>
              <a:rPr lang="ru-RU" sz="2800" dirty="0" smtClean="0"/>
              <a:t>их оказания</a:t>
            </a:r>
            <a:r>
              <a:rPr lang="ru-RU" sz="2800" dirty="0"/>
              <a:t>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24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5" y="367835"/>
            <a:ext cx="1160451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8950">
              <a:spcAft>
                <a:spcPts val="1200"/>
              </a:spcAft>
            </a:pPr>
            <a:r>
              <a:rPr lang="ru-RU" sz="2800" dirty="0"/>
              <a:t>Структурные подразделения оператора, выполняющие процедуры оказания услуг по распространению открытых ключей, должны иметь штатную структуру, позволяющую гарантировать объективность </a:t>
            </a:r>
            <a:r>
              <a:rPr lang="ru-RU" sz="2800" dirty="0" smtClean="0"/>
              <a:t>и независимость </a:t>
            </a:r>
            <a:r>
              <a:rPr lang="ru-RU" sz="2800" dirty="0"/>
              <a:t>принимаемых решений и осуществляемых действий</a:t>
            </a:r>
            <a:r>
              <a:rPr lang="ru-RU" sz="2800" dirty="0" smtClean="0"/>
              <a:t>.</a:t>
            </a:r>
          </a:p>
          <a:p>
            <a:pPr indent="488950">
              <a:spcAft>
                <a:spcPts val="1200"/>
              </a:spcAft>
            </a:pPr>
            <a:r>
              <a:rPr lang="ru-RU" sz="2800" dirty="0" smtClean="0"/>
              <a:t>Оператор обладает </a:t>
            </a:r>
            <a:r>
              <a:rPr lang="ru-RU" sz="2800" dirty="0"/>
              <a:t>необходимыми материальными </a:t>
            </a:r>
            <a:r>
              <a:rPr lang="ru-RU" sz="2800" dirty="0" smtClean="0"/>
              <a:t>и финансовыми </a:t>
            </a:r>
            <a:r>
              <a:rPr lang="ru-RU" sz="2800" dirty="0"/>
              <a:t>возможностями, позволяющими ему надлежащим образом обеспечивать выполнение регламента республиканского удостоверяющего центра и соответствующих политик применения </a:t>
            </a:r>
            <a:r>
              <a:rPr lang="ru-RU" sz="2800" dirty="0" smtClean="0"/>
              <a:t>сертификатов и </a:t>
            </a:r>
            <a:r>
              <a:rPr lang="ru-RU" sz="2800" dirty="0"/>
              <a:t>политики применения атрибутных сертификатов.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(10/22)</a:t>
            </a:r>
            <a:endParaRPr lang="ru-RU" sz="2800" dirty="0"/>
          </a:p>
          <a:p>
            <a:endParaRPr lang="ru-RU" sz="2800" dirty="0" smtClean="0">
              <a:hlinkClick r:id="rId2"/>
            </a:endParaRPr>
          </a:p>
          <a:p>
            <a:pPr algn="ctr"/>
            <a:r>
              <a:rPr lang="ru-RU" sz="2800" b="1" dirty="0"/>
              <a:t>Постановления Совета Министров Республики </a:t>
            </a:r>
            <a:r>
              <a:rPr lang="ru-RU" sz="2800" b="1" dirty="0" smtClean="0"/>
              <a:t>Беларусь</a:t>
            </a:r>
            <a:r>
              <a:rPr lang="ru-RU" sz="2800" dirty="0" smtClean="0"/>
              <a:t> (3/9)</a:t>
            </a:r>
            <a:endParaRPr lang="ru-RU" sz="2800" dirty="0"/>
          </a:p>
          <a:p>
            <a:endParaRPr lang="ru-RU" sz="2800" dirty="0" smtClean="0">
              <a:hlinkClick r:id="rId3"/>
            </a:endParaRPr>
          </a:p>
          <a:p>
            <a:r>
              <a:rPr lang="ru-RU" sz="2800" dirty="0" smtClean="0">
                <a:hlinkClick r:id="rId3"/>
              </a:rPr>
              <a:t>4) Постановление </a:t>
            </a:r>
            <a:r>
              <a:rPr lang="ru-RU" sz="2800" dirty="0" smtClean="0">
                <a:hlinkClick r:id="rId2"/>
              </a:rPr>
              <a:t>СМ РБ </a:t>
            </a:r>
            <a:r>
              <a:rPr lang="ru-RU" sz="2800" dirty="0" smtClean="0">
                <a:hlinkClick r:id="rId3"/>
              </a:rPr>
              <a:t>от </a:t>
            </a:r>
            <a:r>
              <a:rPr lang="ru-RU" sz="2800" dirty="0">
                <a:hlinkClick r:id="rId3"/>
              </a:rPr>
              <a:t>22 августа 2017 г.  № 637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мерах по реализации Закона </a:t>
            </a:r>
            <a:r>
              <a:rPr lang="ru-RU" sz="2800" dirty="0" smtClean="0"/>
              <a:t>Республики Беларусь «О </a:t>
            </a:r>
            <a:r>
              <a:rPr lang="ru-RU" sz="2800" dirty="0"/>
              <a:t>внесении дополнений и изменений в Закон </a:t>
            </a:r>
            <a:r>
              <a:rPr lang="ru-RU" sz="2800" dirty="0" smtClean="0"/>
              <a:t>Республики Беларусь «Об </a:t>
            </a:r>
            <a:r>
              <a:rPr lang="ru-RU" sz="2800" dirty="0"/>
              <a:t>основах административных процедур» 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ru-RU" sz="2800" dirty="0"/>
              <a:t>Национальный правовой Интернет-портал Республики Беларусь, 26.08.2017, 5/44102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06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(11/22)</a:t>
            </a:r>
            <a:endParaRPr lang="ru-RU" sz="2800" dirty="0"/>
          </a:p>
          <a:p>
            <a:endParaRPr lang="ru-RU" sz="2800" dirty="0" smtClean="0">
              <a:hlinkClick r:id="rId2"/>
            </a:endParaRPr>
          </a:p>
          <a:p>
            <a:pPr algn="ctr"/>
            <a:r>
              <a:rPr lang="ru-RU" sz="2800" b="1" dirty="0"/>
              <a:t>Постановления Совета Министров Республики </a:t>
            </a:r>
            <a:r>
              <a:rPr lang="ru-RU" sz="2800" b="1" dirty="0" smtClean="0"/>
              <a:t>Беларусь</a:t>
            </a:r>
            <a:r>
              <a:rPr lang="ru-RU" sz="2800" dirty="0" smtClean="0"/>
              <a:t> (4/9)</a:t>
            </a:r>
            <a:endParaRPr lang="ru-RU" sz="2800" dirty="0"/>
          </a:p>
          <a:p>
            <a:endParaRPr lang="ru-RU" sz="2800" dirty="0" smtClean="0">
              <a:hlinkClick r:id="rId3"/>
            </a:endParaRPr>
          </a:p>
          <a:p>
            <a:r>
              <a:rPr lang="ru-RU" sz="2800" dirty="0" smtClean="0">
                <a:hlinkClick r:id="rId4"/>
              </a:rPr>
              <a:t>5) Постановление </a:t>
            </a:r>
            <a:r>
              <a:rPr lang="ru-RU" sz="2800" dirty="0" smtClean="0">
                <a:hlinkClick r:id="rId2"/>
              </a:rPr>
              <a:t>СМ РБ </a:t>
            </a:r>
            <a:r>
              <a:rPr lang="ru-RU" sz="2800" dirty="0" smtClean="0">
                <a:hlinkClick r:id="rId4"/>
              </a:rPr>
              <a:t>от </a:t>
            </a:r>
            <a:r>
              <a:rPr lang="ru-RU" sz="2800" dirty="0">
                <a:hlinkClick r:id="rId4"/>
              </a:rPr>
              <a:t>14 июля 2017 г. № 529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Об административных процедурах, подлежащих осуществлению в электронной форме».</a:t>
            </a:r>
            <a:br>
              <a:rPr lang="ru-RU" sz="2800" dirty="0"/>
            </a:br>
            <a:r>
              <a:rPr lang="ru-RU" sz="2800" b="1" i="1" dirty="0" smtClean="0"/>
              <a:t>Прил.1</a:t>
            </a:r>
            <a:r>
              <a:rPr lang="ru-RU" sz="2800" b="1" i="1" dirty="0"/>
              <a:t>.</a:t>
            </a:r>
            <a:r>
              <a:rPr lang="ru-RU" sz="2800" dirty="0"/>
              <a:t> Перечень </a:t>
            </a:r>
            <a:r>
              <a:rPr lang="ru-RU" sz="2800" dirty="0" smtClean="0"/>
              <a:t>адм. </a:t>
            </a:r>
            <a:r>
              <a:rPr lang="ru-RU" sz="2800" dirty="0"/>
              <a:t>процедур, подлежащих осуществлению в электронной форме через единый портал электронных услуг в отношении </a:t>
            </a:r>
            <a:r>
              <a:rPr lang="ru-RU" sz="2800" u="sng" dirty="0"/>
              <a:t>граждан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ru-RU" sz="2800" b="1" i="1" dirty="0" smtClean="0"/>
              <a:t>Прил. </a:t>
            </a:r>
            <a:r>
              <a:rPr lang="ru-RU" sz="2800" b="1" i="1" dirty="0"/>
              <a:t>2.</a:t>
            </a:r>
            <a:r>
              <a:rPr lang="ru-RU" sz="2800" dirty="0"/>
              <a:t> Перечень </a:t>
            </a:r>
            <a:r>
              <a:rPr lang="ru-RU" sz="2800" dirty="0" smtClean="0"/>
              <a:t>адм. </a:t>
            </a:r>
            <a:r>
              <a:rPr lang="ru-RU" sz="2800" dirty="0"/>
              <a:t>процедур, подлежащих осуществлению в электронной форме через единый портал электронных услуг в отношении </a:t>
            </a:r>
            <a:r>
              <a:rPr lang="ru-RU" sz="2800" u="sng" dirty="0"/>
              <a:t>юридических</a:t>
            </a:r>
            <a:r>
              <a:rPr lang="ru-RU" sz="2800" dirty="0"/>
              <a:t> лиц и </a:t>
            </a:r>
            <a:r>
              <a:rPr lang="ru-RU" sz="2800" u="sng" dirty="0"/>
              <a:t>индивидуальных</a:t>
            </a:r>
            <a:r>
              <a:rPr lang="ru-RU" sz="2800" dirty="0"/>
              <a:t> предпринимателей.</a:t>
            </a:r>
            <a:br>
              <a:rPr lang="ru-RU" sz="2800" dirty="0"/>
            </a:br>
            <a:r>
              <a:rPr lang="ru-RU" sz="2800" dirty="0"/>
              <a:t>(Национальный правовой Интернет-портал </a:t>
            </a:r>
            <a:r>
              <a:rPr lang="ru-RU" sz="2800" dirty="0" smtClean="0"/>
              <a:t>РБ, </a:t>
            </a:r>
            <a:r>
              <a:rPr lang="ru-RU" sz="2800" dirty="0"/>
              <a:t>26.07.2017, 5/43958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50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(12/22)</a:t>
            </a:r>
            <a:endParaRPr lang="ru-RU" sz="2800" dirty="0"/>
          </a:p>
          <a:p>
            <a:endParaRPr lang="ru-RU" sz="2800" dirty="0" smtClean="0">
              <a:hlinkClick r:id="rId2"/>
            </a:endParaRPr>
          </a:p>
          <a:p>
            <a:pPr algn="ctr"/>
            <a:r>
              <a:rPr lang="ru-RU" sz="2800" b="1" dirty="0"/>
              <a:t>Постановления Совета Министров Республики </a:t>
            </a:r>
            <a:r>
              <a:rPr lang="ru-RU" sz="2800" b="1" dirty="0" smtClean="0"/>
              <a:t>Беларусь </a:t>
            </a:r>
            <a:r>
              <a:rPr lang="ru-RU" sz="2800" dirty="0" smtClean="0"/>
              <a:t>(5/9)</a:t>
            </a:r>
            <a:endParaRPr lang="ru-RU" sz="2800" dirty="0"/>
          </a:p>
          <a:p>
            <a:endParaRPr lang="ru-RU" sz="2800" dirty="0" smtClean="0">
              <a:hlinkClick r:id="rId3"/>
            </a:endParaRPr>
          </a:p>
          <a:p>
            <a:r>
              <a:rPr lang="ru-RU" sz="2800" dirty="0" smtClean="0">
                <a:hlinkClick r:id="rId3"/>
              </a:rPr>
              <a:t>6) Постановление </a:t>
            </a:r>
            <a:r>
              <a:rPr lang="ru-RU" sz="2800" dirty="0" smtClean="0">
                <a:hlinkClick r:id="rId2"/>
              </a:rPr>
              <a:t>СМ РБ </a:t>
            </a:r>
            <a:r>
              <a:rPr lang="ru-RU" sz="2800" dirty="0" smtClean="0">
                <a:hlinkClick r:id="rId3"/>
              </a:rPr>
              <a:t>от </a:t>
            </a:r>
            <a:r>
              <a:rPr lang="ru-RU" sz="2800" dirty="0">
                <a:hlinkClick r:id="rId3"/>
              </a:rPr>
              <a:t>12 апреля 2016 г. № 299</a:t>
            </a:r>
            <a:r>
              <a:rPr lang="ru-RU" sz="2800" dirty="0"/>
              <a:t> 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«</a:t>
            </a:r>
            <a:r>
              <a:rPr lang="ru-RU" sz="2800" dirty="0"/>
              <a:t>Об утверждении критериев отнесения организации к бюджетным организациям, которые имеют незначительный документооборот</a:t>
            </a:r>
            <a:r>
              <a:rPr lang="ru-RU" sz="2800" dirty="0" smtClean="0"/>
              <a:t>»</a:t>
            </a:r>
            <a:r>
              <a:rPr lang="ru-RU" sz="2800" dirty="0"/>
              <a:t> </a:t>
            </a:r>
            <a:r>
              <a:rPr lang="ru-RU" sz="2800" dirty="0" smtClean="0"/>
              <a:t>(Национальный реестр </a:t>
            </a:r>
            <a:r>
              <a:rPr lang="ru-RU" sz="2800" dirty="0"/>
              <a:t>правовых </a:t>
            </a:r>
            <a:r>
              <a:rPr lang="ru-RU" sz="2800" dirty="0" smtClean="0"/>
              <a:t>актов РБ </a:t>
            </a:r>
            <a:r>
              <a:rPr lang="ru-RU" sz="2800" dirty="0"/>
              <a:t>14 апреля 2016 г. </a:t>
            </a:r>
            <a:r>
              <a:rPr lang="ru-RU" sz="2800" dirty="0" err="1"/>
              <a:t>N</a:t>
            </a:r>
            <a:r>
              <a:rPr lang="ru-RU" sz="2800" dirty="0"/>
              <a:t> </a:t>
            </a:r>
            <a:r>
              <a:rPr lang="ru-RU" sz="2800" dirty="0" smtClean="0"/>
              <a:t>5/41955)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  <a:p>
            <a:endParaRPr lang="ru-RU" sz="2800" dirty="0" smtClean="0">
              <a:hlinkClick r:id="rId4"/>
            </a:endParaRPr>
          </a:p>
          <a:p>
            <a:r>
              <a:rPr lang="ru-RU" sz="2800" dirty="0" smtClean="0">
                <a:hlinkClick r:id="rId4"/>
              </a:rPr>
              <a:t>7) Постановление </a:t>
            </a:r>
            <a:r>
              <a:rPr lang="ru-RU" sz="2800" dirty="0" smtClean="0">
                <a:hlinkClick r:id="rId2"/>
              </a:rPr>
              <a:t>СМ РБ </a:t>
            </a:r>
            <a:r>
              <a:rPr lang="ru-RU" sz="2800" dirty="0" smtClean="0">
                <a:hlinkClick r:id="rId4"/>
              </a:rPr>
              <a:t>от </a:t>
            </a:r>
            <a:r>
              <a:rPr lang="ru-RU" sz="2800" dirty="0">
                <a:hlinkClick r:id="rId4"/>
              </a:rPr>
              <a:t>23 марта 2016 г. № 235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Об утверждении Государственной программы развития цифровой экономики и информационного общества на 2016 – 2020 годы» (Национальный правовой Интернет-портал Республики Беларусь, 01.04.2016, 5/41866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95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(13/22)</a:t>
            </a:r>
            <a:endParaRPr lang="ru-RU" sz="2800" dirty="0"/>
          </a:p>
          <a:p>
            <a:endParaRPr lang="ru-RU" sz="2800" dirty="0" smtClean="0">
              <a:hlinkClick r:id="rId2"/>
            </a:endParaRPr>
          </a:p>
          <a:p>
            <a:pPr algn="ctr"/>
            <a:r>
              <a:rPr lang="ru-RU" sz="2800" b="1" dirty="0"/>
              <a:t>Постановления Совета Министров Республики </a:t>
            </a:r>
            <a:r>
              <a:rPr lang="ru-RU" sz="2800" b="1" dirty="0" smtClean="0"/>
              <a:t>Беларусь </a:t>
            </a:r>
            <a:r>
              <a:rPr lang="ru-RU" sz="2800" dirty="0" smtClean="0"/>
              <a:t>(6/9)</a:t>
            </a:r>
            <a:endParaRPr lang="ru-RU" sz="2800" dirty="0"/>
          </a:p>
          <a:p>
            <a:endParaRPr lang="ru-RU" sz="2800" dirty="0" smtClean="0">
              <a:hlinkClick r:id="rId3"/>
            </a:endParaRPr>
          </a:p>
          <a:p>
            <a:r>
              <a:rPr lang="ru-RU" sz="2800" dirty="0" smtClean="0">
                <a:hlinkClick r:id="rId3"/>
              </a:rPr>
              <a:t>8) Постановление </a:t>
            </a:r>
            <a:r>
              <a:rPr lang="ru-RU" sz="2800" dirty="0" smtClean="0">
                <a:hlinkClick r:id="rId2"/>
              </a:rPr>
              <a:t>СМ РБ </a:t>
            </a:r>
            <a:r>
              <a:rPr lang="ru-RU" sz="2800" dirty="0" smtClean="0">
                <a:hlinkClick r:id="rId3"/>
              </a:rPr>
              <a:t>от </a:t>
            </a:r>
            <a:r>
              <a:rPr lang="ru-RU" sz="2800" dirty="0">
                <a:hlinkClick r:id="rId3"/>
              </a:rPr>
              <a:t>10 июля 2015 г. № 584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Об утверждении плана мероприятий по реализации Директивы Президента Республики Беларусь от 27 декабря 2006 г. № 2 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</a:t>
            </a:r>
            <a:r>
              <a:rPr lang="ru-RU" sz="2800" dirty="0" err="1"/>
              <a:t>дебюрократизации</a:t>
            </a:r>
            <a:r>
              <a:rPr lang="ru-RU" sz="2800" dirty="0"/>
              <a:t> государственного аппарата и повышении качества обеспечения жизнедеятельности населения» </a:t>
            </a:r>
            <a:r>
              <a:rPr lang="ru-RU" sz="2800" i="1" dirty="0"/>
              <a:t> </a:t>
            </a:r>
            <a:endParaRPr lang="ru-RU" sz="2800" i="1" dirty="0" smtClean="0"/>
          </a:p>
          <a:p>
            <a:r>
              <a:rPr lang="ru-RU" sz="2800" dirty="0" smtClean="0"/>
              <a:t>(</a:t>
            </a:r>
            <a:r>
              <a:rPr lang="ru-RU" sz="2800" dirty="0"/>
              <a:t>Национальный реестр правовых актов Республики Беларусь, 14.07.2015, № 5/40784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703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(14/22)</a:t>
            </a:r>
            <a:endParaRPr lang="ru-RU" sz="2800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 smtClean="0"/>
              <a:t>Постановления </a:t>
            </a:r>
            <a:r>
              <a:rPr lang="ru-RU" sz="2800" b="1" dirty="0"/>
              <a:t>Совета Министров Республики </a:t>
            </a:r>
            <a:r>
              <a:rPr lang="ru-RU" sz="2800" b="1" dirty="0" smtClean="0"/>
              <a:t>Беларусь </a:t>
            </a:r>
            <a:r>
              <a:rPr lang="ru-RU" sz="2800" dirty="0" smtClean="0"/>
              <a:t>(7/9)</a:t>
            </a:r>
            <a:endParaRPr lang="ru-RU" sz="2800" dirty="0"/>
          </a:p>
          <a:p>
            <a:endParaRPr lang="ru-RU" sz="1400" dirty="0" smtClean="0">
              <a:hlinkClick r:id="rId2"/>
            </a:endParaRPr>
          </a:p>
          <a:p>
            <a:r>
              <a:rPr lang="ru-RU" sz="2800" dirty="0" smtClean="0">
                <a:hlinkClick r:id="rId3"/>
              </a:rPr>
              <a:t>9) Постановление </a:t>
            </a:r>
            <a:r>
              <a:rPr lang="ru-RU" sz="2800" dirty="0" smtClean="0">
                <a:hlinkClick r:id="rId4"/>
              </a:rPr>
              <a:t>СМ РБ</a:t>
            </a:r>
            <a:r>
              <a:rPr lang="ru-RU" sz="2800" dirty="0" smtClean="0">
                <a:hlinkClick r:id="rId3"/>
              </a:rPr>
              <a:t> </a:t>
            </a:r>
            <a:r>
              <a:rPr lang="ru-RU" sz="2800" dirty="0">
                <a:hlinkClick r:id="rId3"/>
              </a:rPr>
              <a:t>от 28 марта 2011 г. № 384</a:t>
            </a:r>
            <a:r>
              <a:rPr lang="ru-RU" sz="2800" dirty="0"/>
              <a:t> </a:t>
            </a:r>
          </a:p>
          <a:p>
            <a:r>
              <a:rPr lang="ru-RU" sz="2800" dirty="0" smtClean="0"/>
              <a:t>(в ред. постановления СМ РБ от 12.06.2015 </a:t>
            </a:r>
            <a:r>
              <a:rPr lang="ru-RU" sz="2800" dirty="0" smtClean="0">
                <a:hlinkClick r:id="rId5" action="ppaction://hlinkfile"/>
              </a:rPr>
              <a:t>№ 492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Национальная </a:t>
            </a:r>
            <a:r>
              <a:rPr lang="ru-RU" sz="2800" dirty="0"/>
              <a:t>программа </a:t>
            </a:r>
            <a:r>
              <a:rPr lang="ru-RU" sz="2800" u="sng" dirty="0"/>
              <a:t>ускоренного</a:t>
            </a:r>
            <a:r>
              <a:rPr lang="ru-RU" sz="2800" dirty="0"/>
              <a:t> развития услуг в сфере информационно-коммуникационных технологий на 2011 — 2015 </a:t>
            </a:r>
            <a:r>
              <a:rPr lang="ru-RU" sz="2800" dirty="0" smtClean="0"/>
              <a:t>годы (Национальный реестр </a:t>
            </a:r>
            <a:r>
              <a:rPr lang="ru-RU" sz="2800" dirty="0"/>
              <a:t>правовых </a:t>
            </a:r>
            <a:r>
              <a:rPr lang="ru-RU" sz="2800" dirty="0" smtClean="0"/>
              <a:t>актов РБ </a:t>
            </a:r>
            <a:r>
              <a:rPr lang="ru-RU" sz="2800" dirty="0"/>
              <a:t>30 марта 2011 г. </a:t>
            </a:r>
            <a:r>
              <a:rPr lang="ru-RU" sz="2800" dirty="0" err="1"/>
              <a:t>N</a:t>
            </a:r>
            <a:r>
              <a:rPr lang="ru-RU" sz="2800" dirty="0"/>
              <a:t> </a:t>
            </a:r>
            <a:r>
              <a:rPr lang="ru-RU" sz="2800" dirty="0" smtClean="0"/>
              <a:t>5/33546)</a:t>
            </a:r>
            <a:r>
              <a:rPr lang="ru-RU" sz="2800" dirty="0" smtClean="0">
                <a:effectLst/>
              </a:rPr>
              <a:t> </a:t>
            </a:r>
          </a:p>
          <a:p>
            <a:endParaRPr lang="ru-RU" sz="2800" dirty="0" smtClean="0">
              <a:hlinkClick r:id="rId6"/>
            </a:endParaRPr>
          </a:p>
          <a:p>
            <a:r>
              <a:rPr lang="ru-RU" sz="2800" dirty="0" smtClean="0">
                <a:hlinkClick r:id="rId6"/>
              </a:rPr>
              <a:t>10) Постановление </a:t>
            </a:r>
            <a:r>
              <a:rPr lang="ru-RU" sz="2800" dirty="0" smtClean="0">
                <a:hlinkClick r:id="rId4"/>
              </a:rPr>
              <a:t>СМ РБ </a:t>
            </a:r>
            <a:r>
              <a:rPr lang="ru-RU" sz="2800" dirty="0" smtClean="0">
                <a:hlinkClick r:id="rId6"/>
              </a:rPr>
              <a:t>от </a:t>
            </a:r>
            <a:r>
              <a:rPr lang="ru-RU" sz="2800" dirty="0">
                <a:hlinkClick r:id="rId6"/>
              </a:rPr>
              <a:t>9 августа 2010 г. № 1174</a:t>
            </a:r>
            <a:r>
              <a:rPr lang="ru-RU" sz="2800" dirty="0"/>
              <a:t> </a:t>
            </a:r>
          </a:p>
          <a:p>
            <a:r>
              <a:rPr lang="ru-RU" sz="2800" dirty="0" smtClean="0"/>
              <a:t>«О </a:t>
            </a:r>
            <a:r>
              <a:rPr lang="ru-RU" sz="2800" dirty="0"/>
              <a:t>Стратегии развития информационного общества в </a:t>
            </a:r>
            <a:r>
              <a:rPr lang="ru-RU" sz="2800" dirty="0" smtClean="0"/>
              <a:t>РБ на </a:t>
            </a:r>
            <a:r>
              <a:rPr lang="ru-RU" sz="2800" dirty="0"/>
              <a:t>период до 2015 года и плане первоочередных мер по реализации Стратегии развития информационного общества в </a:t>
            </a:r>
            <a:r>
              <a:rPr lang="ru-RU" sz="2800" dirty="0" smtClean="0"/>
              <a:t>РБ </a:t>
            </a:r>
            <a:r>
              <a:rPr lang="ru-RU" sz="2800" dirty="0"/>
              <a:t>на 2010 год» (Национальный реестр правовых актов </a:t>
            </a:r>
            <a:r>
              <a:rPr lang="ru-RU" sz="2800" dirty="0" smtClean="0"/>
              <a:t>РБ, </a:t>
            </a:r>
            <a:r>
              <a:rPr lang="ru-RU" sz="2800" dirty="0"/>
              <a:t>2010 г., № 197, 5/32317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28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56399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Место </a:t>
            </a:r>
            <a:r>
              <a:rPr lang="ru-RU" sz="2800" b="1" dirty="0"/>
              <a:t>Республики Беларусь в мировых рейтингах</a:t>
            </a:r>
          </a:p>
          <a:p>
            <a:endParaRPr lang="ru-RU" sz="2800" dirty="0" smtClean="0"/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Организация </a:t>
            </a:r>
            <a:r>
              <a:rPr lang="ru-RU" sz="2800" dirty="0"/>
              <a:t>Объединенных Наций раз в 2 года проводит глобальное исследование в области электронного правительства. </a:t>
            </a:r>
            <a:endParaRPr lang="ru-RU" sz="2800" dirty="0" smtClean="0"/>
          </a:p>
          <a:p>
            <a:pPr indent="403225">
              <a:spcAft>
                <a:spcPts val="1200"/>
              </a:spcAft>
            </a:pPr>
            <a:r>
              <a:rPr lang="ru-RU" sz="2800" dirty="0" smtClean="0"/>
              <a:t>По </a:t>
            </a:r>
            <a:r>
              <a:rPr lang="ru-RU" sz="2800" dirty="0"/>
              <a:t>результатам последнего исследования </a:t>
            </a:r>
            <a:r>
              <a:rPr lang="ru-RU" sz="2800" b="1" dirty="0"/>
              <a:t>«Электронное правительство. Обзор 2018: Формирование электронного правительства для поддержки преобразований, направленных на создание стабильного и устойчивого общества»</a:t>
            </a:r>
            <a:r>
              <a:rPr lang="ru-RU" sz="2800" dirty="0"/>
              <a:t> (источник: «E-Government </a:t>
            </a:r>
            <a:r>
              <a:rPr lang="ru-RU" sz="2800" dirty="0" err="1"/>
              <a:t>Survey</a:t>
            </a:r>
            <a:r>
              <a:rPr lang="ru-RU" sz="2800" dirty="0"/>
              <a:t> 2018: </a:t>
            </a:r>
            <a:r>
              <a:rPr lang="ru-RU" sz="2800" dirty="0" err="1"/>
              <a:t>Gearing</a:t>
            </a:r>
            <a:r>
              <a:rPr lang="ru-RU" sz="2800" dirty="0"/>
              <a:t> </a:t>
            </a:r>
            <a:r>
              <a:rPr lang="ru-RU" sz="2800" dirty="0" err="1"/>
              <a:t>e-government</a:t>
            </a:r>
            <a:r>
              <a:rPr lang="ru-RU" sz="2800" dirty="0"/>
              <a:t> </a:t>
            </a:r>
            <a:r>
              <a:rPr lang="ru-RU" sz="2800" dirty="0" err="1"/>
              <a:t>to</a:t>
            </a:r>
            <a:r>
              <a:rPr lang="ru-RU" sz="2800" dirty="0"/>
              <a:t> </a:t>
            </a:r>
            <a:r>
              <a:rPr lang="ru-RU" sz="2800" dirty="0" err="1"/>
              <a:t>support</a:t>
            </a:r>
            <a:r>
              <a:rPr lang="ru-RU" sz="2800" dirty="0"/>
              <a:t> </a:t>
            </a:r>
            <a:r>
              <a:rPr lang="ru-RU" sz="2800" dirty="0" err="1"/>
              <a:t>transformation</a:t>
            </a:r>
            <a:r>
              <a:rPr lang="ru-RU" sz="2800" dirty="0"/>
              <a:t> </a:t>
            </a:r>
            <a:r>
              <a:rPr lang="ru-RU" sz="2800" dirty="0" err="1"/>
              <a:t>towards</a:t>
            </a:r>
            <a:r>
              <a:rPr lang="ru-RU" sz="2800" dirty="0"/>
              <a:t> </a:t>
            </a:r>
            <a:r>
              <a:rPr lang="ru-RU" sz="2800" dirty="0" err="1"/>
              <a:t>sustainable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resilient</a:t>
            </a:r>
            <a:r>
              <a:rPr lang="ru-RU" sz="2800" dirty="0"/>
              <a:t> </a:t>
            </a:r>
            <a:r>
              <a:rPr lang="ru-RU" sz="2800" dirty="0" err="1"/>
              <a:t>societies</a:t>
            </a:r>
            <a:r>
              <a:rPr lang="ru-RU" sz="2800" dirty="0"/>
              <a:t>», </a:t>
            </a:r>
            <a:r>
              <a:rPr lang="ru-RU" sz="2800" dirty="0" err="1"/>
              <a:t>New</a:t>
            </a:r>
            <a:r>
              <a:rPr lang="ru-RU" sz="2800" dirty="0"/>
              <a:t> </a:t>
            </a:r>
            <a:r>
              <a:rPr lang="ru-RU" sz="2800" dirty="0" err="1"/>
              <a:t>York</a:t>
            </a:r>
            <a:r>
              <a:rPr lang="ru-RU" sz="2800" dirty="0"/>
              <a:t>, 2018) лидером  рейтинга по уровню развития электронного правительства названа </a:t>
            </a:r>
            <a:r>
              <a:rPr lang="ru-RU" sz="2800" u="sng" dirty="0"/>
              <a:t>Дания</a:t>
            </a:r>
            <a:r>
              <a:rPr lang="ru-RU" sz="28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56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(15/22)</a:t>
            </a:r>
            <a:endParaRPr lang="ru-RU" sz="2800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 smtClean="0"/>
              <a:t>Постановления </a:t>
            </a:r>
            <a:r>
              <a:rPr lang="ru-RU" sz="2800" b="1" dirty="0"/>
              <a:t>Совета Министров Республики </a:t>
            </a:r>
            <a:r>
              <a:rPr lang="ru-RU" sz="2800" b="1" dirty="0" smtClean="0"/>
              <a:t>Беларусь</a:t>
            </a:r>
            <a:r>
              <a:rPr lang="ru-RU" sz="2800" dirty="0" smtClean="0"/>
              <a:t> (8/9)</a:t>
            </a:r>
          </a:p>
          <a:p>
            <a:pPr algn="ctr"/>
            <a:endParaRPr lang="ru-RU" sz="14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11) Постановление </a:t>
            </a:r>
            <a:r>
              <a:rPr lang="ru-RU" sz="2800" dirty="0" smtClean="0">
                <a:hlinkClick r:id="rId3"/>
              </a:rPr>
              <a:t>СМ РБ </a:t>
            </a:r>
            <a:r>
              <a:rPr lang="ru-RU" sz="2800" dirty="0" smtClean="0">
                <a:hlinkClick r:id="rId2"/>
              </a:rPr>
              <a:t>от </a:t>
            </a:r>
            <a:r>
              <a:rPr lang="ru-RU" sz="2800" dirty="0">
                <a:hlinkClick r:id="rId2"/>
              </a:rPr>
              <a:t>20 июля 2010 г. № 1086</a:t>
            </a:r>
            <a:r>
              <a:rPr lang="ru-RU" sz="2800" dirty="0"/>
              <a:t> </a:t>
            </a:r>
          </a:p>
          <a:p>
            <a:r>
              <a:rPr lang="ru-RU" sz="2800" dirty="0" smtClean="0"/>
              <a:t>«Об </a:t>
            </a:r>
            <a:r>
              <a:rPr lang="ru-RU" sz="2800" dirty="0"/>
              <a:t>утверждении Положения о порядке удостоверения формы внешнего представления электронного документа на бумажном носителе» (Национальный реестр правовых актов Республики Беларусь, 2010 г., </a:t>
            </a:r>
            <a:endParaRPr lang="ru-RU" sz="2800" dirty="0" smtClean="0"/>
          </a:p>
          <a:p>
            <a:r>
              <a:rPr lang="ru-RU" sz="2800" dirty="0" smtClean="0"/>
              <a:t>№ </a:t>
            </a:r>
            <a:r>
              <a:rPr lang="ru-RU" sz="2800" dirty="0"/>
              <a:t>183, 5/32219)</a:t>
            </a:r>
          </a:p>
          <a:p>
            <a:endParaRPr lang="ru-RU" sz="2800" dirty="0" smtClean="0">
              <a:hlinkClick r:id="rId4"/>
            </a:endParaRPr>
          </a:p>
          <a:p>
            <a:r>
              <a:rPr lang="ru-RU" sz="2800" dirty="0" smtClean="0">
                <a:hlinkClick r:id="rId4"/>
              </a:rPr>
              <a:t>12) Постановление </a:t>
            </a:r>
            <a:r>
              <a:rPr lang="ru-RU" sz="2800" dirty="0" smtClean="0">
                <a:hlinkClick r:id="rId3"/>
              </a:rPr>
              <a:t>СМ РБ </a:t>
            </a:r>
            <a:r>
              <a:rPr lang="ru-RU" sz="2800" dirty="0" smtClean="0">
                <a:hlinkClick r:id="rId4"/>
              </a:rPr>
              <a:t>от </a:t>
            </a:r>
            <a:r>
              <a:rPr lang="ru-RU" sz="2800" dirty="0">
                <a:hlinkClick r:id="rId4"/>
              </a:rPr>
              <a:t>29 апреля 2010 г. № 644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некоторых вопросах совершенствования использования национального сегмента глобальной компьютерной сети Интернет» (Национальный реестр правовых актов Республики Беларусь, 2010 г., </a:t>
            </a:r>
            <a:endParaRPr lang="ru-RU" sz="2800" dirty="0" smtClean="0"/>
          </a:p>
          <a:p>
            <a:r>
              <a:rPr lang="ru-RU" sz="2800" dirty="0" smtClean="0"/>
              <a:t>№ </a:t>
            </a:r>
            <a:r>
              <a:rPr lang="ru-RU" sz="2800" dirty="0"/>
              <a:t>108, 5/31750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49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(16/22)</a:t>
            </a:r>
            <a:endParaRPr lang="ru-RU" sz="2800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 smtClean="0"/>
              <a:t>Постановления </a:t>
            </a:r>
            <a:r>
              <a:rPr lang="ru-RU" sz="2800" b="1" dirty="0"/>
              <a:t>Совета Министров Республики </a:t>
            </a:r>
            <a:r>
              <a:rPr lang="ru-RU" sz="2800" b="1" dirty="0" smtClean="0"/>
              <a:t>Беларусь </a:t>
            </a:r>
            <a:r>
              <a:rPr lang="ru-RU" sz="2800" dirty="0" smtClean="0"/>
              <a:t>(9/9)</a:t>
            </a:r>
            <a:endParaRPr lang="ru-RU" sz="2800" dirty="0"/>
          </a:p>
          <a:p>
            <a:pPr algn="ctr"/>
            <a:endParaRPr lang="ru-RU" sz="14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13) Постановление </a:t>
            </a:r>
            <a:r>
              <a:rPr lang="ru-RU" sz="2800" dirty="0" smtClean="0">
                <a:hlinkClick r:id="rId3"/>
              </a:rPr>
              <a:t>СМ РБ </a:t>
            </a:r>
            <a:r>
              <a:rPr lang="ru-RU" sz="2800" dirty="0" smtClean="0">
                <a:hlinkClick r:id="rId2"/>
              </a:rPr>
              <a:t>от </a:t>
            </a:r>
            <a:r>
              <a:rPr lang="ru-RU" sz="2800" dirty="0">
                <a:hlinkClick r:id="rId2"/>
              </a:rPr>
              <a:t>30 марта 2010 г. № 466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некоторых вопросах создания и функционирования интегрированного информационного ресурса об имуществе, права на которое ограничены залоговыми обязательствами» (Национальный реестр правовых актов </a:t>
            </a:r>
            <a:r>
              <a:rPr lang="ru-RU" sz="2800" dirty="0" smtClean="0"/>
              <a:t>РБ, </a:t>
            </a:r>
            <a:r>
              <a:rPr lang="ru-RU" sz="2800" dirty="0"/>
              <a:t>2010 г. № 5/31557)</a:t>
            </a:r>
          </a:p>
          <a:p>
            <a:endParaRPr lang="ru-RU" sz="1400" dirty="0" smtClean="0">
              <a:hlinkClick r:id="rId4"/>
            </a:endParaRPr>
          </a:p>
          <a:p>
            <a:r>
              <a:rPr lang="ru-RU" sz="2800" dirty="0" smtClean="0">
                <a:hlinkClick r:id="rId4"/>
              </a:rPr>
              <a:t>14) Постановление </a:t>
            </a:r>
            <a:r>
              <a:rPr lang="ru-RU" sz="2800" dirty="0" smtClean="0">
                <a:hlinkClick r:id="rId3"/>
              </a:rPr>
              <a:t>СМ РБ </a:t>
            </a:r>
            <a:r>
              <a:rPr lang="ru-RU" sz="2800" dirty="0" smtClean="0">
                <a:hlinkClick r:id="rId4"/>
              </a:rPr>
              <a:t>от </a:t>
            </a:r>
            <a:r>
              <a:rPr lang="ru-RU" sz="2800" dirty="0">
                <a:hlinkClick r:id="rId4"/>
              </a:rPr>
              <a:t>26 мая 2009 г. № 673</a:t>
            </a:r>
            <a:r>
              <a:rPr lang="ru-RU" sz="2800" dirty="0"/>
              <a:t> 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«</a:t>
            </a:r>
            <a:r>
              <a:rPr lang="ru-RU" sz="2800" dirty="0"/>
              <a:t>О некоторых мерах по реализации Закона </a:t>
            </a:r>
            <a:r>
              <a:rPr lang="ru-RU" sz="2800" dirty="0" smtClean="0"/>
              <a:t>РБ «Об </a:t>
            </a:r>
            <a:r>
              <a:rPr lang="ru-RU" sz="2800" dirty="0"/>
              <a:t>информации, информатизации и защите информации» и о признании утратившими силу некоторых постановлений </a:t>
            </a:r>
            <a:r>
              <a:rPr lang="ru-RU" sz="2800" dirty="0" smtClean="0"/>
              <a:t>СМ РБ» </a:t>
            </a:r>
            <a:r>
              <a:rPr lang="ru-RU" sz="2800" dirty="0"/>
              <a:t>(Национальный реестр правовых актов </a:t>
            </a:r>
            <a:r>
              <a:rPr lang="ru-RU" sz="2800" dirty="0" smtClean="0"/>
              <a:t>РБ, </a:t>
            </a:r>
            <a:r>
              <a:rPr lang="ru-RU" sz="2800" dirty="0"/>
              <a:t>2009 г., № 134, </a:t>
            </a:r>
            <a:r>
              <a:rPr lang="ru-RU" sz="2800" dirty="0" smtClean="0"/>
              <a:t>5/29836)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18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(17/22)</a:t>
            </a:r>
          </a:p>
          <a:p>
            <a:pPr algn="r"/>
            <a:endParaRPr lang="ru-RU" sz="2800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/>
              <a:t>Постановления </a:t>
            </a:r>
            <a:r>
              <a:rPr lang="ru-RU" sz="2800" dirty="0" smtClean="0"/>
              <a:t>(1/1)</a:t>
            </a:r>
          </a:p>
          <a:p>
            <a:pPr algn="ctr"/>
            <a:r>
              <a:rPr lang="ru-RU" sz="2800" dirty="0" smtClean="0"/>
              <a:t>Министерства </a:t>
            </a:r>
            <a:r>
              <a:rPr lang="ru-RU" sz="2800" dirty="0"/>
              <a:t>внутренних дел </a:t>
            </a:r>
            <a:r>
              <a:rPr lang="ru-RU" sz="2800" dirty="0" smtClean="0"/>
              <a:t>РБ,</a:t>
            </a:r>
            <a:r>
              <a:rPr lang="ru-RU" sz="2800" dirty="0"/>
              <a:t> Оперативно-аналитического </a:t>
            </a:r>
            <a:r>
              <a:rPr lang="ru-RU" sz="2800" dirty="0" smtClean="0"/>
              <a:t>центра </a:t>
            </a:r>
          </a:p>
          <a:p>
            <a:pPr algn="ctr"/>
            <a:r>
              <a:rPr lang="ru-RU" sz="2800" dirty="0" smtClean="0"/>
              <a:t>при </a:t>
            </a:r>
            <a:r>
              <a:rPr lang="ru-RU" sz="2800" dirty="0"/>
              <a:t>Президенте </a:t>
            </a:r>
            <a:r>
              <a:rPr lang="ru-RU" sz="2800" dirty="0" smtClean="0"/>
              <a:t>РБ и </a:t>
            </a:r>
            <a:r>
              <a:rPr lang="ru-RU" sz="2800" dirty="0"/>
              <a:t>Министерства связи и информатизации </a:t>
            </a:r>
            <a:r>
              <a:rPr lang="ru-RU" sz="2800" dirty="0" smtClean="0"/>
              <a:t>РБ</a:t>
            </a: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1) Постановление </a:t>
            </a:r>
            <a:r>
              <a:rPr lang="ru-RU" sz="2800" dirty="0">
                <a:hlinkClick r:id="rId2"/>
              </a:rPr>
              <a:t>Министерства внутренних дел </a:t>
            </a:r>
            <a:r>
              <a:rPr lang="ru-RU" sz="2800" dirty="0" smtClean="0">
                <a:hlinkClick r:id="rId2"/>
              </a:rPr>
              <a:t>РБ,</a:t>
            </a:r>
            <a:r>
              <a:rPr lang="ru-RU" sz="2800" dirty="0">
                <a:hlinkClick r:id="rId2"/>
              </a:rPr>
              <a:t> Оперативно-аналитического центра при Президенте </a:t>
            </a:r>
            <a:r>
              <a:rPr lang="ru-RU" sz="2800" dirty="0" smtClean="0">
                <a:hlinkClick r:id="rId2"/>
              </a:rPr>
              <a:t>РБ и </a:t>
            </a:r>
            <a:r>
              <a:rPr lang="ru-RU" sz="2800" dirty="0">
                <a:hlinkClick r:id="rId2"/>
              </a:rPr>
              <a:t>Министерства связи и информатизации </a:t>
            </a:r>
            <a:r>
              <a:rPr lang="ru-RU" sz="2800" dirty="0" smtClean="0">
                <a:hlinkClick r:id="rId2"/>
              </a:rPr>
              <a:t>РБ </a:t>
            </a:r>
            <a:r>
              <a:rPr lang="ru-RU" sz="2800" dirty="0">
                <a:hlinkClick r:id="rId2"/>
              </a:rPr>
              <a:t>от 05 августа 2016 г. № 211/11/9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800" dirty="0" smtClean="0"/>
              <a:t>«</a:t>
            </a:r>
            <a:r>
              <a:rPr lang="ru-RU" sz="2800" dirty="0"/>
              <a:t>О порядке осуществления подтверждения операторами электросвязи сведений об абоненте» </a:t>
            </a:r>
            <a:endParaRPr lang="ru-RU" sz="2800" dirty="0" smtClean="0"/>
          </a:p>
          <a:p>
            <a:r>
              <a:rPr lang="ru-RU" sz="2800" dirty="0" smtClean="0"/>
              <a:t>(</a:t>
            </a:r>
            <a:r>
              <a:rPr lang="ru-RU" sz="2800" dirty="0"/>
              <a:t>Национальный правовой Интернет-портал </a:t>
            </a:r>
            <a:r>
              <a:rPr lang="ru-RU" sz="2800" dirty="0" smtClean="0"/>
              <a:t>РБ, </a:t>
            </a:r>
            <a:r>
              <a:rPr lang="ru-RU" sz="2800" dirty="0"/>
              <a:t>05.05.2015, 8/29850)</a:t>
            </a:r>
          </a:p>
        </p:txBody>
      </p:sp>
    </p:spTree>
    <p:extLst>
      <p:ext uri="{BB962C8B-B14F-4D97-AF65-F5344CB8AC3E}">
        <p14:creationId xmlns:p14="http://schemas.microsoft.com/office/powerpoint/2010/main" val="1775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(18/22)</a:t>
            </a:r>
          </a:p>
          <a:p>
            <a:pPr algn="r"/>
            <a:endParaRPr lang="ru-RU" sz="2800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/>
              <a:t>Постановления </a:t>
            </a:r>
            <a:r>
              <a:rPr lang="ru-RU" sz="2800" dirty="0" smtClean="0"/>
              <a:t>(1/1)</a:t>
            </a:r>
          </a:p>
          <a:p>
            <a:pPr algn="ctr"/>
            <a:r>
              <a:rPr lang="ru-RU" sz="2800" dirty="0" smtClean="0"/>
              <a:t>Министерства </a:t>
            </a:r>
            <a:r>
              <a:rPr lang="ru-RU" sz="2800" dirty="0"/>
              <a:t>связи и информатизации Республики Беларусь</a:t>
            </a:r>
          </a:p>
          <a:p>
            <a:endParaRPr lang="ru-RU" sz="28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1) Постановление </a:t>
            </a:r>
            <a:r>
              <a:rPr lang="ru-RU" sz="2800" dirty="0">
                <a:hlinkClick r:id="rId2"/>
              </a:rPr>
              <a:t>Министерства связи и информатизации Республики Беларусь от 13 мая 2016 г. № 5</a:t>
            </a:r>
            <a:r>
              <a:rPr lang="ru-RU" sz="2800" dirty="0"/>
              <a:t> </a:t>
            </a:r>
          </a:p>
          <a:p>
            <a:r>
              <a:rPr lang="ru-RU" sz="2800" dirty="0" smtClean="0"/>
              <a:t>«О </a:t>
            </a:r>
            <a:r>
              <a:rPr lang="ru-RU" sz="2800" dirty="0"/>
              <a:t>перечне мероприятий в сфере информатизации</a:t>
            </a:r>
            <a:r>
              <a:rPr lang="ru-RU" sz="2800" dirty="0" smtClean="0"/>
              <a:t>»</a:t>
            </a:r>
          </a:p>
          <a:p>
            <a:r>
              <a:rPr lang="ru-RU" sz="2800" dirty="0" smtClean="0"/>
              <a:t>(Национальный реестр </a:t>
            </a:r>
            <a:r>
              <a:rPr lang="ru-RU" sz="2800" dirty="0"/>
              <a:t>правовых </a:t>
            </a:r>
            <a:r>
              <a:rPr lang="ru-RU" sz="2800" dirty="0" smtClean="0"/>
              <a:t>актов РБ </a:t>
            </a:r>
            <a:r>
              <a:rPr lang="ru-RU" sz="2800" dirty="0"/>
              <a:t>26 мая 2016 г. </a:t>
            </a:r>
            <a:r>
              <a:rPr lang="ru-RU" sz="2800" dirty="0" smtClean="0"/>
              <a:t>№ </a:t>
            </a:r>
            <a:r>
              <a:rPr lang="ru-RU" sz="2800" dirty="0"/>
              <a:t>8/30938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41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(19/22)</a:t>
            </a:r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 smtClean="0"/>
              <a:t>Приказы </a:t>
            </a:r>
            <a:r>
              <a:rPr lang="ru-RU" sz="2800" dirty="0" smtClean="0"/>
              <a:t>(1/4)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Оперативно-аналитического </a:t>
            </a:r>
            <a:r>
              <a:rPr lang="ru-RU" sz="2800" b="1" dirty="0"/>
              <a:t>центра </a:t>
            </a:r>
            <a:r>
              <a:rPr lang="ru-RU" sz="2800" b="1" dirty="0" smtClean="0"/>
              <a:t>при Президенте РБ</a:t>
            </a:r>
          </a:p>
          <a:p>
            <a:endParaRPr lang="ru-RU" sz="1400" dirty="0" smtClean="0">
              <a:hlinkClick r:id="rId2"/>
            </a:endParaRPr>
          </a:p>
          <a:p>
            <a:r>
              <a:rPr lang="ru-RU" sz="2800" dirty="0" smtClean="0">
                <a:hlinkClick r:id="rId2"/>
              </a:rPr>
              <a:t>1) Приказ ОАЦ </a:t>
            </a:r>
            <a:r>
              <a:rPr lang="ru-RU" sz="2800" dirty="0">
                <a:hlinkClick r:id="rId2"/>
              </a:rPr>
              <a:t>при Президенте </a:t>
            </a:r>
            <a:r>
              <a:rPr lang="ru-RU" sz="2800" dirty="0" smtClean="0">
                <a:hlinkClick r:id="rId2"/>
              </a:rPr>
              <a:t>РБ </a:t>
            </a:r>
            <a:r>
              <a:rPr lang="ru-RU" sz="2800" dirty="0">
                <a:hlinkClick r:id="rId2"/>
              </a:rPr>
              <a:t>от 18 марта 2020 г. № </a:t>
            </a:r>
            <a:r>
              <a:rPr lang="ru-RU" sz="2800" dirty="0" smtClean="0">
                <a:hlinkClick r:id="rId2"/>
              </a:rPr>
              <a:t>82</a:t>
            </a:r>
            <a:endParaRPr lang="ru-RU" sz="2800" dirty="0" smtClean="0"/>
          </a:p>
          <a:p>
            <a:r>
              <a:rPr lang="ru-RU" sz="2800" dirty="0" smtClean="0"/>
              <a:t>«О </a:t>
            </a:r>
            <a:r>
              <a:rPr lang="ru-RU" sz="2800" dirty="0"/>
              <a:t>создании и функционировании личных электронных кабинетов» (Национальный правовой Интернет-портал Республики Беларусь, 21.03.2020 г</a:t>
            </a:r>
            <a:r>
              <a:rPr lang="ru-RU" sz="2800" dirty="0" smtClean="0"/>
              <a:t>., 7/4483</a:t>
            </a:r>
            <a:r>
              <a:rPr lang="ru-RU" sz="2800" dirty="0"/>
              <a:t>).</a:t>
            </a:r>
          </a:p>
          <a:p>
            <a:endParaRPr lang="ru-RU" sz="1400" dirty="0" smtClean="0">
              <a:hlinkClick r:id="rId3"/>
            </a:endParaRPr>
          </a:p>
          <a:p>
            <a:r>
              <a:rPr lang="ru-RU" sz="2800" dirty="0" smtClean="0">
                <a:hlinkClick r:id="rId3"/>
              </a:rPr>
              <a:t>2) Приказ </a:t>
            </a:r>
            <a:r>
              <a:rPr lang="ru-RU" sz="2800" dirty="0" smtClean="0">
                <a:hlinkClick r:id="rId2"/>
              </a:rPr>
              <a:t>ОАЦ при Президенте РБ </a:t>
            </a:r>
            <a:r>
              <a:rPr lang="ru-RU" sz="2800" dirty="0" smtClean="0">
                <a:hlinkClick r:id="rId3"/>
              </a:rPr>
              <a:t>от </a:t>
            </a:r>
            <a:r>
              <a:rPr lang="ru-RU" sz="2800" dirty="0">
                <a:hlinkClick r:id="rId3"/>
              </a:rPr>
              <a:t>11 октября 2017 г. № 64</a:t>
            </a:r>
            <a:r>
              <a:rPr lang="ru-RU" sz="2800" dirty="0"/>
              <a:t> </a:t>
            </a:r>
          </a:p>
          <a:p>
            <a:r>
              <a:rPr lang="ru-RU" sz="2800" dirty="0" smtClean="0"/>
              <a:t>«О </a:t>
            </a:r>
            <a:r>
              <a:rPr lang="ru-RU" sz="2800" dirty="0"/>
              <a:t>внесении изменений в некоторые приказы Оперативно-аналитического центра при Президенте Республики Беларусь» (Национальный правовой Интернет-портал Республики Беларусь, 14.10.2017, 7/3911</a:t>
            </a:r>
            <a:r>
              <a:rPr lang="ru-RU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760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(20/22)</a:t>
            </a:r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 smtClean="0"/>
              <a:t>Приказы </a:t>
            </a:r>
            <a:r>
              <a:rPr lang="ru-RU" sz="2800" dirty="0" smtClean="0"/>
              <a:t>(2/4)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Оперативно-аналитического </a:t>
            </a:r>
            <a:r>
              <a:rPr lang="ru-RU" sz="2800" b="1" dirty="0"/>
              <a:t>центра </a:t>
            </a:r>
            <a:r>
              <a:rPr lang="ru-RU" sz="2800" b="1" dirty="0" smtClean="0"/>
              <a:t>при Президенте РБ</a:t>
            </a:r>
          </a:p>
          <a:p>
            <a:endParaRPr lang="ru-RU" sz="1400" dirty="0" smtClean="0">
              <a:hlinkClick r:id="rId2"/>
            </a:endParaRPr>
          </a:p>
          <a:p>
            <a:r>
              <a:rPr lang="ru-RU" sz="2800" dirty="0" smtClean="0">
                <a:hlinkClick r:id="rId3"/>
              </a:rPr>
              <a:t>3) Приказ </a:t>
            </a:r>
            <a:r>
              <a:rPr lang="ru-RU" sz="2800" dirty="0" smtClean="0">
                <a:hlinkClick r:id="rId2"/>
              </a:rPr>
              <a:t>ОАЦ при Президенте РБ</a:t>
            </a:r>
            <a:r>
              <a:rPr lang="ru-RU" sz="2800" dirty="0" smtClean="0">
                <a:hlinkClick r:id="rId3"/>
              </a:rPr>
              <a:t> от 30 сентября 2016 г. № 70</a:t>
            </a:r>
            <a:r>
              <a:rPr lang="ru-RU" sz="2800" dirty="0" smtClean="0"/>
              <a:t>  </a:t>
            </a:r>
          </a:p>
          <a:p>
            <a:r>
              <a:rPr lang="ru-RU" sz="2800" dirty="0" smtClean="0"/>
              <a:t>«О внесении изменений и дополнений в Приказ Оперативно-аналитического центра при Президенте Республики Беларусь от 27.05.2013 № 33»</a:t>
            </a:r>
          </a:p>
          <a:p>
            <a:endParaRPr lang="ru-RU" sz="2800" dirty="0" smtClean="0">
              <a:hlinkClick r:id="rId4"/>
            </a:endParaRPr>
          </a:p>
          <a:p>
            <a:r>
              <a:rPr lang="ru-RU" sz="2800" dirty="0" smtClean="0">
                <a:hlinkClick r:id="rId4"/>
              </a:rPr>
              <a:t>4) Приказ </a:t>
            </a:r>
            <a:r>
              <a:rPr lang="ru-RU" sz="2800" dirty="0" smtClean="0">
                <a:hlinkClick r:id="rId2"/>
              </a:rPr>
              <a:t>ОАЦ при Президенте РБ </a:t>
            </a:r>
            <a:r>
              <a:rPr lang="ru-RU" sz="2800" dirty="0" smtClean="0">
                <a:hlinkClick r:id="rId4"/>
              </a:rPr>
              <a:t>от 12 июля 2016 г. № 55</a:t>
            </a:r>
            <a:r>
              <a:rPr lang="ru-RU" sz="2800" dirty="0" smtClean="0"/>
              <a:t> </a:t>
            </a:r>
          </a:p>
          <a:p>
            <a:r>
              <a:rPr lang="ru-RU" sz="2800" dirty="0" smtClean="0"/>
              <a:t>«О системе противодействия нарушениям порядка пропуска трафика на сетях электросвязи» (Национальный правовой Интернет-портал Республики Беларусь, 20.07.2016, 7/3505)</a:t>
            </a:r>
          </a:p>
        </p:txBody>
      </p:sp>
    </p:spTree>
    <p:extLst>
      <p:ext uri="{BB962C8B-B14F-4D97-AF65-F5344CB8AC3E}">
        <p14:creationId xmlns:p14="http://schemas.microsoft.com/office/powerpoint/2010/main" val="16290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(21/22)</a:t>
            </a:r>
          </a:p>
          <a:p>
            <a:pPr algn="r"/>
            <a:endParaRPr lang="ru-RU" sz="2800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 smtClean="0"/>
              <a:t>Приказы </a:t>
            </a:r>
            <a:r>
              <a:rPr lang="ru-RU" sz="2800" dirty="0" smtClean="0"/>
              <a:t>(3/4)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Оперативно-аналитического </a:t>
            </a:r>
            <a:r>
              <a:rPr lang="ru-RU" sz="2800" b="1" dirty="0"/>
              <a:t>центра </a:t>
            </a:r>
            <a:r>
              <a:rPr lang="ru-RU" sz="2800" b="1" dirty="0" smtClean="0"/>
              <a:t>при Президенте РБ</a:t>
            </a:r>
          </a:p>
          <a:p>
            <a:endParaRPr lang="ru-RU" sz="1400" dirty="0" smtClean="0">
              <a:hlinkClick r:id="rId2"/>
            </a:endParaRPr>
          </a:p>
          <a:p>
            <a:r>
              <a:rPr lang="ru-RU" sz="2800" dirty="0" smtClean="0">
                <a:hlinkClick r:id="rId3"/>
              </a:rPr>
              <a:t>5) Приказ </a:t>
            </a:r>
            <a:r>
              <a:rPr lang="ru-RU" sz="2800" dirty="0" smtClean="0">
                <a:hlinkClick r:id="rId2"/>
              </a:rPr>
              <a:t>ОАЦ при Президенте РБ </a:t>
            </a:r>
            <a:r>
              <a:rPr lang="ru-RU" sz="2800" dirty="0" smtClean="0">
                <a:hlinkClick r:id="rId3"/>
              </a:rPr>
              <a:t>от 10 декабря 2015 г. № 118</a:t>
            </a:r>
            <a:endParaRPr lang="ru-RU" sz="2800" dirty="0"/>
          </a:p>
          <a:p>
            <a:r>
              <a:rPr lang="ru-RU" sz="2800" dirty="0" smtClean="0"/>
              <a:t>«Об утверждении Положения о Государственной системе управления открытыми ключами проверки электронной цифровой подписи РБ» </a:t>
            </a:r>
          </a:p>
          <a:p>
            <a:r>
              <a:rPr lang="ru-RU" sz="2800" dirty="0" smtClean="0"/>
              <a:t>(Национальный реестр правовых актов РБ, 10.12.2015, 7/3335)</a:t>
            </a:r>
          </a:p>
          <a:p>
            <a:endParaRPr lang="ru-RU" sz="1400" dirty="0" smtClean="0">
              <a:hlinkClick r:id="rId4"/>
            </a:endParaRPr>
          </a:p>
          <a:p>
            <a:r>
              <a:rPr lang="ru-RU" sz="2800" dirty="0" smtClean="0">
                <a:hlinkClick r:id="rId4"/>
              </a:rPr>
              <a:t>6) Приказ </a:t>
            </a:r>
            <a:r>
              <a:rPr lang="ru-RU" sz="2800" dirty="0" smtClean="0">
                <a:hlinkClick r:id="rId2"/>
              </a:rPr>
              <a:t>ОАЦ при Президенте РБ </a:t>
            </a:r>
            <a:r>
              <a:rPr lang="ru-RU" sz="2800" dirty="0" smtClean="0">
                <a:hlinkClick r:id="rId4"/>
              </a:rPr>
              <a:t>от 28 марта 2014 г. № 26</a:t>
            </a:r>
            <a:r>
              <a:rPr lang="ru-RU" sz="2800" dirty="0" smtClean="0"/>
              <a:t> </a:t>
            </a:r>
          </a:p>
          <a:p>
            <a:r>
              <a:rPr lang="ru-RU" sz="2800" dirty="0" smtClean="0"/>
              <a:t>«Об утверждении Положения об основах использования республиканской платформы, действующей на основе технологий облачных вычислений» </a:t>
            </a:r>
          </a:p>
          <a:p>
            <a:r>
              <a:rPr lang="ru-RU" sz="2800" dirty="0" smtClean="0"/>
              <a:t>(Национальный правовой Интернет-портал РБ, 01.04.2014, 7/2731)</a:t>
            </a:r>
          </a:p>
        </p:txBody>
      </p:sp>
    </p:spTree>
    <p:extLst>
      <p:ext uri="{BB962C8B-B14F-4D97-AF65-F5344CB8AC3E}">
        <p14:creationId xmlns:p14="http://schemas.microsoft.com/office/powerpoint/2010/main" val="8403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Нормативная правовая </a:t>
            </a:r>
            <a:r>
              <a:rPr lang="ru-RU" sz="2800" dirty="0" smtClean="0"/>
              <a:t>база (22/22)</a:t>
            </a:r>
            <a:endParaRPr lang="ru-RU" sz="2800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2800" b="1" dirty="0" smtClean="0"/>
              <a:t>Приказы </a:t>
            </a:r>
            <a:r>
              <a:rPr lang="ru-RU" sz="2800" dirty="0" smtClean="0"/>
              <a:t>(4/4)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Оперативно-аналитического </a:t>
            </a:r>
            <a:r>
              <a:rPr lang="ru-RU" sz="2800" b="1" dirty="0"/>
              <a:t>центра </a:t>
            </a:r>
            <a:r>
              <a:rPr lang="ru-RU" sz="2800" b="1" dirty="0" smtClean="0"/>
              <a:t>при Президенте РБ</a:t>
            </a:r>
            <a:endParaRPr lang="ru-RU" sz="1400" dirty="0" smtClean="0">
              <a:hlinkClick r:id="rId2"/>
            </a:endParaRPr>
          </a:p>
          <a:p>
            <a:r>
              <a:rPr lang="ru-RU" sz="2800" dirty="0" smtClean="0">
                <a:hlinkClick r:id="rId3"/>
              </a:rPr>
              <a:t>7) Приказ </a:t>
            </a:r>
            <a:r>
              <a:rPr lang="ru-RU" sz="2800" dirty="0" smtClean="0">
                <a:hlinkClick r:id="rId2"/>
              </a:rPr>
              <a:t>ОАЦ при Президенте РБ </a:t>
            </a:r>
            <a:r>
              <a:rPr lang="ru-RU" sz="2800" dirty="0" smtClean="0">
                <a:hlinkClick r:id="rId3"/>
              </a:rPr>
              <a:t>от 29 ноября 2013 г. № 89</a:t>
            </a:r>
            <a:r>
              <a:rPr lang="ru-RU" sz="2800" dirty="0" smtClean="0"/>
              <a:t> </a:t>
            </a:r>
          </a:p>
          <a:p>
            <a:r>
              <a:rPr lang="ru-RU" sz="2800" dirty="0" smtClean="0"/>
              <a:t>«Об утверждении Инструкции о порядке проведения </a:t>
            </a:r>
            <a:r>
              <a:rPr lang="ru-RU" sz="2800" u="sng" dirty="0" smtClean="0"/>
              <a:t>аккредитации</a:t>
            </a:r>
            <a:r>
              <a:rPr lang="ru-RU" sz="2800" dirty="0" smtClean="0"/>
              <a:t> поставщиков услуг в Государственной системе управления </a:t>
            </a:r>
            <a:r>
              <a:rPr lang="ru-RU" sz="2800" u="sng" dirty="0" smtClean="0"/>
              <a:t>открытыми</a:t>
            </a:r>
            <a:r>
              <a:rPr lang="ru-RU" sz="2800" dirty="0" smtClean="0"/>
              <a:t> ключами проверки электронной цифровой подписи Республики Беларусь и осуществления контроля за соблюдением условий аккредитации» </a:t>
            </a:r>
          </a:p>
          <a:p>
            <a:r>
              <a:rPr lang="ru-RU" sz="2800" dirty="0" smtClean="0"/>
              <a:t>(Национальный правовой Интернет-портал РБ, 06.12.2013, 7/2650)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4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2800" b="1" dirty="0"/>
              <a:t>Создание системы </a:t>
            </a:r>
            <a:endParaRPr lang="ru-RU" sz="2800" b="1" dirty="0" smtClean="0"/>
          </a:p>
          <a:p>
            <a:pPr indent="55563" algn="ctr"/>
            <a:r>
              <a:rPr lang="ru-RU" sz="2800" b="1" dirty="0" smtClean="0"/>
              <a:t>межведомственного </a:t>
            </a:r>
            <a:r>
              <a:rPr lang="ru-RU" sz="2800" b="1" dirty="0"/>
              <a:t>электронного </a:t>
            </a:r>
            <a:r>
              <a:rPr lang="ru-RU" sz="2800" b="1" dirty="0" smtClean="0"/>
              <a:t>взаимодействия </a:t>
            </a:r>
            <a:r>
              <a:rPr lang="ru-RU" sz="2800" dirty="0" smtClean="0"/>
              <a:t>(1/4)</a:t>
            </a:r>
          </a:p>
          <a:p>
            <a:pPr indent="450850">
              <a:spcAft>
                <a:spcPts val="1200"/>
              </a:spcAft>
            </a:pPr>
            <a:endParaRPr lang="ru-RU" sz="14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начале 2000-ых практически полностью отсутствовали механизмы взаимодействия белорусских органов государственного управления между собой, а также с юридическими и физическими лицами в электронном виде.</a:t>
            </a:r>
          </a:p>
          <a:p>
            <a:pPr indent="450850">
              <a:spcAft>
                <a:spcPts val="1200"/>
              </a:spcAft>
            </a:pPr>
            <a:r>
              <a:rPr lang="ru-RU" sz="2800" dirty="0"/>
              <a:t>Электронное взаимодействие было представлено лишь внутри нескольких ведомств в виде </a:t>
            </a:r>
            <a:r>
              <a:rPr lang="ru-RU" sz="2800" u="sng" dirty="0"/>
              <a:t>разнородных</a:t>
            </a:r>
            <a:r>
              <a:rPr lang="ru-RU" sz="2800" dirty="0"/>
              <a:t> информационных систем, которые использовали свои способы идентификации, системы защиты информации и механизмы функционирования, предназначенные для узких предметных целей.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670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2800" b="1" dirty="0"/>
              <a:t>Создание системы </a:t>
            </a:r>
            <a:endParaRPr lang="ru-RU" sz="2800" b="1" dirty="0" smtClean="0"/>
          </a:p>
          <a:p>
            <a:pPr indent="55563" algn="ctr"/>
            <a:r>
              <a:rPr lang="ru-RU" sz="2800" b="1" dirty="0" smtClean="0"/>
              <a:t>межведомственного </a:t>
            </a:r>
            <a:r>
              <a:rPr lang="ru-RU" sz="2800" b="1" dirty="0"/>
              <a:t>электронного </a:t>
            </a:r>
            <a:r>
              <a:rPr lang="ru-RU" sz="2800" b="1" dirty="0" smtClean="0"/>
              <a:t>взаимодействия </a:t>
            </a:r>
            <a:r>
              <a:rPr lang="ru-RU" sz="2800" dirty="0" smtClean="0"/>
              <a:t>(2/4)</a:t>
            </a:r>
            <a:endParaRPr lang="ru-RU" sz="2800" b="1" dirty="0" smtClean="0"/>
          </a:p>
          <a:p>
            <a:pPr indent="450850">
              <a:spcAft>
                <a:spcPts val="1200"/>
              </a:spcAft>
            </a:pPr>
            <a:endParaRPr lang="ru-RU" sz="14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За </a:t>
            </a:r>
            <a:r>
              <a:rPr lang="ru-RU" sz="2800" dirty="0"/>
              <a:t>рамки конкретного ведомства электронное взаимодействие не распространялось, затрудняя решение многих производственных задач (для юридических лиц) и жизненных ситуаций (для граждан).</a:t>
            </a:r>
          </a:p>
          <a:p>
            <a:pPr indent="450850">
              <a:spcAft>
                <a:spcPts val="1200"/>
              </a:spcAft>
            </a:pPr>
            <a:r>
              <a:rPr lang="ru-RU" sz="2800" dirty="0"/>
              <a:t>Постепенно назрела необходимость в создании универсальных информационных систем и сервисов, использующих единые каналы связи, системы защиты информации, идентификации, применимые на всех уровнях государственного управления и доступные для использования бизнесу и гражданам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24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19522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Место </a:t>
            </a:r>
            <a:r>
              <a:rPr lang="ru-RU" sz="2800" dirty="0"/>
              <a:t>Республики Беларусь в мировых рейтингах</a:t>
            </a:r>
          </a:p>
          <a:p>
            <a:pPr indent="498475">
              <a:spcAft>
                <a:spcPts val="1200"/>
              </a:spcAft>
            </a:pPr>
            <a:endParaRPr lang="ru-RU" sz="1400" dirty="0" smtClean="0"/>
          </a:p>
          <a:p>
            <a:pPr indent="498475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топ-10 стран с развитым электронным правительством вошли  Австралия, Республика Корея, Великобритания, Швеция, Финляндия, Сингапур, Новая Зеландия, Франция, Япония.</a:t>
            </a:r>
          </a:p>
          <a:p>
            <a:pPr indent="498475">
              <a:spcAft>
                <a:spcPts val="1200"/>
              </a:spcAft>
            </a:pPr>
            <a:r>
              <a:rPr lang="ru-RU" sz="2800" dirty="0"/>
              <a:t>Впервые в исследовании представлен уровень развития электронного правительства в городах. Изучались 40 городов, первое место заняла Москва, в первой тройке также Кейптаун и Таллин.</a:t>
            </a:r>
          </a:p>
          <a:p>
            <a:pPr indent="498475">
              <a:spcAft>
                <a:spcPts val="1200"/>
              </a:spcAft>
            </a:pPr>
            <a:r>
              <a:rPr lang="ru-RU" sz="2800" dirty="0"/>
              <a:t>В целом Республика Беларусь относится к </a:t>
            </a:r>
            <a:r>
              <a:rPr lang="ru-RU" sz="2800" u="sng" dirty="0"/>
              <a:t>группе</a:t>
            </a:r>
            <a:r>
              <a:rPr lang="ru-RU" sz="2800" dirty="0"/>
              <a:t> стран, </a:t>
            </a:r>
            <a:r>
              <a:rPr lang="ru-RU" sz="2800" u="sng" dirty="0"/>
              <a:t>непосредственно следующих за лидерами</a:t>
            </a:r>
            <a:r>
              <a:rPr lang="ru-RU" sz="2800" dirty="0"/>
              <a:t>, имеющих большой потенциал и демонстрирующих динамику развития информационно-коммуникационных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2013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4991" y="260032"/>
            <a:ext cx="1160909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2800" b="1" dirty="0"/>
              <a:t>Создание системы </a:t>
            </a:r>
            <a:endParaRPr lang="ru-RU" sz="2800" b="1" dirty="0" smtClean="0"/>
          </a:p>
          <a:p>
            <a:pPr indent="55563" algn="ctr"/>
            <a:r>
              <a:rPr lang="ru-RU" sz="2800" b="1" dirty="0" smtClean="0"/>
              <a:t>межведомственного </a:t>
            </a:r>
            <a:r>
              <a:rPr lang="ru-RU" sz="2800" b="1" dirty="0"/>
              <a:t>электронного </a:t>
            </a:r>
            <a:r>
              <a:rPr lang="ru-RU" sz="2800" b="1" dirty="0" smtClean="0"/>
              <a:t>взаимодействия </a:t>
            </a:r>
            <a:r>
              <a:rPr lang="ru-RU" sz="2800" dirty="0" smtClean="0"/>
              <a:t>(3/4)</a:t>
            </a:r>
            <a:endParaRPr lang="ru-RU" sz="2800" b="1" dirty="0" smtClean="0"/>
          </a:p>
          <a:p>
            <a:pPr indent="55563" algn="ctr"/>
            <a:endParaRPr lang="ru-RU" sz="14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К </a:t>
            </a:r>
            <a:r>
              <a:rPr lang="ru-RU" sz="2800" dirty="0"/>
              <a:t>2012 году в Беларуси определен ряд государственных информационных систем и инфраструктурных решений, обеспечивающих возможность автоматизированного электронного взаимодействия всех участников информационного обмена – госаппарата, населения и бизнеса, – ключевыми из которых являются: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общегосударственная автоматизированная информационная система </a:t>
            </a:r>
            <a:r>
              <a:rPr lang="ru-RU" sz="2800" b="1" dirty="0"/>
              <a:t>(ОАИС)</a:t>
            </a:r>
            <a:r>
              <a:rPr lang="ru-RU" sz="2800" dirty="0"/>
              <a:t>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система межведомственного электронного документооборота государственных органов Республики Беларусь </a:t>
            </a:r>
            <a:r>
              <a:rPr lang="ru-RU" sz="2800" b="1" dirty="0"/>
              <a:t>(СМДО)</a:t>
            </a:r>
            <a:r>
              <a:rPr lang="ru-RU" sz="2800" dirty="0"/>
              <a:t>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государственная система управления открытыми ключами проверки электронной цифровой подписи Республики Беларусь </a:t>
            </a:r>
            <a:r>
              <a:rPr lang="ru-RU" sz="2800" b="1" dirty="0"/>
              <a:t>(</a:t>
            </a:r>
            <a:r>
              <a:rPr lang="ru-RU" sz="2800" b="1" dirty="0" err="1"/>
              <a:t>ГосСУОК</a:t>
            </a:r>
            <a:r>
              <a:rPr lang="ru-RU" sz="2800" b="1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25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2800" b="1" dirty="0"/>
              <a:t>Создание системы </a:t>
            </a:r>
            <a:endParaRPr lang="ru-RU" sz="2800" b="1" dirty="0" smtClean="0"/>
          </a:p>
          <a:p>
            <a:pPr indent="55563" algn="ctr"/>
            <a:r>
              <a:rPr lang="ru-RU" sz="2800" b="1" dirty="0" smtClean="0"/>
              <a:t>межведомственного </a:t>
            </a:r>
            <a:r>
              <a:rPr lang="ru-RU" sz="2800" b="1" dirty="0"/>
              <a:t>электронного </a:t>
            </a:r>
            <a:r>
              <a:rPr lang="ru-RU" sz="2800" b="1" dirty="0" smtClean="0"/>
              <a:t>взаимодействия </a:t>
            </a:r>
            <a:r>
              <a:rPr lang="ru-RU" sz="2800" dirty="0" smtClean="0"/>
              <a:t>(4/4)</a:t>
            </a:r>
            <a:endParaRPr lang="ru-RU" sz="1400" dirty="0" smtClean="0"/>
          </a:p>
          <a:p>
            <a:pPr indent="55563" algn="ctr"/>
            <a:r>
              <a:rPr lang="ru-RU" sz="1400" dirty="0" smtClean="0"/>
              <a:t> </a:t>
            </a:r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Оператором </a:t>
            </a:r>
            <a:r>
              <a:rPr lang="ru-RU" sz="2800" dirty="0"/>
              <a:t>этих межведомственных информационных систем определен Национальный центр электронных </a:t>
            </a:r>
            <a:r>
              <a:rPr lang="ru-RU" sz="2800" dirty="0" smtClean="0"/>
              <a:t>услуг (НЦЭУ).</a:t>
            </a:r>
          </a:p>
          <a:p>
            <a:pPr indent="450850">
              <a:spcAft>
                <a:spcPts val="1200"/>
              </a:spcAft>
            </a:pPr>
            <a:r>
              <a:rPr lang="ru-RU" sz="2800" i="1" dirty="0" smtClean="0"/>
              <a:t>НЦЭУ – организация, подчиненная Оперативно-аналитическому центру при Президенте Республики Беларусь. Создана в 2012 году (п. 4 Указа Президента Республики Беларусь от 08.11.2011 № 515 «О некоторых вопросах развития информационного общества в Республике Беларусь» (далее – Указ № 515).</a:t>
            </a:r>
            <a:endParaRPr lang="ru-RU" sz="2800" dirty="0"/>
          </a:p>
          <a:p>
            <a:pPr indent="450850">
              <a:spcAft>
                <a:spcPts val="1200"/>
              </a:spcAft>
            </a:pPr>
            <a:r>
              <a:rPr lang="ru-RU" sz="2800" dirty="0"/>
              <a:t>С этих пор и по настоящее время идет процесс планомерного перевода государственных информационных систем на работу в единой взаимосвязанной инфраструктуре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76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</a:p>
          <a:p>
            <a:pPr indent="450850">
              <a:spcAft>
                <a:spcPts val="1200"/>
              </a:spcAft>
            </a:pPr>
            <a:r>
              <a:rPr lang="ru-RU" sz="2800" b="1" dirty="0" smtClean="0"/>
              <a:t>Система </a:t>
            </a:r>
            <a:r>
              <a:rPr lang="ru-RU" sz="2800" b="1" dirty="0"/>
              <a:t>оказания государственных электронных </a:t>
            </a:r>
            <a:r>
              <a:rPr lang="ru-RU" sz="2800" b="1" dirty="0" smtClean="0"/>
              <a:t>услуг </a:t>
            </a:r>
            <a:r>
              <a:rPr lang="ru-RU" sz="2800" dirty="0" smtClean="0"/>
              <a:t>(1/4)</a:t>
            </a:r>
            <a:endParaRPr lang="ru-RU" sz="2800" dirty="0"/>
          </a:p>
          <a:p>
            <a:pPr indent="450850">
              <a:spcAft>
                <a:spcPts val="1200"/>
              </a:spcAft>
            </a:pPr>
            <a:r>
              <a:rPr lang="ru-RU" sz="2800" dirty="0"/>
              <a:t>В рамках единого организационного и информационно-коммуникационного пространства создана и развивается система качественного предоставления государственных электронных услуг гражданам и бизнесу. </a:t>
            </a:r>
            <a:endParaRPr lang="ru-RU" sz="28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Кроме </a:t>
            </a:r>
            <a:r>
              <a:rPr lang="ru-RU" sz="2800" dirty="0"/>
              <a:t>того, созданная инфраструктура электронного правительства позволяет расширять границы электронного взаимодействия за пределы Республики Беларусь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</a:p>
          <a:p>
            <a:pPr indent="450850">
              <a:spcAft>
                <a:spcPts val="1200"/>
              </a:spcAft>
            </a:pPr>
            <a:r>
              <a:rPr lang="ru-RU" sz="2800" b="1" dirty="0" smtClean="0"/>
              <a:t>Система </a:t>
            </a:r>
            <a:r>
              <a:rPr lang="ru-RU" sz="2800" b="1" dirty="0"/>
              <a:t>оказания государственных электронных </a:t>
            </a:r>
            <a:r>
              <a:rPr lang="ru-RU" sz="2800" b="1" dirty="0" smtClean="0"/>
              <a:t>услуг </a:t>
            </a:r>
            <a:r>
              <a:rPr lang="ru-RU" sz="2800" dirty="0" smtClean="0"/>
              <a:t>(2/4)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 smtClean="0"/>
              <a:t>Так</a:t>
            </a:r>
            <a:r>
              <a:rPr lang="ru-RU" sz="2800" dirty="0"/>
              <a:t>, в области межведомственного информационного взаимодействия сегодня в Республике </a:t>
            </a:r>
            <a:r>
              <a:rPr lang="ru-RU" sz="2800" dirty="0" smtClean="0"/>
              <a:t>Беларусь (1/2):</a:t>
            </a:r>
            <a:endParaRPr lang="ru-RU" sz="2800" dirty="0"/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создана единая технологическая </a:t>
            </a:r>
            <a:r>
              <a:rPr lang="ru-RU" sz="2800" u="sng" dirty="0"/>
              <a:t>инфраструктура</a:t>
            </a:r>
            <a:r>
              <a:rPr lang="ru-RU" sz="2800" dirty="0"/>
              <a:t> электронного взаимодействия государственных органов и иных государственных организаций на базе межведомственных информационных систем, центров обработки данных и Единой республиканской сети передачи данных (ЕРСПД);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заложены </a:t>
            </a:r>
            <a:r>
              <a:rPr lang="ru-RU" sz="2800" u="sng" dirty="0"/>
              <a:t>нормативно-правовые</a:t>
            </a:r>
            <a:r>
              <a:rPr lang="ru-RU" sz="2800" dirty="0"/>
              <a:t> основы формирования и развития системы оказания электронных услуг органами государственной власти;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85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</a:p>
          <a:p>
            <a:pPr indent="450850">
              <a:spcAft>
                <a:spcPts val="1200"/>
              </a:spcAft>
            </a:pPr>
            <a:r>
              <a:rPr lang="ru-RU" sz="2800" b="1" dirty="0" smtClean="0"/>
              <a:t>Система </a:t>
            </a:r>
            <a:r>
              <a:rPr lang="ru-RU" sz="2800" b="1" dirty="0"/>
              <a:t>оказания государственных электронных </a:t>
            </a:r>
            <a:r>
              <a:rPr lang="ru-RU" sz="2800" b="1" dirty="0" smtClean="0"/>
              <a:t>услуг </a:t>
            </a:r>
            <a:r>
              <a:rPr lang="ru-RU" sz="2800" dirty="0" smtClean="0"/>
              <a:t>(3/4)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 smtClean="0"/>
              <a:t>Так</a:t>
            </a:r>
            <a:r>
              <a:rPr lang="ru-RU" sz="2800" dirty="0"/>
              <a:t>, в области межведомственного информационного взаимодействия сегодня в Республике </a:t>
            </a:r>
            <a:r>
              <a:rPr lang="ru-RU" sz="2800" dirty="0" smtClean="0"/>
              <a:t>Беларусь (2/2):</a:t>
            </a:r>
            <a:endParaRPr lang="ru-RU" sz="2800" dirty="0"/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 smtClean="0"/>
              <a:t>обеспечены </a:t>
            </a:r>
            <a:r>
              <a:rPr lang="ru-RU" sz="2800" u="sng" dirty="0"/>
              <a:t>единые</a:t>
            </a:r>
            <a:r>
              <a:rPr lang="ru-RU" sz="2800" dirty="0"/>
              <a:t> механизмы </a:t>
            </a:r>
            <a:r>
              <a:rPr lang="ru-RU" sz="2800" u="sng" dirty="0"/>
              <a:t>идентификации</a:t>
            </a:r>
            <a:r>
              <a:rPr lang="ru-RU" sz="2800" dirty="0"/>
              <a:t> и </a:t>
            </a:r>
            <a:r>
              <a:rPr lang="ru-RU" sz="2800" u="sng" dirty="0"/>
              <a:t>аутентификации</a:t>
            </a:r>
            <a:r>
              <a:rPr lang="ru-RU" sz="2800" dirty="0"/>
              <a:t> участников информационного взаимодействия при работе в государственных информационных системах, при получении электронных услуг;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создан </a:t>
            </a:r>
            <a:r>
              <a:rPr lang="ru-RU" sz="2800" u="sng" dirty="0"/>
              <a:t>универсальный механизм</a:t>
            </a:r>
            <a:r>
              <a:rPr lang="ru-RU" sz="2800" dirty="0"/>
              <a:t> выполнения административных процедур в электронном виде и оказания электронных услуг посредством </a:t>
            </a:r>
            <a:r>
              <a:rPr lang="ru-RU" sz="2800" u="sng" dirty="0"/>
              <a:t>Единого портала </a:t>
            </a:r>
            <a:r>
              <a:rPr lang="ru-RU" sz="2800" dirty="0"/>
              <a:t>электронных услуг;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строятся процессы </a:t>
            </a:r>
            <a:r>
              <a:rPr lang="ru-RU" sz="2800" u="sng" dirty="0"/>
              <a:t>трансграничного</a:t>
            </a:r>
            <a:r>
              <a:rPr lang="ru-RU" sz="2800" dirty="0"/>
              <a:t> юридически значимого электронного взаимодействия.</a:t>
            </a:r>
          </a:p>
          <a:p>
            <a:pPr>
              <a:spcAft>
                <a:spcPts val="1200"/>
              </a:spcAft>
            </a:pP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295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" y="146625"/>
            <a:ext cx="11959062" cy="6586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8" y="-42864"/>
            <a:ext cx="82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(4/4)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3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</a:p>
          <a:p>
            <a:pPr algn="ctr"/>
            <a:r>
              <a:rPr lang="ru-RU" sz="2800" b="1" dirty="0" smtClean="0"/>
              <a:t>Трансграничное </a:t>
            </a:r>
            <a:r>
              <a:rPr lang="ru-RU" sz="2800" b="1" dirty="0"/>
              <a:t>электронное </a:t>
            </a:r>
            <a:r>
              <a:rPr lang="ru-RU" sz="2800" b="1" dirty="0" smtClean="0"/>
              <a:t>взаимодействие </a:t>
            </a:r>
            <a:r>
              <a:rPr lang="ru-RU" sz="2800" dirty="0" smtClean="0"/>
              <a:t>(1/4)</a:t>
            </a:r>
          </a:p>
          <a:p>
            <a:endParaRPr lang="ru-RU" sz="2800" dirty="0"/>
          </a:p>
          <a:p>
            <a:pPr indent="500063"/>
            <a:r>
              <a:rPr lang="ru-RU" sz="2800" dirty="0"/>
              <a:t>НЦЭУ определен национальным оператором доверенной третьей стороны по признанию подлинности электронных документов при межгосударственном электронном взаимодействии, а также уполномоченным оператором интеграционного шлюза национального сегмента интегрированной информационной системы Евразийского экономического союза (</a:t>
            </a:r>
            <a:r>
              <a:rPr lang="ru-RU" sz="2800" b="1" dirty="0"/>
              <a:t>ИИС ЕАЭС</a:t>
            </a:r>
            <a:r>
              <a:rPr lang="ru-RU" sz="2800" dirty="0" smtClean="0"/>
              <a:t>).</a:t>
            </a:r>
          </a:p>
          <a:p>
            <a:pPr indent="500063"/>
            <a:endParaRPr lang="ru-RU" sz="1400" dirty="0" smtClean="0"/>
          </a:p>
          <a:p>
            <a:pPr indent="500063"/>
            <a:r>
              <a:rPr lang="ru-RU" sz="2800" dirty="0" smtClean="0"/>
              <a:t>В инфраструктуре НЦЭУ развернуто, протестировано и принято в эксплуатацию программное обеспечение интеграционного шлюза ИИС ЕАЭС, сервисов доверенной третьей стороны и платформы компонентов базовой реализации общих процессов ЕАЭС.</a:t>
            </a:r>
          </a:p>
        </p:txBody>
      </p:sp>
    </p:spTree>
    <p:extLst>
      <p:ext uri="{BB962C8B-B14F-4D97-AF65-F5344CB8AC3E}">
        <p14:creationId xmlns:p14="http://schemas.microsoft.com/office/powerpoint/2010/main" val="17881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74142"/>
            <a:ext cx="10058400" cy="6800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8" y="-42864"/>
            <a:ext cx="82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(2/4)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6090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</a:p>
          <a:p>
            <a:pPr algn="ctr"/>
            <a:r>
              <a:rPr lang="ru-RU" sz="2800" b="1" dirty="0" smtClean="0"/>
              <a:t>Трансграничное электронное взаимодействие </a:t>
            </a:r>
            <a:r>
              <a:rPr lang="ru-RU" sz="2800" dirty="0" smtClean="0"/>
              <a:t>(3/4)</a:t>
            </a:r>
          </a:p>
          <a:p>
            <a:endParaRPr lang="ru-RU" sz="28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рамках реализации решения Коллегии Евразийской экономической комиссии от 14 апреля 2015 г. № 29 НЦЭУ было передано разработанное Департаментом информационных технологий ЕЭК программное обеспечение компонентов базовой реализации по </a:t>
            </a:r>
            <a:r>
              <a:rPr lang="ru-RU" sz="2800" dirty="0">
                <a:hlinkClick r:id="rId2"/>
              </a:rPr>
              <a:t>общим процессам ЕАЭС.</a:t>
            </a:r>
            <a:r>
              <a:rPr lang="ru-RU" sz="2800" dirty="0"/>
              <a:t> </a:t>
            </a:r>
            <a:endParaRPr lang="ru-RU" sz="28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Это </a:t>
            </a:r>
            <a:r>
              <a:rPr lang="ru-RU" sz="2800" dirty="0"/>
              <a:t>программное обеспечение успешно развёрнуто и протестировано в инфраструктуре оператора интеграционного шлюза национального сегмента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10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313707"/>
            <a:ext cx="11609094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  <a:r>
              <a:rPr lang="ru-RU" sz="2800" b="1" dirty="0" smtClean="0"/>
              <a:t>Трансграничное электронное взаимодействие </a:t>
            </a:r>
            <a:r>
              <a:rPr lang="ru-RU" sz="2800" dirty="0" smtClean="0"/>
              <a:t>(4/4)</a:t>
            </a:r>
          </a:p>
          <a:p>
            <a:endParaRPr lang="ru-RU" sz="14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НЦЭУ </a:t>
            </a:r>
            <a:r>
              <a:rPr lang="ru-RU" sz="2800" dirty="0"/>
              <a:t>совместно с Государственным </a:t>
            </a:r>
            <a:r>
              <a:rPr lang="ru-RU" sz="2800" u="sng" dirty="0"/>
              <a:t>таможенным</a:t>
            </a:r>
            <a:r>
              <a:rPr lang="ru-RU" sz="2800" dirty="0"/>
              <a:t> комитетом Республики Беларусь и республиканским унитарным предприятием «Межотраслевой научно-практический центр систем идентификации и электронных деловых операций» успешно запущен </a:t>
            </a:r>
            <a:r>
              <a:rPr lang="ru-RU" sz="2800" u="sng" dirty="0"/>
              <a:t>пилотный проект </a:t>
            </a:r>
            <a:r>
              <a:rPr lang="ru-RU" sz="2800" dirty="0"/>
              <a:t>по введению </a:t>
            </a:r>
            <a:r>
              <a:rPr lang="ru-RU" sz="2800" u="sng" dirty="0"/>
              <a:t>маркировки</a:t>
            </a:r>
            <a:r>
              <a:rPr lang="ru-RU" sz="2800" dirty="0"/>
              <a:t> товаров контрольными (идентификационными) знаками по товарной позиции «Предметы одежды, принадлежности к одежде и прочие изделия из натурального меха».</a:t>
            </a:r>
          </a:p>
          <a:p>
            <a:pPr indent="450850">
              <a:spcAft>
                <a:spcPts val="1200"/>
              </a:spcAft>
            </a:pPr>
            <a:r>
              <a:rPr lang="ru-RU" sz="2800" dirty="0"/>
              <a:t>В перспективе – запуск </a:t>
            </a:r>
            <a:r>
              <a:rPr lang="ru-RU" sz="2800" u="sng" dirty="0"/>
              <a:t>пилотного проекта </a:t>
            </a:r>
            <a:r>
              <a:rPr lang="ru-RU" sz="2800" dirty="0"/>
              <a:t>по обеспечению электронного </a:t>
            </a:r>
            <a:r>
              <a:rPr lang="ru-RU" sz="2800" u="sng" dirty="0"/>
              <a:t>документооборота</a:t>
            </a:r>
            <a:r>
              <a:rPr lang="ru-RU" sz="2800" dirty="0"/>
              <a:t> между государствами – членами Евразийского экономического союза и Евразийской экономической комиссией (в том числе с использованием сервисов доверенной третьей стороны).</a:t>
            </a:r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04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195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Место </a:t>
            </a:r>
            <a:r>
              <a:rPr lang="ru-RU" sz="2800" dirty="0"/>
              <a:t>Республики Беларусь в мировых </a:t>
            </a:r>
            <a:r>
              <a:rPr lang="ru-RU" sz="2800" dirty="0" smtClean="0"/>
              <a:t>рейтингах</a:t>
            </a:r>
            <a:endParaRPr lang="ru-RU" sz="28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38" y="1243786"/>
            <a:ext cx="467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313707"/>
            <a:ext cx="1160909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  <a:r>
              <a:rPr lang="ru-RU" sz="2800" b="1" dirty="0" smtClean="0"/>
              <a:t>Доверенная третья сторона </a:t>
            </a:r>
            <a:r>
              <a:rPr lang="ru-RU" sz="2800" dirty="0" smtClean="0"/>
              <a:t>(1/2)</a:t>
            </a:r>
          </a:p>
          <a:p>
            <a:endParaRPr lang="ru-RU" sz="1400" dirty="0" smtClean="0"/>
          </a:p>
          <a:p>
            <a:pPr indent="450850">
              <a:spcAft>
                <a:spcPts val="1200"/>
              </a:spcAft>
            </a:pPr>
            <a:r>
              <a:rPr lang="ru-RU" sz="2800" dirty="0" smtClean="0"/>
              <a:t>ДТС </a:t>
            </a:r>
            <a:r>
              <a:rPr lang="ru-RU" sz="2800" dirty="0"/>
              <a:t>предназначена для обеспечения возможности </a:t>
            </a:r>
            <a:r>
              <a:rPr lang="ru-RU" sz="2800" u="sng" dirty="0"/>
              <a:t>межгосударственного</a:t>
            </a:r>
            <a:r>
              <a:rPr lang="ru-RU" sz="2800" dirty="0"/>
              <a:t> обмена электронными документами и автоматизации процессов, связанных с подтверждением </a:t>
            </a:r>
            <a:r>
              <a:rPr lang="ru-RU" sz="2800" u="sng" dirty="0"/>
              <a:t>подлинности</a:t>
            </a:r>
            <a:r>
              <a:rPr lang="ru-RU" sz="2800" dirty="0"/>
              <a:t> электронной цифровой подписи, целостности электронного документа и как следствие – признания его </a:t>
            </a:r>
            <a:r>
              <a:rPr lang="ru-RU" sz="2800" u="sng" dirty="0"/>
              <a:t>юридической</a:t>
            </a:r>
            <a:r>
              <a:rPr lang="ru-RU" sz="2800" dirty="0"/>
              <a:t> силы и </a:t>
            </a:r>
            <a:r>
              <a:rPr lang="ru-RU" sz="2800" u="sng" dirty="0"/>
              <a:t>достоверности</a:t>
            </a:r>
            <a:r>
              <a:rPr lang="ru-RU" sz="2800" dirty="0"/>
              <a:t>.</a:t>
            </a:r>
          </a:p>
          <a:p>
            <a:pPr marL="457200" indent="-55563"/>
            <a:r>
              <a:rPr lang="ru-RU" sz="2800" dirty="0"/>
              <a:t>Применение сервиса ДТС позволяет:</a:t>
            </a:r>
          </a:p>
          <a:p>
            <a:pPr marL="457200" indent="-225425">
              <a:buFont typeface="Arial" charset="0"/>
              <a:buChar char="•"/>
            </a:pPr>
            <a:r>
              <a:rPr lang="ru-RU" sz="2800" dirty="0"/>
              <a:t>повысить удобство обмена электронными документами, </a:t>
            </a:r>
            <a:r>
              <a:rPr lang="ru-RU" sz="2800" dirty="0" smtClean="0"/>
              <a:t>подписан-</a:t>
            </a:r>
            <a:r>
              <a:rPr lang="ru-RU" sz="2800" dirty="0" err="1" smtClean="0"/>
              <a:t>ными</a:t>
            </a:r>
            <a:r>
              <a:rPr lang="ru-RU" sz="2800" dirty="0" smtClean="0"/>
              <a:t> </a:t>
            </a:r>
            <a:r>
              <a:rPr lang="ru-RU" sz="2800" dirty="0"/>
              <a:t>электронной цифровой подписью различных государств;</a:t>
            </a:r>
          </a:p>
          <a:p>
            <a:pPr marL="457200" indent="-225425">
              <a:buFont typeface="Arial" charset="0"/>
              <a:buChar char="•"/>
            </a:pPr>
            <a:r>
              <a:rPr lang="ru-RU" sz="2800" dirty="0"/>
              <a:t>повысить уровень надежности и защищенности трансграничного межгосударственного информационного взаимодействия;</a:t>
            </a:r>
          </a:p>
          <a:p>
            <a:pPr marL="457200" indent="-225425">
              <a:buFont typeface="Arial" charset="0"/>
              <a:buChar char="•"/>
            </a:pPr>
            <a:r>
              <a:rPr lang="ru-RU" sz="2800" dirty="0"/>
              <a:t>разрешать спорные вопросы, возникающие между участниками межгосударственных информационных процессов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39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276637"/>
            <a:ext cx="11609094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  <a:r>
              <a:rPr lang="ru-RU" sz="2800" b="1" dirty="0" smtClean="0"/>
              <a:t>Доверенная третья сторона </a:t>
            </a:r>
            <a:r>
              <a:rPr lang="ru-RU" sz="2800" dirty="0" smtClean="0"/>
              <a:t>(2/2)</a:t>
            </a:r>
          </a:p>
          <a:p>
            <a:pPr indent="450850"/>
            <a:r>
              <a:rPr lang="ru-RU" sz="2800" dirty="0" smtClean="0"/>
              <a:t>Среди </a:t>
            </a:r>
            <a:r>
              <a:rPr lang="ru-RU" sz="2800" dirty="0"/>
              <a:t>возможных областей для использования сервисов ДТС </a:t>
            </a:r>
            <a:r>
              <a:rPr lang="ru-RU" sz="2800" dirty="0" smtClean="0"/>
              <a:t>рассматриваются:</a:t>
            </a:r>
            <a:endParaRPr lang="ru-RU" sz="2800" dirty="0"/>
          </a:p>
          <a:p>
            <a:pPr marL="804863" indent="-231775">
              <a:buFont typeface="Arial" charset="0"/>
              <a:buChar char="•"/>
            </a:pPr>
            <a:r>
              <a:rPr lang="ru-RU" sz="2800" dirty="0" smtClean="0"/>
              <a:t>электронная </a:t>
            </a:r>
            <a:r>
              <a:rPr lang="ru-RU" sz="2800" dirty="0"/>
              <a:t>торговля, </a:t>
            </a:r>
            <a:endParaRPr lang="ru-RU" sz="2800" dirty="0" smtClean="0"/>
          </a:p>
          <a:p>
            <a:pPr marL="804863" indent="-231775">
              <a:buFont typeface="Arial" charset="0"/>
              <a:buChar char="•"/>
            </a:pPr>
            <a:r>
              <a:rPr lang="ru-RU" sz="2800" dirty="0" smtClean="0"/>
              <a:t>государственные </a:t>
            </a:r>
            <a:r>
              <a:rPr lang="ru-RU" sz="2800" dirty="0"/>
              <a:t>закупки, </a:t>
            </a:r>
            <a:endParaRPr lang="ru-RU" sz="2800" dirty="0" smtClean="0"/>
          </a:p>
          <a:p>
            <a:pPr marL="804863" indent="-231775">
              <a:buFont typeface="Arial" charset="0"/>
              <a:buChar char="•"/>
            </a:pPr>
            <a:r>
              <a:rPr lang="ru-RU" sz="2800" dirty="0" smtClean="0"/>
              <a:t>телемедицина</a:t>
            </a:r>
            <a:r>
              <a:rPr lang="ru-RU" sz="2800" dirty="0"/>
              <a:t>, </a:t>
            </a:r>
            <a:endParaRPr lang="ru-RU" sz="2800" dirty="0" smtClean="0"/>
          </a:p>
          <a:p>
            <a:pPr marL="804863" indent="-231775">
              <a:buFont typeface="Arial" charset="0"/>
              <a:buChar char="•"/>
            </a:pPr>
            <a:r>
              <a:rPr lang="ru-RU" sz="2800" dirty="0" smtClean="0"/>
              <a:t>дистанционное </a:t>
            </a:r>
            <a:r>
              <a:rPr lang="ru-RU" sz="2800" dirty="0"/>
              <a:t>образование, </a:t>
            </a:r>
            <a:endParaRPr lang="ru-RU" sz="2800" dirty="0" smtClean="0"/>
          </a:p>
          <a:p>
            <a:pPr marL="804863" indent="-231775">
              <a:buFont typeface="Arial" charset="0"/>
              <a:buChar char="•"/>
            </a:pPr>
            <a:r>
              <a:rPr lang="ru-RU" sz="2800" dirty="0" smtClean="0"/>
              <a:t>фондовый </a:t>
            </a:r>
            <a:r>
              <a:rPr lang="ru-RU" sz="2800" dirty="0"/>
              <a:t>рынок, </a:t>
            </a:r>
            <a:endParaRPr lang="ru-RU" sz="2800" dirty="0" smtClean="0"/>
          </a:p>
          <a:p>
            <a:pPr marL="804863" indent="-231775">
              <a:buFont typeface="Arial" charset="0"/>
              <a:buChar char="•"/>
            </a:pPr>
            <a:r>
              <a:rPr lang="ru-RU" sz="2800" dirty="0" smtClean="0"/>
              <a:t>мобильные </a:t>
            </a:r>
            <a:r>
              <a:rPr lang="ru-RU" sz="2800" dirty="0"/>
              <a:t>платежные системы, </a:t>
            </a:r>
            <a:endParaRPr lang="ru-RU" sz="2800" dirty="0" smtClean="0"/>
          </a:p>
          <a:p>
            <a:pPr marL="804863" indent="-23177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электронные </a:t>
            </a:r>
            <a:r>
              <a:rPr lang="ru-RU" sz="2800" dirty="0"/>
              <a:t>библиотеки и др.</a:t>
            </a:r>
          </a:p>
          <a:p>
            <a:pPr indent="450850">
              <a:spcAft>
                <a:spcPts val="1200"/>
              </a:spcAft>
            </a:pPr>
            <a:r>
              <a:rPr lang="ru-RU" sz="2800" dirty="0"/>
              <a:t>На сегодняшний день организовано взаимодействие ДТС-Беларусь с ДТС Республики Казахстан.</a:t>
            </a:r>
          </a:p>
          <a:p>
            <a:pPr indent="450850">
              <a:spcAft>
                <a:spcPts val="1200"/>
              </a:spcAft>
            </a:pPr>
            <a:r>
              <a:rPr lang="ru-RU" sz="2800" dirty="0"/>
              <a:t>В перспективе – налаживание каналов трансграничной электронной коммуникации с другими странами Евразийского экономического союза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854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276637"/>
            <a:ext cx="1160909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  <a:r>
              <a:rPr lang="ru-RU" sz="2800" b="1" dirty="0" smtClean="0"/>
              <a:t>Участие НЦЭУ в международных проектах </a:t>
            </a:r>
          </a:p>
          <a:p>
            <a:pPr indent="55563" algn="ctr"/>
            <a:r>
              <a:rPr lang="ru-RU" sz="2800" b="1" dirty="0" smtClean="0"/>
              <a:t>по электронному правительству </a:t>
            </a:r>
            <a:r>
              <a:rPr lang="ru-RU" sz="2800" dirty="0" smtClean="0"/>
              <a:t>(1/2)</a:t>
            </a:r>
          </a:p>
          <a:p>
            <a:pPr indent="450850">
              <a:spcAft>
                <a:spcPts val="1200"/>
              </a:spcAft>
              <a:tabLst>
                <a:tab pos="438150" algn="l"/>
              </a:tabLst>
            </a:pPr>
            <a:r>
              <a:rPr lang="ru-RU" sz="2800" dirty="0" smtClean="0"/>
              <a:t>Национальный </a:t>
            </a:r>
            <a:r>
              <a:rPr lang="ru-RU" sz="2800" dirty="0"/>
              <a:t>центр электронных услуг открыт для партнерских взаимоотношений, активно участвует в международных проектах по развитию технологий электронного правительства. Среди партнеров – аналогичные службы в России, Казахстане, Грузии, Азербайджане: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Центр Восточного партнерства, Эстонская Республика;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Академия электронного правительства, Эстонская Республика;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НАО «Государственная корпорация «Правительство для граждан», Республика Казахстан;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Государственная канцелярия Правительства Республики Молдова;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Лаборатория социальных инноваций </a:t>
            </a:r>
            <a:r>
              <a:rPr lang="ru-RU" sz="2800" dirty="0" err="1"/>
              <a:t>MiLab</a:t>
            </a:r>
            <a:r>
              <a:rPr lang="ru-RU" sz="2800" dirty="0"/>
              <a:t>, Республика Молдова</a:t>
            </a:r>
            <a:r>
              <a:rPr lang="ru-RU" sz="2800" dirty="0" smtClean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87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276637"/>
            <a:ext cx="11609094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563" algn="ctr"/>
            <a:r>
              <a:rPr lang="ru-RU" sz="1400" dirty="0" smtClean="0"/>
              <a:t> </a:t>
            </a:r>
            <a:r>
              <a:rPr lang="ru-RU" sz="2800" b="1" dirty="0" smtClean="0"/>
              <a:t>Участие НЦЭУ в международных проектах </a:t>
            </a:r>
          </a:p>
          <a:p>
            <a:pPr indent="55563" algn="ctr"/>
            <a:r>
              <a:rPr lang="ru-RU" sz="2800" b="1" dirty="0" smtClean="0"/>
              <a:t>по электронному правительству </a:t>
            </a:r>
            <a:r>
              <a:rPr lang="ru-RU" sz="2800" dirty="0" smtClean="0"/>
              <a:t>(2/2)</a:t>
            </a:r>
          </a:p>
          <a:p>
            <a:pPr indent="450850">
              <a:spcAft>
                <a:spcPts val="1200"/>
              </a:spcAft>
              <a:tabLst>
                <a:tab pos="438150" algn="l"/>
              </a:tabLst>
            </a:pPr>
            <a:r>
              <a:rPr lang="ru-RU" sz="2800" dirty="0" smtClean="0"/>
              <a:t>Среди </a:t>
            </a:r>
            <a:r>
              <a:rPr lang="ru-RU" sz="2800" dirty="0"/>
              <a:t>партнеров – аналогичные службы в России, Казахстане, Грузии, Азербайджане: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 smtClean="0"/>
              <a:t>Представительство </a:t>
            </a:r>
            <a:r>
              <a:rPr lang="ru-RU" sz="2800" dirty="0"/>
              <a:t>общественно полезного общества с ограниченной ответственностью «Internationales Bildungs-und Begegnungswerk gemeinnutzige Gesellschaft mit beschrankter Haftung» (Федеративная Республика Германия) в Республике Беларусь;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Департамент информационных технологий города Москвы;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Региональный </a:t>
            </a:r>
            <a:r>
              <a:rPr lang="ru-RU" sz="2800" dirty="0" err="1"/>
              <a:t>хаб</a:t>
            </a:r>
            <a:r>
              <a:rPr lang="ru-RU" sz="2800" dirty="0"/>
              <a:t> в сфере государственной службы в Астане, Республика Казахстан;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ü"/>
              <a:tabLst>
                <a:tab pos="438150" algn="l"/>
              </a:tabLst>
            </a:pPr>
            <a:r>
              <a:rPr lang="ru-RU" sz="2800" dirty="0"/>
              <a:t>Программа Развития Организации Объединенных Наций в Республики Беларусь.</a:t>
            </a:r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90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9946" y="1943896"/>
            <a:ext cx="84209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0" dirty="0" smtClean="0">
                <a:solidFill>
                  <a:srgbClr val="000000"/>
                </a:solidFill>
                <a:effectLst/>
              </a:rPr>
              <a:t>ОБЩЕГОСУДАРСТВЕННАЯ АВТОМАТИЗИРОВАННАЯ ИНФОРМАЦИОННАЯ СИСТЕМА </a:t>
            </a:r>
          </a:p>
          <a:p>
            <a:pPr algn="ctr"/>
            <a:r>
              <a:rPr lang="ru-RU" sz="3600" b="1" i="0" dirty="0" smtClean="0">
                <a:solidFill>
                  <a:srgbClr val="000000"/>
                </a:solidFill>
                <a:effectLst/>
              </a:rPr>
              <a:t>(ОАИС)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33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19522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113"/>
            <a:r>
              <a:rPr lang="ru-RU" sz="2800" b="1" i="0" dirty="0" smtClean="0">
                <a:solidFill>
                  <a:srgbClr val="000000"/>
                </a:solidFill>
                <a:effectLst/>
              </a:rPr>
              <a:t>16 декабря 2019 г. издан Указ Президента Республики Беларусь № 460 «Об общегосударственной автоматизированной информационной системе» (далее – Указ № 460), определяющий порядок функционирования общегосударственной автоматизированной информационной системы (ОАИС).</a:t>
            </a:r>
            <a:endParaRPr lang="ru-RU" sz="2800" b="0" i="0" dirty="0" smtClean="0">
              <a:solidFill>
                <a:srgbClr val="000000"/>
              </a:solidFill>
              <a:effectLst/>
            </a:endParaRPr>
          </a:p>
          <a:p>
            <a:pPr indent="450850">
              <a:tabLst>
                <a:tab pos="438150" algn="l"/>
              </a:tabLst>
            </a:pPr>
            <a:endParaRPr lang="ru-RU" sz="1400" b="0" i="0" dirty="0" smtClean="0">
              <a:solidFill>
                <a:srgbClr val="000000"/>
              </a:solidFill>
              <a:effectLst/>
            </a:endParaRPr>
          </a:p>
          <a:p>
            <a:pPr indent="450850">
              <a:tabLst>
                <a:tab pos="438150" algn="l"/>
              </a:tabLst>
            </a:pPr>
            <a:r>
              <a:rPr lang="ru-RU" sz="2800" b="0" i="0" dirty="0" smtClean="0">
                <a:solidFill>
                  <a:srgbClr val="000000"/>
                </a:solidFill>
                <a:effectLst/>
              </a:rPr>
              <a:t>В соответствии с Указом № 460 ОАИС предназначена для обеспечения электронного информационного взаимодействия государственных органов и организаций между собой, а также с иными организациями, нотариусами и гражданами. </a:t>
            </a:r>
          </a:p>
          <a:p>
            <a:pPr indent="450850">
              <a:tabLst>
                <a:tab pos="438150" algn="l"/>
              </a:tabLst>
            </a:pPr>
            <a:endParaRPr lang="ru-RU" sz="1400" b="0" i="0" dirty="0" smtClean="0">
              <a:solidFill>
                <a:srgbClr val="000000"/>
              </a:solidFill>
              <a:effectLst/>
            </a:endParaRPr>
          </a:p>
          <a:p>
            <a:pPr indent="450850">
              <a:tabLst>
                <a:tab pos="438150" algn="l"/>
              </a:tabLst>
            </a:pPr>
            <a:r>
              <a:rPr lang="ru-RU" sz="2800" b="0" i="0" dirty="0" smtClean="0">
                <a:solidFill>
                  <a:srgbClr val="000000"/>
                </a:solidFill>
                <a:effectLst/>
              </a:rPr>
              <a:t>Такое взаимодействие может осуществляться как в автоматическом, так и в автоматизированном режиме посредством защищенной информационно-коммуникационной инфраструктуры (ч. 1 п. 1).</a:t>
            </a:r>
          </a:p>
        </p:txBody>
      </p:sp>
    </p:spTree>
    <p:extLst>
      <p:ext uri="{BB962C8B-B14F-4D97-AF65-F5344CB8AC3E}">
        <p14:creationId xmlns:p14="http://schemas.microsoft.com/office/powerpoint/2010/main" val="13579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19522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>
              <a:spcAft>
                <a:spcPts val="1200"/>
              </a:spcAft>
            </a:pPr>
            <a:r>
              <a:rPr lang="ru-RU" sz="2800" b="0" i="0" dirty="0" smtClean="0">
                <a:solidFill>
                  <a:srgbClr val="000000"/>
                </a:solidFill>
                <a:effectLst/>
              </a:rPr>
              <a:t>В более узком понимании ОАИС является </a:t>
            </a:r>
            <a:r>
              <a:rPr lang="ru-RU" sz="2800" b="0" i="0" u="sng" dirty="0" smtClean="0">
                <a:solidFill>
                  <a:srgbClr val="000000"/>
                </a:solidFill>
                <a:effectLst/>
              </a:rPr>
              <a:t>интеграционным</a:t>
            </a:r>
            <a:r>
              <a:rPr lang="ru-RU" sz="2800" b="0" i="0" dirty="0" smtClean="0">
                <a:solidFill>
                  <a:srgbClr val="000000"/>
                </a:solidFill>
                <a:effectLst/>
              </a:rPr>
              <a:t> инструментом, предназначенным: </a:t>
            </a:r>
          </a:p>
          <a:p>
            <a:pPr marL="671513" indent="-171450">
              <a:spcAft>
                <a:spcPts val="1200"/>
              </a:spcAft>
              <a:buFont typeface="Arial" charset="0"/>
              <a:buChar char="•"/>
            </a:pPr>
            <a:r>
              <a:rPr lang="ru-RU" sz="2800" b="0" i="0" dirty="0" smtClean="0">
                <a:solidFill>
                  <a:srgbClr val="000000"/>
                </a:solidFill>
                <a:effectLst/>
              </a:rPr>
              <a:t>для интеграции государственных информационных ресурсов (систем), </a:t>
            </a:r>
          </a:p>
          <a:p>
            <a:pPr marL="671513" indent="-171450">
              <a:spcAft>
                <a:spcPts val="1200"/>
              </a:spcAft>
              <a:buFont typeface="Arial" charset="0"/>
              <a:buChar char="•"/>
            </a:pPr>
            <a:r>
              <a:rPr lang="ru-RU" sz="2800" b="0" i="0" dirty="0" smtClean="0">
                <a:solidFill>
                  <a:srgbClr val="000000"/>
                </a:solidFill>
                <a:effectLst/>
              </a:rPr>
              <a:t>доступа к информации, предоставления электронных услуг,</a:t>
            </a:r>
          </a:p>
          <a:p>
            <a:pPr marL="671513" indent="-171450">
              <a:spcAft>
                <a:spcPts val="1200"/>
              </a:spcAft>
              <a:buFont typeface="Arial" charset="0"/>
              <a:buChar char="•"/>
            </a:pPr>
            <a:r>
              <a:rPr lang="ru-RU" sz="2800" b="0" i="0" dirty="0" smtClean="0">
                <a:solidFill>
                  <a:srgbClr val="000000"/>
                </a:solidFill>
                <a:effectLst/>
              </a:rPr>
              <a:t>осуществления административных </a:t>
            </a:r>
            <a:r>
              <a:rPr lang="ru-RU" sz="2800" b="0" i="0" u="sng" dirty="0" smtClean="0">
                <a:solidFill>
                  <a:srgbClr val="000000"/>
                </a:solidFill>
                <a:effectLst/>
              </a:rPr>
              <a:t>процедур</a:t>
            </a:r>
            <a:r>
              <a:rPr lang="ru-RU" sz="2800" b="0" i="0" dirty="0" smtClean="0">
                <a:solidFill>
                  <a:srgbClr val="000000"/>
                </a:solidFill>
                <a:effectLst/>
              </a:rPr>
              <a:t> в электронной форме через </a:t>
            </a:r>
            <a:r>
              <a:rPr lang="ru-RU" sz="2800" b="0" i="0" u="sng" dirty="0" smtClean="0">
                <a:solidFill>
                  <a:srgbClr val="000000"/>
                </a:solidFill>
                <a:effectLst/>
              </a:rPr>
              <a:t>единую</a:t>
            </a:r>
            <a:r>
              <a:rPr lang="ru-RU" sz="2800" b="0" i="0" dirty="0" smtClean="0">
                <a:solidFill>
                  <a:srgbClr val="000000"/>
                </a:solidFill>
                <a:effectLst/>
              </a:rPr>
              <a:t> точку доступа.</a:t>
            </a:r>
            <a:endParaRPr lang="ru-RU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ru-RU" sz="2800" dirty="0" smtClean="0"/>
              <a:t>Создание </a:t>
            </a:r>
            <a:r>
              <a:rPr lang="ru-RU" sz="2800" dirty="0"/>
              <a:t>ОАИС было предусмотрено </a:t>
            </a:r>
            <a:r>
              <a:rPr lang="ru-RU" sz="2800" u="sng" dirty="0"/>
              <a:t>Государственной программой </a:t>
            </a:r>
            <a:r>
              <a:rPr lang="ru-RU" sz="2800" dirty="0"/>
              <a:t>информатизации Республики Беларусь на 2003–2005 годы и на перспективу до 2010 года </a:t>
            </a:r>
            <a:r>
              <a:rPr lang="ru-RU" sz="2800" u="sng" dirty="0"/>
              <a:t>«Электронная Беларусь», </a:t>
            </a:r>
            <a:r>
              <a:rPr lang="ru-RU" sz="2800" dirty="0"/>
              <a:t>утвержденной постановлением </a:t>
            </a:r>
            <a:r>
              <a:rPr lang="ru-RU" sz="2800" dirty="0" smtClean="0"/>
              <a:t>СМ РБ </a:t>
            </a:r>
            <a:r>
              <a:rPr lang="ru-RU" sz="2800" dirty="0"/>
              <a:t>от 27.12.2002 № 1819.</a:t>
            </a:r>
          </a:p>
          <a:p>
            <a:pPr indent="500063">
              <a:tabLst>
                <a:tab pos="438150" algn="l"/>
              </a:tabLst>
            </a:pPr>
            <a:r>
              <a:rPr lang="ru-RU" sz="2800" dirty="0"/>
              <a:t>Начиная с 2011 года республиканским органам </a:t>
            </a:r>
            <a:r>
              <a:rPr lang="ru-RU" sz="2800" dirty="0" smtClean="0"/>
              <a:t>гос. </a:t>
            </a:r>
            <a:r>
              <a:rPr lang="ru-RU" sz="2800" dirty="0"/>
              <a:t>управления и иным </a:t>
            </a:r>
            <a:r>
              <a:rPr lang="ru-RU" sz="2800" dirty="0" smtClean="0"/>
              <a:t>гос. </a:t>
            </a:r>
            <a:r>
              <a:rPr lang="ru-RU" sz="2800" dirty="0"/>
              <a:t>организациям, подчиненным Правительству </a:t>
            </a:r>
            <a:r>
              <a:rPr lang="ru-RU" sz="2800" dirty="0" smtClean="0"/>
              <a:t>РБ, </a:t>
            </a:r>
            <a:r>
              <a:rPr lang="ru-RU" sz="2800" dirty="0"/>
              <a:t>облисполкомам и Минскому горисполкому было предписано осуществить </a:t>
            </a:r>
            <a:r>
              <a:rPr lang="ru-RU" sz="2800" u="sng" dirty="0"/>
              <a:t>поэтапный переход </a:t>
            </a:r>
            <a:r>
              <a:rPr lang="ru-RU" sz="2800" dirty="0"/>
              <a:t>на использование ОАИС для оказания электронных услуг и реализации государственных функций в электронном виде (п. 2 постановления </a:t>
            </a:r>
            <a:r>
              <a:rPr lang="ru-RU" sz="2800" dirty="0" smtClean="0"/>
              <a:t>СМ РБ </a:t>
            </a:r>
            <a:r>
              <a:rPr lang="ru-RU" sz="2800" dirty="0"/>
              <a:t>от 09.08.2011 № 1074 «Об оказании электронных услуг и реализации государственных функций в электронном виде посредством общегосударственной автоматизированной информационной системы» (признано утратившим силу).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539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ru-RU" sz="2800" dirty="0" smtClean="0"/>
              <a:t>В </a:t>
            </a:r>
            <a:r>
              <a:rPr lang="ru-RU" sz="2800" dirty="0"/>
              <a:t>определенных законодательными актами и постановлениями Совета Министров Республики Беларусь случаях использование ОАИС является </a:t>
            </a:r>
            <a:r>
              <a:rPr lang="ru-RU" sz="2800" u="sng" dirty="0"/>
              <a:t>обязательным</a:t>
            </a:r>
            <a:r>
              <a:rPr lang="ru-RU" sz="2800" dirty="0"/>
              <a:t> (ч. 2 п. 1 Указа № 460). </a:t>
            </a:r>
            <a:endParaRPr lang="ru-RU" sz="2800" dirty="0" smtClean="0"/>
          </a:p>
          <a:p>
            <a:pPr indent="450850"/>
            <a:endParaRPr lang="ru-RU" sz="1400" dirty="0" smtClean="0"/>
          </a:p>
          <a:p>
            <a:pPr indent="450850"/>
            <a:r>
              <a:rPr lang="ru-RU" sz="2800" dirty="0" smtClean="0"/>
              <a:t>Это </a:t>
            </a:r>
            <a:r>
              <a:rPr lang="ru-RU" sz="2800" dirty="0"/>
              <a:t>означает, что электронное взаимодействие в таких случаях </a:t>
            </a:r>
            <a:r>
              <a:rPr lang="ru-RU" sz="2800" u="sng" dirty="0"/>
              <a:t>не может</a:t>
            </a:r>
            <a:r>
              <a:rPr lang="ru-RU" sz="2800" dirty="0"/>
              <a:t> осуществляться </a:t>
            </a:r>
            <a:r>
              <a:rPr lang="ru-RU" sz="2800" u="sng" dirty="0"/>
              <a:t>иными</a:t>
            </a:r>
            <a:r>
              <a:rPr lang="ru-RU" sz="2800" dirty="0"/>
              <a:t> способами, такими как, например, направление запросов, использование удаленного доступа к «ведомственным» информационным ресурсам (системам) и т.д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81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451" y="633371"/>
            <a:ext cx="11430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Структура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(1/3)</a:t>
            </a:r>
          </a:p>
          <a:p>
            <a:endParaRPr lang="ru-RU" sz="1400" dirty="0"/>
          </a:p>
          <a:p>
            <a:pPr indent="500063">
              <a:spcAft>
                <a:spcPts val="1200"/>
              </a:spcAft>
            </a:pPr>
            <a:r>
              <a:rPr lang="ru-RU" sz="2800" dirty="0"/>
              <a:t>ОАИС включает в себя различного рода подсистемы. </a:t>
            </a:r>
            <a:endParaRPr lang="ru-RU" sz="2800" dirty="0" smtClean="0"/>
          </a:p>
          <a:p>
            <a:pPr indent="538163">
              <a:spcAft>
                <a:spcPts val="1200"/>
              </a:spcAft>
            </a:pPr>
            <a:r>
              <a:rPr lang="ru-RU" sz="2800" dirty="0" smtClean="0"/>
              <a:t>Условно </a:t>
            </a:r>
            <a:r>
              <a:rPr lang="ru-RU" sz="2800" dirty="0"/>
              <a:t>их можно разделить на три блока (п. 3 Положения об ОАИС, утвержденного Указом № 460 (далее – Положение об ОАИС):</a:t>
            </a:r>
          </a:p>
          <a:p>
            <a:pPr marL="923925" indent="-385763">
              <a:spcAft>
                <a:spcPts val="1200"/>
              </a:spcAft>
              <a:buFont typeface="+mj-lt"/>
              <a:buAutoNum type="arabicParenR"/>
            </a:pPr>
            <a:r>
              <a:rPr lang="ru-RU" sz="2800" dirty="0"/>
              <a:t>подсистему </a:t>
            </a:r>
            <a:r>
              <a:rPr lang="ru-RU" sz="2800" u="sng" dirty="0"/>
              <a:t>технологического</a:t>
            </a:r>
            <a:r>
              <a:rPr lang="ru-RU" sz="2800" dirty="0"/>
              <a:t> назначения;</a:t>
            </a:r>
          </a:p>
          <a:p>
            <a:pPr marL="923925" indent="-385763">
              <a:spcAft>
                <a:spcPts val="1200"/>
              </a:spcAft>
              <a:buFont typeface="+mj-lt"/>
              <a:buAutoNum type="arabicParenR"/>
            </a:pPr>
            <a:r>
              <a:rPr lang="ru-RU" sz="2800" dirty="0"/>
              <a:t>подсистему </a:t>
            </a:r>
            <a:r>
              <a:rPr lang="ru-RU" sz="2800" u="sng" dirty="0"/>
              <a:t>функционального</a:t>
            </a:r>
            <a:r>
              <a:rPr lang="ru-RU" sz="2800" dirty="0"/>
              <a:t> назначения;</a:t>
            </a:r>
          </a:p>
          <a:p>
            <a:pPr marL="923925" indent="-385763">
              <a:spcAft>
                <a:spcPts val="1200"/>
              </a:spcAft>
              <a:buFont typeface="+mj-lt"/>
              <a:buAutoNum type="arabicParenR"/>
            </a:pPr>
            <a:r>
              <a:rPr lang="ru-RU" sz="2800" u="sng" dirty="0"/>
              <a:t>иные</a:t>
            </a:r>
            <a:r>
              <a:rPr lang="ru-RU" sz="2800" dirty="0"/>
              <a:t> подсистемы, обеспечивающие </a:t>
            </a:r>
            <a:r>
              <a:rPr lang="ru-RU" sz="2800" u="sng" dirty="0"/>
              <a:t>реализацию задач</a:t>
            </a:r>
            <a:r>
              <a:rPr lang="ru-RU" sz="2800" dirty="0"/>
              <a:t> ОАИС.</a:t>
            </a:r>
          </a:p>
        </p:txBody>
      </p:sp>
    </p:spTree>
    <p:extLst>
      <p:ext uri="{BB962C8B-B14F-4D97-AF65-F5344CB8AC3E}">
        <p14:creationId xmlns:p14="http://schemas.microsoft.com/office/powerpoint/2010/main" val="33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0896" y="214039"/>
            <a:ext cx="1153972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/>
              <a:t>Сохранение позиций в топ-40 стран по уровню развития технологий </a:t>
            </a:r>
            <a:r>
              <a:rPr lang="ru-RU" sz="2800" dirty="0" smtClean="0"/>
              <a:t>ЭП стало </a:t>
            </a:r>
            <a:r>
              <a:rPr lang="ru-RU" sz="2800" dirty="0"/>
              <a:t>преимущественно результатом проведенной работы в рамках ранее выполненных государственных программ и реализующейся в настоящее время Государственной программы развития цифровой экономики и информационного общества на 2016 – 2020 годы. </a:t>
            </a:r>
          </a:p>
          <a:p>
            <a:pPr indent="457200">
              <a:spcAft>
                <a:spcPts val="1200"/>
              </a:spcAft>
            </a:pPr>
            <a:r>
              <a:rPr lang="ru-RU" sz="2800" dirty="0"/>
              <a:t>При этом практические результаты многих проектов последней программы станут доступными широкому кругу пользователей по итогам ее завершения с 2021 года (ID -карта для удаленной идентификации, электронные сервисы, реализуемые на базе создаваемых информационных систем, масштабирование проекта «Электронный рецепт» и «Электронная школа» в пределах </a:t>
            </a:r>
            <a:r>
              <a:rPr lang="ru-RU" sz="2800" dirty="0" smtClean="0"/>
              <a:t>республики)</a:t>
            </a:r>
            <a:r>
              <a:rPr lang="ru-RU" sz="2800" dirty="0"/>
              <a:t>.</a:t>
            </a:r>
            <a:endParaRPr lang="en-US" sz="2800" dirty="0" smtClean="0"/>
          </a:p>
          <a:p>
            <a:pPr indent="457200">
              <a:spcAft>
                <a:spcPts val="1200"/>
              </a:spcAft>
            </a:pPr>
            <a:r>
              <a:rPr lang="ru-RU" sz="2800" dirty="0" smtClean="0"/>
              <a:t>Вместе </a:t>
            </a:r>
            <a:r>
              <a:rPr lang="ru-RU" sz="2800" dirty="0"/>
              <a:t>с тем к 2020 году Беларусь по уровню развития </a:t>
            </a:r>
            <a:r>
              <a:rPr lang="ru-RU" sz="2800" dirty="0" smtClean="0"/>
              <a:t>ЭП </a:t>
            </a:r>
            <a:r>
              <a:rPr lang="ru-RU" sz="2800" dirty="0"/>
              <a:t>опередила в рейтинге такие страны как Бельгия, Греция, Латвия, Китай, Кувейт, Малайзия, Саудовская Аравия, Сербия, Словакия. </a:t>
            </a:r>
          </a:p>
        </p:txBody>
      </p:sp>
    </p:spTree>
    <p:extLst>
      <p:ext uri="{BB962C8B-B14F-4D97-AF65-F5344CB8AC3E}">
        <p14:creationId xmlns:p14="http://schemas.microsoft.com/office/powerpoint/2010/main" val="17804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0707" y="533722"/>
            <a:ext cx="1143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/>
              <a:t>Структура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(2/3)</a:t>
            </a:r>
          </a:p>
          <a:p>
            <a:pPr>
              <a:spcAft>
                <a:spcPts val="1200"/>
              </a:spcAft>
            </a:pP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1) К </a:t>
            </a:r>
            <a:r>
              <a:rPr lang="ru-RU" sz="2800" dirty="0"/>
              <a:t>подсистеме </a:t>
            </a:r>
            <a:r>
              <a:rPr lang="ru-RU" sz="2800" u="sng" dirty="0"/>
              <a:t>технологического</a:t>
            </a:r>
            <a:r>
              <a:rPr lang="ru-RU" sz="2800" dirty="0"/>
              <a:t> назначения относятся:</a:t>
            </a:r>
          </a:p>
          <a:p>
            <a:pPr marL="457200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базовый программно-технический комплекс;</a:t>
            </a:r>
          </a:p>
          <a:p>
            <a:pPr marL="457200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система защиты информации;</a:t>
            </a:r>
          </a:p>
          <a:p>
            <a:pPr marL="457200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иные подсистемы, обеспечивающие надлежащее техническое функционирование ОАИС</a:t>
            </a:r>
            <a:r>
              <a:rPr lang="ru-RU" sz="2800" dirty="0" smtClean="0"/>
              <a:t>.</a:t>
            </a:r>
          </a:p>
          <a:p>
            <a:pPr marL="457200" indent="-231775">
              <a:spcAft>
                <a:spcPts val="1200"/>
              </a:spcAft>
              <a:buFont typeface="Arial" charset="0"/>
              <a:buChar char="•"/>
            </a:pPr>
            <a:endParaRPr lang="ru-RU" sz="1400" dirty="0"/>
          </a:p>
          <a:p>
            <a:pPr>
              <a:spcAft>
                <a:spcPts val="1200"/>
              </a:spcAft>
            </a:pPr>
            <a:r>
              <a:rPr lang="ru-RU" sz="2800" dirty="0" smtClean="0"/>
              <a:t>2) К </a:t>
            </a:r>
            <a:r>
              <a:rPr lang="ru-RU" sz="2800" dirty="0"/>
              <a:t>подсистеме </a:t>
            </a:r>
            <a:r>
              <a:rPr lang="ru-RU" sz="2800" u="sng" dirty="0"/>
              <a:t>функционального</a:t>
            </a:r>
            <a:r>
              <a:rPr lang="ru-RU" sz="2800" dirty="0"/>
              <a:t> назначения относятся:</a:t>
            </a:r>
          </a:p>
          <a:p>
            <a:pPr marL="457200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единый портал электронных услуг (далее – единый портал);</a:t>
            </a:r>
          </a:p>
          <a:p>
            <a:pPr marL="457200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программный комплекс «Одно окно» (далее – ПК «Одно окно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0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03" y="474345"/>
            <a:ext cx="1143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/>
              <a:t>Структура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(3/3)</a:t>
            </a:r>
          </a:p>
          <a:p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3) К </a:t>
            </a:r>
            <a:r>
              <a:rPr lang="ru-RU" sz="2800" u="sng" dirty="0"/>
              <a:t>иным</a:t>
            </a:r>
            <a:r>
              <a:rPr lang="ru-RU" sz="2800" dirty="0"/>
              <a:t> подсистемам, обеспечивающим </a:t>
            </a:r>
            <a:r>
              <a:rPr lang="ru-RU" sz="2800" u="sng" dirty="0"/>
              <a:t>реализацию задач </a:t>
            </a:r>
            <a:r>
              <a:rPr lang="ru-RU" sz="2800" dirty="0"/>
              <a:t>ОАИС, относятся:</a:t>
            </a:r>
          </a:p>
          <a:p>
            <a:pPr marL="457200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ядро ОАИС (основа архитектуры ОАИС, предназначена для взаимодействия всех компонентов ОАИС);</a:t>
            </a:r>
          </a:p>
          <a:p>
            <a:pPr marL="457200" indent="-231775">
              <a:buFont typeface="Arial" charset="0"/>
              <a:buChar char="•"/>
            </a:pPr>
            <a:r>
              <a:rPr lang="ru-RU" sz="2800" dirty="0"/>
              <a:t>ряд вспомогательных подсистем, отвечающих за реализацию определенных функций ОАИС (</a:t>
            </a:r>
            <a:r>
              <a:rPr lang="ru-RU" sz="2800" dirty="0" smtClean="0"/>
              <a:t>подсистемы:</a:t>
            </a:r>
          </a:p>
          <a:p>
            <a:pPr marL="7381875" indent="-225425">
              <a:buFont typeface="Arial" charset="0"/>
              <a:buChar char="•"/>
            </a:pPr>
            <a:r>
              <a:rPr lang="ru-RU" sz="2800" dirty="0" smtClean="0"/>
              <a:t>«Аналитика</a:t>
            </a:r>
            <a:r>
              <a:rPr lang="ru-RU" sz="2800" dirty="0"/>
              <a:t>», </a:t>
            </a:r>
            <a:endParaRPr lang="ru-RU" sz="2800" dirty="0" smtClean="0"/>
          </a:p>
          <a:p>
            <a:pPr marL="7381875" indent="-225425">
              <a:buFont typeface="Arial" charset="0"/>
              <a:buChar char="•"/>
            </a:pPr>
            <a:r>
              <a:rPr lang="ru-RU" sz="2800" dirty="0" smtClean="0"/>
              <a:t>«</a:t>
            </a:r>
            <a:r>
              <a:rPr lang="ru-RU" sz="2800" dirty="0"/>
              <a:t>Администрирование», </a:t>
            </a:r>
            <a:endParaRPr lang="ru-RU" sz="2800" dirty="0" smtClean="0"/>
          </a:p>
          <a:p>
            <a:pPr marL="7381875" indent="-225425">
              <a:buFont typeface="Arial" charset="0"/>
              <a:buChar char="•"/>
            </a:pPr>
            <a:r>
              <a:rPr lang="ru-RU" sz="2800" dirty="0" smtClean="0"/>
              <a:t>«</a:t>
            </a:r>
            <a:r>
              <a:rPr lang="ru-RU" sz="2800" dirty="0"/>
              <a:t>Мониторинг», </a:t>
            </a:r>
            <a:endParaRPr lang="ru-RU" sz="2800" dirty="0" smtClean="0"/>
          </a:p>
          <a:p>
            <a:pPr marL="7381875" indent="-225425">
              <a:buFont typeface="Arial" charset="0"/>
              <a:buChar char="•"/>
            </a:pPr>
            <a:r>
              <a:rPr lang="ru-RU" sz="2800" dirty="0" smtClean="0"/>
              <a:t>«</a:t>
            </a:r>
            <a:r>
              <a:rPr lang="ru-RU" sz="2800" dirty="0"/>
              <a:t>Платежные сервисы» </a:t>
            </a:r>
            <a:endParaRPr lang="ru-RU" sz="2800" dirty="0" smtClean="0"/>
          </a:p>
          <a:p>
            <a:pPr marL="7381875" indent="-225425">
              <a:buFont typeface="Arial" charset="0"/>
              <a:buChar char="•"/>
            </a:pPr>
            <a:r>
              <a:rPr lang="ru-RU" sz="2800" dirty="0" smtClean="0"/>
              <a:t>и </a:t>
            </a:r>
            <a:r>
              <a:rPr lang="ru-RU" sz="2800" dirty="0"/>
              <a:t>др</a:t>
            </a:r>
            <a:r>
              <a:rPr lang="ru-RU" sz="2800" dirty="0" smtClean="0"/>
              <a:t>.).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6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Владелец </a:t>
            </a:r>
            <a:r>
              <a:rPr lang="ru-RU" sz="2800" b="1" dirty="0"/>
              <a:t>и оператор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(1/3)</a:t>
            </a:r>
            <a:endParaRPr lang="ru-RU" sz="2800" b="1" dirty="0" smtClean="0"/>
          </a:p>
          <a:p>
            <a:pPr algn="ctr"/>
            <a:endParaRPr lang="ru-RU" sz="1400" dirty="0"/>
          </a:p>
          <a:p>
            <a:pPr indent="450850"/>
            <a:r>
              <a:rPr lang="ru-RU" sz="2800" dirty="0"/>
              <a:t>Владельцем и оператором ОАИС является РУП «</a:t>
            </a:r>
            <a:r>
              <a:rPr lang="ru-RU" sz="2800" u="sng" dirty="0"/>
              <a:t>Национальный центр электронных услуг</a:t>
            </a:r>
            <a:r>
              <a:rPr lang="ru-RU" sz="2800" dirty="0"/>
              <a:t>» (далее – оператор ОАИС, НЦЭУ) (п. 5 Положения об ОАИС).</a:t>
            </a:r>
          </a:p>
          <a:p>
            <a:pPr marL="806450"/>
            <a:endParaRPr lang="ru-RU" sz="2800" i="1" dirty="0" smtClean="0"/>
          </a:p>
          <a:p>
            <a:pPr marL="806450"/>
            <a:r>
              <a:rPr lang="ru-RU" sz="2800" i="1" dirty="0" smtClean="0"/>
              <a:t>НЦЭУ </a:t>
            </a:r>
            <a:r>
              <a:rPr lang="ru-RU" sz="2800" i="1" dirty="0"/>
              <a:t>– организация, подчиненная Оперативно-аналитическому центру при Президенте Республики Беларусь. Создана в 2012 году (п. 4 Указа Президента Республики Беларусь от 08.11.2011 № 515 «О некоторых вопросах развития информационного общества в Республике Беларусь» (далее – Указ № 515</a:t>
            </a:r>
            <a:r>
              <a:rPr lang="ru-RU" sz="2800" i="1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49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/>
              <a:t>Владелец </a:t>
            </a:r>
            <a:r>
              <a:rPr lang="ru-RU" sz="2800" b="1" dirty="0"/>
              <a:t>и оператор </a:t>
            </a:r>
            <a:r>
              <a:rPr lang="ru-RU" sz="2800" b="1" dirty="0" smtClean="0"/>
              <a:t>ОАИС</a:t>
            </a:r>
            <a:r>
              <a:rPr lang="ru-RU" sz="2800" dirty="0" smtClean="0"/>
              <a:t> (2/3)</a:t>
            </a:r>
            <a:endParaRPr lang="ru-RU" sz="2800" dirty="0"/>
          </a:p>
          <a:p>
            <a:pPr>
              <a:spcAft>
                <a:spcPts val="1200"/>
              </a:spcAft>
            </a:pPr>
            <a:endParaRPr lang="ru-RU" sz="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Для </a:t>
            </a:r>
            <a:r>
              <a:rPr lang="ru-RU" sz="2800" dirty="0"/>
              <a:t>обеспечения работы ОАИС оператор ОАИС осуществляет следующие </a:t>
            </a:r>
            <a:r>
              <a:rPr lang="ru-RU" sz="2800" b="1" dirty="0"/>
              <a:t>функции</a:t>
            </a:r>
            <a:r>
              <a:rPr lang="ru-RU" sz="2800" dirty="0"/>
              <a:t> </a:t>
            </a:r>
            <a:r>
              <a:rPr lang="ru-RU" sz="2800" dirty="0" smtClean="0"/>
              <a:t>(1/2):</a:t>
            </a:r>
            <a:endParaRPr lang="ru-RU" sz="2800" dirty="0"/>
          </a:p>
          <a:p>
            <a:pPr marL="514350" indent="-3365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/>
              <a:t>определяет и утверждает единые </a:t>
            </a:r>
            <a:r>
              <a:rPr lang="ru-RU" sz="2800" u="sng" dirty="0"/>
              <a:t>технические требования </a:t>
            </a:r>
            <a:r>
              <a:rPr lang="ru-RU" sz="2800" dirty="0"/>
              <a:t>и </a:t>
            </a:r>
            <a:r>
              <a:rPr lang="ru-RU" sz="2800" u="sng" dirty="0"/>
              <a:t>регламент</a:t>
            </a:r>
            <a:r>
              <a:rPr lang="ru-RU" sz="2800" dirty="0"/>
              <a:t> функционирования ОАИС;</a:t>
            </a:r>
          </a:p>
          <a:p>
            <a:pPr marL="514350" indent="-3365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 smtClean="0"/>
              <a:t>осуществляет </a:t>
            </a:r>
            <a:r>
              <a:rPr lang="ru-RU" sz="2800" u="sng" dirty="0"/>
              <a:t>эксплуатацию</a:t>
            </a:r>
            <a:r>
              <a:rPr lang="ru-RU" sz="2800" dirty="0"/>
              <a:t> ОАИС, обеспечивает ее надлежащее техническое состояние, </a:t>
            </a:r>
            <a:r>
              <a:rPr lang="ru-RU" sz="2800" u="sng" dirty="0"/>
              <a:t>развитие</a:t>
            </a:r>
            <a:r>
              <a:rPr lang="ru-RU" sz="2800" dirty="0"/>
              <a:t> (модернизацию), сопровождение и доработку имеющегося программного обеспечения;</a:t>
            </a:r>
          </a:p>
          <a:p>
            <a:pPr marL="514350" indent="-3365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/>
              <a:t>организует </a:t>
            </a:r>
            <a:r>
              <a:rPr lang="ru-RU" sz="2800" u="sng" dirty="0"/>
              <a:t>доступ</a:t>
            </a:r>
            <a:r>
              <a:rPr lang="ru-RU" sz="2800" dirty="0"/>
              <a:t> пользователей к ОАИС при информационном взаимодействии;</a:t>
            </a:r>
          </a:p>
          <a:p>
            <a:pPr marL="514350" indent="-336550">
              <a:spcAft>
                <a:spcPts val="1200"/>
              </a:spcAft>
              <a:buFont typeface="+mj-lt"/>
              <a:buAutoNum type="arabicParenR"/>
            </a:pPr>
            <a:r>
              <a:rPr lang="ru-RU" sz="2800" dirty="0"/>
              <a:t>обеспечивает создание и функционирование </a:t>
            </a:r>
            <a:r>
              <a:rPr lang="ru-RU" sz="2800" u="sng" dirty="0"/>
              <a:t>личных</a:t>
            </a:r>
            <a:r>
              <a:rPr lang="ru-RU" sz="2800" dirty="0"/>
              <a:t> электронных </a:t>
            </a:r>
            <a:r>
              <a:rPr lang="ru-RU" sz="2800" u="sng" dirty="0"/>
              <a:t>кабинетов</a:t>
            </a:r>
            <a:r>
              <a:rPr lang="ru-RU" sz="2800" dirty="0"/>
              <a:t> на базе единого портала</a:t>
            </a:r>
            <a:r>
              <a:rPr lang="ru-RU" sz="2800" dirty="0" smtClean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992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/>
              <a:t>Владелец </a:t>
            </a:r>
            <a:r>
              <a:rPr lang="ru-RU" sz="2800" b="1" dirty="0"/>
              <a:t>и оператор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(3/3)</a:t>
            </a:r>
            <a:endParaRPr lang="ru-RU" sz="2800" dirty="0"/>
          </a:p>
          <a:p>
            <a:pPr>
              <a:spcAft>
                <a:spcPts val="1200"/>
              </a:spcAft>
            </a:pPr>
            <a:endParaRPr lang="ru-RU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Для </a:t>
            </a:r>
            <a:r>
              <a:rPr lang="ru-RU" sz="2800" dirty="0"/>
              <a:t>обеспечения работы ОАИС оператор ОАИС осуществляет следующие </a:t>
            </a:r>
            <a:r>
              <a:rPr lang="ru-RU" sz="2800" b="1" dirty="0"/>
              <a:t>функции</a:t>
            </a:r>
            <a:r>
              <a:rPr lang="ru-RU" sz="2800" dirty="0"/>
              <a:t> </a:t>
            </a:r>
            <a:r>
              <a:rPr lang="ru-RU" sz="2800" dirty="0" smtClean="0"/>
              <a:t>(2/2):</a:t>
            </a:r>
            <a:endParaRPr lang="ru-RU" sz="2800" dirty="0"/>
          </a:p>
          <a:p>
            <a:pPr marL="692150" indent="-373063">
              <a:spcAft>
                <a:spcPts val="1200"/>
              </a:spcAft>
              <a:buFont typeface="+mj-lt"/>
              <a:buAutoNum type="arabicParenR" startAt="5"/>
            </a:pPr>
            <a:r>
              <a:rPr lang="ru-RU" sz="2800" dirty="0" smtClean="0"/>
              <a:t>уведомляет </a:t>
            </a:r>
            <a:r>
              <a:rPr lang="ru-RU" sz="2800" dirty="0"/>
              <a:t>владельцев и операторов информационных ресурсов (систем), интегрированных с ОАИС, о выявленных </a:t>
            </a:r>
            <a:r>
              <a:rPr lang="ru-RU" sz="2800" u="sng" dirty="0"/>
              <a:t>сбоях</a:t>
            </a:r>
            <a:r>
              <a:rPr lang="ru-RU" sz="2800" dirty="0"/>
              <a:t> и неисправностях в работе таких ресурсов (систем), а также </a:t>
            </a:r>
            <a:r>
              <a:rPr lang="ru-RU" sz="2800" u="sng" dirty="0"/>
              <a:t>нарушениях</a:t>
            </a:r>
            <a:r>
              <a:rPr lang="ru-RU" sz="2800" dirty="0"/>
              <a:t> требований по защите информации;</a:t>
            </a:r>
          </a:p>
          <a:p>
            <a:pPr marL="692150" indent="-373063">
              <a:spcAft>
                <a:spcPts val="1200"/>
              </a:spcAft>
              <a:buFont typeface="+mj-lt"/>
              <a:buAutoNum type="arabicParenR" startAt="5"/>
            </a:pPr>
            <a:r>
              <a:rPr lang="ru-RU" sz="2800" dirty="0"/>
              <a:t>осуществляет </a:t>
            </a:r>
            <a:r>
              <a:rPr lang="ru-RU" sz="2800" u="sng" dirty="0"/>
              <a:t>иные</a:t>
            </a:r>
            <a:r>
              <a:rPr lang="ru-RU" sz="2800" dirty="0"/>
              <a:t> функции, необходимые для </a:t>
            </a:r>
            <a:r>
              <a:rPr lang="ru-RU" sz="2800" u="sng" dirty="0"/>
              <a:t>обеспечения</a:t>
            </a:r>
            <a:r>
              <a:rPr lang="ru-RU" sz="2800" dirty="0"/>
              <a:t> работы ОАИС.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5846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</a:rPr>
              <a:t>Информационное обеспечение ОАИС </a:t>
            </a:r>
            <a:r>
              <a:rPr lang="ru-RU" sz="2800" dirty="0" smtClean="0"/>
              <a:t>(1/6)</a:t>
            </a:r>
          </a:p>
          <a:p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Сегодня в ОАИС </a:t>
            </a:r>
            <a:r>
              <a:rPr lang="ru-RU" sz="2800" u="sng" dirty="0" smtClean="0"/>
              <a:t>интегрированы</a:t>
            </a:r>
            <a:r>
              <a:rPr lang="ru-RU" sz="2800" dirty="0" smtClean="0"/>
              <a:t> следующие государственные информационные </a:t>
            </a:r>
            <a:r>
              <a:rPr lang="ru-RU" sz="2800" u="sng" dirty="0" smtClean="0"/>
              <a:t>ресурсы</a:t>
            </a:r>
            <a:r>
              <a:rPr lang="ru-RU" sz="2800" dirty="0" smtClean="0"/>
              <a:t>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Единый государственный регистр юридических лиц и индивидуальных предпринимателей;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Единый государственный регистр недвижимого имущества, прав на него и сделок с ним;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Государственный реестр плательщиков (иных обязанных лиц);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Информационно-справочная система «Торговый реестр Республики Беларусь»;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Реестр бытовых услуг Республики Беларусь;</a:t>
            </a:r>
          </a:p>
        </p:txBody>
      </p:sp>
    </p:spTree>
    <p:extLst>
      <p:ext uri="{BB962C8B-B14F-4D97-AF65-F5344CB8AC3E}">
        <p14:creationId xmlns:p14="http://schemas.microsoft.com/office/powerpoint/2010/main" val="18407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</a:rPr>
              <a:t>Информационное обеспечение ОАИС </a:t>
            </a:r>
            <a:r>
              <a:rPr lang="ru-RU" sz="2800" dirty="0" smtClean="0"/>
              <a:t>(2/6)</a:t>
            </a:r>
          </a:p>
          <a:p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Сегодня в ОАИС </a:t>
            </a:r>
            <a:r>
              <a:rPr lang="ru-RU" sz="2800" u="sng" dirty="0" smtClean="0"/>
              <a:t>интегрированы</a:t>
            </a:r>
            <a:r>
              <a:rPr lang="ru-RU" sz="2800" dirty="0" smtClean="0"/>
              <a:t> следующие государственные информационные </a:t>
            </a:r>
            <a:r>
              <a:rPr lang="ru-RU" sz="2800" u="sng" dirty="0" smtClean="0"/>
              <a:t>ресурсы</a:t>
            </a:r>
            <a:r>
              <a:rPr lang="ru-RU" sz="2800" dirty="0" smtClean="0"/>
              <a:t>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6"/>
            </a:pPr>
            <a:r>
              <a:rPr lang="ru-RU" sz="2800" dirty="0" smtClean="0"/>
              <a:t>Услуги по регистрации доменных имен;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6"/>
            </a:pPr>
            <a:r>
              <a:rPr lang="ru-RU" sz="2800" dirty="0" smtClean="0"/>
              <a:t>Информационные объекты автоматизированной системы «Паспорт»;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6"/>
            </a:pPr>
            <a:r>
              <a:rPr lang="ru-RU" sz="2800" dirty="0" smtClean="0"/>
              <a:t>Сведения по делам об экономической несостоятельности (банкротстве);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6"/>
            </a:pPr>
            <a:r>
              <a:rPr lang="ru-RU" sz="2800" dirty="0" smtClean="0"/>
              <a:t>Сведения о рассмотрении заявлений в порядке приказного производства;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6"/>
            </a:pPr>
            <a:r>
              <a:rPr lang="ru-RU" sz="2800" dirty="0" smtClean="0"/>
              <a:t>Единый государственный банк данных о правонарушениях;</a:t>
            </a:r>
          </a:p>
        </p:txBody>
      </p:sp>
    </p:spTree>
    <p:extLst>
      <p:ext uri="{BB962C8B-B14F-4D97-AF65-F5344CB8AC3E}">
        <p14:creationId xmlns:p14="http://schemas.microsoft.com/office/powerpoint/2010/main" val="12462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</a:rPr>
              <a:t>Информационное обеспечение ОАИС </a:t>
            </a:r>
            <a:r>
              <a:rPr lang="ru-RU" sz="2800" dirty="0" smtClean="0"/>
              <a:t>(3/6)</a:t>
            </a:r>
          </a:p>
          <a:p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Сегодня в ОАИС </a:t>
            </a:r>
            <a:r>
              <a:rPr lang="ru-RU" sz="2800" u="sng" dirty="0" smtClean="0"/>
              <a:t>интегрированы</a:t>
            </a:r>
            <a:r>
              <a:rPr lang="ru-RU" sz="2800" dirty="0" smtClean="0"/>
              <a:t> следующие государственные информационные </a:t>
            </a:r>
            <a:r>
              <a:rPr lang="ru-RU" sz="2800" u="sng" dirty="0" smtClean="0"/>
              <a:t>ресурсы</a:t>
            </a:r>
            <a:r>
              <a:rPr lang="ru-RU" sz="2800" dirty="0" smtClean="0"/>
              <a:t>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1"/>
            </a:pPr>
            <a:r>
              <a:rPr lang="ru-RU" sz="2800" dirty="0" smtClean="0"/>
              <a:t>Реестр индивидуальных лицевых счетов застрахованных лиц в системе индивидуального (персонифицированного) учета в системе государственного социального страхования;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1"/>
            </a:pPr>
            <a:r>
              <a:rPr lang="ru-RU" sz="2800" dirty="0" smtClean="0"/>
              <a:t>Продукция, закупаемая для государственных нужд;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1"/>
            </a:pPr>
            <a:r>
              <a:rPr lang="ru-RU" sz="2800" dirty="0" smtClean="0"/>
              <a:t>Банк данных социальных выплат;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1"/>
            </a:pPr>
            <a:r>
              <a:rPr lang="ru-RU" sz="2800" dirty="0" smtClean="0"/>
              <a:t>Единого реестра административно-территориальных и территориальных единиц Республики Беларусь;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1"/>
            </a:pPr>
            <a:r>
              <a:rPr lang="ru-RU" sz="2800" dirty="0" smtClean="0"/>
              <a:t>Банк данных по учету и движению безработных;</a:t>
            </a:r>
          </a:p>
        </p:txBody>
      </p:sp>
    </p:spTree>
    <p:extLst>
      <p:ext uri="{BB962C8B-B14F-4D97-AF65-F5344CB8AC3E}">
        <p14:creationId xmlns:p14="http://schemas.microsoft.com/office/powerpoint/2010/main" val="16125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</a:rPr>
              <a:t>Информационное обеспечение ОАИС </a:t>
            </a:r>
            <a:r>
              <a:rPr lang="ru-RU" sz="2800" dirty="0" smtClean="0"/>
              <a:t>(4/6)</a:t>
            </a:r>
          </a:p>
          <a:p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Сегодня в ОАИС интегрированы следующие государственные информационные ресурсы: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6"/>
            </a:pPr>
            <a:r>
              <a:rPr lang="ru-RU" sz="2800" dirty="0" smtClean="0"/>
              <a:t>Расчет налогов;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6"/>
            </a:pPr>
            <a:r>
              <a:rPr lang="ru-RU" sz="2800" dirty="0" smtClean="0"/>
              <a:t>Реестр коммерческих организаций и индивидуальных предпринимателей с повышенным риском совершения правонарушений в экономической сфере;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6"/>
            </a:pPr>
            <a:r>
              <a:rPr lang="ru-RU" sz="2800" dirty="0" smtClean="0"/>
              <a:t>Реестр подтверждения фактического вывоза товаров за пределы таможенной территории Таможенного союза;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6"/>
            </a:pPr>
            <a:r>
              <a:rPr lang="ru-RU" sz="2800" dirty="0" smtClean="0"/>
              <a:t>Реестр контроля сроков действия таможенных процедур;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16"/>
            </a:pPr>
            <a:r>
              <a:rPr lang="ru-RU" sz="2800" dirty="0" smtClean="0"/>
              <a:t>Автоматизированная информационная система обращения электронных рецептов в Республике Беларусь;</a:t>
            </a:r>
          </a:p>
        </p:txBody>
      </p:sp>
    </p:spTree>
    <p:extLst>
      <p:ext uri="{BB962C8B-B14F-4D97-AF65-F5344CB8AC3E}">
        <p14:creationId xmlns:p14="http://schemas.microsoft.com/office/powerpoint/2010/main" val="13428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</a:rPr>
              <a:t>Информационное обеспечение ОАИС </a:t>
            </a:r>
            <a:r>
              <a:rPr lang="ru-RU" sz="2800" dirty="0" smtClean="0"/>
              <a:t>(5/6)</a:t>
            </a:r>
          </a:p>
          <a:p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Сегодня в ОАИС интегрированы следующие государственные информационные ресурсы: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1"/>
            </a:pPr>
            <a:r>
              <a:rPr lang="ru-RU" sz="2800" dirty="0" smtClean="0"/>
              <a:t>Реестр сертификатов Государственной системы управления открытыми ключами проверки электронной цифровой подписи Республики Беларусь;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1"/>
            </a:pPr>
            <a:r>
              <a:rPr lang="ru-RU" sz="2800" dirty="0" smtClean="0"/>
              <a:t>Передача информации об иностранных гражданах и лицах без гражданства, временно пребывающих в Республике Беларусь;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1"/>
            </a:pPr>
            <a:r>
              <a:rPr lang="ru-RU" sz="2800" dirty="0" smtClean="0"/>
              <a:t>База данных трудоспособных граждан не занятых в экономике;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1"/>
            </a:pPr>
            <a:r>
              <a:rPr lang="ru-RU" sz="2800" dirty="0" smtClean="0"/>
              <a:t>Национальная автоматизированная система таможенного декларирования;</a:t>
            </a:r>
          </a:p>
        </p:txBody>
      </p:sp>
    </p:spTree>
    <p:extLst>
      <p:ext uri="{BB962C8B-B14F-4D97-AF65-F5344CB8AC3E}">
        <p14:creationId xmlns:p14="http://schemas.microsoft.com/office/powerpoint/2010/main" val="15742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048" y="769864"/>
            <a:ext cx="1157630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/>
              <a:t>Среди государств – участников ЕАЭС лидирующие позиции в рейтинге по индексу электронного правительства заняли Казахстан (29 место), Россия (36 место), далее расположились Беларусь (40 место), Армения (68 место) и Киргизия (83 место). </a:t>
            </a:r>
          </a:p>
          <a:p>
            <a:pPr indent="457200">
              <a:spcAft>
                <a:spcPts val="1200"/>
              </a:spcAft>
            </a:pPr>
            <a:r>
              <a:rPr lang="ru-RU" sz="2800" dirty="0"/>
              <a:t>В целом лидерами данного рейтинга в мировом масштабе стали: Дания (удержавшая первенство, полученное в 2018 году), Республика Корея (с 2010 года традиционно выступающая в нем на лидирующих позициях), Эстония (практические результаты внедрения технологий электронного правительства с 16 позиции переместили страну на 3 место в рейтинге). </a:t>
            </a:r>
          </a:p>
        </p:txBody>
      </p:sp>
    </p:spTree>
    <p:extLst>
      <p:ext uri="{BB962C8B-B14F-4D97-AF65-F5344CB8AC3E}">
        <p14:creationId xmlns:p14="http://schemas.microsoft.com/office/powerpoint/2010/main" val="10924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</a:rPr>
              <a:t>Информационное обеспечение ОАИС </a:t>
            </a:r>
            <a:r>
              <a:rPr lang="ru-RU" sz="2800" dirty="0" smtClean="0"/>
              <a:t>(6/6)</a:t>
            </a:r>
          </a:p>
          <a:p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Сегодня в ОАИС интегрированы следующие государственные информационные ресурсы: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5"/>
            </a:pPr>
            <a:r>
              <a:rPr lang="ru-RU" sz="2800" dirty="0" smtClean="0"/>
              <a:t>Автоматизированная система обеспечения оперативно-служебной деятельности;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5"/>
            </a:pPr>
            <a:r>
              <a:rPr lang="ru-RU" sz="2800" dirty="0" smtClean="0"/>
              <a:t>Регистр информационных ресурсов и информационных систем;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5"/>
            </a:pPr>
            <a:r>
              <a:rPr lang="ru-RU" sz="2800" dirty="0" smtClean="0"/>
              <a:t>Документальная информационная система </a:t>
            </a:r>
            <a:r>
              <a:rPr lang="ru-RU" sz="2800" dirty="0" err="1" smtClean="0"/>
              <a:t>Нацбанка</a:t>
            </a:r>
            <a:r>
              <a:rPr lang="ru-RU" sz="2800" dirty="0" smtClean="0"/>
              <a:t>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5"/>
            </a:pPr>
            <a:r>
              <a:rPr lang="ru-RU" sz="2800" dirty="0" smtClean="0"/>
              <a:t>Автоматизированная информационная система учета многодетных семей;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25"/>
            </a:pPr>
            <a:r>
              <a:rPr lang="ru-RU" sz="2800" dirty="0" smtClean="0"/>
              <a:t>Единый реестр лицензий</a:t>
            </a:r>
          </a:p>
          <a:p>
            <a:pPr>
              <a:spcAft>
                <a:spcPts val="1200"/>
              </a:spcAft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583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Оказание </a:t>
            </a:r>
            <a:r>
              <a:rPr lang="ru-RU" sz="2800" b="1" dirty="0"/>
              <a:t>электронных услуг с использованием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(1/6)</a:t>
            </a:r>
            <a:endParaRPr lang="ru-RU" sz="2800" dirty="0"/>
          </a:p>
          <a:p>
            <a:pPr indent="457200">
              <a:spcAft>
                <a:spcPts val="1200"/>
              </a:spcAft>
            </a:pPr>
            <a:endParaRPr lang="ru-RU" sz="1400" dirty="0" smtClean="0"/>
          </a:p>
          <a:p>
            <a:pPr indent="457200">
              <a:spcAft>
                <a:spcPts val="1200"/>
              </a:spcAft>
            </a:pPr>
            <a:r>
              <a:rPr lang="ru-RU" sz="2800" dirty="0" smtClean="0"/>
              <a:t>Под </a:t>
            </a:r>
            <a:r>
              <a:rPr lang="ru-RU" sz="2800" dirty="0"/>
              <a:t>электронной услугой понимается услуга оператора ОАИС по обеспечению доступа субъекта информационных отношений к информационному ресурсу (системе) посредством ОАИС в целях передачи, получения, обмена информацией в электронной форме, не являющаяся административной процедурой (</a:t>
            </a:r>
            <a:r>
              <a:rPr lang="ru-RU" sz="2800" dirty="0" err="1"/>
              <a:t>абз</a:t>
            </a:r>
            <a:r>
              <a:rPr lang="ru-RU" sz="2800" dirty="0"/>
              <a:t>. 6 п. 2 Положения о порядке получения уникального идентификатора, утвержденного постановлением Совета Министров Республики Беларусь от 22.08.2017 № 637).</a:t>
            </a:r>
          </a:p>
          <a:p>
            <a:pPr indent="457200">
              <a:spcAft>
                <a:spcPts val="1200"/>
              </a:spcAft>
            </a:pPr>
            <a:r>
              <a:rPr lang="ru-RU" sz="2800" dirty="0"/>
              <a:t>Понятие электронной услуги ОАИС содержится также в </a:t>
            </a:r>
            <a:r>
              <a:rPr lang="ru-RU" sz="2800" u="sng" dirty="0"/>
              <a:t>Порядке</a:t>
            </a:r>
            <a:r>
              <a:rPr lang="ru-RU" sz="2800" dirty="0"/>
              <a:t> оказания электронных услуг ОАИС, утвержденном директором НЦЭУ </a:t>
            </a:r>
            <a:r>
              <a:rPr lang="ru-RU" sz="2800" dirty="0" smtClean="0"/>
              <a:t>22.01.2020</a:t>
            </a:r>
            <a:r>
              <a:rPr lang="ru-RU" sz="2800" dirty="0"/>
              <a:t> (далее – Порядок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761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Оказание </a:t>
            </a:r>
            <a:r>
              <a:rPr lang="ru-RU" sz="2800" b="1" dirty="0"/>
              <a:t>электронных услуг с использованием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(2/6)</a:t>
            </a:r>
            <a:endParaRPr lang="ru-RU" sz="2800" dirty="0"/>
          </a:p>
          <a:p>
            <a:pPr indent="457200">
              <a:spcAft>
                <a:spcPts val="1200"/>
              </a:spcAft>
            </a:pPr>
            <a:endParaRPr lang="ru-RU" sz="1400" dirty="0" smtClean="0"/>
          </a:p>
          <a:p>
            <a:pPr indent="457200">
              <a:spcAft>
                <a:spcPts val="1200"/>
              </a:spcAft>
            </a:pPr>
            <a:r>
              <a:rPr lang="ru-RU" sz="2800" dirty="0" smtClean="0"/>
              <a:t>Под </a:t>
            </a:r>
            <a:r>
              <a:rPr lang="ru-RU" sz="2800" dirty="0"/>
              <a:t>такой услугой согласно Порядку понимается электронная услуга по использованию информационных ресурсов (систем), интегрированных с ОАИС, а также по предоставлению информации в электронной форме из таковых.</a:t>
            </a:r>
          </a:p>
          <a:p>
            <a:pPr indent="457200">
              <a:spcAft>
                <a:spcPts val="1200"/>
              </a:spcAft>
            </a:pPr>
            <a:r>
              <a:rPr lang="ru-RU" sz="2800" dirty="0"/>
              <a:t>Электронные услуги могут оказываться пользователю ОАИС </a:t>
            </a:r>
            <a:r>
              <a:rPr lang="ru-RU" sz="2800" u="sng" dirty="0"/>
              <a:t>тремя</a:t>
            </a:r>
            <a:r>
              <a:rPr lang="ru-RU" sz="2800" dirty="0"/>
              <a:t> основными способами:</a:t>
            </a:r>
          </a:p>
          <a:p>
            <a:pPr marL="801688" indent="-508000">
              <a:spcAft>
                <a:spcPts val="1200"/>
              </a:spcAft>
              <a:buFont typeface="+mj-lt"/>
              <a:buAutoNum type="arabicParenR"/>
            </a:pPr>
            <a:r>
              <a:rPr lang="ru-RU" sz="2800" dirty="0"/>
              <a:t>через </a:t>
            </a:r>
            <a:r>
              <a:rPr lang="ru-RU" sz="2800" u="sng" dirty="0"/>
              <a:t>личный</a:t>
            </a:r>
            <a:r>
              <a:rPr lang="ru-RU" sz="2800" dirty="0"/>
              <a:t> электронный кабинет на едином </a:t>
            </a:r>
            <a:r>
              <a:rPr lang="ru-RU" sz="2800" u="sng" dirty="0"/>
              <a:t>портале</a:t>
            </a:r>
            <a:r>
              <a:rPr lang="ru-RU" sz="2800" dirty="0"/>
              <a:t>;</a:t>
            </a:r>
          </a:p>
          <a:p>
            <a:pPr marL="801688" indent="-508000">
              <a:spcAft>
                <a:spcPts val="1200"/>
              </a:spcAft>
              <a:buFont typeface="+mj-lt"/>
              <a:buAutoNum type="arabicParenR"/>
            </a:pPr>
            <a:r>
              <a:rPr lang="ru-RU" sz="2800" u="sng" dirty="0"/>
              <a:t>без</a:t>
            </a:r>
            <a:r>
              <a:rPr lang="ru-RU" sz="2800" dirty="0"/>
              <a:t> использования единого </a:t>
            </a:r>
            <a:r>
              <a:rPr lang="ru-RU" sz="2800" u="sng" dirty="0"/>
              <a:t>портала</a:t>
            </a:r>
            <a:r>
              <a:rPr lang="ru-RU" sz="2800" dirty="0"/>
              <a:t> (по технологии «система-система» через базовый программно-технический комплекс ОАИС);</a:t>
            </a:r>
          </a:p>
          <a:p>
            <a:pPr marL="801688" indent="-508000">
              <a:spcAft>
                <a:spcPts val="1200"/>
              </a:spcAft>
              <a:buFont typeface="+mj-lt"/>
              <a:buAutoNum type="arabicParenR"/>
            </a:pPr>
            <a:r>
              <a:rPr lang="ru-RU" sz="2800" dirty="0"/>
              <a:t>информационным </a:t>
            </a:r>
            <a:r>
              <a:rPr lang="ru-RU" sz="2800" u="sng" dirty="0"/>
              <a:t>посредником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45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Оказание </a:t>
            </a:r>
            <a:r>
              <a:rPr lang="ru-RU" sz="2800" b="1" dirty="0"/>
              <a:t>электронных услуг с использованием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(3/6)</a:t>
            </a:r>
            <a:endParaRPr lang="ru-RU" sz="2800" dirty="0"/>
          </a:p>
          <a:p>
            <a:pPr indent="457200">
              <a:spcAft>
                <a:spcPts val="1200"/>
              </a:spcAft>
            </a:pPr>
            <a:endParaRPr lang="ru-RU" sz="1400" dirty="0" smtClean="0"/>
          </a:p>
          <a:p>
            <a:pPr indent="493713">
              <a:spcAft>
                <a:spcPts val="1200"/>
              </a:spcAft>
              <a:tabLst>
                <a:tab pos="439738" algn="l"/>
              </a:tabLst>
            </a:pPr>
            <a:r>
              <a:rPr lang="ru-RU" sz="2800" u="sng" dirty="0"/>
              <a:t>Поставщиком</a:t>
            </a:r>
            <a:r>
              <a:rPr lang="ru-RU" sz="2800" dirty="0"/>
              <a:t> электронных услуг, оказываемых с использованием ОАИС, выступает </a:t>
            </a:r>
            <a:r>
              <a:rPr lang="ru-RU" sz="2800" u="sng" dirty="0"/>
              <a:t>НЦЭУ</a:t>
            </a:r>
            <a:r>
              <a:rPr lang="ru-RU" sz="2800" dirty="0"/>
              <a:t>.</a:t>
            </a:r>
          </a:p>
          <a:p>
            <a:pPr indent="493713">
              <a:spcAft>
                <a:spcPts val="1200"/>
              </a:spcAft>
              <a:tabLst>
                <a:tab pos="439738" algn="l"/>
              </a:tabLst>
            </a:pPr>
            <a:r>
              <a:rPr lang="ru-RU" sz="2800" u="sng" dirty="0"/>
              <a:t>Потребителями</a:t>
            </a:r>
            <a:r>
              <a:rPr lang="ru-RU" sz="2800" dirty="0"/>
              <a:t> электронных услуг могут быть: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  <a:tabLst>
                <a:tab pos="439738" algn="l"/>
              </a:tabLst>
            </a:pPr>
            <a:r>
              <a:rPr lang="ru-RU" sz="2800" dirty="0"/>
              <a:t>государственные органы, иные организации, выступающие посредством уполномоченных представителей (должностных лиц);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  <a:tabLst>
                <a:tab pos="439738" algn="l"/>
              </a:tabLst>
            </a:pPr>
            <a:r>
              <a:rPr lang="ru-RU" sz="2800" dirty="0"/>
              <a:t>нотариусы;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  <a:tabLst>
                <a:tab pos="439738" algn="l"/>
              </a:tabLst>
            </a:pPr>
            <a:r>
              <a:rPr lang="ru-RU" sz="2800" dirty="0"/>
              <a:t>индивидуальные предприниматели (их уполномоченные представители);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  <a:tabLst>
                <a:tab pos="439738" algn="l"/>
              </a:tabLst>
            </a:pPr>
            <a:r>
              <a:rPr lang="ru-RU" sz="2800" dirty="0"/>
              <a:t>физические лица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90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Оказание </a:t>
            </a:r>
            <a:r>
              <a:rPr lang="ru-RU" sz="2800" b="1" dirty="0"/>
              <a:t>электронных услуг с использованием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(4/6)</a:t>
            </a:r>
            <a:endParaRPr lang="ru-RU" sz="2800" dirty="0"/>
          </a:p>
          <a:p>
            <a:pPr indent="457200">
              <a:spcAft>
                <a:spcPts val="1200"/>
              </a:spcAft>
            </a:pPr>
            <a:endParaRPr lang="ru-RU" sz="1400" dirty="0" smtClean="0"/>
          </a:p>
          <a:p>
            <a:pPr indent="493713">
              <a:tabLst>
                <a:tab pos="439738" algn="l"/>
              </a:tabLst>
            </a:pPr>
            <a:r>
              <a:rPr lang="ru-RU" sz="2800" dirty="0" smtClean="0"/>
              <a:t>Электронные </a:t>
            </a:r>
            <a:r>
              <a:rPr lang="ru-RU" sz="2800" dirty="0"/>
              <a:t>услуги могут оказываться как на возмездной, так и на безвозмездной основе</a:t>
            </a:r>
            <a:r>
              <a:rPr lang="ru-RU" sz="2800" dirty="0" smtClean="0"/>
              <a:t>.</a:t>
            </a:r>
          </a:p>
          <a:p>
            <a:pPr indent="493713">
              <a:tabLst>
                <a:tab pos="439738" algn="l"/>
              </a:tabLst>
            </a:pPr>
            <a:r>
              <a:rPr lang="ru-RU" sz="2800" dirty="0" smtClean="0"/>
              <a:t>Электронная </a:t>
            </a:r>
            <a:r>
              <a:rPr lang="ru-RU" sz="2800" dirty="0"/>
              <a:t>услуга на безвозмездной основе может быть оказана государственным органам, иным организациям, нотариусам и гражданам, которым в соответствии с законодательными актами предоставлено право на безвозмездное использование информационных ресурсов (систем) и (или) получение информации (подп. 5.3 п. 5 Указа № 515).</a:t>
            </a:r>
          </a:p>
          <a:p>
            <a:pPr indent="493713">
              <a:tabLst>
                <a:tab pos="439738" algn="l"/>
              </a:tabLst>
            </a:pPr>
            <a:r>
              <a:rPr lang="ru-RU" sz="2800" dirty="0"/>
              <a:t>В случае отсутствия в законодательных актах права на безвозмездное использование информационных ресурсов (систем) или получение информации оператор ОАИС оказывает потребителю электронные услуги ОАИС на возмездной основе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294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Оказание </a:t>
            </a:r>
            <a:r>
              <a:rPr lang="ru-RU" sz="2800" b="1" dirty="0"/>
              <a:t>электронных услуг с использованием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(5/6)</a:t>
            </a:r>
            <a:endParaRPr lang="ru-RU" sz="2800" dirty="0"/>
          </a:p>
          <a:p>
            <a:pPr indent="457200">
              <a:spcAft>
                <a:spcPts val="1200"/>
              </a:spcAft>
            </a:pPr>
            <a:endParaRPr lang="ru-RU" sz="1400" dirty="0" smtClean="0"/>
          </a:p>
          <a:p>
            <a:pPr indent="493713">
              <a:spcAft>
                <a:spcPts val="1200"/>
              </a:spcAft>
              <a:tabLst>
                <a:tab pos="439738" algn="l"/>
              </a:tabLst>
            </a:pPr>
            <a:r>
              <a:rPr lang="ru-RU" sz="2800" dirty="0"/>
              <a:t>Для получения электронной услуги на безвозмездной или возмездной основах потребитель должен принять условия договора об оказании электронных услуг и заключить с оператором ОАИС договор в письменной форме</a:t>
            </a:r>
            <a:r>
              <a:rPr lang="ru-RU" sz="2800" dirty="0" smtClean="0"/>
              <a:t>.</a:t>
            </a:r>
          </a:p>
          <a:p>
            <a:pPr indent="493713">
              <a:spcAft>
                <a:spcPts val="1200"/>
              </a:spcAft>
              <a:tabLst>
                <a:tab pos="439738" algn="l"/>
              </a:tabLst>
            </a:pPr>
            <a:r>
              <a:rPr lang="ru-RU" sz="2800" dirty="0"/>
              <a:t>Согласно Регламенту ОАИС принятие условий договора выражается путем направления заявки оператору ОАИС</a:t>
            </a:r>
            <a:r>
              <a:rPr lang="ru-RU" sz="2800" dirty="0" smtClean="0"/>
              <a:t>.</a:t>
            </a:r>
          </a:p>
          <a:p>
            <a:pPr lvl="0" indent="493713">
              <a:spcAft>
                <a:spcPts val="1200"/>
              </a:spcAft>
              <a:tabLst>
                <a:tab pos="439738" algn="l"/>
              </a:tabLst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Электронные услуги могут быть оказаны оператором ОАИС также после заключения потребителем публичного договора, текст которого размещен на едином портале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</a:rPr>
              <a:t>https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</a:rPr>
              <a:t>://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</a:rPr>
              <a:t>portal.gov.by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</a:rPr>
              <a:t>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37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Оказание </a:t>
            </a:r>
            <a:r>
              <a:rPr lang="ru-RU" sz="2800" b="1" dirty="0"/>
              <a:t>электронных услуг с использованием </a:t>
            </a:r>
            <a:r>
              <a:rPr lang="ru-RU" sz="2800" b="1" dirty="0" smtClean="0"/>
              <a:t>ОАИС </a:t>
            </a:r>
            <a:r>
              <a:rPr lang="ru-RU" sz="2800" dirty="0" smtClean="0"/>
              <a:t>(6/6)</a:t>
            </a:r>
            <a:endParaRPr lang="ru-RU" sz="2800" dirty="0"/>
          </a:p>
          <a:p>
            <a:pPr indent="457200">
              <a:spcAft>
                <a:spcPts val="1200"/>
              </a:spcAft>
            </a:pPr>
            <a:endParaRPr lang="ru-RU" sz="1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149" y="1325985"/>
            <a:ext cx="1112717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98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</a:rPr>
              <a:t>Условия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публичного договора являются общими для всех потребителей.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498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Факт принятия (акцепта) потребителем условий публичного договора выражается в оплате потребителем электронных услуг в порядке и на условиях, определенных публичным договором.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498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Публичный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договор при условии соблюдения порядка его оплаты считается заключенным в простой письменной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8375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Получение </a:t>
            </a:r>
            <a:r>
              <a:rPr lang="ru-RU" sz="2800" b="1" dirty="0"/>
              <a:t>электронных услуг 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(1/5)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Пользователями единого портала могут являться:</a:t>
            </a:r>
          </a:p>
          <a:p>
            <a:pPr marL="1341438" indent="-4302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физические лица;</a:t>
            </a:r>
          </a:p>
          <a:p>
            <a:pPr marL="1341438" indent="-4302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юридические лица и индивидуальные предприниматели;</a:t>
            </a:r>
          </a:p>
          <a:p>
            <a:pPr marL="1341438" indent="-4302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государственные органы и иные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7292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Получение </a:t>
            </a:r>
            <a:r>
              <a:rPr lang="ru-RU" sz="2800" b="1" dirty="0"/>
              <a:t>электронных услуг 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(2/5)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Для получения электронных услуг посредством единого портала необходимо выполнить ряд </a:t>
            </a:r>
            <a:r>
              <a:rPr lang="ru-RU" sz="2800" u="sng" dirty="0" smtClean="0"/>
              <a:t>действий </a:t>
            </a:r>
            <a:r>
              <a:rPr lang="ru-RU" sz="2800" dirty="0" smtClean="0"/>
              <a:t>:</a:t>
            </a:r>
            <a:endParaRPr lang="ru-RU" sz="2800" dirty="0"/>
          </a:p>
          <a:p>
            <a:pPr marL="768350">
              <a:spcAft>
                <a:spcPts val="1200"/>
              </a:spcAft>
            </a:pPr>
            <a:r>
              <a:rPr lang="ru-RU" sz="2800" dirty="0"/>
              <a:t>1) заполнить заявку на основании электронной формы или в бумажном виде (для юридических лиц).</a:t>
            </a:r>
          </a:p>
          <a:p>
            <a:pPr marL="768350">
              <a:spcAft>
                <a:spcPts val="1200"/>
              </a:spcAft>
            </a:pPr>
            <a:r>
              <a:rPr lang="ru-RU" sz="2800" dirty="0"/>
              <a:t>2) зарегистрироваться на едином портале в качестве пользователя.</a:t>
            </a:r>
          </a:p>
          <a:p>
            <a:pPr marL="768350">
              <a:spcAft>
                <a:spcPts val="1200"/>
              </a:spcAft>
            </a:pPr>
            <a:r>
              <a:rPr lang="ru-RU" sz="2800" dirty="0"/>
              <a:t>Регистрация может быть осуществлена двумя способами:</a:t>
            </a:r>
          </a:p>
          <a:p>
            <a:pPr marL="1484313" indent="-287338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через электронную почту;</a:t>
            </a:r>
          </a:p>
          <a:p>
            <a:pPr marL="1484313" indent="-287338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через средство электронной цифровой подписи (ЭЦП).</a:t>
            </a:r>
          </a:p>
          <a:p>
            <a:pPr marL="768350">
              <a:spcAft>
                <a:spcPts val="1200"/>
              </a:spcAft>
            </a:pPr>
            <a:r>
              <a:rPr lang="ru-RU" sz="2800" dirty="0" smtClean="0"/>
              <a:t>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16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Получение </a:t>
            </a:r>
            <a:r>
              <a:rPr lang="ru-RU" sz="2800" b="1" dirty="0"/>
              <a:t>электронных услуг 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(3/5)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Для получения электронных услуг посредством единого портала необходимо выполнить ряд </a:t>
            </a:r>
            <a:r>
              <a:rPr lang="ru-RU" sz="2800" u="sng" dirty="0" smtClean="0"/>
              <a:t>действий </a:t>
            </a:r>
            <a:r>
              <a:rPr lang="ru-RU" sz="2800" dirty="0" smtClean="0"/>
              <a:t>:</a:t>
            </a:r>
            <a:endParaRPr lang="ru-RU" sz="2800" dirty="0"/>
          </a:p>
          <a:p>
            <a:pPr marL="768350">
              <a:spcAft>
                <a:spcPts val="1200"/>
              </a:spcAft>
            </a:pPr>
            <a:r>
              <a:rPr lang="ru-RU" sz="2800" dirty="0" smtClean="0"/>
              <a:t>3</a:t>
            </a:r>
            <a:r>
              <a:rPr lang="ru-RU" sz="2800" dirty="0"/>
              <a:t>) авторизоваться на портале (с использованием логина/пароля либо с использованием средств ЭЦП);</a:t>
            </a:r>
          </a:p>
          <a:p>
            <a:pPr marL="768350">
              <a:spcAft>
                <a:spcPts val="1200"/>
              </a:spcAft>
            </a:pPr>
            <a:r>
              <a:rPr lang="ru-RU" sz="2800" dirty="0"/>
              <a:t>4) заказать электронную услугу в личном электронном кабинете пользователя</a:t>
            </a:r>
            <a:r>
              <a:rPr lang="ru-RU" sz="2800" dirty="0" smtClean="0"/>
              <a:t>;</a:t>
            </a:r>
          </a:p>
          <a:p>
            <a:pPr marL="714375"/>
            <a:r>
              <a:rPr lang="ru-RU" sz="2800" dirty="0"/>
              <a:t>5) оплатить электронную услугу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8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048" y="769864"/>
            <a:ext cx="115763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/>
              <a:t>В аспекте отдельных направлений развития электронного правительства, формирующих соответствующие </a:t>
            </a:r>
            <a:r>
              <a:rPr lang="ru-RU" sz="2800" dirty="0" err="1"/>
              <a:t>субиндексы</a:t>
            </a:r>
            <a:r>
              <a:rPr lang="ru-RU" sz="2800" dirty="0"/>
              <a:t>, фактические результаты Беларуси оценены следующим образом. </a:t>
            </a:r>
          </a:p>
          <a:p>
            <a:pPr indent="457200">
              <a:spcAft>
                <a:spcPts val="1200"/>
              </a:spcAft>
            </a:pPr>
            <a:r>
              <a:rPr lang="ru-RU" sz="2800" dirty="0"/>
              <a:t>К 2020 году, согласно обзору ООН, наша страна сохранила лидерство в регионе Восточной Европы по уровню развития информационно-коммуникационной инфраструктуры. </a:t>
            </a:r>
            <a:r>
              <a:rPr lang="ru-RU" sz="2800" dirty="0" err="1"/>
              <a:t>Субиндекс</a:t>
            </a:r>
            <a:r>
              <a:rPr lang="ru-RU" sz="2800" dirty="0"/>
              <a:t> телекоммуникационной инфраструктуры за 2 года вырос на 20,3 %. </a:t>
            </a:r>
          </a:p>
          <a:p>
            <a:pPr indent="457200">
              <a:spcAft>
                <a:spcPts val="1200"/>
              </a:spcAft>
            </a:pPr>
            <a:r>
              <a:rPr lang="ru-RU" sz="2800" dirty="0"/>
              <a:t>Уже традиционно в обзоре отмечен очень высокий уровень развития человеческого капитала в Беларуси. Прирост значения соответствующего </a:t>
            </a:r>
            <a:r>
              <a:rPr lang="ru-RU" sz="2800" dirty="0" err="1"/>
              <a:t>субиндекса</a:t>
            </a:r>
            <a:r>
              <a:rPr lang="ru-RU" sz="2800" dirty="0"/>
              <a:t> Республики Беларусь относительно 2018 года составил 2,6 %. </a:t>
            </a:r>
          </a:p>
        </p:txBody>
      </p:sp>
    </p:spTree>
    <p:extLst>
      <p:ext uri="{BB962C8B-B14F-4D97-AF65-F5344CB8AC3E}">
        <p14:creationId xmlns:p14="http://schemas.microsoft.com/office/powerpoint/2010/main" val="18676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Получение </a:t>
            </a:r>
            <a:r>
              <a:rPr lang="ru-RU" sz="2800" b="1" dirty="0"/>
              <a:t>электронных услуг 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(4/5)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Для получения электронных услуг посредством единого портала необходимо выполнить ряд </a:t>
            </a:r>
            <a:r>
              <a:rPr lang="ru-RU" sz="2800" u="sng" dirty="0" smtClean="0"/>
              <a:t>действий </a:t>
            </a:r>
            <a:r>
              <a:rPr lang="ru-RU" sz="2800" dirty="0" smtClean="0"/>
              <a:t>: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u="sng" dirty="0" smtClean="0"/>
              <a:t>Оплата</a:t>
            </a:r>
            <a:r>
              <a:rPr lang="ru-RU" sz="2800" dirty="0" smtClean="0"/>
              <a:t> </a:t>
            </a:r>
            <a:r>
              <a:rPr lang="ru-RU" sz="2800" dirty="0"/>
              <a:t>может быть совершена любым из удобных </a:t>
            </a:r>
            <a:r>
              <a:rPr lang="ru-RU" sz="2800" u="sng" dirty="0"/>
              <a:t>способов</a:t>
            </a:r>
            <a:r>
              <a:rPr lang="ru-RU" sz="2800" dirty="0"/>
              <a:t>:</a:t>
            </a:r>
          </a:p>
          <a:p>
            <a:pPr marL="457200" indent="-31432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через Интернет-банкинг с использованием ЕРИП;</a:t>
            </a:r>
          </a:p>
          <a:p>
            <a:pPr marL="457200" indent="-31432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в отделении банка;</a:t>
            </a:r>
          </a:p>
          <a:p>
            <a:pPr marL="457200" indent="-31432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через </a:t>
            </a:r>
            <a:r>
              <a:rPr lang="ru-RU" sz="2800" dirty="0" err="1"/>
              <a:t>инфокиоск</a:t>
            </a:r>
            <a:r>
              <a:rPr lang="ru-RU" sz="2800" dirty="0"/>
              <a:t>;</a:t>
            </a:r>
          </a:p>
          <a:p>
            <a:pPr marL="457200" indent="-31432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через М-банкинг и т.д.</a:t>
            </a:r>
          </a:p>
          <a:p>
            <a:pPr marL="17463" indent="519113">
              <a:spcAft>
                <a:spcPts val="1200"/>
              </a:spcAft>
            </a:pPr>
            <a:r>
              <a:rPr lang="ru-RU" sz="2800" dirty="0"/>
              <a:t>Для совершения оплаты необходимо воспользоваться </a:t>
            </a:r>
            <a:r>
              <a:rPr lang="ru-RU" sz="2800" u="sng" dirty="0"/>
              <a:t>кодом</a:t>
            </a:r>
            <a:r>
              <a:rPr lang="ru-RU" sz="2800" dirty="0"/>
              <a:t>, который формируется в личном кабинете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57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6" y="391218"/>
            <a:ext cx="11430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Получение </a:t>
            </a:r>
            <a:r>
              <a:rPr lang="ru-RU" sz="2800" b="1" dirty="0"/>
              <a:t>электронных услуг 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(5/5)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Для каждой электронной услуги на едином портале приведено ее описание, которое включает в себя следующую информацию:</a:t>
            </a:r>
          </a:p>
          <a:p>
            <a:pPr marL="1216025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как получить электронную услугу;</a:t>
            </a:r>
          </a:p>
          <a:p>
            <a:pPr marL="1216025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сроки оказания электронной услуги;</a:t>
            </a:r>
          </a:p>
          <a:p>
            <a:pPr marL="1216025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стоимость электронной услуги;</a:t>
            </a:r>
          </a:p>
          <a:p>
            <a:pPr marL="1216025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категории получателей электронной услуги;</a:t>
            </a:r>
          </a:p>
          <a:p>
            <a:pPr marL="1216025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результат оказания электронной услуги.</a:t>
            </a:r>
          </a:p>
          <a:p>
            <a:pPr marL="768350">
              <a:spcAft>
                <a:spcPts val="12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21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66552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r>
              <a:rPr lang="ru-RU" sz="2800" b="1" dirty="0"/>
              <a:t>Получение электронных услуг через информационного </a:t>
            </a:r>
            <a:r>
              <a:rPr lang="ru-RU" sz="2800" b="1" dirty="0" smtClean="0"/>
              <a:t>посредника</a:t>
            </a:r>
            <a:r>
              <a:rPr lang="ru-RU" sz="2800" dirty="0" smtClean="0"/>
              <a:t> (1/3)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endParaRPr lang="ru-RU" sz="1400" dirty="0" smtClean="0"/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Правом </a:t>
            </a:r>
            <a:r>
              <a:rPr lang="ru-RU" sz="2800" dirty="0"/>
              <a:t>осуществлять функции информационного посредника при оказании электронных услуг посредством ОАИС наделены два субъекта (приложение 1 к постановлению Совета Министров Республики Беларусь от 20.03.2020 № 159 «О реализации Указа Президента Республики Беларусь от 16 декабря 2019 г. № 460»):</a:t>
            </a:r>
          </a:p>
          <a:p>
            <a:pPr marL="1154113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республиканское унитарное предприятие почтовой связи </a:t>
            </a:r>
            <a:r>
              <a:rPr lang="ru-RU" sz="2800" u="sng" dirty="0"/>
              <a:t>«</a:t>
            </a:r>
            <a:r>
              <a:rPr lang="ru-RU" sz="2800" u="sng" dirty="0" err="1"/>
              <a:t>Белпочта</a:t>
            </a:r>
            <a:r>
              <a:rPr lang="ru-RU" sz="2800" u="sng" dirty="0"/>
              <a:t>»;</a:t>
            </a:r>
          </a:p>
          <a:p>
            <a:pPr marL="1154113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республиканское унитарное предприятие электросвязи </a:t>
            </a:r>
            <a:r>
              <a:rPr lang="ru-RU" sz="2800" u="sng" dirty="0"/>
              <a:t>«</a:t>
            </a:r>
            <a:r>
              <a:rPr lang="ru-RU" sz="2800" u="sng" dirty="0" err="1"/>
              <a:t>Белтелеком</a:t>
            </a:r>
            <a:r>
              <a:rPr lang="ru-RU" sz="2800" u="sng" dirty="0" smtClean="0"/>
              <a:t>».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3100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66552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r>
              <a:rPr lang="ru-RU" sz="2800" b="1" dirty="0"/>
              <a:t>Получение электронных услуг через информационного </a:t>
            </a:r>
            <a:r>
              <a:rPr lang="ru-RU" sz="2800" b="1" dirty="0" smtClean="0"/>
              <a:t>посредника</a:t>
            </a:r>
            <a:r>
              <a:rPr lang="ru-RU" sz="2800" dirty="0" smtClean="0"/>
              <a:t> (2/3)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endParaRPr lang="ru-RU" sz="1400" dirty="0" smtClean="0"/>
          </a:p>
          <a:p>
            <a:pPr indent="446088">
              <a:spcAft>
                <a:spcPts val="1200"/>
              </a:spcAft>
            </a:pPr>
            <a:r>
              <a:rPr lang="ru-RU" sz="2800" dirty="0"/>
              <a:t>По информации, размещенной на официальной сайте оператора ОАИС, в настоящее время сеть информационных посредников состоит из 273 автоматизированных рабочих мест и позволяет предоставлять 22 электронные услуги по всей территории республики</a:t>
            </a:r>
            <a:r>
              <a:rPr lang="ru-RU" sz="2800" dirty="0" smtClean="0"/>
              <a:t>.</a:t>
            </a:r>
          </a:p>
          <a:p>
            <a:pPr indent="500063">
              <a:spcAft>
                <a:spcPts val="1200"/>
              </a:spcAft>
            </a:pPr>
            <a:r>
              <a:rPr lang="ru-RU" sz="2800" dirty="0"/>
              <a:t>Информационные посредники предоставляют электронные услуги по запросу физическим и юридическим лицам, а также индивидуальным предпринимателям.</a:t>
            </a:r>
          </a:p>
          <a:p>
            <a:pPr indent="500063">
              <a:spcAft>
                <a:spcPts val="1200"/>
              </a:spcAft>
            </a:pPr>
            <a:r>
              <a:rPr lang="ru-RU" sz="2800" dirty="0"/>
              <a:t>Для получения электронных услуг ОАИС через информационного посредника необходимо предъявить паспорт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73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endParaRPr lang="ru-RU" sz="1400" b="1" dirty="0" smtClean="0"/>
          </a:p>
          <a:p>
            <a:r>
              <a:rPr lang="ru-RU" sz="2800" b="1" dirty="0"/>
              <a:t>Получение электронных услуг через информационного </a:t>
            </a:r>
            <a:r>
              <a:rPr lang="ru-RU" sz="2800" b="1" dirty="0" smtClean="0"/>
              <a:t>посредника</a:t>
            </a:r>
            <a:r>
              <a:rPr lang="ru-RU" sz="2800" dirty="0" smtClean="0"/>
              <a:t> (3/3)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endParaRPr lang="ru-RU" sz="1400" dirty="0" smtClean="0"/>
          </a:p>
          <a:p>
            <a:pPr indent="500063">
              <a:spcAft>
                <a:spcPts val="1200"/>
              </a:spcAft>
            </a:pPr>
            <a:r>
              <a:rPr lang="ru-RU" sz="2800" dirty="0" smtClean="0"/>
              <a:t>Лицо</a:t>
            </a:r>
            <a:r>
              <a:rPr lang="ru-RU" sz="2800" dirty="0"/>
              <a:t>, обратившееся за получением электронных услуг к информационному посреднику, может получить запрашиваемую информацию на бумажном носителе. </a:t>
            </a:r>
            <a:endParaRPr lang="ru-RU" sz="2800" dirty="0" smtClean="0"/>
          </a:p>
          <a:p>
            <a:pPr indent="500063">
              <a:spcAft>
                <a:spcPts val="1200"/>
              </a:spcAft>
            </a:pPr>
            <a:r>
              <a:rPr lang="ru-RU" sz="2800" dirty="0" smtClean="0"/>
              <a:t>Такая </a:t>
            </a:r>
            <a:r>
              <a:rPr lang="ru-RU" sz="2800" dirty="0"/>
              <a:t>информация будет заверена уполномоченным работником </a:t>
            </a:r>
            <a:r>
              <a:rPr lang="ru-RU" sz="2800" dirty="0" err="1"/>
              <a:t>Белпочты</a:t>
            </a:r>
            <a:r>
              <a:rPr lang="ru-RU" sz="2800" dirty="0"/>
              <a:t> либо </a:t>
            </a:r>
            <a:r>
              <a:rPr lang="ru-RU" sz="2800" dirty="0" err="1"/>
              <a:t>Белтелекома</a:t>
            </a:r>
            <a:r>
              <a:rPr lang="ru-RU" sz="2800" dirty="0"/>
              <a:t> и в последующем может быть использована лицом в отношениях с третьими лицами для реализации своих прав и законных интересов (</a:t>
            </a:r>
            <a:r>
              <a:rPr lang="ru-RU" sz="2800" dirty="0" err="1"/>
              <a:t>чч</a:t>
            </a:r>
            <a:r>
              <a:rPr lang="ru-RU" sz="2800" dirty="0"/>
              <a:t>. 2, 3 п. 5 Указа № 460).</a:t>
            </a:r>
          </a:p>
          <a:p>
            <a:pPr indent="446088">
              <a:spcAft>
                <a:spcPts val="1200"/>
              </a:spcAft>
            </a:pP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4143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</a:t>
            </a:r>
            <a:r>
              <a:rPr lang="ru-RU" sz="2800" b="1" dirty="0"/>
              <a:t>процедур </a:t>
            </a:r>
            <a:r>
              <a:rPr lang="ru-RU" sz="2800" b="1" dirty="0" smtClean="0"/>
              <a:t>посредством </a:t>
            </a:r>
            <a:r>
              <a:rPr lang="ru-RU" sz="2800" b="1" dirty="0"/>
              <a:t>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(1/9)</a:t>
            </a:r>
            <a:endParaRPr lang="ru-RU" sz="2800" dirty="0"/>
          </a:p>
          <a:p>
            <a:pPr indent="446088"/>
            <a:r>
              <a:rPr lang="ru-RU" sz="2800" u="sng" dirty="0"/>
              <a:t>Перечень</a:t>
            </a:r>
            <a:r>
              <a:rPr lang="ru-RU" sz="2800" dirty="0"/>
              <a:t> административных процедур, подлежащих осуществлению в электронной форме через единый портал, утвержден постановлением Совета Министров Республики Беларусь от 06.05.2020 № 271 (далее – постановление № 271) и насчитывает в себе </a:t>
            </a:r>
            <a:r>
              <a:rPr lang="ru-RU" sz="2800" b="1" u="sng" dirty="0"/>
              <a:t>181</a:t>
            </a:r>
            <a:r>
              <a:rPr lang="ru-RU" sz="2800" u="sng" dirty="0"/>
              <a:t> административную процедуру.</a:t>
            </a:r>
          </a:p>
          <a:p>
            <a:pPr indent="446088">
              <a:spcAft>
                <a:spcPts val="1200"/>
              </a:spcAft>
            </a:pP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3260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(2/9)</a:t>
            </a:r>
            <a:endParaRPr lang="ru-RU" sz="2800" dirty="0"/>
          </a:p>
          <a:p>
            <a:pPr indent="500063">
              <a:spcAft>
                <a:spcPts val="600"/>
              </a:spcAft>
            </a:pPr>
            <a:r>
              <a:rPr lang="ru-RU" sz="2800" dirty="0" smtClean="0"/>
              <a:t>Помимо </a:t>
            </a:r>
            <a:r>
              <a:rPr lang="ru-RU" sz="2800" dirty="0"/>
              <a:t>подачи заявления об осуществлении административной процедуры в электронной форме посредством единого портала пользователь имеет также возможность:</a:t>
            </a:r>
          </a:p>
          <a:p>
            <a:pPr marL="982663" indent="-303213">
              <a:spcAft>
                <a:spcPts val="600"/>
              </a:spcAft>
              <a:buFont typeface="Arial" charset="0"/>
              <a:buChar char="•"/>
            </a:pPr>
            <a:r>
              <a:rPr lang="ru-RU" sz="2800" dirty="0"/>
              <a:t>отозвать заявление об осуществлении административной процедуры;</a:t>
            </a:r>
          </a:p>
          <a:p>
            <a:pPr marL="982663" indent="-303213">
              <a:spcAft>
                <a:spcPts val="600"/>
              </a:spcAft>
              <a:buFont typeface="Arial" charset="0"/>
              <a:buChar char="•"/>
            </a:pPr>
            <a:r>
              <a:rPr lang="ru-RU" sz="2800" dirty="0"/>
              <a:t>получить административное решение (уведомление о принятом административном решении);</a:t>
            </a:r>
          </a:p>
          <a:p>
            <a:pPr marL="982663" indent="-303213">
              <a:spcAft>
                <a:spcPts val="600"/>
              </a:spcAft>
              <a:buFont typeface="Arial" charset="0"/>
              <a:buChar char="•"/>
            </a:pPr>
            <a:r>
              <a:rPr lang="ru-RU" sz="2800" dirty="0"/>
              <a:t>подать (отозвать) административную жалобу в электронной форме.</a:t>
            </a:r>
          </a:p>
          <a:p>
            <a:pPr indent="17463">
              <a:spcAft>
                <a:spcPts val="600"/>
              </a:spcAft>
            </a:pPr>
            <a:r>
              <a:rPr lang="ru-RU" sz="2800" dirty="0" smtClean="0"/>
              <a:t>Примечание: </a:t>
            </a:r>
            <a:r>
              <a:rPr lang="ru-RU" sz="2800" i="1" dirty="0" smtClean="0"/>
              <a:t>За </a:t>
            </a:r>
            <a:r>
              <a:rPr lang="ru-RU" sz="2800" i="1" dirty="0"/>
              <a:t>использование ОАИС для этих целей плата не взимается (подп. 7.1 п. 7 Положения об ОАИС</a:t>
            </a:r>
            <a:r>
              <a:rPr lang="ru-RU" sz="2800" i="1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18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(3/9)</a:t>
            </a:r>
            <a:endParaRPr lang="ru-RU" sz="2800" dirty="0"/>
          </a:p>
          <a:p>
            <a:pPr marL="52388" indent="484188">
              <a:spcAft>
                <a:spcPts val="1200"/>
              </a:spcAft>
            </a:pPr>
            <a:r>
              <a:rPr lang="ru-RU" sz="2800" dirty="0"/>
              <a:t>Для выполнения действий, связанных с осуществлением административных процедур, пользователю необходимо зарегистрироваться на едином портале и пройти авторизацию согласно одному из способов доступа:</a:t>
            </a:r>
          </a:p>
          <a:p>
            <a:pPr marL="588963" indent="-3746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с использованием уникального идентификатора, который включает в себя логин (имя учетной записи гражданина в ОАИС) и пароль;</a:t>
            </a:r>
          </a:p>
          <a:p>
            <a:pPr marL="588963" indent="-3746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с использованием личного ключа ЭЦП;</a:t>
            </a:r>
          </a:p>
          <a:p>
            <a:pPr marL="588963" indent="-3746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без использования средств идентификации.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5281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(4/9)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r>
              <a:rPr lang="ru-RU" sz="2800" dirty="0"/>
              <a:t>Способ доступа для каждой административной процедуры определен в перечне административных процедур, подлежащих осуществлению в электронной форме через единый портал электронных услуг (постановление № 271).</a:t>
            </a:r>
          </a:p>
          <a:p>
            <a:pPr indent="446088">
              <a:spcAft>
                <a:spcPts val="1200"/>
              </a:spcAft>
            </a:pPr>
            <a:r>
              <a:rPr lang="ru-RU" sz="2800" dirty="0"/>
              <a:t>Для получения уникального идентификатора пользователю необходимо обратиться в службу выдачи уникального идентификатора с письменным заявлением.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20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(5/9)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При </a:t>
            </a:r>
            <a:r>
              <a:rPr lang="ru-RU" sz="2800" dirty="0"/>
              <a:t>этом потребуется предъявить документ, удостоверяющий личность, а также дать </a:t>
            </a:r>
            <a:r>
              <a:rPr lang="ru-RU" sz="2800" u="sng" dirty="0"/>
              <a:t>письменное согласие </a:t>
            </a:r>
            <a:r>
              <a:rPr lang="ru-RU" sz="2800" dirty="0"/>
              <a:t>на проведение сверки указанных им сведений с информацией, содержащейся в государственных информационных ресурсах (системах), владельцем которых является Министерство внутренних дел (</a:t>
            </a:r>
            <a:r>
              <a:rPr lang="ru-RU" sz="2800" dirty="0" err="1"/>
              <a:t>пп</a:t>
            </a:r>
            <a:r>
              <a:rPr lang="ru-RU" sz="2800" dirty="0"/>
              <a:t>. 5 и 6 Положения о порядке получения уникального идентификатора, утвержденное постановлением Совета Министров Республики Беларусь от 22.08.2017 </a:t>
            </a:r>
            <a:r>
              <a:rPr lang="ru-RU" sz="2800" dirty="0" smtClean="0"/>
              <a:t> № </a:t>
            </a:r>
            <a:r>
              <a:rPr lang="ru-RU" sz="2800" dirty="0"/>
              <a:t>637 (далее – Положение № 637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38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048" y="769864"/>
            <a:ext cx="1157630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800" dirty="0"/>
              <a:t>В соответствии с оценкой ООН уровень развития электронных услуг в Республике Беларусь не претерпел значительных изменений по сравнению с 2018 годом (</a:t>
            </a:r>
            <a:r>
              <a:rPr lang="ru-RU" sz="2800" dirty="0" err="1"/>
              <a:t>субиндекс</a:t>
            </a:r>
            <a:r>
              <a:rPr lang="ru-RU" sz="2800" dirty="0"/>
              <a:t> веб-услуг соответствует значению 0,7). </a:t>
            </a:r>
            <a:endParaRPr lang="en-US" sz="2800" dirty="0" smtClean="0"/>
          </a:p>
          <a:p>
            <a:pPr indent="457200">
              <a:spcAft>
                <a:spcPts val="1200"/>
              </a:spcAft>
            </a:pPr>
            <a:r>
              <a:rPr lang="ru-RU" sz="2800" dirty="0" smtClean="0"/>
              <a:t>Отметим</a:t>
            </a:r>
            <a:r>
              <a:rPr lang="ru-RU" sz="2800" dirty="0"/>
              <a:t>, что на фоне работы по переводу административных процедур и государственных услуг в электронную форму в рамках реализации ряда мероприятий Государственной программы развития цифровой экономики и информационного общества на 2016 – 2020 годы к 2021 году будет фактически завершено создание современной технологической основы для ускоренного внедрения и широкого использования электронных услуг для граждан и бизнеса. </a:t>
            </a:r>
          </a:p>
        </p:txBody>
      </p:sp>
    </p:spTree>
    <p:extLst>
      <p:ext uri="{BB962C8B-B14F-4D97-AF65-F5344CB8AC3E}">
        <p14:creationId xmlns:p14="http://schemas.microsoft.com/office/powerpoint/2010/main" val="17359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(6/9)</a:t>
            </a:r>
            <a:endParaRPr lang="ru-RU" sz="2800" dirty="0"/>
          </a:p>
          <a:p>
            <a:pPr indent="500063"/>
            <a:r>
              <a:rPr lang="ru-RU" sz="2800" dirty="0"/>
              <a:t>Сведения о присвоенном уникальном идентификаторе выдаются на руки в виде соответствующего извещения (приложение 2 к Положению № 637).</a:t>
            </a:r>
          </a:p>
          <a:p>
            <a:pPr indent="500063"/>
            <a:r>
              <a:rPr lang="ru-RU" sz="2800" dirty="0"/>
              <a:t>После получения уникального идентификатора пользователь получает доступ в личный электронный кабинет, который формируется в автоматическом режиме одновременно с получением пользователем уникального идентификатора (п. 4 Положения № 637</a:t>
            </a:r>
            <a:r>
              <a:rPr lang="ru-RU" sz="2800" dirty="0" smtClean="0"/>
              <a:t>).</a:t>
            </a:r>
          </a:p>
          <a:p>
            <a:pPr indent="500063"/>
            <a:r>
              <a:rPr lang="ru-RU" sz="2800" dirty="0" smtClean="0"/>
              <a:t>Подтверждение </a:t>
            </a:r>
            <a:r>
              <a:rPr lang="ru-RU" sz="2800" u="sng" dirty="0" smtClean="0"/>
              <a:t>оплаты</a:t>
            </a:r>
            <a:r>
              <a:rPr lang="ru-RU" sz="2800" dirty="0" smtClean="0"/>
              <a:t> административной процедуры (при необходимости) производится путем проставления отметки об оплате (указания номера транзакции в ЕРИП) либо прикрепления к заявлению об осуществлении административной процедуры квитанции об оплате.</a:t>
            </a:r>
          </a:p>
        </p:txBody>
      </p:sp>
    </p:spTree>
    <p:extLst>
      <p:ext uri="{BB962C8B-B14F-4D97-AF65-F5344CB8AC3E}">
        <p14:creationId xmlns:p14="http://schemas.microsoft.com/office/powerpoint/2010/main" val="1282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(7/9)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r>
              <a:rPr lang="ru-RU" sz="2800" dirty="0" smtClean="0"/>
              <a:t>Для </a:t>
            </a:r>
            <a:r>
              <a:rPr lang="ru-RU" sz="2800" dirty="0"/>
              <a:t>каждой административной процедуры, осуществляемой в электронной форме через единый портал, приведено ее описание, которое включает в себя следующую информацию:</a:t>
            </a:r>
          </a:p>
          <a:p>
            <a:pPr marL="1162050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как получить административную процедуру;</a:t>
            </a:r>
          </a:p>
          <a:p>
            <a:pPr marL="1162050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сроки осуществления административной процедуры;</a:t>
            </a:r>
          </a:p>
          <a:p>
            <a:pPr marL="1162050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стоимость административной процедуры;</a:t>
            </a:r>
          </a:p>
          <a:p>
            <a:pPr marL="1162050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категории заинтересованных лиц;</a:t>
            </a:r>
          </a:p>
          <a:p>
            <a:pPr marL="1162050" indent="-430213">
              <a:spcAft>
                <a:spcPts val="1200"/>
              </a:spcAft>
              <a:buFont typeface="Wingdings" charset="2"/>
              <a:buChar char="ü"/>
            </a:pPr>
            <a:r>
              <a:rPr lang="ru-RU" sz="2800" dirty="0"/>
              <a:t>результат осуществления административной процедуры.</a:t>
            </a:r>
          </a:p>
        </p:txBody>
      </p:sp>
    </p:spTree>
    <p:extLst>
      <p:ext uri="{BB962C8B-B14F-4D97-AF65-F5344CB8AC3E}">
        <p14:creationId xmlns:p14="http://schemas.microsoft.com/office/powerpoint/2010/main" val="11031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(8/9)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r>
              <a:rPr lang="ru-RU" sz="2800" dirty="0"/>
              <a:t>Заявление об осуществлении административной процедуры, поданное в электронной форме через единый портал, рассматривается в том же порядке, который предусмотрен для рассмотрения заявлений, поданных в письменной форме (п. 8 статьи 14 Закона Республики Беларусь от 28.10.2008 № 433-З «Об основах административных процедур» (далее – Закон № 433-З).</a:t>
            </a:r>
          </a:p>
          <a:p>
            <a:pPr indent="446088">
              <a:spcAft>
                <a:spcPts val="1200"/>
              </a:spcAft>
            </a:pPr>
            <a:r>
              <a:rPr lang="ru-RU" sz="2800" dirty="0"/>
              <a:t>Административное решение, принятое в электронной форме, либо извещение о таком решении направляются пользователю через единый </a:t>
            </a:r>
            <a:r>
              <a:rPr lang="ru-RU" sz="2800" u="sng" dirty="0"/>
              <a:t>портал</a:t>
            </a:r>
            <a:r>
              <a:rPr lang="ru-RU" sz="2800" dirty="0"/>
              <a:t> не позднее </a:t>
            </a:r>
            <a:r>
              <a:rPr lang="ru-RU" sz="2800" u="sng" dirty="0"/>
              <a:t>семи</a:t>
            </a:r>
            <a:r>
              <a:rPr lang="ru-RU" sz="2800" dirty="0"/>
              <a:t> рабочих дней со дня принятия соответствующего решения (ч. 3 п. 1 ст. 27 Закона № 433-З).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279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/>
              <a:t>Оказание </a:t>
            </a:r>
            <a:r>
              <a:rPr lang="ru-RU" sz="2800" dirty="0"/>
              <a:t>электронных услуг с использованием </a:t>
            </a:r>
            <a:r>
              <a:rPr lang="ru-RU" sz="2800" dirty="0" smtClean="0"/>
              <a:t>ОАИС</a:t>
            </a:r>
            <a:endParaRPr lang="ru-RU" sz="1400" dirty="0" smtClean="0"/>
          </a:p>
          <a:p>
            <a:pPr>
              <a:spcAft>
                <a:spcPts val="1200"/>
              </a:spcAft>
            </a:pPr>
            <a:r>
              <a:rPr lang="ru-RU" sz="2800" b="1" dirty="0" smtClean="0"/>
              <a:t>Осуществление адм. процедур </a:t>
            </a:r>
            <a:r>
              <a:rPr lang="ru-RU" sz="2800" b="1" dirty="0"/>
              <a:t>посредством единого </a:t>
            </a:r>
            <a:r>
              <a:rPr lang="ru-RU" sz="2800" b="1" dirty="0" smtClean="0"/>
              <a:t>портала </a:t>
            </a:r>
            <a:r>
              <a:rPr lang="ru-RU" sz="2800" dirty="0" smtClean="0"/>
              <a:t>(9/9)</a:t>
            </a:r>
            <a:endParaRPr lang="ru-RU" sz="2800" dirty="0"/>
          </a:p>
          <a:p>
            <a:pPr indent="446088">
              <a:spcAft>
                <a:spcPts val="1200"/>
              </a:spcAft>
            </a:pPr>
            <a:r>
              <a:rPr lang="ru-RU" sz="2800" u="sng" dirty="0" smtClean="0"/>
              <a:t>Уведомление</a:t>
            </a:r>
            <a:r>
              <a:rPr lang="ru-RU" sz="2800" dirty="0" smtClean="0"/>
              <a:t> </a:t>
            </a:r>
            <a:r>
              <a:rPr lang="ru-RU" sz="2800" dirty="0"/>
              <a:t>о принятом административном решении отражается в </a:t>
            </a:r>
            <a:r>
              <a:rPr lang="ru-RU" sz="2800" u="sng" dirty="0"/>
              <a:t>личном</a:t>
            </a:r>
            <a:r>
              <a:rPr lang="ru-RU" sz="2800" dirty="0"/>
              <a:t> электронном кабинете пользователя.</a:t>
            </a:r>
          </a:p>
          <a:p>
            <a:pPr indent="446088">
              <a:spcAft>
                <a:spcPts val="1200"/>
              </a:spcAft>
            </a:pPr>
            <a:r>
              <a:rPr lang="ru-RU" sz="2800" dirty="0"/>
              <a:t>Административная </a:t>
            </a:r>
            <a:r>
              <a:rPr lang="ru-RU" sz="2800" u="sng" dirty="0"/>
              <a:t>жалоба</a:t>
            </a:r>
            <a:r>
              <a:rPr lang="ru-RU" sz="2800" dirty="0"/>
              <a:t>, поданная в электронной форме через единый портал, рассматривается в </a:t>
            </a:r>
            <a:r>
              <a:rPr lang="ru-RU" sz="2800" u="sng" dirty="0"/>
              <a:t>месячный</a:t>
            </a:r>
            <a:r>
              <a:rPr lang="ru-RU" sz="2800" dirty="0"/>
              <a:t> срок со дня ее регистрации, если законодательством об административных процедурах не предусмотрен сокращенный срок рассмотрения для соответствующих административных жалоб (ст. 37 Закона № 433-З). </a:t>
            </a:r>
            <a:endParaRPr lang="ru-RU" sz="2800" dirty="0" smtClean="0"/>
          </a:p>
          <a:p>
            <a:pPr indent="446088">
              <a:spcAft>
                <a:spcPts val="1200"/>
              </a:spcAft>
            </a:pPr>
            <a:r>
              <a:rPr lang="ru-RU" sz="2800" u="sng" dirty="0" smtClean="0"/>
              <a:t>Уведомление</a:t>
            </a:r>
            <a:r>
              <a:rPr lang="ru-RU" sz="2800" dirty="0" smtClean="0"/>
              <a:t> </a:t>
            </a:r>
            <a:r>
              <a:rPr lang="ru-RU" sz="2800" dirty="0"/>
              <a:t>о принятом решении по административной жалобе также отражается в </a:t>
            </a:r>
            <a:r>
              <a:rPr lang="ru-RU" sz="2800" u="sng" dirty="0"/>
              <a:t>личном</a:t>
            </a:r>
            <a:r>
              <a:rPr lang="ru-RU" sz="2800" dirty="0"/>
              <a:t> электронном кабинете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6575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ctr"/>
            <a:r>
              <a:rPr lang="ru-RU" sz="2800" b="1" dirty="0" smtClean="0"/>
              <a:t>Единые технические требования (ЕТТ) ОАИС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7610" y="1029168"/>
            <a:ext cx="108053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Электронная услуга ОАИС (далее – </a:t>
            </a:r>
            <a:r>
              <a:rPr lang="ru-RU" sz="2800" b="1" dirty="0" smtClean="0"/>
              <a:t>ЭУ</a:t>
            </a:r>
            <a:r>
              <a:rPr lang="ru-RU" sz="2800" dirty="0" smtClean="0"/>
              <a:t>) – услуга, оказываемая Оператором ОАИС на основании соглашения о взаимодействии, заключаемого (заключенного) между Поставщиком информации и Оператором ОАИС, с целью предоставления (получения, изменения, актуализации) информации в электронном виде; </a:t>
            </a:r>
          </a:p>
          <a:p>
            <a:r>
              <a:rPr lang="ru-RU" sz="2800" dirty="0" smtClean="0"/>
              <a:t>Ядро управления API ОАИС – подсистема взаимодействия с ОАИС, предназначенная для оказания электронных услуг ОАИС; </a:t>
            </a:r>
          </a:p>
          <a:p>
            <a:r>
              <a:rPr lang="ru-RU" sz="2800" b="1" dirty="0" smtClean="0"/>
              <a:t>ЕПЭУ</a:t>
            </a:r>
            <a:r>
              <a:rPr lang="ru-RU" sz="2800" dirty="0" smtClean="0"/>
              <a:t> – единый портал электронных услуг;</a:t>
            </a:r>
          </a:p>
          <a:p>
            <a:r>
              <a:rPr lang="ru-RU" sz="2800" b="1" dirty="0" smtClean="0"/>
              <a:t>ИР</a:t>
            </a:r>
            <a:r>
              <a:rPr lang="ru-RU" sz="2800" dirty="0" smtClean="0"/>
              <a:t> – информационный ресурс; </a:t>
            </a:r>
          </a:p>
          <a:p>
            <a:r>
              <a:rPr lang="ru-RU" sz="2800" b="1" dirty="0" smtClean="0"/>
              <a:t>ИПЭУ </a:t>
            </a:r>
            <a:r>
              <a:rPr lang="ru-RU" sz="2800" dirty="0" smtClean="0"/>
              <a:t>– Информационный посредник электронных услуг ОАИС ;</a:t>
            </a:r>
          </a:p>
          <a:p>
            <a:r>
              <a:rPr lang="ru-RU" sz="2800" b="1" dirty="0" smtClean="0"/>
              <a:t>ИС</a:t>
            </a:r>
            <a:r>
              <a:rPr lang="ru-RU" sz="2800" dirty="0" smtClean="0"/>
              <a:t> – информационная система;</a:t>
            </a:r>
          </a:p>
          <a:p>
            <a:r>
              <a:rPr lang="ru-RU" sz="2800" b="1" dirty="0" smtClean="0"/>
              <a:t>WS</a:t>
            </a:r>
            <a:r>
              <a:rPr lang="ru-RU" sz="2800" dirty="0" smtClean="0"/>
              <a:t> – веб-сервис;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22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r"/>
            <a:r>
              <a:rPr lang="ru-RU" sz="2800" b="1" dirty="0" smtClean="0"/>
              <a:t>ЕТТ ОАИС</a:t>
            </a:r>
          </a:p>
          <a:p>
            <a:pPr indent="446088" algn="ctr"/>
            <a:r>
              <a:rPr lang="ru-RU" sz="2800" b="1" dirty="0" smtClean="0"/>
              <a:t>ТЕХНИЧЕСКИЕ ТРЕБОВАНИЯ К ОРГАНИЗАЦИИ ВЗАИМОДЕЙСТВИЯ ПОСТАВЩИКА ИНФОРМАЦИИ И ОАИС </a:t>
            </a:r>
            <a:r>
              <a:rPr lang="ru-RU" sz="2800" dirty="0" smtClean="0"/>
              <a:t>(1/9)</a:t>
            </a:r>
            <a:endParaRPr lang="ru-RU" sz="2800" b="1" dirty="0" smtClean="0"/>
          </a:p>
          <a:p>
            <a:pPr indent="446088" algn="ctr"/>
            <a:endParaRPr lang="ru-RU" sz="2800" b="1" dirty="0"/>
          </a:p>
          <a:p>
            <a:pPr indent="446088"/>
            <a:r>
              <a:rPr lang="ru-RU" sz="2800" dirty="0" smtClean="0"/>
              <a:t>Поставщик информации для организации взаимодействия ИР (ИС) с ОАИС обеспечивает: разработку веб-сервисов, построенных с учетом требований архитектурного стиля REST, в соответствии с требованиями Методики по интеграции информационного ресурса (системы) с ОАИС с использованием </a:t>
            </a:r>
            <a:r>
              <a:rPr lang="ru-RU" sz="2800" u="sng" dirty="0" smtClean="0"/>
              <a:t>ядра управления API </a:t>
            </a:r>
            <a:r>
              <a:rPr lang="ru-RU" sz="2800" dirty="0" smtClean="0"/>
              <a:t>ОАИС, утверждённой Оператором ОАИС и размещенной сайте Оператора ОАИС в разделе «Услуги/Услуги ОАИС/Разработчикам» и на ЕПЭУ (</a:t>
            </a:r>
            <a:r>
              <a:rPr lang="ru-RU" sz="2800" dirty="0" err="1" smtClean="0"/>
              <a:t>https</a:t>
            </a:r>
            <a:r>
              <a:rPr lang="ru-RU" sz="2800" dirty="0" smtClean="0"/>
              <a:t>://</a:t>
            </a:r>
            <a:r>
              <a:rPr lang="ru-RU" sz="2800" dirty="0" err="1" smtClean="0"/>
              <a:t>portal.gov.by</a:t>
            </a:r>
            <a:r>
              <a:rPr lang="ru-RU" sz="2800" dirty="0" smtClean="0"/>
              <a:t>) в разделе «Вопросы и ответы/ Разработчикам услуг, владельцам информационных ресурсов» (далее – Методика по интеграции). </a:t>
            </a:r>
          </a:p>
        </p:txBody>
      </p:sp>
    </p:spTree>
    <p:extLst>
      <p:ext uri="{BB962C8B-B14F-4D97-AF65-F5344CB8AC3E}">
        <p14:creationId xmlns:p14="http://schemas.microsoft.com/office/powerpoint/2010/main" val="13726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ru-RU" sz="2800" dirty="0"/>
          </a:p>
          <a:p>
            <a:pPr indent="446088" algn="ctr"/>
            <a:r>
              <a:rPr lang="ru-RU" sz="2800" b="1" dirty="0" smtClean="0"/>
              <a:t>ТЕХНИЧЕСКИЕ ТРЕБОВАНИЯ К ОРГАНИЗАЦИИ ВЗАИМОДЕЙСТВИЯ ПОСТАВЩИКА ИНФОРМАЦИИ И ОАИС </a:t>
            </a:r>
            <a:r>
              <a:rPr lang="ru-RU" sz="2800" dirty="0" smtClean="0"/>
              <a:t>(2/9)</a:t>
            </a:r>
            <a:endParaRPr lang="ru-RU" sz="2800" b="1" dirty="0" smtClean="0"/>
          </a:p>
          <a:p>
            <a:pPr indent="446088" algn="ctr"/>
            <a:endParaRPr lang="ru-RU" sz="2800" b="1" dirty="0"/>
          </a:p>
          <a:p>
            <a:pPr indent="446088"/>
            <a:r>
              <a:rPr lang="ru-RU" sz="2800" dirty="0" smtClean="0"/>
              <a:t>Взаимодействие ИР (ИС) с ОАИС осуществляется посредством HTTP-запросов к веб-сервису Поставщика информации. </a:t>
            </a:r>
          </a:p>
          <a:p>
            <a:pPr indent="446088"/>
            <a:r>
              <a:rPr lang="ru-RU" sz="2800" dirty="0" smtClean="0"/>
              <a:t>Схема построения взаимодействия Поставщика информации и ОАИС представлена на рисунке 1.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1356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0"/>
            <a:ext cx="9061335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6919" y="6479848"/>
            <a:ext cx="9000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Рисунок 1 – Схема взаимодействия Поставщика информации и ОАИС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06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25" y="391218"/>
            <a:ext cx="115579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ru-RU" sz="2800" dirty="0"/>
          </a:p>
          <a:p>
            <a:pPr indent="446088" algn="ctr"/>
            <a:r>
              <a:rPr lang="ru-RU" sz="2800" b="1" dirty="0" smtClean="0"/>
              <a:t>ТЕХНИЧЕСКИЕ ТРЕБОВАНИЯ К ОРГАНИЗАЦИИ ВЗАИМОДЕЙСТВИЯ ПОЛЬЗОВАТЕЛЯ И ОАИС </a:t>
            </a:r>
            <a:r>
              <a:rPr lang="ru-RU" sz="2800" dirty="0" smtClean="0"/>
              <a:t>(2/9)</a:t>
            </a:r>
            <a:endParaRPr lang="ru-RU" sz="2800" b="1" dirty="0" smtClean="0"/>
          </a:p>
          <a:p>
            <a:pPr indent="446088" algn="ctr"/>
            <a:endParaRPr lang="ru-RU" sz="2800" b="1" dirty="0"/>
          </a:p>
          <a:p>
            <a:pPr indent="446088"/>
            <a:r>
              <a:rPr lang="ru-RU" sz="2800" dirty="0" smtClean="0"/>
              <a:t>Схема построения взаимодействия Пользователя и ОАИС представлена на рисунке 2.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5305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0"/>
            <a:ext cx="11835569" cy="67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15958</Words>
  <Application>Microsoft Macintosh PowerPoint</Application>
  <PresentationFormat>Широкоэкранный</PresentationFormat>
  <Paragraphs>1146</Paragraphs>
  <Slides>246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246</vt:i4>
      </vt:variant>
    </vt:vector>
  </HeadingPairs>
  <TitlesOfParts>
    <vt:vector size="253" baseType="lpstr">
      <vt:lpstr>Calibri</vt:lpstr>
      <vt:lpstr>Calibri Light</vt:lpstr>
      <vt:lpstr>Courier New</vt:lpstr>
      <vt:lpstr>Mangal</vt:lpstr>
      <vt:lpstr>Wingdings</vt:lpstr>
      <vt:lpstr>Arial</vt:lpstr>
      <vt:lpstr>Тема Office</vt:lpstr>
      <vt:lpstr>ЭЛЕКТРОННОЕ ПРАВИТЕЛЬСТВО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Microsoft Office User</cp:lastModifiedBy>
  <cp:revision>129</cp:revision>
  <dcterms:created xsi:type="dcterms:W3CDTF">2020-12-02T16:35:42Z</dcterms:created>
  <dcterms:modified xsi:type="dcterms:W3CDTF">2021-11-08T13:15:25Z</dcterms:modified>
</cp:coreProperties>
</file>