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60" r:id="rId3"/>
    <p:sldId id="295" r:id="rId4"/>
    <p:sldId id="296" r:id="rId5"/>
    <p:sldId id="298" r:id="rId6"/>
    <p:sldId id="301" r:id="rId7"/>
    <p:sldId id="300" r:id="rId8"/>
    <p:sldId id="299" r:id="rId9"/>
    <p:sldId id="302" r:id="rId10"/>
    <p:sldId id="303" r:id="rId11"/>
    <p:sldId id="297" r:id="rId12"/>
    <p:sldId id="304" r:id="rId13"/>
    <p:sldId id="263" r:id="rId14"/>
    <p:sldId id="264" r:id="rId15"/>
    <p:sldId id="274" r:id="rId16"/>
    <p:sldId id="279" r:id="rId17"/>
    <p:sldId id="280" r:id="rId18"/>
    <p:sldId id="281" r:id="rId19"/>
    <p:sldId id="292" r:id="rId20"/>
    <p:sldId id="293" r:id="rId21"/>
    <p:sldId id="29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ontsquirrel.com/fonts/mul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910590" y="1737360"/>
            <a:ext cx="7322820" cy="1668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spc="-150" dirty="0">
                <a:effectLst/>
                <a:ea typeface="Times New Roman" panose="02020603050405020304" pitchFamily="18" charset="0"/>
              </a:rPr>
              <a:t>Генераторы псевдослучайных числовых последовательностей, используемые в средах разработки </a:t>
            </a:r>
            <a:endParaRPr lang="en-US" sz="3600" spc="-1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8D26D-4AF9-48EB-991F-47DB4649D50B}"/>
              </a:ext>
            </a:extLst>
          </p:cNvPr>
          <p:cNvSpPr txBox="1"/>
          <p:nvPr/>
        </p:nvSpPr>
        <p:spPr>
          <a:xfrm>
            <a:off x="7917180" y="106680"/>
            <a:ext cx="1165860" cy="63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ru-RU" i="1" spc="-150" dirty="0">
                <a:solidFill>
                  <a:srgbClr val="2CB0C2"/>
                </a:solidFill>
                <a:latin typeface="Nixie One"/>
                <a:sym typeface="Nixie One"/>
              </a:rPr>
              <a:t>ФПМИ, ММАД</a:t>
            </a:r>
          </a:p>
          <a:p>
            <a:pPr algn="r">
              <a:lnSpc>
                <a:spcPts val="1400"/>
              </a:lnSpc>
            </a:pPr>
            <a:r>
              <a:rPr lang="ru-RU" i="1" spc="-150" dirty="0">
                <a:solidFill>
                  <a:srgbClr val="2CB0C2"/>
                </a:solidFill>
                <a:latin typeface="Nixie One"/>
                <a:sym typeface="Nixie One"/>
              </a:rPr>
              <a:t>3 курс, 9 группа</a:t>
            </a:r>
          </a:p>
          <a:p>
            <a:pPr algn="r">
              <a:lnSpc>
                <a:spcPts val="1400"/>
              </a:lnSpc>
            </a:pPr>
            <a:r>
              <a:rPr lang="ru-RU" i="1" spc="-150" dirty="0">
                <a:solidFill>
                  <a:srgbClr val="2CB0C2"/>
                </a:solidFill>
                <a:latin typeface="Nixie One"/>
                <a:sym typeface="Nixie One"/>
              </a:rPr>
              <a:t>Крагель  Алина</a:t>
            </a:r>
            <a:endParaRPr lang="LID4096" sz="3600" i="1" spc="-150" dirty="0">
              <a:solidFill>
                <a:srgbClr val="2CB0C2"/>
              </a:solidFill>
              <a:latin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342900"/>
            <a:ext cx="6964680" cy="1615440"/>
          </a:xfrm>
        </p:spPr>
        <p:txBody>
          <a:bodyPr/>
          <a:lstStyle/>
          <a:p>
            <a:r>
              <a:rPr lang="ru-RU" spc="-150" dirty="0"/>
              <a:t>Генератор случайных чисел на основе счетчика</a:t>
            </a:r>
            <a:br>
              <a:rPr lang="ru-RU" spc="-150" dirty="0"/>
            </a:br>
            <a:r>
              <a:rPr lang="ru-RU" sz="1600" spc="-150" dirty="0"/>
              <a:t>Описание</a:t>
            </a:r>
            <a:endParaRPr lang="LID4096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090" y="1813560"/>
            <a:ext cx="7328110" cy="3002280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Генерация случайных чисел на основе счетчика (CBRNG, также известная как генератор псевдослучайных чисел на основе счетчика или CBPRNG) — это своего рода генератор псевдослучайных чисел, который использует только целочисленный счетчик в качестве своего внутреннего состояния. Мы можем думать о генераторе псевдослучайных чисел как о функции, которая преобразует серию битов, известную как начальное состояние, в новое состояние и случайное число. То есть, учитывая функцию ГПСП и начальное состояние, мы можем многократно использовать ГПСП для генерации последовательности состояний. </a:t>
            </a:r>
            <a:endParaRPr lang="LID4096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021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BE13D-54F9-4692-B3FC-847751FF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600" y="354120"/>
            <a:ext cx="6900760" cy="1798180"/>
          </a:xfrm>
        </p:spPr>
        <p:txBody>
          <a:bodyPr/>
          <a:lstStyle/>
          <a:p>
            <a:r>
              <a:rPr lang="ru-RU" spc="-150" dirty="0"/>
              <a:t>Генератор случайных чисел на основе счетчика</a:t>
            </a:r>
            <a:br>
              <a:rPr lang="ru-RU" spc="-150" dirty="0"/>
            </a:br>
            <a:r>
              <a:rPr lang="ru-RU" sz="1800" spc="-150" dirty="0"/>
              <a:t>Особенность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1DC035C-4555-4E21-953D-08386E401F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9620" y="1938940"/>
                <a:ext cx="6797040" cy="25304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ru-RU" sz="1800" dirty="0"/>
                  <a:t>Генератор случайных чисел на основе счетчика представляет собой ГПСП, в котором состояние «эволюционирует» особенным образом: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dirty="0"/>
                        </m:ctrlPr>
                      </m:sSubPr>
                      <m:e>
                        <m:r>
                          <a:rPr lang="en-US" sz="1800" dirty="0"/>
                          <m:t>𝑠𝑡𝑎𝑡𝑒</m:t>
                        </m:r>
                      </m:e>
                      <m:sub>
                        <m:r>
                          <a:rPr lang="ru-RU" sz="1800" dirty="0"/>
                          <m:t>𝑖</m:t>
                        </m:r>
                      </m:sub>
                    </m:sSub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ru-RU" sz="1800" dirty="0"/>
                  <a:t> . Таким образом, можно генерировать каждое число независимо, не зная результата предыдущего вызова. Это свойство упрощает запуск на нескольких потоках ЦП или графическом процессоре. Например, чтобы сгенерировать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800" dirty="0"/>
                  <a:t> случайных чисел на графическом процессоре, вы можете создать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800" dirty="0"/>
                  <a:t> потоков и заставить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ru-RU" sz="1800" dirty="0"/>
                  <a:t> поток вычислить</a:t>
                </a:r>
                <a:r>
                  <a:rPr lang="en-US" sz="1800" dirty="0"/>
                  <a:t> </a:t>
                </a:r>
                <a:r>
                  <a:rPr lang="ru-RU" sz="1800" dirty="0"/>
                  <a:t>CBRNG</a:t>
                </a:r>
                <a:r>
                  <a:rPr lang="en-US" sz="1800" dirty="0"/>
                  <a:t>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</a:t>
                </a:r>
                <a:r>
                  <a:rPr lang="ru-RU" sz="1800" dirty="0"/>
                  <a:t>.</a:t>
                </a:r>
                <a:endParaRPr lang="LID4096" sz="18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1DC035C-4555-4E21-953D-08386E401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9620" y="1938940"/>
                <a:ext cx="6797040" cy="2530400"/>
              </a:xfrm>
              <a:blipFill>
                <a:blip r:embed="rId2"/>
                <a:stretch>
                  <a:fillRect r="-8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0660FA-552D-4E94-BA98-638894E71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56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94970-5208-435F-BB16-37CBD137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1537480"/>
            <a:ext cx="7121740" cy="645300"/>
          </a:xfrm>
        </p:spPr>
        <p:txBody>
          <a:bodyPr/>
          <a:lstStyle/>
          <a:p>
            <a:r>
              <a:rPr lang="ru-RU" spc="-150" dirty="0"/>
              <a:t>Генератор случайных чисел на основе счетчика</a:t>
            </a:r>
            <a:br>
              <a:rPr lang="ru-RU" spc="-150" dirty="0"/>
            </a:br>
            <a:r>
              <a:rPr lang="ru-RU" sz="1800" spc="-150" dirty="0"/>
              <a:t>Особенность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B0CD0-453E-46DC-8C2D-07BA739FE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u-RU" dirty="0"/>
              <a:t>Помимо </a:t>
            </a:r>
            <a:r>
              <a:rPr lang="ru-RU" dirty="0" err="1"/>
              <a:t>Threefry</a:t>
            </a:r>
            <a:r>
              <a:rPr lang="ru-RU" dirty="0"/>
              <a:t> и ARS, </a:t>
            </a:r>
            <a:r>
              <a:rPr lang="ru-RU" dirty="0" err="1"/>
              <a:t>Salmon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 описал третий ГПСЧ на основе счетчика, </a:t>
            </a:r>
            <a:r>
              <a:rPr lang="ru-RU" dirty="0" err="1"/>
              <a:t>Philox</a:t>
            </a:r>
            <a:r>
              <a:rPr lang="ru-RU" dirty="0"/>
              <a:t>. Он основан на широких умножениях, например. умножение двух 32-битных чисел и получение 64-битного числа или умножение двух 64-битных чисел и получение 128-битного </a:t>
            </a:r>
            <a:r>
              <a:rPr lang="ru-RU" dirty="0" err="1"/>
              <a:t>числа.По</a:t>
            </a:r>
            <a:r>
              <a:rPr lang="ru-RU" dirty="0"/>
              <a:t> состоянию на 2020 год </a:t>
            </a:r>
            <a:r>
              <a:rPr lang="ru-RU" dirty="0" err="1"/>
              <a:t>Philox</a:t>
            </a:r>
            <a:r>
              <a:rPr lang="ru-RU" dirty="0"/>
              <a:t> популярен среди процессоров и графических процессоров. На графических процессорах библиотеки nVidia </a:t>
            </a:r>
            <a:r>
              <a:rPr lang="ru-RU" dirty="0" err="1"/>
              <a:t>cuRAND</a:t>
            </a:r>
            <a:r>
              <a:rPr lang="ru-RU" dirty="0"/>
              <a:t>[5] и </a:t>
            </a:r>
            <a:r>
              <a:rPr lang="ru-RU" dirty="0" err="1"/>
              <a:t>TensorFlow</a:t>
            </a:r>
            <a:r>
              <a:rPr lang="ru-RU" dirty="0"/>
              <a:t>[6] предоставляют реализации </a:t>
            </a:r>
            <a:r>
              <a:rPr lang="ru-RU" dirty="0" err="1"/>
              <a:t>Philox</a:t>
            </a:r>
            <a:r>
              <a:rPr lang="ru-RU" dirty="0"/>
              <a:t>. </a:t>
            </a:r>
            <a:r>
              <a:rPr lang="ru-RU"/>
              <a:t>На процессорах Intel MKL обеспечивает реализацию.</a:t>
            </a: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209A22-7C16-4E76-B765-D837D958B7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29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9BBD5"/>
                </a:solidFill>
              </a:rPr>
              <a:t>Presentation design</a:t>
            </a:r>
            <a:endParaRPr dirty="0"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This presentation uses the following typographies and colors: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Titles: Nixie One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Body copy: Muli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download the fonts on this page: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dirty="0"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https://www.fontsquirrel.com/fonts/muli</a:t>
            </a:r>
            <a:endParaRPr dirty="0"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</a:rPr>
              <a:t>Aquamarina </a:t>
            </a:r>
            <a:r>
              <a:rPr lang="en" b="1" dirty="0">
                <a:solidFill>
                  <a:srgbClr val="00E1C6"/>
                </a:solidFill>
              </a:rPr>
              <a:t>#00e1c6</a:t>
            </a:r>
            <a:r>
              <a:rPr lang="en" dirty="0">
                <a:solidFill>
                  <a:srgbClr val="C6DAEC"/>
                </a:solidFill>
              </a:rPr>
              <a:t>  /  Turquoise </a:t>
            </a:r>
            <a:r>
              <a:rPr lang="en" b="1" dirty="0">
                <a:solidFill>
                  <a:srgbClr val="19BBD5"/>
                </a:solidFill>
              </a:rPr>
              <a:t>#19bbd5</a:t>
            </a:r>
            <a:r>
              <a:rPr lang="en" dirty="0">
                <a:solidFill>
                  <a:srgbClr val="C6DAEC"/>
                </a:solidFill>
              </a:rPr>
              <a:t>  /  Skyblue </a:t>
            </a:r>
            <a:r>
              <a:rPr lang="en" b="1" dirty="0">
                <a:solidFill>
                  <a:srgbClr val="2C9DDE"/>
                </a:solidFill>
              </a:rPr>
              <a:t>#2c9dde</a:t>
            </a:r>
            <a:r>
              <a:rPr lang="en" dirty="0">
                <a:solidFill>
                  <a:srgbClr val="C6DAEC"/>
                </a:solidFill>
              </a:rPr>
              <a:t>  /  </a:t>
            </a:r>
            <a:endParaRPr dirty="0"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</a:rPr>
              <a:t>Light gray </a:t>
            </a:r>
            <a:r>
              <a:rPr lang="en" b="1" dirty="0">
                <a:solidFill>
                  <a:srgbClr val="C6DAEC"/>
                </a:solidFill>
              </a:rPr>
              <a:t>#c6daec</a:t>
            </a:r>
            <a:r>
              <a:rPr lang="en" dirty="0">
                <a:solidFill>
                  <a:srgbClr val="C6DAEC"/>
                </a:solidFill>
              </a:rPr>
              <a:t>  /  Dark blue  </a:t>
            </a:r>
            <a:r>
              <a:rPr lang="en" b="1" dirty="0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195980" y="1800990"/>
            <a:ext cx="6282300" cy="1541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i="1" dirty="0"/>
              <a:t>Джон фон Нейман: «Любой, кто рассматривает арифметические методы получения случайных чисел, конечно, находится в состоянии греха».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A5DAE-0865-4DC5-BBFB-2306740B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750" y="594666"/>
            <a:ext cx="5582500" cy="1001680"/>
          </a:xfrm>
        </p:spPr>
        <p:txBody>
          <a:bodyPr/>
          <a:lstStyle/>
          <a:p>
            <a:r>
              <a:rPr lang="ru-RU" sz="4400" spc="-150" dirty="0"/>
              <a:t>ГПСП </a:t>
            </a:r>
            <a:r>
              <a:rPr lang="en-US" sz="4400" spc="-150" dirty="0"/>
              <a:t>Wichmann–Hill</a:t>
            </a:r>
            <a:br>
              <a:rPr lang="en-US" sz="4400" spc="-150" dirty="0"/>
            </a:br>
            <a:r>
              <a:rPr lang="ru-RU" sz="2000" spc="-150" dirty="0">
                <a:sym typeface="Muli"/>
              </a:rPr>
              <a:t>1982 г</a:t>
            </a:r>
            <a:r>
              <a:rPr lang="en-US" sz="2000" spc="-150" dirty="0">
                <a:sym typeface="Muli"/>
              </a:rPr>
              <a:t>.</a:t>
            </a:r>
            <a:r>
              <a:rPr lang="ru-RU" sz="2000" spc="-150" dirty="0">
                <a:sym typeface="Muli"/>
              </a:rPr>
              <a:t>, Брайан</a:t>
            </a:r>
            <a:r>
              <a:rPr lang="en-US" sz="2000" spc="-150" dirty="0">
                <a:sym typeface="Muli"/>
              </a:rPr>
              <a:t> </a:t>
            </a:r>
            <a:r>
              <a:rPr lang="ru-RU" sz="2000" spc="-150" dirty="0" err="1">
                <a:sym typeface="Muli"/>
              </a:rPr>
              <a:t>Уичманом</a:t>
            </a:r>
            <a:r>
              <a:rPr lang="ru-RU" sz="2000" spc="-150" dirty="0">
                <a:sym typeface="Muli"/>
              </a:rPr>
              <a:t> и Дэвид Хилл</a:t>
            </a:r>
            <a:endParaRPr lang="LID4096" sz="4400" spc="-15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C3999-2C3A-4D67-9401-48E954301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080" y="1596346"/>
            <a:ext cx="6713220" cy="2846114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Генератор состоит из трех линейных конгруэнтных генераторов с разными простыми модулями, каждый из которых используется для получения равномерно распределенного числа от 0 до 1. Они суммируются по модулю 1. Суммирование трех генераторов дает псевдослучайную последовательность с циклом, превышающим 6,95 × 1012. В частности, модули равны 30269, 30307 и 30323, что дает периоды 30268, 30306 и 30322. Общий период является наименьшим общим кратным этих чисел: 30268×30306×30322/4 = 6953607871644.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22015E-B025-4E5B-ADBB-E463D0BC6E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185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19612"/>
            <a:ext cx="4944300" cy="1017725"/>
          </a:xfrm>
        </p:spPr>
        <p:txBody>
          <a:bodyPr/>
          <a:lstStyle/>
          <a:p>
            <a:r>
              <a:rPr lang="ru-RU" sz="4400" spc="-150" dirty="0"/>
              <a:t>ГПСП </a:t>
            </a:r>
            <a:r>
              <a:rPr lang="en-US" sz="4400" spc="-150" dirty="0"/>
              <a:t>Wichmann–Hill</a:t>
            </a:r>
            <a:br>
              <a:rPr lang="be-BY" sz="4400" spc="-150" dirty="0"/>
            </a:br>
            <a:r>
              <a:rPr lang="be-BY" sz="2000" spc="-150" dirty="0">
                <a:sym typeface="Muli"/>
              </a:rPr>
              <a:t>Применение</a:t>
            </a:r>
            <a:endParaRPr lang="LID4096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60" y="1737337"/>
            <a:ext cx="8011580" cy="3048188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ГПСП был применен в </a:t>
            </a:r>
            <a:r>
              <a:rPr lang="en-US" sz="2000" b="1" dirty="0"/>
              <a:t>Excel 2003</a:t>
            </a:r>
            <a:r>
              <a:rPr lang="ru-RU" sz="2000" b="1" dirty="0"/>
              <a:t> </a:t>
            </a:r>
            <a:r>
              <a:rPr lang="ru-RU" sz="1800" dirty="0"/>
              <a:t>и в поздних версиях </a:t>
            </a:r>
            <a:r>
              <a:rPr lang="en-US" sz="1800" b="1" dirty="0"/>
              <a:t>Excel</a:t>
            </a:r>
            <a:r>
              <a:rPr lang="ru-RU" sz="1800" b="1" dirty="0"/>
              <a:t> </a:t>
            </a:r>
            <a:r>
              <a:rPr lang="ru-RU" sz="1800" dirty="0"/>
              <a:t>функции </a:t>
            </a:r>
            <a:r>
              <a:rPr lang="en-US" sz="1800" dirty="0"/>
              <a:t>RAND</a:t>
            </a:r>
            <a:r>
              <a:rPr lang="ru-RU" sz="1800" dirty="0"/>
              <a:t>. Существует предположение, что разработчики Excel </a:t>
            </a:r>
            <a:r>
              <a:rPr lang="en-US" sz="1800" dirty="0"/>
              <a:t>“</a:t>
            </a:r>
            <a:r>
              <a:rPr lang="ru-RU" sz="1800" dirty="0"/>
              <a:t>испортили</a:t>
            </a:r>
            <a:r>
              <a:rPr lang="en-US" sz="1800" dirty="0"/>
              <a:t>”</a:t>
            </a:r>
            <a:r>
              <a:rPr lang="ru-RU" sz="1800" dirty="0"/>
              <a:t> часть WH, которая принимает десятичную часть суммы, что и повлияло на работоспособность генератора. Код </a:t>
            </a:r>
            <a:r>
              <a:rPr lang="ru-RU" sz="1800" i="1" dirty="0" err="1"/>
              <a:t>Fortran</a:t>
            </a:r>
            <a:r>
              <a:rPr lang="ru-RU" sz="1800" dirty="0"/>
              <a:t> использует AMOD(</a:t>
            </a:r>
            <a:r>
              <a:rPr lang="ru-RU" sz="1800" dirty="0" err="1"/>
              <a:t>sum</a:t>
            </a:r>
            <a:r>
              <a:rPr lang="ru-RU" sz="1800" dirty="0"/>
              <a:t>, 1.0), что означает сумму трех уравнений по модулю 1.0. Если вы вычисляете целое число x по модулю 1 в большинстве языков программирования, вы получаете остаток после деления на 1, который всегда равен 0. Но в </a:t>
            </a:r>
            <a:r>
              <a:rPr lang="ru-RU" sz="1800" i="1" dirty="0" err="1"/>
              <a:t>Fortran</a:t>
            </a:r>
            <a:r>
              <a:rPr lang="ru-RU" sz="1800" dirty="0"/>
              <a:t> вы получаете десятичную часть действительного числа, например, AMOD(3,456, 1,0) = 0,456.</a:t>
            </a:r>
          </a:p>
          <a:p>
            <a:pPr marL="139700" indent="0">
              <a:buNone/>
            </a:pPr>
            <a:r>
              <a:rPr lang="ru-RU" sz="1800" dirty="0"/>
              <a:t>ГПСП был стандартным</a:t>
            </a:r>
            <a:r>
              <a:rPr lang="en-US" sz="1800" dirty="0"/>
              <a:t> </a:t>
            </a:r>
            <a:r>
              <a:rPr lang="ru-RU" sz="1800" dirty="0"/>
              <a:t>генератором в</a:t>
            </a:r>
            <a:r>
              <a:rPr lang="en-US" sz="1800" dirty="0"/>
              <a:t> Python </a:t>
            </a:r>
            <a:r>
              <a:rPr lang="ru-RU" sz="1800" dirty="0"/>
              <a:t>до версии </a:t>
            </a:r>
            <a:r>
              <a:rPr lang="en-US" sz="1800" dirty="0"/>
              <a:t>2.2.</a:t>
            </a:r>
            <a:endParaRPr lang="ru-RU" sz="1800" dirty="0"/>
          </a:p>
          <a:p>
            <a:pPr marL="139700" indent="0">
              <a:buNone/>
            </a:pPr>
            <a:endParaRPr lang="ru-RU" sz="1800" b="1" dirty="0"/>
          </a:p>
          <a:p>
            <a:pPr marL="139700" indent="0">
              <a:buNone/>
            </a:pPr>
            <a:endParaRPr lang="LID4096" sz="1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9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20" y="541020"/>
            <a:ext cx="6138760" cy="1302997"/>
          </a:xfrm>
        </p:spPr>
        <p:txBody>
          <a:bodyPr/>
          <a:lstStyle/>
          <a:p>
            <a:r>
              <a:rPr lang="ru-RU" sz="4400" spc="-150" dirty="0"/>
              <a:t>ГПСП Парка-Миллера</a:t>
            </a:r>
            <a:br>
              <a:rPr lang="be-BY" sz="4400" spc="-150" dirty="0"/>
            </a:br>
            <a:r>
              <a:rPr lang="be-BY" sz="2000" spc="-150" dirty="0"/>
              <a:t>1988 г., Парк и Миллер</a:t>
            </a:r>
            <a:endParaRPr lang="LID4096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DD0AFF5-CF2D-41F9-A5F1-8D6B55A0EB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4760" y="1737337"/>
                <a:ext cx="7142900" cy="3048188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ru-RU" sz="1800" dirty="0"/>
                  <a:t>ГПСП представляет собой линейный конгруэнтный генератор, действующий в мультипликативной группе целый чисел по модулю </a:t>
                </a:r>
                <a:r>
                  <a:rPr lang="en-US" sz="1800" dirty="0"/>
                  <a:t>m</a:t>
                </a:r>
                <a:r>
                  <a:rPr lang="ru-RU" sz="1800" dirty="0"/>
                  <a:t>:</a:t>
                </a: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1800" dirty="0"/>
              </a:p>
              <a:p>
                <a:pPr marL="13970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800" b="0" i="1" smtClean="0"/>
                      <m:t>простое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ru-RU" sz="1800" dirty="0"/>
                      <m:t>взаимно простое с </m:t>
                    </m:r>
                    <m:r>
                      <m:rPr>
                        <m:nor/>
                      </m:rPr>
                      <a:rPr lang="en-US" sz="1800" dirty="0"/>
                      <m:t>m</m:t>
                    </m:r>
                    <m:r>
                      <m:rPr>
                        <m:nor/>
                      </m:rPr>
                      <a:rPr lang="ru-RU" sz="1800" dirty="0"/>
                      <m:t>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– </a:t>
                </a:r>
                <a:r>
                  <a:rPr lang="ru-RU" sz="1800" dirty="0"/>
                  <a:t>первообразный корень по модулю </a:t>
                </a:r>
                <a:r>
                  <a:rPr lang="en-US" sz="1800" dirty="0"/>
                  <a:t>m.</a:t>
                </a:r>
                <a:endParaRPr lang="ru-RU" sz="1800" dirty="0"/>
              </a:p>
              <a:p>
                <a:pPr marL="139700" indent="0">
                  <a:buNone/>
                </a:pPr>
                <a:r>
                  <a:rPr lang="ru-RU" sz="1800" dirty="0"/>
                  <a:t>Предложенные авторами параметры: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i="1" dirty="0" smtClean="0"/>
                      <m:t>m</m:t>
                    </m:r>
                    <m:r>
                      <m:rPr>
                        <m:nor/>
                      </m:rPr>
                      <a:rPr lang="en-US" sz="1800" i="1" dirty="0" smtClean="0"/>
                      <m:t> =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m:rPr>
                        <m:nor/>
                      </m:rPr>
                      <a:rPr lang="en-US" sz="1800" i="1" dirty="0"/>
                      <m:t> </m:t>
                    </m:r>
                    <m:r>
                      <m:rPr>
                        <m:nor/>
                      </m:rPr>
                      <a:rPr lang="en-US" sz="1800" i="1" dirty="0"/>
                      <m:t>− 1 = 2 147 483 647</m:t>
                    </m:r>
                    <m:r>
                      <m:rPr>
                        <m:nor/>
                      </m:rPr>
                      <a:rPr lang="en-US" sz="1800" i="1" dirty="0" smtClean="0"/>
                      <m:t> </m:t>
                    </m:r>
                    <m:r>
                      <m:rPr>
                        <m:nor/>
                      </m:rPr>
                      <a:rPr lang="en-US" sz="1800" i="0" dirty="0" smtClean="0"/>
                      <m:t>(</m:t>
                    </m:r>
                    <m:r>
                      <m:rPr>
                        <m:nor/>
                      </m:rPr>
                      <a:rPr lang="ru-RU" sz="1800" dirty="0"/>
                      <m:t>простое число Мерсенна</m:t>
                    </m:r>
                    <m:sSub>
                      <m:sSub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m:rPr>
                        <m:nor/>
                      </m:rPr>
                      <a:rPr lang="ru-RU" sz="1800" dirty="0"/>
                      <m:t>)</m:t>
                    </m:r>
                  </m:oMath>
                </a14:m>
                <a:r>
                  <a:rPr lang="en-US" sz="1800" dirty="0"/>
                  <a:t>,</a:t>
                </a:r>
                <a:r>
                  <a:rPr lang="ru-RU" sz="1800" dirty="0"/>
                  <a:t> </a:t>
                </a:r>
                <a:r>
                  <a:rPr lang="en-US" sz="1800" i="1" dirty="0"/>
                  <a:t>a</a:t>
                </a:r>
                <a:r>
                  <a:rPr lang="en-US" sz="1800" dirty="0"/>
                  <a:t> = 7</a:t>
                </a:r>
                <a:r>
                  <a:rPr lang="en-US" sz="1800" baseline="30000" dirty="0"/>
                  <a:t>5</a:t>
                </a:r>
                <a:r>
                  <a:rPr lang="en-US" sz="1800" dirty="0"/>
                  <a:t> = 16</a:t>
                </a:r>
                <a:r>
                  <a:rPr lang="ru-RU" sz="1800" dirty="0"/>
                  <a:t> </a:t>
                </a:r>
                <a:r>
                  <a:rPr lang="en-US" sz="1800" dirty="0"/>
                  <a:t>807</a:t>
                </a:r>
                <a:r>
                  <a:rPr lang="ru-RU" sz="1800" dirty="0"/>
                  <a:t> (первообразный корень по модулю </a:t>
                </a:r>
                <a:r>
                  <a:rPr lang="en-US" sz="1800" dirty="0"/>
                  <a:t>m</a:t>
                </a:r>
                <a:r>
                  <a:rPr lang="ru-RU" sz="1800" dirty="0"/>
                  <a:t>). Такой генератор известен как </a:t>
                </a:r>
                <a:r>
                  <a:rPr lang="en-US" sz="1800" dirty="0"/>
                  <a:t>MINSTD</a:t>
                </a:r>
                <a:r>
                  <a:rPr lang="ru-RU" sz="1800" dirty="0"/>
                  <a:t>.</a:t>
                </a:r>
              </a:p>
              <a:p>
                <a:pPr marL="139700" indent="0">
                  <a:buNone/>
                </a:pPr>
                <a:endParaRPr lang="ru-RU" sz="1800" dirty="0"/>
              </a:p>
              <a:p>
                <a:pPr marL="139700" indent="0">
                  <a:buNone/>
                </a:pPr>
                <a:endParaRPr lang="LID4096" sz="18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DD0AFF5-CF2D-41F9-A5F1-8D6B55A0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4760" y="1737337"/>
                <a:ext cx="7142900" cy="30481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86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20" y="541020"/>
            <a:ext cx="6138760" cy="1302997"/>
          </a:xfrm>
        </p:spPr>
        <p:txBody>
          <a:bodyPr/>
          <a:lstStyle/>
          <a:p>
            <a:r>
              <a:rPr lang="ru-RU" sz="4400" spc="-150" dirty="0"/>
              <a:t>ГПСП Парка-Миллера</a:t>
            </a:r>
            <a:br>
              <a:rPr lang="be-BY" sz="4400" spc="-150" dirty="0"/>
            </a:br>
            <a:r>
              <a:rPr lang="be-BY" sz="2000" spc="-150" dirty="0"/>
              <a:t>Применение</a:t>
            </a:r>
            <a:endParaRPr lang="LID4096" sz="2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60" y="1844017"/>
            <a:ext cx="6637020" cy="1745003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Хотя MINSTD позже подвергся критике </a:t>
            </a:r>
            <a:r>
              <a:rPr lang="ru-RU" sz="1800" dirty="0" err="1"/>
              <a:t>Марсаглия</a:t>
            </a:r>
            <a:r>
              <a:rPr lang="ru-RU" sz="1800" dirty="0"/>
              <a:t> и Салливан (1993), он все еще используется сегодня (в частности, в </a:t>
            </a:r>
            <a:r>
              <a:rPr lang="ru-RU" sz="2000" b="1" dirty="0" err="1"/>
              <a:t>CarbonLib</a:t>
            </a:r>
            <a:r>
              <a:rPr lang="ru-RU" sz="1800" dirty="0"/>
              <a:t> и </a:t>
            </a:r>
            <a:r>
              <a:rPr lang="ru-RU" sz="2000" b="1" dirty="0"/>
              <a:t>C ++ 11 minstd_rand0</a:t>
            </a:r>
            <a:r>
              <a:rPr lang="ru-RU" sz="1800" dirty="0"/>
              <a:t>). Парк, Миллер и </a:t>
            </a:r>
            <a:r>
              <a:rPr lang="ru-RU" sz="1800" dirty="0" err="1"/>
              <a:t>Стокмейер</a:t>
            </a:r>
            <a:r>
              <a:rPr lang="ru-RU" sz="1800" dirty="0"/>
              <a:t> ответили на критику, предложив использовать множитель </a:t>
            </a:r>
            <a:r>
              <a:rPr lang="en-US" sz="1800" dirty="0"/>
              <a:t>a = 48</a:t>
            </a:r>
            <a:r>
              <a:rPr lang="ru-RU" sz="1800" dirty="0"/>
              <a:t> </a:t>
            </a:r>
            <a:r>
              <a:rPr lang="en-US" sz="1800" dirty="0"/>
              <a:t>271 </a:t>
            </a:r>
            <a:r>
              <a:rPr lang="ru-RU" sz="1800" dirty="0"/>
              <a:t>вместо 16 807.</a:t>
            </a:r>
            <a:endParaRPr lang="LID4096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3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20" y="541020"/>
            <a:ext cx="6138760" cy="1302997"/>
          </a:xfrm>
        </p:spPr>
        <p:txBody>
          <a:bodyPr/>
          <a:lstStyle/>
          <a:p>
            <a:r>
              <a:rPr lang="ru-RU" sz="4400" spc="-150" dirty="0"/>
              <a:t>Вихрь </a:t>
            </a:r>
            <a:r>
              <a:rPr lang="ru-RU" sz="4400" spc="-150" dirty="0" err="1"/>
              <a:t>Мерсенна</a:t>
            </a:r>
            <a:br>
              <a:rPr lang="be-BY" sz="4400" spc="-150" dirty="0"/>
            </a:br>
            <a:r>
              <a:rPr lang="ru-RU" sz="2000" spc="-150" dirty="0"/>
              <a:t> 1997 г., </a:t>
            </a:r>
            <a:r>
              <a:rPr lang="ru-RU" sz="2000" spc="-150" dirty="0" err="1"/>
              <a:t>Макото</a:t>
            </a:r>
            <a:r>
              <a:rPr lang="ru-RU" sz="2000" spc="-150" dirty="0"/>
              <a:t> Мацумото и </a:t>
            </a:r>
            <a:r>
              <a:rPr lang="ru-RU" sz="2000" spc="-150" dirty="0" err="1"/>
              <a:t>Такудзи</a:t>
            </a:r>
            <a:r>
              <a:rPr lang="ru-RU" sz="2000" spc="-150" dirty="0"/>
              <a:t> </a:t>
            </a:r>
            <a:r>
              <a:rPr lang="ru-RU" sz="2000" spc="-150" dirty="0" err="1"/>
              <a:t>Нисимура</a:t>
            </a:r>
            <a:endParaRPr lang="LID4096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DD0AFF5-CF2D-41F9-A5F1-8D6B55A0EB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4760" y="1737337"/>
                <a:ext cx="7142900" cy="3048188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ru-RU" sz="1800" dirty="0"/>
                  <a:t>Вихрь </a:t>
                </a:r>
                <a:r>
                  <a:rPr lang="ru-RU" sz="1800" dirty="0" err="1"/>
                  <a:t>Мерсенна</a:t>
                </a:r>
                <a:r>
                  <a:rPr lang="ru-RU" sz="1800" dirty="0"/>
                  <a:t> основывается на свойствах простых чисел </a:t>
                </a:r>
                <a:r>
                  <a:rPr lang="ru-RU" sz="1800" dirty="0" err="1"/>
                  <a:t>Мерсенна</a:t>
                </a:r>
                <a:r>
                  <a:rPr lang="ru-RU" sz="1800" dirty="0"/>
                  <a:t> и обеспечивает быструю генерацию высококачественных по критерию случайности псевдослучайных чисел. Вихрь </a:t>
                </a:r>
                <a:r>
                  <a:rPr lang="ru-RU" sz="1800" dirty="0" err="1"/>
                  <a:t>Мерсенна</a:t>
                </a:r>
                <a:r>
                  <a:rPr lang="ru-RU" sz="1800" dirty="0"/>
                  <a:t> лишён многих недостатков, присущих другим ГПСЧ, таких как малый период, предсказуемость, легко выявляемые статистические закономерности. Существуют по меньшей мере два общих варианта алгоритма, различающихся только величиной используемого простого числа </a:t>
                </a:r>
                <a:r>
                  <a:rPr lang="ru-RU" sz="1800" dirty="0" err="1"/>
                  <a:t>Мерсенна</a:t>
                </a:r>
                <a:r>
                  <a:rPr lang="ru-RU" sz="1800" dirty="0"/>
                  <a:t>, наиболее распространённым из которых является алгоритм MT19937, период которого составляет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800" b="0" i="1" dirty="0" smtClean="0">
                            <a:latin typeface="Cambria Math" panose="02040503050406030204" pitchFamily="18" charset="0"/>
                          </a:rPr>
                          <m:t>19937</m:t>
                        </m:r>
                      </m:sup>
                    </m:sSup>
                  </m:oMath>
                </a14:m>
                <a:r>
                  <a:rPr lang="ru-RU" sz="1800" dirty="0"/>
                  <a:t> − 1.</a:t>
                </a:r>
                <a:endParaRPr lang="LID4096" sz="18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DD0AFF5-CF2D-41F9-A5F1-8D6B55A0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4760" y="1737337"/>
                <a:ext cx="7142900" cy="3048188"/>
              </a:xfrm>
              <a:blipFill>
                <a:blip r:embed="rId2"/>
                <a:stretch>
                  <a:fillRect r="-3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019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840" y="533400"/>
            <a:ext cx="6138760" cy="1074397"/>
          </a:xfrm>
        </p:spPr>
        <p:txBody>
          <a:bodyPr/>
          <a:lstStyle/>
          <a:p>
            <a:r>
              <a:rPr lang="ru-RU" sz="4400" spc="-150" dirty="0"/>
              <a:t>Вихрь </a:t>
            </a:r>
            <a:r>
              <a:rPr lang="ru-RU" sz="4400" spc="-150" dirty="0" err="1"/>
              <a:t>Мерсенна</a:t>
            </a:r>
            <a:br>
              <a:rPr lang="be-BY" sz="4400" spc="-150" dirty="0"/>
            </a:br>
            <a:r>
              <a:rPr lang="be-BY" sz="2000" spc="-150" dirty="0"/>
              <a:t>Характеристика</a:t>
            </a:r>
            <a:endParaRPr lang="LID4096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000" y="1333312"/>
            <a:ext cx="7645820" cy="3634928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Вихрь </a:t>
            </a:r>
            <a:r>
              <a:rPr lang="ru-RU" sz="1800" dirty="0" err="1"/>
              <a:t>Мерсенна</a:t>
            </a:r>
            <a:r>
              <a:rPr lang="ru-RU" sz="1800" dirty="0"/>
              <a:t> является витковым регистром сдвига с обобщённой отдачей. «Вихрь» — это преобразование, которое обеспечивает равномерное распределение генерируемых псевдослучайных чисел в 623 измерениях (для линейных конгруэнтных генераторов оно ограничено 5 измерениями). Поэтому функция корреляции между двумя последовательностями выборок в выходной последовательности вихря </a:t>
            </a:r>
            <a:r>
              <a:rPr lang="ru-RU" sz="1800" dirty="0" err="1"/>
              <a:t>Мерсенна</a:t>
            </a:r>
            <a:r>
              <a:rPr lang="ru-RU" sz="1800" dirty="0"/>
              <a:t> пренебрежимо мала. Псевдослучайная последовательность имеет очень большой период, равный числу </a:t>
            </a:r>
            <a:r>
              <a:rPr lang="ru-RU" sz="1800" dirty="0" err="1"/>
              <a:t>Мерсенна</a:t>
            </a:r>
            <a:r>
              <a:rPr lang="ru-RU" sz="1800" dirty="0"/>
              <a:t>, что более чем достаточно для многих практических приложений. Существуют эффективные реализации Вихря </a:t>
            </a:r>
            <a:r>
              <a:rPr lang="ru-RU" sz="1800" dirty="0" err="1"/>
              <a:t>Мерсенна</a:t>
            </a:r>
            <a:r>
              <a:rPr lang="ru-RU" sz="1800" dirty="0"/>
              <a:t>, превосходящие по скорости многие стандартные ГПСЧ (в частности, в 2—3 раза быстрее линейных конгруэнтных генераторов).</a:t>
            </a:r>
            <a:endParaRPr lang="LID4096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79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840" y="533400"/>
            <a:ext cx="6138760" cy="1074397"/>
          </a:xfrm>
        </p:spPr>
        <p:txBody>
          <a:bodyPr/>
          <a:lstStyle/>
          <a:p>
            <a:r>
              <a:rPr lang="ru-RU" sz="4400" spc="-150" dirty="0"/>
              <a:t>Вихрь </a:t>
            </a:r>
            <a:r>
              <a:rPr lang="ru-RU" sz="4400" spc="-150" dirty="0" err="1"/>
              <a:t>Мерсенна</a:t>
            </a:r>
            <a:br>
              <a:rPr lang="be-BY" sz="4400" spc="-150" dirty="0"/>
            </a:br>
            <a:r>
              <a:rPr lang="be-BY" sz="2000" spc="-150" dirty="0"/>
              <a:t>Применение</a:t>
            </a:r>
            <a:endParaRPr lang="LID4096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090" y="1462852"/>
            <a:ext cx="7645820" cy="3215828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Алгоритм вихря </a:t>
            </a:r>
            <a:r>
              <a:rPr lang="ru-RU" sz="1800" dirty="0" err="1"/>
              <a:t>Мерсенна</a:t>
            </a:r>
            <a:r>
              <a:rPr lang="ru-RU" sz="1800" dirty="0"/>
              <a:t> реализован в программной библиотеке </a:t>
            </a:r>
            <a:r>
              <a:rPr lang="ru-RU" sz="1800" dirty="0" err="1"/>
              <a:t>Boost</a:t>
            </a:r>
            <a:r>
              <a:rPr lang="ru-RU" sz="1800" dirty="0"/>
              <a:t>, </a:t>
            </a:r>
            <a:r>
              <a:rPr lang="ru-RU" sz="1800" dirty="0" err="1"/>
              <a:t>Glib</a:t>
            </a:r>
            <a:r>
              <a:rPr lang="ru-RU" sz="1800" dirty="0"/>
              <a:t> и стандартных библиотеках для C++, Python (с версии 2.3), Ruby, R, PHP, MATLAB, </a:t>
            </a:r>
            <a:r>
              <a:rPr lang="ru-RU" sz="1800" dirty="0" err="1"/>
              <a:t>Autoit</a:t>
            </a:r>
            <a:r>
              <a:rPr lang="ru-RU" sz="1800" dirty="0"/>
              <a:t>.</a:t>
            </a:r>
          </a:p>
          <a:p>
            <a:pPr marL="139700" indent="0">
              <a:buNone/>
            </a:pPr>
            <a:r>
              <a:rPr lang="ru-RU" sz="1800" dirty="0"/>
              <a:t>Выдаваемые вихрем </a:t>
            </a:r>
            <a:r>
              <a:rPr lang="ru-RU" sz="1800" dirty="0" err="1"/>
              <a:t>Мерсенна</a:t>
            </a:r>
            <a:r>
              <a:rPr lang="ru-RU" sz="1800" dirty="0"/>
              <a:t> последовательности псевдослучайных чисел успешно проходят статистические тесты DIEHARD, что подтверждает их хорошие статистические свойства.</a:t>
            </a:r>
          </a:p>
          <a:p>
            <a:pPr marL="139700" indent="0">
              <a:buNone/>
            </a:pPr>
            <a:r>
              <a:rPr lang="ru-RU" sz="1800" dirty="0"/>
              <a:t>Генератор не предназначен для получения криптографически стойких случайных последовательностей чисел. Для обеспечения криптостойкости выходную последовательность генератора необходимо подвергнуть обработке одним из криптографических алгоритмов хеширования</a:t>
            </a:r>
            <a:endParaRPr lang="LID4096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4223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Microsoft Office PowerPoint</Application>
  <PresentationFormat>Экран (16:9)</PresentationFormat>
  <Paragraphs>111</Paragraphs>
  <Slides>21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Helvetica Neue</vt:lpstr>
      <vt:lpstr>Muli</vt:lpstr>
      <vt:lpstr>Nixie One</vt:lpstr>
      <vt:lpstr>Imogen template</vt:lpstr>
      <vt:lpstr>Генераторы псевдослучайных числовых последовательностей, используемые в средах разработки </vt:lpstr>
      <vt:lpstr>Презентация PowerPoint</vt:lpstr>
      <vt:lpstr>ГПСП Wichmann–Hill 1982 г., Брайан Уичманом и Дэвид Хилл</vt:lpstr>
      <vt:lpstr>ГПСП Wichmann–Hill Применение</vt:lpstr>
      <vt:lpstr>ГПСП Парка-Миллера 1988 г., Парк и Миллер</vt:lpstr>
      <vt:lpstr>ГПСП Парка-Миллера Применение</vt:lpstr>
      <vt:lpstr>Вихрь Мерсенна  1997 г., Макото Мацумото и Такудзи Нисимура</vt:lpstr>
      <vt:lpstr>Вихрь Мерсенна Характеристика</vt:lpstr>
      <vt:lpstr>Вихрь Мерсенна Применение</vt:lpstr>
      <vt:lpstr>Генератор случайных чисел на основе счетчика Описание</vt:lpstr>
      <vt:lpstr>Генератор случайных чисел на основе счетчика Особенность</vt:lpstr>
      <vt:lpstr>Генератор случайных чисел на основе счетчика Особенность</vt:lpstr>
      <vt:lpstr>You can also split your content</vt:lpstr>
      <vt:lpstr>In two or three columns</vt:lpstr>
      <vt:lpstr>Let’s review some concepts</vt:lpstr>
      <vt:lpstr>Thanks!</vt:lpstr>
      <vt:lpstr>Credits</vt:lpstr>
      <vt:lpstr>Presentation design</vt:lpstr>
      <vt:lpstr>Презентация PowerPoint</vt:lpstr>
      <vt:lpstr>Diagrams and infographics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псевдослучайных числовых последовательностей, используемые в средах разработки </dc:title>
  <cp:lastModifiedBy>Dead Owwl</cp:lastModifiedBy>
  <cp:revision>1</cp:revision>
  <dcterms:modified xsi:type="dcterms:W3CDTF">2022-03-17T12:02:07Z</dcterms:modified>
</cp:coreProperties>
</file>