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37"/>
  </p:notesMasterIdLst>
  <p:handoutMasterIdLst>
    <p:handoutMasterId r:id="rId38"/>
  </p:handoutMasterIdLst>
  <p:sldIdLst>
    <p:sldId id="896" r:id="rId4"/>
    <p:sldId id="942" r:id="rId5"/>
    <p:sldId id="903" r:id="rId6"/>
    <p:sldId id="899" r:id="rId7"/>
    <p:sldId id="902" r:id="rId8"/>
    <p:sldId id="913" r:id="rId9"/>
    <p:sldId id="901" r:id="rId10"/>
    <p:sldId id="916" r:id="rId11"/>
    <p:sldId id="915" r:id="rId12"/>
    <p:sldId id="917" r:id="rId13"/>
    <p:sldId id="918" r:id="rId14"/>
    <p:sldId id="919" r:id="rId15"/>
    <p:sldId id="920" r:id="rId16"/>
    <p:sldId id="921" r:id="rId17"/>
    <p:sldId id="922" r:id="rId18"/>
    <p:sldId id="927" r:id="rId19"/>
    <p:sldId id="924" r:id="rId20"/>
    <p:sldId id="926" r:id="rId21"/>
    <p:sldId id="923" r:id="rId22"/>
    <p:sldId id="928" r:id="rId23"/>
    <p:sldId id="929" r:id="rId24"/>
    <p:sldId id="930" r:id="rId25"/>
    <p:sldId id="931" r:id="rId26"/>
    <p:sldId id="932" r:id="rId27"/>
    <p:sldId id="933" r:id="rId28"/>
    <p:sldId id="934" r:id="rId29"/>
    <p:sldId id="935" r:id="rId30"/>
    <p:sldId id="936" r:id="rId31"/>
    <p:sldId id="937" r:id="rId32"/>
    <p:sldId id="938" r:id="rId33"/>
    <p:sldId id="939" r:id="rId34"/>
    <p:sldId id="940" r:id="rId35"/>
    <p:sldId id="824" r:id="rId36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rd work" id="{D34E524A-D6EF-4CBC-A13A-51C3740B0549}">
          <p14:sldIdLst>
            <p14:sldId id="896"/>
            <p14:sldId id="942"/>
            <p14:sldId id="903"/>
            <p14:sldId id="899"/>
            <p14:sldId id="902"/>
            <p14:sldId id="913"/>
            <p14:sldId id="901"/>
            <p14:sldId id="916"/>
            <p14:sldId id="915"/>
            <p14:sldId id="917"/>
            <p14:sldId id="918"/>
            <p14:sldId id="919"/>
            <p14:sldId id="920"/>
            <p14:sldId id="921"/>
            <p14:sldId id="922"/>
            <p14:sldId id="927"/>
            <p14:sldId id="924"/>
            <p14:sldId id="926"/>
            <p14:sldId id="923"/>
            <p14:sldId id="928"/>
            <p14:sldId id="929"/>
            <p14:sldId id="930"/>
            <p14:sldId id="931"/>
            <p14:sldId id="932"/>
            <p14:sldId id="933"/>
            <p14:sldId id="934"/>
            <p14:sldId id="935"/>
            <p14:sldId id="936"/>
            <p14:sldId id="937"/>
            <p14:sldId id="938"/>
            <p14:sldId id="939"/>
            <p14:sldId id="940"/>
            <p14:sldId id="8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AAD"/>
    <a:srgbClr val="3D4149"/>
    <a:srgbClr val="0CF8A9"/>
    <a:srgbClr val="08C4A0"/>
    <a:srgbClr val="D4A36E"/>
    <a:srgbClr val="D0343C"/>
    <a:srgbClr val="8DB1C4"/>
    <a:srgbClr val="615474"/>
    <a:srgbClr val="F9BE75"/>
    <a:srgbClr val="E46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5417" autoAdjust="0"/>
  </p:normalViewPr>
  <p:slideViewPr>
    <p:cSldViewPr>
      <p:cViewPr varScale="1">
        <p:scale>
          <a:sx n="69" d="100"/>
          <a:sy n="69" d="100"/>
        </p:scale>
        <p:origin x="474" y="7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1C6E9-AD36-40F8-B9EC-BCF1F8BA889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3CAC14-F46B-46CE-B212-FC64A23DDBF1}">
      <dgm:prSet phldrT="[Текст]"/>
      <dgm:spPr>
        <a:solidFill>
          <a:srgbClr val="32EAAD"/>
        </a:solidFill>
        <a:ln>
          <a:noFill/>
        </a:ln>
      </dgm:spPr>
      <dgm:t>
        <a:bodyPr/>
        <a:lstStyle/>
        <a:p>
          <a:r>
            <a:rPr lang="ru-RU" dirty="0" smtClean="0"/>
            <a:t>Валидация</a:t>
          </a:r>
          <a:endParaRPr lang="ru-RU" dirty="0"/>
        </a:p>
      </dgm:t>
    </dgm:pt>
    <dgm:pt modelId="{FB885CAC-FF2A-4251-B3B8-88F531018006}" type="parTrans" cxnId="{C71D644D-81D2-42EF-80AF-82DA86F7098F}">
      <dgm:prSet/>
      <dgm:spPr/>
      <dgm:t>
        <a:bodyPr/>
        <a:lstStyle/>
        <a:p>
          <a:endParaRPr lang="ru-RU"/>
        </a:p>
      </dgm:t>
    </dgm:pt>
    <dgm:pt modelId="{AA092D6C-4F02-4DD3-96AA-F582A5B8658C}" type="sibTrans" cxnId="{C71D644D-81D2-42EF-80AF-82DA86F7098F}">
      <dgm:prSet/>
      <dgm:spPr/>
      <dgm:t>
        <a:bodyPr/>
        <a:lstStyle/>
        <a:p>
          <a:endParaRPr lang="ru-RU"/>
        </a:p>
      </dgm:t>
    </dgm:pt>
    <dgm:pt modelId="{134372AF-A478-482F-9AC7-1935DBCE3E8C}">
      <dgm:prSet phldrT="[Текст]"/>
      <dgm:spPr>
        <a:solidFill>
          <a:srgbClr val="32EAAD"/>
        </a:solidFill>
        <a:ln>
          <a:noFill/>
        </a:ln>
      </dgm:spPr>
      <dgm:t>
        <a:bodyPr/>
        <a:lstStyle/>
        <a:p>
          <a:r>
            <a:rPr lang="ru-RU" dirty="0" smtClean="0"/>
            <a:t>Верификация</a:t>
          </a:r>
          <a:endParaRPr lang="ru-RU" dirty="0"/>
        </a:p>
      </dgm:t>
    </dgm:pt>
    <dgm:pt modelId="{27889215-A052-4F69-9B5D-6976384FBDC2}" type="parTrans" cxnId="{2DA5972B-B1CA-4EFE-89EC-FAEBB479E362}">
      <dgm:prSet/>
      <dgm:spPr/>
      <dgm:t>
        <a:bodyPr/>
        <a:lstStyle/>
        <a:p>
          <a:endParaRPr lang="ru-RU"/>
        </a:p>
      </dgm:t>
    </dgm:pt>
    <dgm:pt modelId="{B3F5DDEC-E777-413A-AE40-DA22F3E90799}" type="sibTrans" cxnId="{2DA5972B-B1CA-4EFE-89EC-FAEBB479E362}">
      <dgm:prSet/>
      <dgm:spPr/>
      <dgm:t>
        <a:bodyPr/>
        <a:lstStyle/>
        <a:p>
          <a:endParaRPr lang="ru-RU"/>
        </a:p>
      </dgm:t>
    </dgm:pt>
    <dgm:pt modelId="{686F7040-F172-4026-B923-AB0E8B54D107}" type="pres">
      <dgm:prSet presAssocID="{17E1C6E9-AD36-40F8-B9EC-BCF1F8BA889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9830624-E25E-479A-9AF3-B40632488B49}" type="pres">
      <dgm:prSet presAssocID="{E33CAC14-F46B-46CE-B212-FC64A23DDBF1}" presName="parentLin" presStyleCnt="0"/>
      <dgm:spPr/>
      <dgm:t>
        <a:bodyPr/>
        <a:lstStyle/>
        <a:p>
          <a:endParaRPr lang="ru-RU"/>
        </a:p>
      </dgm:t>
    </dgm:pt>
    <dgm:pt modelId="{8381A633-77CD-443B-8744-675A8FCC2644}" type="pres">
      <dgm:prSet presAssocID="{E33CAC14-F46B-46CE-B212-FC64A23DDBF1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4944324C-473D-4823-B2F2-20EE79770086}" type="pres">
      <dgm:prSet presAssocID="{E33CAC14-F46B-46CE-B212-FC64A23DDBF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517F80-7DAE-41F2-A3BA-04D8A5180DDB}" type="pres">
      <dgm:prSet presAssocID="{E33CAC14-F46B-46CE-B212-FC64A23DDBF1}" presName="negativeSpace" presStyleCnt="0"/>
      <dgm:spPr/>
      <dgm:t>
        <a:bodyPr/>
        <a:lstStyle/>
        <a:p>
          <a:endParaRPr lang="ru-RU"/>
        </a:p>
      </dgm:t>
    </dgm:pt>
    <dgm:pt modelId="{1033D4FE-EA3F-44BA-8734-D0ECFD94DAFA}" type="pres">
      <dgm:prSet presAssocID="{E33CAC14-F46B-46CE-B212-FC64A23DDBF1}" presName="childText" presStyleLbl="conFgAcc1" presStyleIdx="0" presStyleCnt="2" custLinFactNeighborY="-2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87542F-B72F-4DA7-8CD1-E2990B92A60F}" type="pres">
      <dgm:prSet presAssocID="{AA092D6C-4F02-4DD3-96AA-F582A5B8658C}" presName="spaceBetweenRectangles" presStyleCnt="0"/>
      <dgm:spPr/>
      <dgm:t>
        <a:bodyPr/>
        <a:lstStyle/>
        <a:p>
          <a:endParaRPr lang="ru-RU"/>
        </a:p>
      </dgm:t>
    </dgm:pt>
    <dgm:pt modelId="{6C4E5861-E0DC-4CAB-9A5B-293B4EFF168C}" type="pres">
      <dgm:prSet presAssocID="{134372AF-A478-482F-9AC7-1935DBCE3E8C}" presName="parentLin" presStyleCnt="0"/>
      <dgm:spPr/>
      <dgm:t>
        <a:bodyPr/>
        <a:lstStyle/>
        <a:p>
          <a:endParaRPr lang="ru-RU"/>
        </a:p>
      </dgm:t>
    </dgm:pt>
    <dgm:pt modelId="{91F34F63-4857-4D6B-A0AF-1DAAB01CBCEA}" type="pres">
      <dgm:prSet presAssocID="{134372AF-A478-482F-9AC7-1935DBCE3E8C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9BF352DF-FC5A-4678-9E8F-4545290B47B4}" type="pres">
      <dgm:prSet presAssocID="{134372AF-A478-482F-9AC7-1935DBCE3E8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4C2544-B294-49A0-8D14-A959CE62CAAD}" type="pres">
      <dgm:prSet presAssocID="{134372AF-A478-482F-9AC7-1935DBCE3E8C}" presName="negativeSpace" presStyleCnt="0"/>
      <dgm:spPr/>
      <dgm:t>
        <a:bodyPr/>
        <a:lstStyle/>
        <a:p>
          <a:endParaRPr lang="ru-RU"/>
        </a:p>
      </dgm:t>
    </dgm:pt>
    <dgm:pt modelId="{8AE42C13-1F65-4104-B0D1-3E87DF0BA609}" type="pres">
      <dgm:prSet presAssocID="{134372AF-A478-482F-9AC7-1935DBCE3E8C}" presName="childText" presStyleLbl="conFgAcc1" presStyleIdx="1" presStyleCnt="2" custLinFactNeighborX="-2129" custLinFactNeighborY="-7863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ru-RU"/>
        </a:p>
      </dgm:t>
    </dgm:pt>
  </dgm:ptLst>
  <dgm:cxnLst>
    <dgm:cxn modelId="{174B0DB2-9120-43CC-ACE9-73A0A9FC9BA2}" type="presOf" srcId="{E33CAC14-F46B-46CE-B212-FC64A23DDBF1}" destId="{8381A633-77CD-443B-8744-675A8FCC2644}" srcOrd="0" destOrd="0" presId="urn:microsoft.com/office/officeart/2005/8/layout/list1"/>
    <dgm:cxn modelId="{570911E3-1E87-4168-A76E-EF3E559E26B6}" type="presOf" srcId="{134372AF-A478-482F-9AC7-1935DBCE3E8C}" destId="{91F34F63-4857-4D6B-A0AF-1DAAB01CBCEA}" srcOrd="0" destOrd="0" presId="urn:microsoft.com/office/officeart/2005/8/layout/list1"/>
    <dgm:cxn modelId="{C71D644D-81D2-42EF-80AF-82DA86F7098F}" srcId="{17E1C6E9-AD36-40F8-B9EC-BCF1F8BA8896}" destId="{E33CAC14-F46B-46CE-B212-FC64A23DDBF1}" srcOrd="0" destOrd="0" parTransId="{FB885CAC-FF2A-4251-B3B8-88F531018006}" sibTransId="{AA092D6C-4F02-4DD3-96AA-F582A5B8658C}"/>
    <dgm:cxn modelId="{2DA5972B-B1CA-4EFE-89EC-FAEBB479E362}" srcId="{17E1C6E9-AD36-40F8-B9EC-BCF1F8BA8896}" destId="{134372AF-A478-482F-9AC7-1935DBCE3E8C}" srcOrd="1" destOrd="0" parTransId="{27889215-A052-4F69-9B5D-6976384FBDC2}" sibTransId="{B3F5DDEC-E777-413A-AE40-DA22F3E90799}"/>
    <dgm:cxn modelId="{FC68CF74-090A-4898-9685-11048B880976}" type="presOf" srcId="{E33CAC14-F46B-46CE-B212-FC64A23DDBF1}" destId="{4944324C-473D-4823-B2F2-20EE79770086}" srcOrd="1" destOrd="0" presId="urn:microsoft.com/office/officeart/2005/8/layout/list1"/>
    <dgm:cxn modelId="{22AC8727-7401-452B-9CFE-B5E4701BF630}" type="presOf" srcId="{134372AF-A478-482F-9AC7-1935DBCE3E8C}" destId="{9BF352DF-FC5A-4678-9E8F-4545290B47B4}" srcOrd="1" destOrd="0" presId="urn:microsoft.com/office/officeart/2005/8/layout/list1"/>
    <dgm:cxn modelId="{2A65B763-E5A4-4EF0-9540-3AF5CDEA7BB2}" type="presOf" srcId="{17E1C6E9-AD36-40F8-B9EC-BCF1F8BA8896}" destId="{686F7040-F172-4026-B923-AB0E8B54D107}" srcOrd="0" destOrd="0" presId="urn:microsoft.com/office/officeart/2005/8/layout/list1"/>
    <dgm:cxn modelId="{30C72261-8884-4BED-9DBD-D7AC5F14F20D}" type="presParOf" srcId="{686F7040-F172-4026-B923-AB0E8B54D107}" destId="{F9830624-E25E-479A-9AF3-B40632488B49}" srcOrd="0" destOrd="0" presId="urn:microsoft.com/office/officeart/2005/8/layout/list1"/>
    <dgm:cxn modelId="{46591E72-EE11-40DB-B745-37C1CA3BADF8}" type="presParOf" srcId="{F9830624-E25E-479A-9AF3-B40632488B49}" destId="{8381A633-77CD-443B-8744-675A8FCC2644}" srcOrd="0" destOrd="0" presId="urn:microsoft.com/office/officeart/2005/8/layout/list1"/>
    <dgm:cxn modelId="{9C1035D9-EC95-41F7-B1BB-DFBE5F52EDAD}" type="presParOf" srcId="{F9830624-E25E-479A-9AF3-B40632488B49}" destId="{4944324C-473D-4823-B2F2-20EE79770086}" srcOrd="1" destOrd="0" presId="urn:microsoft.com/office/officeart/2005/8/layout/list1"/>
    <dgm:cxn modelId="{C0A38634-2F50-40EB-9A95-1EF668769EC7}" type="presParOf" srcId="{686F7040-F172-4026-B923-AB0E8B54D107}" destId="{FD517F80-7DAE-41F2-A3BA-04D8A5180DDB}" srcOrd="1" destOrd="0" presId="urn:microsoft.com/office/officeart/2005/8/layout/list1"/>
    <dgm:cxn modelId="{CCE74256-3CB7-4619-B077-6B3349CCF896}" type="presParOf" srcId="{686F7040-F172-4026-B923-AB0E8B54D107}" destId="{1033D4FE-EA3F-44BA-8734-D0ECFD94DAFA}" srcOrd="2" destOrd="0" presId="urn:microsoft.com/office/officeart/2005/8/layout/list1"/>
    <dgm:cxn modelId="{42B12A1A-F7C0-4ACB-98FB-D7B3D76D312E}" type="presParOf" srcId="{686F7040-F172-4026-B923-AB0E8B54D107}" destId="{E987542F-B72F-4DA7-8CD1-E2990B92A60F}" srcOrd="3" destOrd="0" presId="urn:microsoft.com/office/officeart/2005/8/layout/list1"/>
    <dgm:cxn modelId="{317C3A48-F882-4EE2-9CD9-E9F4DBBFF9C7}" type="presParOf" srcId="{686F7040-F172-4026-B923-AB0E8B54D107}" destId="{6C4E5861-E0DC-4CAB-9A5B-293B4EFF168C}" srcOrd="4" destOrd="0" presId="urn:microsoft.com/office/officeart/2005/8/layout/list1"/>
    <dgm:cxn modelId="{BD50B73B-6DC3-4E5A-800D-698AC9A22F27}" type="presParOf" srcId="{6C4E5861-E0DC-4CAB-9A5B-293B4EFF168C}" destId="{91F34F63-4857-4D6B-A0AF-1DAAB01CBCEA}" srcOrd="0" destOrd="0" presId="urn:microsoft.com/office/officeart/2005/8/layout/list1"/>
    <dgm:cxn modelId="{472C8181-BC7F-40F9-8596-E510ADFC496F}" type="presParOf" srcId="{6C4E5861-E0DC-4CAB-9A5B-293B4EFF168C}" destId="{9BF352DF-FC5A-4678-9E8F-4545290B47B4}" srcOrd="1" destOrd="0" presId="urn:microsoft.com/office/officeart/2005/8/layout/list1"/>
    <dgm:cxn modelId="{D23DF84C-80D7-4890-AA85-053D2408D047}" type="presParOf" srcId="{686F7040-F172-4026-B923-AB0E8B54D107}" destId="{614C2544-B294-49A0-8D14-A959CE62CAAD}" srcOrd="5" destOrd="0" presId="urn:microsoft.com/office/officeart/2005/8/layout/list1"/>
    <dgm:cxn modelId="{F620A957-5722-440F-9D8B-FF99128CAA57}" type="presParOf" srcId="{686F7040-F172-4026-B923-AB0E8B54D107}" destId="{8AE42C13-1F65-4104-B0D1-3E87DF0BA60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02744-AA2A-45B8-894A-F119FC68EAC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AC9C1E7-51BA-4749-974D-92AF8AD32BA7}">
      <dgm:prSet phldrT="[Текст]"/>
      <dgm:spPr/>
      <dgm:t>
        <a:bodyPr/>
        <a:lstStyle/>
        <a:p>
          <a:r>
            <a:rPr lang="ru-RU" b="1" dirty="0" smtClean="0"/>
            <a:t>Прагматический подход</a:t>
          </a:r>
          <a:endParaRPr lang="ru-RU" b="1" dirty="0"/>
        </a:p>
      </dgm:t>
    </dgm:pt>
    <dgm:pt modelId="{A9AB1D0F-4CF9-44BA-9249-B76E03EF1C38}" type="parTrans" cxnId="{46297D79-F259-41B7-8422-4155FBFD4DD8}">
      <dgm:prSet/>
      <dgm:spPr/>
      <dgm:t>
        <a:bodyPr/>
        <a:lstStyle/>
        <a:p>
          <a:endParaRPr lang="ru-RU"/>
        </a:p>
      </dgm:t>
    </dgm:pt>
    <dgm:pt modelId="{E4995EAC-6FA1-4428-8640-1440F188BFB6}" type="sibTrans" cxnId="{46297D79-F259-41B7-8422-4155FBFD4DD8}">
      <dgm:prSet/>
      <dgm:spPr/>
      <dgm:t>
        <a:bodyPr/>
        <a:lstStyle/>
        <a:p>
          <a:endParaRPr lang="ru-RU"/>
        </a:p>
      </dgm:t>
    </dgm:pt>
    <dgm:pt modelId="{9350A313-88D0-46BE-9A11-9A0EA9FB52A7}">
      <dgm:prSet phldrT="[Текст]"/>
      <dgm:spPr/>
      <dgm:t>
        <a:bodyPr/>
        <a:lstStyle/>
        <a:p>
          <a:r>
            <a:rPr lang="ru-RU" b="1" dirty="0" smtClean="0"/>
            <a:t>Выполняется тестирование программы</a:t>
          </a:r>
          <a:endParaRPr lang="ru-RU" b="1" dirty="0"/>
        </a:p>
      </dgm:t>
    </dgm:pt>
    <dgm:pt modelId="{FFD47C95-4151-464E-B1DD-4CB9A5A316ED}" type="parTrans" cxnId="{E2182FA0-EDF1-45D1-80D9-36E52013C957}">
      <dgm:prSet/>
      <dgm:spPr/>
      <dgm:t>
        <a:bodyPr/>
        <a:lstStyle/>
        <a:p>
          <a:endParaRPr lang="ru-RU"/>
        </a:p>
      </dgm:t>
    </dgm:pt>
    <dgm:pt modelId="{781DA3D9-021E-433C-BA5E-780DC5223D17}" type="sibTrans" cxnId="{E2182FA0-EDF1-45D1-80D9-36E52013C957}">
      <dgm:prSet/>
      <dgm:spPr/>
      <dgm:t>
        <a:bodyPr/>
        <a:lstStyle/>
        <a:p>
          <a:endParaRPr lang="ru-RU"/>
        </a:p>
      </dgm:t>
    </dgm:pt>
    <dgm:pt modelId="{3CA22CAF-D943-40F3-B397-4A47B908BC10}">
      <dgm:prSet phldrT="[Текст]"/>
      <dgm:spPr/>
      <dgm:t>
        <a:bodyPr/>
        <a:lstStyle/>
        <a:p>
          <a:r>
            <a:rPr lang="ru-RU" b="1" dirty="0" smtClean="0"/>
            <a:t>Гарантий нахождения ВСЕХ ошибок нет</a:t>
          </a:r>
          <a:endParaRPr lang="ru-RU" b="1" dirty="0"/>
        </a:p>
      </dgm:t>
    </dgm:pt>
    <dgm:pt modelId="{D856CC24-DA53-4BE2-BC04-3BDCDB85F87B}" type="parTrans" cxnId="{414EB231-236E-40F8-930F-D5F80E35D27B}">
      <dgm:prSet/>
      <dgm:spPr/>
      <dgm:t>
        <a:bodyPr/>
        <a:lstStyle/>
        <a:p>
          <a:endParaRPr lang="ru-RU"/>
        </a:p>
      </dgm:t>
    </dgm:pt>
    <dgm:pt modelId="{529B18F0-8ADB-4057-8203-CD25D9154313}" type="sibTrans" cxnId="{414EB231-236E-40F8-930F-D5F80E35D27B}">
      <dgm:prSet/>
      <dgm:spPr/>
      <dgm:t>
        <a:bodyPr/>
        <a:lstStyle/>
        <a:p>
          <a:endParaRPr lang="ru-RU"/>
        </a:p>
      </dgm:t>
    </dgm:pt>
    <dgm:pt modelId="{780A6CBE-D135-4337-BE34-4217F1B151BA}">
      <dgm:prSet phldrT="[Текст]"/>
      <dgm:spPr/>
      <dgm:t>
        <a:bodyPr/>
        <a:lstStyle/>
        <a:p>
          <a:r>
            <a:rPr lang="ru-RU" b="1" dirty="0" smtClean="0"/>
            <a:t>Доказательный подход</a:t>
          </a:r>
          <a:endParaRPr lang="ru-RU" b="1" dirty="0"/>
        </a:p>
      </dgm:t>
    </dgm:pt>
    <dgm:pt modelId="{5F0B40B9-FB2E-45C3-A07B-8C8F6FE3D7E7}" type="parTrans" cxnId="{102DB4DA-5633-458C-B06E-210F968735AF}">
      <dgm:prSet/>
      <dgm:spPr/>
      <dgm:t>
        <a:bodyPr/>
        <a:lstStyle/>
        <a:p>
          <a:endParaRPr lang="ru-RU"/>
        </a:p>
      </dgm:t>
    </dgm:pt>
    <dgm:pt modelId="{63EBE47B-A1D0-4B23-9EAA-B0A5C583182B}" type="sibTrans" cxnId="{102DB4DA-5633-458C-B06E-210F968735AF}">
      <dgm:prSet/>
      <dgm:spPr/>
      <dgm:t>
        <a:bodyPr/>
        <a:lstStyle/>
        <a:p>
          <a:endParaRPr lang="ru-RU"/>
        </a:p>
      </dgm:t>
    </dgm:pt>
    <dgm:pt modelId="{8111F4B5-6DE6-44E7-8AC7-417B01251A7B}">
      <dgm:prSet phldrT="[Текст]"/>
      <dgm:spPr/>
      <dgm:t>
        <a:bodyPr/>
        <a:lstStyle/>
        <a:p>
          <a:r>
            <a:rPr lang="ru-RU" b="1" dirty="0" smtClean="0"/>
            <a:t>Разрабатываются алгоритмы и спецификации</a:t>
          </a:r>
          <a:endParaRPr lang="ru-RU" b="1" dirty="0"/>
        </a:p>
      </dgm:t>
    </dgm:pt>
    <dgm:pt modelId="{A8643473-6520-4560-ABE6-A38166E07459}" type="parTrans" cxnId="{5A62D9FC-5B61-494C-9CE0-DA3E1CCE4A21}">
      <dgm:prSet/>
      <dgm:spPr/>
      <dgm:t>
        <a:bodyPr/>
        <a:lstStyle/>
        <a:p>
          <a:endParaRPr lang="ru-RU"/>
        </a:p>
      </dgm:t>
    </dgm:pt>
    <dgm:pt modelId="{0437664A-BC7B-4A3A-998D-70A09009D028}" type="sibTrans" cxnId="{5A62D9FC-5B61-494C-9CE0-DA3E1CCE4A21}">
      <dgm:prSet/>
      <dgm:spPr/>
      <dgm:t>
        <a:bodyPr/>
        <a:lstStyle/>
        <a:p>
          <a:endParaRPr lang="ru-RU"/>
        </a:p>
      </dgm:t>
    </dgm:pt>
    <dgm:pt modelId="{13C9E1CA-DB95-4148-97A2-C780908A31D2}">
      <dgm:prSet phldrT="[Текст]"/>
      <dgm:spPr/>
      <dgm:t>
        <a:bodyPr/>
        <a:lstStyle/>
        <a:p>
          <a:r>
            <a:rPr lang="ru-RU" b="1" dirty="0" smtClean="0"/>
            <a:t>Чреват созданием программ с ошибками</a:t>
          </a:r>
          <a:endParaRPr lang="ru-RU" b="1" dirty="0"/>
        </a:p>
      </dgm:t>
    </dgm:pt>
    <dgm:pt modelId="{EF7CEE94-50EF-4A5D-8DE4-262750B302B6}" type="parTrans" cxnId="{D5919393-E7F8-44E0-87E9-2D096A957D9A}">
      <dgm:prSet/>
      <dgm:spPr/>
      <dgm:t>
        <a:bodyPr/>
        <a:lstStyle/>
        <a:p>
          <a:endParaRPr lang="ru-RU"/>
        </a:p>
      </dgm:t>
    </dgm:pt>
    <dgm:pt modelId="{517D5E35-31FD-4CD2-86BB-B7284B4A6C6B}" type="sibTrans" cxnId="{D5919393-E7F8-44E0-87E9-2D096A957D9A}">
      <dgm:prSet/>
      <dgm:spPr/>
      <dgm:t>
        <a:bodyPr/>
        <a:lstStyle/>
        <a:p>
          <a:endParaRPr lang="ru-RU"/>
        </a:p>
      </dgm:t>
    </dgm:pt>
    <dgm:pt modelId="{865CB757-FBD9-4959-B3D7-C243B81070C9}">
      <dgm:prSet phldrT="[Текст]"/>
      <dgm:spPr/>
      <dgm:t>
        <a:bodyPr/>
        <a:lstStyle/>
        <a:p>
          <a:r>
            <a:rPr lang="ru-RU" b="1" dirty="0" smtClean="0"/>
            <a:t>Доказывается правильность алгоритма к каждому конкретному случаю</a:t>
          </a:r>
          <a:endParaRPr lang="ru-RU" b="1" dirty="0"/>
        </a:p>
      </dgm:t>
    </dgm:pt>
    <dgm:pt modelId="{C616F75C-98D1-44ED-89D2-366672897A27}" type="parTrans" cxnId="{792B58D8-9648-411E-ACD7-5D2DB7795990}">
      <dgm:prSet/>
      <dgm:spPr/>
      <dgm:t>
        <a:bodyPr/>
        <a:lstStyle/>
        <a:p>
          <a:endParaRPr lang="ru-RU"/>
        </a:p>
      </dgm:t>
    </dgm:pt>
    <dgm:pt modelId="{F9ED2EA0-1D9D-40D3-ADA7-AEC0C91D2BFE}" type="sibTrans" cxnId="{792B58D8-9648-411E-ACD7-5D2DB7795990}">
      <dgm:prSet/>
      <dgm:spPr/>
      <dgm:t>
        <a:bodyPr/>
        <a:lstStyle/>
        <a:p>
          <a:endParaRPr lang="ru-RU"/>
        </a:p>
      </dgm:t>
    </dgm:pt>
    <dgm:pt modelId="{341C4625-9A9A-4ED6-8448-C358B1BEB2BC}" type="pres">
      <dgm:prSet presAssocID="{53102744-AA2A-45B8-894A-F119FC68EAC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8E4624-24BD-4350-8276-0584BD75990B}" type="pres">
      <dgm:prSet presAssocID="{AAC9C1E7-51BA-4749-974D-92AF8AD32BA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0C7AB6-A1E6-4247-9F87-7FFC85F7977D}" type="pres">
      <dgm:prSet presAssocID="{E4995EAC-6FA1-4428-8640-1440F188BFB6}" presName="sibTrans" presStyleCnt="0"/>
      <dgm:spPr/>
    </dgm:pt>
    <dgm:pt modelId="{C515E2FB-4BEB-430E-AA8E-6F9D3F856ABD}" type="pres">
      <dgm:prSet presAssocID="{780A6CBE-D135-4337-BE34-4217F1B151BA}" presName="node" presStyleLbl="node1" presStyleIdx="1" presStyleCnt="2" custLinFactNeighborX="6848" custLinFactNeighborY="17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4EB231-236E-40F8-930F-D5F80E35D27B}" srcId="{AAC9C1E7-51BA-4749-974D-92AF8AD32BA7}" destId="{3CA22CAF-D943-40F3-B397-4A47B908BC10}" srcOrd="1" destOrd="0" parTransId="{D856CC24-DA53-4BE2-BC04-3BDCDB85F87B}" sibTransId="{529B18F0-8ADB-4057-8203-CD25D9154313}"/>
    <dgm:cxn modelId="{A71B97A4-731A-4A5A-B475-279526918D32}" type="presOf" srcId="{865CB757-FBD9-4959-B3D7-C243B81070C9}" destId="{C515E2FB-4BEB-430E-AA8E-6F9D3F856ABD}" srcOrd="0" destOrd="2" presId="urn:microsoft.com/office/officeart/2005/8/layout/hList6"/>
    <dgm:cxn modelId="{46297D79-F259-41B7-8422-4155FBFD4DD8}" srcId="{53102744-AA2A-45B8-894A-F119FC68EACE}" destId="{AAC9C1E7-51BA-4749-974D-92AF8AD32BA7}" srcOrd="0" destOrd="0" parTransId="{A9AB1D0F-4CF9-44BA-9249-B76E03EF1C38}" sibTransId="{E4995EAC-6FA1-4428-8640-1440F188BFB6}"/>
    <dgm:cxn modelId="{102DB4DA-5633-458C-B06E-210F968735AF}" srcId="{53102744-AA2A-45B8-894A-F119FC68EACE}" destId="{780A6CBE-D135-4337-BE34-4217F1B151BA}" srcOrd="1" destOrd="0" parTransId="{5F0B40B9-FB2E-45C3-A07B-8C8F6FE3D7E7}" sibTransId="{63EBE47B-A1D0-4B23-9EAA-B0A5C583182B}"/>
    <dgm:cxn modelId="{DAB2BF49-E811-4115-87B4-57F364F24BDB}" type="presOf" srcId="{8111F4B5-6DE6-44E7-8AC7-417B01251A7B}" destId="{C515E2FB-4BEB-430E-AA8E-6F9D3F856ABD}" srcOrd="0" destOrd="1" presId="urn:microsoft.com/office/officeart/2005/8/layout/hList6"/>
    <dgm:cxn modelId="{D5919393-E7F8-44E0-87E9-2D096A957D9A}" srcId="{AAC9C1E7-51BA-4749-974D-92AF8AD32BA7}" destId="{13C9E1CA-DB95-4148-97A2-C780908A31D2}" srcOrd="2" destOrd="0" parTransId="{EF7CEE94-50EF-4A5D-8DE4-262750B302B6}" sibTransId="{517D5E35-31FD-4CD2-86BB-B7284B4A6C6B}"/>
    <dgm:cxn modelId="{578A0A84-241A-44D9-98C1-21BDBB727D12}" type="presOf" srcId="{13C9E1CA-DB95-4148-97A2-C780908A31D2}" destId="{A58E4624-24BD-4350-8276-0584BD75990B}" srcOrd="0" destOrd="3" presId="urn:microsoft.com/office/officeart/2005/8/layout/hList6"/>
    <dgm:cxn modelId="{792B58D8-9648-411E-ACD7-5D2DB7795990}" srcId="{780A6CBE-D135-4337-BE34-4217F1B151BA}" destId="{865CB757-FBD9-4959-B3D7-C243B81070C9}" srcOrd="1" destOrd="0" parTransId="{C616F75C-98D1-44ED-89D2-366672897A27}" sibTransId="{F9ED2EA0-1D9D-40D3-ADA7-AEC0C91D2BFE}"/>
    <dgm:cxn modelId="{EA9C5FF1-89DD-447C-8EB2-57D9E51BEC2D}" type="presOf" srcId="{9350A313-88D0-46BE-9A11-9A0EA9FB52A7}" destId="{A58E4624-24BD-4350-8276-0584BD75990B}" srcOrd="0" destOrd="1" presId="urn:microsoft.com/office/officeart/2005/8/layout/hList6"/>
    <dgm:cxn modelId="{DCFAAE2D-36B0-4FA3-9B43-A768B3F98C6B}" type="presOf" srcId="{780A6CBE-D135-4337-BE34-4217F1B151BA}" destId="{C515E2FB-4BEB-430E-AA8E-6F9D3F856ABD}" srcOrd="0" destOrd="0" presId="urn:microsoft.com/office/officeart/2005/8/layout/hList6"/>
    <dgm:cxn modelId="{5A62D9FC-5B61-494C-9CE0-DA3E1CCE4A21}" srcId="{780A6CBE-D135-4337-BE34-4217F1B151BA}" destId="{8111F4B5-6DE6-44E7-8AC7-417B01251A7B}" srcOrd="0" destOrd="0" parTransId="{A8643473-6520-4560-ABE6-A38166E07459}" sibTransId="{0437664A-BC7B-4A3A-998D-70A09009D028}"/>
    <dgm:cxn modelId="{5CAFB6AC-959F-4706-824D-DBB804742489}" type="presOf" srcId="{3CA22CAF-D943-40F3-B397-4A47B908BC10}" destId="{A58E4624-24BD-4350-8276-0584BD75990B}" srcOrd="0" destOrd="2" presId="urn:microsoft.com/office/officeart/2005/8/layout/hList6"/>
    <dgm:cxn modelId="{2E96A12F-F55C-4A5E-ADEC-5E9D150BD60B}" type="presOf" srcId="{AAC9C1E7-51BA-4749-974D-92AF8AD32BA7}" destId="{A58E4624-24BD-4350-8276-0584BD75990B}" srcOrd="0" destOrd="0" presId="urn:microsoft.com/office/officeart/2005/8/layout/hList6"/>
    <dgm:cxn modelId="{6D398802-2210-4CC2-9554-B2BD2FD10C9B}" type="presOf" srcId="{53102744-AA2A-45B8-894A-F119FC68EACE}" destId="{341C4625-9A9A-4ED6-8448-C358B1BEB2BC}" srcOrd="0" destOrd="0" presId="urn:microsoft.com/office/officeart/2005/8/layout/hList6"/>
    <dgm:cxn modelId="{E2182FA0-EDF1-45D1-80D9-36E52013C957}" srcId="{AAC9C1E7-51BA-4749-974D-92AF8AD32BA7}" destId="{9350A313-88D0-46BE-9A11-9A0EA9FB52A7}" srcOrd="0" destOrd="0" parTransId="{FFD47C95-4151-464E-B1DD-4CB9A5A316ED}" sibTransId="{781DA3D9-021E-433C-BA5E-780DC5223D17}"/>
    <dgm:cxn modelId="{698E9596-3E13-4F68-A4DA-43AF0E13E3EA}" type="presParOf" srcId="{341C4625-9A9A-4ED6-8448-C358B1BEB2BC}" destId="{A58E4624-24BD-4350-8276-0584BD75990B}" srcOrd="0" destOrd="0" presId="urn:microsoft.com/office/officeart/2005/8/layout/hList6"/>
    <dgm:cxn modelId="{57EDA549-E5CC-44CE-BEBB-2044879722B7}" type="presParOf" srcId="{341C4625-9A9A-4ED6-8448-C358B1BEB2BC}" destId="{AB0C7AB6-A1E6-4247-9F87-7FFC85F7977D}" srcOrd="1" destOrd="0" presId="urn:microsoft.com/office/officeart/2005/8/layout/hList6"/>
    <dgm:cxn modelId="{23BFD6E6-C46E-4AB8-95B2-4F35F6514B47}" type="presParOf" srcId="{341C4625-9A9A-4ED6-8448-C358B1BEB2BC}" destId="{C515E2FB-4BEB-430E-AA8E-6F9D3F856ABD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3D4FE-EA3F-44BA-8734-D0ECFD94DAFA}">
      <dsp:nvSpPr>
        <dsp:cNvPr id="0" name=""/>
        <dsp:cNvSpPr/>
      </dsp:nvSpPr>
      <dsp:spPr>
        <a:xfrm>
          <a:off x="0" y="720080"/>
          <a:ext cx="6096000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4324C-473D-4823-B2F2-20EE79770086}">
      <dsp:nvSpPr>
        <dsp:cNvPr id="0" name=""/>
        <dsp:cNvSpPr/>
      </dsp:nvSpPr>
      <dsp:spPr>
        <a:xfrm>
          <a:off x="304800" y="26979"/>
          <a:ext cx="4267200" cy="1387440"/>
        </a:xfrm>
        <a:prstGeom prst="roundRect">
          <a:avLst/>
        </a:prstGeom>
        <a:solidFill>
          <a:srgbClr val="32EAAD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 dirty="0" smtClean="0"/>
            <a:t>Валидация</a:t>
          </a:r>
          <a:endParaRPr lang="ru-RU" sz="4700" kern="1200" dirty="0"/>
        </a:p>
      </dsp:txBody>
      <dsp:txXfrm>
        <a:off x="372529" y="94708"/>
        <a:ext cx="4131742" cy="1251982"/>
      </dsp:txXfrm>
    </dsp:sp>
    <dsp:sp modelId="{8AE42C13-1F65-4104-B0D1-3E87DF0BA609}">
      <dsp:nvSpPr>
        <dsp:cNvPr id="0" name=""/>
        <dsp:cNvSpPr/>
      </dsp:nvSpPr>
      <dsp:spPr>
        <a:xfrm>
          <a:off x="0" y="2798072"/>
          <a:ext cx="6096000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352DF-FC5A-4678-9E8F-4545290B47B4}">
      <dsp:nvSpPr>
        <dsp:cNvPr id="0" name=""/>
        <dsp:cNvSpPr/>
      </dsp:nvSpPr>
      <dsp:spPr>
        <a:xfrm>
          <a:off x="304800" y="2158900"/>
          <a:ext cx="4267200" cy="1387440"/>
        </a:xfrm>
        <a:prstGeom prst="roundRect">
          <a:avLst/>
        </a:prstGeom>
        <a:solidFill>
          <a:srgbClr val="32EAAD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 dirty="0" smtClean="0"/>
            <a:t>Верификация</a:t>
          </a:r>
          <a:endParaRPr lang="ru-RU" sz="4700" kern="1200" dirty="0"/>
        </a:p>
      </dsp:txBody>
      <dsp:txXfrm>
        <a:off x="372529" y="2226629"/>
        <a:ext cx="4131742" cy="1251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E4624-24BD-4350-8276-0584BD75990B}">
      <dsp:nvSpPr>
        <dsp:cNvPr id="0" name=""/>
        <dsp:cNvSpPr/>
      </dsp:nvSpPr>
      <dsp:spPr>
        <a:xfrm rot="16200000">
          <a:off x="-500904" y="504833"/>
          <a:ext cx="4788469" cy="37788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430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Прагматический подход</a:t>
          </a:r>
          <a:endParaRPr lang="ru-RU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Выполняется тестирование программы</a:t>
          </a:r>
          <a:endParaRPr lang="ru-RU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Гарантий нахождения ВСЕХ ошибок нет</a:t>
          </a:r>
          <a:endParaRPr lang="ru-RU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Чреват созданием программ с ошибками</a:t>
          </a:r>
          <a:endParaRPr lang="ru-RU" sz="2000" b="1" kern="1200" dirty="0"/>
        </a:p>
      </dsp:txBody>
      <dsp:txXfrm rot="5400000">
        <a:off x="3930" y="957693"/>
        <a:ext cx="3778802" cy="2873081"/>
      </dsp:txXfrm>
    </dsp:sp>
    <dsp:sp modelId="{C515E2FB-4BEB-430E-AA8E-6F9D3F856ABD}">
      <dsp:nvSpPr>
        <dsp:cNvPr id="0" name=""/>
        <dsp:cNvSpPr/>
      </dsp:nvSpPr>
      <dsp:spPr>
        <a:xfrm rot="16200000">
          <a:off x="3565236" y="504833"/>
          <a:ext cx="4788469" cy="37788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430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Доказательный подход</a:t>
          </a:r>
          <a:endParaRPr lang="ru-RU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Разрабатываются алгоритмы и спецификации</a:t>
          </a:r>
          <a:endParaRPr lang="ru-RU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Доказывается правильность алгоритма к каждому конкретному случаю</a:t>
          </a:r>
          <a:endParaRPr lang="ru-RU" sz="2000" b="1" kern="1200" dirty="0"/>
        </a:p>
      </dsp:txBody>
      <dsp:txXfrm rot="5400000">
        <a:off x="4070070" y="957693"/>
        <a:ext cx="3778802" cy="2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28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79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45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4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74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8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0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0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2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9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4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7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4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03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8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3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62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67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9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4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89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6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6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36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dirty="0" smtClean="0"/>
              <a:t>К 17.02.2020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82" y="2655052"/>
            <a:ext cx="4114800" cy="2387600"/>
          </a:xfrm>
        </p:spPr>
        <p:txBody>
          <a:bodyPr>
            <a:noAutofit/>
          </a:bodyPr>
          <a:lstStyle/>
          <a:p>
            <a:r>
              <a:rPr lang="ru-RU" dirty="0" smtClean="0"/>
              <a:t>Верификация программ. Методы верификации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3582" y="5200715"/>
            <a:ext cx="4114800" cy="8395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dirty="0" smtClean="0"/>
              <a:t>Алина </a:t>
            </a:r>
            <a:r>
              <a:rPr lang="ru-RU" sz="1600" dirty="0" err="1" smtClean="0"/>
              <a:t>Крагель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10 группа, 1 курс, ФПМИ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748" y="1772816"/>
            <a:ext cx="4536504" cy="3312368"/>
          </a:xfrm>
        </p:spPr>
        <p:txBody>
          <a:bodyPr>
            <a:normAutofit/>
          </a:bodyPr>
          <a:lstStyle/>
          <a:p>
            <a:pPr lvl="0"/>
            <a:r>
              <a:rPr lang="ru-RU" sz="4000" dirty="0"/>
              <a:t>Метод </a:t>
            </a:r>
            <a:r>
              <a:rPr lang="ru-RU" sz="4000" dirty="0" smtClean="0"/>
              <a:t>аксиоматической </a:t>
            </a:r>
            <a:r>
              <a:rPr lang="ru-RU" sz="4000" dirty="0"/>
              <a:t>семантики </a:t>
            </a:r>
            <a:r>
              <a:rPr lang="ru-RU" sz="4000" dirty="0" smtClean="0"/>
              <a:t>Хоара</a:t>
            </a:r>
            <a:r>
              <a:rPr lang="ru-RU" sz="4000" dirty="0"/>
              <a:t/>
            </a:r>
            <a:br>
              <a:rPr lang="ru-RU" sz="4000" dirty="0"/>
            </a:b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70B12A-8874-432B-946D-A0533DE8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6C1503-7CE3-4110-84ED-544FBF43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882ED-CADA-4A5F-83E1-828E3BA7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10</a:t>
            </a:fld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7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53" y="332656"/>
            <a:ext cx="5331946" cy="5927142"/>
          </a:xfrm>
        </p:spPr>
        <p:txBody>
          <a:bodyPr>
            <a:noAutofit/>
          </a:bodyPr>
          <a:lstStyle/>
          <a:p>
            <a:pPr algn="l" fontAlgn="base">
              <a:spcBef>
                <a:spcPts val="0"/>
              </a:spcBef>
            </a:pPr>
            <a:r>
              <a:rPr lang="ru-RU" b="1" dirty="0" smtClean="0">
                <a:solidFill>
                  <a:srgbClr val="32EAAD"/>
                </a:solidFill>
              </a:rPr>
              <a:t>Логика </a:t>
            </a:r>
            <a:r>
              <a:rPr lang="ru-RU" b="1" dirty="0">
                <a:solidFill>
                  <a:srgbClr val="32EAAD"/>
                </a:solidFill>
              </a:rPr>
              <a:t>Хоара </a:t>
            </a:r>
            <a:r>
              <a:rPr lang="ru-RU" b="1" dirty="0">
                <a:solidFill>
                  <a:schemeClr val="bg1"/>
                </a:solidFill>
              </a:rPr>
              <a:t>– формальная система с набором логических правил, предназначенных для доказательства корректности компьютерных программ. </a:t>
            </a:r>
            <a:endParaRPr lang="ru-RU" b="1" dirty="0">
              <a:solidFill>
                <a:schemeClr val="bg1"/>
              </a:solidFill>
            </a:endParaRPr>
          </a:p>
          <a:p>
            <a:pPr algn="l" fontAlgn="base">
              <a:spcBef>
                <a:spcPts val="0"/>
              </a:spcBef>
            </a:pPr>
            <a:r>
              <a:rPr lang="ru-RU" b="1" dirty="0" smtClean="0">
                <a:solidFill>
                  <a:schemeClr val="bg1"/>
                </a:solidFill>
              </a:rPr>
              <a:t>Основной </a:t>
            </a:r>
            <a:r>
              <a:rPr lang="ru-RU" b="1" dirty="0">
                <a:solidFill>
                  <a:schemeClr val="bg1"/>
                </a:solidFill>
              </a:rPr>
              <a:t>характеристикой логики Хоара является </a:t>
            </a:r>
            <a:r>
              <a:rPr lang="ru-RU" b="1" dirty="0" smtClean="0">
                <a:solidFill>
                  <a:schemeClr val="bg1"/>
                </a:solidFill>
              </a:rPr>
              <a:t>тройка</a:t>
            </a:r>
          </a:p>
          <a:p>
            <a:pPr algn="l" fontAlgn="base">
              <a:spcBef>
                <a:spcPts val="0"/>
              </a:spcBef>
            </a:pPr>
            <a:r>
              <a:rPr lang="ru-RU" b="1" dirty="0" smtClean="0">
                <a:solidFill>
                  <a:schemeClr val="bg1"/>
                </a:solidFill>
              </a:rPr>
              <a:t>вида </a:t>
            </a:r>
            <a:r>
              <a:rPr lang="ru-RU" b="1" dirty="0">
                <a:solidFill>
                  <a:schemeClr val="bg1"/>
                </a:solidFill>
              </a:rPr>
              <a:t>{P} S {Q}, где P и Q – предикаты, а S – программа языка программирования. </a:t>
            </a:r>
            <a:endParaRPr lang="ru-RU" b="1" dirty="0">
              <a:solidFill>
                <a:schemeClr val="bg1"/>
              </a:solidFill>
            </a:endParaRPr>
          </a:p>
          <a:p>
            <a:pPr algn="l" fontAlgn="base">
              <a:spcBef>
                <a:spcPts val="0"/>
              </a:spcBef>
            </a:pPr>
            <a:r>
              <a:rPr lang="ru-RU" b="1" dirty="0" smtClean="0">
                <a:solidFill>
                  <a:schemeClr val="bg1"/>
                </a:solidFill>
              </a:rPr>
              <a:t>Аксиоматическая </a:t>
            </a:r>
            <a:r>
              <a:rPr lang="ru-RU" b="1" dirty="0">
                <a:solidFill>
                  <a:schemeClr val="bg1"/>
                </a:solidFill>
              </a:rPr>
              <a:t>теория «программной логики» содержит:</a:t>
            </a:r>
          </a:p>
          <a:p>
            <a:pPr marL="342900" indent="-342900" algn="l">
              <a:lnSpc>
                <a:spcPct val="80000"/>
              </a:lnSpc>
              <a:spcBef>
                <a:spcPts val="0"/>
              </a:spcBef>
              <a:buClr>
                <a:srgbClr val="32EAAD"/>
              </a:buClr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Правила построения формул;</a:t>
            </a:r>
          </a:p>
          <a:p>
            <a:pPr marL="342900" indent="-342900" algn="l">
              <a:lnSpc>
                <a:spcPct val="80000"/>
              </a:lnSpc>
              <a:spcBef>
                <a:spcPts val="0"/>
              </a:spcBef>
              <a:buClr>
                <a:srgbClr val="32EAAD"/>
              </a:buClr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Выделенные формулы (аксиомы);</a:t>
            </a:r>
          </a:p>
          <a:p>
            <a:pPr marL="342900" indent="-342900" algn="l">
              <a:lnSpc>
                <a:spcPct val="80000"/>
              </a:lnSpc>
              <a:spcBef>
                <a:spcPts val="0"/>
              </a:spcBef>
              <a:buClr>
                <a:srgbClr val="32EAAD"/>
              </a:buClr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Правила вывода, </a:t>
            </a:r>
            <a:r>
              <a:rPr lang="ru-RU" b="1" dirty="0" smtClean="0">
                <a:solidFill>
                  <a:schemeClr val="bg1"/>
                </a:solidFill>
              </a:rPr>
              <a:t>позволяющие</a:t>
            </a:r>
          </a:p>
          <a:p>
            <a:pPr algn="l">
              <a:lnSpc>
                <a:spcPct val="80000"/>
              </a:lnSpc>
              <a:spcBef>
                <a:spcPts val="0"/>
              </a:spcBef>
              <a:buClr>
                <a:srgbClr val="32EAAD"/>
              </a:buClr>
            </a:pPr>
            <a:r>
              <a:rPr lang="ru-RU" b="1" dirty="0" smtClean="0">
                <a:solidFill>
                  <a:schemeClr val="bg1"/>
                </a:solidFill>
              </a:rPr>
              <a:t>вывести истинность </a:t>
            </a:r>
            <a:r>
              <a:rPr lang="ru-RU" b="1" dirty="0">
                <a:solidFill>
                  <a:schemeClr val="bg1"/>
                </a:solidFill>
              </a:rPr>
              <a:t>новых формул.</a:t>
            </a:r>
          </a:p>
          <a:p>
            <a:pPr algn="l" fontAlgn="base"/>
            <a:endParaRPr lang="ru-RU" sz="2800" b="1" dirty="0">
              <a:solidFill>
                <a:schemeClr val="bg1"/>
              </a:solidFill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buClr>
                <a:srgbClr val="32EAAD"/>
              </a:buClr>
            </a:pP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965"/>
            <a:ext cx="1322390" cy="365125"/>
          </a:xfrm>
        </p:spPr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463085"/>
            <a:ext cx="3891786" cy="365125"/>
          </a:xfrm>
        </p:spPr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6280" y="6414788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0" r="43456"/>
          <a:stretch/>
        </p:blipFill>
        <p:spPr>
          <a:xfrm>
            <a:off x="7320136" y="332656"/>
            <a:ext cx="4636783" cy="54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7752184" y="3645024"/>
            <a:ext cx="3698304" cy="548481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/>
              <a:t>Суть идеи Хоара</a:t>
            </a:r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65098" y="764704"/>
            <a:ext cx="69906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Clr>
                <a:srgbClr val="32EAAD"/>
              </a:buClr>
              <a:buFont typeface="Calibri" panose="020F0502020204030204" pitchFamily="34" charset="0"/>
              <a:buChar char="•"/>
            </a:pPr>
            <a:r>
              <a:rPr lang="ru-RU" sz="2000" b="1" dirty="0" smtClean="0">
                <a:solidFill>
                  <a:schemeClr val="bg1"/>
                </a:solidFill>
              </a:rPr>
              <a:t>Для </a:t>
            </a:r>
            <a:r>
              <a:rPr lang="ru-RU" sz="2000" b="1" dirty="0" smtClean="0">
                <a:solidFill>
                  <a:srgbClr val="32EAAD"/>
                </a:solidFill>
              </a:rPr>
              <a:t>пустого </a:t>
            </a:r>
            <a:r>
              <a:rPr lang="ru-RU" sz="2000" b="1" dirty="0">
                <a:solidFill>
                  <a:srgbClr val="32EAAD"/>
                </a:solidFill>
              </a:rPr>
              <a:t>оператора </a:t>
            </a:r>
            <a:r>
              <a:rPr lang="ru-RU" sz="2000" b="1" dirty="0">
                <a:solidFill>
                  <a:schemeClr val="bg1"/>
                </a:solidFill>
              </a:rPr>
              <a:t>пред- и постусловия совпадают.</a:t>
            </a:r>
          </a:p>
          <a:p>
            <a:pPr marL="285750" lvl="0" indent="-285750" fontAlgn="base">
              <a:buClr>
                <a:srgbClr val="32EAAD"/>
              </a:buClr>
              <a:buFont typeface="Calibri" panose="020F050202020403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</a:rPr>
              <a:t>Для </a:t>
            </a:r>
            <a:r>
              <a:rPr lang="ru-RU" sz="2000" b="1" dirty="0">
                <a:solidFill>
                  <a:srgbClr val="32EAAD"/>
                </a:solidFill>
              </a:rPr>
              <a:t>оператора присваивания </a:t>
            </a:r>
            <a:r>
              <a:rPr lang="ru-RU" sz="2000" b="1" dirty="0">
                <a:solidFill>
                  <a:schemeClr val="bg1"/>
                </a:solidFill>
              </a:rPr>
              <a:t>в постусловии кроме предусловия должен </a:t>
            </a:r>
            <a:r>
              <a:rPr lang="ru-RU" sz="2000" b="1" dirty="0" smtClean="0">
                <a:solidFill>
                  <a:schemeClr val="bg1"/>
                </a:solidFill>
              </a:rPr>
              <a:t>учитывают </a:t>
            </a:r>
            <a:r>
              <a:rPr lang="ru-RU" sz="2000" b="1" dirty="0">
                <a:solidFill>
                  <a:schemeClr val="bg1"/>
                </a:solidFill>
              </a:rPr>
              <a:t>факт, что значение переменной стало другим.</a:t>
            </a:r>
          </a:p>
          <a:p>
            <a:pPr marL="285750" lvl="0" indent="-285750" fontAlgn="base">
              <a:buClr>
                <a:srgbClr val="32EAAD"/>
              </a:buClr>
              <a:buFont typeface="Calibri" panose="020F050202020403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</a:rPr>
              <a:t>Для </a:t>
            </a:r>
            <a:r>
              <a:rPr lang="ru-RU" sz="2000" b="1" dirty="0">
                <a:solidFill>
                  <a:srgbClr val="32EAAD"/>
                </a:solidFill>
              </a:rPr>
              <a:t>составного оператора </a:t>
            </a:r>
            <a:r>
              <a:rPr lang="ru-RU" sz="2000" b="1" dirty="0">
                <a:solidFill>
                  <a:schemeClr val="bg1"/>
                </a:solidFill>
              </a:rPr>
              <a:t>имеем цепочку пред- и постусловий. 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 marL="285750" lvl="0" indent="-285750" fontAlgn="base">
              <a:buClr>
                <a:srgbClr val="32EAAD"/>
              </a:buClr>
              <a:buFont typeface="Calibri" panose="020F0502020204030204" pitchFamily="34" charset="0"/>
              <a:buChar char="•"/>
            </a:pPr>
            <a:r>
              <a:rPr lang="ru-RU" sz="2000" b="1" dirty="0" smtClean="0">
                <a:solidFill>
                  <a:srgbClr val="32EAAD"/>
                </a:solidFill>
              </a:rPr>
              <a:t>Оператор </a:t>
            </a:r>
            <a:r>
              <a:rPr lang="ru-RU" sz="2000" b="1" dirty="0" smtClean="0">
                <a:solidFill>
                  <a:srgbClr val="32EAAD"/>
                </a:solidFill>
              </a:rPr>
              <a:t>ветвления.</a:t>
            </a:r>
            <a:r>
              <a:rPr lang="ru-RU" sz="2000" b="1" dirty="0" smtClean="0">
                <a:solidFill>
                  <a:schemeClr val="bg1"/>
                </a:solidFill>
              </a:rPr>
              <a:t> Если </a:t>
            </a:r>
            <a:r>
              <a:rPr lang="ru-RU" sz="2000" b="1" dirty="0">
                <a:solidFill>
                  <a:schemeClr val="bg1"/>
                </a:solidFill>
              </a:rPr>
              <a:t>к предусловию добавить истинность логического </a:t>
            </a:r>
            <a:r>
              <a:rPr lang="ru-RU" sz="2000" b="1" dirty="0" smtClean="0">
                <a:solidFill>
                  <a:schemeClr val="bg1"/>
                </a:solidFill>
              </a:rPr>
              <a:t>условия, то </a:t>
            </a:r>
            <a:r>
              <a:rPr lang="ru-RU" sz="2000" b="1" dirty="0">
                <a:solidFill>
                  <a:schemeClr val="bg1"/>
                </a:solidFill>
              </a:rPr>
              <a:t>после выполнения ветки </a:t>
            </a:r>
            <a:r>
              <a:rPr lang="ru-RU" sz="2000" b="1" i="1" u="sng" dirty="0" err="1">
                <a:solidFill>
                  <a:srgbClr val="32EAAD"/>
                </a:solidFill>
              </a:rPr>
              <a:t>then</a:t>
            </a:r>
            <a:r>
              <a:rPr lang="ru-RU" sz="2000" b="1" dirty="0">
                <a:solidFill>
                  <a:schemeClr val="bg1"/>
                </a:solidFill>
              </a:rPr>
              <a:t> должно следовать </a:t>
            </a:r>
            <a:r>
              <a:rPr lang="ru-RU" sz="2000" b="1" dirty="0" smtClean="0">
                <a:solidFill>
                  <a:schemeClr val="bg1"/>
                </a:solidFill>
              </a:rPr>
              <a:t>постусловие, иначе после </a:t>
            </a:r>
            <a:r>
              <a:rPr lang="ru-RU" sz="2000" b="1" i="1" u="sng" dirty="0" err="1" smtClean="0">
                <a:solidFill>
                  <a:srgbClr val="32EAAD"/>
                </a:solidFill>
              </a:rPr>
              <a:t>else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chemeClr val="bg1"/>
                </a:solidFill>
              </a:rPr>
              <a:t>должно следовать постусловие.</a:t>
            </a:r>
          </a:p>
          <a:p>
            <a:pPr marL="285750" lvl="0" indent="-285750" fontAlgn="base">
              <a:buClr>
                <a:srgbClr val="32EAAD"/>
              </a:buClr>
              <a:buFont typeface="Calibri" panose="020F0502020204030204" pitchFamily="34" charset="0"/>
              <a:buChar char="•"/>
            </a:pPr>
            <a:r>
              <a:rPr lang="ru-RU" sz="2000" b="1" dirty="0">
                <a:solidFill>
                  <a:srgbClr val="32EAAD"/>
                </a:solidFill>
              </a:rPr>
              <a:t>Оператор цикла. </a:t>
            </a:r>
            <a:r>
              <a:rPr lang="ru-RU" sz="2000" b="1" dirty="0">
                <a:solidFill>
                  <a:schemeClr val="bg1"/>
                </a:solidFill>
              </a:rPr>
              <a:t>В</a:t>
            </a:r>
            <a:r>
              <a:rPr lang="ru-RU" sz="2000" b="1" dirty="0" smtClean="0">
                <a:solidFill>
                  <a:schemeClr val="bg1"/>
                </a:solidFill>
              </a:rPr>
              <a:t>водят </a:t>
            </a:r>
            <a:r>
              <a:rPr lang="ru-RU" sz="2000" b="1" dirty="0" smtClean="0">
                <a:solidFill>
                  <a:schemeClr val="bg1"/>
                </a:solidFill>
              </a:rPr>
              <a:t>инвариант, где предусловие цикла инвариант. </a:t>
            </a:r>
            <a:r>
              <a:rPr lang="ru-RU" sz="2000" b="1" dirty="0">
                <a:solidFill>
                  <a:schemeClr val="bg1"/>
                </a:solidFill>
              </a:rPr>
              <a:t>Если истинно условие продолжения </a:t>
            </a:r>
            <a:r>
              <a:rPr lang="ru-RU" sz="2000" b="1" dirty="0" smtClean="0">
                <a:solidFill>
                  <a:schemeClr val="bg1"/>
                </a:solidFill>
              </a:rPr>
              <a:t>цикла, </a:t>
            </a:r>
            <a:r>
              <a:rPr lang="ru-RU" sz="2000" b="1" dirty="0">
                <a:solidFill>
                  <a:schemeClr val="bg1"/>
                </a:solidFill>
              </a:rPr>
              <a:t>то после выполнения тела цикла должна следовать истинность инварианта. 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 marL="285750" lvl="0" indent="-285750" fontAlgn="base">
              <a:buClr>
                <a:srgbClr val="32EAAD"/>
              </a:buClr>
              <a:buFont typeface="Calibri" panose="020F0502020204030204" pitchFamily="34" charset="0"/>
              <a:buChar char="•"/>
            </a:pPr>
            <a:r>
              <a:rPr lang="ru-RU" sz="2000" b="1" dirty="0" smtClean="0">
                <a:solidFill>
                  <a:srgbClr val="32EAAD"/>
                </a:solidFill>
              </a:rPr>
              <a:t>Оператора </a:t>
            </a:r>
            <a:r>
              <a:rPr lang="ru-RU" sz="2000" b="1" dirty="0">
                <a:solidFill>
                  <a:srgbClr val="32EAAD"/>
                </a:solidFill>
              </a:rPr>
              <a:t>цикла с полной корректностью.</a:t>
            </a:r>
            <a:r>
              <a:rPr lang="ru-RU" sz="2000" b="1" dirty="0">
                <a:solidFill>
                  <a:schemeClr val="bg1"/>
                </a:solidFill>
              </a:rPr>
              <a:t> Для этого к предыдущему пункту добавляют ограничивающую </a:t>
            </a:r>
            <a:r>
              <a:rPr lang="ru-RU" sz="2000" b="1" dirty="0" smtClean="0">
                <a:solidFill>
                  <a:schemeClr val="bg1"/>
                </a:solidFill>
              </a:rPr>
              <a:t>функцию.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363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748" y="1772816"/>
            <a:ext cx="4536504" cy="3312368"/>
          </a:xfrm>
        </p:spPr>
        <p:txBody>
          <a:bodyPr>
            <a:normAutofit/>
          </a:bodyPr>
          <a:lstStyle/>
          <a:p>
            <a:pPr lvl="0"/>
            <a:r>
              <a:rPr lang="ru-RU" sz="3600" dirty="0" smtClean="0"/>
              <a:t>Доказательное программирование</a:t>
            </a:r>
            <a:r>
              <a:rPr lang="ru-RU" sz="4000" dirty="0"/>
              <a:t/>
            </a:r>
            <a:br>
              <a:rPr lang="ru-RU" sz="4000" dirty="0"/>
            </a:b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70B12A-8874-432B-946D-A0533DE8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6C1503-7CE3-4110-84ED-544FBF43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882ED-CADA-4A5F-83E1-828E3BA7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352" y="183282"/>
            <a:ext cx="7488832" cy="6473245"/>
          </a:xfrm>
        </p:spPr>
        <p:txBody>
          <a:bodyPr>
            <a:normAutofit/>
          </a:bodyPr>
          <a:lstStyle/>
          <a:p>
            <a:pPr algn="l" fontAlgn="base"/>
            <a:endParaRPr lang="ru-RU" b="1" dirty="0">
              <a:solidFill>
                <a:schemeClr val="bg1"/>
              </a:solidFill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buClr>
                <a:srgbClr val="32EAAD"/>
              </a:buClr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965"/>
            <a:ext cx="1322390" cy="365125"/>
          </a:xfrm>
        </p:spPr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463085"/>
            <a:ext cx="3891786" cy="365125"/>
          </a:xfrm>
        </p:spPr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6280" y="6414788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511386919"/>
              </p:ext>
            </p:extLst>
          </p:nvPr>
        </p:nvGraphicFramePr>
        <p:xfrm>
          <a:off x="2063552" y="1340768"/>
          <a:ext cx="7848872" cy="4788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96260" y="305248"/>
            <a:ext cx="10081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chemeClr val="bg1"/>
                </a:solidFill>
              </a:rPr>
              <a:t>Доказательное программирование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17.07.2020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273746"/>
            <a:ext cx="4114799" cy="347645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err="1">
                <a:solidFill>
                  <a:srgbClr val="3D4149"/>
                </a:solidFill>
              </a:rPr>
              <a:t>cin</a:t>
            </a:r>
            <a:r>
              <a:rPr lang="en-US" sz="2400" dirty="0">
                <a:solidFill>
                  <a:srgbClr val="3D4149"/>
                </a:solidFill>
              </a:rPr>
              <a:t> &gt;&gt; a &gt;&gt; b &gt;&gt; c;</a:t>
            </a:r>
            <a:r>
              <a:rPr lang="ru-RU" sz="2400" dirty="0">
                <a:solidFill>
                  <a:srgbClr val="3D4149"/>
                </a:solidFill>
              </a:rPr>
              <a:t/>
            </a:r>
            <a:br>
              <a:rPr lang="ru-RU" sz="2400" dirty="0">
                <a:solidFill>
                  <a:srgbClr val="3D4149"/>
                </a:solidFill>
              </a:rPr>
            </a:br>
            <a:r>
              <a:rPr lang="en-US" sz="2400" dirty="0">
                <a:solidFill>
                  <a:srgbClr val="3D4149"/>
                </a:solidFill>
              </a:rPr>
              <a:t>if (a &gt; b) then</a:t>
            </a:r>
            <a:r>
              <a:rPr lang="ru-RU" sz="2400" dirty="0">
                <a:solidFill>
                  <a:srgbClr val="3D4149"/>
                </a:solidFill>
              </a:rPr>
              <a:t/>
            </a:r>
            <a:br>
              <a:rPr lang="ru-RU" sz="2400" dirty="0">
                <a:solidFill>
                  <a:srgbClr val="3D4149"/>
                </a:solidFill>
              </a:rPr>
            </a:br>
            <a:r>
              <a:rPr lang="en-US" sz="2400" dirty="0">
                <a:solidFill>
                  <a:srgbClr val="3D4149"/>
                </a:solidFill>
              </a:rPr>
              <a:t>	max = a;</a:t>
            </a:r>
            <a:r>
              <a:rPr lang="ru-RU" sz="2400" dirty="0">
                <a:solidFill>
                  <a:srgbClr val="3D4149"/>
                </a:solidFill>
              </a:rPr>
              <a:t/>
            </a:r>
            <a:br>
              <a:rPr lang="ru-RU" sz="2400" dirty="0">
                <a:solidFill>
                  <a:srgbClr val="3D4149"/>
                </a:solidFill>
              </a:rPr>
            </a:br>
            <a:r>
              <a:rPr lang="en-US" sz="2400" dirty="0">
                <a:solidFill>
                  <a:srgbClr val="3D4149"/>
                </a:solidFill>
              </a:rPr>
              <a:t>else </a:t>
            </a:r>
            <a:r>
              <a:rPr lang="ru-RU" sz="2400" dirty="0">
                <a:solidFill>
                  <a:srgbClr val="3D4149"/>
                </a:solidFill>
              </a:rPr>
              <a:t/>
            </a:r>
            <a:br>
              <a:rPr lang="ru-RU" sz="2400" dirty="0">
                <a:solidFill>
                  <a:srgbClr val="3D4149"/>
                </a:solidFill>
              </a:rPr>
            </a:br>
            <a:r>
              <a:rPr lang="en-US" sz="2400" dirty="0">
                <a:solidFill>
                  <a:srgbClr val="3D4149"/>
                </a:solidFill>
              </a:rPr>
              <a:t>	if (b &gt; c) then </a:t>
            </a:r>
            <a:r>
              <a:rPr lang="ru-RU" sz="2400" dirty="0">
                <a:solidFill>
                  <a:srgbClr val="3D4149"/>
                </a:solidFill>
              </a:rPr>
              <a:t/>
            </a:r>
            <a:br>
              <a:rPr lang="ru-RU" sz="2400" dirty="0">
                <a:solidFill>
                  <a:srgbClr val="3D4149"/>
                </a:solidFill>
              </a:rPr>
            </a:br>
            <a:r>
              <a:rPr lang="en-US" sz="2400" dirty="0">
                <a:solidFill>
                  <a:srgbClr val="3D4149"/>
                </a:solidFill>
              </a:rPr>
              <a:t>		max = b;</a:t>
            </a:r>
            <a:r>
              <a:rPr lang="ru-RU" sz="2400" dirty="0">
                <a:solidFill>
                  <a:srgbClr val="3D4149"/>
                </a:solidFill>
              </a:rPr>
              <a:t/>
            </a:r>
            <a:br>
              <a:rPr lang="ru-RU" sz="2400" dirty="0">
                <a:solidFill>
                  <a:srgbClr val="3D4149"/>
                </a:solidFill>
              </a:rPr>
            </a:br>
            <a:r>
              <a:rPr lang="en-US" sz="2400" dirty="0">
                <a:solidFill>
                  <a:srgbClr val="3D4149"/>
                </a:solidFill>
              </a:rPr>
              <a:t>	else </a:t>
            </a:r>
            <a:r>
              <a:rPr lang="ru-RU" sz="2400" dirty="0">
                <a:solidFill>
                  <a:srgbClr val="3D4149"/>
                </a:solidFill>
              </a:rPr>
              <a:t/>
            </a:r>
            <a:br>
              <a:rPr lang="ru-RU" sz="2400" dirty="0">
                <a:solidFill>
                  <a:srgbClr val="3D4149"/>
                </a:solidFill>
              </a:rPr>
            </a:br>
            <a:r>
              <a:rPr lang="en-US" sz="2400" dirty="0">
                <a:solidFill>
                  <a:srgbClr val="3D4149"/>
                </a:solidFill>
              </a:rPr>
              <a:t>		if (c &gt; a) then </a:t>
            </a:r>
            <a:r>
              <a:rPr lang="ru-RU" sz="2400" dirty="0">
                <a:solidFill>
                  <a:srgbClr val="3D4149"/>
                </a:solidFill>
              </a:rPr>
              <a:t/>
            </a:r>
            <a:br>
              <a:rPr lang="ru-RU" sz="2400" dirty="0">
                <a:solidFill>
                  <a:srgbClr val="3D4149"/>
                </a:solidFill>
              </a:rPr>
            </a:br>
            <a:r>
              <a:rPr lang="en-US" sz="2400" dirty="0">
                <a:solidFill>
                  <a:srgbClr val="3D4149"/>
                </a:solidFill>
              </a:rPr>
              <a:t>			max</a:t>
            </a:r>
            <a:r>
              <a:rPr lang="ru-RU" sz="2400" dirty="0">
                <a:solidFill>
                  <a:srgbClr val="3D4149"/>
                </a:solidFill>
              </a:rPr>
              <a:t> = </a:t>
            </a:r>
            <a:r>
              <a:rPr lang="en-US" sz="2400" dirty="0">
                <a:solidFill>
                  <a:srgbClr val="3D4149"/>
                </a:solidFill>
              </a:rPr>
              <a:t>c</a:t>
            </a:r>
            <a:r>
              <a:rPr lang="ru-RU" sz="2400" dirty="0">
                <a:solidFill>
                  <a:srgbClr val="3D4149"/>
                </a:solidFill>
              </a:rPr>
              <a:t>;</a:t>
            </a:r>
            <a:br>
              <a:rPr lang="ru-RU" sz="2400" dirty="0">
                <a:solidFill>
                  <a:srgbClr val="3D4149"/>
                </a:solidFill>
              </a:rPr>
            </a:br>
            <a:r>
              <a:rPr lang="en-US" sz="2400" dirty="0" err="1">
                <a:solidFill>
                  <a:srgbClr val="3D4149"/>
                </a:solidFill>
              </a:rPr>
              <a:t>cout</a:t>
            </a:r>
            <a:r>
              <a:rPr lang="ru-RU" sz="2400" dirty="0">
                <a:solidFill>
                  <a:srgbClr val="3D4149"/>
                </a:solidFill>
              </a:rPr>
              <a:t> &lt;&lt; </a:t>
            </a:r>
            <a:r>
              <a:rPr lang="en-US" sz="2400" dirty="0">
                <a:solidFill>
                  <a:srgbClr val="3D4149"/>
                </a:solidFill>
              </a:rPr>
              <a:t>max</a:t>
            </a:r>
            <a:r>
              <a:rPr lang="ru-RU" sz="2400" dirty="0">
                <a:solidFill>
                  <a:srgbClr val="3D4149"/>
                </a:solidFill>
              </a:rPr>
              <a:t>;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93445"/>
              </p:ext>
            </p:extLst>
          </p:nvPr>
        </p:nvGraphicFramePr>
        <p:xfrm>
          <a:off x="5485325" y="2132856"/>
          <a:ext cx="6250550" cy="323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11">
                  <a:extLst>
                    <a:ext uri="{9D8B030D-6E8A-4147-A177-3AD203B41FA5}">
                      <a16:colId xmlns:a16="http://schemas.microsoft.com/office/drawing/2014/main" val="111735982"/>
                    </a:ext>
                  </a:extLst>
                </a:gridCol>
                <a:gridCol w="1078611">
                  <a:extLst>
                    <a:ext uri="{9D8B030D-6E8A-4147-A177-3AD203B41FA5}">
                      <a16:colId xmlns:a16="http://schemas.microsoft.com/office/drawing/2014/main" val="2948841616"/>
                    </a:ext>
                  </a:extLst>
                </a:gridCol>
                <a:gridCol w="1078611">
                  <a:extLst>
                    <a:ext uri="{9D8B030D-6E8A-4147-A177-3AD203B41FA5}">
                      <a16:colId xmlns:a16="http://schemas.microsoft.com/office/drawing/2014/main" val="2693192038"/>
                    </a:ext>
                  </a:extLst>
                </a:gridCol>
                <a:gridCol w="1078611">
                  <a:extLst>
                    <a:ext uri="{9D8B030D-6E8A-4147-A177-3AD203B41FA5}">
                      <a16:colId xmlns:a16="http://schemas.microsoft.com/office/drawing/2014/main" val="2140195115"/>
                    </a:ext>
                  </a:extLst>
                </a:gridCol>
                <a:gridCol w="1936106">
                  <a:extLst>
                    <a:ext uri="{9D8B030D-6E8A-4147-A177-3AD203B41FA5}">
                      <a16:colId xmlns:a16="http://schemas.microsoft.com/office/drawing/2014/main" val="851241406"/>
                    </a:ext>
                  </a:extLst>
                </a:gridCol>
              </a:tblGrid>
              <a:tr h="578661">
                <a:tc>
                  <a:txBody>
                    <a:bodyPr/>
                    <a:lstStyle/>
                    <a:p>
                      <a:r>
                        <a:rPr lang="be-BY" dirty="0" smtClean="0">
                          <a:solidFill>
                            <a:schemeClr val="bg1"/>
                          </a:solidFill>
                          <a:latin typeface="+mn-lt"/>
                        </a:rPr>
                        <a:t>№</a:t>
                      </a:r>
                      <a:endParaRPr lang="ru-RU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</a:t>
                      </a:r>
                      <a:endParaRPr lang="ru-RU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b</a:t>
                      </a:r>
                      <a:endParaRPr lang="ru-RU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c</a:t>
                      </a:r>
                      <a:endParaRPr lang="ru-RU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max</a:t>
                      </a:r>
                      <a:endParaRPr lang="ru-RU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169012"/>
                  </a:ext>
                </a:extLst>
              </a:tr>
              <a:tr h="472411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1.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2</a:t>
                      </a:r>
                      <a:endParaRPr lang="ru-RU" sz="20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5923344"/>
                  </a:ext>
                </a:extLst>
              </a:tr>
              <a:tr h="472411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2.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3</a:t>
                      </a:r>
                      <a:endParaRPr lang="ru-RU" sz="20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290359"/>
                  </a:ext>
                </a:extLst>
              </a:tr>
              <a:tr h="472411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3.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3</a:t>
                      </a:r>
                      <a:endParaRPr lang="ru-RU" sz="20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0883744"/>
                  </a:ext>
                </a:extLst>
              </a:tr>
              <a:tr h="472411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4.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2</a:t>
                      </a:r>
                      <a:endParaRPr lang="ru-RU" sz="20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3300694"/>
                  </a:ext>
                </a:extLst>
              </a:tr>
              <a:tr h="763125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Cambria" panose="02040503050406030204" pitchFamily="18" charset="0"/>
                        </a:rPr>
                        <a:t>5.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n-lt"/>
                        </a:rPr>
                        <a:t>*</a:t>
                      </a:r>
                      <a:r>
                        <a:rPr lang="ru-RU" b="1" dirty="0" smtClean="0">
                          <a:latin typeface="+mn-lt"/>
                        </a:rPr>
                        <a:t>Результат непредсказуем</a:t>
                      </a:r>
                      <a:r>
                        <a:rPr lang="en-US" b="1" dirty="0" smtClean="0">
                          <a:latin typeface="+mn-lt"/>
                        </a:rPr>
                        <a:t>*</a:t>
                      </a:r>
                      <a:endParaRPr lang="ru-RU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27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2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7248128" y="2852936"/>
            <a:ext cx="4125951" cy="2276673"/>
          </a:xfrm>
        </p:spPr>
        <p:txBody>
          <a:bodyPr>
            <a:normAutofit/>
          </a:bodyPr>
          <a:lstStyle/>
          <a:p>
            <a:r>
              <a:rPr lang="ru-RU" sz="3600" dirty="0"/>
              <a:t>Основные способы доказательства правильности алгоритма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7368" y="692696"/>
            <a:ext cx="5653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b="1" dirty="0" smtClean="0">
                <a:solidFill>
                  <a:srgbClr val="32EAAD"/>
                </a:solidFill>
              </a:rPr>
              <a:t>Первый </a:t>
            </a:r>
            <a:r>
              <a:rPr lang="ru-RU" sz="2400" b="1" dirty="0">
                <a:solidFill>
                  <a:srgbClr val="32EAAD"/>
                </a:solidFill>
              </a:rPr>
              <a:t>способ </a:t>
            </a:r>
            <a:r>
              <a:rPr lang="ru-RU" sz="2400" b="1" dirty="0">
                <a:solidFill>
                  <a:schemeClr val="bg1"/>
                </a:solidFill>
              </a:rPr>
              <a:t>заключается в анализе правильности при по­строении алгоритмов. Нужно показать, что алгоритм является корректной реализацией метода решения, и доказать, что метод – правильный.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3512" y="3501008"/>
            <a:ext cx="5544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32EAAD"/>
                </a:solidFill>
              </a:rPr>
              <a:t>Второй </a:t>
            </a:r>
            <a:r>
              <a:rPr lang="ru-RU" sz="2400" b="1" dirty="0">
                <a:solidFill>
                  <a:srgbClr val="32EAAD"/>
                </a:solidFill>
              </a:rPr>
              <a:t>способ </a:t>
            </a:r>
            <a:r>
              <a:rPr lang="ru-RU" sz="2400" b="1" dirty="0">
                <a:solidFill>
                  <a:schemeClr val="bg1"/>
                </a:solidFill>
              </a:rPr>
              <a:t>заключается в анализе правильности после построения алгоритмов и является исчерпывающим анализом результатов выпол­нения алгоритма на соответствие постановке решаемых задач для любых допустимых данных.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348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748" y="2179324"/>
            <a:ext cx="4536504" cy="3312368"/>
          </a:xfrm>
        </p:spPr>
        <p:txBody>
          <a:bodyPr>
            <a:normAutofit/>
          </a:bodyPr>
          <a:lstStyle/>
          <a:p>
            <a:pPr lvl="0"/>
            <a:r>
              <a:rPr lang="ru-RU" sz="3600" dirty="0" smtClean="0"/>
              <a:t>Автоматическое доказательство теорем </a:t>
            </a:r>
            <a:r>
              <a:rPr lang="ru-RU" sz="4000" dirty="0"/>
              <a:t/>
            </a:r>
            <a:br>
              <a:rPr lang="ru-RU" sz="4000" dirty="0"/>
            </a:b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70B12A-8874-432B-946D-A0533DE8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6C1503-7CE3-4110-84ED-544FBF43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882ED-CADA-4A5F-83E1-828E3BA7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17</a:t>
            </a:fld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8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17.07.2020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18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2853476"/>
            <a:ext cx="4114799" cy="2321204"/>
          </a:xfrm>
        </p:spPr>
        <p:txBody>
          <a:bodyPr>
            <a:noAutofit/>
          </a:bodyPr>
          <a:lstStyle/>
          <a:p>
            <a:pPr fontAlgn="base"/>
            <a:r>
              <a:rPr lang="ru-RU" sz="4000" dirty="0" smtClean="0">
                <a:solidFill>
                  <a:srgbClr val="3D4149"/>
                </a:solidFill>
              </a:rPr>
              <a:t>Понятие автоматического доказательства теорем</a:t>
            </a:r>
            <a:endParaRPr lang="ru-RU" sz="4000" dirty="0">
              <a:solidFill>
                <a:srgbClr val="3D414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3090" y="1709738"/>
            <a:ext cx="6295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32EAAD"/>
                </a:solidFill>
              </a:rPr>
              <a:t>Автоматическое доказательство</a:t>
            </a:r>
            <a:r>
              <a:rPr lang="ru-RU" sz="2400" b="1" dirty="0">
                <a:solidFill>
                  <a:schemeClr val="bg1"/>
                </a:solidFill>
              </a:rPr>
              <a:t> </a:t>
            </a: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(англ. </a:t>
            </a:r>
            <a:r>
              <a:rPr lang="ru-RU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</a:t>
            </a: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Proving</a:t>
            </a: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ATP, а также </a:t>
            </a:r>
            <a:r>
              <a:rPr lang="ru-RU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</a:t>
            </a: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deduction</a:t>
            </a: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2400" b="1" dirty="0">
                <a:solidFill>
                  <a:schemeClr val="bg1"/>
                </a:solidFill>
              </a:rPr>
              <a:t>– это доказательство, которое реализовано </a:t>
            </a:r>
            <a:r>
              <a:rPr lang="ru-RU" sz="2400" b="1" dirty="0" err="1">
                <a:solidFill>
                  <a:schemeClr val="bg1"/>
                </a:solidFill>
              </a:rPr>
              <a:t>программно</a:t>
            </a:r>
            <a:r>
              <a:rPr lang="ru-RU" sz="2400" b="1" dirty="0">
                <a:solidFill>
                  <a:schemeClr val="bg1"/>
                </a:solidFill>
              </a:rPr>
              <a:t>. В его основе лежит аппарат математической логики и используются идеи, теории искусственного интеллекта. Процесс доказательства основывается на логике высказываний и логике предикатов.</a:t>
            </a:r>
          </a:p>
          <a:p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7536160" y="3216391"/>
            <a:ext cx="3698304" cy="206064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/>
              <a:t>Преимущества и недостатки автоматического доказательства теорем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1544" y="3216391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32EAAD"/>
                </a:solidFill>
              </a:rPr>
              <a:t>-</a:t>
            </a:r>
          </a:p>
          <a:p>
            <a:pPr marL="342900" indent="-342900">
              <a:buClr>
                <a:srgbClr val="32EAAD"/>
              </a:buClr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</a:rPr>
              <a:t>И</a:t>
            </a:r>
            <a:r>
              <a:rPr lang="ru-RU" sz="2400" b="1" dirty="0" smtClean="0">
                <a:solidFill>
                  <a:schemeClr val="bg1"/>
                </a:solidFill>
              </a:rPr>
              <a:t>меет </a:t>
            </a:r>
            <a:r>
              <a:rPr lang="ru-RU" sz="2400" b="1" dirty="0">
                <a:solidFill>
                  <a:schemeClr val="bg1"/>
                </a:solidFill>
              </a:rPr>
              <a:t>л</a:t>
            </a:r>
            <a:r>
              <a:rPr lang="ru-RU" sz="2400" b="1" dirty="0" smtClean="0">
                <a:solidFill>
                  <a:schemeClr val="bg1"/>
                </a:solidFill>
              </a:rPr>
              <a:t>ишь полуавтоматическое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человеко-машинное доказательство</a:t>
            </a:r>
          </a:p>
          <a:p>
            <a:r>
              <a:rPr lang="ru-RU" sz="2400" b="1" dirty="0" smtClean="0">
                <a:solidFill>
                  <a:srgbClr val="32EAAD"/>
                </a:solidFill>
              </a:rPr>
              <a:t>2.  </a:t>
            </a:r>
            <a:r>
              <a:rPr lang="ru-RU" sz="2400" b="1" dirty="0">
                <a:solidFill>
                  <a:schemeClr val="bg1"/>
                </a:solidFill>
              </a:rPr>
              <a:t>П</a:t>
            </a:r>
            <a:r>
              <a:rPr lang="ru-RU" sz="2400" b="1" dirty="0" smtClean="0">
                <a:solidFill>
                  <a:schemeClr val="bg1"/>
                </a:solidFill>
              </a:rPr>
              <a:t>осле </a:t>
            </a:r>
            <a:r>
              <a:rPr lang="ru-RU" sz="2400" b="1" dirty="0">
                <a:solidFill>
                  <a:schemeClr val="bg1"/>
                </a:solidFill>
              </a:rPr>
              <a:t>полной автоматизации доказательство называют уже </a:t>
            </a:r>
            <a:r>
              <a:rPr lang="ru-RU" sz="2400" b="1" dirty="0" smtClean="0">
                <a:solidFill>
                  <a:schemeClr val="bg1"/>
                </a:solidFill>
              </a:rPr>
              <a:t>вычислением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746" y="1000400"/>
            <a:ext cx="49685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32EAAD"/>
                </a:solidFill>
              </a:rPr>
              <a:t>+</a:t>
            </a:r>
          </a:p>
          <a:p>
            <a:pPr marL="342900" indent="-342900">
              <a:buClr>
                <a:srgbClr val="32EAAD"/>
              </a:buClr>
              <a:buAutoNum type="arabicPeriod"/>
            </a:pPr>
            <a:r>
              <a:rPr lang="ru-RU" sz="2400" b="1" dirty="0" smtClean="0">
                <a:solidFill>
                  <a:schemeClr val="bg1"/>
                </a:solidFill>
              </a:rPr>
              <a:t>Строгость и общность логики</a:t>
            </a:r>
          </a:p>
          <a:p>
            <a:pPr marL="342900" indent="-342900">
              <a:buClr>
                <a:srgbClr val="32EAAD"/>
              </a:buClr>
              <a:buAutoNum type="arabicPeriod"/>
            </a:pPr>
            <a:r>
              <a:rPr lang="ru-RU" sz="2400" b="1" dirty="0">
                <a:solidFill>
                  <a:schemeClr val="bg1"/>
                </a:solidFill>
              </a:rPr>
              <a:t>С</a:t>
            </a:r>
            <a:r>
              <a:rPr lang="ru-RU" sz="2400" b="1" dirty="0" smtClean="0">
                <a:solidFill>
                  <a:schemeClr val="bg1"/>
                </a:solidFill>
              </a:rPr>
              <a:t>истеме </a:t>
            </a:r>
            <a:r>
              <a:rPr lang="ru-RU" sz="2400" b="1" dirty="0">
                <a:solidFill>
                  <a:schemeClr val="bg1"/>
                </a:solidFill>
              </a:rPr>
              <a:t>не обязательно </a:t>
            </a:r>
            <a:r>
              <a:rPr lang="ru-RU" sz="2400" b="1" dirty="0" smtClean="0">
                <a:solidFill>
                  <a:schemeClr val="bg1"/>
                </a:solidFill>
              </a:rPr>
              <a:t>решать</a:t>
            </a:r>
          </a:p>
          <a:p>
            <a:pPr>
              <a:buClr>
                <a:srgbClr val="32EAAD"/>
              </a:buClr>
            </a:pPr>
            <a:r>
              <a:rPr lang="ru-RU" sz="2400" b="1" dirty="0" smtClean="0">
                <a:solidFill>
                  <a:schemeClr val="bg1"/>
                </a:solidFill>
              </a:rPr>
              <a:t>особо </a:t>
            </a:r>
            <a:r>
              <a:rPr lang="ru-RU" sz="2400" b="1" dirty="0">
                <a:solidFill>
                  <a:schemeClr val="bg1"/>
                </a:solidFill>
              </a:rPr>
              <a:t>сложные проблемы без человеческого </a:t>
            </a:r>
            <a:r>
              <a:rPr lang="ru-RU" sz="2400" b="1" dirty="0" smtClean="0">
                <a:solidFill>
                  <a:schemeClr val="bg1"/>
                </a:solidFill>
              </a:rPr>
              <a:t>вмешательства</a:t>
            </a:r>
          </a:p>
          <a:p>
            <a:endParaRPr lang="ru-RU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</a:t>
            </a:fld>
            <a:endParaRPr lang="en-US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7262758" y="3356992"/>
            <a:ext cx="4105672" cy="1628601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Какое оно, качественное ПО?</a:t>
            </a:r>
            <a:endParaRPr lang="ru-RU" sz="4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124744"/>
            <a:ext cx="5128704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17.07.2020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20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159"/>
            <a:ext cx="4114799" cy="1313632"/>
          </a:xfrm>
        </p:spPr>
        <p:txBody>
          <a:bodyPr>
            <a:noAutofit/>
          </a:bodyPr>
          <a:lstStyle/>
          <a:p>
            <a:pPr fontAlgn="base"/>
            <a:r>
              <a:rPr lang="ru-RU" sz="4000" dirty="0" smtClean="0">
                <a:solidFill>
                  <a:srgbClr val="3D4149"/>
                </a:solidFill>
              </a:rPr>
              <a:t>Основная сфера применения</a:t>
            </a:r>
            <a:endParaRPr lang="ru-RU" sz="4000" dirty="0">
              <a:solidFill>
                <a:srgbClr val="3D414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3952" y="134076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5676" y="1420772"/>
            <a:ext cx="5689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bg1"/>
                </a:solidFill>
              </a:rPr>
              <a:t>Разработка и верификация </a:t>
            </a:r>
            <a:r>
              <a:rPr lang="ru-RU" sz="2200" b="1" dirty="0" smtClean="0">
                <a:solidFill>
                  <a:srgbClr val="32EAAD"/>
                </a:solidFill>
              </a:rPr>
              <a:t>интегральных схем и программного обеспечения</a:t>
            </a:r>
          </a:p>
          <a:p>
            <a:pPr marL="285750" indent="-285750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bg1"/>
                </a:solidFill>
              </a:rPr>
              <a:t>В</a:t>
            </a:r>
            <a:r>
              <a:rPr lang="ru-RU" sz="2200" b="1" dirty="0">
                <a:solidFill>
                  <a:schemeClr val="bg1"/>
                </a:solidFill>
              </a:rPr>
              <a:t> новых </a:t>
            </a:r>
            <a:r>
              <a:rPr lang="ru-RU" sz="2200" b="1" dirty="0">
                <a:solidFill>
                  <a:srgbClr val="32EAAD"/>
                </a:solidFill>
              </a:rPr>
              <a:t>процессорах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b="1" i="1" dirty="0">
                <a:solidFill>
                  <a:schemeClr val="bg1"/>
                </a:solidFill>
              </a:rPr>
              <a:t>AMD, </a:t>
            </a:r>
            <a:r>
              <a:rPr lang="ru-RU" sz="2200" b="1" i="1" dirty="0" err="1">
                <a:solidFill>
                  <a:schemeClr val="bg1"/>
                </a:solidFill>
              </a:rPr>
              <a:t>Intel</a:t>
            </a:r>
            <a:r>
              <a:rPr lang="ru-RU" sz="2200" b="1" dirty="0">
                <a:solidFill>
                  <a:schemeClr val="bg1"/>
                </a:solidFill>
              </a:rPr>
              <a:t> и других фирм автоматическое доказательство теорем используется для проверки того, что деление и другие операции выполняются корректно.</a:t>
            </a:r>
            <a:r>
              <a:rPr lang="ru-RU" sz="2200" b="1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chemeClr val="bg1"/>
                </a:solidFill>
              </a:rPr>
              <a:t>Корпорация </a:t>
            </a:r>
            <a:r>
              <a:rPr lang="ru-RU" sz="2200" b="1" i="1" dirty="0" err="1">
                <a:solidFill>
                  <a:schemeClr val="bg1"/>
                </a:solidFill>
              </a:rPr>
              <a:t>Microsoft</a:t>
            </a:r>
            <a:r>
              <a:rPr lang="ru-RU" sz="2200" b="1" i="1" dirty="0">
                <a:solidFill>
                  <a:schemeClr val="bg1"/>
                </a:solidFill>
              </a:rPr>
              <a:t> </a:t>
            </a:r>
            <a:r>
              <a:rPr lang="ru-RU" sz="2200" b="1" dirty="0" smtClean="0">
                <a:solidFill>
                  <a:schemeClr val="bg1"/>
                </a:solidFill>
              </a:rPr>
              <a:t>использовала автоматическое доказательство </a:t>
            </a:r>
            <a:r>
              <a:rPr lang="ru-RU" sz="2200" b="1" dirty="0">
                <a:solidFill>
                  <a:schemeClr val="bg1"/>
                </a:solidFill>
              </a:rPr>
              <a:t>теорем Z3 для верификации </a:t>
            </a:r>
            <a:r>
              <a:rPr lang="ru-RU" sz="2200" b="1" dirty="0">
                <a:solidFill>
                  <a:srgbClr val="32EAAD"/>
                </a:solidFill>
              </a:rPr>
              <a:t>кода операционной системы </a:t>
            </a:r>
            <a:r>
              <a:rPr lang="ru-RU" sz="2200" b="1" i="1" dirty="0" err="1">
                <a:solidFill>
                  <a:schemeClr val="bg1"/>
                </a:solidFill>
              </a:rPr>
              <a:t>Windows</a:t>
            </a:r>
            <a:r>
              <a:rPr lang="ru-RU" sz="2200" b="1" i="1" dirty="0">
                <a:solidFill>
                  <a:schemeClr val="bg1"/>
                </a:solidFill>
              </a:rPr>
              <a:t> 7</a:t>
            </a:r>
            <a:r>
              <a:rPr lang="ru-RU" sz="2200" b="1" dirty="0">
                <a:solidFill>
                  <a:schemeClr val="bg1"/>
                </a:solidFill>
              </a:rPr>
              <a:t> и других программных продуктов</a:t>
            </a:r>
            <a:r>
              <a:rPr lang="ru-RU" sz="2200" b="1" dirty="0" smtClean="0">
                <a:solidFill>
                  <a:schemeClr val="bg1"/>
                </a:solidFill>
              </a:rPr>
              <a:t>.</a:t>
            </a:r>
            <a:endParaRPr lang="ru-RU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748" y="3162809"/>
            <a:ext cx="4536504" cy="1673288"/>
          </a:xfrm>
        </p:spPr>
        <p:txBody>
          <a:bodyPr>
            <a:normAutofit/>
          </a:bodyPr>
          <a:lstStyle/>
          <a:p>
            <a:pPr lvl="0"/>
            <a:r>
              <a:rPr lang="ru-RU" sz="3600" dirty="0" smtClean="0"/>
              <a:t>Проверка моделей</a:t>
            </a:r>
            <a:r>
              <a:rPr lang="ru-RU" sz="4000" dirty="0"/>
              <a:t/>
            </a:r>
            <a:br>
              <a:rPr lang="ru-RU" sz="4000" dirty="0"/>
            </a:b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70B12A-8874-432B-946D-A0533DE8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6C1503-7CE3-4110-84ED-544FBF43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882ED-CADA-4A5F-83E1-828E3BA7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21</a:t>
            </a:fld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5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17.07.2020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22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140186"/>
            <a:ext cx="4114799" cy="1743577"/>
          </a:xfrm>
        </p:spPr>
        <p:txBody>
          <a:bodyPr>
            <a:noAutofit/>
          </a:bodyPr>
          <a:lstStyle/>
          <a:p>
            <a:pPr fontAlgn="base"/>
            <a:r>
              <a:rPr lang="ru-RU" sz="4000" dirty="0" smtClean="0">
                <a:solidFill>
                  <a:srgbClr val="3D4149"/>
                </a:solidFill>
              </a:rPr>
              <a:t>Понятие</a:t>
            </a:r>
            <a:br>
              <a:rPr lang="ru-RU" sz="4000" dirty="0" smtClean="0">
                <a:solidFill>
                  <a:srgbClr val="3D4149"/>
                </a:solidFill>
              </a:rPr>
            </a:br>
            <a:r>
              <a:rPr lang="ru-RU" sz="4000" dirty="0" smtClean="0">
                <a:solidFill>
                  <a:srgbClr val="3D4149"/>
                </a:solidFill>
              </a:rPr>
              <a:t>проверки моделей</a:t>
            </a:r>
            <a:endParaRPr lang="ru-RU" sz="4000" dirty="0">
              <a:solidFill>
                <a:srgbClr val="3D414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928" y="836712"/>
            <a:ext cx="66095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solidFill>
                  <a:srgbClr val="32EAAD"/>
                </a:solidFill>
              </a:rPr>
              <a:t>Model checking</a:t>
            </a:r>
            <a:r>
              <a:rPr lang="ru-RU" sz="2400" b="1" dirty="0">
                <a:solidFill>
                  <a:srgbClr val="32EAAD"/>
                </a:solidFill>
              </a:rPr>
              <a:t> (проверка модели) </a:t>
            </a:r>
            <a:r>
              <a:rPr lang="ru-RU" sz="2400" b="1" dirty="0">
                <a:solidFill>
                  <a:schemeClr val="bg1"/>
                </a:solidFill>
              </a:rPr>
              <a:t>– это методы и алгоритмы верификации аппаратуры и программ, которые разработаны от теоретических изысканий до индустриальной технологии (т.е. реально используемых на практике).   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Модельных </a:t>
            </a:r>
            <a:r>
              <a:rPr lang="ru-RU" sz="2400" b="1" dirty="0" smtClean="0">
                <a:solidFill>
                  <a:schemeClr val="bg1"/>
                </a:solidFill>
              </a:rPr>
              <a:t>подходов известно, по меньшей мере, несколько дюжин:</a:t>
            </a:r>
          </a:p>
          <a:p>
            <a:pPr marL="285750" indent="-285750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 конечные автоматы, </a:t>
            </a:r>
          </a:p>
          <a:p>
            <a:pPr marL="285750" indent="-285750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сети Петри,</a:t>
            </a:r>
          </a:p>
          <a:p>
            <a:pPr marL="285750" indent="-285750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временные автоматы, </a:t>
            </a:r>
          </a:p>
          <a:p>
            <a:pPr marL="285750" indent="-285750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логическое описание 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и т.п.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23</a:t>
            </a:fld>
            <a:endParaRPr lang="en-US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7536160" y="3216391"/>
            <a:ext cx="3698304" cy="148458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/>
              <a:t>Преимущества и недостатки </a:t>
            </a:r>
            <a:r>
              <a:rPr lang="ru-RU" sz="3600" dirty="0" smtClean="0"/>
              <a:t>проверки моделей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51979" y="3318421"/>
            <a:ext cx="530162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ru-RU" sz="2000" b="1" dirty="0" smtClean="0">
                <a:solidFill>
                  <a:srgbClr val="32EAAD"/>
                </a:solidFill>
              </a:rPr>
              <a:t>-</a:t>
            </a:r>
          </a:p>
          <a:p>
            <a:pPr marL="342900" indent="-342900">
              <a:lnSpc>
                <a:spcPts val="2100"/>
              </a:lnSpc>
              <a:buClr>
                <a:srgbClr val="32EAAD"/>
              </a:buClr>
              <a:buFont typeface="+mj-lt"/>
              <a:buAutoNum type="arabicPeriod"/>
            </a:pPr>
            <a:r>
              <a:rPr lang="ru-RU" sz="2000" b="1" dirty="0">
                <a:solidFill>
                  <a:schemeClr val="bg1"/>
                </a:solidFill>
              </a:rPr>
              <a:t>Ц</a:t>
            </a:r>
            <a:r>
              <a:rPr lang="ru-RU" sz="2000" b="1" dirty="0" smtClean="0">
                <a:solidFill>
                  <a:schemeClr val="bg1"/>
                </a:solidFill>
              </a:rPr>
              <a:t>енность </a:t>
            </a:r>
            <a:r>
              <a:rPr lang="ru-RU" sz="2000" b="1" dirty="0">
                <a:solidFill>
                  <a:schemeClr val="bg1"/>
                </a:solidFill>
              </a:rPr>
              <a:t>полученного </a:t>
            </a:r>
            <a:r>
              <a:rPr lang="ru-RU" sz="2000" b="1" dirty="0" smtClean="0">
                <a:solidFill>
                  <a:schemeClr val="bg1"/>
                </a:solidFill>
              </a:rPr>
              <a:t>результата</a:t>
            </a:r>
          </a:p>
          <a:p>
            <a:pPr>
              <a:lnSpc>
                <a:spcPts val="2100"/>
              </a:lnSpc>
              <a:buClr>
                <a:srgbClr val="32EAAD"/>
              </a:buClr>
            </a:pPr>
            <a:r>
              <a:rPr lang="ru-RU" sz="2000" b="1" dirty="0" smtClean="0">
                <a:solidFill>
                  <a:schemeClr val="bg1"/>
                </a:solidFill>
              </a:rPr>
              <a:t>напрямую </a:t>
            </a:r>
            <a:r>
              <a:rPr lang="ru-RU" sz="2000" b="1" dirty="0">
                <a:solidFill>
                  <a:schemeClr val="bg1"/>
                </a:solidFill>
              </a:rPr>
              <a:t>зависит от корректности </a:t>
            </a:r>
            <a:r>
              <a:rPr lang="ru-RU" sz="2000" b="1" dirty="0" smtClean="0">
                <a:solidFill>
                  <a:schemeClr val="bg1"/>
                </a:solidFill>
              </a:rPr>
              <a:t>модели</a:t>
            </a:r>
          </a:p>
          <a:p>
            <a:pPr>
              <a:lnSpc>
                <a:spcPts val="2100"/>
              </a:lnSpc>
              <a:buClr>
                <a:srgbClr val="32EAAD"/>
              </a:buClr>
            </a:pPr>
            <a:r>
              <a:rPr lang="ru-RU" sz="2000" b="1" dirty="0" smtClean="0">
                <a:solidFill>
                  <a:srgbClr val="32EAAD"/>
                </a:solidFill>
              </a:rPr>
              <a:t>2. </a:t>
            </a:r>
            <a:r>
              <a:rPr lang="ru-RU" sz="2000" b="1" dirty="0">
                <a:solidFill>
                  <a:schemeClr val="bg1"/>
                </a:solidFill>
              </a:rPr>
              <a:t>Т</a:t>
            </a:r>
            <a:r>
              <a:rPr lang="ru-RU" sz="2000" b="1" smtClean="0">
                <a:solidFill>
                  <a:schemeClr val="bg1"/>
                </a:solidFill>
              </a:rPr>
              <a:t>ребует </a:t>
            </a:r>
            <a:r>
              <a:rPr lang="ru-RU" sz="2000" b="1" dirty="0">
                <a:solidFill>
                  <a:schemeClr val="bg1"/>
                </a:solidFill>
              </a:rPr>
              <a:t>высокого уровня подготовки персонала, создающего модели программ.</a:t>
            </a:r>
          </a:p>
          <a:p>
            <a:pPr>
              <a:lnSpc>
                <a:spcPts val="2100"/>
              </a:lnSpc>
              <a:buClr>
                <a:srgbClr val="32EAAD"/>
              </a:buClr>
            </a:pPr>
            <a:r>
              <a:rPr lang="ru-RU" sz="2000" b="1" dirty="0" smtClean="0">
                <a:solidFill>
                  <a:srgbClr val="32EAAD"/>
                </a:solidFill>
              </a:rPr>
              <a:t>3. </a:t>
            </a:r>
            <a:r>
              <a:rPr lang="ru-RU" sz="2000" b="1" dirty="0" smtClean="0">
                <a:solidFill>
                  <a:schemeClr val="bg1"/>
                </a:solidFill>
              </a:rPr>
              <a:t>Преобладает ориентация на приложения, в которых главную роль играет поток управления, а не поток данных</a:t>
            </a:r>
          </a:p>
          <a:p>
            <a:pPr>
              <a:lnSpc>
                <a:spcPts val="2100"/>
              </a:lnSpc>
              <a:buClr>
                <a:srgbClr val="32EAAD"/>
              </a:buClr>
            </a:pPr>
            <a:r>
              <a:rPr lang="ru-RU" sz="2000" b="1" dirty="0" smtClean="0">
                <a:solidFill>
                  <a:srgbClr val="32EAAD"/>
                </a:solidFill>
              </a:rPr>
              <a:t>4. </a:t>
            </a:r>
            <a:r>
              <a:rPr lang="ru-RU" sz="2000" b="1" dirty="0" smtClean="0">
                <a:solidFill>
                  <a:schemeClr val="bg1"/>
                </a:solidFill>
              </a:rPr>
              <a:t>Не может </a:t>
            </a:r>
            <a:r>
              <a:rPr lang="ru-RU" sz="2000" b="1" dirty="0">
                <a:solidFill>
                  <a:schemeClr val="bg1"/>
                </a:solidFill>
              </a:rPr>
              <a:t>эффективно применяться без точных алгоритмов принятия решений. </a:t>
            </a:r>
            <a:endParaRPr lang="ru-RU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368" y="548680"/>
            <a:ext cx="4968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ru-RU" sz="2000" b="1" dirty="0" smtClean="0">
                <a:solidFill>
                  <a:srgbClr val="32EAAD"/>
                </a:solidFill>
              </a:rPr>
              <a:t>+</a:t>
            </a:r>
          </a:p>
          <a:p>
            <a:pPr marL="342900" indent="-342900">
              <a:lnSpc>
                <a:spcPts val="2100"/>
              </a:lnSpc>
              <a:buClr>
                <a:srgbClr val="32EAAD"/>
              </a:buClr>
              <a:buAutoNum type="arabicPeriod"/>
            </a:pPr>
            <a:r>
              <a:rPr lang="ru-RU" sz="2000" b="1" dirty="0" smtClean="0">
                <a:solidFill>
                  <a:schemeClr val="bg1"/>
                </a:solidFill>
              </a:rPr>
              <a:t>Поддерживает </a:t>
            </a:r>
            <a:r>
              <a:rPr lang="ru-RU" sz="2000" b="1" dirty="0" smtClean="0">
                <a:solidFill>
                  <a:schemeClr val="bg1"/>
                </a:solidFill>
              </a:rPr>
              <a:t>еще и частичную</a:t>
            </a:r>
            <a:endParaRPr lang="ru-RU" sz="2000" b="1" dirty="0" smtClean="0">
              <a:solidFill>
                <a:schemeClr val="bg1"/>
              </a:solidFill>
            </a:endParaRPr>
          </a:p>
          <a:p>
            <a:pPr>
              <a:lnSpc>
                <a:spcPts val="2100"/>
              </a:lnSpc>
              <a:buClr>
                <a:srgbClr val="32EAAD"/>
              </a:buClr>
            </a:pPr>
            <a:r>
              <a:rPr lang="ru-RU" sz="2000" b="1" dirty="0" smtClean="0">
                <a:solidFill>
                  <a:schemeClr val="bg1"/>
                </a:solidFill>
              </a:rPr>
              <a:t>верификацию</a:t>
            </a:r>
          </a:p>
          <a:p>
            <a:pPr>
              <a:lnSpc>
                <a:spcPts val="2100"/>
              </a:lnSpc>
              <a:buClr>
                <a:srgbClr val="32EAAD"/>
              </a:buClr>
            </a:pPr>
            <a:r>
              <a:rPr lang="ru-RU" sz="2000" b="1" dirty="0" smtClean="0">
                <a:solidFill>
                  <a:srgbClr val="32EAAD"/>
                </a:solidFill>
              </a:rPr>
              <a:t>2. </a:t>
            </a:r>
            <a:r>
              <a:rPr lang="ru-RU" sz="2000" b="1" dirty="0" smtClean="0">
                <a:solidFill>
                  <a:schemeClr val="bg1"/>
                </a:solidFill>
              </a:rPr>
              <a:t>Не </a:t>
            </a:r>
            <a:r>
              <a:rPr lang="ru-RU" sz="2000" b="1" dirty="0">
                <a:solidFill>
                  <a:schemeClr val="bg1"/>
                </a:solidFill>
              </a:rPr>
              <a:t>требует </a:t>
            </a:r>
            <a:r>
              <a:rPr lang="ru-RU" sz="2000" b="1" dirty="0" smtClean="0">
                <a:solidFill>
                  <a:schemeClr val="bg1"/>
                </a:solidFill>
              </a:rPr>
              <a:t>ручного </a:t>
            </a:r>
            <a:r>
              <a:rPr lang="ru-RU" sz="2000" b="1" dirty="0">
                <a:solidFill>
                  <a:schemeClr val="bg1"/>
                </a:solidFill>
              </a:rPr>
              <a:t>управления со стороны </a:t>
            </a:r>
            <a:r>
              <a:rPr lang="ru-RU" sz="2000" b="1" dirty="0" smtClean="0">
                <a:solidFill>
                  <a:schemeClr val="bg1"/>
                </a:solidFill>
              </a:rPr>
              <a:t>пользователя и высокого </a:t>
            </a:r>
            <a:r>
              <a:rPr lang="ru-RU" sz="2000" b="1" dirty="0">
                <a:solidFill>
                  <a:schemeClr val="bg1"/>
                </a:solidFill>
              </a:rPr>
              <a:t>уровня </a:t>
            </a:r>
            <a:r>
              <a:rPr lang="ru-RU" sz="2000" b="1" dirty="0" smtClean="0">
                <a:solidFill>
                  <a:schemeClr val="bg1"/>
                </a:solidFill>
              </a:rPr>
              <a:t>профессионализма</a:t>
            </a:r>
          </a:p>
          <a:p>
            <a:pPr>
              <a:lnSpc>
                <a:spcPts val="2100"/>
              </a:lnSpc>
              <a:buClr>
                <a:srgbClr val="32EAAD"/>
              </a:buClr>
            </a:pPr>
            <a:r>
              <a:rPr lang="ru-RU" sz="2000" b="1" dirty="0" smtClean="0">
                <a:solidFill>
                  <a:srgbClr val="32EAAD"/>
                </a:solidFill>
              </a:rPr>
              <a:t>3.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chemeClr val="bg1"/>
                </a:solidFill>
              </a:rPr>
              <a:t>Процесс проверки интегрируется в стандартный цикл проектирования</a:t>
            </a:r>
            <a:endParaRPr lang="ru-RU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17.07.2020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24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1706"/>
            <a:ext cx="4114799" cy="2751959"/>
          </a:xfrm>
        </p:spPr>
        <p:txBody>
          <a:bodyPr>
            <a:noAutofit/>
          </a:bodyPr>
          <a:lstStyle/>
          <a:p>
            <a:pPr fontAlgn="base"/>
            <a:r>
              <a:rPr lang="ru-RU" sz="4000" dirty="0" smtClean="0">
                <a:solidFill>
                  <a:srgbClr val="3D4149"/>
                </a:solidFill>
              </a:rPr>
              <a:t>Примеры успешного применения модельного подхода</a:t>
            </a:r>
            <a:endParaRPr lang="ru-RU" sz="4000" dirty="0">
              <a:solidFill>
                <a:srgbClr val="3D414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3952" y="134076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5676" y="2327656"/>
            <a:ext cx="5689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bg1"/>
                </a:solidFill>
              </a:rPr>
              <a:t>СУБД</a:t>
            </a:r>
          </a:p>
          <a:p>
            <a:pPr marL="285750" indent="-285750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bg1"/>
                </a:solidFill>
              </a:rPr>
              <a:t>комплексы </a:t>
            </a:r>
            <a:r>
              <a:rPr lang="ru-RU" sz="2800" b="1" dirty="0">
                <a:solidFill>
                  <a:schemeClr val="bg1"/>
                </a:solidFill>
              </a:rPr>
              <a:t>потоковой обработки речевой и текстовой информации, </a:t>
            </a:r>
            <a:endParaRPr lang="ru-RU" sz="2800" b="1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bg1"/>
                </a:solidFill>
              </a:rPr>
              <a:t>системы </a:t>
            </a:r>
            <a:r>
              <a:rPr lang="ru-RU" sz="2800" b="1" dirty="0">
                <a:solidFill>
                  <a:schemeClr val="bg1"/>
                </a:solidFill>
              </a:rPr>
              <a:t>обеспечения информационной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744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748" y="3357164"/>
            <a:ext cx="4536504" cy="1673288"/>
          </a:xfrm>
        </p:spPr>
        <p:txBody>
          <a:bodyPr>
            <a:normAutofit/>
          </a:bodyPr>
          <a:lstStyle/>
          <a:p>
            <a:pPr lvl="0"/>
            <a:r>
              <a:rPr lang="ru-RU" sz="3600" dirty="0" smtClean="0"/>
              <a:t>Символьное выполнение</a:t>
            </a:r>
            <a:r>
              <a:rPr lang="ru-RU" sz="4000" dirty="0"/>
              <a:t/>
            </a:r>
            <a:br>
              <a:rPr lang="ru-RU" sz="4000" dirty="0"/>
            </a:b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70B12A-8874-432B-946D-A0533DE8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6C1503-7CE3-4110-84ED-544FBF43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882ED-CADA-4A5F-83E1-828E3BA7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25</a:t>
            </a:fld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9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17.07.2020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26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140186"/>
            <a:ext cx="4114799" cy="1743577"/>
          </a:xfrm>
        </p:spPr>
        <p:txBody>
          <a:bodyPr>
            <a:noAutofit/>
          </a:bodyPr>
          <a:lstStyle/>
          <a:p>
            <a:pPr fontAlgn="base"/>
            <a:r>
              <a:rPr lang="ru-RU" sz="4000" dirty="0" smtClean="0">
                <a:solidFill>
                  <a:srgbClr val="3D4149"/>
                </a:solidFill>
              </a:rPr>
              <a:t>Понятие</a:t>
            </a:r>
            <a:br>
              <a:rPr lang="ru-RU" sz="4000" dirty="0" smtClean="0">
                <a:solidFill>
                  <a:srgbClr val="3D4149"/>
                </a:solidFill>
              </a:rPr>
            </a:br>
            <a:r>
              <a:rPr lang="ru-RU" sz="4000" dirty="0" smtClean="0">
                <a:solidFill>
                  <a:srgbClr val="3D4149"/>
                </a:solidFill>
              </a:rPr>
              <a:t>символьного выполнения</a:t>
            </a:r>
            <a:endParaRPr lang="ru-RU" sz="4000" dirty="0">
              <a:solidFill>
                <a:srgbClr val="3D414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7968" y="1679262"/>
            <a:ext cx="59423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b="1" dirty="0">
                <a:solidFill>
                  <a:srgbClr val="32EAAD"/>
                </a:solidFill>
              </a:rPr>
              <a:t>С</a:t>
            </a:r>
            <a:r>
              <a:rPr lang="ru-RU" sz="2400" b="1" dirty="0" smtClean="0">
                <a:solidFill>
                  <a:srgbClr val="32EAAD"/>
                </a:solidFill>
              </a:rPr>
              <a:t>имвольное </a:t>
            </a:r>
            <a:r>
              <a:rPr lang="ru-RU" sz="2400" b="1" dirty="0" smtClean="0">
                <a:solidFill>
                  <a:srgbClr val="32EAAD"/>
                </a:solidFill>
              </a:rPr>
              <a:t>выполнение </a:t>
            </a:r>
            <a:r>
              <a:rPr lang="ru-RU" sz="2400" b="1" dirty="0" smtClean="0">
                <a:solidFill>
                  <a:schemeClr val="bg1"/>
                </a:solidFill>
              </a:rPr>
              <a:t>– включает моделирование выполнения кода, используя символы вместо переменных данных. Тестовая программа рассматривается как имеющая детерминированное входное состояние при вводе данных и условий. Благодаря этому каждая строка кода выполняется, </a:t>
            </a:r>
            <a:r>
              <a:rPr lang="ru-RU" sz="2400" b="1" dirty="0">
                <a:solidFill>
                  <a:schemeClr val="bg1"/>
                </a:solidFill>
              </a:rPr>
              <a:t>а данная техника проверяет, изменилось ли </a:t>
            </a:r>
            <a:r>
              <a:rPr lang="ru-RU" sz="2400" b="1" dirty="0" smtClean="0">
                <a:solidFill>
                  <a:schemeClr val="bg1"/>
                </a:solidFill>
              </a:rPr>
              <a:t>состояние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27</a:t>
            </a:fld>
            <a:endParaRPr lang="en-US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7518092" y="3082276"/>
            <a:ext cx="3698304" cy="1635838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4000" dirty="0" smtClean="0"/>
              <a:t>Схема символьного выполнения</a:t>
            </a:r>
            <a:endParaRPr lang="ru-RU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79376" y="1124744"/>
            <a:ext cx="68407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solidFill>
                  <a:srgbClr val="32EAAD"/>
                </a:solidFill>
              </a:rPr>
              <a:t>1. </a:t>
            </a:r>
            <a:r>
              <a:rPr lang="ru-RU" sz="2200" b="1" dirty="0" smtClean="0">
                <a:solidFill>
                  <a:schemeClr val="bg1"/>
                </a:solidFill>
              </a:rPr>
              <a:t>Первый </a:t>
            </a:r>
            <a:r>
              <a:rPr lang="ru-RU" sz="2200" b="1" dirty="0">
                <a:solidFill>
                  <a:schemeClr val="bg1"/>
                </a:solidFill>
              </a:rPr>
              <a:t>запуск программы производится с произвольным тестовым воздействием.</a:t>
            </a:r>
          </a:p>
          <a:p>
            <a:r>
              <a:rPr lang="ru-RU" sz="2200" b="1" dirty="0" smtClean="0">
                <a:solidFill>
                  <a:srgbClr val="32EAAD"/>
                </a:solidFill>
              </a:rPr>
              <a:t>2. </a:t>
            </a:r>
            <a:r>
              <a:rPr lang="ru-RU" sz="2200" b="1" dirty="0" smtClean="0">
                <a:solidFill>
                  <a:schemeClr val="bg1"/>
                </a:solidFill>
              </a:rPr>
              <a:t>При </a:t>
            </a:r>
            <a:r>
              <a:rPr lang="ru-RU" sz="2200" b="1" dirty="0">
                <a:solidFill>
                  <a:schemeClr val="bg1"/>
                </a:solidFill>
              </a:rPr>
              <a:t>запуске программы производится одновременно </a:t>
            </a:r>
            <a:r>
              <a:rPr lang="ru-RU" sz="2200" b="1" dirty="0" smtClean="0">
                <a:solidFill>
                  <a:schemeClr val="bg1"/>
                </a:solidFill>
              </a:rPr>
              <a:t>конкретное выполнение и </a:t>
            </a:r>
            <a:r>
              <a:rPr lang="ru-RU" sz="2200" b="1" dirty="0">
                <a:solidFill>
                  <a:schemeClr val="bg1"/>
                </a:solidFill>
              </a:rPr>
              <a:t>символьное </a:t>
            </a:r>
            <a:r>
              <a:rPr lang="ru-RU" sz="2200" b="1" dirty="0" smtClean="0">
                <a:solidFill>
                  <a:schemeClr val="bg1"/>
                </a:solidFill>
              </a:rPr>
              <a:t>выполнение (с соответствующим инструментальным кодом).</a:t>
            </a:r>
          </a:p>
          <a:p>
            <a:r>
              <a:rPr lang="ru-RU" sz="2200" b="1" dirty="0" smtClean="0">
                <a:solidFill>
                  <a:srgbClr val="32EAAD"/>
                </a:solidFill>
              </a:rPr>
              <a:t>3</a:t>
            </a:r>
            <a:r>
              <a:rPr lang="ru-RU" sz="2200" b="1" dirty="0" smtClean="0">
                <a:solidFill>
                  <a:srgbClr val="32EAAD"/>
                </a:solidFill>
              </a:rPr>
              <a:t>. </a:t>
            </a:r>
            <a:r>
              <a:rPr lang="ru-RU" sz="2200" b="1" dirty="0" smtClean="0">
                <a:solidFill>
                  <a:schemeClr val="bg1"/>
                </a:solidFill>
              </a:rPr>
              <a:t>В </a:t>
            </a:r>
            <a:r>
              <a:rPr lang="ru-RU" sz="2200" b="1" dirty="0">
                <a:solidFill>
                  <a:schemeClr val="bg1"/>
                </a:solidFill>
              </a:rPr>
              <a:t>ходе символьного выполнения определяется система условий прохождения выбранного пути.</a:t>
            </a:r>
          </a:p>
          <a:p>
            <a:r>
              <a:rPr lang="ru-RU" sz="2200" b="1" dirty="0" smtClean="0">
                <a:solidFill>
                  <a:srgbClr val="32EAAD"/>
                </a:solidFill>
              </a:rPr>
              <a:t>4. </a:t>
            </a:r>
            <a:r>
              <a:rPr lang="ru-RU" sz="2200" b="1" dirty="0" smtClean="0">
                <a:solidFill>
                  <a:schemeClr val="bg1"/>
                </a:solidFill>
              </a:rPr>
              <a:t>Система </a:t>
            </a:r>
            <a:r>
              <a:rPr lang="ru-RU" sz="2200" b="1" dirty="0">
                <a:solidFill>
                  <a:schemeClr val="bg1"/>
                </a:solidFill>
              </a:rPr>
              <a:t>условий решается таким образом, чтобы найти нарушающее ее тестовое воздействие, которое </a:t>
            </a:r>
            <a:r>
              <a:rPr lang="ru-RU" sz="2200" b="1" dirty="0" smtClean="0">
                <a:solidFill>
                  <a:schemeClr val="bg1"/>
                </a:solidFill>
              </a:rPr>
              <a:t>используется </a:t>
            </a:r>
            <a:r>
              <a:rPr lang="ru-RU" sz="2200" b="1" dirty="0">
                <a:solidFill>
                  <a:schemeClr val="bg1"/>
                </a:solidFill>
              </a:rPr>
              <a:t>при следующем выполнении программы.</a:t>
            </a:r>
          </a:p>
          <a:p>
            <a:r>
              <a:rPr lang="ru-RU" sz="2200" b="1" dirty="0" smtClean="0">
                <a:solidFill>
                  <a:srgbClr val="32EAAD"/>
                </a:solidFill>
              </a:rPr>
              <a:t>5. </a:t>
            </a:r>
            <a:r>
              <a:rPr lang="ru-RU" sz="2200" b="1" dirty="0" smtClean="0">
                <a:solidFill>
                  <a:schemeClr val="bg1"/>
                </a:solidFill>
              </a:rPr>
              <a:t>При </a:t>
            </a:r>
            <a:r>
              <a:rPr lang="ru-RU" sz="2200" b="1" dirty="0">
                <a:solidFill>
                  <a:schemeClr val="bg1"/>
                </a:solidFill>
              </a:rPr>
              <a:t>достижении желаемого тестового покрытия процесс прерывается. </a:t>
            </a:r>
          </a:p>
        </p:txBody>
      </p:sp>
    </p:spTree>
    <p:extLst>
      <p:ext uri="{BB962C8B-B14F-4D97-AF65-F5344CB8AC3E}">
        <p14:creationId xmlns:p14="http://schemas.microsoft.com/office/powerpoint/2010/main" val="14846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17.07.2020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28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4622"/>
            <a:ext cx="4114799" cy="2314705"/>
          </a:xfrm>
        </p:spPr>
        <p:txBody>
          <a:bodyPr>
            <a:noAutofit/>
          </a:bodyPr>
          <a:lstStyle/>
          <a:p>
            <a:pPr fontAlgn="base"/>
            <a:r>
              <a:rPr lang="ru-RU" sz="4000" dirty="0" smtClean="0">
                <a:solidFill>
                  <a:srgbClr val="3D4149"/>
                </a:solidFill>
              </a:rPr>
              <a:t>Проблемы статического символьного выполнения</a:t>
            </a:r>
            <a:endParaRPr lang="ru-RU" sz="4000" dirty="0">
              <a:solidFill>
                <a:srgbClr val="3D414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3952" y="134076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5676" y="1053857"/>
            <a:ext cx="5689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</a:rPr>
              <a:t>Е</a:t>
            </a:r>
            <a:r>
              <a:rPr lang="ru-RU" sz="2000" b="1" dirty="0" smtClean="0">
                <a:solidFill>
                  <a:schemeClr val="bg1"/>
                </a:solidFill>
              </a:rPr>
              <a:t>сли </a:t>
            </a:r>
            <a:r>
              <a:rPr lang="ru-RU" sz="2000" b="1" dirty="0">
                <a:solidFill>
                  <a:schemeClr val="bg1"/>
                </a:solidFill>
              </a:rPr>
              <a:t>программа использует </a:t>
            </a:r>
            <a:r>
              <a:rPr lang="ru-RU" sz="2000" b="1" dirty="0">
                <a:solidFill>
                  <a:srgbClr val="32EAAD"/>
                </a:solidFill>
              </a:rPr>
              <a:t>указатели или массивы</a:t>
            </a:r>
            <a:r>
              <a:rPr lang="ru-RU" sz="2000" b="1" dirty="0">
                <a:solidFill>
                  <a:schemeClr val="bg1"/>
                </a:solidFill>
              </a:rPr>
              <a:t>, символьное выполнение может давать неверные </a:t>
            </a:r>
            <a:r>
              <a:rPr lang="ru-RU" sz="2000" b="1" dirty="0" smtClean="0">
                <a:solidFill>
                  <a:schemeClr val="bg1"/>
                </a:solidFill>
              </a:rPr>
              <a:t>результаты</a:t>
            </a:r>
          </a:p>
          <a:p>
            <a:pPr marL="285750" lvl="0" indent="-28575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</a:rPr>
              <a:t>П</a:t>
            </a:r>
            <a:r>
              <a:rPr lang="ru-RU" sz="2000" b="1" dirty="0" smtClean="0">
                <a:solidFill>
                  <a:schemeClr val="bg1"/>
                </a:solidFill>
              </a:rPr>
              <a:t>рограмма</a:t>
            </a:r>
            <a:r>
              <a:rPr lang="ru-RU" sz="2000" b="1" dirty="0">
                <a:solidFill>
                  <a:schemeClr val="bg1"/>
                </a:solidFill>
              </a:rPr>
              <a:t>, работающая </a:t>
            </a:r>
            <a:r>
              <a:rPr lang="ru-RU" sz="2000" b="1" dirty="0">
                <a:solidFill>
                  <a:srgbClr val="32EAAD"/>
                </a:solidFill>
              </a:rPr>
              <a:t>с памятью нестандартным </a:t>
            </a:r>
            <a:r>
              <a:rPr lang="ru-RU" sz="2000" b="1" dirty="0" smtClean="0">
                <a:solidFill>
                  <a:srgbClr val="32EAAD"/>
                </a:solidFill>
              </a:rPr>
              <a:t>образом</a:t>
            </a:r>
            <a:r>
              <a:rPr lang="ru-RU" sz="2000" b="1" dirty="0" smtClean="0">
                <a:solidFill>
                  <a:schemeClr val="bg1"/>
                </a:solidFill>
              </a:rPr>
              <a:t>, </a:t>
            </a:r>
            <a:r>
              <a:rPr lang="ru-RU" sz="2000" b="1" dirty="0">
                <a:solidFill>
                  <a:schemeClr val="bg1"/>
                </a:solidFill>
              </a:rPr>
              <a:t>в общем случае не поддается символьному выполнению;</a:t>
            </a:r>
          </a:p>
          <a:p>
            <a:pPr marL="285750" lvl="0" indent="-28575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bg1"/>
                </a:solidFill>
              </a:rPr>
              <a:t>Сложно учесть </a:t>
            </a:r>
            <a:r>
              <a:rPr lang="ru-RU" sz="2000" b="1" dirty="0">
                <a:solidFill>
                  <a:schemeClr val="bg1"/>
                </a:solidFill>
              </a:rPr>
              <a:t>при символьном выполнении данные, </a:t>
            </a:r>
            <a:r>
              <a:rPr lang="ru-RU" sz="2000" b="1" dirty="0">
                <a:solidFill>
                  <a:srgbClr val="32EAAD"/>
                </a:solidFill>
              </a:rPr>
              <a:t>возвращаемые стандартными подпрограммами и системными </a:t>
            </a:r>
            <a:r>
              <a:rPr lang="ru-RU" sz="2000" b="1" dirty="0" smtClean="0">
                <a:solidFill>
                  <a:srgbClr val="32EAAD"/>
                </a:solidFill>
              </a:rPr>
              <a:t>вызовами</a:t>
            </a:r>
            <a:r>
              <a:rPr lang="ru-RU" sz="2000" b="1" dirty="0" smtClean="0">
                <a:solidFill>
                  <a:schemeClr val="bg1"/>
                </a:solidFill>
              </a:rPr>
              <a:t>;</a:t>
            </a:r>
          </a:p>
          <a:p>
            <a:pPr marL="285750" lvl="0" indent="-28575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</a:rPr>
              <a:t>В</a:t>
            </a:r>
            <a:r>
              <a:rPr lang="ru-RU" sz="2000" b="1" dirty="0" smtClean="0">
                <a:solidFill>
                  <a:schemeClr val="bg1"/>
                </a:solidFill>
              </a:rPr>
              <a:t>ызовы </a:t>
            </a:r>
            <a:r>
              <a:rPr lang="ru-RU" sz="2000" b="1" dirty="0">
                <a:solidFill>
                  <a:schemeClr val="bg1"/>
                </a:solidFill>
              </a:rPr>
              <a:t>подпрограмм </a:t>
            </a:r>
            <a:r>
              <a:rPr lang="ru-RU" sz="2000" b="1" dirty="0">
                <a:solidFill>
                  <a:srgbClr val="32EAAD"/>
                </a:solidFill>
              </a:rPr>
              <a:t>требуют вложенного символьного выполнения</a:t>
            </a:r>
            <a:r>
              <a:rPr lang="ru-RU" sz="2000" b="1" dirty="0">
                <a:solidFill>
                  <a:schemeClr val="bg1"/>
                </a:solidFill>
              </a:rPr>
              <a:t> и </a:t>
            </a:r>
            <a:r>
              <a:rPr lang="ru-RU" sz="2000" b="1" dirty="0" smtClean="0">
                <a:solidFill>
                  <a:schemeClr val="bg1"/>
                </a:solidFill>
              </a:rPr>
              <a:t>приводят </a:t>
            </a:r>
            <a:r>
              <a:rPr lang="ru-RU" sz="2000" b="1" dirty="0">
                <a:solidFill>
                  <a:schemeClr val="bg1"/>
                </a:solidFill>
              </a:rPr>
              <a:t>к разрастанию полученных условий;</a:t>
            </a:r>
          </a:p>
          <a:p>
            <a:pPr marL="285750" lvl="0" indent="-28575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</a:rPr>
              <a:t>П</a:t>
            </a:r>
            <a:r>
              <a:rPr lang="ru-RU" sz="2000" b="1" dirty="0" smtClean="0">
                <a:solidFill>
                  <a:schemeClr val="bg1"/>
                </a:solidFill>
              </a:rPr>
              <a:t>олучаемые </a:t>
            </a:r>
            <a:r>
              <a:rPr lang="ru-RU" sz="2000" b="1" dirty="0">
                <a:solidFill>
                  <a:schemeClr val="bg1"/>
                </a:solidFill>
              </a:rPr>
              <a:t>системы условий </a:t>
            </a:r>
            <a:r>
              <a:rPr lang="ru-RU" sz="2000" b="1" dirty="0">
                <a:solidFill>
                  <a:srgbClr val="32EAAD"/>
                </a:solidFill>
              </a:rPr>
              <a:t>сложны</a:t>
            </a:r>
            <a:r>
              <a:rPr lang="ru-RU" sz="2000" b="1" dirty="0">
                <a:solidFill>
                  <a:schemeClr val="bg1"/>
                </a:solidFill>
              </a:rPr>
              <a:t> и далеко </a:t>
            </a:r>
            <a:r>
              <a:rPr lang="ru-RU" sz="2000" b="1" dirty="0">
                <a:solidFill>
                  <a:srgbClr val="32EAAD"/>
                </a:solidFill>
              </a:rPr>
              <a:t>не всегда поддаются решению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2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750" y="3256805"/>
            <a:ext cx="4500500" cy="1512168"/>
          </a:xfrm>
        </p:spPr>
        <p:txBody>
          <a:bodyPr>
            <a:noAutofit/>
          </a:bodyPr>
          <a:lstStyle/>
          <a:p>
            <a:pPr lvl="0"/>
            <a:r>
              <a:rPr lang="ru-RU" sz="3600" dirty="0" smtClean="0"/>
              <a:t>Абстрактная интерпретация</a:t>
            </a:r>
            <a:r>
              <a:rPr lang="ru-RU" sz="3600" dirty="0"/>
              <a:t/>
            </a:r>
            <a:br>
              <a:rPr lang="ru-RU" sz="3600" dirty="0"/>
            </a:b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70B12A-8874-432B-946D-A0533DE8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6C1503-7CE3-4110-84ED-544FBF43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882ED-CADA-4A5F-83E1-828E3BA7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29</a:t>
            </a:fld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066D-05D2-44E6-9B84-207177B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</p:spPr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845D-6A25-4858-954E-3C9C4BD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732588561"/>
              </p:ext>
            </p:extLst>
          </p:nvPr>
        </p:nvGraphicFramePr>
        <p:xfrm>
          <a:off x="3048000" y="19986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 txBox="1">
            <a:spLocks/>
          </p:cNvSpPr>
          <p:nvPr/>
        </p:nvSpPr>
        <p:spPr>
          <a:xfrm>
            <a:off x="1163452" y="332656"/>
            <a:ext cx="9865096" cy="1440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4400" cap="small" dirty="0" smtClean="0"/>
              <a:t>Основные </a:t>
            </a:r>
            <a:r>
              <a:rPr lang="ru-RU" sz="4400" cap="small" dirty="0" smtClean="0"/>
              <a:t>процессы проверки стандартов и качества</a:t>
            </a:r>
            <a:endParaRPr lang="en-US" sz="4400" cap="small" dirty="0"/>
          </a:p>
        </p:txBody>
      </p:sp>
      <p:sp>
        <p:nvSpPr>
          <p:cNvPr id="10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be-BY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17.07.2020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30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140186"/>
            <a:ext cx="4114799" cy="1743577"/>
          </a:xfrm>
        </p:spPr>
        <p:txBody>
          <a:bodyPr>
            <a:noAutofit/>
          </a:bodyPr>
          <a:lstStyle/>
          <a:p>
            <a:pPr fontAlgn="base"/>
            <a:r>
              <a:rPr lang="ru-RU" sz="4000" dirty="0" smtClean="0">
                <a:solidFill>
                  <a:srgbClr val="3D4149"/>
                </a:solidFill>
              </a:rPr>
              <a:t>Понятие</a:t>
            </a:r>
            <a:br>
              <a:rPr lang="ru-RU" sz="4000" dirty="0" smtClean="0">
                <a:solidFill>
                  <a:srgbClr val="3D4149"/>
                </a:solidFill>
              </a:rPr>
            </a:br>
            <a:r>
              <a:rPr lang="ru-RU" sz="4000" dirty="0" smtClean="0">
                <a:solidFill>
                  <a:srgbClr val="3D4149"/>
                </a:solidFill>
              </a:rPr>
              <a:t>абстрактной интерпретации</a:t>
            </a:r>
            <a:endParaRPr lang="ru-RU" sz="4000" dirty="0">
              <a:solidFill>
                <a:srgbClr val="3D414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51984" y="1465073"/>
            <a:ext cx="55458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b="1" dirty="0">
                <a:solidFill>
                  <a:srgbClr val="32EAAD"/>
                </a:solidFill>
              </a:rPr>
              <a:t>Абстрактная интерпретация</a:t>
            </a:r>
            <a:r>
              <a:rPr lang="ru-RU" sz="2400" b="1" dirty="0">
                <a:solidFill>
                  <a:schemeClr val="bg1"/>
                </a:solidFill>
              </a:rPr>
              <a:t> объединяет обычные статические методы анализа и динамическое тестирование путем проверки динамических свойств программ во время компиляции. Не выполняя саму программу, абстрактная интерпретация исследует все ее возможные поведения </a:t>
            </a:r>
            <a:r>
              <a:rPr lang="ru-RU" sz="2400" b="1" dirty="0" smtClean="0">
                <a:solidFill>
                  <a:schemeClr val="bg1"/>
                </a:solidFill>
              </a:rPr>
              <a:t>за </a:t>
            </a:r>
            <a:r>
              <a:rPr lang="ru-RU" sz="2400" b="1" dirty="0">
                <a:solidFill>
                  <a:schemeClr val="bg1"/>
                </a:solidFill>
              </a:rPr>
              <a:t>единственный проход, чтобы определить, как и при каких условиях может возникнуть сбой программы</a:t>
            </a:r>
            <a:r>
              <a:rPr lang="ru-RU" sz="2400" b="1" dirty="0" smtClean="0">
                <a:solidFill>
                  <a:schemeClr val="bg1"/>
                </a:solidFill>
              </a:rPr>
              <a:t>.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31</a:t>
            </a:fld>
            <a:endParaRPr lang="en-US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7518092" y="3082276"/>
            <a:ext cx="3698304" cy="1635838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4000" dirty="0" smtClean="0"/>
              <a:t>Пример </a:t>
            </a:r>
            <a:r>
              <a:rPr lang="ru-RU" sz="4000" dirty="0" smtClean="0"/>
              <a:t>абстрактной интерпретации</a:t>
            </a:r>
            <a:endParaRPr lang="ru-RU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98473" y="1090070"/>
            <a:ext cx="6301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b="1" dirty="0" smtClean="0">
                <a:solidFill>
                  <a:schemeClr val="bg1"/>
                </a:solidFill>
              </a:rPr>
              <a:t>Программа P</a:t>
            </a:r>
            <a:r>
              <a:rPr lang="ru-RU" sz="2400" b="1" dirty="0">
                <a:solidFill>
                  <a:schemeClr val="bg1"/>
                </a:solidFill>
              </a:rPr>
              <a:t>, которая использует две переменные: X и Y. Она </a:t>
            </a:r>
            <a:r>
              <a:rPr lang="ru-RU" sz="2400" b="1" dirty="0" smtClean="0">
                <a:solidFill>
                  <a:schemeClr val="bg1"/>
                </a:solidFill>
              </a:rPr>
              <a:t>выполняет операцию</a:t>
            </a:r>
            <a:r>
              <a:rPr lang="ru-RU" sz="2400" b="1" dirty="0">
                <a:solidFill>
                  <a:schemeClr val="bg1"/>
                </a:solidFill>
              </a:rPr>
              <a:t>:</a:t>
            </a:r>
          </a:p>
          <a:p>
            <a:pPr fontAlgn="base"/>
            <a:r>
              <a:rPr lang="ru-RU" sz="2400" b="1" i="1" dirty="0">
                <a:solidFill>
                  <a:schemeClr val="bg1"/>
                </a:solidFill>
              </a:rPr>
              <a:t>X=X/(X-Y)</a:t>
            </a:r>
          </a:p>
          <a:p>
            <a:pPr fontAlgn="base"/>
            <a:r>
              <a:rPr lang="ru-RU" sz="2400" b="1" dirty="0" smtClean="0">
                <a:solidFill>
                  <a:schemeClr val="bg1"/>
                </a:solidFill>
              </a:rPr>
              <a:t>Возможные причины</a:t>
            </a:r>
            <a:r>
              <a:rPr lang="ru-RU" sz="2400" b="1" dirty="0">
                <a:solidFill>
                  <a:schemeClr val="bg1"/>
                </a:solidFill>
              </a:rPr>
              <a:t>, вызывающие ошибку операции:</a:t>
            </a:r>
          </a:p>
          <a:p>
            <a:pPr marL="342900" lvl="0" indent="-34290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i="1" dirty="0">
                <a:solidFill>
                  <a:schemeClr val="bg1"/>
                </a:solidFill>
              </a:rPr>
              <a:t>X</a:t>
            </a:r>
            <a:r>
              <a:rPr lang="ru-RU" sz="2400" b="1" dirty="0">
                <a:solidFill>
                  <a:schemeClr val="bg1"/>
                </a:solidFill>
              </a:rPr>
              <a:t> и </a:t>
            </a:r>
            <a:r>
              <a:rPr lang="ru-RU" sz="2400" b="1" i="1" dirty="0">
                <a:solidFill>
                  <a:schemeClr val="bg1"/>
                </a:solidFill>
              </a:rPr>
              <a:t>Y</a:t>
            </a:r>
            <a:r>
              <a:rPr lang="ru-RU" sz="2400" b="1" dirty="0">
                <a:solidFill>
                  <a:schemeClr val="bg1"/>
                </a:solidFill>
              </a:rPr>
              <a:t> могут не иметь начальных значений</a:t>
            </a:r>
          </a:p>
          <a:p>
            <a:pPr marL="342900" lvl="0" indent="-34290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i="1" dirty="0">
                <a:solidFill>
                  <a:schemeClr val="bg1"/>
                </a:solidFill>
              </a:rPr>
              <a:t>X-Y</a:t>
            </a:r>
            <a:r>
              <a:rPr lang="ru-RU" sz="2400" b="1" dirty="0">
                <a:solidFill>
                  <a:schemeClr val="bg1"/>
                </a:solidFill>
              </a:rPr>
              <a:t> может иметь положительное или отрицательное переполнение</a:t>
            </a:r>
          </a:p>
          <a:p>
            <a:pPr marL="342900" lvl="0" indent="-34290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i="1" dirty="0">
                <a:solidFill>
                  <a:schemeClr val="bg1"/>
                </a:solidFill>
              </a:rPr>
              <a:t>X</a:t>
            </a:r>
            <a:r>
              <a:rPr lang="ru-RU" sz="2400" b="1" dirty="0">
                <a:solidFill>
                  <a:schemeClr val="bg1"/>
                </a:solidFill>
              </a:rPr>
              <a:t> и </a:t>
            </a:r>
            <a:r>
              <a:rPr lang="ru-RU" sz="2400" b="1" i="1" dirty="0">
                <a:solidFill>
                  <a:schemeClr val="bg1"/>
                </a:solidFill>
              </a:rPr>
              <a:t>Y</a:t>
            </a:r>
            <a:r>
              <a:rPr lang="ru-RU" sz="2400" b="1" dirty="0">
                <a:solidFill>
                  <a:schemeClr val="bg1"/>
                </a:solidFill>
              </a:rPr>
              <a:t> могут быть равны и вызывать деление на нуль</a:t>
            </a:r>
          </a:p>
          <a:p>
            <a:pPr marL="342900" lvl="0" indent="-34290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i="1" dirty="0">
                <a:solidFill>
                  <a:schemeClr val="bg1"/>
                </a:solidFill>
              </a:rPr>
              <a:t>X/(X–Y) </a:t>
            </a:r>
            <a:r>
              <a:rPr lang="ru-RU" sz="2400" b="1" dirty="0">
                <a:solidFill>
                  <a:schemeClr val="bg1"/>
                </a:solidFill>
              </a:rPr>
              <a:t>может иметь положительное или отрицательное переполнение</a:t>
            </a:r>
          </a:p>
          <a:p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17.07.2020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32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84" y="2564513"/>
            <a:ext cx="4114799" cy="2894923"/>
          </a:xfrm>
        </p:spPr>
        <p:txBody>
          <a:bodyPr>
            <a:noAutofit/>
          </a:bodyPr>
          <a:lstStyle/>
          <a:p>
            <a:pPr fontAlgn="base"/>
            <a:r>
              <a:rPr lang="ru-RU" sz="4000" dirty="0" smtClean="0">
                <a:solidFill>
                  <a:srgbClr val="3D4149"/>
                </a:solidFill>
              </a:rPr>
              <a:t>Новое толкование некоторых элементов программы</a:t>
            </a:r>
            <a:endParaRPr lang="ru-RU" sz="4000" dirty="0">
              <a:solidFill>
                <a:srgbClr val="3D414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8584" y="908720"/>
            <a:ext cx="6384032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0800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170" b="1" dirty="0" smtClean="0">
                <a:solidFill>
                  <a:schemeClr val="bg1"/>
                </a:solidFill>
              </a:rPr>
              <a:t>Индекс </a:t>
            </a:r>
            <a:r>
              <a:rPr lang="ru-RU" sz="2170" b="1" dirty="0">
                <a:solidFill>
                  <a:schemeClr val="bg1"/>
                </a:solidFill>
              </a:rPr>
              <a:t>в цикле </a:t>
            </a:r>
            <a:r>
              <a:rPr lang="ru-RU" sz="2170" b="1" i="1" dirty="0" err="1">
                <a:solidFill>
                  <a:schemeClr val="bg1"/>
                </a:solidFill>
              </a:rPr>
              <a:t>for</a:t>
            </a:r>
            <a:r>
              <a:rPr lang="ru-RU" sz="2170" b="1" dirty="0">
                <a:solidFill>
                  <a:schemeClr val="bg1"/>
                </a:solidFill>
              </a:rPr>
              <a:t> </a:t>
            </a:r>
            <a:r>
              <a:rPr lang="ru-RU" sz="2170" b="1" dirty="0" smtClean="0">
                <a:solidFill>
                  <a:schemeClr val="bg1"/>
                </a:solidFill>
              </a:rPr>
              <a:t>представляет </a:t>
            </a:r>
            <a:r>
              <a:rPr lang="ru-RU" sz="2170" b="1" dirty="0">
                <a:solidFill>
                  <a:schemeClr val="bg1"/>
                </a:solidFill>
              </a:rPr>
              <a:t>собой монотонную </a:t>
            </a:r>
            <a:r>
              <a:rPr lang="ru-RU" sz="2170" b="1" dirty="0">
                <a:solidFill>
                  <a:srgbClr val="32EAAD"/>
                </a:solidFill>
              </a:rPr>
              <a:t>возрастающую дискретную функцию </a:t>
            </a:r>
            <a:r>
              <a:rPr lang="ru-RU" sz="2170" b="1" dirty="0">
                <a:solidFill>
                  <a:schemeClr val="bg1"/>
                </a:solidFill>
              </a:rPr>
              <a:t>от нижнего до верхнего предела.</a:t>
            </a:r>
          </a:p>
          <a:p>
            <a:pPr marL="285750" lvl="0" indent="-10800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170" b="1" dirty="0" smtClean="0">
                <a:solidFill>
                  <a:schemeClr val="bg1"/>
                </a:solidFill>
              </a:rPr>
              <a:t>Параметр</a:t>
            </a:r>
            <a:r>
              <a:rPr lang="ru-RU" sz="2170" b="1" dirty="0">
                <a:solidFill>
                  <a:schemeClr val="bg1"/>
                </a:solidFill>
              </a:rPr>
              <a:t>, передаваемый в функцию, </a:t>
            </a:r>
            <a:r>
              <a:rPr lang="ru-RU" sz="2170" b="1" dirty="0" smtClean="0">
                <a:solidFill>
                  <a:schemeClr val="bg1"/>
                </a:solidFill>
              </a:rPr>
              <a:t>- </a:t>
            </a:r>
            <a:r>
              <a:rPr lang="ru-RU" sz="2170" b="1" dirty="0">
                <a:solidFill>
                  <a:schemeClr val="bg1"/>
                </a:solidFill>
              </a:rPr>
              <a:t>набор значений, которые можно использовать с целью </a:t>
            </a:r>
            <a:r>
              <a:rPr lang="ru-RU" sz="2170" b="1" dirty="0">
                <a:solidFill>
                  <a:srgbClr val="32EAAD"/>
                </a:solidFill>
              </a:rPr>
              <a:t>ограничения локальных данных</a:t>
            </a:r>
            <a:r>
              <a:rPr lang="ru-RU" sz="2170" b="1" dirty="0">
                <a:solidFill>
                  <a:schemeClr val="bg1"/>
                </a:solidFill>
              </a:rPr>
              <a:t>, используемых в функции.</a:t>
            </a:r>
          </a:p>
          <a:p>
            <a:pPr marL="285750" lvl="0" indent="-10800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170" b="1" dirty="0" smtClean="0">
                <a:solidFill>
                  <a:schemeClr val="bg1"/>
                </a:solidFill>
              </a:rPr>
              <a:t>Любые </a:t>
            </a:r>
            <a:r>
              <a:rPr lang="ru-RU" sz="2170" b="1" dirty="0">
                <a:solidFill>
                  <a:schemeClr val="bg1"/>
                </a:solidFill>
              </a:rPr>
              <a:t>глобальные совместно используемые данные </a:t>
            </a:r>
            <a:r>
              <a:rPr lang="ru-RU" sz="2170" b="1" dirty="0">
                <a:solidFill>
                  <a:srgbClr val="32EAAD"/>
                </a:solidFill>
              </a:rPr>
              <a:t>могут быть </a:t>
            </a:r>
            <a:r>
              <a:rPr lang="ru-RU" sz="2170" b="1" dirty="0">
                <a:solidFill>
                  <a:schemeClr val="bg1"/>
                </a:solidFill>
              </a:rPr>
              <a:t>в любой момент </a:t>
            </a:r>
            <a:r>
              <a:rPr lang="ru-RU" sz="2170" b="1" dirty="0">
                <a:solidFill>
                  <a:srgbClr val="32EAAD"/>
                </a:solidFill>
              </a:rPr>
              <a:t>изменены</a:t>
            </a:r>
            <a:r>
              <a:rPr lang="ru-RU" sz="2170" b="1" dirty="0">
                <a:solidFill>
                  <a:schemeClr val="bg1"/>
                </a:solidFill>
              </a:rPr>
              <a:t> в многозадачной </a:t>
            </a:r>
            <a:r>
              <a:rPr lang="ru-RU" sz="2170" b="1" dirty="0" smtClean="0">
                <a:solidFill>
                  <a:schemeClr val="bg1"/>
                </a:solidFill>
              </a:rPr>
              <a:t>программе.</a:t>
            </a:r>
            <a:endParaRPr lang="ru-RU" sz="2170" b="1" dirty="0" smtClean="0">
              <a:solidFill>
                <a:schemeClr val="bg1"/>
              </a:solidFill>
            </a:endParaRPr>
          </a:p>
          <a:p>
            <a:pPr marL="285750" lvl="0" indent="-10800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170" b="1" dirty="0" smtClean="0">
                <a:solidFill>
                  <a:srgbClr val="32EAAD"/>
                </a:solidFill>
              </a:rPr>
              <a:t>Указатель - тип данных.</a:t>
            </a:r>
            <a:endParaRPr lang="ru-RU" sz="2170" b="1" dirty="0" smtClean="0">
              <a:solidFill>
                <a:srgbClr val="32EAAD"/>
              </a:solidFill>
            </a:endParaRPr>
          </a:p>
          <a:p>
            <a:pPr marL="285750" lvl="0" indent="-10800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170" b="1" dirty="0" smtClean="0">
                <a:solidFill>
                  <a:schemeClr val="bg1"/>
                </a:solidFill>
              </a:rPr>
              <a:t>Переменная </a:t>
            </a:r>
            <a:r>
              <a:rPr lang="ru-RU" sz="2170" b="1" dirty="0">
                <a:solidFill>
                  <a:schemeClr val="bg1"/>
                </a:solidFill>
              </a:rPr>
              <a:t>имеет </a:t>
            </a:r>
            <a:r>
              <a:rPr lang="ru-RU" sz="2170" b="1" dirty="0" smtClean="0">
                <a:solidFill>
                  <a:srgbClr val="32EAAD"/>
                </a:solidFill>
              </a:rPr>
              <a:t>набор </a:t>
            </a:r>
            <a:r>
              <a:rPr lang="ru-RU" sz="2170" b="1" dirty="0" smtClean="0">
                <a:solidFill>
                  <a:srgbClr val="32EAAD"/>
                </a:solidFill>
              </a:rPr>
              <a:t>уравнений</a:t>
            </a:r>
            <a:r>
              <a:rPr lang="ru-RU" sz="2170" b="1" dirty="0" smtClean="0">
                <a:solidFill>
                  <a:schemeClr val="bg1"/>
                </a:solidFill>
              </a:rPr>
              <a:t>, </a:t>
            </a:r>
            <a:r>
              <a:rPr lang="ru-RU" sz="2170" b="1" dirty="0">
                <a:solidFill>
                  <a:schemeClr val="bg1"/>
                </a:solidFill>
              </a:rPr>
              <a:t>которые порождают ее.</a:t>
            </a:r>
          </a:p>
          <a:p>
            <a:pPr marL="285750" lvl="0" indent="-108000" fontAlgn="base">
              <a:buClr>
                <a:srgbClr val="32EAAD"/>
              </a:buClr>
              <a:buFont typeface="Arial" panose="020B0604020202020204" pitchFamily="34" charset="0"/>
              <a:buChar char="•"/>
            </a:pPr>
            <a:r>
              <a:rPr lang="ru-RU" sz="2170" b="1" dirty="0">
                <a:solidFill>
                  <a:schemeClr val="bg1"/>
                </a:solidFill>
              </a:rPr>
              <a:t>В конечном итоге, ошибки при выполнении </a:t>
            </a:r>
            <a:r>
              <a:rPr lang="ru-RU" sz="2170" b="1" dirty="0" smtClean="0">
                <a:solidFill>
                  <a:schemeClr val="bg1"/>
                </a:solidFill>
              </a:rPr>
              <a:t>- </a:t>
            </a:r>
            <a:r>
              <a:rPr lang="ru-RU" sz="2170" b="1" dirty="0" smtClean="0">
                <a:solidFill>
                  <a:schemeClr val="bg1"/>
                </a:solidFill>
              </a:rPr>
              <a:t> </a:t>
            </a:r>
            <a:r>
              <a:rPr lang="ru-RU" sz="2170" b="1" dirty="0" smtClean="0">
                <a:solidFill>
                  <a:srgbClr val="32EAAD"/>
                </a:solidFill>
              </a:rPr>
              <a:t>уравнения</a:t>
            </a:r>
            <a:r>
              <a:rPr lang="ru-RU" sz="2170" b="1" dirty="0" smtClean="0">
                <a:solidFill>
                  <a:schemeClr val="bg1"/>
                </a:solidFill>
              </a:rPr>
              <a:t>.</a:t>
            </a:r>
            <a:endParaRPr lang="ru-RU" sz="217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0" y="6021288"/>
            <a:ext cx="12192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-4722" y="6007967"/>
            <a:ext cx="715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Алина </a:t>
            </a:r>
            <a:r>
              <a:rPr lang="ru-RU" sz="2800" b="1" dirty="0" err="1" smtClean="0">
                <a:solidFill>
                  <a:schemeClr val="bg1"/>
                </a:solidFill>
              </a:rPr>
              <a:t>Крагель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e-BY" dirty="0" smtClean="0"/>
              <a:t>К 17.02.2020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5752" y="6356349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95400" y="2924944"/>
            <a:ext cx="4313258" cy="1628601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Понятие верификации</a:t>
            </a:r>
            <a:endParaRPr lang="ru-RU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5442248" y="1338587"/>
            <a:ext cx="63367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32EAAD"/>
                </a:solidFill>
              </a:rPr>
              <a:t>Верификация </a:t>
            </a:r>
            <a:r>
              <a:rPr lang="ru-RU" sz="3200" b="1" dirty="0">
                <a:solidFill>
                  <a:schemeClr val="bg1"/>
                </a:solidFill>
              </a:rPr>
              <a:t>– это процесс определения, выполняют ли программные средства и их компоненты требования, наложенные на них в последовательных этапах жизненного цикла разрабатываемой программной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6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7229400" y="3212976"/>
            <a:ext cx="4105672" cy="1628601"/>
          </a:xfrm>
        </p:spPr>
        <p:txBody>
          <a:bodyPr>
            <a:normAutofit fontScale="90000"/>
          </a:bodyPr>
          <a:lstStyle/>
          <a:p>
            <a:r>
              <a:rPr lang="ru-RU" sz="4800" dirty="0" smtClean="0"/>
              <a:t>Для чего применяется верификация?</a:t>
            </a:r>
            <a:endParaRPr lang="ru-RU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207887" y="1052736"/>
            <a:ext cx="6883036" cy="485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2EAAD"/>
              </a:buClr>
              <a:buFont typeface="Calibri" panose="020F0502020204030204" pitchFamily="34" charset="0"/>
              <a:buChar char="ꬽ"/>
            </a:pPr>
            <a:r>
              <a:rPr lang="ru-RU" sz="2210" b="1" dirty="0" smtClean="0">
                <a:solidFill>
                  <a:schemeClr val="bg1"/>
                </a:solidFill>
              </a:rPr>
              <a:t>Программное </a:t>
            </a:r>
            <a:r>
              <a:rPr lang="ru-RU" sz="2210" b="1" dirty="0" smtClean="0">
                <a:solidFill>
                  <a:schemeClr val="bg1"/>
                </a:solidFill>
              </a:rPr>
              <a:t>обеспечение (в </a:t>
            </a:r>
            <a:r>
              <a:rPr lang="ru-RU" sz="2210" b="1" dirty="0">
                <a:solidFill>
                  <a:schemeClr val="bg1"/>
                </a:solidFill>
              </a:rPr>
              <a:t>виде исходных </a:t>
            </a:r>
            <a:r>
              <a:rPr lang="ru-RU" sz="2210" b="1" dirty="0" smtClean="0">
                <a:solidFill>
                  <a:schemeClr val="bg1"/>
                </a:solidFill>
              </a:rPr>
              <a:t>текстов),</a:t>
            </a:r>
            <a:r>
              <a:rPr lang="ru-RU" sz="2210" b="1" dirty="0">
                <a:solidFill>
                  <a:schemeClr val="bg1"/>
                </a:solidFill>
              </a:rPr>
              <a:t> </a:t>
            </a:r>
            <a:r>
              <a:rPr lang="ru-RU" sz="2210" b="1" dirty="0" smtClean="0">
                <a:solidFill>
                  <a:schemeClr val="bg1"/>
                </a:solidFill>
              </a:rPr>
              <a:t>криптографические протоколы, комбинаторные логические системы, </a:t>
            </a:r>
            <a:r>
              <a:rPr lang="ru-RU" sz="2210" b="1" dirty="0">
                <a:solidFill>
                  <a:schemeClr val="bg1"/>
                </a:solidFill>
              </a:rPr>
              <a:t>цифровые схемы с внутренней </a:t>
            </a:r>
            <a:r>
              <a:rPr lang="ru-RU" sz="2210" b="1" dirty="0" smtClean="0">
                <a:solidFill>
                  <a:schemeClr val="bg1"/>
                </a:solidFill>
              </a:rPr>
              <a:t>памятью</a:t>
            </a:r>
            <a:r>
              <a:rPr lang="ru-RU" sz="2210" b="1" dirty="0">
                <a:solidFill>
                  <a:schemeClr val="bg1"/>
                </a:solidFill>
              </a:rPr>
              <a:t> </a:t>
            </a:r>
          </a:p>
          <a:p>
            <a:pPr marL="285750" lvl="0" indent="-285750">
              <a:buClr>
                <a:srgbClr val="32EAAD"/>
              </a:buClr>
              <a:buFont typeface="Calibri" panose="020F0502020204030204" pitchFamily="34" charset="0"/>
              <a:buChar char="ꬽ"/>
            </a:pPr>
            <a:r>
              <a:rPr lang="ru-RU" sz="2210" b="1" dirty="0" smtClean="0">
                <a:solidFill>
                  <a:schemeClr val="bg1"/>
                </a:solidFill>
              </a:rPr>
              <a:t>Тесты</a:t>
            </a:r>
            <a:r>
              <a:rPr lang="ru-RU" sz="2210" b="1" dirty="0">
                <a:solidFill>
                  <a:schemeClr val="bg1"/>
                </a:solidFill>
              </a:rPr>
              <a:t>, тестовые процедуры и входные наборы данных.</a:t>
            </a:r>
          </a:p>
          <a:p>
            <a:pPr marL="285750" lvl="0" indent="-285750">
              <a:buClr>
                <a:srgbClr val="32EAAD"/>
              </a:buClr>
              <a:buFont typeface="Calibri" panose="020F0502020204030204" pitchFamily="34" charset="0"/>
              <a:buChar char="ꬽ"/>
            </a:pPr>
            <a:r>
              <a:rPr lang="ru-RU" sz="2210" b="1" dirty="0" smtClean="0">
                <a:solidFill>
                  <a:schemeClr val="bg1"/>
                </a:solidFill>
              </a:rPr>
              <a:t>Компоненты </a:t>
            </a:r>
            <a:r>
              <a:rPr lang="ru-RU" sz="2210" b="1" dirty="0">
                <a:solidFill>
                  <a:schemeClr val="bg1"/>
                </a:solidFill>
              </a:rPr>
              <a:t>системы и их интерфейсы (программные, технические и информационные) и взаимодействия объектов (протоколы, сообщения) в распределенных средах;</a:t>
            </a:r>
          </a:p>
          <a:p>
            <a:pPr marL="285750" lvl="0" indent="-285750">
              <a:buClr>
                <a:srgbClr val="32EAAD"/>
              </a:buClr>
              <a:buFont typeface="Calibri" panose="020F0502020204030204" pitchFamily="34" charset="0"/>
              <a:buChar char="ꬽ"/>
            </a:pPr>
            <a:r>
              <a:rPr lang="ru-RU" sz="2210" b="1" dirty="0" smtClean="0">
                <a:solidFill>
                  <a:schemeClr val="bg1"/>
                </a:solidFill>
              </a:rPr>
              <a:t>Описание </a:t>
            </a:r>
            <a:r>
              <a:rPr lang="ru-RU" sz="2210" b="1" dirty="0">
                <a:solidFill>
                  <a:schemeClr val="bg1"/>
                </a:solidFill>
              </a:rPr>
              <a:t>доступа к БД, средства защиты от несанкционированного доступа к данным разных пользователей;</a:t>
            </a:r>
          </a:p>
          <a:p>
            <a:pPr marL="285750" lvl="0" indent="-285750">
              <a:buClr>
                <a:srgbClr val="32EAAD"/>
              </a:buClr>
              <a:buFont typeface="Calibri" panose="020F0502020204030204" pitchFamily="34" charset="0"/>
              <a:buChar char="ꬽ"/>
            </a:pPr>
            <a:r>
              <a:rPr lang="ru-RU" sz="2210" b="1" dirty="0">
                <a:solidFill>
                  <a:schemeClr val="bg1"/>
                </a:solidFill>
              </a:rPr>
              <a:t>Д</a:t>
            </a:r>
            <a:r>
              <a:rPr lang="ru-RU" sz="2210" b="1" dirty="0" smtClean="0">
                <a:solidFill>
                  <a:schemeClr val="bg1"/>
                </a:solidFill>
              </a:rPr>
              <a:t>окументация </a:t>
            </a:r>
            <a:r>
              <a:rPr lang="ru-RU" sz="2210" b="1" dirty="0">
                <a:solidFill>
                  <a:schemeClr val="bg1"/>
                </a:solidFill>
              </a:rPr>
              <a:t>на </a:t>
            </a:r>
            <a:r>
              <a:rPr lang="ru-RU" sz="2210" b="1" dirty="0" smtClean="0">
                <a:solidFill>
                  <a:schemeClr val="bg1"/>
                </a:solidFill>
              </a:rPr>
              <a:t>систему</a:t>
            </a:r>
            <a:endParaRPr lang="ru-RU" sz="221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17.07.2020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62" y="3305686"/>
            <a:ext cx="4114799" cy="1412577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Методы верификации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5951984" y="741562"/>
            <a:ext cx="583264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2EAAD"/>
              </a:buClr>
              <a:buFont typeface="Calibri" panose="020F0502020204030204" pitchFamily="34" charset="0"/>
              <a:buChar char="ꬽ"/>
            </a:pPr>
            <a:r>
              <a:rPr lang="ru-RU" sz="3200" b="1" dirty="0">
                <a:solidFill>
                  <a:schemeClr val="bg1"/>
                </a:solidFill>
              </a:rPr>
              <a:t>Метод индуктивных утверждений </a:t>
            </a:r>
            <a:r>
              <a:rPr lang="ru-RU" sz="3200" b="1" dirty="0" err="1" smtClean="0">
                <a:solidFill>
                  <a:schemeClr val="bg1"/>
                </a:solidFill>
              </a:rPr>
              <a:t>Флойда</a:t>
            </a:r>
            <a:endParaRPr lang="ru-RU" sz="3200" b="1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rgbClr val="32EAAD"/>
              </a:buClr>
              <a:buFont typeface="Calibri" panose="020F0502020204030204" pitchFamily="34" charset="0"/>
              <a:buChar char="ꬽ"/>
            </a:pPr>
            <a:r>
              <a:rPr lang="ru-RU" sz="3200" b="1" dirty="0" smtClean="0">
                <a:solidFill>
                  <a:schemeClr val="bg1"/>
                </a:solidFill>
              </a:rPr>
              <a:t>Метод </a:t>
            </a:r>
            <a:r>
              <a:rPr lang="ru-RU" sz="3200" b="1" dirty="0">
                <a:solidFill>
                  <a:schemeClr val="bg1"/>
                </a:solidFill>
              </a:rPr>
              <a:t>аксиоматической семантики Хоара</a:t>
            </a:r>
          </a:p>
          <a:p>
            <a:pPr marL="285750" indent="-285750">
              <a:buClr>
                <a:srgbClr val="32EAAD"/>
              </a:buClr>
              <a:buFont typeface="Calibri" panose="020F0502020204030204" pitchFamily="34" charset="0"/>
              <a:buChar char="ꬽ"/>
            </a:pPr>
            <a:r>
              <a:rPr lang="ru-RU" sz="3200" b="1" dirty="0" smtClean="0">
                <a:solidFill>
                  <a:schemeClr val="bg1"/>
                </a:solidFill>
              </a:rPr>
              <a:t>Доказательное </a:t>
            </a:r>
            <a:r>
              <a:rPr lang="ru-RU" sz="3200" b="1" dirty="0" smtClean="0">
                <a:solidFill>
                  <a:schemeClr val="bg1"/>
                </a:solidFill>
              </a:rPr>
              <a:t>программирование</a:t>
            </a:r>
          </a:p>
          <a:p>
            <a:pPr marL="285750" indent="-285750">
              <a:buClr>
                <a:srgbClr val="32EAAD"/>
              </a:buClr>
              <a:buFont typeface="Calibri" panose="020F0502020204030204" pitchFamily="34" charset="0"/>
              <a:buChar char="ꬽ"/>
            </a:pPr>
            <a:r>
              <a:rPr lang="ru-RU" sz="3200" b="1" dirty="0" smtClean="0">
                <a:solidFill>
                  <a:schemeClr val="bg1"/>
                </a:solidFill>
              </a:rPr>
              <a:t>Автоматическое доказательство теорем</a:t>
            </a:r>
            <a:endParaRPr lang="ru-RU" sz="3200" b="1" dirty="0">
              <a:solidFill>
                <a:schemeClr val="bg1"/>
              </a:solidFill>
            </a:endParaRPr>
          </a:p>
          <a:p>
            <a:pPr marL="285750" indent="-285750">
              <a:buClr>
                <a:srgbClr val="32EAAD"/>
              </a:buClr>
              <a:buFont typeface="Calibri" panose="020F0502020204030204" pitchFamily="34" charset="0"/>
              <a:buChar char="ꬽ"/>
            </a:pPr>
            <a:r>
              <a:rPr lang="ru-RU" sz="3200" b="1" dirty="0">
                <a:solidFill>
                  <a:schemeClr val="bg1"/>
                </a:solidFill>
              </a:rPr>
              <a:t>Проверка моделей</a:t>
            </a:r>
          </a:p>
          <a:p>
            <a:pPr marL="285750" indent="-285750">
              <a:buClr>
                <a:srgbClr val="32EAAD"/>
              </a:buClr>
              <a:buFont typeface="Calibri" panose="020F0502020204030204" pitchFamily="34" charset="0"/>
              <a:buChar char="ꬽ"/>
            </a:pPr>
            <a:r>
              <a:rPr lang="ru-RU" sz="3200" b="1" dirty="0">
                <a:solidFill>
                  <a:schemeClr val="bg1"/>
                </a:solidFill>
              </a:rPr>
              <a:t>Символьное выполнение</a:t>
            </a:r>
          </a:p>
          <a:p>
            <a:pPr marL="285750" indent="-285750">
              <a:buClr>
                <a:srgbClr val="32EAAD"/>
              </a:buClr>
              <a:buFont typeface="Calibri" panose="020F0502020204030204" pitchFamily="34" charset="0"/>
              <a:buChar char="ꬽ"/>
            </a:pPr>
            <a:r>
              <a:rPr lang="ru-RU" sz="3200" b="1" dirty="0">
                <a:solidFill>
                  <a:schemeClr val="bg1"/>
                </a:solidFill>
              </a:rPr>
              <a:t>Абстрактная интерпретация</a:t>
            </a:r>
          </a:p>
          <a:p>
            <a:pPr>
              <a:buClr>
                <a:srgbClr val="32EAAD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53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420888"/>
            <a:ext cx="4119736" cy="3312368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Метод индуктивных утверждений </a:t>
            </a:r>
            <a:r>
              <a:rPr lang="ru-RU" dirty="0" err="1" smtClean="0"/>
              <a:t>Флойда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70B12A-8874-432B-946D-A0533DE8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6C1503-7CE3-4110-84ED-544FBF43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882ED-CADA-4A5F-83E1-828E3BA7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75" y="459731"/>
            <a:ext cx="9040457" cy="3745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4328293"/>
            <a:ext cx="11305256" cy="2328234"/>
          </a:xfrm>
        </p:spPr>
        <p:txBody>
          <a:bodyPr>
            <a:normAutofit lnSpcReduction="10000"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32EAAD"/>
              </a:buClr>
            </a:pPr>
            <a:r>
              <a:rPr lang="ru-RU" sz="2000" b="1" dirty="0" smtClean="0">
                <a:solidFill>
                  <a:srgbClr val="32EAAD"/>
                </a:solidFill>
              </a:rPr>
              <a:t>1.</a:t>
            </a:r>
            <a:r>
              <a:rPr lang="ru-RU" sz="2000" b="1" dirty="0" smtClean="0">
                <a:solidFill>
                  <a:schemeClr val="bg1"/>
                </a:solidFill>
              </a:rPr>
              <a:t> Представить </a:t>
            </a:r>
            <a:r>
              <a:rPr lang="ru-RU" sz="2000" b="1" dirty="0">
                <a:solidFill>
                  <a:schemeClr val="bg1"/>
                </a:solidFill>
              </a:rPr>
              <a:t>программу S </a:t>
            </a:r>
            <a:r>
              <a:rPr lang="ru-RU" sz="2000" b="1" dirty="0" smtClean="0">
                <a:solidFill>
                  <a:schemeClr val="bg1"/>
                </a:solidFill>
              </a:rPr>
              <a:t>в </a:t>
            </a:r>
            <a:r>
              <a:rPr lang="ru-RU" sz="2000" b="1" dirty="0" smtClean="0">
                <a:solidFill>
                  <a:schemeClr val="bg1"/>
                </a:solidFill>
              </a:rPr>
              <a:t>виде блок-схемы.</a:t>
            </a:r>
          </a:p>
          <a:p>
            <a:pPr lvl="0" algn="l" fontAlgn="base">
              <a:lnSpc>
                <a:spcPct val="110000"/>
              </a:lnSpc>
              <a:spcBef>
                <a:spcPts val="0"/>
              </a:spcBef>
              <a:buClr>
                <a:srgbClr val="32EAAD"/>
              </a:buClr>
            </a:pPr>
            <a:r>
              <a:rPr lang="ru-RU" sz="2000" b="1" dirty="0" smtClean="0">
                <a:solidFill>
                  <a:srgbClr val="32EAAD"/>
                </a:solidFill>
              </a:rPr>
              <a:t>2. </a:t>
            </a:r>
            <a:r>
              <a:rPr lang="ru-RU" sz="2000" b="1" dirty="0" smtClean="0">
                <a:solidFill>
                  <a:schemeClr val="bg1"/>
                </a:solidFill>
              </a:rPr>
              <a:t>На </a:t>
            </a:r>
            <a:r>
              <a:rPr lang="ru-RU" sz="2000" b="1" dirty="0">
                <a:solidFill>
                  <a:schemeClr val="bg1"/>
                </a:solidFill>
              </a:rPr>
              <a:t>каждой дуге блок-схемы </a:t>
            </a:r>
            <a:r>
              <a:rPr lang="ru-RU" sz="2000" b="1" dirty="0" smtClean="0">
                <a:solidFill>
                  <a:schemeClr val="bg1"/>
                </a:solidFill>
              </a:rPr>
              <a:t>задать </a:t>
            </a:r>
            <a:r>
              <a:rPr lang="ru-RU" sz="2000" b="1" dirty="0">
                <a:solidFill>
                  <a:schemeClr val="bg1"/>
                </a:solidFill>
              </a:rPr>
              <a:t>контрольную точку</a:t>
            </a:r>
            <a:r>
              <a:rPr lang="ru-RU" sz="2000" b="1" dirty="0" smtClean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  <a:p>
            <a:pPr lvl="0" algn="l" fontAlgn="base">
              <a:lnSpc>
                <a:spcPct val="110000"/>
              </a:lnSpc>
              <a:spcBef>
                <a:spcPts val="0"/>
              </a:spcBef>
              <a:buClr>
                <a:srgbClr val="32EAAD"/>
              </a:buClr>
            </a:pPr>
            <a:r>
              <a:rPr lang="ru-RU" sz="2000" b="1" dirty="0" smtClean="0">
                <a:solidFill>
                  <a:srgbClr val="32EAAD"/>
                </a:solidFill>
              </a:rPr>
              <a:t>3. </a:t>
            </a:r>
            <a:r>
              <a:rPr lang="ru-RU" sz="2000" b="1" dirty="0" smtClean="0">
                <a:solidFill>
                  <a:schemeClr val="bg1"/>
                </a:solidFill>
              </a:rPr>
              <a:t>Обеспечить контрольную точку предикатами </a:t>
            </a:r>
            <a:r>
              <a:rPr lang="ru-RU" sz="2000" b="1" dirty="0" err="1" smtClean="0">
                <a:solidFill>
                  <a:schemeClr val="bg1"/>
                </a:solidFill>
              </a:rPr>
              <a:t>A</a:t>
            </a:r>
            <a:r>
              <a:rPr lang="ru-RU" sz="2000" b="1" baseline="-25000" dirty="0" err="1" smtClean="0">
                <a:solidFill>
                  <a:schemeClr val="bg1"/>
                </a:solidFill>
              </a:rPr>
              <a:t>i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chemeClr val="bg1"/>
                </a:solidFill>
              </a:rPr>
              <a:t>и </a:t>
            </a:r>
            <a:r>
              <a:rPr lang="ru-RU" sz="2000" b="1" dirty="0" err="1" smtClean="0">
                <a:solidFill>
                  <a:schemeClr val="bg1"/>
                </a:solidFill>
              </a:rPr>
              <a:t>A</a:t>
            </a:r>
            <a:r>
              <a:rPr lang="ru-RU" sz="2000" b="1" baseline="-25000" dirty="0" err="1" smtClean="0">
                <a:solidFill>
                  <a:schemeClr val="bg1"/>
                </a:solidFill>
              </a:rPr>
              <a:t>j</a:t>
            </a:r>
            <a:r>
              <a:rPr lang="ru-RU" sz="2000" b="1" dirty="0" smtClean="0">
                <a:solidFill>
                  <a:schemeClr val="bg1"/>
                </a:solidFill>
              </a:rPr>
              <a:t>.</a:t>
            </a:r>
          </a:p>
          <a:p>
            <a:pPr lvl="0" algn="l" fontAlgn="base">
              <a:lnSpc>
                <a:spcPct val="110000"/>
              </a:lnSpc>
              <a:spcBef>
                <a:spcPts val="0"/>
              </a:spcBef>
              <a:buClr>
                <a:srgbClr val="32EAAD"/>
              </a:buClr>
            </a:pPr>
            <a:r>
              <a:rPr lang="ru-RU" sz="2000" b="1" dirty="0" smtClean="0">
                <a:solidFill>
                  <a:srgbClr val="32EAAD"/>
                </a:solidFill>
              </a:rPr>
              <a:t>4. </a:t>
            </a:r>
            <a:r>
              <a:rPr lang="ru-RU" sz="2000" b="1" dirty="0">
                <a:solidFill>
                  <a:schemeClr val="bg1"/>
                </a:solidFill>
              </a:rPr>
              <a:t>Т</a:t>
            </a:r>
            <a:r>
              <a:rPr lang="ru-RU" sz="2000" b="1" dirty="0" smtClean="0">
                <a:solidFill>
                  <a:schemeClr val="bg1"/>
                </a:solidFill>
              </a:rPr>
              <a:t>еорема</a:t>
            </a:r>
            <a:r>
              <a:rPr lang="ru-RU" sz="2000" b="1" dirty="0">
                <a:solidFill>
                  <a:schemeClr val="bg1"/>
                </a:solidFill>
              </a:rPr>
              <a:t>: если утверждение </a:t>
            </a:r>
            <a:r>
              <a:rPr lang="ru-RU" sz="2000" b="1" dirty="0" err="1" smtClean="0">
                <a:solidFill>
                  <a:schemeClr val="bg1"/>
                </a:solidFill>
              </a:rPr>
              <a:t>A</a:t>
            </a:r>
            <a:r>
              <a:rPr lang="ru-RU" sz="2000" b="1" baseline="-25000" dirty="0" err="1" smtClean="0">
                <a:solidFill>
                  <a:schemeClr val="bg1"/>
                </a:solidFill>
              </a:rPr>
              <a:t>i</a:t>
            </a:r>
            <a:r>
              <a:rPr lang="ru-RU" sz="2000" b="1" baseline="-25000" dirty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истинно </a:t>
            </a:r>
            <a:r>
              <a:rPr lang="ru-RU" sz="2000" b="1" dirty="0">
                <a:solidFill>
                  <a:schemeClr val="bg1"/>
                </a:solidFill>
              </a:rPr>
              <a:t>до начала работы </a:t>
            </a:r>
            <a:r>
              <a:rPr lang="ru-RU" sz="2000" b="1" dirty="0" smtClean="0">
                <a:solidFill>
                  <a:schemeClr val="bg1"/>
                </a:solidFill>
              </a:rPr>
              <a:t>программы </a:t>
            </a:r>
            <a:r>
              <a:rPr lang="ru-RU" sz="2000" b="1" dirty="0" err="1">
                <a:solidFill>
                  <a:schemeClr val="bg1"/>
                </a:solidFill>
              </a:rPr>
              <a:t>S</a:t>
            </a:r>
            <a:r>
              <a:rPr lang="ru-RU" sz="2000" b="1" baseline="-25000" dirty="0" err="1">
                <a:solidFill>
                  <a:schemeClr val="bg1"/>
                </a:solidFill>
              </a:rPr>
              <a:t>k</a:t>
            </a:r>
            <a:r>
              <a:rPr lang="ru-RU" sz="2000" b="1" dirty="0">
                <a:solidFill>
                  <a:schemeClr val="bg1"/>
                </a:solidFill>
              </a:rPr>
              <a:t>, то по завершении </a:t>
            </a:r>
            <a:r>
              <a:rPr lang="ru-RU" sz="2000" b="1" dirty="0" smtClean="0">
                <a:solidFill>
                  <a:schemeClr val="bg1"/>
                </a:solidFill>
              </a:rPr>
              <a:t>оператора блока </a:t>
            </a:r>
            <a:r>
              <a:rPr lang="ru-RU" sz="2000" b="1" dirty="0">
                <a:solidFill>
                  <a:schemeClr val="bg1"/>
                </a:solidFill>
              </a:rPr>
              <a:t>утверждение </a:t>
            </a:r>
            <a:r>
              <a:rPr lang="ru-RU" sz="2000" b="1" dirty="0" err="1">
                <a:solidFill>
                  <a:schemeClr val="bg1"/>
                </a:solidFill>
              </a:rPr>
              <a:t>A</a:t>
            </a:r>
            <a:r>
              <a:rPr lang="ru-RU" sz="2000" b="1" baseline="-25000" dirty="0" err="1">
                <a:solidFill>
                  <a:schemeClr val="bg1"/>
                </a:solidFill>
              </a:rPr>
              <a:t>j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истинно.</a:t>
            </a:r>
          </a:p>
          <a:p>
            <a:pPr lvl="0" algn="l" fontAlgn="base">
              <a:lnSpc>
                <a:spcPct val="110000"/>
              </a:lnSpc>
              <a:spcBef>
                <a:spcPts val="0"/>
              </a:spcBef>
              <a:buClr>
                <a:srgbClr val="32EAAD"/>
              </a:buClr>
            </a:pPr>
            <a:r>
              <a:rPr lang="ru-RU" sz="2000" b="1" dirty="0" smtClean="0">
                <a:solidFill>
                  <a:srgbClr val="32EAAD"/>
                </a:solidFill>
              </a:rPr>
              <a:t>5. </a:t>
            </a:r>
            <a:r>
              <a:rPr lang="ru-RU" sz="2000" b="1" dirty="0" smtClean="0">
                <a:solidFill>
                  <a:schemeClr val="bg1"/>
                </a:solidFill>
              </a:rPr>
              <a:t>Следствие </a:t>
            </a:r>
            <a:r>
              <a:rPr lang="ru-RU" sz="2000" b="1" dirty="0">
                <a:solidFill>
                  <a:schemeClr val="bg1"/>
                </a:solidFill>
              </a:rPr>
              <a:t>теоремы </a:t>
            </a:r>
            <a:r>
              <a:rPr lang="ru-RU" sz="2000" b="1" dirty="0" smtClean="0">
                <a:solidFill>
                  <a:schemeClr val="bg1"/>
                </a:solidFill>
              </a:rPr>
              <a:t>- следующее </a:t>
            </a:r>
            <a:r>
              <a:rPr lang="ru-RU" sz="2000" b="1" dirty="0">
                <a:solidFill>
                  <a:schemeClr val="bg1"/>
                </a:solidFill>
              </a:rPr>
              <a:t>утверждение: если программа </a:t>
            </a:r>
            <a:r>
              <a:rPr lang="ru-RU" sz="2000" b="1" dirty="0" smtClean="0">
                <a:solidFill>
                  <a:schemeClr val="bg1"/>
                </a:solidFill>
              </a:rPr>
              <a:t>завершается, то</a:t>
            </a:r>
            <a:r>
              <a:rPr lang="ru-RU" sz="2000" b="1" dirty="0">
                <a:solidFill>
                  <a:schemeClr val="bg1"/>
                </a:solidFill>
              </a:rPr>
              <a:t>, если I истинно на входе в </a:t>
            </a:r>
            <a:r>
              <a:rPr lang="ru-RU" sz="2000" b="1" dirty="0" smtClean="0">
                <a:solidFill>
                  <a:schemeClr val="bg1"/>
                </a:solidFill>
              </a:rPr>
              <a:t>S, утверждение </a:t>
            </a:r>
            <a:r>
              <a:rPr lang="ru-RU" sz="2000" b="1" dirty="0">
                <a:solidFill>
                  <a:schemeClr val="bg1"/>
                </a:solidFill>
              </a:rPr>
              <a:t>| = {</a:t>
            </a:r>
            <a:r>
              <a:rPr lang="ru-RU" sz="2000" b="1" dirty="0" err="1">
                <a:solidFill>
                  <a:schemeClr val="bg1"/>
                </a:solidFill>
              </a:rPr>
              <a:t>A</a:t>
            </a:r>
            <a:r>
              <a:rPr lang="ru-RU" sz="2000" b="1" baseline="-25000" dirty="0" err="1">
                <a:solidFill>
                  <a:schemeClr val="bg1"/>
                </a:solidFill>
              </a:rPr>
              <a:t>i</a:t>
            </a:r>
            <a:r>
              <a:rPr lang="ru-RU" sz="2000" b="1" dirty="0">
                <a:solidFill>
                  <a:schemeClr val="bg1"/>
                </a:solidFill>
              </a:rPr>
              <a:t>} </a:t>
            </a:r>
            <a:r>
              <a:rPr lang="ru-RU" sz="2000" b="1" dirty="0" err="1">
                <a:solidFill>
                  <a:schemeClr val="bg1"/>
                </a:solidFill>
              </a:rPr>
              <a:t>S</a:t>
            </a:r>
            <a:r>
              <a:rPr lang="ru-RU" sz="2000" b="1" baseline="-25000" dirty="0" err="1">
                <a:solidFill>
                  <a:schemeClr val="bg1"/>
                </a:solidFill>
              </a:rPr>
              <a:t>k</a:t>
            </a:r>
            <a:r>
              <a:rPr lang="ru-RU" sz="2000" b="1" dirty="0">
                <a:solidFill>
                  <a:schemeClr val="bg1"/>
                </a:solidFill>
              </a:rPr>
              <a:t> {</a:t>
            </a:r>
            <a:r>
              <a:rPr lang="ru-RU" sz="2000" b="1" dirty="0" err="1">
                <a:solidFill>
                  <a:schemeClr val="bg1"/>
                </a:solidFill>
              </a:rPr>
              <a:t>A</a:t>
            </a:r>
            <a:r>
              <a:rPr lang="ru-RU" sz="2000" b="1" baseline="-25000" dirty="0" err="1">
                <a:solidFill>
                  <a:schemeClr val="bg1"/>
                </a:solidFill>
              </a:rPr>
              <a:t>j</a:t>
            </a:r>
            <a:r>
              <a:rPr lang="ru-RU" sz="2000" b="1" dirty="0">
                <a:solidFill>
                  <a:schemeClr val="bg1"/>
                </a:solidFill>
              </a:rPr>
              <a:t>} выполняется</a:t>
            </a:r>
            <a:r>
              <a:rPr lang="ru-RU" sz="2000" b="1" dirty="0" smtClean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965"/>
            <a:ext cx="1322390" cy="365125"/>
          </a:xfrm>
        </p:spPr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463085"/>
            <a:ext cx="3891786" cy="365125"/>
          </a:xfrm>
        </p:spPr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6280" y="6414788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К 17.02.2020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БГУ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9" name="Заголовок 5"/>
          <p:cNvSpPr>
            <a:spLocks noGrp="1"/>
          </p:cNvSpPr>
          <p:nvPr>
            <p:ph type="title"/>
          </p:nvPr>
        </p:nvSpPr>
        <p:spPr>
          <a:xfrm>
            <a:off x="7032104" y="1628800"/>
            <a:ext cx="4536504" cy="371683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Преимущества и недостатки метода индуктивных утверждений </a:t>
            </a:r>
            <a:br>
              <a:rPr lang="ru-RU" sz="3600" dirty="0" smtClean="0"/>
            </a:br>
            <a:r>
              <a:rPr lang="ru-RU" sz="3600" dirty="0" err="1" smtClean="0"/>
              <a:t>Флойда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0468" y="123874"/>
            <a:ext cx="3464804" cy="334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ts val="2300"/>
              </a:lnSpc>
            </a:pPr>
            <a:r>
              <a:rPr lang="ru-RU" sz="2400" b="1" dirty="0" smtClean="0">
                <a:solidFill>
                  <a:srgbClr val="32EAAD"/>
                </a:solidFill>
              </a:rPr>
              <a:t>+</a:t>
            </a:r>
          </a:p>
          <a:p>
            <a:pPr fontAlgn="base">
              <a:lnSpc>
                <a:spcPts val="2300"/>
              </a:lnSpc>
            </a:pPr>
            <a:r>
              <a:rPr lang="ru-RU" sz="2400" b="1" dirty="0" smtClean="0">
                <a:solidFill>
                  <a:srgbClr val="32EAAD"/>
                </a:solidFill>
              </a:rPr>
              <a:t>1</a:t>
            </a:r>
            <a:r>
              <a:rPr lang="ru-RU" sz="2400" b="1" dirty="0">
                <a:solidFill>
                  <a:srgbClr val="32EAAD"/>
                </a:solidFill>
              </a:rPr>
              <a:t>.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Представляет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собой чёткий формализованный процесс.</a:t>
            </a:r>
          </a:p>
          <a:p>
            <a:pPr fontAlgn="base">
              <a:lnSpc>
                <a:spcPts val="2300"/>
              </a:lnSpc>
            </a:pPr>
            <a:r>
              <a:rPr lang="ru-RU" sz="2400" b="1" dirty="0">
                <a:solidFill>
                  <a:srgbClr val="32EAAD"/>
                </a:solidFill>
              </a:rPr>
              <a:t>2.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Требует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анализа. </a:t>
            </a:r>
          </a:p>
          <a:p>
            <a:pPr fontAlgn="base">
              <a:lnSpc>
                <a:spcPts val="2300"/>
              </a:lnSpc>
            </a:pPr>
            <a:r>
              <a:rPr lang="ru-RU" sz="2400" b="1" dirty="0">
                <a:solidFill>
                  <a:srgbClr val="32EAAD"/>
                </a:solidFill>
              </a:rPr>
              <a:t>3.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Проясняет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промежуточные результаты вычислений. </a:t>
            </a:r>
            <a:r>
              <a:rPr lang="ru-RU" sz="2400" b="1" dirty="0" smtClean="0">
                <a:solidFill>
                  <a:srgbClr val="32EAAD"/>
                </a:solidFill>
              </a:rPr>
              <a:t>4. 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Выявляет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зависимости.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9696" y="2717084"/>
            <a:ext cx="4102779" cy="36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ts val="2300"/>
              </a:lnSpc>
            </a:pPr>
            <a:r>
              <a:rPr lang="ru-RU" sz="2400" b="1" dirty="0" smtClean="0">
                <a:solidFill>
                  <a:srgbClr val="32EAAD"/>
                </a:solidFill>
              </a:rPr>
              <a:t>-</a:t>
            </a:r>
          </a:p>
          <a:p>
            <a:pPr fontAlgn="base">
              <a:lnSpc>
                <a:spcPts val="2300"/>
              </a:lnSpc>
            </a:pPr>
            <a:r>
              <a:rPr lang="ru-RU" sz="2400" b="1" dirty="0" smtClean="0">
                <a:solidFill>
                  <a:srgbClr val="32EAAD"/>
                </a:solidFill>
              </a:rPr>
              <a:t>1</a:t>
            </a:r>
            <a:r>
              <a:rPr lang="ru-RU" sz="2400" b="1" dirty="0">
                <a:solidFill>
                  <a:srgbClr val="32EAAD"/>
                </a:solidFill>
              </a:rPr>
              <a:t>.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Сложность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fontAlgn="base">
              <a:lnSpc>
                <a:spcPts val="2300"/>
              </a:lnSpc>
            </a:pPr>
            <a:r>
              <a:rPr lang="ru-RU" sz="2400" b="1" dirty="0" smtClean="0">
                <a:solidFill>
                  <a:srgbClr val="32EAAD"/>
                </a:solidFill>
              </a:rPr>
              <a:t>2</a:t>
            </a:r>
            <a:r>
              <a:rPr lang="ru-RU" sz="2400" b="1" dirty="0">
                <a:solidFill>
                  <a:srgbClr val="32EAAD"/>
                </a:solidFill>
              </a:rPr>
              <a:t>.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Ошибки.</a:t>
            </a:r>
          </a:p>
          <a:p>
            <a:pPr fontAlgn="base">
              <a:lnSpc>
                <a:spcPts val="2300"/>
              </a:lnSpc>
            </a:pPr>
            <a:r>
              <a:rPr lang="ru-RU" sz="2400" b="1" dirty="0" smtClean="0">
                <a:solidFill>
                  <a:srgbClr val="32EAAD"/>
                </a:solidFill>
              </a:rPr>
              <a:t>3</a:t>
            </a:r>
            <a:r>
              <a:rPr lang="ru-RU" sz="2400" b="1" dirty="0">
                <a:solidFill>
                  <a:srgbClr val="32EAAD"/>
                </a:solidFill>
              </a:rPr>
              <a:t>.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Трудности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работы с массивами.</a:t>
            </a:r>
          </a:p>
          <a:p>
            <a:pPr fontAlgn="base">
              <a:lnSpc>
                <a:spcPts val="2300"/>
              </a:lnSpc>
            </a:pPr>
            <a:r>
              <a:rPr lang="ru-RU" sz="2400" b="1" dirty="0">
                <a:solidFill>
                  <a:srgbClr val="32EAAD"/>
                </a:solidFill>
              </a:rPr>
              <a:t>4.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Отсутствие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мощного математического аппарата.</a:t>
            </a:r>
          </a:p>
          <a:p>
            <a:pPr fontAlgn="base">
              <a:lnSpc>
                <a:spcPts val="2300"/>
              </a:lnSpc>
            </a:pPr>
            <a:r>
              <a:rPr lang="ru-RU" sz="2400" b="1" dirty="0">
                <a:solidFill>
                  <a:srgbClr val="32EAAD"/>
                </a:solidFill>
              </a:rPr>
              <a:t>5.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Высокая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трудоёмкость. </a:t>
            </a:r>
            <a:endParaRPr lang="ru-RU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fontAlgn="base">
              <a:lnSpc>
                <a:spcPts val="2300"/>
              </a:lnSpc>
            </a:pPr>
            <a:r>
              <a:rPr lang="ru-RU" sz="2400" b="1" dirty="0" smtClean="0">
                <a:solidFill>
                  <a:srgbClr val="32EAAD"/>
                </a:solidFill>
              </a:rPr>
              <a:t>6</a:t>
            </a:r>
            <a:r>
              <a:rPr lang="ru-RU" sz="2400" b="1" dirty="0">
                <a:solidFill>
                  <a:srgbClr val="32EAAD"/>
                </a:solidFill>
              </a:rPr>
              <a:t>.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Отсутствие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выразительности. </a:t>
            </a:r>
            <a:endParaRPr lang="ru-RU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fontAlgn="base">
              <a:lnSpc>
                <a:spcPts val="2300"/>
              </a:lnSpc>
            </a:pPr>
            <a:r>
              <a:rPr lang="ru-RU" sz="2400" b="1" dirty="0" smtClean="0">
                <a:solidFill>
                  <a:srgbClr val="32EAAD"/>
                </a:solidFill>
              </a:rPr>
              <a:t>7</a:t>
            </a:r>
            <a:r>
              <a:rPr lang="ru-RU" sz="2400" b="1" dirty="0">
                <a:solidFill>
                  <a:srgbClr val="32EAAD"/>
                </a:solidFill>
              </a:rPr>
              <a:t>.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Трудность 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понимания.</a:t>
            </a:r>
          </a:p>
          <a:p>
            <a:pPr fontAlgn="base">
              <a:lnSpc>
                <a:spcPts val="2300"/>
              </a:lnSpc>
            </a:pPr>
            <a:r>
              <a:rPr lang="ru-RU" sz="2400" b="1" dirty="0">
                <a:solidFill>
                  <a:srgbClr val="32EAAD"/>
                </a:solidFill>
              </a:rPr>
              <a:t>8</a:t>
            </a:r>
            <a:r>
              <a:rPr lang="ru-RU" sz="2400" b="1" dirty="0" smtClean="0">
                <a:solidFill>
                  <a:srgbClr val="32EAAD"/>
                </a:solidFill>
              </a:rPr>
              <a:t>.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 Необходимость  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обучения. </a:t>
            </a:r>
            <a:endParaRPr lang="ru-RU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80842</TotalTime>
  <Words>1269</Words>
  <Application>Microsoft Office PowerPoint</Application>
  <PresentationFormat>Широкоэкранный</PresentationFormat>
  <Paragraphs>313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Open Sans</vt:lpstr>
      <vt:lpstr>SHOWEET-DARK PRO</vt:lpstr>
      <vt:lpstr>Showeet theme</vt:lpstr>
      <vt:lpstr>showeet</vt:lpstr>
      <vt:lpstr>Верификация программ. Методы верификации</vt:lpstr>
      <vt:lpstr>Какое оно, качественное ПО?</vt:lpstr>
      <vt:lpstr>Презентация PowerPoint</vt:lpstr>
      <vt:lpstr>Понятие верификации</vt:lpstr>
      <vt:lpstr>Для чего применяется верификация?</vt:lpstr>
      <vt:lpstr>Методы верификации</vt:lpstr>
      <vt:lpstr>Метод индуктивных утверждений Флойда </vt:lpstr>
      <vt:lpstr>Презентация PowerPoint</vt:lpstr>
      <vt:lpstr>Преимущества и недостатки метода индуктивных утверждений  Флойда</vt:lpstr>
      <vt:lpstr>Метод аксиоматической семантики Хоара </vt:lpstr>
      <vt:lpstr>Презентация PowerPoint</vt:lpstr>
      <vt:lpstr>Суть идеи Хоара</vt:lpstr>
      <vt:lpstr>Доказательное программирование </vt:lpstr>
      <vt:lpstr>Презентация PowerPoint</vt:lpstr>
      <vt:lpstr>cin &gt;&gt; a &gt;&gt; b &gt;&gt; c; if (a &gt; b) then  max = a; else   if (b &gt; c) then    max = b;  else    if (c &gt; a) then     max = c; cout &lt;&lt; max;</vt:lpstr>
      <vt:lpstr>Основные способы доказательства правильности алгоритма</vt:lpstr>
      <vt:lpstr>Автоматическое доказательство теорем  </vt:lpstr>
      <vt:lpstr>Понятие автоматического доказательства теорем</vt:lpstr>
      <vt:lpstr> Преимущества и недостатки автоматического доказательства теорем</vt:lpstr>
      <vt:lpstr>Основная сфера применения</vt:lpstr>
      <vt:lpstr>Проверка моделей </vt:lpstr>
      <vt:lpstr>Понятие проверки моделей</vt:lpstr>
      <vt:lpstr> Преимущества и недостатки проверки моделей</vt:lpstr>
      <vt:lpstr>Примеры успешного применения модельного подхода</vt:lpstr>
      <vt:lpstr>Символьное выполнение </vt:lpstr>
      <vt:lpstr>Понятие символьного выполнения</vt:lpstr>
      <vt:lpstr> Схема символьного выполнения</vt:lpstr>
      <vt:lpstr>Проблемы статического символьного выполнения</vt:lpstr>
      <vt:lpstr>Абстрактная интерпретация </vt:lpstr>
      <vt:lpstr>Понятие абстрактной интерпретации</vt:lpstr>
      <vt:lpstr> Пример абстрактной интерпретации</vt:lpstr>
      <vt:lpstr>Новое толкование некоторых элементов программы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aowl275@gmail.com</cp:lastModifiedBy>
  <cp:revision>125</cp:revision>
  <dcterms:created xsi:type="dcterms:W3CDTF">2011-05-09T14:18:21Z</dcterms:created>
  <dcterms:modified xsi:type="dcterms:W3CDTF">2020-02-23T13:47:47Z</dcterms:modified>
  <cp:category>Templates</cp:category>
</cp:coreProperties>
</file>