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EBD"/>
    <a:srgbClr val="374A51"/>
    <a:srgbClr val="EFB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EEAE-9276-408F-B2F2-27A182FC5C4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6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38" y="1995080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374A51"/>
                </a:solidFill>
              </a:rPr>
              <a:t>Регулярные выражения в </a:t>
            </a:r>
            <a:r>
              <a:rPr lang="en-US" b="1" dirty="0" smtClean="0">
                <a:solidFill>
                  <a:srgbClr val="374A51"/>
                </a:solidFill>
              </a:rPr>
              <a:t>C++ 11</a:t>
            </a:r>
            <a:endParaRPr lang="en-US" b="1" dirty="0">
              <a:solidFill>
                <a:srgbClr val="374A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/>
              <a:t>Позиция внутри строки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7" y="2957384"/>
            <a:ext cx="10132574" cy="20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7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 smtClean="0"/>
              <a:t>Перечисление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Вертикальная черта разделяет допустимые варианты. Например, </a:t>
            </a:r>
            <a:r>
              <a:rPr lang="ru-RU" dirty="0" err="1"/>
              <a:t>gray|grey</a:t>
            </a:r>
            <a:r>
              <a:rPr lang="ru-RU" dirty="0"/>
              <a:t> соответствует </a:t>
            </a:r>
            <a:r>
              <a:rPr lang="ru-RU" dirty="0" err="1"/>
              <a:t>gray</a:t>
            </a:r>
            <a:r>
              <a:rPr lang="ru-RU" dirty="0"/>
              <a:t> или </a:t>
            </a:r>
            <a:r>
              <a:rPr lang="ru-RU" dirty="0" err="1"/>
              <a:t>grey</a:t>
            </a:r>
            <a:r>
              <a:rPr lang="ru-RU" dirty="0"/>
              <a:t>. Следует помнить, что перебор вариантов выполняется слева направо, как они </a:t>
            </a:r>
            <a:r>
              <a:rPr lang="ru-RU" dirty="0" smtClean="0"/>
              <a:t>указаны. Если </a:t>
            </a:r>
            <a:r>
              <a:rPr lang="ru-RU" dirty="0"/>
              <a:t>требуется указать перечень вариантов внутри более сложного регулярного выражения, то его нужно заключить в группу. Например, </a:t>
            </a:r>
            <a:r>
              <a:rPr lang="ru-RU" dirty="0" err="1"/>
              <a:t>gray|grey</a:t>
            </a:r>
            <a:r>
              <a:rPr lang="ru-RU" dirty="0"/>
              <a:t> или </a:t>
            </a:r>
            <a:r>
              <a:rPr lang="ru-RU" dirty="0" err="1"/>
              <a:t>gr</a:t>
            </a:r>
            <a:r>
              <a:rPr lang="ru-RU" dirty="0"/>
              <a:t>(</a:t>
            </a:r>
            <a:r>
              <a:rPr lang="ru-RU" dirty="0" err="1"/>
              <a:t>a|e</a:t>
            </a:r>
            <a:r>
              <a:rPr lang="ru-RU" dirty="0"/>
              <a:t>)y описывают строку </a:t>
            </a:r>
            <a:r>
              <a:rPr lang="ru-RU" dirty="0" err="1"/>
              <a:t>gray</a:t>
            </a:r>
            <a:r>
              <a:rPr lang="ru-RU" dirty="0"/>
              <a:t> или </a:t>
            </a:r>
            <a:r>
              <a:rPr lang="ru-RU" dirty="0" err="1"/>
              <a:t>grey</a:t>
            </a:r>
            <a:r>
              <a:rPr lang="ru-RU" dirty="0"/>
              <a:t>. В случае с </a:t>
            </a:r>
            <a:r>
              <a:rPr lang="ru-RU" dirty="0" err="1"/>
              <a:t>односимвольными</a:t>
            </a:r>
            <a:r>
              <a:rPr lang="ru-RU" dirty="0"/>
              <a:t> альтернативами предпочтителен вариант </a:t>
            </a:r>
            <a:r>
              <a:rPr lang="ru-RU" dirty="0" err="1"/>
              <a:t>gr</a:t>
            </a:r>
            <a:r>
              <a:rPr lang="ru-RU" dirty="0"/>
              <a:t>[</a:t>
            </a:r>
            <a:r>
              <a:rPr lang="ru-RU" dirty="0" err="1"/>
              <a:t>ae</a:t>
            </a:r>
            <a:r>
              <a:rPr lang="ru-RU" dirty="0"/>
              <a:t>]y, так как сравнение с символьным классом выполняется проще, чем обработка группы с проверкой на все её возможные модификаторы и генерацией обратной связи. </a:t>
            </a:r>
          </a:p>
        </p:txBody>
      </p:sp>
    </p:spTree>
    <p:extLst>
      <p:ext uri="{BB962C8B-B14F-4D97-AF65-F5344CB8AC3E}">
        <p14:creationId xmlns:p14="http://schemas.microsoft.com/office/powerpoint/2010/main" val="1332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/>
              <a:t>Квантификация (поиск последовательностей)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u="sng" dirty="0"/>
              <a:t>Квантификатор</a:t>
            </a:r>
            <a:r>
              <a:rPr lang="ru-RU" dirty="0"/>
              <a:t> после символа, символьного класса или группы определяет, сколько раз предшествующее выражение может встречаться. Следует учитывать, что </a:t>
            </a:r>
            <a:r>
              <a:rPr lang="ru-RU" i="1" u="sng" dirty="0"/>
              <a:t>квантификатор</a:t>
            </a:r>
            <a:r>
              <a:rPr lang="ru-RU" dirty="0"/>
              <a:t> может относиться более чем к одному символу в регулярном выражении, только если это символьный класс или группа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23" y="4076957"/>
            <a:ext cx="63912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8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/>
              <a:t>Квантификация (поиск последовательностей)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Следует обратить </a:t>
            </a:r>
            <a:r>
              <a:rPr lang="ru-RU" dirty="0"/>
              <a:t>внимание, что </a:t>
            </a:r>
            <a:r>
              <a:rPr lang="ru-RU" i="1" u="sng" dirty="0"/>
              <a:t>квантификатор</a:t>
            </a:r>
            <a:r>
              <a:rPr lang="ru-RU" dirty="0"/>
              <a:t> применяется только к символу, который стоит перед ним.</a:t>
            </a:r>
          </a:p>
          <a:p>
            <a:pPr marL="0" indent="0">
              <a:buNone/>
            </a:pPr>
            <a:r>
              <a:rPr lang="ru-RU" dirty="0" smtClean="0"/>
              <a:t>Некоторые </a:t>
            </a:r>
            <a:r>
              <a:rPr lang="ru-RU" dirty="0"/>
              <a:t>часто используемые конструкции получили в языке регулярных выражений специальные обозначения: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4001294"/>
            <a:ext cx="7000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/>
              <a:t>Просмотр вперёд и назад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большинстве реализаций регулярных выражений есть способ производить поиск фрагмента текста, «просматривая» (но не включая в найденное) окружающий текст, который расположен до или после искомого фрагмента текста. Просмотр с отрицанием используется реже и «следит» за тем, чтобы указанные соответствия, напротив, не встречались до или после искомого текстового фрагмента.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48213"/>
            <a:ext cx="10658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9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/>
              <a:t>Поиск по условию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многих реализациях регулярных выражений существует возможность выбирать, по какому пути пойдёт проверка в том или ином месте регулярного выражения на основании уже найденных значений.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8" y="3662508"/>
            <a:ext cx="12035481" cy="9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 smtClean="0"/>
              <a:t>Регулярные выражения в С++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961" y="1855445"/>
            <a:ext cx="10515600" cy="462773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использования регулярных выражений в С++ необходимо подключить стандартную библиотеку </a:t>
            </a:r>
            <a:r>
              <a:rPr lang="en-US" i="1" dirty="0" smtClean="0"/>
              <a:t>regex</a:t>
            </a:r>
            <a:r>
              <a:rPr lang="en-US" dirty="0" smtClean="0"/>
              <a:t>. </a:t>
            </a:r>
            <a:r>
              <a:rPr lang="ru-RU" dirty="0" smtClean="0"/>
              <a:t>Основные функции содержатся в про</a:t>
            </a:r>
            <a:r>
              <a:rPr lang="ru-RU" dirty="0"/>
              <a:t>с</a:t>
            </a:r>
            <a:r>
              <a:rPr lang="ru-RU" dirty="0" smtClean="0"/>
              <a:t>транстве имен </a:t>
            </a:r>
            <a:r>
              <a:rPr lang="en-US" dirty="0" smtClean="0"/>
              <a:t>std.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Функции для применения регулярных выражений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i="1" dirty="0" err="1" smtClean="0"/>
              <a:t>regex_match</a:t>
            </a:r>
            <a:r>
              <a:rPr lang="ru-RU" i="1" dirty="0"/>
              <a:t> </a:t>
            </a:r>
            <a:r>
              <a:rPr lang="ru-RU" dirty="0" smtClean="0"/>
              <a:t>– проверяет соответствие всей последовательности символов регулярному выражению</a:t>
            </a:r>
            <a:endParaRPr lang="en-US" i="1" dirty="0" smtClean="0"/>
          </a:p>
          <a:p>
            <a:r>
              <a:rPr lang="en-US" i="1" dirty="0" err="1" smtClean="0"/>
              <a:t>regex_search</a:t>
            </a:r>
            <a:r>
              <a:rPr lang="ru-RU" i="1" dirty="0" smtClean="0"/>
              <a:t> </a:t>
            </a:r>
            <a:r>
              <a:rPr lang="ru-RU" dirty="0" smtClean="0"/>
              <a:t>– проверяет регулярное выражение в любой части последовательности</a:t>
            </a:r>
            <a:endParaRPr lang="ru-RU" i="1" dirty="0" smtClean="0"/>
          </a:p>
          <a:p>
            <a:r>
              <a:rPr lang="en-US" i="1" dirty="0" err="1" smtClean="0"/>
              <a:t>regex_replace</a:t>
            </a:r>
            <a:r>
              <a:rPr lang="ru-RU" i="1" dirty="0" smtClean="0"/>
              <a:t> </a:t>
            </a:r>
            <a:r>
              <a:rPr lang="ru-RU" dirty="0" smtClean="0"/>
              <a:t>– заменяет найденные соответствия регулярному выражению форматированной строкой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50983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 smtClean="0"/>
              <a:t>Примеры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020" y="1460029"/>
            <a:ext cx="8641481" cy="49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7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 smtClean="0"/>
              <a:t>Примеры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344" y="1690688"/>
            <a:ext cx="8684833" cy="47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6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 smtClean="0"/>
              <a:t>Примеры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436" y="1690688"/>
            <a:ext cx="8848650" cy="41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2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8843" y="431028"/>
            <a:ext cx="8262552" cy="1325563"/>
          </a:xfrm>
        </p:spPr>
        <p:txBody>
          <a:bodyPr/>
          <a:lstStyle/>
          <a:p>
            <a:r>
              <a:rPr lang="ru-RU" dirty="0" smtClean="0"/>
              <a:t>Что такое регулярные выражения?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8221" y="2105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Регуля́рные</a:t>
            </a:r>
            <a:r>
              <a:rPr lang="ru-RU" b="1" dirty="0"/>
              <a:t> </a:t>
            </a:r>
            <a:r>
              <a:rPr lang="ru-RU" b="1" dirty="0" err="1" smtClean="0"/>
              <a:t>выраже́ния</a:t>
            </a:r>
            <a:r>
              <a:rPr lang="ru-RU" dirty="0"/>
              <a:t> — формальный язык поиска и осуществления манипуляций с подстроками в тексте, основанный на использовании </a:t>
            </a:r>
            <a:r>
              <a:rPr lang="ru-RU" dirty="0" smtClean="0"/>
              <a:t>метасимволов. </a:t>
            </a:r>
            <a:r>
              <a:rPr lang="ru-RU" dirty="0"/>
              <a:t>Для поиска используется строка-образец (англ. </a:t>
            </a:r>
            <a:r>
              <a:rPr lang="ru-RU" i="1" dirty="0" err="1"/>
              <a:t>pattern</a:t>
            </a:r>
            <a:r>
              <a:rPr lang="ru-RU" dirty="0"/>
              <a:t>, по-русски её часто называют «шаблоном», «маской»), состоящая из символов и метасимволов и задающая правило поиска. Для манипуляций с текстом дополнительно задаётся строка замены, которая также может содержать в себе специальные символы. </a:t>
            </a:r>
          </a:p>
        </p:txBody>
      </p:sp>
    </p:spTree>
    <p:extLst>
      <p:ext uri="{BB962C8B-B14F-4D97-AF65-F5344CB8AC3E}">
        <p14:creationId xmlns:p14="http://schemas.microsoft.com/office/powerpoint/2010/main" val="14465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5892" y="365125"/>
            <a:ext cx="8279027" cy="1325563"/>
          </a:xfrm>
        </p:spPr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93557"/>
            <a:ext cx="10515600" cy="4183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Сейчас </a:t>
            </a:r>
            <a:r>
              <a:rPr lang="ru-RU" dirty="0"/>
              <a:t>регулярные выражения используются многими текстовыми редакторами и утилитами для поиска и изменения текста на основе выбранных правил. Многие языки программирования уже поддерживают регулярные выражения для работы со строками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Регулярные выражения используются некоторыми текстовыми редакторами и утилитами для поиска и подстановки текста. </a:t>
            </a:r>
          </a:p>
        </p:txBody>
      </p:sp>
    </p:spTree>
    <p:extLst>
      <p:ext uri="{BB962C8B-B14F-4D97-AF65-F5344CB8AC3E}">
        <p14:creationId xmlns:p14="http://schemas.microsoft.com/office/powerpoint/2010/main" val="408537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1178" y="365125"/>
            <a:ext cx="8353168" cy="1325563"/>
          </a:xfrm>
        </p:spPr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Например, при помощи регулярных выражений можно задать шаблоны, позволяющие: </a:t>
            </a:r>
          </a:p>
          <a:p>
            <a:r>
              <a:rPr lang="ru-RU" dirty="0"/>
              <a:t>найти все последовательности символов </a:t>
            </a:r>
            <a:r>
              <a:rPr lang="ru-RU" i="1" dirty="0"/>
              <a:t>«кот»</a:t>
            </a:r>
            <a:r>
              <a:rPr lang="ru-RU" dirty="0"/>
              <a:t> в любом контексте, как то: </a:t>
            </a:r>
            <a:r>
              <a:rPr lang="ru-RU" i="1" dirty="0"/>
              <a:t>«кот», «котлета», «терракотовый»</a:t>
            </a:r>
            <a:r>
              <a:rPr lang="ru-RU" dirty="0"/>
              <a:t>;</a:t>
            </a:r>
          </a:p>
          <a:p>
            <a:r>
              <a:rPr lang="ru-RU" dirty="0"/>
              <a:t>найти отдельно стоящее слово </a:t>
            </a:r>
            <a:r>
              <a:rPr lang="ru-RU" i="1" dirty="0"/>
              <a:t>«кот»</a:t>
            </a:r>
            <a:r>
              <a:rPr lang="ru-RU" dirty="0"/>
              <a:t> и заменить его на </a:t>
            </a:r>
            <a:r>
              <a:rPr lang="ru-RU" i="1" dirty="0"/>
              <a:t>«кошка»</a:t>
            </a:r>
            <a:r>
              <a:rPr lang="ru-RU" dirty="0"/>
              <a:t>;</a:t>
            </a:r>
          </a:p>
          <a:p>
            <a:r>
              <a:rPr lang="ru-RU" dirty="0"/>
              <a:t>найти слово </a:t>
            </a:r>
            <a:r>
              <a:rPr lang="ru-RU" i="1" dirty="0"/>
              <a:t>«кот»</a:t>
            </a:r>
            <a:r>
              <a:rPr lang="ru-RU" dirty="0"/>
              <a:t>, которому предшествует слово </a:t>
            </a:r>
            <a:r>
              <a:rPr lang="ru-RU" i="1" dirty="0"/>
              <a:t>«персидский»</a:t>
            </a:r>
            <a:r>
              <a:rPr lang="ru-RU" dirty="0"/>
              <a:t> или </a:t>
            </a:r>
            <a:r>
              <a:rPr lang="ru-RU" i="1" dirty="0"/>
              <a:t>«</a:t>
            </a:r>
            <a:r>
              <a:rPr lang="ru-RU" i="1" dirty="0" err="1"/>
              <a:t>чеширский</a:t>
            </a:r>
            <a:r>
              <a:rPr lang="ru-RU" i="1" dirty="0"/>
              <a:t>»</a:t>
            </a:r>
            <a:r>
              <a:rPr lang="ru-RU" dirty="0"/>
              <a:t>;</a:t>
            </a:r>
          </a:p>
          <a:p>
            <a:r>
              <a:rPr lang="ru-RU" dirty="0"/>
              <a:t>убрать из текста все предложения, в которых упоминается слово </a:t>
            </a:r>
            <a:r>
              <a:rPr lang="ru-RU" i="1" dirty="0"/>
              <a:t>кот</a:t>
            </a:r>
            <a:r>
              <a:rPr lang="ru-RU" dirty="0"/>
              <a:t> или </a:t>
            </a:r>
            <a:r>
              <a:rPr lang="ru-RU" i="1" dirty="0"/>
              <a:t>кошка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78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6465" y="365125"/>
            <a:ext cx="8427308" cy="1325563"/>
          </a:xfrm>
        </p:spPr>
        <p:txBody>
          <a:bodyPr/>
          <a:lstStyle/>
          <a:p>
            <a:r>
              <a:rPr lang="ru-RU" dirty="0"/>
              <a:t>Представление символов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Большинство символов в регулярном выражении представляют сами себя за исключением специальных символов [ ] \ / ^ $ . | ? * + ( ) { } (в разных типах регулярных выражений этот набор различается), которые могут быть экранированы символом \ (обратная косая черта) для представления самих себя в качестве символов текста. Можно экранировать целую последовательность символов, заключив её между \Q и \E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661" y="4151869"/>
            <a:ext cx="2817603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3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 smtClean="0"/>
              <a:t>Метасимволы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66" y="1690688"/>
            <a:ext cx="6495848" cy="4651106"/>
          </a:xfrm>
        </p:spPr>
      </p:pic>
    </p:spTree>
    <p:extLst>
      <p:ext uri="{BB962C8B-B14F-4D97-AF65-F5344CB8AC3E}">
        <p14:creationId xmlns:p14="http://schemas.microsoft.com/office/powerpoint/2010/main" val="133649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/>
              <a:t>Символьные классы (наборы символов)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961" y="188015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Набор символов в квадратных скобках [ ] именуется символьным классом и позволяет указать интерпретатору регулярных выражений, что на данном месте в строке может стоять один из перечисленных символов. В частности, [</a:t>
            </a:r>
            <a:r>
              <a:rPr lang="ru-RU" dirty="0" err="1"/>
              <a:t>абв</a:t>
            </a:r>
            <a:r>
              <a:rPr lang="ru-RU" dirty="0"/>
              <a:t>] задаёт возможность появления в тексте одного из трёх указанных символов, а [1234567890] задаёт соответствие одной из цифр. Возможно указание диапазонов символов: например, [А-</a:t>
            </a:r>
            <a:r>
              <a:rPr lang="ru-RU" dirty="0" err="1"/>
              <a:t>Яа</a:t>
            </a:r>
            <a:r>
              <a:rPr lang="ru-RU" dirty="0"/>
              <a:t>-я] соответствует всем буквам русского алфавита, за исключением букв «Ё» и «ё»</a:t>
            </a:r>
          </a:p>
        </p:txBody>
      </p:sp>
    </p:spTree>
    <p:extLst>
      <p:ext uri="{BB962C8B-B14F-4D97-AF65-F5344CB8AC3E}">
        <p14:creationId xmlns:p14="http://schemas.microsoft.com/office/powerpoint/2010/main" val="296119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/>
              <a:t>Символьные классы (наборы символов)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961" y="1946061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требуется указать символы, которые не входят в указанный набор, то используют символ ^ внутри квадратных скобок, например [^0-9] означает любой символ, кроме </a:t>
            </a:r>
            <a:r>
              <a:rPr lang="ru-RU" dirty="0" smtClean="0"/>
              <a:t>цифр. Добавление </a:t>
            </a:r>
            <a:r>
              <a:rPr lang="ru-RU" dirty="0"/>
              <a:t>в набор специальных символов путём экранирования — самый бесхитростный способ. Однако в современных регулярных выражениях унаследован также и традиционный подход — см. Традиционные регулярные </a:t>
            </a:r>
            <a:r>
              <a:rPr lang="ru-RU" dirty="0" smtClean="0"/>
              <a:t>выражения. Некоторые </a:t>
            </a:r>
            <a:r>
              <a:rPr lang="ru-RU" dirty="0"/>
              <a:t>символьные классы можно заменить специальными метасимволами: </a:t>
            </a:r>
          </a:p>
        </p:txBody>
      </p:sp>
    </p:spTree>
    <p:extLst>
      <p:ext uri="{BB962C8B-B14F-4D97-AF65-F5344CB8AC3E}">
        <p14:creationId xmlns:p14="http://schemas.microsoft.com/office/powerpoint/2010/main" val="21705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9988" y="365125"/>
            <a:ext cx="8435547" cy="1325563"/>
          </a:xfrm>
        </p:spPr>
        <p:txBody>
          <a:bodyPr/>
          <a:lstStyle/>
          <a:p>
            <a:r>
              <a:rPr lang="ru-RU" dirty="0"/>
              <a:t>Символьные классы (наборы символов)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075" y="2419757"/>
            <a:ext cx="8745371" cy="22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1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712</Words>
  <Application>Microsoft Office PowerPoint</Application>
  <PresentationFormat>Широкоэкранный</PresentationFormat>
  <Paragraphs>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Регулярные выражения в C++ 11</vt:lpstr>
      <vt:lpstr>Что такое регулярные выражения? </vt:lpstr>
      <vt:lpstr>Возможности</vt:lpstr>
      <vt:lpstr>Возможности</vt:lpstr>
      <vt:lpstr>Представление символов</vt:lpstr>
      <vt:lpstr>Метасимволы</vt:lpstr>
      <vt:lpstr>Символьные классы (наборы символов)</vt:lpstr>
      <vt:lpstr>Символьные классы (наборы символов)</vt:lpstr>
      <vt:lpstr>Символьные классы (наборы символов)</vt:lpstr>
      <vt:lpstr>Позиция внутри строки</vt:lpstr>
      <vt:lpstr>Перечисление</vt:lpstr>
      <vt:lpstr>Квантификация (поиск последовательностей)</vt:lpstr>
      <vt:lpstr>Квантификация (поиск последовательностей)</vt:lpstr>
      <vt:lpstr>Просмотр вперёд и назад</vt:lpstr>
      <vt:lpstr>Поиск по условию</vt:lpstr>
      <vt:lpstr>Регулярные выражения в С++</vt:lpstr>
      <vt:lpstr>Примеры </vt:lpstr>
      <vt:lpstr>Примеры </vt:lpstr>
      <vt:lpstr>Примеры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Тимоха</cp:lastModifiedBy>
  <cp:revision>15</cp:revision>
  <dcterms:created xsi:type="dcterms:W3CDTF">2020-01-15T14:09:40Z</dcterms:created>
  <dcterms:modified xsi:type="dcterms:W3CDTF">2020-03-11T21:23:44Z</dcterms:modified>
</cp:coreProperties>
</file>