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86" r:id="rId1"/>
  </p:sldMasterIdLst>
  <p:sldIdLst>
    <p:sldId id="256" r:id="rId2"/>
    <p:sldId id="257" r:id="rId3"/>
    <p:sldId id="258" r:id="rId4"/>
    <p:sldId id="260" r:id="rId5"/>
    <p:sldId id="261" r:id="rId6"/>
    <p:sldId id="263"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301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33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271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931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639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615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29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1522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0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02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7774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07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10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87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smtClean="0"/>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3902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34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9090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186F5-4944-40EF-B2BC-724D3C49C994}"/>
              </a:ext>
            </a:extLst>
          </p:cNvPr>
          <p:cNvSpPr>
            <a:spLocks noGrp="1"/>
          </p:cNvSpPr>
          <p:nvPr>
            <p:ph type="ctrTitle"/>
          </p:nvPr>
        </p:nvSpPr>
        <p:spPr>
          <a:xfrm>
            <a:off x="3811431" y="2776730"/>
            <a:ext cx="6934568" cy="1677136"/>
          </a:xfrm>
        </p:spPr>
        <p:txBody>
          <a:bodyPr>
            <a:normAutofit fontScale="90000"/>
          </a:bodyPr>
          <a:lstStyle/>
          <a:p>
            <a:r>
              <a:rPr lang="ru-RU" sz="3200" b="1" dirty="0"/>
              <a:t>ЮЗАБИЛИТИ ТЕСТИРОВАНИЕ. ОЦЕНКА ОТТЕСТИРОВАННОСТИ ПРОЕКТА: МЕТРИКИ И МЕТОДИКА ИНТЕГРАЛЬНОЙ ОЦЕНКИ. АВТОМАТИЗАЦИЯ ТЕСТИРОВАНИЯ.</a:t>
            </a:r>
            <a:r>
              <a:rPr lang="be-BY" dirty="0"/>
              <a:t/>
            </a:r>
            <a:br>
              <a:rPr lang="be-BY" dirty="0"/>
            </a:br>
            <a:endParaRPr lang="be-BY" dirty="0"/>
          </a:p>
        </p:txBody>
      </p:sp>
      <p:sp>
        <p:nvSpPr>
          <p:cNvPr id="3" name="Подзаголовок 2">
            <a:extLst>
              <a:ext uri="{FF2B5EF4-FFF2-40B4-BE49-F238E27FC236}">
                <a16:creationId xmlns:a16="http://schemas.microsoft.com/office/drawing/2014/main" id="{9F00CC60-BC37-49F3-9755-4E8B84631584}"/>
              </a:ext>
            </a:extLst>
          </p:cNvPr>
          <p:cNvSpPr>
            <a:spLocks noGrp="1"/>
          </p:cNvSpPr>
          <p:nvPr>
            <p:ph type="subTitle" idx="1"/>
          </p:nvPr>
        </p:nvSpPr>
        <p:spPr>
          <a:xfrm>
            <a:off x="3679288" y="4741249"/>
            <a:ext cx="7766936" cy="1096899"/>
          </a:xfrm>
        </p:spPr>
        <p:txBody>
          <a:bodyPr>
            <a:noAutofit/>
          </a:bodyPr>
          <a:lstStyle/>
          <a:p>
            <a:r>
              <a:rPr lang="ru-RU" sz="1600" dirty="0"/>
              <a:t>Подготовила </a:t>
            </a:r>
            <a:r>
              <a:rPr lang="ru-RU" sz="1600" dirty="0" smtClean="0"/>
              <a:t>Рябова Елизавета Павловна</a:t>
            </a:r>
            <a:endParaRPr lang="ru-RU" sz="1600" dirty="0"/>
          </a:p>
          <a:p>
            <a:r>
              <a:rPr lang="ru-RU" sz="1600" dirty="0"/>
              <a:t>Факультет прикладной математики и информатики </a:t>
            </a:r>
          </a:p>
          <a:p>
            <a:r>
              <a:rPr lang="ru-RU" sz="1600" dirty="0"/>
              <a:t>1 курс </a:t>
            </a:r>
            <a:r>
              <a:rPr lang="ru-RU" sz="1600" dirty="0" smtClean="0"/>
              <a:t>10 </a:t>
            </a:r>
            <a:r>
              <a:rPr lang="ru-RU" sz="1600" dirty="0"/>
              <a:t>группа</a:t>
            </a:r>
          </a:p>
          <a:p>
            <a:r>
              <a:rPr lang="ru-RU" sz="1600" dirty="0"/>
              <a:t>Руководитель: </a:t>
            </a:r>
            <a:r>
              <a:rPr lang="ru-RU" sz="1600" dirty="0" smtClean="0"/>
              <a:t>Высоких Людмила Кондратьевна</a:t>
            </a:r>
            <a:endParaRPr lang="be-BY" sz="1600" dirty="0"/>
          </a:p>
        </p:txBody>
      </p:sp>
    </p:spTree>
    <p:extLst>
      <p:ext uri="{BB962C8B-B14F-4D97-AF65-F5344CB8AC3E}">
        <p14:creationId xmlns:p14="http://schemas.microsoft.com/office/powerpoint/2010/main" val="2443655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3B731D4-FF27-4DCA-8832-D5C6D9C1E294}"/>
              </a:ext>
            </a:extLst>
          </p:cNvPr>
          <p:cNvSpPr/>
          <p:nvPr/>
        </p:nvSpPr>
        <p:spPr>
          <a:xfrm>
            <a:off x="1584242" y="299805"/>
            <a:ext cx="6667500" cy="1938992"/>
          </a:xfrm>
          <a:prstGeom prst="rect">
            <a:avLst/>
          </a:prstGeom>
        </p:spPr>
        <p:txBody>
          <a:bodyPr wrap="square">
            <a:spAutoFit/>
          </a:bodyPr>
          <a:lstStyle/>
          <a:p>
            <a:r>
              <a:rPr lang="ru-RU" sz="2400" dirty="0">
                <a:solidFill>
                  <a:srgbClr val="000000"/>
                </a:solidFill>
                <a:latin typeface="Times New Roman" panose="02020603050405020304" pitchFamily="18" charset="0"/>
                <a:ea typeface="Times New Roman" panose="02020603050405020304" pitchFamily="18" charset="0"/>
              </a:rPr>
              <a:t>Для оценки </a:t>
            </a:r>
            <a:r>
              <a:rPr lang="ru-RU" sz="2400" i="1" dirty="0">
                <a:solidFill>
                  <a:srgbClr val="000000"/>
                </a:solidFill>
                <a:latin typeface="Times New Roman" panose="02020603050405020304" pitchFamily="18" charset="0"/>
                <a:ea typeface="Times New Roman" panose="02020603050405020304" pitchFamily="18" charset="0"/>
              </a:rPr>
              <a:t>степени </a:t>
            </a:r>
            <a:r>
              <a:rPr lang="ru-RU" sz="2400" i="1" dirty="0" err="1">
                <a:solidFill>
                  <a:srgbClr val="000000"/>
                </a:solidFill>
                <a:latin typeface="Times New Roman" panose="02020603050405020304" pitchFamily="18" charset="0"/>
                <a:ea typeface="Times New Roman" panose="02020603050405020304" pitchFamily="18" charset="0"/>
              </a:rPr>
              <a:t>оттестированности</a:t>
            </a:r>
            <a:r>
              <a:rPr lang="ru-RU" sz="2400" dirty="0">
                <a:solidFill>
                  <a:srgbClr val="000000"/>
                </a:solidFill>
                <a:latin typeface="Times New Roman" panose="02020603050405020304" pitchFamily="18" charset="0"/>
                <a:ea typeface="Times New Roman" panose="02020603050405020304" pitchFamily="18" charset="0"/>
              </a:rPr>
              <a:t> часто используется </a:t>
            </a:r>
            <a:r>
              <a:rPr lang="ru-RU" sz="2400" i="1" dirty="0">
                <a:solidFill>
                  <a:srgbClr val="000000"/>
                </a:solidFill>
                <a:latin typeface="Times New Roman" panose="02020603050405020304" pitchFamily="18" charset="0"/>
                <a:ea typeface="Times New Roman" panose="02020603050405020304" pitchFamily="18" charset="0"/>
              </a:rPr>
              <a:t>УГП</a:t>
            </a:r>
            <a:r>
              <a:rPr lang="ru-RU" sz="2400" dirty="0">
                <a:solidFill>
                  <a:srgbClr val="000000"/>
                </a:solidFill>
                <a:latin typeface="Times New Roman" panose="02020603050405020304" pitchFamily="18" charset="0"/>
                <a:ea typeface="Times New Roman" panose="02020603050405020304" pitchFamily="18" charset="0"/>
              </a:rPr>
              <a:t> - </a:t>
            </a:r>
            <a:r>
              <a:rPr lang="ru-RU" sz="2400" i="1" dirty="0">
                <a:solidFill>
                  <a:srgbClr val="000000"/>
                </a:solidFill>
                <a:latin typeface="Times New Roman" panose="02020603050405020304" pitchFamily="18" charset="0"/>
                <a:ea typeface="Times New Roman" panose="02020603050405020304" pitchFamily="18" charset="0"/>
              </a:rPr>
              <a:t>управляющий граф программы</a:t>
            </a:r>
            <a:r>
              <a:rPr lang="ru-RU" sz="2400" dirty="0">
                <a:solidFill>
                  <a:srgbClr val="000000"/>
                </a:solidFill>
                <a:latin typeface="Times New Roman" panose="02020603050405020304" pitchFamily="18" charset="0"/>
                <a:ea typeface="Times New Roman" panose="02020603050405020304" pitchFamily="18" charset="0"/>
              </a:rPr>
              <a:t>. </a:t>
            </a:r>
            <a:r>
              <a:rPr lang="ru-RU" sz="2400" i="1" dirty="0">
                <a:solidFill>
                  <a:srgbClr val="000000"/>
                </a:solidFill>
                <a:latin typeface="Times New Roman" panose="02020603050405020304" pitchFamily="18" charset="0"/>
                <a:ea typeface="Times New Roman" panose="02020603050405020304" pitchFamily="18" charset="0"/>
              </a:rPr>
              <a:t>УГП</a:t>
            </a:r>
            <a:r>
              <a:rPr lang="ru-RU" sz="2400" dirty="0">
                <a:solidFill>
                  <a:srgbClr val="000000"/>
                </a:solidFill>
                <a:latin typeface="Times New Roman" panose="02020603050405020304" pitchFamily="18" charset="0"/>
                <a:ea typeface="Times New Roman" panose="02020603050405020304" pitchFamily="18" charset="0"/>
              </a:rPr>
              <a:t> многокомпонентного объекта </a:t>
            </a:r>
            <a:r>
              <a:rPr lang="ru-RU" sz="2400" dirty="0" err="1">
                <a:solidFill>
                  <a:srgbClr val="8B0000"/>
                </a:solidFill>
                <a:latin typeface="Times New Roman" panose="02020603050405020304" pitchFamily="18" charset="0"/>
                <a:ea typeface="Times New Roman" panose="02020603050405020304" pitchFamily="18" charset="0"/>
              </a:rPr>
              <a:t>G</a:t>
            </a:r>
            <a:r>
              <a:rPr lang="ru-RU" sz="2400" dirty="0" err="1">
                <a:solidFill>
                  <a:srgbClr val="000000"/>
                </a:solidFill>
                <a:latin typeface="Times New Roman" panose="02020603050405020304" pitchFamily="18" charset="0"/>
                <a:ea typeface="Times New Roman" panose="02020603050405020304" pitchFamily="18" charset="0"/>
              </a:rPr>
              <a:t>содержит</a:t>
            </a:r>
            <a:r>
              <a:rPr lang="ru-RU" sz="2400" dirty="0">
                <a:solidFill>
                  <a:srgbClr val="000000"/>
                </a:solidFill>
                <a:latin typeface="Times New Roman" panose="02020603050405020304" pitchFamily="18" charset="0"/>
                <a:ea typeface="Times New Roman" panose="02020603050405020304" pitchFamily="18" charset="0"/>
              </a:rPr>
              <a:t> внутри себя два компонента </a:t>
            </a:r>
            <a:r>
              <a:rPr lang="ru-RU" sz="2400" dirty="0">
                <a:solidFill>
                  <a:srgbClr val="8B0000"/>
                </a:solidFill>
                <a:latin typeface="Times New Roman" panose="02020603050405020304" pitchFamily="18" charset="0"/>
                <a:ea typeface="Times New Roman" panose="02020603050405020304" pitchFamily="18" charset="0"/>
              </a:rPr>
              <a:t>G1</a:t>
            </a:r>
            <a:r>
              <a:rPr lang="ru-RU" sz="2400" dirty="0">
                <a:solidFill>
                  <a:srgbClr val="000000"/>
                </a:solidFill>
                <a:latin typeface="Times New Roman" panose="02020603050405020304" pitchFamily="18" charset="0"/>
                <a:ea typeface="Times New Roman" panose="02020603050405020304" pitchFamily="18" charset="0"/>
              </a:rPr>
              <a:t> и </a:t>
            </a:r>
            <a:r>
              <a:rPr lang="ru-RU" sz="2400" dirty="0">
                <a:solidFill>
                  <a:srgbClr val="8B0000"/>
                </a:solidFill>
                <a:latin typeface="Times New Roman" panose="02020603050405020304" pitchFamily="18" charset="0"/>
                <a:ea typeface="Times New Roman" panose="02020603050405020304" pitchFamily="18" charset="0"/>
              </a:rPr>
              <a:t>G2</a:t>
            </a:r>
            <a:r>
              <a:rPr lang="ru-RU" sz="2400" dirty="0">
                <a:solidFill>
                  <a:srgbClr val="000000"/>
                </a:solidFill>
                <a:latin typeface="Times New Roman" panose="02020603050405020304" pitchFamily="18" charset="0"/>
                <a:ea typeface="Times New Roman" panose="02020603050405020304" pitchFamily="18" charset="0"/>
              </a:rPr>
              <a:t>, </a:t>
            </a:r>
            <a:r>
              <a:rPr lang="ru-RU" sz="2400" i="1" dirty="0">
                <a:solidFill>
                  <a:srgbClr val="000000"/>
                </a:solidFill>
                <a:latin typeface="Times New Roman" panose="02020603050405020304" pitchFamily="18" charset="0"/>
                <a:ea typeface="Times New Roman" panose="02020603050405020304" pitchFamily="18" charset="0"/>
              </a:rPr>
              <a:t>УГП</a:t>
            </a:r>
            <a:r>
              <a:rPr lang="ru-RU" sz="2400" dirty="0">
                <a:solidFill>
                  <a:srgbClr val="000000"/>
                </a:solidFill>
                <a:latin typeface="Times New Roman" panose="02020603050405020304" pitchFamily="18" charset="0"/>
                <a:ea typeface="Times New Roman" panose="02020603050405020304" pitchFamily="18" charset="0"/>
              </a:rPr>
              <a:t> которых раскрыты.</a:t>
            </a:r>
            <a:endParaRPr lang="be-BY" sz="2400" dirty="0">
              <a:effectLst/>
              <a:latin typeface="Times New Roman" panose="02020603050405020304" pitchFamily="18" charset="0"/>
              <a:ea typeface="Times New Roman" panose="02020603050405020304" pitchFamily="18" charset="0"/>
            </a:endParaRPr>
          </a:p>
        </p:txBody>
      </p:sp>
      <p:pic>
        <p:nvPicPr>
          <p:cNvPr id="5" name="Рисунок 4" descr="Плоская модель УГП компонента G">
            <a:extLst>
              <a:ext uri="{FF2B5EF4-FFF2-40B4-BE49-F238E27FC236}">
                <a16:creationId xmlns:a16="http://schemas.microsoft.com/office/drawing/2014/main" id="{56CD5879-D8FC-4FF1-B311-C833166329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225" y="2917209"/>
            <a:ext cx="2820035" cy="2842260"/>
          </a:xfrm>
          <a:prstGeom prst="rect">
            <a:avLst/>
          </a:prstGeom>
          <a:noFill/>
          <a:ln>
            <a:noFill/>
          </a:ln>
        </p:spPr>
      </p:pic>
      <p:sp>
        <p:nvSpPr>
          <p:cNvPr id="6" name="Rectangle 1">
            <a:extLst>
              <a:ext uri="{FF2B5EF4-FFF2-40B4-BE49-F238E27FC236}">
                <a16:creationId xmlns:a16="http://schemas.microsoft.com/office/drawing/2014/main" id="{DBA16B5E-C008-4574-9CB5-33E866F15705}"/>
              </a:ext>
            </a:extLst>
          </p:cNvPr>
          <p:cNvSpPr>
            <a:spLocks noChangeArrowheads="1"/>
          </p:cNvSpPr>
          <p:nvPr/>
        </p:nvSpPr>
        <p:spPr bwMode="auto">
          <a:xfrm>
            <a:off x="3672524" y="2487187"/>
            <a:ext cx="3344533" cy="33393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be-BY"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Для тестирования компонента </a:t>
            </a:r>
            <a:r>
              <a:rPr kumimoji="0" lang="ru-RU" altLang="be-BY" sz="1400" b="0" i="0" u="none" strike="noStrike" cap="none" normalizeH="0" baseline="0" dirty="0">
                <a:ln>
                  <a:noFill/>
                </a:ln>
                <a:solidFill>
                  <a:srgbClr val="8B0000"/>
                </a:solidFill>
                <a:effectLst/>
                <a:latin typeface="Arial" panose="020B0604020202020204" pitchFamily="34" charset="0"/>
                <a:ea typeface="Times New Roman" panose="02020603050405020304" pitchFamily="18" charset="0"/>
              </a:rPr>
              <a:t>G</a:t>
            </a:r>
            <a:r>
              <a:rPr kumimoji="0" lang="ru-RU" altLang="be-BY"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в соответствии с критерием путей потребуется прогнать </a:t>
            </a:r>
            <a:r>
              <a:rPr kumimoji="0" lang="ru-RU" altLang="be-BY" sz="14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тестовый набор</a:t>
            </a:r>
            <a:r>
              <a:rPr kumimoji="0" lang="ru-RU" altLang="be-BY"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покрывающий следующий набор трасс </a:t>
            </a:r>
            <a:r>
              <a:rPr kumimoji="0" lang="ru-RU" altLang="be-BY" sz="14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графа</a:t>
            </a:r>
            <a:r>
              <a:rPr kumimoji="0" lang="ru-RU" altLang="be-BY"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ru-RU" altLang="be-BY" sz="1400" b="0" i="0" u="none" strike="noStrike" cap="none" normalizeH="0" baseline="0" dirty="0">
                <a:ln>
                  <a:noFill/>
                </a:ln>
                <a:solidFill>
                  <a:srgbClr val="8B0000"/>
                </a:solidFill>
                <a:effectLst/>
                <a:latin typeface="Arial" panose="020B0604020202020204" pitchFamily="34" charset="0"/>
                <a:ea typeface="Times New Roman" panose="02020603050405020304" pitchFamily="18" charset="0"/>
              </a:rPr>
              <a:t>G</a:t>
            </a:r>
            <a:r>
              <a:rPr kumimoji="0" lang="ru-RU" altLang="be-BY"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1-2-3-4-5-6-7-10;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1-2-3-4-6-7-10;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1-2-11-16-18-14-15-7-10;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1-2-11-16-17-14-15-7-10;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1-2-11-16-12-13-14-15-7-10;</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ru-RU"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ru-RU"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1-2-19-20-23-22-7-10;</a:t>
            </a:r>
            <a:endParaRPr kumimoji="0" lang="en-US"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ru-RU" altLang="be-BY" sz="1400" b="0" i="0" u="none" strike="noStrike" cap="none" normalizeH="0" baseline="-3000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ru-RU"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(G) = 1-2-19-20-21-22-7-10;</a:t>
            </a:r>
            <a:r>
              <a:rPr kumimoji="0" lang="be-BY" altLang="be-BY" sz="1100" b="0" i="0" u="none" strike="noStrike" cap="none" normalizeH="0" baseline="0" dirty="0">
                <a:ln>
                  <a:noFill/>
                </a:ln>
                <a:solidFill>
                  <a:schemeClr val="tx1"/>
                </a:solidFill>
                <a:effectLst/>
              </a:rPr>
              <a:t> </a:t>
            </a:r>
            <a:endParaRPr kumimoji="0" lang="ru-RU" altLang="be-BY"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be-BY" sz="1400" b="0" i="0" u="none" strike="noStrike" cap="none" normalizeH="0" baseline="0" dirty="0">
                <a:ln>
                  <a:noFill/>
                </a:ln>
                <a:solidFill>
                  <a:srgbClr val="8B0000"/>
                </a:solidFill>
                <a:effectLst/>
                <a:latin typeface="Times New Roman" panose="02020603050405020304" pitchFamily="18" charset="0"/>
                <a:ea typeface="Times New Roman" panose="02020603050405020304" pitchFamily="18" charset="0"/>
                <a:cs typeface="Times New Roman" panose="02020603050405020304" pitchFamily="18" charset="0"/>
              </a:rPr>
              <a:t>4.1. Набор трасс, необходимых для покрытия плоской модели УГП компонента G</a:t>
            </a:r>
            <a:endParaRPr kumimoji="0" lang="be-BY" altLang="be-BY"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be-BY" altLang="be-BY" sz="1800" b="0" i="0" u="none" strike="noStrike" cap="none" normalizeH="0" baseline="0" dirty="0">
              <a:ln>
                <a:noFill/>
              </a:ln>
              <a:solidFill>
                <a:schemeClr val="tx1"/>
              </a:solidFill>
              <a:effectLst/>
              <a:latin typeface="Arial" panose="020B0604020202020204" pitchFamily="34" charset="0"/>
            </a:endParaRPr>
          </a:p>
        </p:txBody>
      </p:sp>
      <p:pic>
        <p:nvPicPr>
          <p:cNvPr id="1026" name="Рисунок 5" descr="TV(G,С) = (V-DV)/V = \sum PT_{i}(G) / (\sum P_{i}(G))">
            <a:extLst>
              <a:ext uri="{FF2B5EF4-FFF2-40B4-BE49-F238E27FC236}">
                <a16:creationId xmlns:a16="http://schemas.microsoft.com/office/drawing/2014/main" id="{393B2255-B035-449D-AE58-C79EA00A8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242" y="5997693"/>
            <a:ext cx="7894162" cy="851970"/>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a:extLst>
              <a:ext uri="{FF2B5EF4-FFF2-40B4-BE49-F238E27FC236}">
                <a16:creationId xmlns:a16="http://schemas.microsoft.com/office/drawing/2014/main" id="{AEB0D49A-6095-4795-9952-01DB500A7D6B}"/>
              </a:ext>
            </a:extLst>
          </p:cNvPr>
          <p:cNvSpPr/>
          <p:nvPr/>
        </p:nvSpPr>
        <p:spPr>
          <a:xfrm>
            <a:off x="7304961" y="2238797"/>
            <a:ext cx="3234373" cy="2031325"/>
          </a:xfrm>
          <a:prstGeom prst="rect">
            <a:avLst/>
          </a:prstGeom>
        </p:spPr>
        <p:txBody>
          <a:bodyPr wrap="square">
            <a:spAutoFit/>
          </a:bodyPr>
          <a:lstStyle/>
          <a:p>
            <a:r>
              <a:rPr lang="ru-RU" dirty="0">
                <a:solidFill>
                  <a:srgbClr val="000000"/>
                </a:solidFill>
                <a:ea typeface="Times New Roman" panose="02020603050405020304" pitchFamily="18" charset="0"/>
              </a:rPr>
              <a:t>Оценка </a:t>
            </a:r>
            <a:r>
              <a:rPr lang="ru-RU" i="1" dirty="0">
                <a:solidFill>
                  <a:srgbClr val="000000"/>
                </a:solidFill>
                <a:ea typeface="Times New Roman" panose="02020603050405020304" pitchFamily="18" charset="0"/>
              </a:rPr>
              <a:t>степени </a:t>
            </a:r>
            <a:r>
              <a:rPr lang="ru-RU" i="1" dirty="0" err="1">
                <a:solidFill>
                  <a:srgbClr val="000000"/>
                </a:solidFill>
                <a:ea typeface="Times New Roman" panose="02020603050405020304" pitchFamily="18" charset="0"/>
              </a:rPr>
              <a:t>тестированности</a:t>
            </a:r>
            <a:r>
              <a:rPr lang="ru-RU" dirty="0">
                <a:solidFill>
                  <a:srgbClr val="000000"/>
                </a:solidFill>
                <a:ea typeface="Times New Roman" panose="02020603050405020304" pitchFamily="18" charset="0"/>
              </a:rPr>
              <a:t> </a:t>
            </a:r>
            <a:r>
              <a:rPr lang="ru-RU" i="1" dirty="0">
                <a:solidFill>
                  <a:srgbClr val="000000"/>
                </a:solidFill>
                <a:ea typeface="Times New Roman" panose="02020603050405020304" pitchFamily="18" charset="0"/>
              </a:rPr>
              <a:t>плоской модели</a:t>
            </a:r>
            <a:r>
              <a:rPr lang="ru-RU" dirty="0">
                <a:solidFill>
                  <a:srgbClr val="000000"/>
                </a:solidFill>
                <a:ea typeface="Times New Roman" panose="02020603050405020304" pitchFamily="18" charset="0"/>
              </a:rPr>
              <a:t> определяется долей прогнанных трасс из набора необходимых для покрытия в соответствии с критерием </a:t>
            </a:r>
            <a:r>
              <a:rPr lang="ru-RU" dirty="0">
                <a:solidFill>
                  <a:srgbClr val="8B0000"/>
                </a:solidFill>
                <a:ea typeface="Times New Roman" panose="02020603050405020304" pitchFamily="18" charset="0"/>
              </a:rPr>
              <a:t>С</a:t>
            </a:r>
            <a:endParaRPr lang="be-BY" dirty="0"/>
          </a:p>
        </p:txBody>
      </p:sp>
      <p:sp>
        <p:nvSpPr>
          <p:cNvPr id="10" name="Прямоугольник 9">
            <a:extLst>
              <a:ext uri="{FF2B5EF4-FFF2-40B4-BE49-F238E27FC236}">
                <a16:creationId xmlns:a16="http://schemas.microsoft.com/office/drawing/2014/main" id="{B1492D63-FFF7-4D72-AFCB-1FB7DECD905D}"/>
              </a:ext>
            </a:extLst>
          </p:cNvPr>
          <p:cNvSpPr/>
          <p:nvPr/>
        </p:nvSpPr>
        <p:spPr>
          <a:xfrm>
            <a:off x="7113025" y="4156875"/>
            <a:ext cx="2943225" cy="1855893"/>
          </a:xfrm>
          <a:prstGeom prst="rect">
            <a:avLst/>
          </a:prstGeom>
        </p:spPr>
        <p:txBody>
          <a:bodyPr wrap="square">
            <a:spAutoFit/>
          </a:bodyPr>
          <a:lstStyle/>
          <a:p>
            <a:pPr>
              <a:lnSpc>
                <a:spcPct val="107000"/>
              </a:lnSpc>
              <a:spcAft>
                <a:spcPts val="800"/>
              </a:spcAft>
            </a:pPr>
            <a:r>
              <a:rPr lang="ru-RU" dirty="0">
                <a:solidFill>
                  <a:srgbClr val="000000"/>
                </a:solidFill>
                <a:ea typeface="Times New Roman" panose="02020603050405020304" pitchFamily="18" charset="0"/>
                <a:cs typeface="Times New Roman" panose="02020603050405020304" pitchFamily="18" charset="0"/>
              </a:rPr>
              <a:t>где </a:t>
            </a:r>
            <a:r>
              <a:rPr lang="ru-RU" dirty="0" err="1">
                <a:solidFill>
                  <a:srgbClr val="8B0000"/>
                </a:solidFill>
                <a:ea typeface="Times New Roman" panose="02020603050405020304" pitchFamily="18" charset="0"/>
                <a:cs typeface="Times New Roman" panose="02020603050405020304" pitchFamily="18" charset="0"/>
              </a:rPr>
              <a:t>PT</a:t>
            </a:r>
            <a:r>
              <a:rPr lang="ru-RU" baseline="-25000" dirty="0" err="1">
                <a:solidFill>
                  <a:srgbClr val="8B0000"/>
                </a:solidFill>
                <a:ea typeface="Times New Roman" panose="02020603050405020304" pitchFamily="18" charset="0"/>
                <a:cs typeface="Times New Roman" panose="02020603050405020304" pitchFamily="18" charset="0"/>
              </a:rPr>
              <a:t>i</a:t>
            </a:r>
            <a:r>
              <a:rPr lang="ru-RU" dirty="0">
                <a:solidFill>
                  <a:srgbClr val="8B0000"/>
                </a:solidFill>
                <a:ea typeface="Times New Roman" panose="02020603050405020304" pitchFamily="18" charset="0"/>
                <a:cs typeface="Times New Roman" panose="02020603050405020304" pitchFamily="18" charset="0"/>
              </a:rPr>
              <a:t>(G)</a:t>
            </a:r>
            <a:r>
              <a:rPr lang="ru-RU" dirty="0">
                <a:solidFill>
                  <a:srgbClr val="000000"/>
                </a:solidFill>
                <a:ea typeface="Times New Roman" panose="02020603050405020304" pitchFamily="18" charset="0"/>
                <a:cs typeface="Times New Roman" panose="02020603050405020304" pitchFamily="18" charset="0"/>
              </a:rPr>
              <a:t> - тестовый </a:t>
            </a:r>
            <a:r>
              <a:rPr lang="ru-RU" i="1" dirty="0">
                <a:solidFill>
                  <a:srgbClr val="000000"/>
                </a:solidFill>
                <a:ea typeface="Times New Roman" panose="02020603050405020304" pitchFamily="18" charset="0"/>
                <a:cs typeface="Times New Roman" panose="02020603050405020304" pitchFamily="18" charset="0"/>
              </a:rPr>
              <a:t>путь</a:t>
            </a:r>
            <a:r>
              <a:rPr lang="ru-RU" dirty="0">
                <a:solidFill>
                  <a:srgbClr val="000000"/>
                </a:solidFill>
                <a:ea typeface="Times New Roman" panose="02020603050405020304" pitchFamily="18" charset="0"/>
                <a:cs typeface="Times New Roman" panose="02020603050405020304" pitchFamily="18" charset="0"/>
              </a:rPr>
              <a:t> ( </a:t>
            </a:r>
            <a:r>
              <a:rPr lang="ru-RU" dirty="0" err="1">
                <a:solidFill>
                  <a:srgbClr val="8B0000"/>
                </a:solidFill>
                <a:ea typeface="Times New Roman" panose="02020603050405020304" pitchFamily="18" charset="0"/>
                <a:cs typeface="Times New Roman" panose="02020603050405020304" pitchFamily="18" charset="0"/>
              </a:rPr>
              <a:t>t</a:t>
            </a:r>
            <a:r>
              <a:rPr lang="ru-RU" baseline="-25000" dirty="0" err="1">
                <a:solidFill>
                  <a:srgbClr val="8B0000"/>
                </a:solidFill>
                <a:ea typeface="Times New Roman" panose="02020603050405020304" pitchFamily="18" charset="0"/>
                <a:cs typeface="Times New Roman" panose="02020603050405020304" pitchFamily="18" charset="0"/>
              </a:rPr>
              <a:t>i</a:t>
            </a:r>
            <a:r>
              <a:rPr lang="ru-RU" dirty="0">
                <a:solidFill>
                  <a:srgbClr val="000000"/>
                </a:solidFill>
                <a:ea typeface="Times New Roman" panose="02020603050405020304" pitchFamily="18" charset="0"/>
                <a:cs typeface="Times New Roman" panose="02020603050405020304" pitchFamily="18" charset="0"/>
              </a:rPr>
              <a:t> ) в </a:t>
            </a:r>
            <a:r>
              <a:rPr lang="ru-RU" i="1" dirty="0">
                <a:solidFill>
                  <a:srgbClr val="000000"/>
                </a:solidFill>
                <a:ea typeface="Times New Roman" panose="02020603050405020304" pitchFamily="18" charset="0"/>
                <a:cs typeface="Times New Roman" panose="02020603050405020304" pitchFamily="18" charset="0"/>
              </a:rPr>
              <a:t>графе</a:t>
            </a:r>
            <a:r>
              <a:rPr lang="ru-RU" dirty="0">
                <a:solidFill>
                  <a:srgbClr val="000000"/>
                </a:solidFill>
                <a:ea typeface="Times New Roman" panose="02020603050405020304" pitchFamily="18" charset="0"/>
                <a:cs typeface="Times New Roman" panose="02020603050405020304" pitchFamily="18" charset="0"/>
              </a:rPr>
              <a:t> </a:t>
            </a:r>
            <a:r>
              <a:rPr lang="ru-RU" dirty="0">
                <a:solidFill>
                  <a:srgbClr val="8B0000"/>
                </a:solidFill>
                <a:ea typeface="Times New Roman" panose="02020603050405020304" pitchFamily="18" charset="0"/>
                <a:cs typeface="Times New Roman" panose="02020603050405020304" pitchFamily="18" charset="0"/>
              </a:rPr>
              <a:t>G </a:t>
            </a:r>
            <a:r>
              <a:rPr lang="ru-RU" i="1" dirty="0">
                <a:solidFill>
                  <a:srgbClr val="000000"/>
                </a:solidFill>
                <a:ea typeface="Times New Roman" panose="02020603050405020304" pitchFamily="18" charset="0"/>
                <a:cs typeface="Times New Roman" panose="02020603050405020304" pitchFamily="18" charset="0"/>
              </a:rPr>
              <a:t>плоской модели</a:t>
            </a:r>
            <a:r>
              <a:rPr lang="ru-RU" dirty="0">
                <a:solidFill>
                  <a:srgbClr val="000000"/>
                </a:solidFill>
                <a:ea typeface="Times New Roman" panose="02020603050405020304" pitchFamily="18" charset="0"/>
                <a:cs typeface="Times New Roman" panose="02020603050405020304" pitchFamily="18" charset="0"/>
              </a:rPr>
              <a:t> равен 1, если он протестирован (прогнан), или 0, если нет</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be-BY"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65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7D4319B8-2152-4D48-9C0F-39330B071C7B}"/>
              </a:ext>
            </a:extLst>
          </p:cNvPr>
          <p:cNvSpPr/>
          <p:nvPr/>
        </p:nvSpPr>
        <p:spPr>
          <a:xfrm>
            <a:off x="1452771" y="300896"/>
            <a:ext cx="8813631" cy="523220"/>
          </a:xfrm>
          <a:prstGeom prst="rect">
            <a:avLst/>
          </a:prstGeom>
        </p:spPr>
        <p:txBody>
          <a:bodyPr wrap="none">
            <a:spAutoFit/>
          </a:bodyPr>
          <a:lstStyle/>
          <a:p>
            <a:r>
              <a:rPr lang="ru-RU" sz="2800" dirty="0">
                <a:solidFill>
                  <a:srgbClr val="000000"/>
                </a:solidFill>
                <a:ea typeface="Times New Roman" panose="02020603050405020304" pitchFamily="18" charset="0"/>
              </a:rPr>
              <a:t>Интегральная оценка определяется соотношением </a:t>
            </a:r>
            <a:endParaRPr lang="be-BY" sz="2800" dirty="0"/>
          </a:p>
        </p:txBody>
      </p:sp>
      <p:pic>
        <p:nvPicPr>
          <p:cNvPr id="8" name="Рисунок 7" descr="TV(G,C) = (V-DV)/V = (\sum PT_{i}(G) * \sum (TV(G_{ij},C))) / (\sum P_{i}(G))">
            <a:extLst>
              <a:ext uri="{FF2B5EF4-FFF2-40B4-BE49-F238E27FC236}">
                <a16:creationId xmlns:a16="http://schemas.microsoft.com/office/drawing/2014/main" id="{29B73DC4-692F-43E9-8DAA-AD3DEEFBDD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6137" y="1347015"/>
            <a:ext cx="7866898" cy="677546"/>
          </a:xfrm>
          <a:prstGeom prst="rect">
            <a:avLst/>
          </a:prstGeom>
          <a:noFill/>
          <a:ln>
            <a:noFill/>
          </a:ln>
        </p:spPr>
      </p:pic>
      <p:sp>
        <p:nvSpPr>
          <p:cNvPr id="7" name="Прямоугольник 6">
            <a:extLst>
              <a:ext uri="{FF2B5EF4-FFF2-40B4-BE49-F238E27FC236}">
                <a16:creationId xmlns:a16="http://schemas.microsoft.com/office/drawing/2014/main" id="{A62D765F-1757-4EC2-8EC9-98F1DDE91927}"/>
              </a:ext>
            </a:extLst>
          </p:cNvPr>
          <p:cNvSpPr/>
          <p:nvPr/>
        </p:nvSpPr>
        <p:spPr>
          <a:xfrm>
            <a:off x="1568023" y="2651963"/>
            <a:ext cx="8138360" cy="2677656"/>
          </a:xfrm>
          <a:prstGeom prst="rect">
            <a:avLst/>
          </a:prstGeom>
        </p:spPr>
        <p:txBody>
          <a:bodyPr wrap="square">
            <a:spAutoFit/>
          </a:bodyPr>
          <a:lstStyle/>
          <a:p>
            <a:r>
              <a:rPr lang="ru-RU" sz="2400" dirty="0">
                <a:solidFill>
                  <a:srgbClr val="000000"/>
                </a:solidFill>
                <a:ea typeface="Times New Roman" panose="02020603050405020304" pitchFamily="18" charset="0"/>
              </a:rPr>
              <a:t>где </a:t>
            </a:r>
            <a:r>
              <a:rPr lang="ru-RU" sz="2400" dirty="0" err="1">
                <a:solidFill>
                  <a:srgbClr val="8B0000"/>
                </a:solidFill>
                <a:ea typeface="Times New Roman" panose="02020603050405020304" pitchFamily="18" charset="0"/>
              </a:rPr>
              <a:t>PT</a:t>
            </a:r>
            <a:r>
              <a:rPr lang="ru-RU" sz="2400" baseline="-25000" dirty="0" err="1">
                <a:solidFill>
                  <a:srgbClr val="8B0000"/>
                </a:solidFill>
                <a:ea typeface="Times New Roman" panose="02020603050405020304" pitchFamily="18" charset="0"/>
              </a:rPr>
              <a:t>i</a:t>
            </a:r>
            <a:r>
              <a:rPr lang="ru-RU" sz="2400" dirty="0">
                <a:solidFill>
                  <a:srgbClr val="8B0000"/>
                </a:solidFill>
                <a:ea typeface="Times New Roman" panose="02020603050405020304" pitchFamily="18" charset="0"/>
              </a:rPr>
              <a:t>(G)</a:t>
            </a:r>
            <a:r>
              <a:rPr lang="ru-RU" sz="2400" dirty="0">
                <a:solidFill>
                  <a:srgbClr val="000000"/>
                </a:solidFill>
                <a:ea typeface="Times New Roman" panose="02020603050405020304" pitchFamily="18" charset="0"/>
              </a:rPr>
              <a:t> - тестовый </a:t>
            </a:r>
            <a:r>
              <a:rPr lang="ru-RU" sz="2400" i="1" dirty="0">
                <a:solidFill>
                  <a:srgbClr val="000000"/>
                </a:solidFill>
                <a:ea typeface="Times New Roman" panose="02020603050405020304" pitchFamily="18" charset="0"/>
              </a:rPr>
              <a:t>путь</a:t>
            </a:r>
            <a:r>
              <a:rPr lang="ru-RU" sz="2400" dirty="0">
                <a:solidFill>
                  <a:srgbClr val="000000"/>
                </a:solidFill>
                <a:ea typeface="Times New Roman" panose="02020603050405020304" pitchFamily="18" charset="0"/>
              </a:rPr>
              <a:t> ( </a:t>
            </a:r>
            <a:r>
              <a:rPr lang="ru-RU" sz="2400" dirty="0" err="1">
                <a:solidFill>
                  <a:srgbClr val="8B0000"/>
                </a:solidFill>
                <a:ea typeface="Times New Roman" panose="02020603050405020304" pitchFamily="18" charset="0"/>
              </a:rPr>
              <a:t>t</a:t>
            </a:r>
            <a:r>
              <a:rPr lang="ru-RU" sz="2400" baseline="-25000" dirty="0" err="1">
                <a:solidFill>
                  <a:srgbClr val="8B0000"/>
                </a:solidFill>
                <a:ea typeface="Times New Roman" panose="02020603050405020304" pitchFamily="18" charset="0"/>
              </a:rPr>
              <a:t>i</a:t>
            </a:r>
            <a:r>
              <a:rPr lang="ru-RU" sz="2400" dirty="0">
                <a:solidFill>
                  <a:srgbClr val="000000"/>
                </a:solidFill>
                <a:ea typeface="Times New Roman" panose="02020603050405020304" pitchFamily="18" charset="0"/>
              </a:rPr>
              <a:t> ) в </a:t>
            </a:r>
            <a:r>
              <a:rPr lang="ru-RU" sz="2400" i="1" dirty="0">
                <a:solidFill>
                  <a:srgbClr val="000000"/>
                </a:solidFill>
                <a:ea typeface="Times New Roman" panose="02020603050405020304" pitchFamily="18" charset="0"/>
              </a:rPr>
              <a:t>графе</a:t>
            </a:r>
            <a:r>
              <a:rPr lang="ru-RU" sz="2400" dirty="0">
                <a:solidFill>
                  <a:srgbClr val="000000"/>
                </a:solidFill>
                <a:ea typeface="Times New Roman" panose="02020603050405020304" pitchFamily="18" charset="0"/>
              </a:rPr>
              <a:t> </a:t>
            </a:r>
            <a:r>
              <a:rPr lang="ru-RU" sz="2400" dirty="0">
                <a:solidFill>
                  <a:srgbClr val="8B0000"/>
                </a:solidFill>
                <a:ea typeface="Times New Roman" panose="02020603050405020304" pitchFamily="18" charset="0"/>
              </a:rPr>
              <a:t>G</a:t>
            </a:r>
            <a:r>
              <a:rPr lang="ru-RU" sz="2400" dirty="0">
                <a:solidFill>
                  <a:srgbClr val="000000"/>
                </a:solidFill>
                <a:ea typeface="Times New Roman" panose="02020603050405020304" pitchFamily="18" charset="0"/>
              </a:rPr>
              <a:t> равен 1, если протестирован, или 0, если нет. В </a:t>
            </a:r>
            <a:r>
              <a:rPr lang="ru-RU" sz="2400" i="1" dirty="0">
                <a:solidFill>
                  <a:srgbClr val="000000"/>
                </a:solidFill>
                <a:ea typeface="Times New Roman" panose="02020603050405020304" pitchFamily="18" charset="0"/>
              </a:rPr>
              <a:t>путь</a:t>
            </a:r>
            <a:r>
              <a:rPr lang="ru-RU" sz="2400" dirty="0">
                <a:solidFill>
                  <a:srgbClr val="000000"/>
                </a:solidFill>
                <a:ea typeface="Times New Roman" panose="02020603050405020304" pitchFamily="18" charset="0"/>
              </a:rPr>
              <a:t> </a:t>
            </a:r>
            <a:r>
              <a:rPr lang="ru-RU" sz="2400" dirty="0" err="1">
                <a:solidFill>
                  <a:srgbClr val="8B0000"/>
                </a:solidFill>
                <a:ea typeface="Times New Roman" panose="02020603050405020304" pitchFamily="18" charset="0"/>
              </a:rPr>
              <a:t>PT</a:t>
            </a:r>
            <a:r>
              <a:rPr lang="ru-RU" sz="2400" baseline="-25000" dirty="0" err="1">
                <a:solidFill>
                  <a:srgbClr val="8B0000"/>
                </a:solidFill>
                <a:ea typeface="Times New Roman" panose="02020603050405020304" pitchFamily="18" charset="0"/>
              </a:rPr>
              <a:t>i</a:t>
            </a:r>
            <a:r>
              <a:rPr lang="ru-RU" sz="2400" baseline="-25000" dirty="0">
                <a:solidFill>
                  <a:srgbClr val="8B0000"/>
                </a:solidFill>
                <a:ea typeface="Times New Roman" panose="02020603050405020304" pitchFamily="18" charset="0"/>
              </a:rPr>
              <a:t> </a:t>
            </a:r>
            <a:r>
              <a:rPr lang="ru-RU" sz="2400" i="1" dirty="0">
                <a:solidFill>
                  <a:srgbClr val="000000"/>
                </a:solidFill>
                <a:ea typeface="Times New Roman" panose="02020603050405020304" pitchFamily="18" charset="0"/>
              </a:rPr>
              <a:t>графа</a:t>
            </a:r>
            <a:r>
              <a:rPr lang="ru-RU" sz="2400" dirty="0">
                <a:solidFill>
                  <a:srgbClr val="000000"/>
                </a:solidFill>
                <a:ea typeface="Times New Roman" panose="02020603050405020304" pitchFamily="18" charset="0"/>
              </a:rPr>
              <a:t> </a:t>
            </a:r>
            <a:r>
              <a:rPr lang="ru-RU" sz="2400" dirty="0">
                <a:solidFill>
                  <a:srgbClr val="8B0000"/>
                </a:solidFill>
                <a:ea typeface="Times New Roman" panose="02020603050405020304" pitchFamily="18" charset="0"/>
              </a:rPr>
              <a:t>G</a:t>
            </a:r>
            <a:r>
              <a:rPr lang="ru-RU" sz="2400" dirty="0">
                <a:solidFill>
                  <a:srgbClr val="000000"/>
                </a:solidFill>
                <a:ea typeface="Times New Roman" panose="02020603050405020304" pitchFamily="18" charset="0"/>
              </a:rPr>
              <a:t> может входить </a:t>
            </a:r>
            <a:r>
              <a:rPr lang="ru-RU" sz="2400" dirty="0">
                <a:solidFill>
                  <a:srgbClr val="8B0000"/>
                </a:solidFill>
                <a:ea typeface="Times New Roman" panose="02020603050405020304" pitchFamily="18" charset="0"/>
              </a:rPr>
              <a:t>j</a:t>
            </a:r>
            <a:r>
              <a:rPr lang="ru-RU" sz="2400" dirty="0">
                <a:solidFill>
                  <a:srgbClr val="000000"/>
                </a:solidFill>
                <a:ea typeface="Times New Roman" panose="02020603050405020304" pitchFamily="18" charset="0"/>
              </a:rPr>
              <a:t> узлов модулей </a:t>
            </a:r>
            <a:r>
              <a:rPr lang="ru-RU" sz="2400" dirty="0" err="1">
                <a:solidFill>
                  <a:srgbClr val="8B0000"/>
                </a:solidFill>
                <a:ea typeface="Times New Roman" panose="02020603050405020304" pitchFamily="18" charset="0"/>
              </a:rPr>
              <a:t>G</a:t>
            </a:r>
            <a:r>
              <a:rPr lang="ru-RU" sz="2400" baseline="-25000" dirty="0" err="1">
                <a:solidFill>
                  <a:srgbClr val="8B0000"/>
                </a:solidFill>
                <a:ea typeface="Times New Roman" panose="02020603050405020304" pitchFamily="18" charset="0"/>
              </a:rPr>
              <a:t>ij</a:t>
            </a:r>
            <a:r>
              <a:rPr lang="ru-RU" sz="2400" dirty="0">
                <a:solidFill>
                  <a:srgbClr val="000000"/>
                </a:solidFill>
                <a:ea typeface="Times New Roman" panose="02020603050405020304" pitchFamily="18" charset="0"/>
              </a:rPr>
              <a:t> со своей </a:t>
            </a:r>
            <a:r>
              <a:rPr lang="ru-RU" sz="2400" i="1" dirty="0">
                <a:solidFill>
                  <a:srgbClr val="000000"/>
                </a:solidFill>
                <a:ea typeface="Times New Roman" panose="02020603050405020304" pitchFamily="18" charset="0"/>
              </a:rPr>
              <a:t>степенью </a:t>
            </a:r>
            <a:r>
              <a:rPr lang="ru-RU" sz="2400" i="1" dirty="0" err="1">
                <a:solidFill>
                  <a:srgbClr val="000000"/>
                </a:solidFill>
                <a:ea typeface="Times New Roman" panose="02020603050405020304" pitchFamily="18" charset="0"/>
              </a:rPr>
              <a:t>тестированности</a:t>
            </a:r>
            <a:r>
              <a:rPr lang="ru-RU" sz="2400" dirty="0">
                <a:solidFill>
                  <a:srgbClr val="000000"/>
                </a:solidFill>
                <a:ea typeface="Times New Roman" panose="02020603050405020304" pitchFamily="18" charset="0"/>
              </a:rPr>
              <a:t> </a:t>
            </a:r>
            <a:r>
              <a:rPr lang="ru-RU" sz="2400" dirty="0">
                <a:solidFill>
                  <a:srgbClr val="8B0000"/>
                </a:solidFill>
                <a:ea typeface="Times New Roman" panose="02020603050405020304" pitchFamily="18" charset="0"/>
              </a:rPr>
              <a:t>TV(</a:t>
            </a:r>
            <a:r>
              <a:rPr lang="ru-RU" sz="2400" dirty="0" err="1">
                <a:solidFill>
                  <a:srgbClr val="8B0000"/>
                </a:solidFill>
                <a:ea typeface="Times New Roman" panose="02020603050405020304" pitchFamily="18" charset="0"/>
              </a:rPr>
              <a:t>G</a:t>
            </a:r>
            <a:r>
              <a:rPr lang="ru-RU" sz="2400" baseline="-25000" dirty="0" err="1">
                <a:solidFill>
                  <a:srgbClr val="8B0000"/>
                </a:solidFill>
                <a:ea typeface="Times New Roman" panose="02020603050405020304" pitchFamily="18" charset="0"/>
              </a:rPr>
              <a:t>ij</a:t>
            </a:r>
            <a:r>
              <a:rPr lang="ru-RU" sz="2400" dirty="0" err="1">
                <a:solidFill>
                  <a:srgbClr val="8B0000"/>
                </a:solidFill>
                <a:ea typeface="Times New Roman" panose="02020603050405020304" pitchFamily="18" charset="0"/>
              </a:rPr>
              <a:t>,С</a:t>
            </a:r>
            <a:r>
              <a:rPr lang="ru-RU" sz="2400" dirty="0">
                <a:solidFill>
                  <a:srgbClr val="8B0000"/>
                </a:solidFill>
                <a:ea typeface="Times New Roman" panose="02020603050405020304" pitchFamily="18" charset="0"/>
              </a:rPr>
              <a:t>)</a:t>
            </a:r>
            <a:r>
              <a:rPr lang="ru-RU" sz="2400" dirty="0">
                <a:solidFill>
                  <a:srgbClr val="000000"/>
                </a:solidFill>
                <a:ea typeface="Times New Roman" panose="02020603050405020304" pitchFamily="18" charset="0"/>
              </a:rPr>
              <a:t>, из которых мы берем </a:t>
            </a:r>
            <a:r>
              <a:rPr lang="ru-RU" sz="2400" i="1" dirty="0" err="1">
                <a:solidFill>
                  <a:srgbClr val="000000"/>
                </a:solidFill>
                <a:ea typeface="Times New Roman" panose="02020603050405020304" pitchFamily="18" charset="0"/>
              </a:rPr>
              <a:t>min</a:t>
            </a:r>
            <a:r>
              <a:rPr lang="ru-RU" sz="2400" dirty="0">
                <a:solidFill>
                  <a:srgbClr val="000000"/>
                </a:solidFill>
                <a:ea typeface="Times New Roman" panose="02020603050405020304" pitchFamily="18" charset="0"/>
              </a:rPr>
              <a:t>, что дает худшую оценку степени </a:t>
            </a:r>
            <a:r>
              <a:rPr lang="ru-RU" sz="2400" dirty="0" err="1">
                <a:solidFill>
                  <a:srgbClr val="000000"/>
                </a:solidFill>
                <a:ea typeface="Times New Roman" panose="02020603050405020304" pitchFamily="18" charset="0"/>
              </a:rPr>
              <a:t>тестированности</a:t>
            </a:r>
            <a:r>
              <a:rPr lang="ru-RU" sz="2400" dirty="0">
                <a:solidFill>
                  <a:srgbClr val="000000"/>
                </a:solidFill>
                <a:ea typeface="Times New Roman" panose="02020603050405020304" pitchFamily="18" charset="0"/>
              </a:rPr>
              <a:t> пути.</a:t>
            </a:r>
            <a:endParaRPr lang="be-BY" sz="2400" dirty="0"/>
          </a:p>
        </p:txBody>
      </p:sp>
    </p:spTree>
    <p:extLst>
      <p:ext uri="{BB962C8B-B14F-4D97-AF65-F5344CB8AC3E}">
        <p14:creationId xmlns:p14="http://schemas.microsoft.com/office/powerpoint/2010/main" val="346805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3D2AC80-A40B-45C3-81F3-1B4D32411FD2}"/>
              </a:ext>
            </a:extLst>
          </p:cNvPr>
          <p:cNvSpPr/>
          <p:nvPr/>
        </p:nvSpPr>
        <p:spPr>
          <a:xfrm>
            <a:off x="1973580" y="332815"/>
            <a:ext cx="8429625" cy="6453626"/>
          </a:xfrm>
          <a:prstGeom prst="rect">
            <a:avLst/>
          </a:prstGeom>
        </p:spPr>
        <p:txBody>
          <a:bodyPr wrap="square">
            <a:spAutoFit/>
          </a:bodyPr>
          <a:lstStyle/>
          <a:p>
            <a:pPr>
              <a:lnSpc>
                <a:spcPct val="107000"/>
              </a:lnSpc>
              <a:spcBef>
                <a:spcPts val="375"/>
              </a:spcBef>
              <a:spcAft>
                <a:spcPts val="375"/>
              </a:spcAft>
            </a:pPr>
            <a:r>
              <a:rPr lang="ru-RU" sz="2800" b="1" dirty="0">
                <a:solidFill>
                  <a:srgbClr val="000000"/>
                </a:solidFill>
                <a:ea typeface="Times New Roman" panose="02020603050405020304" pitchFamily="18" charset="0"/>
                <a:cs typeface="Times New Roman" panose="02020603050405020304" pitchFamily="18" charset="0"/>
              </a:rPr>
              <a:t>Методика интегральной оценки </a:t>
            </a:r>
            <a:r>
              <a:rPr lang="ru-RU" sz="2800" b="1" dirty="0" err="1">
                <a:solidFill>
                  <a:srgbClr val="000000"/>
                </a:solidFill>
                <a:ea typeface="Times New Roman" panose="02020603050405020304" pitchFamily="18" charset="0"/>
                <a:cs typeface="Times New Roman" panose="02020603050405020304" pitchFamily="18" charset="0"/>
              </a:rPr>
              <a:t>тестированности</a:t>
            </a:r>
            <a:endParaRPr lang="be-BY" sz="2800" b="1" dirty="0">
              <a:solidFill>
                <a:srgbClr val="1F3763"/>
              </a:solidFill>
              <a:ea typeface="Times New Roman" panose="02020603050405020304" pitchFamily="18"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1.</a:t>
            </a:r>
            <a:r>
              <a:rPr lang="ru-RU" sz="2000" dirty="0">
                <a:solidFill>
                  <a:srgbClr val="000000"/>
                </a:solidFill>
                <a:ea typeface="Calibri" panose="020F0502020204030204" pitchFamily="34" charset="0"/>
                <a:cs typeface="Times New Roman" panose="02020603050405020304" pitchFamily="18" charset="0"/>
              </a:rPr>
              <a:t>Выбор критерия </a:t>
            </a:r>
            <a:r>
              <a:rPr lang="ru-RU" sz="2000" dirty="0">
                <a:solidFill>
                  <a:srgbClr val="8B0000"/>
                </a:solidFill>
                <a:ea typeface="Calibri" panose="020F0502020204030204" pitchFamily="34" charset="0"/>
                <a:cs typeface="Times New Roman" panose="02020603050405020304" pitchFamily="18" charset="0"/>
              </a:rPr>
              <a:t>С</a:t>
            </a:r>
            <a:r>
              <a:rPr lang="ru-RU" sz="2000" dirty="0">
                <a:solidFill>
                  <a:srgbClr val="000000"/>
                </a:solidFill>
                <a:ea typeface="Calibri" panose="020F0502020204030204" pitchFamily="34" charset="0"/>
                <a:cs typeface="Times New Roman" panose="02020603050405020304" pitchFamily="18" charset="0"/>
              </a:rPr>
              <a:t> и приемочной оценки </a:t>
            </a:r>
            <a:r>
              <a:rPr lang="ru-RU" sz="2000" dirty="0" err="1">
                <a:solidFill>
                  <a:srgbClr val="000000"/>
                </a:solidFill>
                <a:ea typeface="Calibri" panose="020F0502020204030204" pitchFamily="34" charset="0"/>
                <a:cs typeface="Times New Roman" panose="02020603050405020304" pitchFamily="18" charset="0"/>
              </a:rPr>
              <a:t>тестированности</a:t>
            </a:r>
            <a:r>
              <a:rPr lang="ru-RU" sz="2000" dirty="0">
                <a:solidFill>
                  <a:srgbClr val="000000"/>
                </a:solidFill>
                <a:ea typeface="Calibri" panose="020F0502020204030204" pitchFamily="34" charset="0"/>
                <a:cs typeface="Times New Roman" panose="02020603050405020304" pitchFamily="18" charset="0"/>
              </a:rPr>
              <a:t> программного проекта - </a:t>
            </a:r>
            <a:r>
              <a:rPr lang="ru-RU" sz="2000" dirty="0">
                <a:solidFill>
                  <a:srgbClr val="8B0000"/>
                </a:solidFill>
                <a:ea typeface="Calibri" panose="020F0502020204030204" pitchFamily="34" charset="0"/>
                <a:cs typeface="Times New Roman" panose="02020603050405020304" pitchFamily="18" charset="0"/>
              </a:rPr>
              <a:t>L</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2.</a:t>
            </a:r>
            <a:r>
              <a:rPr lang="ru-RU" sz="2000" dirty="0">
                <a:solidFill>
                  <a:srgbClr val="000000"/>
                </a:solidFill>
                <a:ea typeface="Calibri" panose="020F0502020204030204" pitchFamily="34" charset="0"/>
                <a:cs typeface="Times New Roman" panose="02020603050405020304" pitchFamily="18" charset="0"/>
              </a:rPr>
              <a:t>Построение древа классов проекта и построение </a:t>
            </a:r>
            <a:r>
              <a:rPr lang="ru-RU" sz="2000" i="1" dirty="0">
                <a:solidFill>
                  <a:srgbClr val="000000"/>
                </a:solidFill>
                <a:ea typeface="Calibri" panose="020F0502020204030204" pitchFamily="34" charset="0"/>
                <a:cs typeface="Times New Roman" panose="02020603050405020304" pitchFamily="18" charset="0"/>
              </a:rPr>
              <a:t>УГП</a:t>
            </a:r>
            <a:r>
              <a:rPr lang="ru-RU" sz="2000" dirty="0">
                <a:solidFill>
                  <a:srgbClr val="000000"/>
                </a:solidFill>
                <a:ea typeface="Calibri" panose="020F0502020204030204" pitchFamily="34" charset="0"/>
                <a:cs typeface="Times New Roman" panose="02020603050405020304" pitchFamily="18" charset="0"/>
              </a:rPr>
              <a:t> для каждого модуля</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3.</a:t>
            </a:r>
            <a:r>
              <a:rPr lang="ru-RU" sz="2000" dirty="0">
                <a:solidFill>
                  <a:srgbClr val="000000"/>
                </a:solidFill>
                <a:ea typeface="Calibri" panose="020F0502020204030204" pitchFamily="34" charset="0"/>
                <a:cs typeface="Times New Roman" panose="02020603050405020304" pitchFamily="18" charset="0"/>
              </a:rPr>
              <a:t>Модульное тестирование и оценка </a:t>
            </a:r>
            <a:r>
              <a:rPr lang="ru-RU" sz="2000" dirty="0">
                <a:solidFill>
                  <a:srgbClr val="8B0000"/>
                </a:solidFill>
                <a:ea typeface="Calibri" panose="020F0502020204030204" pitchFamily="34" charset="0"/>
                <a:cs typeface="Times New Roman" panose="02020603050405020304" pitchFamily="18" charset="0"/>
              </a:rPr>
              <a:t>TV</a:t>
            </a:r>
            <a:r>
              <a:rPr lang="ru-RU" sz="2000" dirty="0">
                <a:solidFill>
                  <a:srgbClr val="000000"/>
                </a:solidFill>
                <a:ea typeface="Calibri" panose="020F0502020204030204" pitchFamily="34" charset="0"/>
                <a:cs typeface="Times New Roman" panose="02020603050405020304" pitchFamily="18" charset="0"/>
              </a:rPr>
              <a:t> на модульном уровне</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4.</a:t>
            </a:r>
            <a:r>
              <a:rPr lang="ru-RU" sz="2000" dirty="0">
                <a:solidFill>
                  <a:srgbClr val="000000"/>
                </a:solidFill>
                <a:ea typeface="Calibri" panose="020F0502020204030204" pitchFamily="34" charset="0"/>
                <a:cs typeface="Times New Roman" panose="02020603050405020304" pitchFamily="18" charset="0"/>
              </a:rPr>
              <a:t>Построение </a:t>
            </a:r>
            <a:r>
              <a:rPr lang="ru-RU" sz="2000" i="1" dirty="0">
                <a:solidFill>
                  <a:srgbClr val="000000"/>
                </a:solidFill>
                <a:ea typeface="Calibri" panose="020F0502020204030204" pitchFamily="34" charset="0"/>
                <a:cs typeface="Times New Roman" panose="02020603050405020304" pitchFamily="18" charset="0"/>
              </a:rPr>
              <a:t>УГП</a:t>
            </a:r>
            <a:r>
              <a:rPr lang="ru-RU" sz="2000" dirty="0">
                <a:solidFill>
                  <a:srgbClr val="000000"/>
                </a:solidFill>
                <a:ea typeface="Calibri" panose="020F0502020204030204" pitchFamily="34" charset="0"/>
                <a:cs typeface="Times New Roman" panose="02020603050405020304" pitchFamily="18" charset="0"/>
              </a:rPr>
              <a:t>, интегрирующего модули в единую иерархическую ( </a:t>
            </a:r>
            <a:r>
              <a:rPr lang="ru-RU" sz="2000" i="1" dirty="0">
                <a:solidFill>
                  <a:srgbClr val="000000"/>
                </a:solidFill>
                <a:ea typeface="Calibri" panose="020F0502020204030204" pitchFamily="34" charset="0"/>
                <a:cs typeface="Times New Roman" panose="02020603050405020304" pitchFamily="18" charset="0"/>
              </a:rPr>
              <a:t>классовую</a:t>
            </a:r>
            <a:r>
              <a:rPr lang="ru-RU" sz="2000" dirty="0">
                <a:solidFill>
                  <a:srgbClr val="000000"/>
                </a:solidFill>
                <a:ea typeface="Calibri" panose="020F0502020204030204" pitchFamily="34" charset="0"/>
                <a:cs typeface="Times New Roman" panose="02020603050405020304" pitchFamily="18" charset="0"/>
              </a:rPr>
              <a:t> ) модель проекта</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5.</a:t>
            </a:r>
            <a:r>
              <a:rPr lang="ru-RU" sz="2000" dirty="0">
                <a:solidFill>
                  <a:srgbClr val="000000"/>
                </a:solidFill>
                <a:ea typeface="Calibri" panose="020F0502020204030204" pitchFamily="34" charset="0"/>
                <a:cs typeface="Times New Roman" panose="02020603050405020304" pitchFamily="18" charset="0"/>
              </a:rPr>
              <a:t>Выбор тестовых путей для проведения интеграционного или системного тестирования</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6.</a:t>
            </a:r>
            <a:r>
              <a:rPr lang="ru-RU" sz="2000" dirty="0">
                <a:solidFill>
                  <a:srgbClr val="000000"/>
                </a:solidFill>
                <a:ea typeface="Calibri" panose="020F0502020204030204" pitchFamily="34" charset="0"/>
                <a:cs typeface="Times New Roman" panose="02020603050405020304" pitchFamily="18" charset="0"/>
              </a:rPr>
              <a:t>Генерация тестов, покрывающих тестовые пути шага 5</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7.</a:t>
            </a:r>
            <a:r>
              <a:rPr lang="ru-RU" sz="2000" dirty="0">
                <a:solidFill>
                  <a:srgbClr val="000000"/>
                </a:solidFill>
                <a:ea typeface="Calibri" panose="020F0502020204030204" pitchFamily="34" charset="0"/>
                <a:cs typeface="Times New Roman" panose="02020603050405020304" pitchFamily="18" charset="0"/>
              </a:rPr>
              <a:t>Интегральная оценка </a:t>
            </a:r>
            <a:r>
              <a:rPr lang="ru-RU" sz="2000" dirty="0" err="1">
                <a:solidFill>
                  <a:srgbClr val="000000"/>
                </a:solidFill>
                <a:ea typeface="Calibri" panose="020F0502020204030204" pitchFamily="34" charset="0"/>
                <a:cs typeface="Times New Roman" panose="02020603050405020304" pitchFamily="18" charset="0"/>
              </a:rPr>
              <a:t>тестированности</a:t>
            </a:r>
            <a:r>
              <a:rPr lang="ru-RU" sz="2000" dirty="0">
                <a:solidFill>
                  <a:srgbClr val="000000"/>
                </a:solidFill>
                <a:ea typeface="Calibri" panose="020F0502020204030204" pitchFamily="34" charset="0"/>
                <a:cs typeface="Times New Roman" panose="02020603050405020304" pitchFamily="18" charset="0"/>
              </a:rPr>
              <a:t> проекта с учетом оценок </a:t>
            </a:r>
            <a:r>
              <a:rPr lang="ru-RU" sz="2000" dirty="0" err="1">
                <a:solidFill>
                  <a:srgbClr val="000000"/>
                </a:solidFill>
                <a:ea typeface="Calibri" panose="020F0502020204030204" pitchFamily="34" charset="0"/>
                <a:cs typeface="Times New Roman" panose="02020603050405020304" pitchFamily="18" charset="0"/>
              </a:rPr>
              <a:t>тестированности</a:t>
            </a:r>
            <a:r>
              <a:rPr lang="ru-RU" sz="2000" dirty="0">
                <a:solidFill>
                  <a:srgbClr val="000000"/>
                </a:solidFill>
                <a:ea typeface="Calibri" panose="020F0502020204030204" pitchFamily="34" charset="0"/>
                <a:cs typeface="Times New Roman" panose="02020603050405020304" pitchFamily="18" charset="0"/>
              </a:rPr>
              <a:t> модулей-компонентов</a:t>
            </a:r>
            <a:endParaRPr lang="be-BY" sz="2000" dirty="0">
              <a:ea typeface="Calibri" panose="020F0502020204030204" pitchFamily="34" charset="0"/>
              <a:cs typeface="Times New Roman" panose="02020603050405020304" pitchFamily="18" charset="0"/>
            </a:endParaRPr>
          </a:p>
          <a:p>
            <a:pPr marL="342900" lvl="0" indent="-342900">
              <a:lnSpc>
                <a:spcPct val="107000"/>
              </a:lnSpc>
              <a:spcBef>
                <a:spcPts val="180"/>
              </a:spcBef>
              <a:spcAft>
                <a:spcPts val="180"/>
              </a:spcAft>
              <a:tabLst>
                <a:tab pos="457200" algn="l"/>
              </a:tabLst>
            </a:pPr>
            <a:r>
              <a:rPr lang="en-US" sz="2000" dirty="0">
                <a:solidFill>
                  <a:srgbClr val="000000"/>
                </a:solidFill>
                <a:ea typeface="Calibri" panose="020F0502020204030204" pitchFamily="34" charset="0"/>
                <a:cs typeface="Times New Roman" panose="02020603050405020304" pitchFamily="18" charset="0"/>
              </a:rPr>
              <a:t>8.</a:t>
            </a:r>
            <a:r>
              <a:rPr lang="ru-RU" sz="2000" dirty="0">
                <a:solidFill>
                  <a:srgbClr val="000000"/>
                </a:solidFill>
                <a:ea typeface="Calibri" panose="020F0502020204030204" pitchFamily="34" charset="0"/>
                <a:cs typeface="Times New Roman" panose="02020603050405020304" pitchFamily="18" charset="0"/>
              </a:rPr>
              <a:t>Повторение шагов 5-7 до достижения заданного уровня </a:t>
            </a:r>
            <a:r>
              <a:rPr lang="ru-RU" sz="2000" dirty="0" err="1">
                <a:solidFill>
                  <a:srgbClr val="000000"/>
                </a:solidFill>
                <a:ea typeface="Calibri" panose="020F0502020204030204" pitchFamily="34" charset="0"/>
                <a:cs typeface="Times New Roman" panose="02020603050405020304" pitchFamily="18" charset="0"/>
              </a:rPr>
              <a:t>тестированности</a:t>
            </a:r>
            <a:r>
              <a:rPr lang="ru-RU" sz="2000" dirty="0">
                <a:solidFill>
                  <a:srgbClr val="000000"/>
                </a:solidFill>
                <a:ea typeface="Calibri" panose="020F0502020204030204" pitchFamily="34" charset="0"/>
                <a:cs typeface="Times New Roman" panose="02020603050405020304" pitchFamily="18" charset="0"/>
              </a:rPr>
              <a:t> </a:t>
            </a:r>
            <a:r>
              <a:rPr lang="ru-RU" sz="2000" dirty="0">
                <a:solidFill>
                  <a:srgbClr val="8B0000"/>
                </a:solidFill>
                <a:ea typeface="Calibri" panose="020F0502020204030204" pitchFamily="34" charset="0"/>
                <a:cs typeface="Times New Roman" panose="02020603050405020304" pitchFamily="18" charset="0"/>
              </a:rPr>
              <a:t>L</a:t>
            </a:r>
            <a:endParaRPr lang="be-BY" sz="2000" dirty="0">
              <a:ea typeface="Calibri" panose="020F0502020204030204" pitchFamily="34" charset="0"/>
              <a:cs typeface="Times New Roman" panose="02020603050405020304" pitchFamily="18" charset="0"/>
            </a:endParaRPr>
          </a:p>
          <a:p>
            <a:pPr>
              <a:lnSpc>
                <a:spcPct val="107000"/>
              </a:lnSpc>
              <a:spcAft>
                <a:spcPts val="1050"/>
              </a:spcAft>
            </a:pPr>
            <a:r>
              <a:rPr lang="ru-RU" sz="2400" b="1" kern="1800" dirty="0">
                <a:solidFill>
                  <a:srgbClr val="0D0D0D"/>
                </a:solidFill>
                <a:ea typeface="Times New Roman" panose="02020603050405020304" pitchFamily="18" charset="0"/>
                <a:cs typeface="Times New Roman" panose="02020603050405020304" pitchFamily="18" charset="0"/>
              </a:rPr>
              <a:t> </a:t>
            </a:r>
            <a:endParaRPr lang="be-BY"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0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19089D-B54A-4023-A147-7EB1A296B744}"/>
              </a:ext>
            </a:extLst>
          </p:cNvPr>
          <p:cNvSpPr>
            <a:spLocks noGrp="1"/>
          </p:cNvSpPr>
          <p:nvPr>
            <p:ph type="title"/>
          </p:nvPr>
        </p:nvSpPr>
        <p:spPr>
          <a:xfrm>
            <a:off x="577321" y="266700"/>
            <a:ext cx="8596668" cy="904875"/>
          </a:xfrm>
        </p:spPr>
        <p:txBody>
          <a:bodyPr>
            <a:normAutofit fontScale="90000"/>
          </a:bodyPr>
          <a:lstStyle/>
          <a:p>
            <a:r>
              <a:rPr lang="ru-RU" b="1" dirty="0">
                <a:solidFill>
                  <a:schemeClr val="tx1"/>
                </a:solidFill>
              </a:rPr>
              <a:t>Автоматизация тестирования</a:t>
            </a:r>
            <a:r>
              <a:rPr lang="be-BY" dirty="0"/>
              <a:t/>
            </a:r>
            <a:br>
              <a:rPr lang="be-BY" dirty="0"/>
            </a:br>
            <a:endParaRPr lang="be-BY" dirty="0"/>
          </a:p>
        </p:txBody>
      </p:sp>
      <p:pic>
        <p:nvPicPr>
          <p:cNvPr id="5" name="Рисунок 4">
            <a:extLst>
              <a:ext uri="{FF2B5EF4-FFF2-40B4-BE49-F238E27FC236}">
                <a16:creationId xmlns:a16="http://schemas.microsoft.com/office/drawing/2014/main" id="{CD44FF57-1450-433B-AD58-6F5FD44A6E3A}"/>
              </a:ext>
            </a:extLst>
          </p:cNvPr>
          <p:cNvPicPr>
            <a:picLocks noChangeAspect="1"/>
          </p:cNvPicPr>
          <p:nvPr/>
        </p:nvPicPr>
        <p:blipFill>
          <a:blip r:embed="rId2"/>
          <a:stretch>
            <a:fillRect/>
          </a:stretch>
        </p:blipFill>
        <p:spPr>
          <a:xfrm>
            <a:off x="442913" y="4570689"/>
            <a:ext cx="4147660" cy="2412556"/>
          </a:xfrm>
          <a:prstGeom prst="rect">
            <a:avLst/>
          </a:prstGeom>
        </p:spPr>
      </p:pic>
      <p:sp>
        <p:nvSpPr>
          <p:cNvPr id="6" name="Прямоугольник 5">
            <a:extLst>
              <a:ext uri="{FF2B5EF4-FFF2-40B4-BE49-F238E27FC236}">
                <a16:creationId xmlns:a16="http://schemas.microsoft.com/office/drawing/2014/main" id="{865AF9ED-8FAD-433F-88EE-51A413286B23}"/>
              </a:ext>
            </a:extLst>
          </p:cNvPr>
          <p:cNvSpPr/>
          <p:nvPr/>
        </p:nvSpPr>
        <p:spPr>
          <a:xfrm>
            <a:off x="1569094" y="1132659"/>
            <a:ext cx="8815387" cy="3788922"/>
          </a:xfrm>
          <a:prstGeom prst="rect">
            <a:avLst/>
          </a:prstGeom>
        </p:spPr>
        <p:txBody>
          <a:bodyPr wrap="square">
            <a:spAutoFit/>
          </a:bodyPr>
          <a:lstStyle/>
          <a:p>
            <a:pPr>
              <a:lnSpc>
                <a:spcPts val="2100"/>
              </a:lnSpc>
              <a:spcAft>
                <a:spcPts val="1200"/>
              </a:spcAft>
            </a:pPr>
            <a:r>
              <a:rPr lang="ru-RU" sz="2400" b="1" dirty="0">
                <a:solidFill>
                  <a:srgbClr val="000000"/>
                </a:solidFill>
                <a:ea typeface="Times New Roman" panose="02020603050405020304" pitchFamily="18" charset="0"/>
                <a:cs typeface="Times New Roman" panose="02020603050405020304" pitchFamily="18" charset="0"/>
              </a:rPr>
              <a:t>Автоматизация тестирования</a:t>
            </a:r>
            <a:r>
              <a:rPr lang="ru-RU" sz="2400" dirty="0">
                <a:solidFill>
                  <a:srgbClr val="000000"/>
                </a:solidFill>
                <a:ea typeface="Times New Roman" panose="02020603050405020304" pitchFamily="18" charset="0"/>
                <a:cs typeface="Times New Roman" panose="02020603050405020304" pitchFamily="18" charset="0"/>
              </a:rPr>
              <a:t>  –  это процесс проверки</a:t>
            </a:r>
          </a:p>
          <a:p>
            <a:pPr>
              <a:lnSpc>
                <a:spcPts val="2100"/>
              </a:lnSpc>
              <a:spcAft>
                <a:spcPts val="1200"/>
              </a:spcAft>
            </a:pPr>
            <a:r>
              <a:rPr lang="ru-RU" sz="2400" dirty="0">
                <a:solidFill>
                  <a:srgbClr val="000000"/>
                </a:solidFill>
                <a:ea typeface="Times New Roman" panose="02020603050405020304" pitchFamily="18" charset="0"/>
                <a:cs typeface="Times New Roman" panose="02020603050405020304" pitchFamily="18" charset="0"/>
              </a:rPr>
              <a:t>программного обеспечения, который включает проведение</a:t>
            </a:r>
          </a:p>
          <a:p>
            <a:pPr>
              <a:lnSpc>
                <a:spcPts val="2100"/>
              </a:lnSpc>
              <a:spcAft>
                <a:spcPts val="1200"/>
              </a:spcAft>
            </a:pPr>
            <a:r>
              <a:rPr lang="ru-RU" sz="2400" dirty="0">
                <a:solidFill>
                  <a:srgbClr val="000000"/>
                </a:solidFill>
                <a:ea typeface="Times New Roman" panose="02020603050405020304" pitchFamily="18" charset="0"/>
                <a:cs typeface="Times New Roman" panose="02020603050405020304" pitchFamily="18" charset="0"/>
              </a:rPr>
              <a:t> таких основных функций и шагов теста, как запуск,</a:t>
            </a:r>
          </a:p>
          <a:p>
            <a:pPr>
              <a:lnSpc>
                <a:spcPts val="2100"/>
              </a:lnSpc>
              <a:spcAft>
                <a:spcPts val="1200"/>
              </a:spcAft>
            </a:pPr>
            <a:r>
              <a:rPr lang="ru-RU" sz="2400" dirty="0">
                <a:solidFill>
                  <a:srgbClr val="000000"/>
                </a:solidFill>
                <a:ea typeface="Times New Roman" panose="02020603050405020304" pitchFamily="18" charset="0"/>
                <a:cs typeface="Times New Roman" panose="02020603050405020304" pitchFamily="18" charset="0"/>
              </a:rPr>
              <a:t>инициализация, выполнение, анализ и выдача результата,</a:t>
            </a:r>
          </a:p>
          <a:p>
            <a:pPr>
              <a:lnSpc>
                <a:spcPts val="2100"/>
              </a:lnSpc>
              <a:spcAft>
                <a:spcPts val="1200"/>
              </a:spcAft>
            </a:pPr>
            <a:r>
              <a:rPr lang="ru-RU" sz="2400" dirty="0">
                <a:solidFill>
                  <a:srgbClr val="000000"/>
                </a:solidFill>
                <a:ea typeface="Times New Roman" panose="02020603050405020304" pitchFamily="18" charset="0"/>
                <a:cs typeface="Times New Roman" panose="02020603050405020304" pitchFamily="18" charset="0"/>
              </a:rPr>
              <a:t> автоматически посредством специализированных</a:t>
            </a:r>
          </a:p>
          <a:p>
            <a:pPr>
              <a:lnSpc>
                <a:spcPts val="2100"/>
              </a:lnSpc>
              <a:spcAft>
                <a:spcPts val="1200"/>
              </a:spcAft>
            </a:pPr>
            <a:r>
              <a:rPr lang="ru-RU" sz="2400" dirty="0">
                <a:solidFill>
                  <a:srgbClr val="000000"/>
                </a:solidFill>
                <a:ea typeface="Times New Roman" panose="02020603050405020304" pitchFamily="18" charset="0"/>
                <a:cs typeface="Times New Roman" panose="02020603050405020304" pitchFamily="18" charset="0"/>
              </a:rPr>
              <a:t>инструментов.</a:t>
            </a:r>
            <a:endParaRPr lang="be-BY" sz="2400" dirty="0">
              <a:ea typeface="Calibri" panose="020F0502020204030204" pitchFamily="34" charset="0"/>
              <a:cs typeface="Times New Roman" panose="02020603050405020304" pitchFamily="18" charset="0"/>
            </a:endParaRPr>
          </a:p>
          <a:p>
            <a:pPr>
              <a:lnSpc>
                <a:spcPct val="107000"/>
              </a:lnSpc>
              <a:spcAft>
                <a:spcPts val="1200"/>
              </a:spcAft>
            </a:pPr>
            <a:r>
              <a:rPr lang="ru-RU" sz="2400" b="1" dirty="0">
                <a:solidFill>
                  <a:srgbClr val="000000"/>
                </a:solidFill>
                <a:ea typeface="Times New Roman" panose="02020603050405020304" pitchFamily="18" charset="0"/>
                <a:cs typeface="Times New Roman" panose="02020603050405020304" pitchFamily="18" charset="0"/>
              </a:rPr>
              <a:t>Автоматизированное тестирование</a:t>
            </a:r>
            <a:r>
              <a:rPr lang="ru-RU" sz="2400" dirty="0">
                <a:solidFill>
                  <a:srgbClr val="000000"/>
                </a:solidFill>
                <a:ea typeface="Times New Roman" panose="02020603050405020304" pitchFamily="18" charset="0"/>
                <a:cs typeface="Times New Roman" panose="02020603050405020304" pitchFamily="18" charset="0"/>
              </a:rPr>
              <a:t> – аналог ручного тестирования , который выполняется программой-роботом, а не человеком.</a:t>
            </a:r>
            <a:endParaRPr lang="be-BY"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15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E0313545-6689-4088-AC86-93C9915127C1}"/>
              </a:ext>
            </a:extLst>
          </p:cNvPr>
          <p:cNvPicPr>
            <a:picLocks noChangeAspect="1"/>
          </p:cNvPicPr>
          <p:nvPr/>
        </p:nvPicPr>
        <p:blipFill>
          <a:blip r:embed="rId2"/>
          <a:stretch>
            <a:fillRect/>
          </a:stretch>
        </p:blipFill>
        <p:spPr>
          <a:xfrm>
            <a:off x="9853340" y="377094"/>
            <a:ext cx="2043113" cy="2043113"/>
          </a:xfrm>
          <a:prstGeom prst="rect">
            <a:avLst/>
          </a:prstGeom>
        </p:spPr>
      </p:pic>
      <p:sp>
        <p:nvSpPr>
          <p:cNvPr id="4" name="Прямоугольник 3">
            <a:extLst>
              <a:ext uri="{FF2B5EF4-FFF2-40B4-BE49-F238E27FC236}">
                <a16:creationId xmlns:a16="http://schemas.microsoft.com/office/drawing/2014/main" id="{B64B7117-1A32-4CEF-B0C6-0790FA3805C5}"/>
              </a:ext>
            </a:extLst>
          </p:cNvPr>
          <p:cNvSpPr/>
          <p:nvPr/>
        </p:nvSpPr>
        <p:spPr>
          <a:xfrm>
            <a:off x="1593124" y="377094"/>
            <a:ext cx="8629650" cy="5790303"/>
          </a:xfrm>
          <a:prstGeom prst="rect">
            <a:avLst/>
          </a:prstGeom>
        </p:spPr>
        <p:txBody>
          <a:bodyPr wrap="square">
            <a:spAutoFit/>
          </a:bodyPr>
          <a:lstStyle/>
          <a:p>
            <a:pPr>
              <a:lnSpc>
                <a:spcPts val="2250"/>
              </a:lnSpc>
              <a:spcBef>
                <a:spcPts val="1800"/>
              </a:spcBef>
              <a:spcAft>
                <a:spcPts val="1800"/>
              </a:spcAft>
            </a:pPr>
            <a:r>
              <a:rPr lang="ru-RU" sz="3200" b="1" dirty="0">
                <a:solidFill>
                  <a:srgbClr val="000000"/>
                </a:solidFill>
                <a:ea typeface="Times New Roman" panose="02020603050405020304" pitchFamily="18" charset="0"/>
                <a:cs typeface="Times New Roman" panose="02020603050405020304" pitchFamily="18" charset="0"/>
              </a:rPr>
              <a:t>Ключевые преимущества</a:t>
            </a:r>
            <a:endParaRPr lang="be-BY" sz="3200" b="1" dirty="0">
              <a:ea typeface="Calibri" panose="020F0502020204030204" pitchFamily="34" charset="0"/>
              <a:cs typeface="Times New Roman" panose="02020603050405020304" pitchFamily="18" charset="0"/>
            </a:endParaRPr>
          </a:p>
          <a:p>
            <a:pPr fontAlgn="t">
              <a:lnSpc>
                <a:spcPct val="107000"/>
              </a:lnSpc>
              <a:spcBef>
                <a:spcPts val="1800"/>
              </a:spcBef>
              <a:spcAft>
                <a:spcPts val="1800"/>
              </a:spcAft>
            </a:pPr>
            <a:r>
              <a:rPr lang="ru-RU" dirty="0">
                <a:solidFill>
                  <a:srgbClr val="000000"/>
                </a:solidFill>
                <a:ea typeface="Times New Roman" panose="02020603050405020304" pitchFamily="18" charset="0"/>
                <a:cs typeface="Times New Roman" panose="02020603050405020304" pitchFamily="18" charset="0"/>
              </a:rPr>
              <a:t>1.Повышение качества тестирования, поскольку при использовании средств автоматизации «человеческий фактор» не оказывает влияния на качество тестирования.</a:t>
            </a:r>
            <a:endParaRPr lang="be-BY" sz="1400" dirty="0">
              <a:ea typeface="Calibri" panose="020F0502020204030204" pitchFamily="34" charset="0"/>
              <a:cs typeface="Times New Roman" panose="02020603050405020304" pitchFamily="18" charset="0"/>
            </a:endParaRPr>
          </a:p>
          <a:p>
            <a:pPr fontAlgn="t">
              <a:lnSpc>
                <a:spcPct val="107000"/>
              </a:lnSpc>
              <a:spcBef>
                <a:spcPts val="1800"/>
              </a:spcBef>
              <a:spcAft>
                <a:spcPts val="1800"/>
              </a:spcAft>
            </a:pPr>
            <a:r>
              <a:rPr lang="ru-RU" dirty="0">
                <a:solidFill>
                  <a:srgbClr val="000000"/>
                </a:solidFill>
                <a:ea typeface="Times New Roman" panose="02020603050405020304" pitchFamily="18" charset="0"/>
                <a:cs typeface="Times New Roman" panose="02020603050405020304" pitchFamily="18" charset="0"/>
              </a:rPr>
              <a:t>2.Возможность выполнения таких видов тестирования, которые либо не могут быть выполнены вручную, либо требуют значительных затрат (дополнительное оборудование, персонал).</a:t>
            </a:r>
            <a:endParaRPr lang="be-BY" sz="1400" dirty="0">
              <a:ea typeface="Calibri" panose="020F0502020204030204" pitchFamily="34" charset="0"/>
              <a:cs typeface="Times New Roman" panose="02020603050405020304" pitchFamily="18" charset="0"/>
            </a:endParaRPr>
          </a:p>
          <a:p>
            <a:pPr fontAlgn="t">
              <a:lnSpc>
                <a:spcPct val="107000"/>
              </a:lnSpc>
              <a:spcBef>
                <a:spcPts val="1800"/>
              </a:spcBef>
              <a:spcAft>
                <a:spcPts val="1800"/>
              </a:spcAft>
            </a:pPr>
            <a:r>
              <a:rPr lang="ru-RU" dirty="0">
                <a:solidFill>
                  <a:srgbClr val="000000"/>
                </a:solidFill>
                <a:ea typeface="Times New Roman" panose="02020603050405020304" pitchFamily="18" charset="0"/>
                <a:cs typeface="Times New Roman" panose="02020603050405020304" pitchFamily="18" charset="0"/>
              </a:rPr>
              <a:t>3.Ускорение процесса тестирования без потери качества. Проведение того же объема работ ручным методом занимает больше времени. Использование средств автоматизации для тестирования позволяет запускать уже написанные скрипты без дальнейших доработок.</a:t>
            </a:r>
            <a:endParaRPr lang="be-BY" sz="1400" dirty="0">
              <a:ea typeface="Calibri" panose="020F0502020204030204" pitchFamily="34" charset="0"/>
              <a:cs typeface="Times New Roman" panose="02020603050405020304" pitchFamily="18" charset="0"/>
            </a:endParaRPr>
          </a:p>
          <a:p>
            <a:pPr fontAlgn="t">
              <a:lnSpc>
                <a:spcPct val="107000"/>
              </a:lnSpc>
              <a:spcBef>
                <a:spcPts val="1800"/>
              </a:spcBef>
              <a:spcAft>
                <a:spcPts val="1800"/>
              </a:spcAft>
            </a:pPr>
            <a:r>
              <a:rPr lang="ru-RU" dirty="0">
                <a:solidFill>
                  <a:srgbClr val="000000"/>
                </a:solidFill>
                <a:ea typeface="Times New Roman" panose="02020603050405020304" pitchFamily="18" charset="0"/>
                <a:cs typeface="Times New Roman" panose="02020603050405020304" pitchFamily="18" charset="0"/>
              </a:rPr>
              <a:t>4.В ходе тестирования отчеты о результатах работы программных приложений рассылаются и сохраняются автоматически.</a:t>
            </a:r>
            <a:endParaRPr lang="be-BY"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7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866B5B9-A6FD-4A71-8793-3BC3C8C4C754}"/>
              </a:ext>
            </a:extLst>
          </p:cNvPr>
          <p:cNvPicPr>
            <a:picLocks noChangeAspect="1"/>
          </p:cNvPicPr>
          <p:nvPr/>
        </p:nvPicPr>
        <p:blipFill>
          <a:blip r:embed="rId2"/>
          <a:stretch>
            <a:fillRect/>
          </a:stretch>
        </p:blipFill>
        <p:spPr>
          <a:xfrm>
            <a:off x="5948100" y="4700029"/>
            <a:ext cx="2891100" cy="2035918"/>
          </a:xfrm>
          <a:prstGeom prst="rect">
            <a:avLst/>
          </a:prstGeom>
        </p:spPr>
      </p:pic>
      <p:sp>
        <p:nvSpPr>
          <p:cNvPr id="5" name="Прямоугольник 4">
            <a:extLst>
              <a:ext uri="{FF2B5EF4-FFF2-40B4-BE49-F238E27FC236}">
                <a16:creationId xmlns:a16="http://schemas.microsoft.com/office/drawing/2014/main" id="{9D00DC66-7C3A-432C-A9E1-9E2D5F0E5470}"/>
              </a:ext>
            </a:extLst>
          </p:cNvPr>
          <p:cNvSpPr/>
          <p:nvPr/>
        </p:nvSpPr>
        <p:spPr>
          <a:xfrm>
            <a:off x="2149184" y="327755"/>
            <a:ext cx="7122463" cy="523220"/>
          </a:xfrm>
          <a:prstGeom prst="rect">
            <a:avLst/>
          </a:prstGeom>
        </p:spPr>
        <p:txBody>
          <a:bodyPr wrap="none">
            <a:spAutoFit/>
          </a:bodyPr>
          <a:lstStyle/>
          <a:p>
            <a:r>
              <a:rPr lang="ru-RU" sz="2800" dirty="0">
                <a:solidFill>
                  <a:srgbClr val="222222"/>
                </a:solidFill>
              </a:rPr>
              <a:t>Виды</a:t>
            </a:r>
            <a:r>
              <a:rPr lang="be-BY" sz="2800" dirty="0">
                <a:solidFill>
                  <a:srgbClr val="222222"/>
                </a:solidFill>
              </a:rPr>
              <a:t> автоматизированного тестирования</a:t>
            </a:r>
            <a:endParaRPr lang="be-BY" sz="2800" dirty="0"/>
          </a:p>
        </p:txBody>
      </p:sp>
      <p:sp>
        <p:nvSpPr>
          <p:cNvPr id="6" name="Прямоугольник 5">
            <a:extLst>
              <a:ext uri="{FF2B5EF4-FFF2-40B4-BE49-F238E27FC236}">
                <a16:creationId xmlns:a16="http://schemas.microsoft.com/office/drawing/2014/main" id="{D8699D96-320F-45BB-92C4-60334577083A}"/>
              </a:ext>
            </a:extLst>
          </p:cNvPr>
          <p:cNvSpPr/>
          <p:nvPr/>
        </p:nvSpPr>
        <p:spPr>
          <a:xfrm>
            <a:off x="1539584" y="1038902"/>
            <a:ext cx="9698182" cy="4247317"/>
          </a:xfrm>
          <a:prstGeom prst="rect">
            <a:avLst/>
          </a:prstGeom>
        </p:spPr>
        <p:txBody>
          <a:bodyPr wrap="square">
            <a:spAutoFit/>
          </a:bodyPr>
          <a:lstStyle/>
          <a:p>
            <a:r>
              <a:rPr lang="ru-RU" dirty="0">
                <a:solidFill>
                  <a:srgbClr val="222222"/>
                </a:solidFill>
              </a:rPr>
              <a:t>Регрессионное тестирование. Означает оно проверку ПО на корректность функциональности, выпущенной и протестированной в предыдущей версии. Выполняется с регулярной частотой</a:t>
            </a:r>
            <a:r>
              <a:rPr lang="en-US" dirty="0">
                <a:solidFill>
                  <a:srgbClr val="222222"/>
                </a:solidFill>
              </a:rPr>
              <a:t>.</a:t>
            </a:r>
          </a:p>
          <a:p>
            <a:endParaRPr lang="en-US" dirty="0">
              <a:solidFill>
                <a:srgbClr val="222222"/>
              </a:solidFill>
            </a:endParaRPr>
          </a:p>
          <a:p>
            <a:r>
              <a:rPr lang="ru-RU" dirty="0">
                <a:solidFill>
                  <a:srgbClr val="222222"/>
                </a:solidFill>
              </a:rPr>
              <a:t>Конфигурационное тестирование – выполнение одних и тех же тестов в разных условиях. То есть когда один или несколько компонентов архитектуры системы требуется проверить в разном окружении, обычно заявленном в изначальных требованиях.</a:t>
            </a:r>
            <a:endParaRPr lang="en-US" dirty="0">
              <a:solidFill>
                <a:srgbClr val="222222"/>
              </a:solidFill>
            </a:endParaRPr>
          </a:p>
          <a:p>
            <a:endParaRPr lang="en-US" dirty="0">
              <a:solidFill>
                <a:srgbClr val="222222"/>
              </a:solidFill>
            </a:endParaRPr>
          </a:p>
          <a:p>
            <a:r>
              <a:rPr lang="ru-RU" dirty="0">
                <a:solidFill>
                  <a:srgbClr val="222222"/>
                </a:solidFill>
              </a:rPr>
              <a:t>Функциональное тестирование. Речь идёт о проверке нового функционала. Даже если нужно выполнить тестирование только один раз. Обычно, впоследствии эти тесты и используются для регресса.</a:t>
            </a:r>
            <a:r>
              <a:rPr lang="ru-RU" dirty="0"/>
              <a:t/>
            </a:r>
            <a:br>
              <a:rPr lang="ru-RU" dirty="0"/>
            </a:br>
            <a:r>
              <a:rPr lang="ru-RU" dirty="0"/>
              <a:t/>
            </a:r>
            <a:br>
              <a:rPr lang="ru-RU" dirty="0"/>
            </a:br>
            <a:r>
              <a:rPr lang="ru-RU" dirty="0">
                <a:solidFill>
                  <a:srgbClr val="222222"/>
                </a:solidFill>
              </a:rPr>
              <a:t>Установочное тестирование, выполняется для проверки условий инсталляции (и настройки) продукта с учётом тех или иных требований к системе от заказчика.</a:t>
            </a:r>
            <a:endParaRPr lang="be-BY" dirty="0"/>
          </a:p>
        </p:txBody>
      </p:sp>
    </p:spTree>
    <p:extLst>
      <p:ext uri="{BB962C8B-B14F-4D97-AF65-F5344CB8AC3E}">
        <p14:creationId xmlns:p14="http://schemas.microsoft.com/office/powerpoint/2010/main" val="339525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6E1D55-5D8E-4449-9375-6AFA878E9CA5}"/>
              </a:ext>
            </a:extLst>
          </p:cNvPr>
          <p:cNvSpPr>
            <a:spLocks noGrp="1"/>
          </p:cNvSpPr>
          <p:nvPr>
            <p:ph type="title"/>
          </p:nvPr>
        </p:nvSpPr>
        <p:spPr>
          <a:xfrm>
            <a:off x="548666" y="397565"/>
            <a:ext cx="8596668" cy="1320800"/>
          </a:xfrm>
        </p:spPr>
        <p:txBody>
          <a:bodyPr/>
          <a:lstStyle/>
          <a:p>
            <a:r>
              <a:rPr lang="en-US" b="1" dirty="0">
                <a:solidFill>
                  <a:schemeClr val="tx1"/>
                </a:solidFill>
              </a:rPr>
              <a:t>         </a:t>
            </a:r>
            <a:r>
              <a:rPr lang="ru-RU" b="1" dirty="0">
                <a:solidFill>
                  <a:schemeClr val="tx1"/>
                </a:solidFill>
              </a:rPr>
              <a:t>Юзабилити-тестирование</a:t>
            </a:r>
            <a:r>
              <a:rPr lang="be-BY" dirty="0"/>
              <a:t/>
            </a:r>
            <a:br>
              <a:rPr lang="be-BY" dirty="0"/>
            </a:br>
            <a:endParaRPr lang="be-BY" dirty="0"/>
          </a:p>
        </p:txBody>
      </p:sp>
      <p:pic>
        <p:nvPicPr>
          <p:cNvPr id="5" name="Рисунок 4">
            <a:extLst>
              <a:ext uri="{FF2B5EF4-FFF2-40B4-BE49-F238E27FC236}">
                <a16:creationId xmlns:a16="http://schemas.microsoft.com/office/drawing/2014/main" id="{5BFE9DF8-AD5B-47EC-A9FF-4DEC1446213F}"/>
              </a:ext>
            </a:extLst>
          </p:cNvPr>
          <p:cNvPicPr>
            <a:picLocks noChangeAspect="1"/>
          </p:cNvPicPr>
          <p:nvPr/>
        </p:nvPicPr>
        <p:blipFill>
          <a:blip r:embed="rId2"/>
          <a:stretch>
            <a:fillRect/>
          </a:stretch>
        </p:blipFill>
        <p:spPr>
          <a:xfrm>
            <a:off x="1307327" y="1905505"/>
            <a:ext cx="4892481" cy="2859847"/>
          </a:xfrm>
          <a:prstGeom prst="rect">
            <a:avLst/>
          </a:prstGeom>
        </p:spPr>
      </p:pic>
      <p:sp>
        <p:nvSpPr>
          <p:cNvPr id="6" name="Прямоугольник 5">
            <a:extLst>
              <a:ext uri="{FF2B5EF4-FFF2-40B4-BE49-F238E27FC236}">
                <a16:creationId xmlns:a16="http://schemas.microsoft.com/office/drawing/2014/main" id="{59304EBA-7561-480B-93FA-16D7121F05FB}"/>
              </a:ext>
            </a:extLst>
          </p:cNvPr>
          <p:cNvSpPr/>
          <p:nvPr/>
        </p:nvSpPr>
        <p:spPr>
          <a:xfrm>
            <a:off x="6958469" y="1718364"/>
            <a:ext cx="4837044" cy="3046988"/>
          </a:xfrm>
          <a:prstGeom prst="rect">
            <a:avLst/>
          </a:prstGeom>
        </p:spPr>
        <p:txBody>
          <a:bodyPr wrap="square">
            <a:spAutoFit/>
          </a:bodyPr>
          <a:lstStyle/>
          <a:p>
            <a:pPr>
              <a:lnSpc>
                <a:spcPct val="150000"/>
              </a:lnSpc>
              <a:spcBef>
                <a:spcPts val="375"/>
              </a:spcBef>
              <a:spcAft>
                <a:spcPts val="0"/>
              </a:spcAft>
            </a:pPr>
            <a:r>
              <a:rPr lang="ru-RU" sz="2400" b="1" dirty="0">
                <a:solidFill>
                  <a:srgbClr val="000000"/>
                </a:solidFill>
                <a:latin typeface="+mj-lt"/>
                <a:ea typeface="Times New Roman" panose="02020603050405020304" pitchFamily="18" charset="0"/>
              </a:rPr>
              <a:t>Юзабилити-тестирование (</a:t>
            </a:r>
            <a:r>
              <a:rPr lang="ru-RU" sz="2400" b="1" i="1" dirty="0">
                <a:solidFill>
                  <a:srgbClr val="000000"/>
                </a:solidFill>
                <a:latin typeface="+mj-lt"/>
                <a:ea typeface="Times New Roman" panose="02020603050405020304" pitchFamily="18" charset="0"/>
              </a:rPr>
              <a:t>Проверка эргономичности</a:t>
            </a:r>
            <a:r>
              <a:rPr lang="ru-RU" sz="2400" b="1" dirty="0">
                <a:solidFill>
                  <a:srgbClr val="000000"/>
                </a:solidFill>
                <a:latin typeface="+mj-lt"/>
                <a:ea typeface="Times New Roman" panose="02020603050405020304" pitchFamily="18" charset="0"/>
              </a:rPr>
              <a:t>) —</a:t>
            </a:r>
            <a:endParaRPr lang="be-BY" sz="2400" dirty="0">
              <a:latin typeface="+mj-lt"/>
              <a:ea typeface="Times New Roman" panose="02020603050405020304" pitchFamily="18" charset="0"/>
            </a:endParaRPr>
          </a:p>
          <a:p>
            <a:r>
              <a:rPr lang="ru-RU" sz="2400" dirty="0">
                <a:solidFill>
                  <a:srgbClr val="000000"/>
                </a:solidFill>
                <a:latin typeface="+mj-lt"/>
                <a:ea typeface="Calibri" panose="020F0502020204030204" pitchFamily="34" charset="0"/>
                <a:cs typeface="Times New Roman" panose="02020603050405020304" pitchFamily="18" charset="0"/>
              </a:rPr>
              <a:t>исследование, выполняемое с целью определения, удобен ли некоторый искусственный объект для его предполагаемого применения. </a:t>
            </a:r>
            <a:endParaRPr lang="be-BY" sz="2400" dirty="0">
              <a:latin typeface="+mj-lt"/>
            </a:endParaRPr>
          </a:p>
        </p:txBody>
      </p:sp>
    </p:spTree>
    <p:extLst>
      <p:ext uri="{BB962C8B-B14F-4D97-AF65-F5344CB8AC3E}">
        <p14:creationId xmlns:p14="http://schemas.microsoft.com/office/powerpoint/2010/main" val="2375390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27F27-AD14-4490-AE2A-7CD6143FDB41}"/>
              </a:ext>
            </a:extLst>
          </p:cNvPr>
          <p:cNvSpPr>
            <a:spLocks noGrp="1"/>
          </p:cNvSpPr>
          <p:nvPr>
            <p:ph type="title"/>
          </p:nvPr>
        </p:nvSpPr>
        <p:spPr>
          <a:xfrm>
            <a:off x="637578" y="331304"/>
            <a:ext cx="7631779" cy="768626"/>
          </a:xfrm>
        </p:spPr>
        <p:txBody>
          <a:bodyPr>
            <a:normAutofit/>
          </a:bodyPr>
          <a:lstStyle/>
          <a:p>
            <a:r>
              <a:rPr lang="ru-RU" sz="4400" dirty="0">
                <a:solidFill>
                  <a:schemeClr val="tx1"/>
                </a:solidFill>
              </a:rPr>
              <a:t>Эргономичность</a:t>
            </a:r>
            <a:endParaRPr lang="be-BY" sz="4400" dirty="0">
              <a:solidFill>
                <a:schemeClr val="tx1"/>
              </a:solidFill>
            </a:endParaRPr>
          </a:p>
        </p:txBody>
      </p:sp>
      <p:sp>
        <p:nvSpPr>
          <p:cNvPr id="4" name="Прямоугольник 3">
            <a:extLst>
              <a:ext uri="{FF2B5EF4-FFF2-40B4-BE49-F238E27FC236}">
                <a16:creationId xmlns:a16="http://schemas.microsoft.com/office/drawing/2014/main" id="{E9EEA58D-F794-44E6-BD5B-58B40884BFE9}"/>
              </a:ext>
            </a:extLst>
          </p:cNvPr>
          <p:cNvSpPr/>
          <p:nvPr/>
        </p:nvSpPr>
        <p:spPr>
          <a:xfrm>
            <a:off x="1401378" y="1293168"/>
            <a:ext cx="6658267" cy="4652492"/>
          </a:xfrm>
          <a:prstGeom prst="rect">
            <a:avLst/>
          </a:prstGeom>
        </p:spPr>
        <p:txBody>
          <a:bodyPr wrap="square">
            <a:spAutoFit/>
          </a:bodyPr>
          <a:lstStyle/>
          <a:p>
            <a:pPr indent="447675">
              <a:lnSpc>
                <a:spcPct val="150000"/>
              </a:lnSpc>
              <a:spcBef>
                <a:spcPts val="300"/>
              </a:spcBef>
              <a:spcAft>
                <a:spcPts val="0"/>
              </a:spcAft>
            </a:pPr>
            <a:r>
              <a:rPr lang="ru-RU" sz="2000" dirty="0">
                <a:solidFill>
                  <a:srgbClr val="000000"/>
                </a:solidFill>
                <a:ea typeface="Times New Roman" panose="02020603050405020304" pitchFamily="18" charset="0"/>
              </a:rPr>
              <a:t>Проверка эргономичности — метод оценки удобства продукта в использовании, основанный на привлечении пользователей в качестве тестировщиков, испытателей и суммировании полученных от них выводов.</a:t>
            </a:r>
            <a:endParaRPr lang="be-BY" dirty="0">
              <a:ea typeface="Times New Roman" panose="02020603050405020304" pitchFamily="18" charset="0"/>
            </a:endParaRPr>
          </a:p>
          <a:p>
            <a:pPr indent="447675">
              <a:lnSpc>
                <a:spcPct val="150000"/>
              </a:lnSpc>
              <a:spcAft>
                <a:spcPts val="0"/>
              </a:spcAft>
            </a:pPr>
            <a:r>
              <a:rPr lang="ru-RU" sz="2000" dirty="0">
                <a:solidFill>
                  <a:srgbClr val="000000"/>
                </a:solidFill>
                <a:ea typeface="Times New Roman" panose="02020603050405020304" pitchFamily="18" charset="0"/>
              </a:rPr>
              <a:t>При испытании многих продуктов пользователю предлагают в «лабораторных» условиях решить основные задачи, для выполнения которых этот продукт разрабатывался, и просят высказывать во время выполнения этих тестов свои замечания.</a:t>
            </a:r>
            <a:endParaRPr lang="be-BY" dirty="0">
              <a:effectLst/>
              <a:ea typeface="Times New Roman" panose="02020603050405020304" pitchFamily="18" charset="0"/>
            </a:endParaRPr>
          </a:p>
        </p:txBody>
      </p:sp>
      <p:pic>
        <p:nvPicPr>
          <p:cNvPr id="6" name="Рисунок 5">
            <a:extLst>
              <a:ext uri="{FF2B5EF4-FFF2-40B4-BE49-F238E27FC236}">
                <a16:creationId xmlns:a16="http://schemas.microsoft.com/office/drawing/2014/main" id="{1C4F3258-6744-4087-A8CB-B04BD0F0E13F}"/>
              </a:ext>
            </a:extLst>
          </p:cNvPr>
          <p:cNvPicPr>
            <a:picLocks noChangeAspect="1"/>
          </p:cNvPicPr>
          <p:nvPr/>
        </p:nvPicPr>
        <p:blipFill>
          <a:blip r:embed="rId2"/>
          <a:stretch>
            <a:fillRect/>
          </a:stretch>
        </p:blipFill>
        <p:spPr>
          <a:xfrm>
            <a:off x="8059645" y="3464363"/>
            <a:ext cx="3698258" cy="2481297"/>
          </a:xfrm>
          <a:prstGeom prst="rect">
            <a:avLst/>
          </a:prstGeom>
        </p:spPr>
      </p:pic>
    </p:spTree>
    <p:extLst>
      <p:ext uri="{BB962C8B-B14F-4D97-AF65-F5344CB8AC3E}">
        <p14:creationId xmlns:p14="http://schemas.microsoft.com/office/powerpoint/2010/main" val="2670353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CD2C6EE8-C4F2-421B-84C9-6B9A5B19FA95}"/>
              </a:ext>
            </a:extLst>
          </p:cNvPr>
          <p:cNvPicPr>
            <a:picLocks noChangeAspect="1"/>
          </p:cNvPicPr>
          <p:nvPr/>
        </p:nvPicPr>
        <p:blipFill rotWithShape="1">
          <a:blip r:embed="rId2"/>
          <a:srcRect l="24291" r="28301" b="1246"/>
          <a:stretch/>
        </p:blipFill>
        <p:spPr>
          <a:xfrm>
            <a:off x="9132642" y="949132"/>
            <a:ext cx="2663687" cy="2163417"/>
          </a:xfrm>
          <a:prstGeom prst="rect">
            <a:avLst/>
          </a:prstGeom>
        </p:spPr>
      </p:pic>
      <p:sp>
        <p:nvSpPr>
          <p:cNvPr id="4" name="Прямоугольник 3">
            <a:extLst>
              <a:ext uri="{FF2B5EF4-FFF2-40B4-BE49-F238E27FC236}">
                <a16:creationId xmlns:a16="http://schemas.microsoft.com/office/drawing/2014/main" id="{A1863A90-1FC0-4F51-B830-3F941222C899}"/>
              </a:ext>
            </a:extLst>
          </p:cNvPr>
          <p:cNvSpPr/>
          <p:nvPr/>
        </p:nvSpPr>
        <p:spPr>
          <a:xfrm>
            <a:off x="1542553" y="447736"/>
            <a:ext cx="8441635" cy="5869556"/>
          </a:xfrm>
          <a:prstGeom prst="rect">
            <a:avLst/>
          </a:prstGeom>
        </p:spPr>
        <p:txBody>
          <a:bodyPr wrap="square">
            <a:spAutoFit/>
          </a:bodyPr>
          <a:lstStyle/>
          <a:p>
            <a:pPr indent="257175">
              <a:lnSpc>
                <a:spcPct val="150000"/>
              </a:lnSpc>
              <a:spcBef>
                <a:spcPts val="300"/>
              </a:spcBef>
              <a:spcAft>
                <a:spcPts val="0"/>
              </a:spcAft>
            </a:pPr>
            <a:r>
              <a:rPr lang="ru-RU" sz="2000" dirty="0">
                <a:solidFill>
                  <a:srgbClr val="000000"/>
                </a:solidFill>
                <a:ea typeface="Times New Roman" panose="02020603050405020304" pitchFamily="18" charset="0"/>
              </a:rPr>
              <a:t>Основную трудность после проведения процедуры проверки эргономичности нередко представляют большие объёмы и беспорядочность полученных данных. Поэтому для последующего анализа важно зафиксировать:</a:t>
            </a:r>
            <a:endParaRPr lang="be-BY" dirty="0">
              <a:ea typeface="Times New Roman" panose="02020603050405020304" pitchFamily="18" charset="0"/>
            </a:endParaRPr>
          </a:p>
          <a:p>
            <a:pPr algn="just">
              <a:lnSpc>
                <a:spcPct val="150000"/>
              </a:lnSpc>
              <a:spcBef>
                <a:spcPts val="1050"/>
              </a:spcBef>
              <a:spcAft>
                <a:spcPts val="0"/>
              </a:spcAft>
            </a:pPr>
            <a:r>
              <a:rPr lang="ru-RU" sz="2000" dirty="0">
                <a:solidFill>
                  <a:srgbClr val="000000"/>
                </a:solidFill>
                <a:ea typeface="Times New Roman" panose="02020603050405020304" pitchFamily="18" charset="0"/>
              </a:rPr>
              <a:t>1.Речь модератора и респондента;</a:t>
            </a:r>
            <a:endParaRPr lang="be-BY" dirty="0">
              <a:ea typeface="Times New Roman" panose="02020603050405020304" pitchFamily="18" charset="0"/>
            </a:endParaRPr>
          </a:p>
          <a:p>
            <a:pPr algn="just">
              <a:lnSpc>
                <a:spcPct val="150000"/>
              </a:lnSpc>
              <a:spcBef>
                <a:spcPts val="150"/>
              </a:spcBef>
              <a:spcAft>
                <a:spcPts val="0"/>
              </a:spcAft>
            </a:pPr>
            <a:r>
              <a:rPr lang="ru-RU" sz="2000" dirty="0">
                <a:solidFill>
                  <a:srgbClr val="000000"/>
                </a:solidFill>
                <a:ea typeface="Times New Roman" panose="02020603050405020304" pitchFamily="18" charset="0"/>
              </a:rPr>
              <a:t>2.Выражение лица респондента (снимается на видеокамеру);</a:t>
            </a:r>
            <a:endParaRPr lang="be-BY" dirty="0">
              <a:ea typeface="Times New Roman" panose="02020603050405020304" pitchFamily="18" charset="0"/>
            </a:endParaRPr>
          </a:p>
          <a:p>
            <a:pPr algn="just">
              <a:lnSpc>
                <a:spcPct val="150000"/>
              </a:lnSpc>
              <a:spcBef>
                <a:spcPts val="150"/>
              </a:spcBef>
              <a:spcAft>
                <a:spcPts val="0"/>
              </a:spcAft>
            </a:pPr>
            <a:r>
              <a:rPr lang="ru-RU" sz="2000" dirty="0">
                <a:solidFill>
                  <a:srgbClr val="000000"/>
                </a:solidFill>
                <a:ea typeface="Times New Roman" panose="02020603050405020304" pitchFamily="18" charset="0"/>
              </a:rPr>
              <a:t>3.Изображение экрана компьютера, с которым работает респондент; 4.Различные события, происходящие на компьютере, связанные с действиями пользователя:</a:t>
            </a:r>
            <a:endParaRPr lang="be-BY" dirty="0">
              <a:ea typeface="Times New Roman" panose="02020603050405020304" pitchFamily="18" charset="0"/>
            </a:endParaRPr>
          </a:p>
          <a:p>
            <a:pPr algn="just">
              <a:lnSpc>
                <a:spcPct val="150000"/>
              </a:lnSpc>
              <a:spcBef>
                <a:spcPts val="75"/>
              </a:spcBef>
              <a:spcAft>
                <a:spcPts val="0"/>
              </a:spcAft>
            </a:pPr>
            <a:r>
              <a:rPr lang="ru-RU" sz="2000" b="1" dirty="0">
                <a:solidFill>
                  <a:srgbClr val="000000"/>
                </a:solidFill>
                <a:ea typeface="Times New Roman" panose="02020603050405020304" pitchFamily="18" charset="0"/>
              </a:rPr>
              <a:t>     </a:t>
            </a:r>
            <a:r>
              <a:rPr lang="ru-RU" sz="2000" b="1" dirty="0">
                <a:solidFill>
                  <a:srgbClr val="000000"/>
                </a:solidFill>
                <a:ea typeface="Times New Roman" panose="02020603050405020304" pitchFamily="18" charset="0"/>
                <a:sym typeface="Wingdings" panose="05000000000000000000" pitchFamily="2" charset="2"/>
              </a:rPr>
              <a:t></a:t>
            </a:r>
            <a:r>
              <a:rPr lang="ru-RU" sz="2000" dirty="0">
                <a:solidFill>
                  <a:srgbClr val="000000"/>
                </a:solidFill>
                <a:ea typeface="Times New Roman" panose="02020603050405020304" pitchFamily="18" charset="0"/>
              </a:rPr>
              <a:t>Перемещение курсора и нажатия на клавиши мыши;</a:t>
            </a:r>
            <a:endParaRPr lang="be-BY" dirty="0">
              <a:ea typeface="Times New Roman" panose="02020603050405020304" pitchFamily="18" charset="0"/>
            </a:endParaRPr>
          </a:p>
          <a:p>
            <a:pPr algn="just">
              <a:lnSpc>
                <a:spcPct val="150000"/>
              </a:lnSpc>
              <a:spcBef>
                <a:spcPts val="375"/>
              </a:spcBef>
              <a:spcAft>
                <a:spcPts val="0"/>
              </a:spcAft>
            </a:pPr>
            <a:r>
              <a:rPr lang="ru-RU" sz="2000" b="1" dirty="0">
                <a:solidFill>
                  <a:srgbClr val="000000"/>
                </a:solidFill>
                <a:ea typeface="Times New Roman" panose="02020603050405020304" pitchFamily="18" charset="0"/>
              </a:rPr>
              <a:t>     </a:t>
            </a:r>
            <a:r>
              <a:rPr lang="ru-RU" sz="2000" b="1" dirty="0">
                <a:solidFill>
                  <a:srgbClr val="000000"/>
                </a:solidFill>
                <a:ea typeface="Times New Roman" panose="02020603050405020304" pitchFamily="18" charset="0"/>
                <a:sym typeface="Wingdings" panose="05000000000000000000" pitchFamily="2" charset="2"/>
              </a:rPr>
              <a:t></a:t>
            </a:r>
            <a:r>
              <a:rPr lang="ru-RU" sz="2000" dirty="0">
                <a:solidFill>
                  <a:srgbClr val="000000"/>
                </a:solidFill>
                <a:ea typeface="Times New Roman" panose="02020603050405020304" pitchFamily="18" charset="0"/>
              </a:rPr>
              <a:t>Использование клавиатуры;</a:t>
            </a:r>
            <a:endParaRPr lang="be-BY" dirty="0">
              <a:ea typeface="Times New Roman" panose="02020603050405020304" pitchFamily="18" charset="0"/>
            </a:endParaRPr>
          </a:p>
          <a:p>
            <a:pPr algn="just">
              <a:lnSpc>
                <a:spcPct val="150000"/>
              </a:lnSpc>
              <a:spcBef>
                <a:spcPts val="300"/>
              </a:spcBef>
              <a:spcAft>
                <a:spcPts val="0"/>
              </a:spcAft>
            </a:pPr>
            <a:r>
              <a:rPr lang="ru-RU" sz="2000" b="1" dirty="0">
                <a:solidFill>
                  <a:srgbClr val="000000"/>
                </a:solidFill>
                <a:ea typeface="Times New Roman" panose="02020603050405020304" pitchFamily="18" charset="0"/>
              </a:rPr>
              <a:t>     </a:t>
            </a:r>
            <a:r>
              <a:rPr lang="ru-RU" sz="2000" b="1" dirty="0">
                <a:solidFill>
                  <a:srgbClr val="000000"/>
                </a:solidFill>
                <a:ea typeface="Times New Roman" panose="02020603050405020304" pitchFamily="18" charset="0"/>
                <a:sym typeface="Wingdings" panose="05000000000000000000" pitchFamily="2" charset="2"/>
              </a:rPr>
              <a:t></a:t>
            </a:r>
            <a:r>
              <a:rPr lang="ru-RU" sz="2000" dirty="0">
                <a:solidFill>
                  <a:srgbClr val="000000"/>
                </a:solidFill>
                <a:ea typeface="Times New Roman" panose="02020603050405020304" pitchFamily="18" charset="0"/>
              </a:rPr>
              <a:t>Переходы между экранами (браузера или другой программы).</a:t>
            </a:r>
            <a:endParaRPr lang="be-BY" dirty="0">
              <a:effectLst/>
              <a:ea typeface="Times New Roman" panose="02020603050405020304" pitchFamily="18" charset="0"/>
            </a:endParaRPr>
          </a:p>
        </p:txBody>
      </p:sp>
    </p:spTree>
    <p:extLst>
      <p:ext uri="{BB962C8B-B14F-4D97-AF65-F5344CB8AC3E}">
        <p14:creationId xmlns:p14="http://schemas.microsoft.com/office/powerpoint/2010/main" val="130750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98D1C22C-4CB8-460E-9026-632DCD9ACC87}"/>
              </a:ext>
            </a:extLst>
          </p:cNvPr>
          <p:cNvPicPr>
            <a:picLocks noChangeAspect="1"/>
          </p:cNvPicPr>
          <p:nvPr/>
        </p:nvPicPr>
        <p:blipFill>
          <a:blip r:embed="rId2"/>
          <a:stretch>
            <a:fillRect/>
          </a:stretch>
        </p:blipFill>
        <p:spPr>
          <a:xfrm>
            <a:off x="6211093" y="4107345"/>
            <a:ext cx="5501309" cy="2750655"/>
          </a:xfrm>
          <a:prstGeom prst="rect">
            <a:avLst/>
          </a:prstGeom>
        </p:spPr>
      </p:pic>
      <p:sp>
        <p:nvSpPr>
          <p:cNvPr id="2" name="Заголовок 1">
            <a:extLst>
              <a:ext uri="{FF2B5EF4-FFF2-40B4-BE49-F238E27FC236}">
                <a16:creationId xmlns:a16="http://schemas.microsoft.com/office/drawing/2014/main" id="{D9EAB18C-A4A5-4AF1-9C6A-076B3F743D4F}"/>
              </a:ext>
            </a:extLst>
          </p:cNvPr>
          <p:cNvSpPr>
            <a:spLocks noGrp="1"/>
          </p:cNvSpPr>
          <p:nvPr>
            <p:ph type="title"/>
          </p:nvPr>
        </p:nvSpPr>
        <p:spPr>
          <a:xfrm>
            <a:off x="1761232" y="95794"/>
            <a:ext cx="8596668" cy="728870"/>
          </a:xfrm>
        </p:spPr>
        <p:txBody>
          <a:bodyPr>
            <a:normAutofit fontScale="90000"/>
          </a:bodyPr>
          <a:lstStyle/>
          <a:p>
            <a:r>
              <a:rPr lang="ru-RU" dirty="0" smtClean="0"/>
              <a:t>Второй</a:t>
            </a:r>
            <a:r>
              <a:rPr lang="ru-RU" dirty="0" smtClean="0">
                <a:solidFill>
                  <a:schemeClr val="tx1"/>
                </a:solidFill>
              </a:rPr>
              <a:t> </a:t>
            </a:r>
            <a:r>
              <a:rPr lang="ru-RU" dirty="0">
                <a:solidFill>
                  <a:schemeClr val="tx1"/>
                </a:solidFill>
              </a:rPr>
              <a:t>способ проверки </a:t>
            </a:r>
            <a:r>
              <a:rPr lang="ru-RU" dirty="0" smtClean="0">
                <a:solidFill>
                  <a:schemeClr val="tx1"/>
                </a:solidFill>
              </a:rPr>
              <a:t>эргономичности:</a:t>
            </a:r>
            <a:endParaRPr lang="be-BY" dirty="0">
              <a:solidFill>
                <a:schemeClr val="tx1"/>
              </a:solidFill>
            </a:endParaRPr>
          </a:p>
        </p:txBody>
      </p:sp>
      <p:sp>
        <p:nvSpPr>
          <p:cNvPr id="4" name="Прямоугольник 3">
            <a:extLst>
              <a:ext uri="{FF2B5EF4-FFF2-40B4-BE49-F238E27FC236}">
                <a16:creationId xmlns:a16="http://schemas.microsoft.com/office/drawing/2014/main" id="{2DF5E40F-84D8-4EB3-83CB-C13B2416B4BD}"/>
              </a:ext>
            </a:extLst>
          </p:cNvPr>
          <p:cNvSpPr/>
          <p:nvPr/>
        </p:nvSpPr>
        <p:spPr>
          <a:xfrm>
            <a:off x="1891234" y="754673"/>
            <a:ext cx="8466666" cy="3847207"/>
          </a:xfrm>
          <a:prstGeom prst="rect">
            <a:avLst/>
          </a:prstGeom>
        </p:spPr>
        <p:txBody>
          <a:bodyPr wrap="square">
            <a:spAutoFit/>
          </a:bodyPr>
          <a:lstStyle/>
          <a:p>
            <a:r>
              <a:rPr lang="ru-RU" sz="2400" dirty="0">
                <a:solidFill>
                  <a:srgbClr val="000000"/>
                </a:solidFill>
                <a:ea typeface="Calibri" panose="020F0502020204030204" pitchFamily="34" charset="0"/>
                <a:cs typeface="Times New Roman" panose="02020603050405020304" pitchFamily="18" charset="0"/>
              </a:rPr>
              <a:t>Д</a:t>
            </a:r>
            <a:r>
              <a:rPr lang="ru-RU" sz="2400" dirty="0" smtClean="0">
                <a:solidFill>
                  <a:srgbClr val="000000"/>
                </a:solidFill>
                <a:ea typeface="Calibri" panose="020F0502020204030204" pitchFamily="34" charset="0"/>
                <a:cs typeface="Times New Roman" panose="02020603050405020304" pitchFamily="18" charset="0"/>
              </a:rPr>
              <a:t>ля </a:t>
            </a:r>
            <a:r>
              <a:rPr lang="ru-RU" sz="2400" dirty="0">
                <a:solidFill>
                  <a:srgbClr val="000000"/>
                </a:solidFill>
                <a:ea typeface="Calibri" panose="020F0502020204030204" pitchFamily="34" charset="0"/>
                <a:cs typeface="Times New Roman" panose="02020603050405020304" pitchFamily="18" charset="0"/>
              </a:rPr>
              <a:t>решения задачи предложенной пользователю разрабатывается "идеальный" сценарий решения этой задачи. Как правило, это сценарий, на который ориентировался разработчик. При выполнении задачи пользователями регистрируются их отклонения от задуманного сценария для последующего анализа. </a:t>
            </a:r>
            <a:r>
              <a:rPr lang="ru-RU" sz="2400" dirty="0"/>
              <a:t>После нескольких итераций доработки программы и последующего тестирования можно получить удовлетворительный с точки зрения пользователя интерфейс.</a:t>
            </a:r>
            <a:endParaRPr lang="be-BY" sz="2400" dirty="0"/>
          </a:p>
          <a:p>
            <a:endParaRPr lang="be-BY" sz="2800" dirty="0"/>
          </a:p>
        </p:txBody>
      </p:sp>
    </p:spTree>
    <p:extLst>
      <p:ext uri="{BB962C8B-B14F-4D97-AF65-F5344CB8AC3E}">
        <p14:creationId xmlns:p14="http://schemas.microsoft.com/office/powerpoint/2010/main" val="11759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FFEF67-827A-4FDE-B8A4-3E2CE4241943}"/>
              </a:ext>
            </a:extLst>
          </p:cNvPr>
          <p:cNvSpPr>
            <a:spLocks noGrp="1"/>
          </p:cNvSpPr>
          <p:nvPr>
            <p:ph type="title"/>
          </p:nvPr>
        </p:nvSpPr>
        <p:spPr>
          <a:xfrm>
            <a:off x="1783322" y="409302"/>
            <a:ext cx="7326979" cy="795130"/>
          </a:xfrm>
        </p:spPr>
        <p:txBody>
          <a:bodyPr>
            <a:normAutofit/>
          </a:bodyPr>
          <a:lstStyle/>
          <a:p>
            <a:r>
              <a:rPr lang="ru-RU" sz="4000" b="1" dirty="0">
                <a:solidFill>
                  <a:schemeClr val="tx1"/>
                </a:solidFill>
              </a:rPr>
              <a:t>Виды юзабилити-тестирования </a:t>
            </a:r>
            <a:endParaRPr lang="be-BY" sz="4000" dirty="0">
              <a:solidFill>
                <a:schemeClr val="tx1"/>
              </a:solidFill>
            </a:endParaRPr>
          </a:p>
        </p:txBody>
      </p:sp>
      <p:sp>
        <p:nvSpPr>
          <p:cNvPr id="4" name="Прямоугольник 3">
            <a:extLst>
              <a:ext uri="{FF2B5EF4-FFF2-40B4-BE49-F238E27FC236}">
                <a16:creationId xmlns:a16="http://schemas.microsoft.com/office/drawing/2014/main" id="{FC9842FD-BC51-4A42-B2D8-90DA076E4A75}"/>
              </a:ext>
            </a:extLst>
          </p:cNvPr>
          <p:cNvSpPr/>
          <p:nvPr/>
        </p:nvSpPr>
        <p:spPr>
          <a:xfrm>
            <a:off x="1678819" y="1674309"/>
            <a:ext cx="8719930" cy="4277389"/>
          </a:xfrm>
          <a:prstGeom prst="rect">
            <a:avLst/>
          </a:prstGeom>
        </p:spPr>
        <p:txBody>
          <a:bodyPr wrap="square">
            <a:spAutoFit/>
          </a:bodyPr>
          <a:lstStyle/>
          <a:p>
            <a:pPr>
              <a:spcAft>
                <a:spcPts val="1800"/>
              </a:spcAft>
            </a:pPr>
            <a:r>
              <a:rPr lang="ru-RU" sz="2000" dirty="0">
                <a:solidFill>
                  <a:srgbClr val="000000"/>
                </a:solidFill>
                <a:ea typeface="Times New Roman" panose="02020603050405020304" pitchFamily="18" charset="0"/>
              </a:rPr>
              <a:t>В зависимости от степени участия модератора</a:t>
            </a:r>
            <a:endParaRPr lang="be-BY" sz="2000" dirty="0">
              <a:ea typeface="Times New Roman" panose="02020603050405020304" pitchFamily="18" charset="0"/>
            </a:endParaRPr>
          </a:p>
          <a:p>
            <a:pPr marL="342900" lvl="0" indent="-342900">
              <a:lnSpc>
                <a:spcPts val="1650"/>
              </a:lnSpc>
              <a:spcAft>
                <a:spcPts val="800"/>
              </a:spcAft>
              <a:buSzPts val="1000"/>
              <a:buFont typeface="Symbol" panose="05050102010706020507" pitchFamily="18" charset="2"/>
              <a:buChar char=""/>
              <a:tabLst>
                <a:tab pos="457200" algn="l"/>
              </a:tabLst>
            </a:pPr>
            <a:r>
              <a:rPr lang="ru-RU" sz="2000" b="1" i="1" dirty="0">
                <a:ea typeface="Calibri" panose="020F0502020204030204" pitchFamily="34" charset="0"/>
                <a:cs typeface="Times New Roman" panose="02020603050405020304" pitchFamily="18" charset="0"/>
              </a:rPr>
              <a:t>модерируемое</a:t>
            </a:r>
            <a:r>
              <a:rPr lang="ru-RU" sz="2000" dirty="0">
                <a:solidFill>
                  <a:srgbClr val="000000"/>
                </a:solidFill>
                <a:ea typeface="Calibri" panose="020F0502020204030204" pitchFamily="34" charset="0"/>
                <a:cs typeface="Times New Roman" panose="02020603050405020304" pitchFamily="18" charset="0"/>
              </a:rPr>
              <a:t> — модератор наблюдает за ходом выполнения</a:t>
            </a:r>
          </a:p>
          <a:p>
            <a:pPr marL="342900" lvl="0" indent="-342900">
              <a:lnSpc>
                <a:spcPts val="1650"/>
              </a:lnSpc>
              <a:spcAft>
                <a:spcPts val="800"/>
              </a:spcAft>
              <a:buSzPts val="1000"/>
              <a:buFont typeface="Symbol" panose="05050102010706020507" pitchFamily="18" charset="2"/>
              <a:buChar char=""/>
              <a:tabLst>
                <a:tab pos="457200" algn="l"/>
              </a:tabLst>
            </a:pPr>
            <a:r>
              <a:rPr lang="ru-RU" sz="2000" dirty="0">
                <a:solidFill>
                  <a:srgbClr val="000000"/>
                </a:solidFill>
                <a:ea typeface="Calibri" panose="020F0502020204030204" pitchFamily="34" charset="0"/>
                <a:cs typeface="Times New Roman" panose="02020603050405020304" pitchFamily="18" charset="0"/>
              </a:rPr>
              <a:t>заданий</a:t>
            </a:r>
            <a:endParaRPr lang="be-BY" sz="2000" dirty="0">
              <a:ea typeface="Calibri" panose="020F0502020204030204" pitchFamily="34" charset="0"/>
              <a:cs typeface="Times New Roman" panose="02020603050405020304" pitchFamily="18" charset="0"/>
            </a:endParaRPr>
          </a:p>
          <a:p>
            <a:pPr marL="342900" lvl="0" indent="-342900">
              <a:lnSpc>
                <a:spcPts val="1650"/>
              </a:lnSpc>
              <a:spcAft>
                <a:spcPts val="800"/>
              </a:spcAft>
              <a:buSzPts val="1000"/>
              <a:buFont typeface="Symbol" panose="05050102010706020507" pitchFamily="18" charset="2"/>
              <a:buChar char=""/>
              <a:tabLst>
                <a:tab pos="457200" algn="l"/>
              </a:tabLst>
            </a:pPr>
            <a:r>
              <a:rPr lang="ru-RU" sz="2000" b="1" i="1" dirty="0" err="1">
                <a:ea typeface="Calibri" panose="020F0502020204030204" pitchFamily="34" charset="0"/>
                <a:cs typeface="Times New Roman" panose="02020603050405020304" pitchFamily="18" charset="0"/>
              </a:rPr>
              <a:t>немодерируемое</a:t>
            </a:r>
            <a:r>
              <a:rPr lang="ru-RU" sz="2000" b="1" i="1" dirty="0">
                <a:solidFill>
                  <a:srgbClr val="595959"/>
                </a:solidFill>
                <a:ea typeface="Calibri" panose="020F0502020204030204" pitchFamily="34" charset="0"/>
                <a:cs typeface="Times New Roman" panose="02020603050405020304" pitchFamily="18" charset="0"/>
              </a:rPr>
              <a:t> </a:t>
            </a:r>
            <a:r>
              <a:rPr lang="ru-RU" sz="2000" dirty="0">
                <a:solidFill>
                  <a:srgbClr val="000000"/>
                </a:solidFill>
                <a:ea typeface="Calibri" panose="020F0502020204030204" pitchFamily="34" charset="0"/>
                <a:cs typeface="Times New Roman" panose="02020603050405020304" pitchFamily="18" charset="0"/>
              </a:rPr>
              <a:t>— специализированный сервис дает задания</a:t>
            </a:r>
          </a:p>
          <a:p>
            <a:pPr marL="342900" lvl="0" indent="-342900">
              <a:lnSpc>
                <a:spcPts val="1650"/>
              </a:lnSpc>
              <a:spcAft>
                <a:spcPts val="800"/>
              </a:spcAft>
              <a:buSzPts val="1000"/>
              <a:buFont typeface="Symbol" panose="05050102010706020507" pitchFamily="18" charset="2"/>
              <a:buChar char=""/>
              <a:tabLst>
                <a:tab pos="457200" algn="l"/>
              </a:tabLst>
            </a:pPr>
            <a:r>
              <a:rPr lang="ru-RU" sz="2000" dirty="0">
                <a:solidFill>
                  <a:srgbClr val="000000"/>
                </a:solidFill>
                <a:ea typeface="Calibri" panose="020F0502020204030204" pitchFamily="34" charset="0"/>
                <a:cs typeface="Times New Roman" panose="02020603050405020304" pitchFamily="18" charset="0"/>
              </a:rPr>
              <a:t>автономно. </a:t>
            </a:r>
            <a:endParaRPr lang="be-BY" sz="2000" dirty="0">
              <a:ea typeface="Calibri" panose="020F0502020204030204" pitchFamily="34" charset="0"/>
              <a:cs typeface="Times New Roman" panose="02020603050405020304" pitchFamily="18" charset="0"/>
            </a:endParaRPr>
          </a:p>
          <a:p>
            <a:pPr>
              <a:spcAft>
                <a:spcPts val="1800"/>
              </a:spcAft>
            </a:pPr>
            <a:r>
              <a:rPr lang="ru-RU" sz="2000" dirty="0">
                <a:solidFill>
                  <a:srgbClr val="000000"/>
                </a:solidFill>
                <a:ea typeface="Times New Roman" panose="02020603050405020304" pitchFamily="18" charset="0"/>
              </a:rPr>
              <a:t>В зависимости от места расположения респондента:</a:t>
            </a:r>
            <a:endParaRPr lang="be-BY" sz="2000" dirty="0">
              <a:ea typeface="Times New Roman" panose="02020603050405020304" pitchFamily="18" charset="0"/>
            </a:endParaRPr>
          </a:p>
          <a:p>
            <a:pPr marL="342900" lvl="0" indent="-342900">
              <a:lnSpc>
                <a:spcPts val="1650"/>
              </a:lnSpc>
              <a:spcAft>
                <a:spcPts val="800"/>
              </a:spcAft>
              <a:buSzPts val="1000"/>
              <a:buFont typeface="Symbol" panose="05050102010706020507" pitchFamily="18" charset="2"/>
              <a:buChar char=""/>
              <a:tabLst>
                <a:tab pos="457200" algn="l"/>
              </a:tabLst>
            </a:pPr>
            <a:r>
              <a:rPr lang="ru-RU" sz="2000" b="1" i="1" dirty="0">
                <a:ea typeface="Calibri" panose="020F0502020204030204" pitchFamily="34" charset="0"/>
                <a:cs typeface="Times New Roman" panose="02020603050405020304" pitchFamily="18" charset="0"/>
              </a:rPr>
              <a:t>очное</a:t>
            </a:r>
            <a:r>
              <a:rPr lang="ru-RU" sz="2000" dirty="0">
                <a:solidFill>
                  <a:srgbClr val="000000"/>
                </a:solidFill>
                <a:ea typeface="Calibri" panose="020F0502020204030204" pitchFamily="34" charset="0"/>
                <a:cs typeface="Times New Roman" panose="02020603050405020304" pitchFamily="18" charset="0"/>
              </a:rPr>
              <a:t> — респондент и модератор находятся в одном помещении,</a:t>
            </a:r>
          </a:p>
          <a:p>
            <a:pPr marL="342900" lvl="0" indent="-342900">
              <a:lnSpc>
                <a:spcPts val="1650"/>
              </a:lnSpc>
              <a:spcAft>
                <a:spcPts val="800"/>
              </a:spcAft>
              <a:buSzPts val="1000"/>
              <a:buFont typeface="Symbol" panose="05050102010706020507" pitchFamily="18" charset="2"/>
              <a:buChar char=""/>
              <a:tabLst>
                <a:tab pos="457200" algn="l"/>
              </a:tabLst>
            </a:pPr>
            <a:r>
              <a:rPr lang="ru-RU" sz="2000" dirty="0">
                <a:solidFill>
                  <a:srgbClr val="000000"/>
                </a:solidFill>
                <a:ea typeface="Calibri" panose="020F0502020204030204" pitchFamily="34" charset="0"/>
                <a:cs typeface="Times New Roman" panose="02020603050405020304" pitchFamily="18" charset="0"/>
              </a:rPr>
              <a:t> как правило, в лаборатории, и общаются непосредственно;</a:t>
            </a:r>
            <a:endParaRPr lang="be-BY" sz="2000" dirty="0">
              <a:ea typeface="Calibri" panose="020F0502020204030204" pitchFamily="34" charset="0"/>
              <a:cs typeface="Times New Roman" panose="02020603050405020304" pitchFamily="18" charset="0"/>
            </a:endParaRPr>
          </a:p>
          <a:p>
            <a:pPr marL="342900" lvl="0" indent="-342900">
              <a:lnSpc>
                <a:spcPts val="1650"/>
              </a:lnSpc>
              <a:spcAft>
                <a:spcPts val="800"/>
              </a:spcAft>
              <a:buSzPts val="1000"/>
              <a:buFont typeface="Symbol" panose="05050102010706020507" pitchFamily="18" charset="2"/>
              <a:buChar char=""/>
              <a:tabLst>
                <a:tab pos="457200" algn="l"/>
              </a:tabLst>
            </a:pPr>
            <a:r>
              <a:rPr lang="ru-RU" sz="2000" b="1" i="1" dirty="0">
                <a:ea typeface="Calibri" panose="020F0502020204030204" pitchFamily="34" charset="0"/>
                <a:cs typeface="Times New Roman" panose="02020603050405020304" pitchFamily="18" charset="0"/>
              </a:rPr>
              <a:t>удаленное</a:t>
            </a:r>
            <a:r>
              <a:rPr lang="ru-RU" sz="2000" dirty="0">
                <a:solidFill>
                  <a:srgbClr val="000000"/>
                </a:solidFill>
                <a:ea typeface="Calibri" panose="020F0502020204030204" pitchFamily="34" charset="0"/>
                <a:cs typeface="Times New Roman" panose="02020603050405020304" pitchFamily="18" charset="0"/>
              </a:rPr>
              <a:t> — респондент участвует в тестировании из дома или</a:t>
            </a:r>
          </a:p>
          <a:p>
            <a:pPr marL="342900" lvl="0" indent="-342900">
              <a:lnSpc>
                <a:spcPts val="1650"/>
              </a:lnSpc>
              <a:spcAft>
                <a:spcPts val="800"/>
              </a:spcAft>
              <a:buSzPts val="1000"/>
              <a:buFont typeface="Symbol" panose="05050102010706020507" pitchFamily="18" charset="2"/>
              <a:buChar char=""/>
              <a:tabLst>
                <a:tab pos="457200" algn="l"/>
              </a:tabLst>
            </a:pPr>
            <a:r>
              <a:rPr lang="ru-RU" sz="2000" dirty="0">
                <a:solidFill>
                  <a:srgbClr val="000000"/>
                </a:solidFill>
                <a:ea typeface="Calibri" panose="020F0502020204030204" pitchFamily="34" charset="0"/>
                <a:cs typeface="Times New Roman" panose="02020603050405020304" pitchFamily="18" charset="0"/>
              </a:rPr>
              <a:t> со своего рабочего места. Как правило, это </a:t>
            </a:r>
            <a:r>
              <a:rPr lang="ru-RU" sz="2000" dirty="0" err="1">
                <a:solidFill>
                  <a:srgbClr val="000000"/>
                </a:solidFill>
                <a:ea typeface="Calibri" panose="020F0502020204030204" pitchFamily="34" charset="0"/>
                <a:cs typeface="Times New Roman" panose="02020603050405020304" pitchFamily="18" charset="0"/>
              </a:rPr>
              <a:t>немодерируемое</a:t>
            </a:r>
            <a:endParaRPr lang="ru-RU" sz="2000" dirty="0">
              <a:solidFill>
                <a:srgbClr val="000000"/>
              </a:solidFill>
              <a:ea typeface="Calibri" panose="020F0502020204030204" pitchFamily="34" charset="0"/>
              <a:cs typeface="Times New Roman" panose="02020603050405020304" pitchFamily="18" charset="0"/>
            </a:endParaRPr>
          </a:p>
          <a:p>
            <a:pPr marL="342900" lvl="0" indent="-342900">
              <a:lnSpc>
                <a:spcPts val="1650"/>
              </a:lnSpc>
              <a:spcAft>
                <a:spcPts val="800"/>
              </a:spcAft>
              <a:buSzPts val="1000"/>
              <a:buFont typeface="Symbol" panose="05050102010706020507" pitchFamily="18" charset="2"/>
              <a:buChar char=""/>
              <a:tabLst>
                <a:tab pos="457200" algn="l"/>
              </a:tabLst>
            </a:pPr>
            <a:r>
              <a:rPr lang="ru-RU" sz="2000" dirty="0">
                <a:solidFill>
                  <a:srgbClr val="000000"/>
                </a:solidFill>
                <a:ea typeface="Calibri" panose="020F0502020204030204" pitchFamily="34" charset="0"/>
                <a:cs typeface="Times New Roman" panose="02020603050405020304" pitchFamily="18" charset="0"/>
              </a:rPr>
              <a:t> тестирование. Если требуется участие модератора, аналитик</a:t>
            </a:r>
          </a:p>
          <a:p>
            <a:pPr marL="342900" lvl="0" indent="-342900">
              <a:lnSpc>
                <a:spcPts val="1650"/>
              </a:lnSpc>
              <a:spcAft>
                <a:spcPts val="800"/>
              </a:spcAft>
              <a:buSzPts val="1000"/>
              <a:buFont typeface="Symbol" panose="05050102010706020507" pitchFamily="18" charset="2"/>
              <a:buChar char=""/>
              <a:tabLst>
                <a:tab pos="457200" algn="l"/>
              </a:tabLst>
            </a:pPr>
            <a:r>
              <a:rPr lang="ru-RU" sz="2000" dirty="0">
                <a:solidFill>
                  <a:srgbClr val="000000"/>
                </a:solidFill>
                <a:ea typeface="Calibri" panose="020F0502020204030204" pitchFamily="34" charset="0"/>
                <a:cs typeface="Times New Roman" panose="02020603050405020304" pitchFamily="18" charset="0"/>
              </a:rPr>
              <a:t>общается с респондентом по видеосвязи.</a:t>
            </a:r>
            <a:endParaRPr lang="be-BY"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9733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5739EA-86BD-4761-8D16-F8FBC255A545}"/>
              </a:ext>
            </a:extLst>
          </p:cNvPr>
          <p:cNvSpPr>
            <a:spLocks noGrp="1"/>
          </p:cNvSpPr>
          <p:nvPr>
            <p:ph type="title"/>
          </p:nvPr>
        </p:nvSpPr>
        <p:spPr>
          <a:xfrm>
            <a:off x="1446340" y="0"/>
            <a:ext cx="8596668" cy="1027611"/>
          </a:xfrm>
        </p:spPr>
        <p:txBody>
          <a:bodyPr/>
          <a:lstStyle/>
          <a:p>
            <a:r>
              <a:rPr lang="ru-RU" b="1" dirty="0">
                <a:solidFill>
                  <a:schemeClr val="tx1"/>
                </a:solidFill>
              </a:rPr>
              <a:t>Виды юзабилити-тестирования </a:t>
            </a:r>
            <a:endParaRPr lang="be-BY" dirty="0"/>
          </a:p>
        </p:txBody>
      </p:sp>
      <p:sp>
        <p:nvSpPr>
          <p:cNvPr id="5" name="Прямоугольник 4">
            <a:extLst>
              <a:ext uri="{FF2B5EF4-FFF2-40B4-BE49-F238E27FC236}">
                <a16:creationId xmlns:a16="http://schemas.microsoft.com/office/drawing/2014/main" id="{4F4CB4A2-F759-4F4C-B955-27978EA53779}"/>
              </a:ext>
            </a:extLst>
          </p:cNvPr>
          <p:cNvSpPr/>
          <p:nvPr/>
        </p:nvSpPr>
        <p:spPr>
          <a:xfrm>
            <a:off x="0" y="740228"/>
            <a:ext cx="11939451" cy="5698996"/>
          </a:xfrm>
          <a:prstGeom prst="rect">
            <a:avLst/>
          </a:prstGeom>
        </p:spPr>
        <p:txBody>
          <a:bodyPr wrap="square">
            <a:spAutoFit/>
          </a:bodyPr>
          <a:lstStyle/>
          <a:p>
            <a:pPr>
              <a:spcAft>
                <a:spcPts val="1800"/>
              </a:spcAft>
            </a:pPr>
            <a:endParaRPr lang="be-BY" sz="2800" dirty="0">
              <a:ea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ru-RU" sz="2800" b="1" i="1" dirty="0" err="1">
                <a:ea typeface="Calibri" panose="020F0502020204030204" pitchFamily="34" charset="0"/>
                <a:cs typeface="Times New Roman" panose="02020603050405020304" pitchFamily="18" charset="0"/>
              </a:rPr>
              <a:t>эксплораторное</a:t>
            </a:r>
            <a:r>
              <a:rPr lang="ru-RU" sz="2800" b="1" i="1" dirty="0">
                <a:solidFill>
                  <a:srgbClr val="595959"/>
                </a:solidFill>
                <a:ea typeface="Calibri" panose="020F0502020204030204" pitchFamily="34" charset="0"/>
                <a:cs typeface="Times New Roman" panose="02020603050405020304" pitchFamily="18" charset="0"/>
              </a:rPr>
              <a:t> </a:t>
            </a:r>
            <a:r>
              <a:rPr lang="ru-RU" sz="2800" dirty="0">
                <a:solidFill>
                  <a:srgbClr val="000000"/>
                </a:solidFill>
                <a:ea typeface="Calibri" panose="020F0502020204030204" pitchFamily="34" charset="0"/>
                <a:cs typeface="Times New Roman" panose="02020603050405020304" pitchFamily="18" charset="0"/>
              </a:rPr>
              <a:t>— проводится на стадии </a:t>
            </a:r>
            <a:r>
              <a:rPr lang="ru-RU" sz="2800" dirty="0" smtClean="0">
                <a:solidFill>
                  <a:srgbClr val="000000"/>
                </a:solidFill>
                <a:ea typeface="Calibri" panose="020F0502020204030204" pitchFamily="34" charset="0"/>
                <a:cs typeface="Times New Roman" panose="02020603050405020304" pitchFamily="18" charset="0"/>
              </a:rPr>
              <a:t>разработки концепции </a:t>
            </a:r>
            <a:r>
              <a:rPr lang="ru-RU" sz="2800" dirty="0">
                <a:solidFill>
                  <a:srgbClr val="000000"/>
                </a:solidFill>
                <a:ea typeface="Calibri" panose="020F0502020204030204" pitchFamily="34" charset="0"/>
                <a:cs typeface="Times New Roman" panose="02020603050405020304" pitchFamily="18" charset="0"/>
              </a:rPr>
              <a:t>интерфейса, чтобы проверить, </a:t>
            </a:r>
            <a:r>
              <a:rPr lang="ru-RU" sz="2800" dirty="0" smtClean="0">
                <a:solidFill>
                  <a:srgbClr val="000000"/>
                </a:solidFill>
                <a:ea typeface="Calibri" panose="020F0502020204030204" pitchFamily="34" charset="0"/>
                <a:cs typeface="Times New Roman" panose="02020603050405020304" pitchFamily="18" charset="0"/>
              </a:rPr>
              <a:t>насколько в</a:t>
            </a:r>
            <a:r>
              <a:rPr lang="ru-RU" sz="2800" dirty="0">
                <a:solidFill>
                  <a:srgbClr val="000000"/>
                </a:solidFill>
                <a:ea typeface="Calibri" panose="020F0502020204030204" pitchFamily="34" charset="0"/>
                <a:cs typeface="Times New Roman" panose="02020603050405020304" pitchFamily="18" charset="0"/>
              </a:rPr>
              <a:t> целом концепция понятна пользователям</a:t>
            </a:r>
            <a:r>
              <a:rPr lang="ru-RU" sz="2800" dirty="0" smtClean="0">
                <a:solidFill>
                  <a:srgbClr val="000000"/>
                </a:solidFill>
                <a:ea typeface="Calibri" panose="020F0502020204030204" pitchFamily="34" charset="0"/>
                <a:cs typeface="Times New Roman" panose="02020603050405020304" pitchFamily="18" charset="0"/>
              </a:rPr>
              <a:t>, </a:t>
            </a:r>
            <a:r>
              <a:rPr lang="ru-RU" sz="2800" dirty="0">
                <a:solidFill>
                  <a:srgbClr val="000000"/>
                </a:solidFill>
                <a:ea typeface="Calibri" panose="020F0502020204030204" pitchFamily="34" charset="0"/>
                <a:cs typeface="Times New Roman" panose="02020603050405020304" pitchFamily="18" charset="0"/>
              </a:rPr>
              <a:t>соответствует их потребностям и ожиданиям</a:t>
            </a:r>
            <a:r>
              <a:rPr lang="ru-RU" sz="2800" dirty="0" smtClean="0">
                <a:solidFill>
                  <a:srgbClr val="000000"/>
                </a:solidFill>
                <a:ea typeface="Calibri" panose="020F0502020204030204" pitchFamily="34" charset="0"/>
                <a:cs typeface="Times New Roman" panose="02020603050405020304" pitchFamily="18" charset="0"/>
              </a:rPr>
              <a:t>;</a:t>
            </a:r>
            <a:endParaRPr lang="be-BY" sz="2800" dirty="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ru-RU" sz="2800" b="1" i="1" dirty="0">
                <a:ea typeface="Calibri" panose="020F0502020204030204" pitchFamily="34" charset="0"/>
                <a:cs typeface="Times New Roman" panose="02020603050405020304" pitchFamily="18" charset="0"/>
              </a:rPr>
              <a:t>проверочное</a:t>
            </a:r>
            <a:r>
              <a:rPr lang="ru-RU" sz="2800" b="1" i="1" dirty="0">
                <a:solidFill>
                  <a:srgbClr val="595959"/>
                </a:solidFill>
                <a:ea typeface="Calibri" panose="020F0502020204030204" pitchFamily="34" charset="0"/>
                <a:cs typeface="Times New Roman" panose="02020603050405020304" pitchFamily="18" charset="0"/>
              </a:rPr>
              <a:t> </a:t>
            </a:r>
            <a:r>
              <a:rPr lang="ru-RU" sz="2800" dirty="0">
                <a:solidFill>
                  <a:srgbClr val="000000"/>
                </a:solidFill>
                <a:ea typeface="Calibri" panose="020F0502020204030204" pitchFamily="34" charset="0"/>
                <a:cs typeface="Times New Roman" panose="02020603050405020304" pitchFamily="18" charset="0"/>
              </a:rPr>
              <a:t>— проводится, чтобы найти и </a:t>
            </a:r>
            <a:r>
              <a:rPr lang="ru-RU" sz="2800" dirty="0" smtClean="0">
                <a:solidFill>
                  <a:srgbClr val="000000"/>
                </a:solidFill>
                <a:ea typeface="Calibri" panose="020F0502020204030204" pitchFamily="34" charset="0"/>
                <a:cs typeface="Times New Roman" panose="02020603050405020304" pitchFamily="18" charset="0"/>
              </a:rPr>
              <a:t>исправить </a:t>
            </a:r>
            <a:r>
              <a:rPr lang="ru-RU" sz="2800" dirty="0">
                <a:solidFill>
                  <a:srgbClr val="000000"/>
                </a:solidFill>
                <a:ea typeface="Calibri" panose="020F0502020204030204" pitchFamily="34" charset="0"/>
                <a:cs typeface="Times New Roman" panose="02020603050405020304" pitchFamily="18" charset="0"/>
              </a:rPr>
              <a:t>юзабилити-проблемы или оценить </a:t>
            </a:r>
            <a:r>
              <a:rPr lang="ru-RU" sz="2800" dirty="0" smtClean="0">
                <a:solidFill>
                  <a:srgbClr val="000000"/>
                </a:solidFill>
                <a:ea typeface="Calibri" panose="020F0502020204030204" pitchFamily="34" charset="0"/>
                <a:cs typeface="Times New Roman" panose="02020603050405020304" pitchFamily="18" charset="0"/>
              </a:rPr>
              <a:t>показатели эффективности </a:t>
            </a:r>
            <a:r>
              <a:rPr lang="ru-RU" sz="2800" dirty="0">
                <a:solidFill>
                  <a:srgbClr val="000000"/>
                </a:solidFill>
                <a:ea typeface="Calibri" panose="020F0502020204030204" pitchFamily="34" charset="0"/>
                <a:cs typeface="Times New Roman" panose="02020603050405020304" pitchFamily="18" charset="0"/>
              </a:rPr>
              <a:t>готового продукта или его </a:t>
            </a:r>
            <a:r>
              <a:rPr lang="ru-RU" sz="2800" dirty="0" smtClean="0">
                <a:solidFill>
                  <a:srgbClr val="000000"/>
                </a:solidFill>
                <a:ea typeface="Calibri" panose="020F0502020204030204" pitchFamily="34" charset="0"/>
                <a:cs typeface="Times New Roman" panose="02020603050405020304" pitchFamily="18" charset="0"/>
              </a:rPr>
              <a:t>макета (время</a:t>
            </a:r>
            <a:r>
              <a:rPr lang="ru-RU" sz="2800" dirty="0">
                <a:solidFill>
                  <a:srgbClr val="000000"/>
                </a:solidFill>
                <a:ea typeface="Calibri" panose="020F0502020204030204" pitchFamily="34" charset="0"/>
                <a:cs typeface="Times New Roman" panose="02020603050405020304" pitchFamily="18" charset="0"/>
              </a:rPr>
              <a:t>, затраченное на выполнение </a:t>
            </a:r>
            <a:r>
              <a:rPr lang="ru-RU" sz="2800" dirty="0" smtClean="0">
                <a:solidFill>
                  <a:srgbClr val="000000"/>
                </a:solidFill>
                <a:ea typeface="Calibri" panose="020F0502020204030204" pitchFamily="34" charset="0"/>
                <a:cs typeface="Times New Roman" panose="02020603050405020304" pitchFamily="18" charset="0"/>
              </a:rPr>
              <a:t>задач, удовлетворенность </a:t>
            </a:r>
            <a:r>
              <a:rPr lang="ru-RU" sz="2800" dirty="0">
                <a:solidFill>
                  <a:srgbClr val="000000"/>
                </a:solidFill>
                <a:ea typeface="Calibri" panose="020F0502020204030204" pitchFamily="34" charset="0"/>
                <a:cs typeface="Times New Roman" panose="02020603050405020304" pitchFamily="18" charset="0"/>
              </a:rPr>
              <a:t>пользователей и т.п</a:t>
            </a:r>
            <a:r>
              <a:rPr lang="ru-RU" sz="2800" dirty="0" smtClean="0">
                <a:solidFill>
                  <a:srgbClr val="000000"/>
                </a:solidFill>
                <a:ea typeface="Calibri" panose="020F0502020204030204" pitchFamily="34" charset="0"/>
                <a:cs typeface="Times New Roman" panose="02020603050405020304" pitchFamily="18" charset="0"/>
              </a:rPr>
              <a:t>.);</a:t>
            </a:r>
            <a:endParaRPr lang="be-BY" sz="2800" dirty="0">
              <a:ea typeface="Calibri" panose="020F050202020403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ru-RU" sz="2800" b="1" i="1" dirty="0">
                <a:ea typeface="Calibri" panose="020F0502020204030204" pitchFamily="34" charset="0"/>
                <a:cs typeface="Times New Roman" panose="02020603050405020304" pitchFamily="18" charset="0"/>
              </a:rPr>
              <a:t>сравнительное</a:t>
            </a:r>
            <a:r>
              <a:rPr lang="ru-RU" sz="2800" dirty="0">
                <a:solidFill>
                  <a:srgbClr val="000000"/>
                </a:solidFill>
                <a:ea typeface="Calibri" panose="020F0502020204030204" pitchFamily="34" charset="0"/>
                <a:cs typeface="Times New Roman" panose="02020603050405020304" pitchFamily="18" charset="0"/>
              </a:rPr>
              <a:t> — проводится, чтобы </a:t>
            </a:r>
            <a:r>
              <a:rPr lang="ru-RU" sz="2800" dirty="0" smtClean="0">
                <a:solidFill>
                  <a:srgbClr val="000000"/>
                </a:solidFill>
                <a:ea typeface="Calibri" panose="020F0502020204030204" pitchFamily="34" charset="0"/>
                <a:cs typeface="Times New Roman" panose="02020603050405020304" pitchFamily="18" charset="0"/>
              </a:rPr>
              <a:t>сравнить эффективность </a:t>
            </a:r>
            <a:r>
              <a:rPr lang="ru-RU" sz="2800" dirty="0">
                <a:solidFill>
                  <a:srgbClr val="000000"/>
                </a:solidFill>
                <a:ea typeface="Calibri" panose="020F0502020204030204" pitchFamily="34" charset="0"/>
                <a:cs typeface="Times New Roman" panose="02020603050405020304" pitchFamily="18" charset="0"/>
              </a:rPr>
              <a:t>новой и старой версий или </a:t>
            </a:r>
            <a:r>
              <a:rPr lang="ru-RU" sz="2800" dirty="0" smtClean="0">
                <a:solidFill>
                  <a:srgbClr val="000000"/>
                </a:solidFill>
                <a:ea typeface="Calibri" panose="020F0502020204030204" pitchFamily="34" charset="0"/>
                <a:cs typeface="Times New Roman" panose="02020603050405020304" pitchFamily="18" charset="0"/>
              </a:rPr>
              <a:t>двух конкурирующих </a:t>
            </a:r>
            <a:r>
              <a:rPr lang="ru-RU" sz="2800" dirty="0">
                <a:solidFill>
                  <a:srgbClr val="000000"/>
                </a:solidFill>
                <a:ea typeface="Calibri" panose="020F0502020204030204" pitchFamily="34" charset="0"/>
                <a:cs typeface="Times New Roman" panose="02020603050405020304" pitchFamily="18" charset="0"/>
              </a:rPr>
              <a:t>продуктов; требует участия </a:t>
            </a:r>
            <a:r>
              <a:rPr lang="ru-RU" sz="2800" dirty="0" smtClean="0">
                <a:solidFill>
                  <a:srgbClr val="000000"/>
                </a:solidFill>
                <a:ea typeface="Calibri" panose="020F0502020204030204" pitchFamily="34" charset="0"/>
                <a:cs typeface="Times New Roman" panose="02020603050405020304" pitchFamily="18" charset="0"/>
              </a:rPr>
              <a:t> большого </a:t>
            </a:r>
            <a:r>
              <a:rPr lang="ru-RU" sz="2800" dirty="0">
                <a:solidFill>
                  <a:srgbClr val="000000"/>
                </a:solidFill>
                <a:ea typeface="Calibri" panose="020F0502020204030204" pitchFamily="34" charset="0"/>
                <a:cs typeface="Times New Roman" panose="02020603050405020304" pitchFamily="18" charset="0"/>
              </a:rPr>
              <a:t>количества респондентов, чтобы </a:t>
            </a:r>
            <a:r>
              <a:rPr lang="ru-RU" sz="2800" dirty="0" smtClean="0">
                <a:solidFill>
                  <a:srgbClr val="000000"/>
                </a:solidFill>
                <a:ea typeface="Calibri" panose="020F0502020204030204" pitchFamily="34" charset="0"/>
                <a:cs typeface="Times New Roman" panose="02020603050405020304" pitchFamily="18" charset="0"/>
              </a:rPr>
              <a:t>можно было </a:t>
            </a:r>
            <a:r>
              <a:rPr lang="ru-RU" sz="2800" dirty="0">
                <a:solidFill>
                  <a:srgbClr val="000000"/>
                </a:solidFill>
                <a:ea typeface="Calibri" panose="020F0502020204030204" pitchFamily="34" charset="0"/>
                <a:cs typeface="Times New Roman" panose="02020603050405020304" pitchFamily="18" charset="0"/>
              </a:rPr>
              <a:t>делать статистически значимые выводы.</a:t>
            </a:r>
            <a:endParaRPr lang="be-BY"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51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04638F-1485-45A4-979A-29645714335F}"/>
              </a:ext>
            </a:extLst>
          </p:cNvPr>
          <p:cNvSpPr>
            <a:spLocks noGrp="1"/>
          </p:cNvSpPr>
          <p:nvPr>
            <p:ph type="title"/>
          </p:nvPr>
        </p:nvSpPr>
        <p:spPr/>
        <p:txBody>
          <a:bodyPr>
            <a:normAutofit fontScale="90000"/>
          </a:bodyPr>
          <a:lstStyle/>
          <a:p>
            <a:r>
              <a:rPr lang="ru-RU" b="1" dirty="0">
                <a:solidFill>
                  <a:schemeClr val="tx1"/>
                </a:solidFill>
              </a:rPr>
              <a:t>ОЦЕНКА ОТТЕСТИРОВАННОСТИ ПРОЕКТА: МЕТРИКИ И МЕТОДИКА ИНТЕГРАЛЬНОЙ ОЦЕНКИ.</a:t>
            </a:r>
            <a:r>
              <a:rPr lang="be-BY" dirty="0"/>
              <a:t/>
            </a:r>
            <a:br>
              <a:rPr lang="be-BY" dirty="0"/>
            </a:br>
            <a:endParaRPr lang="be-BY" dirty="0"/>
          </a:p>
        </p:txBody>
      </p:sp>
      <p:sp>
        <p:nvSpPr>
          <p:cNvPr id="4" name="Прямоугольник 3">
            <a:extLst>
              <a:ext uri="{FF2B5EF4-FFF2-40B4-BE49-F238E27FC236}">
                <a16:creationId xmlns:a16="http://schemas.microsoft.com/office/drawing/2014/main" id="{B32DDA82-3FAA-4F29-90D3-D191CC683ACD}"/>
              </a:ext>
            </a:extLst>
          </p:cNvPr>
          <p:cNvSpPr/>
          <p:nvPr/>
        </p:nvSpPr>
        <p:spPr>
          <a:xfrm>
            <a:off x="677334" y="2405421"/>
            <a:ext cx="8596668" cy="4232121"/>
          </a:xfrm>
          <a:prstGeom prst="rect">
            <a:avLst/>
          </a:prstGeom>
        </p:spPr>
        <p:txBody>
          <a:bodyPr wrap="square">
            <a:spAutoFit/>
          </a:bodyPr>
          <a:lstStyle/>
          <a:p>
            <a:pPr>
              <a:lnSpc>
                <a:spcPct val="107000"/>
              </a:lnSpc>
              <a:spcBef>
                <a:spcPts val="375"/>
              </a:spcBef>
              <a:spcAft>
                <a:spcPts val="375"/>
              </a:spcAft>
            </a:pPr>
            <a:r>
              <a:rPr lang="ru-RU" sz="2400" b="1" dirty="0">
                <a:solidFill>
                  <a:srgbClr val="000000"/>
                </a:solidFill>
                <a:latin typeface="+mj-lt"/>
                <a:ea typeface="Times New Roman" panose="02020603050405020304" pitchFamily="18" charset="0"/>
                <a:cs typeface="Times New Roman" panose="02020603050405020304" pitchFamily="18" charset="0"/>
              </a:rPr>
              <a:t>О</a:t>
            </a:r>
            <a:r>
              <a:rPr lang="ru-RU" sz="2400" b="1" i="1" dirty="0">
                <a:solidFill>
                  <a:srgbClr val="000000"/>
                </a:solidFill>
                <a:latin typeface="+mj-lt"/>
                <a:ea typeface="Times New Roman" panose="02020603050405020304" pitchFamily="18" charset="0"/>
                <a:cs typeface="Times New Roman" panose="02020603050405020304" pitchFamily="18" charset="0"/>
              </a:rPr>
              <a:t>ценка Покрытия Программы и Проекта</a:t>
            </a:r>
            <a:endParaRPr lang="be-BY" sz="2400" b="1" i="1" dirty="0">
              <a:solidFill>
                <a:srgbClr val="1F3763"/>
              </a:solidFill>
              <a:latin typeface="+mj-lt"/>
              <a:ea typeface="Times New Roman" panose="02020603050405020304" pitchFamily="18" charset="0"/>
              <a:cs typeface="Times New Roman" panose="02020603050405020304" pitchFamily="18" charset="0"/>
            </a:endParaRPr>
          </a:p>
          <a:p>
            <a:r>
              <a:rPr lang="ru-RU" sz="2400" i="1" dirty="0">
                <a:solidFill>
                  <a:srgbClr val="000000"/>
                </a:solidFill>
                <a:latin typeface="+mj-lt"/>
                <a:ea typeface="Times New Roman" panose="02020603050405020304" pitchFamily="18" charset="0"/>
              </a:rPr>
              <a:t>Тестирование программы</a:t>
            </a:r>
            <a:r>
              <a:rPr lang="ru-RU" sz="2400" dirty="0">
                <a:solidFill>
                  <a:srgbClr val="000000"/>
                </a:solidFill>
                <a:latin typeface="+mj-lt"/>
                <a:ea typeface="Times New Roman" panose="02020603050405020304" pitchFamily="18" charset="0"/>
              </a:rPr>
              <a:t> </a:t>
            </a:r>
            <a:r>
              <a:rPr lang="ru-RU" sz="2400" dirty="0">
                <a:solidFill>
                  <a:srgbClr val="8B0000"/>
                </a:solidFill>
                <a:latin typeface="+mj-lt"/>
                <a:ea typeface="Times New Roman" panose="02020603050405020304" pitchFamily="18" charset="0"/>
              </a:rPr>
              <a:t>Р</a:t>
            </a:r>
            <a:r>
              <a:rPr lang="ru-RU" sz="2400" dirty="0">
                <a:solidFill>
                  <a:srgbClr val="000000"/>
                </a:solidFill>
                <a:latin typeface="+mj-lt"/>
                <a:ea typeface="Times New Roman" panose="02020603050405020304" pitchFamily="18" charset="0"/>
              </a:rPr>
              <a:t> по некоторому критерию </a:t>
            </a:r>
            <a:r>
              <a:rPr lang="ru-RU" sz="2400" dirty="0">
                <a:solidFill>
                  <a:srgbClr val="8B0000"/>
                </a:solidFill>
                <a:latin typeface="+mj-lt"/>
                <a:ea typeface="Times New Roman" panose="02020603050405020304" pitchFamily="18" charset="0"/>
              </a:rPr>
              <a:t>С</a:t>
            </a:r>
            <a:r>
              <a:rPr lang="ru-RU" sz="2400" dirty="0">
                <a:solidFill>
                  <a:srgbClr val="000000"/>
                </a:solidFill>
                <a:latin typeface="+mj-lt"/>
                <a:ea typeface="Times New Roman" panose="02020603050405020304" pitchFamily="18" charset="0"/>
              </a:rPr>
              <a:t> означает покрытие </a:t>
            </a:r>
            <a:r>
              <a:rPr lang="ru-RU" sz="2400" i="1" dirty="0">
                <a:solidFill>
                  <a:srgbClr val="000000"/>
                </a:solidFill>
                <a:latin typeface="+mj-lt"/>
                <a:ea typeface="Times New Roman" panose="02020603050405020304" pitchFamily="18" charset="0"/>
              </a:rPr>
              <a:t>множества</a:t>
            </a:r>
            <a:r>
              <a:rPr lang="ru-RU" sz="2400" dirty="0">
                <a:solidFill>
                  <a:srgbClr val="000000"/>
                </a:solidFill>
                <a:latin typeface="+mj-lt"/>
                <a:ea typeface="Times New Roman" panose="02020603050405020304" pitchFamily="18" charset="0"/>
              </a:rPr>
              <a:t> компонентов программы </a:t>
            </a:r>
            <a:r>
              <a:rPr lang="ru-RU" sz="2400" dirty="0">
                <a:solidFill>
                  <a:srgbClr val="8B0000"/>
                </a:solidFill>
                <a:latin typeface="+mj-lt"/>
                <a:ea typeface="Times New Roman" panose="02020603050405020304" pitchFamily="18" charset="0"/>
              </a:rPr>
              <a:t>P М = {m</a:t>
            </a:r>
            <a:r>
              <a:rPr lang="ru-RU" sz="2400" baseline="-25000" dirty="0">
                <a:solidFill>
                  <a:srgbClr val="8B0000"/>
                </a:solidFill>
                <a:latin typeface="+mj-lt"/>
                <a:ea typeface="Times New Roman" panose="02020603050405020304" pitchFamily="18" charset="0"/>
              </a:rPr>
              <a:t>1</a:t>
            </a:r>
            <a:r>
              <a:rPr lang="ru-RU" sz="2400" dirty="0">
                <a:solidFill>
                  <a:srgbClr val="8B0000"/>
                </a:solidFill>
                <a:latin typeface="+mj-lt"/>
                <a:ea typeface="Times New Roman" panose="02020603050405020304" pitchFamily="18" charset="0"/>
              </a:rPr>
              <a:t>...</a:t>
            </a:r>
            <a:r>
              <a:rPr lang="ru-RU" sz="2400" dirty="0" err="1">
                <a:solidFill>
                  <a:srgbClr val="8B0000"/>
                </a:solidFill>
                <a:latin typeface="+mj-lt"/>
                <a:ea typeface="Times New Roman" panose="02020603050405020304" pitchFamily="18" charset="0"/>
              </a:rPr>
              <a:t>m</a:t>
            </a:r>
            <a:r>
              <a:rPr lang="ru-RU" sz="2400" baseline="-25000" dirty="0" err="1">
                <a:solidFill>
                  <a:srgbClr val="8B0000"/>
                </a:solidFill>
                <a:latin typeface="+mj-lt"/>
                <a:ea typeface="Times New Roman" panose="02020603050405020304" pitchFamily="18" charset="0"/>
              </a:rPr>
              <a:t>k</a:t>
            </a:r>
            <a:r>
              <a:rPr lang="ru-RU" sz="2400" dirty="0">
                <a:solidFill>
                  <a:srgbClr val="8B0000"/>
                </a:solidFill>
                <a:latin typeface="+mj-lt"/>
                <a:ea typeface="Times New Roman" panose="02020603050405020304" pitchFamily="18" charset="0"/>
              </a:rPr>
              <a:t>}</a:t>
            </a:r>
            <a:r>
              <a:rPr lang="ru-RU" sz="2400" dirty="0">
                <a:solidFill>
                  <a:srgbClr val="000000"/>
                </a:solidFill>
                <a:latin typeface="+mj-lt"/>
                <a:ea typeface="Times New Roman" panose="02020603050405020304" pitchFamily="18" charset="0"/>
              </a:rPr>
              <a:t>по элементам или по связям</a:t>
            </a:r>
            <a:endParaRPr lang="en-US" sz="2400" dirty="0">
              <a:solidFill>
                <a:srgbClr val="000000"/>
              </a:solidFill>
              <a:latin typeface="+mj-lt"/>
              <a:ea typeface="Times New Roman" panose="02020603050405020304" pitchFamily="18" charset="0"/>
            </a:endParaRPr>
          </a:p>
          <a:p>
            <a:endParaRPr lang="be-BY" sz="2400" dirty="0">
              <a:latin typeface="+mj-lt"/>
              <a:ea typeface="Times New Roman" panose="02020603050405020304" pitchFamily="18" charset="0"/>
            </a:endParaRPr>
          </a:p>
          <a:p>
            <a:r>
              <a:rPr lang="ru-RU" sz="2400" dirty="0">
                <a:solidFill>
                  <a:srgbClr val="8B0000"/>
                </a:solidFill>
                <a:latin typeface="+mj-lt"/>
                <a:ea typeface="Times New Roman" panose="02020603050405020304" pitchFamily="18" charset="0"/>
              </a:rPr>
              <a:t>T = {t</a:t>
            </a:r>
            <a:r>
              <a:rPr lang="ru-RU" sz="2400" baseline="-25000" dirty="0">
                <a:solidFill>
                  <a:srgbClr val="8B0000"/>
                </a:solidFill>
                <a:latin typeface="+mj-lt"/>
                <a:ea typeface="Times New Roman" panose="02020603050405020304" pitchFamily="18" charset="0"/>
              </a:rPr>
              <a:t>1</a:t>
            </a:r>
            <a:r>
              <a:rPr lang="ru-RU" sz="2400" dirty="0">
                <a:solidFill>
                  <a:srgbClr val="8B0000"/>
                </a:solidFill>
                <a:latin typeface="+mj-lt"/>
                <a:ea typeface="Times New Roman" panose="02020603050405020304" pitchFamily="18" charset="0"/>
              </a:rPr>
              <a:t>...</a:t>
            </a:r>
            <a:r>
              <a:rPr lang="ru-RU" sz="2400" dirty="0" err="1">
                <a:solidFill>
                  <a:srgbClr val="8B0000"/>
                </a:solidFill>
                <a:latin typeface="+mj-lt"/>
                <a:ea typeface="Times New Roman" panose="02020603050405020304" pitchFamily="18" charset="0"/>
              </a:rPr>
              <a:t>t</a:t>
            </a:r>
            <a:r>
              <a:rPr lang="ru-RU" sz="2400" baseline="-25000" dirty="0" err="1">
                <a:solidFill>
                  <a:srgbClr val="8B0000"/>
                </a:solidFill>
                <a:latin typeface="+mj-lt"/>
                <a:ea typeface="Times New Roman" panose="02020603050405020304" pitchFamily="18" charset="0"/>
              </a:rPr>
              <a:t>n</a:t>
            </a:r>
            <a:r>
              <a:rPr lang="ru-RU" sz="2400" dirty="0">
                <a:solidFill>
                  <a:srgbClr val="8B0000"/>
                </a:solidFill>
                <a:latin typeface="+mj-lt"/>
                <a:ea typeface="Times New Roman" panose="02020603050405020304" pitchFamily="18" charset="0"/>
              </a:rPr>
              <a:t>}</a:t>
            </a:r>
            <a:r>
              <a:rPr lang="ru-RU" sz="2400" dirty="0">
                <a:solidFill>
                  <a:srgbClr val="000000"/>
                </a:solidFill>
                <a:latin typeface="+mj-lt"/>
                <a:ea typeface="Times New Roman" panose="02020603050405020304" pitchFamily="18" charset="0"/>
              </a:rPr>
              <a:t> - </a:t>
            </a:r>
            <a:r>
              <a:rPr lang="ru-RU" sz="2400" i="1" dirty="0">
                <a:solidFill>
                  <a:srgbClr val="000000"/>
                </a:solidFill>
                <a:latin typeface="+mj-lt"/>
                <a:ea typeface="Times New Roman" panose="02020603050405020304" pitchFamily="18" charset="0"/>
              </a:rPr>
              <a:t>кортеж</a:t>
            </a:r>
            <a:r>
              <a:rPr lang="ru-RU" sz="2400" dirty="0">
                <a:solidFill>
                  <a:srgbClr val="000000"/>
                </a:solidFill>
                <a:latin typeface="+mj-lt"/>
                <a:ea typeface="Times New Roman" panose="02020603050405020304" pitchFamily="18" charset="0"/>
              </a:rPr>
              <a:t> </a:t>
            </a:r>
            <a:r>
              <a:rPr lang="ru-RU" sz="2400" dirty="0" err="1">
                <a:solidFill>
                  <a:srgbClr val="000000"/>
                </a:solidFill>
                <a:latin typeface="+mj-lt"/>
                <a:ea typeface="Times New Roman" panose="02020603050405020304" pitchFamily="18" charset="0"/>
              </a:rPr>
              <a:t>неизбыточных</a:t>
            </a:r>
            <a:r>
              <a:rPr lang="ru-RU" sz="2400" dirty="0">
                <a:solidFill>
                  <a:srgbClr val="000000"/>
                </a:solidFill>
                <a:latin typeface="+mj-lt"/>
                <a:ea typeface="Times New Roman" panose="02020603050405020304" pitchFamily="18" charset="0"/>
              </a:rPr>
              <a:t> тестов </a:t>
            </a:r>
            <a:r>
              <a:rPr lang="ru-RU" sz="2400" dirty="0" err="1">
                <a:solidFill>
                  <a:srgbClr val="8B0000"/>
                </a:solidFill>
                <a:latin typeface="+mj-lt"/>
                <a:ea typeface="Times New Roman" panose="02020603050405020304" pitchFamily="18" charset="0"/>
              </a:rPr>
              <a:t>t</a:t>
            </a:r>
            <a:r>
              <a:rPr lang="ru-RU" sz="2400" baseline="-25000" dirty="0" err="1">
                <a:solidFill>
                  <a:srgbClr val="8B0000"/>
                </a:solidFill>
                <a:latin typeface="+mj-lt"/>
                <a:ea typeface="Times New Roman" panose="02020603050405020304" pitchFamily="18" charset="0"/>
              </a:rPr>
              <a:t>i</a:t>
            </a:r>
            <a:r>
              <a:rPr lang="ru-RU" sz="2400" dirty="0">
                <a:solidFill>
                  <a:srgbClr val="000000"/>
                </a:solidFill>
                <a:latin typeface="+mj-lt"/>
                <a:ea typeface="Times New Roman" panose="02020603050405020304" pitchFamily="18" charset="0"/>
              </a:rPr>
              <a:t>.</a:t>
            </a:r>
            <a:endParaRPr lang="be-BY" sz="2400" dirty="0">
              <a:latin typeface="+mj-lt"/>
              <a:ea typeface="Times New Roman" panose="02020603050405020304" pitchFamily="18" charset="0"/>
            </a:endParaRPr>
          </a:p>
          <a:p>
            <a:r>
              <a:rPr lang="ru-RU" sz="2400" dirty="0">
                <a:solidFill>
                  <a:srgbClr val="000000"/>
                </a:solidFill>
                <a:latin typeface="+mj-lt"/>
                <a:ea typeface="Times New Roman" panose="02020603050405020304" pitchFamily="18" charset="0"/>
              </a:rPr>
              <a:t>Тест </a:t>
            </a:r>
            <a:r>
              <a:rPr lang="ru-RU" sz="2400" dirty="0" err="1">
                <a:solidFill>
                  <a:srgbClr val="8B0000"/>
                </a:solidFill>
                <a:latin typeface="+mj-lt"/>
                <a:ea typeface="Times New Roman" panose="02020603050405020304" pitchFamily="18" charset="0"/>
              </a:rPr>
              <a:t>t</a:t>
            </a:r>
            <a:r>
              <a:rPr lang="ru-RU" sz="2400" baseline="-25000" dirty="0" err="1">
                <a:solidFill>
                  <a:srgbClr val="8B0000"/>
                </a:solidFill>
                <a:latin typeface="+mj-lt"/>
                <a:ea typeface="Times New Roman" panose="02020603050405020304" pitchFamily="18" charset="0"/>
              </a:rPr>
              <a:t>i</a:t>
            </a:r>
            <a:r>
              <a:rPr lang="ru-RU" sz="2400" dirty="0">
                <a:solidFill>
                  <a:srgbClr val="000000"/>
                </a:solidFill>
                <a:latin typeface="+mj-lt"/>
                <a:ea typeface="Times New Roman" panose="02020603050405020304" pitchFamily="18" charset="0"/>
              </a:rPr>
              <a:t> </a:t>
            </a:r>
            <a:r>
              <a:rPr lang="ru-RU" sz="2400" dirty="0" err="1">
                <a:solidFill>
                  <a:srgbClr val="000000"/>
                </a:solidFill>
                <a:latin typeface="+mj-lt"/>
                <a:ea typeface="Times New Roman" panose="02020603050405020304" pitchFamily="18" charset="0"/>
              </a:rPr>
              <a:t>неизбыточен</a:t>
            </a:r>
            <a:r>
              <a:rPr lang="ru-RU" sz="2400" dirty="0">
                <a:solidFill>
                  <a:srgbClr val="000000"/>
                </a:solidFill>
                <a:latin typeface="+mj-lt"/>
                <a:ea typeface="Times New Roman" panose="02020603050405020304" pitchFamily="18" charset="0"/>
              </a:rPr>
              <a:t>, если существует покрытый им </a:t>
            </a:r>
            <a:r>
              <a:rPr lang="ru-RU" sz="2400" i="1" dirty="0">
                <a:solidFill>
                  <a:srgbClr val="000000"/>
                </a:solidFill>
                <a:latin typeface="+mj-lt"/>
                <a:ea typeface="Times New Roman" panose="02020603050405020304" pitchFamily="18" charset="0"/>
              </a:rPr>
              <a:t>компонент</a:t>
            </a:r>
            <a:r>
              <a:rPr lang="ru-RU" sz="2400" dirty="0">
                <a:solidFill>
                  <a:srgbClr val="000000"/>
                </a:solidFill>
                <a:latin typeface="+mj-lt"/>
                <a:ea typeface="Times New Roman" panose="02020603050405020304" pitchFamily="18" charset="0"/>
              </a:rPr>
              <a:t> </a:t>
            </a:r>
            <a:r>
              <a:rPr lang="ru-RU" sz="2400" dirty="0" err="1">
                <a:solidFill>
                  <a:srgbClr val="8B0000"/>
                </a:solidFill>
                <a:latin typeface="+mj-lt"/>
                <a:ea typeface="Times New Roman" panose="02020603050405020304" pitchFamily="18" charset="0"/>
              </a:rPr>
              <a:t>m</a:t>
            </a:r>
            <a:r>
              <a:rPr lang="ru-RU" sz="2400" baseline="-25000" dirty="0" err="1">
                <a:solidFill>
                  <a:srgbClr val="8B0000"/>
                </a:solidFill>
                <a:latin typeface="+mj-lt"/>
                <a:ea typeface="Times New Roman" panose="02020603050405020304" pitchFamily="18" charset="0"/>
              </a:rPr>
              <a:t>i</a:t>
            </a:r>
            <a:r>
              <a:rPr lang="ru-RU" sz="2400" dirty="0">
                <a:solidFill>
                  <a:srgbClr val="000000"/>
                </a:solidFill>
                <a:latin typeface="+mj-lt"/>
                <a:ea typeface="Times New Roman" panose="02020603050405020304" pitchFamily="18" charset="0"/>
              </a:rPr>
              <a:t> из </a:t>
            </a:r>
            <a:r>
              <a:rPr lang="ru-RU" sz="2400" dirty="0">
                <a:solidFill>
                  <a:srgbClr val="8B0000"/>
                </a:solidFill>
                <a:latin typeface="+mj-lt"/>
                <a:ea typeface="Times New Roman" panose="02020603050405020304" pitchFamily="18" charset="0"/>
              </a:rPr>
              <a:t>M(P,C)</a:t>
            </a:r>
            <a:r>
              <a:rPr lang="ru-RU" sz="2400" dirty="0">
                <a:solidFill>
                  <a:srgbClr val="000000"/>
                </a:solidFill>
                <a:latin typeface="+mj-lt"/>
                <a:ea typeface="Times New Roman" panose="02020603050405020304" pitchFamily="18" charset="0"/>
              </a:rPr>
              <a:t>, не покрытый ни одним из предыдущих тестов </a:t>
            </a:r>
            <a:r>
              <a:rPr lang="ru-RU" sz="2400" dirty="0">
                <a:solidFill>
                  <a:srgbClr val="8B0000"/>
                </a:solidFill>
                <a:latin typeface="+mj-lt"/>
                <a:ea typeface="Times New Roman" panose="02020603050405020304" pitchFamily="18" charset="0"/>
              </a:rPr>
              <a:t>t</a:t>
            </a:r>
            <a:r>
              <a:rPr lang="ru-RU" sz="2400" baseline="-25000" dirty="0">
                <a:solidFill>
                  <a:srgbClr val="8B0000"/>
                </a:solidFill>
                <a:latin typeface="+mj-lt"/>
                <a:ea typeface="Times New Roman" panose="02020603050405020304" pitchFamily="18" charset="0"/>
              </a:rPr>
              <a:t>1</a:t>
            </a:r>
            <a:r>
              <a:rPr lang="ru-RU" sz="2400" dirty="0">
                <a:solidFill>
                  <a:srgbClr val="8B0000"/>
                </a:solidFill>
                <a:latin typeface="+mj-lt"/>
                <a:ea typeface="Times New Roman" panose="02020603050405020304" pitchFamily="18" charset="0"/>
              </a:rPr>
              <a:t>...t</a:t>
            </a:r>
            <a:r>
              <a:rPr lang="ru-RU" sz="2400" baseline="-25000" dirty="0">
                <a:solidFill>
                  <a:srgbClr val="8B0000"/>
                </a:solidFill>
                <a:latin typeface="+mj-lt"/>
                <a:ea typeface="Times New Roman" panose="02020603050405020304" pitchFamily="18" charset="0"/>
              </a:rPr>
              <a:t>i-1</a:t>
            </a:r>
            <a:r>
              <a:rPr lang="ru-RU" sz="2400" dirty="0">
                <a:solidFill>
                  <a:srgbClr val="000000"/>
                </a:solidFill>
                <a:latin typeface="+mj-lt"/>
                <a:ea typeface="Times New Roman" panose="02020603050405020304" pitchFamily="18" charset="0"/>
              </a:rPr>
              <a:t>. Каждому </a:t>
            </a:r>
            <a:r>
              <a:rPr lang="ru-RU" sz="2400" dirty="0" err="1">
                <a:solidFill>
                  <a:srgbClr val="8B0000"/>
                </a:solidFill>
                <a:latin typeface="+mj-lt"/>
                <a:ea typeface="Times New Roman" panose="02020603050405020304" pitchFamily="18" charset="0"/>
              </a:rPr>
              <a:t>t</a:t>
            </a:r>
            <a:r>
              <a:rPr lang="ru-RU" sz="2400" baseline="-25000" dirty="0" err="1">
                <a:solidFill>
                  <a:srgbClr val="8B0000"/>
                </a:solidFill>
                <a:latin typeface="+mj-lt"/>
                <a:ea typeface="Times New Roman" panose="02020603050405020304" pitchFamily="18" charset="0"/>
              </a:rPr>
              <a:t>i</a:t>
            </a:r>
            <a:r>
              <a:rPr lang="ru-RU" sz="2400" dirty="0">
                <a:solidFill>
                  <a:srgbClr val="000000"/>
                </a:solidFill>
                <a:latin typeface="+mj-lt"/>
                <a:ea typeface="Times New Roman" panose="02020603050405020304" pitchFamily="18" charset="0"/>
              </a:rPr>
              <a:t> соответствует </a:t>
            </a:r>
            <a:r>
              <a:rPr lang="ru-RU" sz="2400" dirty="0" err="1">
                <a:solidFill>
                  <a:srgbClr val="000000"/>
                </a:solidFill>
                <a:latin typeface="+mj-lt"/>
                <a:ea typeface="Times New Roman" panose="02020603050405020304" pitchFamily="18" charset="0"/>
              </a:rPr>
              <a:t>неизбыточный</a:t>
            </a:r>
            <a:r>
              <a:rPr lang="ru-RU" sz="2400" dirty="0">
                <a:solidFill>
                  <a:srgbClr val="000000"/>
                </a:solidFill>
                <a:latin typeface="+mj-lt"/>
                <a:ea typeface="Times New Roman" panose="02020603050405020304" pitchFamily="18" charset="0"/>
              </a:rPr>
              <a:t> </a:t>
            </a:r>
            <a:r>
              <a:rPr lang="ru-RU" sz="2400" i="1" dirty="0">
                <a:solidFill>
                  <a:srgbClr val="000000"/>
                </a:solidFill>
                <a:latin typeface="+mj-lt"/>
                <a:ea typeface="Times New Roman" panose="02020603050405020304" pitchFamily="18" charset="0"/>
              </a:rPr>
              <a:t>путь</a:t>
            </a:r>
            <a:r>
              <a:rPr lang="ru-RU" sz="2400" dirty="0">
                <a:solidFill>
                  <a:srgbClr val="000000"/>
                </a:solidFill>
                <a:latin typeface="+mj-lt"/>
                <a:ea typeface="Times New Roman" panose="02020603050405020304" pitchFamily="18" charset="0"/>
              </a:rPr>
              <a:t> </a:t>
            </a:r>
            <a:r>
              <a:rPr lang="ru-RU" sz="2400" dirty="0" err="1">
                <a:solidFill>
                  <a:srgbClr val="8B0000"/>
                </a:solidFill>
                <a:latin typeface="+mj-lt"/>
                <a:ea typeface="Times New Roman" panose="02020603050405020304" pitchFamily="18" charset="0"/>
              </a:rPr>
              <a:t>p</a:t>
            </a:r>
            <a:r>
              <a:rPr lang="ru-RU" sz="2400" baseline="-25000" dirty="0" err="1">
                <a:solidFill>
                  <a:srgbClr val="8B0000"/>
                </a:solidFill>
                <a:latin typeface="+mj-lt"/>
                <a:ea typeface="Times New Roman" panose="02020603050405020304" pitchFamily="18" charset="0"/>
              </a:rPr>
              <a:t>i</a:t>
            </a:r>
            <a:r>
              <a:rPr lang="ru-RU" sz="2400" dirty="0">
                <a:solidFill>
                  <a:srgbClr val="000000"/>
                </a:solidFill>
                <a:latin typeface="+mj-lt"/>
                <a:ea typeface="Times New Roman" panose="02020603050405020304" pitchFamily="18" charset="0"/>
              </a:rPr>
              <a:t> - последовательность вершин от входа до выхода.</a:t>
            </a:r>
            <a:endParaRPr lang="be-BY"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237467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CAA97101-F427-484B-B355-4F784A2561FD}"/>
              </a:ext>
            </a:extLst>
          </p:cNvPr>
          <p:cNvSpPr/>
          <p:nvPr/>
        </p:nvSpPr>
        <p:spPr>
          <a:xfrm>
            <a:off x="677334" y="586927"/>
            <a:ext cx="6478055" cy="459421"/>
          </a:xfrm>
          <a:prstGeom prst="rect">
            <a:avLst/>
          </a:prstGeom>
        </p:spPr>
        <p:txBody>
          <a:bodyPr wrap="none">
            <a:spAutoFit/>
          </a:bodyPr>
          <a:lstStyle/>
          <a:p>
            <a:pPr>
              <a:lnSpc>
                <a:spcPct val="107000"/>
              </a:lnSpc>
              <a:spcBef>
                <a:spcPts val="375"/>
              </a:spcBef>
              <a:spcAft>
                <a:spcPts val="375"/>
              </a:spcAft>
            </a:pPr>
            <a:r>
              <a:rPr lang="ru-RU" sz="2400" b="1" dirty="0">
                <a:solidFill>
                  <a:srgbClr val="000000"/>
                </a:solidFill>
                <a:ea typeface="Times New Roman" panose="02020603050405020304" pitchFamily="18" charset="0"/>
                <a:cs typeface="Times New Roman" panose="02020603050405020304" pitchFamily="18" charset="0"/>
              </a:rPr>
              <a:t>О</a:t>
            </a:r>
            <a:r>
              <a:rPr lang="ru-RU" sz="2400" b="1" i="1" dirty="0">
                <a:solidFill>
                  <a:srgbClr val="000000"/>
                </a:solidFill>
                <a:ea typeface="Times New Roman" panose="02020603050405020304" pitchFamily="18" charset="0"/>
                <a:cs typeface="Times New Roman" panose="02020603050405020304" pitchFamily="18" charset="0"/>
              </a:rPr>
              <a:t>ценка Покрытия Программы и Проекта</a:t>
            </a:r>
            <a:endParaRPr lang="be-BY" sz="2400" b="1" i="1" dirty="0">
              <a:solidFill>
                <a:srgbClr val="1F3763"/>
              </a:solidFill>
              <a:ea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F38CF301-76A0-457F-B3B0-FF851892744D}"/>
              </a:ext>
            </a:extLst>
          </p:cNvPr>
          <p:cNvSpPr/>
          <p:nvPr/>
        </p:nvSpPr>
        <p:spPr>
          <a:xfrm>
            <a:off x="677333" y="1582340"/>
            <a:ext cx="9181041" cy="3477875"/>
          </a:xfrm>
          <a:prstGeom prst="rect">
            <a:avLst/>
          </a:prstGeom>
        </p:spPr>
        <p:txBody>
          <a:bodyPr wrap="square">
            <a:spAutoFit/>
          </a:bodyPr>
          <a:lstStyle/>
          <a:p>
            <a:r>
              <a:rPr lang="ru-RU" sz="2000" dirty="0">
                <a:solidFill>
                  <a:srgbClr val="8B0000"/>
                </a:solidFill>
                <a:ea typeface="Times New Roman" panose="02020603050405020304" pitchFamily="18" charset="0"/>
              </a:rPr>
              <a:t>V(P,C)</a:t>
            </a:r>
            <a:r>
              <a:rPr lang="ru-RU" sz="2000" dirty="0">
                <a:solidFill>
                  <a:srgbClr val="000000"/>
                </a:solidFill>
                <a:ea typeface="Times New Roman" panose="02020603050405020304" pitchFamily="18" charset="0"/>
              </a:rPr>
              <a:t> - </a:t>
            </a:r>
            <a:r>
              <a:rPr lang="ru-RU" sz="2000" i="1" dirty="0">
                <a:solidFill>
                  <a:srgbClr val="000000"/>
                </a:solidFill>
                <a:ea typeface="Times New Roman" panose="02020603050405020304" pitchFamily="18" charset="0"/>
              </a:rPr>
              <a:t>сложность тестирования</a:t>
            </a:r>
            <a:r>
              <a:rPr lang="ru-RU" sz="2000" dirty="0">
                <a:solidFill>
                  <a:srgbClr val="000000"/>
                </a:solidFill>
                <a:ea typeface="Times New Roman" panose="02020603050405020304" pitchFamily="18" charset="0"/>
              </a:rPr>
              <a:t> </a:t>
            </a:r>
            <a:r>
              <a:rPr lang="ru-RU" sz="2000" dirty="0">
                <a:solidFill>
                  <a:srgbClr val="8B0000"/>
                </a:solidFill>
                <a:ea typeface="Times New Roman" panose="02020603050405020304" pitchFamily="18" charset="0"/>
              </a:rPr>
              <a:t>Р</a:t>
            </a:r>
            <a:r>
              <a:rPr lang="ru-RU" sz="2000" dirty="0">
                <a:solidFill>
                  <a:srgbClr val="000000"/>
                </a:solidFill>
                <a:ea typeface="Times New Roman" panose="02020603050405020304" pitchFamily="18" charset="0"/>
              </a:rPr>
              <a:t> по критерию </a:t>
            </a:r>
            <a:r>
              <a:rPr lang="ru-RU" sz="2000" dirty="0">
                <a:solidFill>
                  <a:srgbClr val="8B0000"/>
                </a:solidFill>
                <a:ea typeface="Times New Roman" panose="02020603050405020304" pitchFamily="18" charset="0"/>
              </a:rPr>
              <a:t>С</a:t>
            </a:r>
            <a:r>
              <a:rPr lang="ru-RU" sz="2000" dirty="0">
                <a:solidFill>
                  <a:srgbClr val="000000"/>
                </a:solidFill>
                <a:ea typeface="Times New Roman" panose="02020603050405020304" pitchFamily="18" charset="0"/>
              </a:rPr>
              <a:t> - измеряется </a:t>
            </a:r>
            <a:r>
              <a:rPr lang="ru-RU" sz="2000" i="1" dirty="0" err="1">
                <a:solidFill>
                  <a:srgbClr val="000000"/>
                </a:solidFill>
                <a:ea typeface="Times New Roman" panose="02020603050405020304" pitchFamily="18" charset="0"/>
              </a:rPr>
              <a:t>max</a:t>
            </a:r>
            <a:r>
              <a:rPr lang="ru-RU" sz="2000" dirty="0">
                <a:solidFill>
                  <a:srgbClr val="000000"/>
                </a:solidFill>
                <a:ea typeface="Times New Roman" panose="02020603050405020304" pitchFamily="18" charset="0"/>
              </a:rPr>
              <a:t> числом </a:t>
            </a:r>
            <a:r>
              <a:rPr lang="ru-RU" sz="2000" dirty="0" err="1">
                <a:solidFill>
                  <a:srgbClr val="000000"/>
                </a:solidFill>
                <a:ea typeface="Times New Roman" panose="02020603050405020304" pitchFamily="18" charset="0"/>
              </a:rPr>
              <a:t>неизбыточных</a:t>
            </a:r>
            <a:r>
              <a:rPr lang="ru-RU" sz="2000" dirty="0">
                <a:solidFill>
                  <a:srgbClr val="000000"/>
                </a:solidFill>
                <a:ea typeface="Times New Roman" panose="02020603050405020304" pitchFamily="18" charset="0"/>
              </a:rPr>
              <a:t> тестов, покрывающих все элементы </a:t>
            </a:r>
            <a:r>
              <a:rPr lang="ru-RU" sz="2000" i="1" dirty="0">
                <a:solidFill>
                  <a:srgbClr val="000000"/>
                </a:solidFill>
                <a:ea typeface="Times New Roman" panose="02020603050405020304" pitchFamily="18" charset="0"/>
              </a:rPr>
              <a:t>множества</a:t>
            </a:r>
            <a:r>
              <a:rPr lang="ru-RU" sz="2000" dirty="0">
                <a:solidFill>
                  <a:srgbClr val="000000"/>
                </a:solidFill>
                <a:ea typeface="Times New Roman" panose="02020603050405020304" pitchFamily="18" charset="0"/>
              </a:rPr>
              <a:t> </a:t>
            </a:r>
            <a:r>
              <a:rPr lang="ru-RU" sz="2000" dirty="0">
                <a:solidFill>
                  <a:srgbClr val="8B0000"/>
                </a:solidFill>
                <a:ea typeface="Times New Roman" panose="02020603050405020304" pitchFamily="18" charset="0"/>
              </a:rPr>
              <a:t>M(P,C)</a:t>
            </a:r>
            <a:endParaRPr lang="be-BY" sz="2000" dirty="0">
              <a:ea typeface="Times New Roman" panose="02020603050405020304" pitchFamily="18" charset="0"/>
            </a:endParaRPr>
          </a:p>
          <a:p>
            <a:r>
              <a:rPr lang="ru-RU" sz="2000" i="1" dirty="0">
                <a:solidFill>
                  <a:srgbClr val="8B0000"/>
                </a:solidFill>
                <a:ea typeface="Times New Roman" panose="02020603050405020304" pitchFamily="18" charset="0"/>
              </a:rPr>
              <a:t>DV</a:t>
            </a:r>
            <a:r>
              <a:rPr lang="ru-RU" sz="2000" dirty="0">
                <a:solidFill>
                  <a:srgbClr val="8B0000"/>
                </a:solidFill>
                <a:ea typeface="Times New Roman" panose="02020603050405020304" pitchFamily="18" charset="0"/>
              </a:rPr>
              <a:t>(P,C,Т)</a:t>
            </a:r>
            <a:r>
              <a:rPr lang="ru-RU" sz="2000" dirty="0">
                <a:solidFill>
                  <a:srgbClr val="000000"/>
                </a:solidFill>
                <a:ea typeface="Times New Roman" panose="02020603050405020304" pitchFamily="18" charset="0"/>
              </a:rPr>
              <a:t> - остаточная </a:t>
            </a:r>
            <a:r>
              <a:rPr lang="ru-RU" sz="2000" i="1" dirty="0">
                <a:solidFill>
                  <a:srgbClr val="000000"/>
                </a:solidFill>
                <a:ea typeface="Times New Roman" panose="02020603050405020304" pitchFamily="18" charset="0"/>
              </a:rPr>
              <a:t>сложность тестирования</a:t>
            </a:r>
            <a:r>
              <a:rPr lang="ru-RU" sz="2000" dirty="0">
                <a:solidFill>
                  <a:srgbClr val="000000"/>
                </a:solidFill>
                <a:ea typeface="Times New Roman" panose="02020603050405020304" pitchFamily="18" charset="0"/>
              </a:rPr>
              <a:t> </a:t>
            </a:r>
            <a:r>
              <a:rPr lang="ru-RU" sz="2000" dirty="0">
                <a:solidFill>
                  <a:srgbClr val="8B0000"/>
                </a:solidFill>
                <a:ea typeface="Times New Roman" panose="02020603050405020304" pitchFamily="18" charset="0"/>
              </a:rPr>
              <a:t>Р</a:t>
            </a:r>
            <a:r>
              <a:rPr lang="ru-RU" sz="2000" dirty="0">
                <a:solidFill>
                  <a:srgbClr val="000000"/>
                </a:solidFill>
                <a:ea typeface="Times New Roman" panose="02020603050405020304" pitchFamily="18" charset="0"/>
              </a:rPr>
              <a:t> по критерию </a:t>
            </a:r>
            <a:r>
              <a:rPr lang="ru-RU" sz="2000" dirty="0">
                <a:solidFill>
                  <a:srgbClr val="8B0000"/>
                </a:solidFill>
                <a:ea typeface="Times New Roman" panose="02020603050405020304" pitchFamily="18" charset="0"/>
              </a:rPr>
              <a:t>С</a:t>
            </a:r>
            <a:r>
              <a:rPr lang="ru-RU" sz="2000" dirty="0">
                <a:solidFill>
                  <a:srgbClr val="000000"/>
                </a:solidFill>
                <a:ea typeface="Times New Roman" panose="02020603050405020304" pitchFamily="18" charset="0"/>
              </a:rPr>
              <a:t> - измеряется </a:t>
            </a:r>
            <a:r>
              <a:rPr lang="ru-RU" sz="2000" i="1" dirty="0" err="1">
                <a:solidFill>
                  <a:srgbClr val="000000"/>
                </a:solidFill>
                <a:ea typeface="Times New Roman" panose="02020603050405020304" pitchFamily="18" charset="0"/>
              </a:rPr>
              <a:t>max</a:t>
            </a:r>
            <a:r>
              <a:rPr lang="ru-RU" sz="2000" dirty="0">
                <a:solidFill>
                  <a:srgbClr val="000000"/>
                </a:solidFill>
                <a:ea typeface="Times New Roman" panose="02020603050405020304" pitchFamily="18" charset="0"/>
              </a:rPr>
              <a:t> числом </a:t>
            </a:r>
            <a:r>
              <a:rPr lang="ru-RU" sz="2000" dirty="0" err="1">
                <a:solidFill>
                  <a:srgbClr val="000000"/>
                </a:solidFill>
                <a:ea typeface="Times New Roman" panose="02020603050405020304" pitchFamily="18" charset="0"/>
              </a:rPr>
              <a:t>неизбыточных</a:t>
            </a:r>
            <a:r>
              <a:rPr lang="ru-RU" sz="2000" dirty="0">
                <a:solidFill>
                  <a:srgbClr val="000000"/>
                </a:solidFill>
                <a:ea typeface="Times New Roman" panose="02020603050405020304" pitchFamily="18" charset="0"/>
              </a:rPr>
              <a:t> тестов, покрывающих элементы </a:t>
            </a:r>
            <a:r>
              <a:rPr lang="ru-RU" sz="2000" i="1" dirty="0">
                <a:solidFill>
                  <a:srgbClr val="000000"/>
                </a:solidFill>
                <a:ea typeface="Times New Roman" panose="02020603050405020304" pitchFamily="18" charset="0"/>
              </a:rPr>
              <a:t>множества</a:t>
            </a:r>
            <a:r>
              <a:rPr lang="ru-RU" sz="2000" dirty="0">
                <a:solidFill>
                  <a:srgbClr val="000000"/>
                </a:solidFill>
                <a:ea typeface="Times New Roman" panose="02020603050405020304" pitchFamily="18" charset="0"/>
              </a:rPr>
              <a:t> </a:t>
            </a:r>
            <a:r>
              <a:rPr lang="ru-RU" sz="2000" dirty="0">
                <a:solidFill>
                  <a:srgbClr val="8B0000"/>
                </a:solidFill>
                <a:ea typeface="Times New Roman" panose="02020603050405020304" pitchFamily="18" charset="0"/>
              </a:rPr>
              <a:t>M(P,C)</a:t>
            </a:r>
            <a:r>
              <a:rPr lang="ru-RU" sz="2000" dirty="0">
                <a:solidFill>
                  <a:srgbClr val="000000"/>
                </a:solidFill>
                <a:ea typeface="Times New Roman" panose="02020603050405020304" pitchFamily="18" charset="0"/>
              </a:rPr>
              <a:t>, оставшиеся непокрытыми, после прогона набора тестов </a:t>
            </a:r>
            <a:r>
              <a:rPr lang="ru-RU" sz="2000" dirty="0">
                <a:solidFill>
                  <a:srgbClr val="8B0000"/>
                </a:solidFill>
                <a:ea typeface="Times New Roman" panose="02020603050405020304" pitchFamily="18" charset="0"/>
              </a:rPr>
              <a:t>Т</a:t>
            </a:r>
            <a:r>
              <a:rPr lang="ru-RU" sz="2000" dirty="0">
                <a:solidFill>
                  <a:srgbClr val="000000"/>
                </a:solidFill>
                <a:ea typeface="Times New Roman" panose="02020603050405020304" pitchFamily="18" charset="0"/>
              </a:rPr>
              <a:t>. Величина </a:t>
            </a:r>
            <a:r>
              <a:rPr lang="ru-RU" sz="2000" i="1" dirty="0">
                <a:solidFill>
                  <a:srgbClr val="8B0000"/>
                </a:solidFill>
                <a:ea typeface="Times New Roman" panose="02020603050405020304" pitchFamily="18" charset="0"/>
              </a:rPr>
              <a:t>DV</a:t>
            </a:r>
            <a:r>
              <a:rPr lang="ru-RU" sz="2000" dirty="0">
                <a:solidFill>
                  <a:srgbClr val="000000"/>
                </a:solidFill>
                <a:ea typeface="Times New Roman" panose="02020603050405020304" pitchFamily="18" charset="0"/>
              </a:rPr>
              <a:t> строго и монотонно убывает от </a:t>
            </a:r>
            <a:r>
              <a:rPr lang="ru-RU" sz="2000" dirty="0">
                <a:solidFill>
                  <a:srgbClr val="8B0000"/>
                </a:solidFill>
                <a:ea typeface="Times New Roman" panose="02020603050405020304" pitchFamily="18" charset="0"/>
              </a:rPr>
              <a:t>V</a:t>
            </a:r>
            <a:r>
              <a:rPr lang="ru-RU" sz="2000" dirty="0">
                <a:solidFill>
                  <a:srgbClr val="000000"/>
                </a:solidFill>
                <a:ea typeface="Times New Roman" panose="02020603050405020304" pitchFamily="18" charset="0"/>
              </a:rPr>
              <a:t> до </a:t>
            </a:r>
            <a:r>
              <a:rPr lang="ru-RU" sz="2000" dirty="0">
                <a:solidFill>
                  <a:srgbClr val="8B0000"/>
                </a:solidFill>
                <a:ea typeface="Times New Roman" panose="02020603050405020304" pitchFamily="18" charset="0"/>
              </a:rPr>
              <a:t>0</a:t>
            </a:r>
            <a:r>
              <a:rPr lang="ru-RU" sz="2000" dirty="0">
                <a:solidFill>
                  <a:srgbClr val="000000"/>
                </a:solidFill>
                <a:ea typeface="Times New Roman" panose="02020603050405020304" pitchFamily="18" charset="0"/>
              </a:rPr>
              <a:t>.</a:t>
            </a:r>
            <a:endParaRPr lang="be-BY" sz="2000" dirty="0">
              <a:ea typeface="Times New Roman" panose="02020603050405020304" pitchFamily="18" charset="0"/>
            </a:endParaRPr>
          </a:p>
          <a:p>
            <a:r>
              <a:rPr lang="ru-RU" sz="2000" dirty="0">
                <a:solidFill>
                  <a:srgbClr val="8B0000"/>
                </a:solidFill>
                <a:ea typeface="Times New Roman" panose="02020603050405020304" pitchFamily="18" charset="0"/>
              </a:rPr>
              <a:t>TV(P,C,Т) = (V-</a:t>
            </a:r>
            <a:r>
              <a:rPr lang="ru-RU" sz="2000" i="1" dirty="0">
                <a:solidFill>
                  <a:srgbClr val="8B0000"/>
                </a:solidFill>
                <a:ea typeface="Times New Roman" panose="02020603050405020304" pitchFamily="18" charset="0"/>
              </a:rPr>
              <a:t>DV</a:t>
            </a:r>
            <a:r>
              <a:rPr lang="ru-RU" sz="2000" dirty="0">
                <a:solidFill>
                  <a:srgbClr val="8B0000"/>
                </a:solidFill>
                <a:ea typeface="Times New Roman" panose="02020603050405020304" pitchFamily="18" charset="0"/>
              </a:rPr>
              <a:t>)/V</a:t>
            </a:r>
            <a:r>
              <a:rPr lang="ru-RU" sz="2000" dirty="0">
                <a:solidFill>
                  <a:srgbClr val="000000"/>
                </a:solidFill>
                <a:ea typeface="Times New Roman" panose="02020603050405020304" pitchFamily="18" charset="0"/>
              </a:rPr>
              <a:t> - оценка </a:t>
            </a:r>
            <a:r>
              <a:rPr lang="ru-RU" sz="2000" i="1" dirty="0">
                <a:solidFill>
                  <a:srgbClr val="000000"/>
                </a:solidFill>
                <a:ea typeface="Times New Roman" panose="02020603050405020304" pitchFamily="18" charset="0"/>
              </a:rPr>
              <a:t>степени </a:t>
            </a:r>
            <a:r>
              <a:rPr lang="ru-RU" sz="2000" i="1" dirty="0" err="1">
                <a:solidFill>
                  <a:srgbClr val="000000"/>
                </a:solidFill>
                <a:ea typeface="Times New Roman" panose="02020603050405020304" pitchFamily="18" charset="0"/>
              </a:rPr>
              <a:t>тестированности</a:t>
            </a:r>
            <a:r>
              <a:rPr lang="ru-RU" sz="2000" dirty="0">
                <a:solidFill>
                  <a:srgbClr val="000000"/>
                </a:solidFill>
                <a:ea typeface="Times New Roman" panose="02020603050405020304" pitchFamily="18" charset="0"/>
              </a:rPr>
              <a:t> </a:t>
            </a:r>
            <a:r>
              <a:rPr lang="ru-RU" sz="2000" dirty="0">
                <a:solidFill>
                  <a:srgbClr val="8B0000"/>
                </a:solidFill>
                <a:ea typeface="Times New Roman" panose="02020603050405020304" pitchFamily="18" charset="0"/>
              </a:rPr>
              <a:t>Р</a:t>
            </a:r>
            <a:r>
              <a:rPr lang="ru-RU" sz="2000" dirty="0">
                <a:solidFill>
                  <a:srgbClr val="000000"/>
                </a:solidFill>
                <a:ea typeface="Times New Roman" panose="02020603050405020304" pitchFamily="18" charset="0"/>
              </a:rPr>
              <a:t> по критерию </a:t>
            </a:r>
            <a:r>
              <a:rPr lang="ru-RU" sz="2000" dirty="0">
                <a:solidFill>
                  <a:srgbClr val="8B0000"/>
                </a:solidFill>
                <a:ea typeface="Times New Roman" panose="02020603050405020304" pitchFamily="18" charset="0"/>
              </a:rPr>
              <a:t>С</a:t>
            </a:r>
            <a:r>
              <a:rPr lang="ru-RU" sz="2000" dirty="0">
                <a:solidFill>
                  <a:srgbClr val="000000"/>
                </a:solidFill>
                <a:ea typeface="Times New Roman" panose="02020603050405020304" pitchFamily="18" charset="0"/>
              </a:rPr>
              <a:t>.</a:t>
            </a:r>
            <a:endParaRPr lang="be-BY" sz="2000" dirty="0">
              <a:ea typeface="Times New Roman" panose="02020603050405020304" pitchFamily="18" charset="0"/>
            </a:endParaRPr>
          </a:p>
          <a:p>
            <a:r>
              <a:rPr lang="ru-RU" sz="2000" dirty="0">
                <a:solidFill>
                  <a:srgbClr val="000000"/>
                </a:solidFill>
                <a:ea typeface="Times New Roman" panose="02020603050405020304" pitchFamily="18" charset="0"/>
              </a:rPr>
              <a:t>Критерий окончания тестирования </a:t>
            </a:r>
            <a:r>
              <a:rPr lang="ru-RU" sz="2000" dirty="0">
                <a:solidFill>
                  <a:srgbClr val="8B0000"/>
                </a:solidFill>
                <a:ea typeface="Times New Roman" panose="02020603050405020304" pitchFamily="18" charset="0"/>
              </a:rPr>
              <a:t>TV(P,C,Т) &gt;= L</a:t>
            </a:r>
            <a:r>
              <a:rPr lang="ru-RU" sz="2000" dirty="0">
                <a:solidFill>
                  <a:srgbClr val="000000"/>
                </a:solidFill>
                <a:ea typeface="Times New Roman" panose="02020603050405020304" pitchFamily="18" charset="0"/>
              </a:rPr>
              <a:t>, где </a:t>
            </a:r>
            <a:r>
              <a:rPr lang="ru-RU" sz="2000" dirty="0">
                <a:solidFill>
                  <a:srgbClr val="8B0000"/>
                </a:solidFill>
                <a:ea typeface="Times New Roman" panose="02020603050405020304" pitchFamily="18" charset="0"/>
              </a:rPr>
              <a:t>(0 &lt;= L &lt;= 1)</a:t>
            </a:r>
            <a:r>
              <a:rPr lang="ru-RU" sz="2000" dirty="0">
                <a:solidFill>
                  <a:srgbClr val="000000"/>
                </a:solidFill>
                <a:ea typeface="Times New Roman" panose="02020603050405020304" pitchFamily="18" charset="0"/>
              </a:rPr>
              <a:t>. </a:t>
            </a:r>
            <a:r>
              <a:rPr lang="ru-RU" sz="2000" dirty="0">
                <a:solidFill>
                  <a:srgbClr val="8B0000"/>
                </a:solidFill>
                <a:ea typeface="Times New Roman" panose="02020603050405020304" pitchFamily="18" charset="0"/>
              </a:rPr>
              <a:t>L</a:t>
            </a:r>
            <a:r>
              <a:rPr lang="ru-RU" sz="2000" dirty="0">
                <a:solidFill>
                  <a:srgbClr val="000000"/>
                </a:solidFill>
                <a:ea typeface="Times New Roman" panose="02020603050405020304" pitchFamily="18" charset="0"/>
              </a:rPr>
              <a:t> - уровень </a:t>
            </a:r>
            <a:r>
              <a:rPr lang="ru-RU" sz="2000" dirty="0" err="1">
                <a:solidFill>
                  <a:srgbClr val="000000"/>
                </a:solidFill>
                <a:ea typeface="Times New Roman" panose="02020603050405020304" pitchFamily="18" charset="0"/>
              </a:rPr>
              <a:t>оттестированности</a:t>
            </a:r>
            <a:r>
              <a:rPr lang="ru-RU" sz="2000" dirty="0">
                <a:solidFill>
                  <a:srgbClr val="000000"/>
                </a:solidFill>
                <a:ea typeface="Times New Roman" panose="02020603050405020304" pitchFamily="18" charset="0"/>
              </a:rPr>
              <a:t>, заданный в требованиях к программному продукту.</a:t>
            </a:r>
            <a:endParaRPr lang="be-BY" sz="2000" dirty="0">
              <a:effectLst/>
              <a:ea typeface="Times New Roman" panose="02020603050405020304" pitchFamily="18" charset="0"/>
            </a:endParaRPr>
          </a:p>
        </p:txBody>
      </p:sp>
      <p:pic>
        <p:nvPicPr>
          <p:cNvPr id="6" name="Рисунок 5" descr="Метрика оттестированности приложения">
            <a:extLst>
              <a:ext uri="{FF2B5EF4-FFF2-40B4-BE49-F238E27FC236}">
                <a16:creationId xmlns:a16="http://schemas.microsoft.com/office/drawing/2014/main" id="{C2F9980B-7D0C-4D19-AF5C-48D3EC5400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88765" y="4624904"/>
            <a:ext cx="3533247" cy="2081481"/>
          </a:xfrm>
          <a:prstGeom prst="rect">
            <a:avLst/>
          </a:prstGeom>
          <a:noFill/>
          <a:ln>
            <a:noFill/>
          </a:ln>
        </p:spPr>
      </p:pic>
      <p:sp>
        <p:nvSpPr>
          <p:cNvPr id="7" name="Прямоугольник 6">
            <a:extLst>
              <a:ext uri="{FF2B5EF4-FFF2-40B4-BE49-F238E27FC236}">
                <a16:creationId xmlns:a16="http://schemas.microsoft.com/office/drawing/2014/main" id="{D7C11E45-6C94-496C-B9A9-5CD13CF781D8}"/>
              </a:ext>
            </a:extLst>
          </p:cNvPr>
          <p:cNvSpPr/>
          <p:nvPr/>
        </p:nvSpPr>
        <p:spPr>
          <a:xfrm>
            <a:off x="677333" y="6271073"/>
            <a:ext cx="5114990" cy="369332"/>
          </a:xfrm>
          <a:prstGeom prst="rect">
            <a:avLst/>
          </a:prstGeom>
        </p:spPr>
        <p:txBody>
          <a:bodyPr wrap="none">
            <a:spAutoFit/>
          </a:bodyPr>
          <a:lstStyle/>
          <a:p>
            <a:r>
              <a:rPr lang="ru-RU" dirty="0">
                <a:solidFill>
                  <a:srgbClr val="000000"/>
                </a:solidFill>
                <a:latin typeface="Times New Roman" panose="02020603050405020304" pitchFamily="18" charset="0"/>
                <a:ea typeface="Calibri" panose="020F0502020204030204" pitchFamily="34" charset="0"/>
              </a:rPr>
              <a:t>Рис. 4.1. Метрика </a:t>
            </a:r>
            <a:r>
              <a:rPr lang="ru-RU" dirty="0" err="1">
                <a:solidFill>
                  <a:srgbClr val="000000"/>
                </a:solidFill>
                <a:latin typeface="Times New Roman" panose="02020603050405020304" pitchFamily="18" charset="0"/>
                <a:ea typeface="Calibri" panose="020F0502020204030204" pitchFamily="34" charset="0"/>
              </a:rPr>
              <a:t>оттестированности</a:t>
            </a:r>
            <a:r>
              <a:rPr lang="ru-RU" dirty="0">
                <a:solidFill>
                  <a:srgbClr val="000000"/>
                </a:solidFill>
                <a:latin typeface="Times New Roman" panose="02020603050405020304" pitchFamily="18" charset="0"/>
                <a:ea typeface="Calibri" panose="020F0502020204030204" pitchFamily="34" charset="0"/>
              </a:rPr>
              <a:t> приложения</a:t>
            </a:r>
            <a:endParaRPr lang="be-BY" dirty="0"/>
          </a:p>
        </p:txBody>
      </p:sp>
    </p:spTree>
    <p:extLst>
      <p:ext uri="{BB962C8B-B14F-4D97-AF65-F5344CB8AC3E}">
        <p14:creationId xmlns:p14="http://schemas.microsoft.com/office/powerpoint/2010/main" val="1698608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2017</TotalTime>
  <Words>558</Words>
  <Application>Microsoft Office PowerPoint</Application>
  <PresentationFormat>Широкоэкранный</PresentationFormat>
  <Paragraphs>93</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Corbel</vt:lpstr>
      <vt:lpstr>Symbol</vt:lpstr>
      <vt:lpstr>Times New Roman</vt:lpstr>
      <vt:lpstr>Wingdings</vt:lpstr>
      <vt:lpstr>Параллакс</vt:lpstr>
      <vt:lpstr>ЮЗАБИЛИТИ ТЕСТИРОВАНИЕ. ОЦЕНКА ОТТЕСТИРОВАННОСТИ ПРОЕКТА: МЕТРИКИ И МЕТОДИКА ИНТЕГРАЛЬНОЙ ОЦЕНКИ. АВТОМАТИЗАЦИЯ ТЕСТИРОВАНИЯ. </vt:lpstr>
      <vt:lpstr>         Юзабилити-тестирование </vt:lpstr>
      <vt:lpstr>Эргономичность</vt:lpstr>
      <vt:lpstr>Презентация PowerPoint</vt:lpstr>
      <vt:lpstr>Второй способ проверки эргономичности:</vt:lpstr>
      <vt:lpstr>Виды юзабилити-тестирования </vt:lpstr>
      <vt:lpstr>Виды юзабилити-тестирования </vt:lpstr>
      <vt:lpstr>ОЦЕНКА ОТТЕСТИРОВАННОСТИ ПРОЕКТА: МЕТРИКИ И МЕТОДИКА ИНТЕГРАЛЬНОЙ ОЦЕНКИ. </vt:lpstr>
      <vt:lpstr>Презентация PowerPoint</vt:lpstr>
      <vt:lpstr>Презентация PowerPoint</vt:lpstr>
      <vt:lpstr>Презентация PowerPoint</vt:lpstr>
      <vt:lpstr>Презентация PowerPoint</vt:lpstr>
      <vt:lpstr>Автоматизация тестирования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ЮЗАБИЛИТИ ТЕСТИРОВАНИЕ. ОЦЕНКА ОТТЕСТИРОВАННОСТИ ПРОЕКТА: МЕТРИКИ И МЕТОДИКА ИНТЕГРАЛЬНОЙ ОЦЕНКИ. АВТОМАТИЗАЦИЯ ТЕСТИРОВАНИЯ.</dc:title>
  <dc:creator>КсюшаЯХочуЕсть</dc:creator>
  <cp:lastModifiedBy>Elizabeth Ryabova</cp:lastModifiedBy>
  <cp:revision>22</cp:revision>
  <dcterms:created xsi:type="dcterms:W3CDTF">2019-02-10T20:27:28Z</dcterms:created>
  <dcterms:modified xsi:type="dcterms:W3CDTF">2020-02-24T10:12:13Z</dcterms:modified>
</cp:coreProperties>
</file>