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4" r:id="rId20"/>
    <p:sldId id="281" r:id="rId21"/>
    <p:sldId id="280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8" autoAdjust="0"/>
    <p:restoredTop sz="94660"/>
  </p:normalViewPr>
  <p:slideViewPr>
    <p:cSldViewPr>
      <p:cViewPr>
        <p:scale>
          <a:sx n="68" d="100"/>
          <a:sy n="68" d="100"/>
        </p:scale>
        <p:origin x="-1242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1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 smtClean="0"/>
              <a:t>вращае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11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Виртуальные функции,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Абстрактные классы,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Шаблоны функций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Абстрактные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Имея массив указателей типа базового класса на объекты производного класса, можно вызывать одноимённые методы для объектов различных классов.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Абстрактные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</a:rPr>
              <a:t>Пример. Вывод информации о всех объектах массива. Добавим в базовый класс оператор вывода</a:t>
            </a:r>
            <a:r>
              <a:rPr lang="en-US" sz="160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class figure{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protected: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double </a:t>
            </a:r>
            <a:r>
              <a:rPr lang="en-US" sz="1600" dirty="0" err="1" smtClean="0">
                <a:solidFill>
                  <a:schemeClr val="tx2"/>
                </a:solidFill>
              </a:rPr>
              <a:t>xc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</a:rPr>
              <a:t>yc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</a:rPr>
              <a:t>dx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</a:rPr>
              <a:t>dy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public:</a:t>
            </a:r>
          </a:p>
          <a:p>
            <a:pPr lvl="1"/>
            <a:r>
              <a:rPr lang="fr-FR" sz="1600" dirty="0" smtClean="0">
                <a:solidFill>
                  <a:schemeClr val="tx2"/>
                </a:solidFill>
              </a:rPr>
              <a:t>figure(double x, double y, double dxx, double dyy)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</a:rPr>
              <a:t>:</a:t>
            </a:r>
            <a:r>
              <a:rPr lang="en-US" sz="1600" dirty="0" err="1" smtClean="0">
                <a:solidFill>
                  <a:schemeClr val="tx2"/>
                </a:solidFill>
              </a:rPr>
              <a:t>xc</a:t>
            </a:r>
            <a:r>
              <a:rPr lang="en-US" sz="1600" dirty="0" smtClean="0">
                <a:solidFill>
                  <a:schemeClr val="tx2"/>
                </a:solidFill>
              </a:rPr>
              <a:t>(x), </a:t>
            </a:r>
            <a:r>
              <a:rPr lang="en-US" sz="1600" dirty="0" err="1" smtClean="0">
                <a:solidFill>
                  <a:schemeClr val="tx2"/>
                </a:solidFill>
              </a:rPr>
              <a:t>yc</a:t>
            </a:r>
            <a:r>
              <a:rPr lang="en-US" sz="1600" dirty="0" smtClean="0">
                <a:solidFill>
                  <a:schemeClr val="tx2"/>
                </a:solidFill>
              </a:rPr>
              <a:t>(y), </a:t>
            </a:r>
            <a:r>
              <a:rPr lang="en-US" sz="1600" dirty="0" err="1" smtClean="0">
                <a:solidFill>
                  <a:schemeClr val="tx2"/>
                </a:solidFill>
              </a:rPr>
              <a:t>dx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dxx</a:t>
            </a:r>
            <a:r>
              <a:rPr lang="en-US" sz="1600" dirty="0" smtClean="0">
                <a:solidFill>
                  <a:schemeClr val="tx2"/>
                </a:solidFill>
              </a:rPr>
              <a:t>), </a:t>
            </a:r>
            <a:r>
              <a:rPr lang="en-US" sz="1600" dirty="0" err="1" smtClean="0">
                <a:solidFill>
                  <a:schemeClr val="tx2"/>
                </a:solidFill>
              </a:rPr>
              <a:t>dy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dyy</a:t>
            </a:r>
            <a:r>
              <a:rPr lang="en-US" sz="1600" dirty="0" smtClean="0">
                <a:solidFill>
                  <a:schemeClr val="tx2"/>
                </a:solidFill>
              </a:rPr>
              <a:t>) {}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void grow(double d){</a:t>
            </a:r>
          </a:p>
          <a:p>
            <a:pPr lvl="2"/>
            <a:r>
              <a:rPr lang="en-US" sz="1600" dirty="0" err="1" smtClean="0">
                <a:solidFill>
                  <a:schemeClr val="tx2"/>
                </a:solidFill>
              </a:rPr>
              <a:t>dx</a:t>
            </a:r>
            <a:r>
              <a:rPr lang="en-US" sz="1600" dirty="0" smtClean="0">
                <a:solidFill>
                  <a:schemeClr val="tx2"/>
                </a:solidFill>
              </a:rPr>
              <a:t>+=d; </a:t>
            </a:r>
            <a:r>
              <a:rPr lang="en-US" sz="1600" dirty="0" err="1" smtClean="0">
                <a:solidFill>
                  <a:schemeClr val="tx2"/>
                </a:solidFill>
              </a:rPr>
              <a:t>dy</a:t>
            </a:r>
            <a:r>
              <a:rPr lang="en-US" sz="1600" dirty="0" smtClean="0">
                <a:solidFill>
                  <a:schemeClr val="tx2"/>
                </a:solidFill>
              </a:rPr>
              <a:t>+=d;</a:t>
            </a:r>
          </a:p>
          <a:p>
            <a:pPr lvl="1"/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virtual double area() = 0;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virtual char * </a:t>
            </a:r>
            <a:r>
              <a:rPr lang="en-US" sz="1600" dirty="0" err="1" smtClean="0">
                <a:solidFill>
                  <a:schemeClr val="tx2"/>
                </a:solidFill>
              </a:rPr>
              <a:t>className</a:t>
            </a:r>
            <a:r>
              <a:rPr lang="en-US" sz="1600" dirty="0" smtClean="0">
                <a:solidFill>
                  <a:schemeClr val="tx2"/>
                </a:solidFill>
              </a:rPr>
              <a:t>() = 0;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friend </a:t>
            </a:r>
            <a:r>
              <a:rPr lang="en-US" sz="1600" dirty="0" err="1" smtClean="0">
                <a:solidFill>
                  <a:schemeClr val="tx2"/>
                </a:solidFill>
              </a:rPr>
              <a:t>ostream</a:t>
            </a:r>
            <a:r>
              <a:rPr lang="en-US" sz="1600" dirty="0" smtClean="0">
                <a:solidFill>
                  <a:schemeClr val="tx2"/>
                </a:solidFill>
              </a:rPr>
              <a:t> &amp; operator &lt;&lt; (</a:t>
            </a:r>
            <a:r>
              <a:rPr lang="en-US" sz="1600" dirty="0" err="1" smtClean="0">
                <a:solidFill>
                  <a:schemeClr val="tx2"/>
                </a:solidFill>
              </a:rPr>
              <a:t>ostream</a:t>
            </a:r>
            <a:r>
              <a:rPr lang="en-US" sz="1600" dirty="0" smtClean="0">
                <a:solidFill>
                  <a:schemeClr val="tx2"/>
                </a:solidFill>
              </a:rPr>
              <a:t> &amp;out, figure&amp; fig);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};</a:t>
            </a:r>
          </a:p>
          <a:p>
            <a:r>
              <a:rPr lang="en-US" sz="1600" dirty="0" err="1" smtClean="0">
                <a:solidFill>
                  <a:schemeClr val="tx2"/>
                </a:solidFill>
              </a:rPr>
              <a:t>ostream</a:t>
            </a:r>
            <a:r>
              <a:rPr lang="en-US" sz="1600" dirty="0" smtClean="0">
                <a:solidFill>
                  <a:schemeClr val="tx2"/>
                </a:solidFill>
              </a:rPr>
              <a:t> &amp; operator &lt;&lt; (</a:t>
            </a:r>
            <a:r>
              <a:rPr lang="en-US" sz="1600" dirty="0" err="1" smtClean="0">
                <a:solidFill>
                  <a:schemeClr val="tx2"/>
                </a:solidFill>
              </a:rPr>
              <a:t>ostream</a:t>
            </a:r>
            <a:r>
              <a:rPr lang="en-US" sz="1600" dirty="0" smtClean="0">
                <a:solidFill>
                  <a:schemeClr val="tx2"/>
                </a:solidFill>
              </a:rPr>
              <a:t> &amp;out, figure&amp; fig){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out &lt;&lt; "name=" &lt;&lt; </a:t>
            </a:r>
            <a:r>
              <a:rPr lang="en-US" sz="1600" dirty="0" err="1" smtClean="0">
                <a:solidFill>
                  <a:schemeClr val="tx2"/>
                </a:solidFill>
              </a:rPr>
              <a:t>fig.className</a:t>
            </a:r>
            <a:r>
              <a:rPr lang="en-US" sz="1600" dirty="0" smtClean="0">
                <a:solidFill>
                  <a:schemeClr val="tx2"/>
                </a:solidFill>
              </a:rPr>
              <a:t>() &lt;&lt; 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out &lt;&lt; "</a:t>
            </a:r>
            <a:r>
              <a:rPr lang="en-US" sz="1600" dirty="0" err="1" smtClean="0">
                <a:solidFill>
                  <a:schemeClr val="tx2"/>
                </a:solidFill>
              </a:rPr>
              <a:t>xc</a:t>
            </a:r>
            <a:r>
              <a:rPr lang="en-US" sz="1600" dirty="0" smtClean="0">
                <a:solidFill>
                  <a:schemeClr val="tx2"/>
                </a:solidFill>
              </a:rPr>
              <a:t>=" &lt;&lt; </a:t>
            </a:r>
            <a:r>
              <a:rPr lang="en-US" sz="1600" dirty="0" err="1" smtClean="0">
                <a:solidFill>
                  <a:schemeClr val="tx2"/>
                </a:solidFill>
              </a:rPr>
              <a:t>fig.xc</a:t>
            </a:r>
            <a:r>
              <a:rPr lang="en-US" sz="1600" dirty="0" smtClean="0">
                <a:solidFill>
                  <a:schemeClr val="tx2"/>
                </a:solidFill>
              </a:rPr>
              <a:t> &lt;&lt; 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out &lt;&lt; "</a:t>
            </a:r>
            <a:r>
              <a:rPr lang="en-US" sz="1600" dirty="0" err="1" smtClean="0">
                <a:solidFill>
                  <a:schemeClr val="tx2"/>
                </a:solidFill>
              </a:rPr>
              <a:t>yc</a:t>
            </a:r>
            <a:r>
              <a:rPr lang="en-US" sz="1600" dirty="0" smtClean="0">
                <a:solidFill>
                  <a:schemeClr val="tx2"/>
                </a:solidFill>
              </a:rPr>
              <a:t>=" &lt;&lt; </a:t>
            </a:r>
            <a:r>
              <a:rPr lang="en-US" sz="1600" dirty="0" err="1" smtClean="0">
                <a:solidFill>
                  <a:schemeClr val="tx2"/>
                </a:solidFill>
              </a:rPr>
              <a:t>fig.yc</a:t>
            </a:r>
            <a:r>
              <a:rPr lang="en-US" sz="1600" dirty="0" smtClean="0">
                <a:solidFill>
                  <a:schemeClr val="tx2"/>
                </a:solidFill>
              </a:rPr>
              <a:t> &lt;&lt; 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out &lt;&lt; "</a:t>
            </a:r>
            <a:r>
              <a:rPr lang="en-US" sz="1600" dirty="0" err="1" smtClean="0">
                <a:solidFill>
                  <a:schemeClr val="tx2"/>
                </a:solidFill>
              </a:rPr>
              <a:t>dx</a:t>
            </a:r>
            <a:r>
              <a:rPr lang="en-US" sz="1600" dirty="0" smtClean="0">
                <a:solidFill>
                  <a:schemeClr val="tx2"/>
                </a:solidFill>
              </a:rPr>
              <a:t>=" &lt;&lt; </a:t>
            </a:r>
            <a:r>
              <a:rPr lang="en-US" sz="1600" dirty="0" err="1" smtClean="0">
                <a:solidFill>
                  <a:schemeClr val="tx2"/>
                </a:solidFill>
              </a:rPr>
              <a:t>fig.dx</a:t>
            </a:r>
            <a:r>
              <a:rPr lang="en-US" sz="1600" dirty="0" smtClean="0">
                <a:solidFill>
                  <a:schemeClr val="tx2"/>
                </a:solidFill>
              </a:rPr>
              <a:t> &lt;&lt; 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out &lt;&lt; "</a:t>
            </a:r>
            <a:r>
              <a:rPr lang="en-US" sz="1600" dirty="0" err="1" smtClean="0">
                <a:solidFill>
                  <a:schemeClr val="tx2"/>
                </a:solidFill>
              </a:rPr>
              <a:t>dy</a:t>
            </a:r>
            <a:r>
              <a:rPr lang="en-US" sz="1600" dirty="0" smtClean="0">
                <a:solidFill>
                  <a:schemeClr val="tx2"/>
                </a:solidFill>
              </a:rPr>
              <a:t>=" &lt;&lt; </a:t>
            </a:r>
            <a:r>
              <a:rPr lang="en-US" sz="1600" dirty="0" err="1" smtClean="0">
                <a:solidFill>
                  <a:schemeClr val="tx2"/>
                </a:solidFill>
              </a:rPr>
              <a:t>fig.dy</a:t>
            </a:r>
            <a:r>
              <a:rPr lang="en-US" sz="1600" dirty="0" smtClean="0">
                <a:solidFill>
                  <a:schemeClr val="tx2"/>
                </a:solidFill>
              </a:rPr>
              <a:t> &lt;&lt; </a:t>
            </a:r>
            <a:r>
              <a:rPr lang="en-US" sz="1600" dirty="0" err="1" smtClean="0">
                <a:solidFill>
                  <a:schemeClr val="tx2"/>
                </a:solidFill>
              </a:rPr>
              <a:t>endl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return out;}</a:t>
            </a:r>
            <a:endParaRPr lang="ru-RU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Абстрактные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</a:rPr>
              <a:t>Пример. Вывод информации о всех объектах массива.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ru-RU" sz="1600" dirty="0" smtClean="0">
                <a:solidFill>
                  <a:schemeClr val="tx2"/>
                </a:solidFill>
              </a:rPr>
              <a:t>Добавим функцию вывода для всех элементов массива</a:t>
            </a:r>
          </a:p>
          <a:p>
            <a:endParaRPr lang="ru-RU" sz="1600" dirty="0" smtClean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void </a:t>
            </a:r>
            <a:r>
              <a:rPr lang="en-US" sz="1600" dirty="0" err="1" smtClean="0">
                <a:solidFill>
                  <a:schemeClr val="tx2"/>
                </a:solidFill>
              </a:rPr>
              <a:t>showInfo</a:t>
            </a:r>
            <a:r>
              <a:rPr lang="en-US" sz="1600" dirty="0" smtClean="0">
                <a:solidFill>
                  <a:schemeClr val="tx2"/>
                </a:solidFill>
              </a:rPr>
              <a:t>(figure * fig[], </a:t>
            </a:r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k){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for(</a:t>
            </a:r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=0;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&lt;k; 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++)</a:t>
            </a:r>
          </a:p>
          <a:p>
            <a:pPr lvl="2"/>
            <a:r>
              <a:rPr lang="en-US" sz="1600" dirty="0" err="1" smtClean="0">
                <a:solidFill>
                  <a:schemeClr val="tx2"/>
                </a:solidFill>
              </a:rPr>
              <a:t>cout</a:t>
            </a:r>
            <a:r>
              <a:rPr lang="en-US" sz="1600" dirty="0" smtClean="0">
                <a:solidFill>
                  <a:schemeClr val="tx2"/>
                </a:solidFill>
              </a:rPr>
              <a:t> &lt;&lt; *fig[</a:t>
            </a:r>
            <a:r>
              <a:rPr lang="en-US" sz="1600" dirty="0" err="1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];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  <a:p>
            <a:endParaRPr lang="ru-RU" sz="1600" dirty="0" smtClean="0">
              <a:solidFill>
                <a:schemeClr val="tx2"/>
              </a:solidFill>
            </a:endParaRPr>
          </a:p>
          <a:p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_</a:t>
            </a:r>
            <a:r>
              <a:rPr lang="en-US" sz="1600" dirty="0" err="1" smtClean="0">
                <a:solidFill>
                  <a:schemeClr val="tx2"/>
                </a:solidFill>
              </a:rPr>
              <a:t>tmain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argc</a:t>
            </a:r>
            <a:r>
              <a:rPr lang="en-US" sz="1600" dirty="0" smtClean="0">
                <a:solidFill>
                  <a:schemeClr val="tx2"/>
                </a:solidFill>
              </a:rPr>
              <a:t>, _TCHAR* </a:t>
            </a:r>
            <a:r>
              <a:rPr lang="en-US" sz="1600" dirty="0" err="1" smtClean="0">
                <a:solidFill>
                  <a:schemeClr val="tx2"/>
                </a:solidFill>
              </a:rPr>
              <a:t>argv</a:t>
            </a:r>
            <a:r>
              <a:rPr lang="en-US" sz="16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ellipse E1(1.1,2.2,3.0,4.0);</a:t>
            </a:r>
          </a:p>
          <a:p>
            <a:pPr lvl="1"/>
            <a:r>
              <a:rPr lang="it-IT" sz="1600" dirty="0" smtClean="0">
                <a:solidFill>
                  <a:schemeClr val="tx2"/>
                </a:solidFill>
              </a:rPr>
              <a:t>ellipse E2(11, 12, 13, 14);</a:t>
            </a:r>
          </a:p>
          <a:p>
            <a:pPr lvl="1"/>
            <a:r>
              <a:rPr lang="it-IT" sz="1600" dirty="0" smtClean="0">
                <a:solidFill>
                  <a:schemeClr val="tx2"/>
                </a:solidFill>
              </a:rPr>
              <a:t>ellipse E3(11, 22, 33, 44);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rectangle R1(5.0,6.0,7.7,8.8);</a:t>
            </a:r>
          </a:p>
          <a:p>
            <a:pPr lvl="1"/>
            <a:r>
              <a:rPr lang="pt-BR" sz="1600" dirty="0" smtClean="0">
                <a:solidFill>
                  <a:schemeClr val="tx2"/>
                </a:solidFill>
              </a:rPr>
              <a:t>rectangle R2(9, 8, 7, 6);</a:t>
            </a:r>
          </a:p>
          <a:p>
            <a:pPr lvl="1"/>
            <a:r>
              <a:rPr lang="pt-BR" sz="1600" dirty="0" smtClean="0">
                <a:solidFill>
                  <a:schemeClr val="tx2"/>
                </a:solidFill>
              </a:rPr>
              <a:t>figure *fig[] = {&amp;E1, &amp;E2, &amp;E3, &amp;R1, &amp;R2};</a:t>
            </a:r>
            <a:r>
              <a:rPr lang="ru-RU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// </a:t>
            </a:r>
            <a:r>
              <a:rPr lang="ru-RU" sz="1600" dirty="0" smtClean="0">
                <a:solidFill>
                  <a:schemeClr val="tx2"/>
                </a:solidFill>
              </a:rPr>
              <a:t>Это массив указателей на объекты </a:t>
            </a:r>
            <a:r>
              <a:rPr lang="ru-RU" sz="1600" dirty="0" err="1" smtClean="0">
                <a:solidFill>
                  <a:schemeClr val="tx2"/>
                </a:solidFill>
              </a:rPr>
              <a:t>абстр</a:t>
            </a:r>
            <a:r>
              <a:rPr lang="ru-RU" sz="1600" dirty="0" smtClean="0">
                <a:solidFill>
                  <a:schemeClr val="tx2"/>
                </a:solidFill>
              </a:rPr>
              <a:t>. класса</a:t>
            </a:r>
            <a:endParaRPr lang="pt-BR" sz="1600" dirty="0" smtClean="0">
              <a:solidFill>
                <a:schemeClr val="tx2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2"/>
                </a:solidFill>
              </a:rPr>
              <a:t>showInfo</a:t>
            </a:r>
            <a:r>
              <a:rPr lang="en-US" sz="1600" dirty="0" smtClean="0">
                <a:solidFill>
                  <a:schemeClr val="tx2"/>
                </a:solidFill>
              </a:rPr>
              <a:t>(fig, 5);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}</a:t>
            </a:r>
          </a:p>
          <a:p>
            <a:endParaRPr lang="ru-RU" sz="1600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981200"/>
            <a:ext cx="492100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Шаблоны функций служат для реализации функционального полиморфизма – т.е. для того, чтобы функция с одним именем могла принимать параметры различных типов.</a:t>
            </a:r>
          </a:p>
          <a:p>
            <a:pPr marL="342900"/>
            <a:r>
              <a:rPr lang="ru-RU" sz="3200" dirty="0" smtClean="0"/>
              <a:t>Определяя шаблон функций, вы определяете семейство функций. Формат определения</a:t>
            </a:r>
            <a:r>
              <a:rPr lang="en-US" sz="3200" dirty="0" smtClean="0"/>
              <a:t>: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en-US" sz="3200" dirty="0" smtClean="0"/>
              <a:t>template&lt;</a:t>
            </a:r>
            <a:r>
              <a:rPr lang="ru-RU" sz="3200" dirty="0" err="1" smtClean="0"/>
              <a:t>список_параметров_шаблона</a:t>
            </a:r>
            <a:r>
              <a:rPr lang="en-US" sz="3200" dirty="0" smtClean="0"/>
              <a:t>&gt;</a:t>
            </a:r>
          </a:p>
          <a:p>
            <a:pPr marL="342900"/>
            <a:r>
              <a:rPr lang="ru-RU" sz="3200" dirty="0" err="1" smtClean="0"/>
              <a:t>Определение_шаблонной_функции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676400"/>
            <a:ext cx="8534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/>
                </a:solidFill>
              </a:rPr>
              <a:t>Пример шаблонной функции и её вызова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template&lt;</a:t>
            </a:r>
            <a:r>
              <a:rPr lang="en-US" sz="2000" dirty="0" err="1" smtClean="0">
                <a:solidFill>
                  <a:schemeClr val="tx2"/>
                </a:solidFill>
              </a:rPr>
              <a:t>typename</a:t>
            </a:r>
            <a:r>
              <a:rPr lang="en-US" sz="2000" dirty="0" smtClean="0">
                <a:solidFill>
                  <a:schemeClr val="tx2"/>
                </a:solidFill>
              </a:rPr>
              <a:t> T&gt;</a:t>
            </a:r>
          </a:p>
          <a:p>
            <a:r>
              <a:rPr lang="fr-FR" sz="2000" dirty="0" smtClean="0">
                <a:solidFill>
                  <a:schemeClr val="tx2"/>
                </a:solidFill>
              </a:rPr>
              <a:t>void swap(T* x, T* y){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 z = *x;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*x = *y;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*y = z;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_</a:t>
            </a:r>
            <a:r>
              <a:rPr lang="en-US" sz="2000" dirty="0" err="1" smtClean="0">
                <a:solidFill>
                  <a:schemeClr val="tx2"/>
                </a:solidFill>
              </a:rPr>
              <a:t>tmain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argc</a:t>
            </a:r>
            <a:r>
              <a:rPr lang="en-US" sz="2000" dirty="0" smtClean="0">
                <a:solidFill>
                  <a:schemeClr val="tx2"/>
                </a:solidFill>
              </a:rPr>
              <a:t>, _TCHAR* </a:t>
            </a:r>
            <a:r>
              <a:rPr lang="en-US" sz="2000" dirty="0" err="1" smtClean="0">
                <a:solidFill>
                  <a:schemeClr val="tx2"/>
                </a:solidFill>
              </a:rPr>
              <a:t>argv</a:t>
            </a:r>
            <a:r>
              <a:rPr lang="en-US" sz="20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double a = 3.1;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double b = 4.1;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swap(&amp;</a:t>
            </a:r>
            <a:r>
              <a:rPr lang="en-US" sz="2000" dirty="0" err="1" smtClean="0">
                <a:solidFill>
                  <a:schemeClr val="tx2"/>
                </a:solidFill>
              </a:rPr>
              <a:t>a,&amp;b</a:t>
            </a:r>
            <a:r>
              <a:rPr lang="en-US" sz="2000" dirty="0" smtClean="0">
                <a:solidFill>
                  <a:schemeClr val="tx2"/>
                </a:solidFill>
              </a:rPr>
              <a:t>);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ru-RU" dirty="0" smtClean="0">
                <a:solidFill>
                  <a:schemeClr val="tx2"/>
                </a:solidFill>
              </a:rPr>
              <a:t>Можно вызвать явно: </a:t>
            </a:r>
            <a:r>
              <a:rPr lang="en-US" dirty="0" smtClean="0">
                <a:solidFill>
                  <a:schemeClr val="tx2"/>
                </a:solidFill>
              </a:rPr>
              <a:t>swap&lt;double&gt;(&amp;</a:t>
            </a:r>
            <a:r>
              <a:rPr lang="en-US" dirty="0" err="1" smtClean="0">
                <a:solidFill>
                  <a:schemeClr val="tx2"/>
                </a:solidFill>
              </a:rPr>
              <a:t>a,&amp;b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ru-RU" dirty="0" smtClean="0">
                <a:solidFill>
                  <a:schemeClr val="tx2"/>
                </a:solidFill>
              </a:rPr>
              <a:t>или снова неявно</a:t>
            </a:r>
            <a:r>
              <a:rPr lang="en-US" dirty="0" smtClean="0">
                <a:solidFill>
                  <a:schemeClr val="tx2"/>
                </a:solidFill>
              </a:rPr>
              <a:t> swap&lt;&gt;(…)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"a=" &lt;&lt; a &lt;&lt; " b=" &lt;&lt; b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Терминология.</a:t>
            </a:r>
          </a:p>
          <a:p>
            <a:pPr marL="342900"/>
            <a:r>
              <a:rPr lang="ru-RU" sz="3200" dirty="0" smtClean="0"/>
              <a:t>Шаблон семейства функций служит для формирования конкретных определений функций, называемых </a:t>
            </a:r>
            <a:r>
              <a:rPr lang="ru-RU" sz="3200" i="1" dirty="0" smtClean="0"/>
              <a:t>специализациями шаблонной функции</a:t>
            </a:r>
            <a:r>
              <a:rPr lang="ru-RU" sz="3200" dirty="0" smtClean="0"/>
              <a:t>. Процесс формирования специализации называют </a:t>
            </a:r>
            <a:r>
              <a:rPr lang="ru-RU" sz="3200" i="1" dirty="0" err="1" smtClean="0"/>
              <a:t>инстанцированием</a:t>
            </a:r>
            <a:r>
              <a:rPr lang="ru-RU" sz="3200" i="1" dirty="0" smtClean="0"/>
              <a:t> шаблона</a:t>
            </a:r>
            <a:r>
              <a:rPr lang="ru-RU" sz="3200" dirty="0" smtClean="0"/>
              <a:t>.</a:t>
            </a:r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533465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/>
                </a:solidFill>
              </a:rPr>
              <a:t>Пример </a:t>
            </a:r>
            <a:r>
              <a:rPr lang="ru-RU" sz="2000" dirty="0" err="1" smtClean="0">
                <a:solidFill>
                  <a:schemeClr val="tx2"/>
                </a:solidFill>
              </a:rPr>
              <a:t>инстанцирования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ru-RU" sz="2000" b="1" dirty="0" smtClean="0">
                <a:solidFill>
                  <a:schemeClr val="tx2"/>
                </a:solidFill>
              </a:rPr>
              <a:t>Шаблон: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template&lt;</a:t>
            </a:r>
            <a:r>
              <a:rPr lang="en-US" sz="2000" dirty="0" err="1" smtClean="0">
                <a:solidFill>
                  <a:schemeClr val="tx2"/>
                </a:solidFill>
              </a:rPr>
              <a:t>typename</a:t>
            </a:r>
            <a:r>
              <a:rPr lang="en-US" sz="2000" dirty="0" smtClean="0">
                <a:solidFill>
                  <a:schemeClr val="tx2"/>
                </a:solidFill>
              </a:rPr>
              <a:t> T&gt;</a:t>
            </a:r>
          </a:p>
          <a:p>
            <a:r>
              <a:rPr lang="fr-FR" sz="2000" dirty="0" smtClean="0">
                <a:solidFill>
                  <a:schemeClr val="tx2"/>
                </a:solidFill>
              </a:rPr>
              <a:t>void swap(T* x, T* y){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 z = *x;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*x = *y;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*y = z;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ru-RU" sz="2000" b="1" dirty="0" smtClean="0">
                <a:solidFill>
                  <a:schemeClr val="tx2"/>
                </a:solidFill>
              </a:rPr>
              <a:t>Вызов</a:t>
            </a:r>
            <a:r>
              <a:rPr lang="en-US" sz="2000" b="1" dirty="0" smtClean="0">
                <a:solidFill>
                  <a:schemeClr val="tx2"/>
                </a:solidFill>
              </a:rPr>
              <a:t>:</a:t>
            </a:r>
            <a:endParaRPr lang="ru-RU" sz="2000" b="1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double a = 3.1, b = 4.1;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swap(&amp;</a:t>
            </a:r>
            <a:r>
              <a:rPr lang="en-US" sz="2000" dirty="0" err="1" smtClean="0">
                <a:solidFill>
                  <a:schemeClr val="tx2"/>
                </a:solidFill>
              </a:rPr>
              <a:t>a,&amp;b</a:t>
            </a:r>
            <a:r>
              <a:rPr lang="en-US" sz="2000" dirty="0" smtClean="0">
                <a:solidFill>
                  <a:schemeClr val="tx2"/>
                </a:solidFill>
              </a:rPr>
              <a:t>);</a:t>
            </a:r>
            <a:endParaRPr lang="en-US" sz="3200" dirty="0" smtClean="0"/>
          </a:p>
          <a:p>
            <a:r>
              <a:rPr lang="ru-RU" sz="2000" b="1" dirty="0" smtClean="0">
                <a:solidFill>
                  <a:schemeClr val="tx2"/>
                </a:solidFill>
              </a:rPr>
              <a:t>Специализация:</a:t>
            </a:r>
          </a:p>
          <a:p>
            <a:r>
              <a:rPr lang="fr-FR" sz="2000" dirty="0" smtClean="0">
                <a:solidFill>
                  <a:schemeClr val="tx2"/>
                </a:solidFill>
              </a:rPr>
              <a:t>void swap(double* x, double* y){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 z = *x;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*x = *y;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*y = z;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Терминология. Продолжение.</a:t>
            </a:r>
          </a:p>
          <a:p>
            <a:pPr marL="342900"/>
            <a:r>
              <a:rPr lang="ru-RU" sz="3200" dirty="0" smtClean="0"/>
              <a:t>Процесс определения типов специализации по типам параметров, переданных при вызове функции, называется </a:t>
            </a:r>
            <a:r>
              <a:rPr lang="ru-RU" sz="3200" i="1" dirty="0" smtClean="0"/>
              <a:t>выведением аргументов шаблона функции.</a:t>
            </a:r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800" dirty="0" smtClean="0"/>
              <a:t>Основные свойства шаблона функций: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2800" dirty="0" smtClean="0"/>
              <a:t> Список параметра шаблона не может быть пустым</a:t>
            </a:r>
          </a:p>
          <a:p>
            <a:pPr marL="342900">
              <a:buFont typeface="Arial" pitchFamily="34" charset="0"/>
              <a:buChar char="•"/>
            </a:pPr>
            <a:r>
              <a:rPr lang="ru-RU" sz="2800" dirty="0" smtClean="0"/>
              <a:t> Каждый аргумент в списке параметров шаблона начинается с 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</a:t>
            </a:r>
            <a:r>
              <a:rPr lang="ru-RU" sz="2800" dirty="0" smtClean="0"/>
              <a:t>или </a:t>
            </a:r>
            <a:r>
              <a:rPr lang="en-US" sz="2800" dirty="0" smtClean="0"/>
              <a:t>class</a:t>
            </a:r>
            <a:r>
              <a:rPr lang="ru-RU" sz="2800" dirty="0" smtClean="0"/>
              <a:t>, аргументов может быть несколько</a:t>
            </a:r>
            <a:endParaRPr lang="en-US" sz="2800" dirty="0" smtClean="0"/>
          </a:p>
          <a:p>
            <a:pPr marL="34290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Кроме типизирующих параметров у шаблона могут быть </a:t>
            </a:r>
            <a:r>
              <a:rPr lang="ru-RU" sz="2800" dirty="0" err="1" smtClean="0"/>
              <a:t>нетипизирующие</a:t>
            </a:r>
            <a:r>
              <a:rPr lang="ru-RU" sz="2800" dirty="0" smtClean="0"/>
              <a:t> параметры, тогда они явно специфицируются в заголовке шаблона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2800" dirty="0" smtClean="0"/>
              <a:t> Аргумент, соответствующий типизирующему параметру шаблона, может иметь любой тип, такой, что тело функции имеет смысл для этого типа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/>
                </a:solidFill>
              </a:rPr>
              <a:t>Пример </a:t>
            </a:r>
            <a:r>
              <a:rPr lang="ru-RU" sz="2000" dirty="0" err="1" smtClean="0">
                <a:solidFill>
                  <a:schemeClr val="tx2"/>
                </a:solidFill>
              </a:rPr>
              <a:t>нетипизирующих</a:t>
            </a:r>
            <a:r>
              <a:rPr lang="ru-RU" sz="2000" dirty="0" smtClean="0">
                <a:solidFill>
                  <a:schemeClr val="tx2"/>
                </a:solidFill>
              </a:rPr>
              <a:t> параметров в шаблоне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template&lt;</a:t>
            </a:r>
            <a:r>
              <a:rPr lang="en-US" sz="2000" dirty="0" err="1" smtClean="0">
                <a:solidFill>
                  <a:schemeClr val="accent2"/>
                </a:solidFill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</a:rPr>
              <a:t> START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</a:rPr>
              <a:t>typename</a:t>
            </a:r>
            <a:r>
              <a:rPr lang="en-US" sz="2000" dirty="0" smtClean="0">
                <a:solidFill>
                  <a:schemeClr val="tx2"/>
                </a:solidFill>
              </a:rPr>
              <a:t> T&gt;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 sum(T </a:t>
            </a:r>
            <a:r>
              <a:rPr lang="en-US" sz="2000" dirty="0" err="1" smtClean="0">
                <a:solidFill>
                  <a:schemeClr val="tx2"/>
                </a:solidFill>
              </a:rPr>
              <a:t>arr</a:t>
            </a:r>
            <a:r>
              <a:rPr lang="en-US" sz="2000" dirty="0" smtClean="0">
                <a:solidFill>
                  <a:schemeClr val="tx2"/>
                </a:solidFill>
              </a:rPr>
              <a:t>[], 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len</a:t>
            </a:r>
            <a:r>
              <a:rPr lang="en-US" sz="2000" dirty="0" smtClean="0">
                <a:solidFill>
                  <a:schemeClr val="tx2"/>
                </a:solidFill>
              </a:rPr>
              <a:t>=1){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 summa=T(0);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for(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=START;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dirty="0" err="1" smtClean="0">
                <a:solidFill>
                  <a:schemeClr val="tx2"/>
                </a:solidFill>
              </a:rPr>
              <a:t>START+len</a:t>
            </a:r>
            <a:r>
              <a:rPr lang="en-US" sz="2000" dirty="0" smtClean="0">
                <a:solidFill>
                  <a:schemeClr val="tx2"/>
                </a:solidFill>
              </a:rPr>
              <a:t>;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++)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summa+=</a:t>
            </a:r>
            <a:r>
              <a:rPr lang="en-US" sz="2000" dirty="0" err="1" smtClean="0">
                <a:solidFill>
                  <a:schemeClr val="tx2"/>
                </a:solidFill>
              </a:rPr>
              <a:t>arr</a:t>
            </a:r>
            <a:r>
              <a:rPr lang="en-US" sz="2000" dirty="0" smtClean="0">
                <a:solidFill>
                  <a:schemeClr val="tx2"/>
                </a:solidFill>
              </a:rPr>
              <a:t>[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];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summa;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_</a:t>
            </a:r>
            <a:r>
              <a:rPr lang="en-US" sz="2000" dirty="0" err="1" smtClean="0">
                <a:solidFill>
                  <a:schemeClr val="tx2"/>
                </a:solidFill>
              </a:rPr>
              <a:t>tmain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argc</a:t>
            </a:r>
            <a:r>
              <a:rPr lang="en-US" sz="2000" dirty="0" smtClean="0">
                <a:solidFill>
                  <a:schemeClr val="tx2"/>
                </a:solidFill>
              </a:rPr>
              <a:t>, _TCHAR* </a:t>
            </a:r>
            <a:r>
              <a:rPr lang="en-US" sz="2000" dirty="0" err="1" smtClean="0">
                <a:solidFill>
                  <a:schemeClr val="tx2"/>
                </a:solidFill>
              </a:rPr>
              <a:t>argv</a:t>
            </a:r>
            <a:r>
              <a:rPr lang="en-US" sz="20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float f[] = {2.1, 3.2, 4.3, 5.4};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[] = {9, 8, 7, 6, 5, 4, 3};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"sum&lt;1&gt;(f,2)=" &lt;&lt; sum&lt;1&gt;(f,2) &lt;&lt; </a:t>
            </a:r>
            <a:r>
              <a:rPr lang="en-US" sz="2000" dirty="0" err="1" smtClean="0">
                <a:solidFill>
                  <a:schemeClr val="tx2"/>
                </a:solidFill>
              </a:rPr>
              <a:t>endl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"sum&lt;2, 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&gt;(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, 4)=" &lt;&lt; sum&lt;2, 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&gt;(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, 4);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Виртуальные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Если в определении нестатического метода класса добавить спецификатор </a:t>
            </a:r>
            <a:r>
              <a:rPr lang="en-US" sz="3200" dirty="0" smtClean="0"/>
              <a:t>virtual</a:t>
            </a:r>
            <a:r>
              <a:rPr lang="ru-RU" sz="3200" dirty="0" smtClean="0"/>
              <a:t>, то этот метод становится виртуальным. Виртуальные функции используются при наследовании. Если функция определена как виртуальная в базовом классе, то её повторное определение (даже без </a:t>
            </a:r>
            <a:r>
              <a:rPr lang="en-US" sz="3200" dirty="0" smtClean="0"/>
              <a:t>virtual)</a:t>
            </a:r>
            <a:r>
              <a:rPr lang="ru-RU" sz="3200" dirty="0" smtClean="0"/>
              <a:t> в производном классе также создаст виртуальную функцию.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533465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/>
                </a:solidFill>
              </a:rPr>
              <a:t>Пример случая, когда тело функции неприменимо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к конкретному вызову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(см. 4-е свойство на предыдущем слайде)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template&lt;</a:t>
            </a:r>
            <a:r>
              <a:rPr lang="en-US" sz="2000" dirty="0" err="1" smtClean="0">
                <a:solidFill>
                  <a:schemeClr val="tx2"/>
                </a:solidFill>
              </a:rPr>
              <a:t>typename</a:t>
            </a:r>
            <a:r>
              <a:rPr lang="en-US" sz="2000" dirty="0" smtClean="0">
                <a:solidFill>
                  <a:schemeClr val="tx2"/>
                </a:solidFill>
              </a:rPr>
              <a:t> T&gt;</a:t>
            </a:r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T </a:t>
            </a:r>
            <a:r>
              <a:rPr lang="en-US" sz="2000" dirty="0" err="1" smtClean="0">
                <a:solidFill>
                  <a:schemeClr val="tx2"/>
                </a:solidFill>
              </a:rPr>
              <a:t>absval</a:t>
            </a:r>
            <a:r>
              <a:rPr lang="en-US" sz="2000" dirty="0" smtClean="0">
                <a:solidFill>
                  <a:schemeClr val="tx2"/>
                </a:solidFill>
              </a:rPr>
              <a:t>(T x){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(x &lt; T(0)? -x : x);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_</a:t>
            </a:r>
            <a:r>
              <a:rPr lang="en-US" sz="2000" dirty="0" err="1" smtClean="0">
                <a:solidFill>
                  <a:schemeClr val="tx2"/>
                </a:solidFill>
              </a:rPr>
              <a:t>tmain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argc</a:t>
            </a:r>
            <a:r>
              <a:rPr lang="en-US" sz="2000" dirty="0" smtClean="0">
                <a:solidFill>
                  <a:schemeClr val="tx2"/>
                </a:solidFill>
              </a:rPr>
              <a:t>, _TCHAR* </a:t>
            </a:r>
            <a:r>
              <a:rPr lang="en-US" sz="2000" dirty="0" err="1" smtClean="0">
                <a:solidFill>
                  <a:schemeClr val="tx2"/>
                </a:solidFill>
              </a:rPr>
              <a:t>argv</a:t>
            </a:r>
            <a:r>
              <a:rPr lang="en-US" sz="20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double a = -31.9;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</a:t>
            </a:r>
            <a:r>
              <a:rPr lang="en-US" sz="2000" dirty="0" err="1" smtClean="0">
                <a:solidFill>
                  <a:schemeClr val="tx2"/>
                </a:solidFill>
              </a:rPr>
              <a:t>absval</a:t>
            </a:r>
            <a:r>
              <a:rPr lang="en-US" sz="2000" dirty="0" smtClean="0">
                <a:solidFill>
                  <a:schemeClr val="tx2"/>
                </a:solidFill>
              </a:rPr>
              <a:t>(a); // OK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char * hw = "Hello world";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</a:t>
            </a:r>
            <a:r>
              <a:rPr lang="en-US" sz="2000" dirty="0" err="1" smtClean="0">
                <a:solidFill>
                  <a:schemeClr val="tx2"/>
                </a:solidFill>
              </a:rPr>
              <a:t>absval</a:t>
            </a:r>
            <a:r>
              <a:rPr lang="en-US" sz="2000" dirty="0" smtClean="0">
                <a:solidFill>
                  <a:schemeClr val="tx2"/>
                </a:solidFill>
              </a:rPr>
              <a:t>(hw); // NOT OK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err="1" smtClean="0">
                <a:solidFill>
                  <a:schemeClr val="tx2"/>
                </a:solidFill>
              </a:rPr>
              <a:t>error</a:t>
            </a:r>
            <a:r>
              <a:rPr lang="ru-RU" sz="2000" dirty="0" smtClean="0">
                <a:solidFill>
                  <a:schemeClr val="tx2"/>
                </a:solidFill>
              </a:rPr>
              <a:t>: унарная операция «-» (минус) недопустима для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// типа </a:t>
            </a:r>
            <a:r>
              <a:rPr lang="en-US" sz="2000" dirty="0" smtClean="0">
                <a:solidFill>
                  <a:schemeClr val="tx2"/>
                </a:solidFill>
              </a:rPr>
              <a:t>char *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800" dirty="0" smtClean="0"/>
              <a:t>Основные свойства шаблона функций: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2800" dirty="0" smtClean="0"/>
              <a:t> Нельзя использовать в заголовке шаблона параметры с одинаковыми именами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2800" dirty="0" smtClean="0"/>
              <a:t> Имя типизирующего параметра имеет в шаблонной функции все права имени типа (см. предыдущий пример – функция </a:t>
            </a:r>
            <a:r>
              <a:rPr lang="en-US" sz="2800" dirty="0" err="1" smtClean="0"/>
              <a:t>absval</a:t>
            </a:r>
            <a:r>
              <a:rPr lang="en-US" sz="2800" dirty="0" smtClean="0"/>
              <a:t> </a:t>
            </a:r>
            <a:r>
              <a:rPr lang="ru-RU" sz="2800" dirty="0" smtClean="0"/>
              <a:t>возвращает значение типа </a:t>
            </a:r>
            <a:r>
              <a:rPr lang="en-US" sz="2800" dirty="0" smtClean="0"/>
              <a:t>T, </a:t>
            </a:r>
            <a:r>
              <a:rPr lang="ru-RU" sz="2800" dirty="0" smtClean="0"/>
              <a:t>принимает в качестве параметра значение типа </a:t>
            </a:r>
            <a:r>
              <a:rPr lang="en-US" sz="2800" dirty="0" smtClean="0"/>
              <a:t>T, </a:t>
            </a:r>
            <a:r>
              <a:rPr lang="ru-RU" sz="2800" dirty="0" smtClean="0"/>
              <a:t>и создаёт внутри тернарного оператора безымянный экземпляр типа </a:t>
            </a:r>
            <a:r>
              <a:rPr lang="en-US" sz="2800" dirty="0" smtClean="0"/>
              <a:t>T</a:t>
            </a:r>
            <a:r>
              <a:rPr lang="ru-RU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800" dirty="0" smtClean="0"/>
              <a:t>Основные свойства шаблона функций: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2800" dirty="0" smtClean="0"/>
              <a:t> При вызове типы аргументов, соответствующие одинаково параметризированным параметрам, должны быть одинаковы.</a:t>
            </a:r>
            <a:br>
              <a:rPr lang="ru-RU" sz="2800" dirty="0" smtClean="0"/>
            </a:b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Шаблоны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2"/>
                </a:solidFill>
              </a:rPr>
              <a:t>Пример </a:t>
            </a:r>
            <a:r>
              <a:rPr lang="ru-RU" sz="2000" dirty="0" err="1" smtClean="0">
                <a:solidFill>
                  <a:schemeClr val="tx2"/>
                </a:solidFill>
              </a:rPr>
              <a:t>некомпилируемого</a:t>
            </a:r>
            <a:r>
              <a:rPr lang="ru-RU" sz="2000" dirty="0" smtClean="0">
                <a:solidFill>
                  <a:schemeClr val="tx2"/>
                </a:solidFill>
              </a:rPr>
              <a:t> кода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(см. предыдущее свойство)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template&lt;</a:t>
            </a:r>
            <a:r>
              <a:rPr lang="en-US" sz="2000" dirty="0" err="1" smtClean="0">
                <a:solidFill>
                  <a:schemeClr val="tx2"/>
                </a:solidFill>
              </a:rPr>
              <a:t>typename</a:t>
            </a:r>
            <a:r>
              <a:rPr lang="en-US" sz="2000" dirty="0" smtClean="0">
                <a:solidFill>
                  <a:schemeClr val="tx2"/>
                </a:solidFill>
              </a:rPr>
              <a:t> T&gt;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 greater(T x, T y){</a:t>
            </a:r>
          </a:p>
          <a:p>
            <a:pPr lvl="1"/>
            <a:r>
              <a:rPr lang="es-ES" sz="2000" dirty="0" smtClean="0">
                <a:solidFill>
                  <a:schemeClr val="tx2"/>
                </a:solidFill>
              </a:rPr>
              <a:t>return (x &gt; y? x : y);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  <a:p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_</a:t>
            </a:r>
            <a:r>
              <a:rPr lang="en-US" sz="2000" dirty="0" err="1" smtClean="0">
                <a:solidFill>
                  <a:schemeClr val="tx2"/>
                </a:solidFill>
              </a:rPr>
              <a:t>tmain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argc</a:t>
            </a:r>
            <a:r>
              <a:rPr lang="en-US" sz="2000" dirty="0" smtClean="0">
                <a:solidFill>
                  <a:schemeClr val="tx2"/>
                </a:solidFill>
              </a:rPr>
              <a:t>, _TCHAR* </a:t>
            </a:r>
            <a:r>
              <a:rPr lang="en-US" sz="2000" dirty="0" err="1" smtClean="0">
                <a:solidFill>
                  <a:schemeClr val="tx2"/>
                </a:solidFill>
              </a:rPr>
              <a:t>argv</a:t>
            </a:r>
            <a:r>
              <a:rPr lang="en-US" sz="20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float f = 3.14;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int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 = 3;</a:t>
            </a:r>
          </a:p>
          <a:p>
            <a:pPr lvl="1"/>
            <a:r>
              <a:rPr lang="en-US" sz="2000" dirty="0" err="1" smtClean="0">
                <a:solidFill>
                  <a:schemeClr val="tx2"/>
                </a:solidFill>
              </a:rPr>
              <a:t>cout</a:t>
            </a:r>
            <a:r>
              <a:rPr lang="en-US" sz="2000" dirty="0" smtClean="0">
                <a:solidFill>
                  <a:schemeClr val="tx2"/>
                </a:solidFill>
              </a:rPr>
              <a:t> &lt;&lt; greater(f,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Ошибка: </a:t>
            </a:r>
            <a:r>
              <a:rPr lang="en-US" sz="2000" dirty="0" smtClean="0">
                <a:solidFill>
                  <a:schemeClr val="tx2"/>
                </a:solidFill>
              </a:rPr>
              <a:t>T greater(T,T):</a:t>
            </a:r>
            <a:endParaRPr lang="ru-RU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// </a:t>
            </a:r>
            <a:r>
              <a:rPr lang="ru-RU" sz="2000" dirty="0" smtClean="0">
                <a:solidFill>
                  <a:schemeClr val="tx2"/>
                </a:solidFill>
              </a:rPr>
              <a:t>в шаблоне параметр "</a:t>
            </a:r>
            <a:r>
              <a:rPr lang="en-US" sz="2000" dirty="0" smtClean="0">
                <a:solidFill>
                  <a:schemeClr val="tx2"/>
                </a:solidFill>
              </a:rPr>
              <a:t>T" </a:t>
            </a:r>
            <a:r>
              <a:rPr lang="ru-RU" sz="2000" dirty="0" smtClean="0">
                <a:solidFill>
                  <a:schemeClr val="tx2"/>
                </a:solidFill>
              </a:rPr>
              <a:t>неоднозначен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Виртуальные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Чаще всего виртуальные функции применяются в абстрактных классах и при работе с указателями базового класса, настроенными на объект производного класса.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Чистая виртуальная функция – это функция следующего вида, не имеющая тела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marL="342900"/>
            <a:r>
              <a:rPr lang="en-US" sz="3200" dirty="0" smtClean="0"/>
              <a:t>virtual </a:t>
            </a:r>
            <a:r>
              <a:rPr lang="ru-RU" sz="3200" dirty="0" smtClean="0"/>
              <a:t>тип имя (</a:t>
            </a:r>
            <a:r>
              <a:rPr lang="ru-RU" sz="3200" dirty="0" err="1" smtClean="0"/>
              <a:t>специф_парам</a:t>
            </a:r>
            <a:r>
              <a:rPr lang="ru-RU" sz="3200" dirty="0" smtClean="0"/>
              <a:t>) = 0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342900"/>
            <a:r>
              <a:rPr lang="ru-RU" sz="3200" dirty="0" smtClean="0"/>
              <a:t>Конструкция = 0 – чистый спецификатор.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Абстрактные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Если по смыслу задачи все виртуальные функции базового класса планируется переопределять в производных классах, то такой базовый класс можно определить как абстрактный.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Абстрактный класс – это класс, в котором есть хотя бы одна чистая виртуальная функция (см. предыдущий слайд)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Абстрактные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Свойства абстрактных классов</a:t>
            </a:r>
            <a:r>
              <a:rPr lang="en-US" sz="3200" dirty="0" smtClean="0"/>
              <a:t>: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3200" dirty="0" smtClean="0"/>
              <a:t>содержит хотя бы одну чистую виртуальную функцию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нельзя создать объект абстрактного класса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абстрактный класс может использоваться только в качестве базового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в абстрактные классы могут входить поля данных и методы, в т.ч. не чистые виртуальные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Абстрактные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Свойства абстрактных классов (</a:t>
            </a:r>
            <a:r>
              <a:rPr lang="ru-RU" sz="3200" dirty="0" err="1" smtClean="0"/>
              <a:t>продолж</a:t>
            </a:r>
            <a:r>
              <a:rPr lang="ru-RU" sz="3200" dirty="0" smtClean="0"/>
              <a:t>.)</a:t>
            </a:r>
            <a:r>
              <a:rPr lang="en-US" sz="3200" dirty="0" smtClean="0"/>
              <a:t>: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3200" dirty="0" smtClean="0"/>
              <a:t>можно определить конструктор, из которого можно вызывать методы абстрактного класса за исключением чистых виртуальных функций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Абстрактные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400" dirty="0" smtClean="0">
                <a:solidFill>
                  <a:schemeClr val="tx2"/>
                </a:solidFill>
              </a:rPr>
              <a:t>Пример. Базовый абстрактный класс.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class figure{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protected: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double </a:t>
            </a:r>
            <a:r>
              <a:rPr lang="en-US" sz="2400" dirty="0" err="1" smtClean="0">
                <a:solidFill>
                  <a:schemeClr val="tx2"/>
                </a:solidFill>
              </a:rPr>
              <a:t>xc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yc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dx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dy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public:</a:t>
            </a:r>
          </a:p>
          <a:p>
            <a:pPr lvl="1"/>
            <a:r>
              <a:rPr lang="fr-FR" sz="2400" dirty="0" smtClean="0">
                <a:solidFill>
                  <a:schemeClr val="tx2"/>
                </a:solidFill>
              </a:rPr>
              <a:t>figure(double x, double y, double dxx, double dyy)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:</a:t>
            </a:r>
            <a:r>
              <a:rPr lang="en-US" sz="2400" dirty="0" err="1" smtClean="0">
                <a:solidFill>
                  <a:schemeClr val="tx2"/>
                </a:solidFill>
              </a:rPr>
              <a:t>xc</a:t>
            </a:r>
            <a:r>
              <a:rPr lang="en-US" sz="2400" dirty="0" smtClean="0">
                <a:solidFill>
                  <a:schemeClr val="tx2"/>
                </a:solidFill>
              </a:rPr>
              <a:t>(x), </a:t>
            </a:r>
            <a:r>
              <a:rPr lang="en-US" sz="2400" dirty="0" err="1" smtClean="0">
                <a:solidFill>
                  <a:schemeClr val="tx2"/>
                </a:solidFill>
              </a:rPr>
              <a:t>yc</a:t>
            </a:r>
            <a:r>
              <a:rPr lang="en-US" sz="2400" dirty="0" smtClean="0">
                <a:solidFill>
                  <a:schemeClr val="tx2"/>
                </a:solidFill>
              </a:rPr>
              <a:t>(y), </a:t>
            </a:r>
            <a:r>
              <a:rPr lang="en-US" sz="2400" dirty="0" err="1" smtClean="0">
                <a:solidFill>
                  <a:schemeClr val="tx2"/>
                </a:solidFill>
              </a:rPr>
              <a:t>dx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dxx</a:t>
            </a:r>
            <a:r>
              <a:rPr lang="en-US" sz="2400" dirty="0" smtClean="0">
                <a:solidFill>
                  <a:schemeClr val="tx2"/>
                </a:solidFill>
              </a:rPr>
              <a:t>), </a:t>
            </a:r>
            <a:r>
              <a:rPr lang="en-US" sz="2400" dirty="0" err="1" smtClean="0">
                <a:solidFill>
                  <a:schemeClr val="tx2"/>
                </a:solidFill>
              </a:rPr>
              <a:t>dy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dyy</a:t>
            </a:r>
            <a:r>
              <a:rPr lang="en-US" sz="2400" dirty="0" smtClean="0">
                <a:solidFill>
                  <a:schemeClr val="tx2"/>
                </a:solidFill>
              </a:rPr>
              <a:t>) {}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void grow(double d){</a:t>
            </a:r>
          </a:p>
          <a:p>
            <a:pPr lvl="2"/>
            <a:r>
              <a:rPr lang="en-US" sz="2400" dirty="0" err="1" smtClean="0">
                <a:solidFill>
                  <a:schemeClr val="tx2"/>
                </a:solidFill>
              </a:rPr>
              <a:t>dx</a:t>
            </a:r>
            <a:r>
              <a:rPr lang="en-US" sz="2400" dirty="0" smtClean="0">
                <a:solidFill>
                  <a:schemeClr val="tx2"/>
                </a:solidFill>
              </a:rPr>
              <a:t>+=d; </a:t>
            </a:r>
            <a:r>
              <a:rPr lang="en-US" sz="2400" dirty="0" err="1" smtClean="0">
                <a:solidFill>
                  <a:schemeClr val="tx2"/>
                </a:solidFill>
              </a:rPr>
              <a:t>dy</a:t>
            </a:r>
            <a:r>
              <a:rPr lang="en-US" sz="2400" dirty="0" smtClean="0">
                <a:solidFill>
                  <a:schemeClr val="tx2"/>
                </a:solidFill>
              </a:rPr>
              <a:t>+=d;</a:t>
            </a:r>
          </a:p>
          <a:p>
            <a:pPr lvl="1"/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virtual double area() = 0;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virtual char * </a:t>
            </a:r>
            <a:r>
              <a:rPr lang="en-US" sz="2400" dirty="0" err="1" smtClean="0">
                <a:solidFill>
                  <a:schemeClr val="tx2"/>
                </a:solidFill>
              </a:rPr>
              <a:t>className</a:t>
            </a:r>
            <a:r>
              <a:rPr lang="en-US" sz="2400" dirty="0" smtClean="0">
                <a:solidFill>
                  <a:schemeClr val="tx2"/>
                </a:solidFill>
              </a:rPr>
              <a:t>() = 0;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Абстрактные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400" dirty="0" smtClean="0">
                <a:solidFill>
                  <a:schemeClr val="tx2"/>
                </a:solidFill>
              </a:rPr>
              <a:t>Пример. Производные классы.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struct</a:t>
            </a:r>
            <a:r>
              <a:rPr lang="en-US" sz="2400" dirty="0" smtClean="0">
                <a:solidFill>
                  <a:schemeClr val="tx2"/>
                </a:solidFill>
              </a:rPr>
              <a:t> ellipse: public figure{</a:t>
            </a:r>
          </a:p>
          <a:p>
            <a:pPr lvl="1"/>
            <a:r>
              <a:rPr lang="fr-FR" sz="2400" dirty="0" smtClean="0">
                <a:solidFill>
                  <a:schemeClr val="tx2"/>
                </a:solidFill>
              </a:rPr>
              <a:t>ellipse(double x, double y, double r1, double r2)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	:figure(x, y, r1, r2) {}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virtual double area(){return (</a:t>
            </a:r>
            <a:r>
              <a:rPr lang="en-US" sz="2400" dirty="0" err="1" smtClean="0">
                <a:solidFill>
                  <a:schemeClr val="tx2"/>
                </a:solidFill>
              </a:rPr>
              <a:t>dx</a:t>
            </a:r>
            <a:r>
              <a:rPr lang="en-US" sz="2400" dirty="0" smtClean="0">
                <a:solidFill>
                  <a:schemeClr val="tx2"/>
                </a:solidFill>
              </a:rPr>
              <a:t>/2)*(</a:t>
            </a:r>
            <a:r>
              <a:rPr lang="en-US" sz="2400" dirty="0" err="1" smtClean="0">
                <a:solidFill>
                  <a:schemeClr val="tx2"/>
                </a:solidFill>
              </a:rPr>
              <a:t>dy</a:t>
            </a:r>
            <a:r>
              <a:rPr lang="en-US" sz="2400" dirty="0" smtClean="0">
                <a:solidFill>
                  <a:schemeClr val="tx2"/>
                </a:solidFill>
              </a:rPr>
              <a:t>/2)*3.14159;}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virtual char * </a:t>
            </a:r>
            <a:r>
              <a:rPr lang="en-US" sz="2400" dirty="0" err="1" smtClean="0">
                <a:solidFill>
                  <a:schemeClr val="tx2"/>
                </a:solidFill>
              </a:rPr>
              <a:t>className</a:t>
            </a:r>
            <a:r>
              <a:rPr lang="en-US" sz="2400" dirty="0" smtClean="0">
                <a:solidFill>
                  <a:schemeClr val="tx2"/>
                </a:solidFill>
              </a:rPr>
              <a:t>() {return "ellipse";}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struct</a:t>
            </a:r>
            <a:r>
              <a:rPr lang="en-US" sz="2400" dirty="0" smtClean="0">
                <a:solidFill>
                  <a:schemeClr val="tx2"/>
                </a:solidFill>
              </a:rPr>
              <a:t> rectangle: public figure{</a:t>
            </a:r>
          </a:p>
          <a:p>
            <a:pPr lvl="1"/>
            <a:r>
              <a:rPr lang="fr-FR" sz="2400" dirty="0" smtClean="0">
                <a:solidFill>
                  <a:schemeClr val="tx2"/>
                </a:solidFill>
              </a:rPr>
              <a:t>rectangle(double x, double y, double w, double h)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	:figure(x, y, w, h) {}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virtual double area(){return </a:t>
            </a:r>
            <a:r>
              <a:rPr lang="en-US" sz="2400" dirty="0" err="1" smtClean="0">
                <a:solidFill>
                  <a:schemeClr val="tx2"/>
                </a:solidFill>
              </a:rPr>
              <a:t>dx</a:t>
            </a:r>
            <a:r>
              <a:rPr lang="en-US" sz="2400" dirty="0" smtClean="0">
                <a:solidFill>
                  <a:schemeClr val="tx2"/>
                </a:solidFill>
              </a:rPr>
              <a:t>*</a:t>
            </a:r>
            <a:r>
              <a:rPr lang="en-US" sz="2400" dirty="0" err="1" smtClean="0">
                <a:solidFill>
                  <a:schemeClr val="tx2"/>
                </a:solidFill>
              </a:rPr>
              <a:t>dy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virtual char * </a:t>
            </a:r>
            <a:r>
              <a:rPr lang="en-US" sz="2400" dirty="0" err="1" smtClean="0">
                <a:solidFill>
                  <a:schemeClr val="tx2"/>
                </a:solidFill>
              </a:rPr>
              <a:t>className</a:t>
            </a:r>
            <a:r>
              <a:rPr lang="en-US" sz="2400" dirty="0" smtClean="0">
                <a:solidFill>
                  <a:schemeClr val="tx2"/>
                </a:solidFill>
              </a:rPr>
              <a:t>() {return "rectangle";}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Абстрактные классы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8288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400" dirty="0" smtClean="0">
                <a:solidFill>
                  <a:schemeClr val="tx2"/>
                </a:solidFill>
              </a:rPr>
              <a:t>Пример. Тело функции </a:t>
            </a:r>
            <a:r>
              <a:rPr lang="en-US" sz="2400" dirty="0" smtClean="0">
                <a:solidFill>
                  <a:schemeClr val="tx2"/>
                </a:solidFill>
              </a:rPr>
              <a:t>main():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_</a:t>
            </a:r>
            <a:r>
              <a:rPr lang="en-US" sz="2400" dirty="0" err="1" smtClean="0">
                <a:solidFill>
                  <a:schemeClr val="tx2"/>
                </a:solidFill>
              </a:rPr>
              <a:t>tmain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argc</a:t>
            </a:r>
            <a:r>
              <a:rPr lang="en-US" sz="2400" dirty="0" smtClean="0">
                <a:solidFill>
                  <a:schemeClr val="tx2"/>
                </a:solidFill>
              </a:rPr>
              <a:t>, _TCHAR* </a:t>
            </a:r>
            <a:r>
              <a:rPr lang="en-US" sz="2400" dirty="0" err="1" smtClean="0">
                <a:solidFill>
                  <a:schemeClr val="tx2"/>
                </a:solidFill>
              </a:rPr>
              <a:t>argv</a:t>
            </a:r>
            <a:r>
              <a:rPr lang="en-US" sz="2400" dirty="0" smtClean="0">
                <a:solidFill>
                  <a:schemeClr val="tx2"/>
                </a:solidFill>
              </a:rPr>
              <a:t>[])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ellipse E(1.1,2.2,3.0,4.0);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rectangle R(5.0,6.0,7.7,8.8);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"Rectangle area = " &lt;&lt; </a:t>
            </a:r>
            <a:r>
              <a:rPr lang="en-US" sz="2400" dirty="0" err="1" smtClean="0">
                <a:solidFill>
                  <a:schemeClr val="tx2"/>
                </a:solidFill>
              </a:rPr>
              <a:t>R.area</a:t>
            </a:r>
            <a:r>
              <a:rPr lang="en-US" sz="2400" dirty="0" smtClean="0">
                <a:solidFill>
                  <a:schemeClr val="tx2"/>
                </a:solidFill>
              </a:rPr>
              <a:t>()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&lt;&lt; "Rectangle </a:t>
            </a:r>
            <a:r>
              <a:rPr lang="en-US" sz="2400" dirty="0" err="1" smtClean="0">
                <a:solidFill>
                  <a:schemeClr val="tx2"/>
                </a:solidFill>
              </a:rPr>
              <a:t>className</a:t>
            </a:r>
            <a:r>
              <a:rPr lang="en-US" sz="2400" dirty="0" smtClean="0">
                <a:solidFill>
                  <a:schemeClr val="tx2"/>
                </a:solidFill>
              </a:rPr>
              <a:t> = " &lt;&lt; </a:t>
            </a:r>
            <a:r>
              <a:rPr lang="en-US" sz="2400" dirty="0" err="1" smtClean="0">
                <a:solidFill>
                  <a:schemeClr val="tx2"/>
                </a:solidFill>
              </a:rPr>
              <a:t>R.className</a:t>
            </a:r>
            <a:r>
              <a:rPr lang="en-US" sz="2400" dirty="0" smtClean="0">
                <a:solidFill>
                  <a:schemeClr val="tx2"/>
                </a:solidFill>
              </a:rPr>
              <a:t>() &lt;&lt; </a:t>
            </a:r>
            <a:r>
              <a:rPr lang="en-US" sz="2400" dirty="0" err="1" smtClean="0">
                <a:solidFill>
                  <a:schemeClr val="tx2"/>
                </a:solidFill>
              </a:rPr>
              <a:t>endl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return 0;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}</a:t>
            </a:r>
          </a:p>
          <a:p>
            <a:pPr marL="342900"/>
            <a:endParaRPr lang="ru-RU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1489</Words>
  <Application>Microsoft Office PowerPoint</Application>
  <PresentationFormat>Экран (4:3)</PresentationFormat>
  <Paragraphs>259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Семинар 11 Виртуальные функции, Абстрактные классы, Шаблоны функций</vt:lpstr>
      <vt:lpstr>Виртуальные функции</vt:lpstr>
      <vt:lpstr>Виртуальные функции</vt:lpstr>
      <vt:lpstr>Абстрактные классы</vt:lpstr>
      <vt:lpstr>Абстрактные классы</vt:lpstr>
      <vt:lpstr>Абстрактные классы</vt:lpstr>
      <vt:lpstr>Абстрактные классы</vt:lpstr>
      <vt:lpstr>Абстрактные классы</vt:lpstr>
      <vt:lpstr>Абстрактные классы</vt:lpstr>
      <vt:lpstr>Абстрактные классы</vt:lpstr>
      <vt:lpstr>Абстрактные классы</vt:lpstr>
      <vt:lpstr>Абстрактные классы</vt:lpstr>
      <vt:lpstr>Шаблоны функций</vt:lpstr>
      <vt:lpstr>Шаблоны функций</vt:lpstr>
      <vt:lpstr>Шаблоны функций</vt:lpstr>
      <vt:lpstr>Шаблоны функций</vt:lpstr>
      <vt:lpstr>Шаблоны функций</vt:lpstr>
      <vt:lpstr>Шаблоны функций</vt:lpstr>
      <vt:lpstr>Шаблоны функций</vt:lpstr>
      <vt:lpstr>Шаблоны функций</vt:lpstr>
      <vt:lpstr>Шаблоны функций</vt:lpstr>
      <vt:lpstr>Шаблоны функций</vt:lpstr>
      <vt:lpstr>Шаблоны функций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progra</cp:lastModifiedBy>
  <cp:revision>888</cp:revision>
  <dcterms:created xsi:type="dcterms:W3CDTF">2014-12-15T08:53:20Z</dcterms:created>
  <dcterms:modified xsi:type="dcterms:W3CDTF">2015-09-21T11:19:25Z</dcterms:modified>
</cp:coreProperties>
</file>