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94660"/>
  </p:normalViewPr>
  <p:slideViewPr>
    <p:cSldViewPr>
      <p:cViewPr>
        <p:scale>
          <a:sx n="93" d="100"/>
          <a:sy n="93" d="100"/>
        </p:scale>
        <p:origin x="-52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07.09.2015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Семинар 11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Наследование в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Си++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Двойные фигурные скобки 12"/>
          <p:cNvSpPr/>
          <p:nvPr/>
        </p:nvSpPr>
        <p:spPr>
          <a:xfrm>
            <a:off x="3429000" y="4572000"/>
            <a:ext cx="1524000" cy="533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ые фигурные скобки 13"/>
          <p:cNvSpPr/>
          <p:nvPr/>
        </p:nvSpPr>
        <p:spPr>
          <a:xfrm>
            <a:off x="2209800" y="4572000"/>
            <a:ext cx="1524000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_</a:t>
            </a:r>
            <a:r>
              <a:rPr lang="en-US" sz="2000" dirty="0" err="1" smtClean="0"/>
              <a:t>tmain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_TCHAR*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r>
              <a:rPr lang="ru-RU" sz="2000" dirty="0" smtClean="0"/>
              <a:t>{</a:t>
            </a:r>
          </a:p>
          <a:p>
            <a:pPr lvl="1"/>
            <a:r>
              <a:rPr lang="en-US" sz="2000" dirty="0" smtClean="0"/>
              <a:t>circle c1(10, 20, 5.0);</a:t>
            </a:r>
          </a:p>
          <a:p>
            <a:pPr lvl="1"/>
            <a:r>
              <a:rPr lang="ru-RU" sz="2000" dirty="0" smtClean="0"/>
              <a:t>c1.display(); //Переопределённый метод класса </a:t>
            </a:r>
            <a:r>
              <a:rPr lang="ru-RU" sz="2000" dirty="0" err="1" smtClean="0"/>
              <a:t>ellipse</a:t>
            </a:r>
            <a:endParaRPr lang="ru-RU" sz="2000" dirty="0" smtClean="0"/>
          </a:p>
          <a:p>
            <a:pPr lvl="1"/>
            <a:r>
              <a:rPr lang="ru-RU" sz="2000" dirty="0" smtClean="0"/>
              <a:t>c1.move(-10.0, -5.0); //Метод класса </a:t>
            </a:r>
            <a:r>
              <a:rPr lang="ru-RU" sz="2000" dirty="0" err="1" smtClean="0"/>
              <a:t>point</a:t>
            </a:r>
            <a:endParaRPr lang="ru-RU" sz="2000" dirty="0" smtClean="0"/>
          </a:p>
          <a:p>
            <a:pPr lvl="1"/>
            <a:r>
              <a:rPr lang="en-US" sz="2000" dirty="0" smtClean="0"/>
              <a:t>c1.display();</a:t>
            </a:r>
          </a:p>
          <a:p>
            <a:pPr lvl="1"/>
            <a:r>
              <a:rPr lang="en-US" sz="2000" dirty="0" err="1" smtClean="0"/>
              <a:t>cout</a:t>
            </a:r>
            <a:r>
              <a:rPr lang="en-US" sz="2000" dirty="0" smtClean="0"/>
              <a:t>&lt;&lt;"square="&lt;&lt;c1.square();</a:t>
            </a:r>
          </a:p>
          <a:p>
            <a:pPr lvl="1"/>
            <a:r>
              <a:rPr lang="en-US" sz="2000" dirty="0" err="1" smtClean="0"/>
              <a:t>getchar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smtClean="0"/>
              <a:t>return 0;</a:t>
            </a:r>
          </a:p>
          <a:p>
            <a:r>
              <a:rPr lang="ru-RU" sz="2000" dirty="0" smtClean="0"/>
              <a:t>}</a:t>
            </a:r>
          </a:p>
          <a:p>
            <a:endParaRPr lang="ru-RU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r="75150" b="69335"/>
          <a:stretch>
            <a:fillRect/>
          </a:stretch>
        </p:blipFill>
        <p:spPr bwMode="auto">
          <a:xfrm>
            <a:off x="6248400" y="2743200"/>
            <a:ext cx="249245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438400" y="4572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x</a:t>
            </a:r>
          </a:p>
          <a:p>
            <a:pPr algn="ctr"/>
            <a:r>
              <a:rPr lang="en-US" dirty="0" smtClean="0"/>
              <a:t>double 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38400" y="51816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radius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4648200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31601" y="4888468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наследовании: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производный класс беспрепятственно обращается к доступным для него полям данных и методам базового класса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базовый класс не имеет доступа к полям данных и методам производного класса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в объект производного класса включаются поля данных базового класса, т.е. можно считать, что в объект производного класса входит экземпляр объекта базового класса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если в производном классе имя поля данных или метода базового класса использовано для других целей, то соответствующий компонент базового класса доступен в производном классе с помощью указания области видимости: </a:t>
            </a:r>
            <a:r>
              <a:rPr lang="ru-RU" sz="2000" dirty="0" err="1" smtClean="0"/>
              <a:t>имя_базового_класса::имя_компонента</a:t>
            </a:r>
            <a:r>
              <a:rPr lang="ru-RU" sz="2000" dirty="0" smtClean="0"/>
              <a:t> (см. </a:t>
            </a:r>
            <a:r>
              <a:rPr lang="en-US" sz="2000" dirty="0" smtClean="0"/>
              <a:t>point::display();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smtClean="0"/>
              <a:t>наследуемая функция базового класса в производном классе может: 1) остаться без изменений, 2) быть заменена (как в случае с методом </a:t>
            </a:r>
            <a:r>
              <a:rPr lang="en-US" sz="2000" dirty="0" smtClean="0"/>
              <a:t>display</a:t>
            </a:r>
            <a:r>
              <a:rPr lang="ru-RU" sz="2000" dirty="0" smtClean="0"/>
              <a:t>)</a:t>
            </a:r>
            <a:r>
              <a:rPr lang="en-US" sz="2000" dirty="0" smtClean="0"/>
              <a:t>, 3) </a:t>
            </a:r>
            <a:r>
              <a:rPr lang="ru-RU" sz="2000" dirty="0" smtClean="0"/>
              <a:t>в производном классе можно перегрузить функцию (определить с тем же именем, но с другой спецификацией параметров)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Сокращённый формат спецификации производного класса:</a:t>
            </a:r>
          </a:p>
          <a:p>
            <a:r>
              <a:rPr lang="ru-RU" sz="2000" dirty="0" err="1" smtClean="0"/>
              <a:t>ключ_класса</a:t>
            </a:r>
            <a:r>
              <a:rPr lang="ru-RU" sz="2000" dirty="0" smtClean="0"/>
              <a:t> </a:t>
            </a:r>
            <a:r>
              <a:rPr lang="ru-RU" sz="2000" dirty="0" err="1" smtClean="0"/>
              <a:t>имя_класса</a:t>
            </a:r>
            <a:r>
              <a:rPr lang="ru-RU" sz="2000" dirty="0" smtClean="0"/>
              <a:t> </a:t>
            </a:r>
            <a:r>
              <a:rPr lang="en-US" sz="2000" dirty="0" smtClean="0"/>
              <a:t>: </a:t>
            </a:r>
            <a:r>
              <a:rPr lang="ru-RU" sz="2000" dirty="0" err="1" smtClean="0"/>
              <a:t>список_спецификаторов_баз</a:t>
            </a:r>
            <a:endParaRPr lang="ru-RU" sz="2000" dirty="0" smtClean="0"/>
          </a:p>
          <a:p>
            <a:r>
              <a:rPr lang="en-US" sz="2000" dirty="0" smtClean="0"/>
              <a:t>{</a:t>
            </a:r>
            <a:r>
              <a:rPr lang="ru-RU" sz="2000" dirty="0" smtClean="0"/>
              <a:t>поля данных и методы производного класса</a:t>
            </a:r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ru-RU" sz="2000" dirty="0" err="1" smtClean="0"/>
              <a:t>ключ_класса</a:t>
            </a:r>
            <a:r>
              <a:rPr lang="ru-RU" sz="2000" dirty="0" smtClean="0"/>
              <a:t> –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smtClean="0"/>
              <a:t>class (</a:t>
            </a:r>
            <a:r>
              <a:rPr lang="ru-RU" sz="2000" dirty="0" smtClean="0"/>
              <a:t>не </a:t>
            </a:r>
            <a:r>
              <a:rPr lang="en-US" sz="2000" dirty="0" smtClean="0"/>
              <a:t>union!)</a:t>
            </a:r>
          </a:p>
          <a:p>
            <a:endParaRPr lang="en-US" sz="2000" dirty="0" smtClean="0"/>
          </a:p>
          <a:p>
            <a:r>
              <a:rPr lang="ru-RU" sz="2000" dirty="0" smtClean="0"/>
              <a:t>Спецификаторы базы разделяются запятыми и могут быть: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спецификатор_доступа</a:t>
            </a:r>
            <a:r>
              <a:rPr lang="ru-RU" sz="2000" dirty="0" smtClean="0"/>
              <a:t> </a:t>
            </a:r>
            <a:r>
              <a:rPr lang="ru-RU" sz="2000" dirty="0" err="1" smtClean="0"/>
              <a:t>имя_класса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virtual </a:t>
            </a:r>
            <a:r>
              <a:rPr lang="ru-RU" sz="2000" dirty="0" err="1" smtClean="0"/>
              <a:t>спецификатор_доступа</a:t>
            </a:r>
            <a:r>
              <a:rPr lang="ru-RU" sz="2000" dirty="0" smtClean="0"/>
              <a:t> </a:t>
            </a:r>
            <a:r>
              <a:rPr lang="ru-RU" sz="2000" dirty="0" err="1" smtClean="0"/>
              <a:t>имя_класса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спецификатор_доступа</a:t>
            </a:r>
            <a:r>
              <a:rPr lang="ru-RU" sz="2000" dirty="0" smtClean="0"/>
              <a:t> </a:t>
            </a:r>
            <a:r>
              <a:rPr lang="en-US" sz="2000" dirty="0" smtClean="0"/>
              <a:t>virtual</a:t>
            </a:r>
            <a:r>
              <a:rPr lang="ru-RU" sz="2000" dirty="0" smtClean="0"/>
              <a:t> </a:t>
            </a:r>
            <a:r>
              <a:rPr lang="ru-RU" sz="2000" dirty="0" err="1" smtClean="0"/>
              <a:t>имя_класса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/>
            <a:r>
              <a:rPr lang="ru-RU" sz="2000" dirty="0" err="1" smtClean="0"/>
              <a:t>спецификатор_доступа</a:t>
            </a:r>
            <a:r>
              <a:rPr lang="en-US" sz="2000" dirty="0" smtClean="0"/>
              <a:t> – </a:t>
            </a:r>
            <a:r>
              <a:rPr lang="ru-RU" sz="2000" dirty="0" smtClean="0"/>
              <a:t>одно из ключевых слов </a:t>
            </a:r>
            <a:r>
              <a:rPr lang="en-US" sz="2000" dirty="0" smtClean="0"/>
              <a:t>public, protected, private.</a:t>
            </a:r>
            <a:endParaRPr lang="ru-RU" sz="2000" dirty="0" smtClean="0"/>
          </a:p>
          <a:p>
            <a:pPr marL="457200" indent="-457200"/>
            <a:r>
              <a:rPr lang="ru-RU" sz="2000" dirty="0" smtClean="0"/>
              <a:t>Спецификатор доступа не является обязательным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наследовании доступность поля</a:t>
            </a:r>
            <a:r>
              <a:rPr lang="en-US" sz="2000" dirty="0" smtClean="0"/>
              <a:t>/</a:t>
            </a:r>
            <a:r>
              <a:rPr lang="ru-RU" sz="2000" dirty="0" smtClean="0"/>
              <a:t>метода базового класса в производном классе определяют: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доступность поля</a:t>
            </a:r>
            <a:r>
              <a:rPr lang="en-US" sz="2000" dirty="0" smtClean="0"/>
              <a:t>/</a:t>
            </a:r>
            <a:r>
              <a:rPr lang="ru-RU" sz="2000" dirty="0" smtClean="0"/>
              <a:t>метода в базовом классе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спецификатор доступа базового класса</a:t>
            </a:r>
            <a:br>
              <a:rPr lang="ru-RU" sz="2000" dirty="0" smtClean="0"/>
            </a:br>
            <a:r>
              <a:rPr lang="ru-RU" sz="2000" dirty="0" smtClean="0"/>
              <a:t>(в строке спецификации производного)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ключ производного класса</a:t>
            </a:r>
          </a:p>
          <a:p>
            <a:pPr marL="457200" indent="-457200"/>
            <a:endParaRPr lang="ru-RU" sz="2000" dirty="0" smtClean="0"/>
          </a:p>
          <a:p>
            <a:pPr marL="457200" indent="-457200"/>
            <a:r>
              <a:rPr lang="ru-RU" sz="2000" dirty="0" smtClean="0"/>
              <a:t>Вспомним:</a:t>
            </a:r>
          </a:p>
          <a:p>
            <a:r>
              <a:rPr lang="en-US" sz="2000" b="1" dirty="0" smtClean="0"/>
              <a:t>private</a:t>
            </a:r>
            <a:r>
              <a:rPr lang="en-US" sz="2000" dirty="0" smtClean="0"/>
              <a:t> </a:t>
            </a:r>
            <a:r>
              <a:rPr lang="ru-RU" sz="2000" dirty="0" smtClean="0"/>
              <a:t>означает, что компоненты закрыты и к ним можно обратиться только из определения класса и дружественных </a:t>
            </a:r>
            <a:r>
              <a:rPr lang="ru-RU" sz="2000" dirty="0" err="1" smtClean="0"/>
              <a:t>фукций</a:t>
            </a:r>
            <a:r>
              <a:rPr lang="en-US" sz="2000" dirty="0" smtClean="0"/>
              <a:t>/</a:t>
            </a:r>
            <a:r>
              <a:rPr lang="ru-RU" sz="2000" dirty="0" smtClean="0"/>
              <a:t>классов</a:t>
            </a:r>
          </a:p>
          <a:p>
            <a:r>
              <a:rPr lang="en-US" sz="2000" b="1" dirty="0" err="1" smtClean="0"/>
              <a:t>publuc</a:t>
            </a:r>
            <a:r>
              <a:rPr lang="en-US" sz="2000" dirty="0" smtClean="0"/>
              <a:t> </a:t>
            </a:r>
            <a:r>
              <a:rPr lang="ru-RU" sz="2000" dirty="0" smtClean="0"/>
              <a:t>означает общедоступность</a:t>
            </a:r>
            <a:r>
              <a:rPr lang="en-US" sz="2000" dirty="0" smtClean="0"/>
              <a:t>/</a:t>
            </a:r>
            <a:r>
              <a:rPr lang="ru-RU" sz="2000" dirty="0" smtClean="0"/>
              <a:t>открытость компонентов, к ним можно обращаться как внутри определения класса, так и вне его через объекты класса</a:t>
            </a:r>
          </a:p>
          <a:p>
            <a:r>
              <a:rPr lang="en-US" sz="2000" b="1" dirty="0" smtClean="0"/>
              <a:t>protected</a:t>
            </a:r>
            <a:r>
              <a:rPr lang="en-US" sz="2000" dirty="0" smtClean="0"/>
              <a:t> </a:t>
            </a:r>
            <a:r>
              <a:rPr lang="ru-RU" sz="2000" dirty="0" smtClean="0"/>
              <a:t>означает, что компонент объявлен как защищённый, т.е. к данному компоненту можно обратиться как из данного класса, так и из его потомков, но не через объект класса.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Рис. Доступность компонентов для объектов и методов класса</a:t>
            </a:r>
            <a:br>
              <a:rPr lang="ru-RU" sz="2000" dirty="0" smtClean="0"/>
            </a:br>
            <a:r>
              <a:rPr lang="en-US" sz="2000" dirty="0" smtClean="0"/>
              <a:t>(</a:t>
            </a:r>
            <a:r>
              <a:rPr lang="ru-RU" sz="2000" dirty="0" smtClean="0"/>
              <a:t>без наследования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</p:txBody>
      </p:sp>
      <p:grpSp>
        <p:nvGrpSpPr>
          <p:cNvPr id="69" name="Группа 68"/>
          <p:cNvGrpSpPr/>
          <p:nvPr/>
        </p:nvGrpSpPr>
        <p:grpSpPr>
          <a:xfrm>
            <a:off x="1371600" y="2057400"/>
            <a:ext cx="4267200" cy="3657600"/>
            <a:chOff x="1371600" y="2057400"/>
            <a:chExt cx="4267200" cy="3657600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1371600" y="2057400"/>
              <a:ext cx="4267200" cy="2819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19400" y="2667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private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819400" y="4191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public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9400" y="3429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protected</a:t>
              </a:r>
              <a:endParaRPr lang="ru-RU" dirty="0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2362200" y="36576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2362200" y="3657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1"/>
            </p:cNvCxnSpPr>
            <p:nvPr/>
          </p:nvCxnSpPr>
          <p:spPr>
            <a:xfrm flipH="1">
              <a:off x="1905000" y="44196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1905000" y="2895600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endCxn id="9" idx="1"/>
            </p:cNvCxnSpPr>
            <p:nvPr/>
          </p:nvCxnSpPr>
          <p:spPr>
            <a:xfrm>
              <a:off x="1905000" y="28956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4191000" y="28956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5105400" y="2895600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4648200" y="28956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flipH="1">
              <a:off x="4191000" y="44196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endCxn id="13" idx="3"/>
            </p:cNvCxnSpPr>
            <p:nvPr/>
          </p:nvCxnSpPr>
          <p:spPr>
            <a:xfrm flipH="1">
              <a:off x="4191000" y="3657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13" idx="0"/>
              <a:endCxn id="9" idx="2"/>
            </p:cNvCxnSpPr>
            <p:nvPr/>
          </p:nvCxnSpPr>
          <p:spPr>
            <a:xfrm flipV="1">
              <a:off x="3505200" y="3124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13" idx="2"/>
              <a:endCxn id="10" idx="0"/>
            </p:cNvCxnSpPr>
            <p:nvPr/>
          </p:nvCxnSpPr>
          <p:spPr>
            <a:xfrm>
              <a:off x="3505200" y="3886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286000" y="2133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Определение класса </a:t>
              </a:r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2819400" y="5181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Объект класса </a:t>
              </a:r>
              <a:r>
                <a:rPr lang="en-US" dirty="0" smtClean="0"/>
                <a:t>A</a:t>
              </a:r>
              <a:endParaRPr lang="ru-RU" dirty="0"/>
            </a:p>
          </p:txBody>
        </p:sp>
        <p:cxnSp>
          <p:nvCxnSpPr>
            <p:cNvPr id="66" name="Прямая со стрелкой 65"/>
            <p:cNvCxnSpPr>
              <a:stCxn id="64" idx="0"/>
              <a:endCxn id="10" idx="2"/>
            </p:cNvCxnSpPr>
            <p:nvPr/>
          </p:nvCxnSpPr>
          <p:spPr>
            <a:xfrm flipV="1">
              <a:off x="3505200" y="4648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172200" y="20574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идея: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внутри класса все поля</a:t>
            </a:r>
            <a:r>
              <a:rPr lang="en-US" dirty="0" smtClean="0"/>
              <a:t>/</a:t>
            </a:r>
            <a:r>
              <a:rPr lang="ru-RU" dirty="0" smtClean="0"/>
              <a:t>методы видимы для всех методов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за пределами класса объект (экземпляр) класса может обращаться только к открытым (</a:t>
            </a:r>
            <a:r>
              <a:rPr lang="en-US" dirty="0" smtClean="0"/>
              <a:t>private</a:t>
            </a:r>
            <a:r>
              <a:rPr lang="ru-RU" dirty="0" smtClean="0"/>
              <a:t>) полям и методам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Таблица доступности унаследованных компонентов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57200" y="1752600"/>
          <a:ext cx="7200000" cy="468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440000"/>
                <a:gridCol w="360000"/>
                <a:gridCol w="1440000"/>
                <a:gridCol w="360000"/>
              </a:tblGrid>
              <a:tr h="88392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 в</a:t>
                      </a:r>
                      <a:r>
                        <a:rPr lang="ru-RU" baseline="0" dirty="0" smtClean="0"/>
                        <a:t> базовом классе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Спецификатор доступа базового класса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ключ класса-наследника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ключ класса-наследника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т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к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з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а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к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р</a:t>
                      </a:r>
                      <a:endParaRPr lang="ru-RU" sz="1400" dirty="0"/>
                    </a:p>
                  </a:txBody>
                  <a:tcPr/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т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к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т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к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р</a:t>
                      </a:r>
                      <a:endParaRPr lang="ru-RU" sz="1400" dirty="0"/>
                    </a:p>
                  </a:txBody>
                  <a:tcPr/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з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а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щ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з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а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щ</a:t>
                      </a:r>
                      <a:endParaRPr lang="ru-RU" sz="1400" dirty="0"/>
                    </a:p>
                  </a:txBody>
                  <a:tcPr/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з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а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к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ru-RU" dirty="0" smtClean="0"/>
                        <a:t>недоступны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з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а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smtClean="0"/>
                        <a:t>к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ru-RU" sz="1400" dirty="0" err="1" smtClean="0"/>
                        <a:t>р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Примеры к таблице:</a:t>
            </a:r>
          </a:p>
          <a:p>
            <a:r>
              <a:rPr lang="en-US" sz="2000" dirty="0" smtClean="0"/>
              <a:t>class B {private: long l; protected: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 public: char c;}</a:t>
            </a:r>
          </a:p>
          <a:p>
            <a:r>
              <a:rPr lang="en-US" sz="2000" dirty="0" smtClean="0"/>
              <a:t>class E : B {…}; // </a:t>
            </a:r>
            <a:r>
              <a:rPr lang="en-US" sz="2000" dirty="0" err="1" smtClean="0"/>
              <a:t>i</a:t>
            </a:r>
            <a:r>
              <a:rPr lang="en-US" sz="2000" dirty="0" smtClean="0"/>
              <a:t>, c – private (</a:t>
            </a:r>
            <a:r>
              <a:rPr lang="ru-RU" sz="2000" dirty="0" smtClean="0"/>
              <a:t>закрытое наследование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S : B {…}; // </a:t>
            </a:r>
            <a:r>
              <a:rPr lang="ru-RU" sz="2000" dirty="0" smtClean="0"/>
              <a:t>с – </a:t>
            </a:r>
            <a:r>
              <a:rPr lang="en-US" sz="2000" dirty="0" smtClean="0"/>
              <a:t>public, </a:t>
            </a:r>
            <a:r>
              <a:rPr lang="en-US" sz="2000" dirty="0" err="1" smtClean="0"/>
              <a:t>i</a:t>
            </a:r>
            <a:r>
              <a:rPr lang="en-US" sz="2000" dirty="0" smtClean="0"/>
              <a:t> – protected (</a:t>
            </a:r>
            <a:r>
              <a:rPr lang="ru-RU" sz="2000" dirty="0" smtClean="0"/>
              <a:t>открытое наследование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class F : protected B {…};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en-US" sz="2000" dirty="0" err="1" smtClean="0"/>
              <a:t>i</a:t>
            </a:r>
            <a:r>
              <a:rPr lang="en-US" sz="2000" dirty="0" smtClean="0"/>
              <a:t>, c – protected (</a:t>
            </a:r>
            <a:r>
              <a:rPr lang="ru-RU" sz="2000" dirty="0" smtClean="0"/>
              <a:t>защищённое наследование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class P : public B {…};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ru-RU" sz="2000" dirty="0" smtClean="0"/>
              <a:t>с – </a:t>
            </a:r>
            <a:r>
              <a:rPr lang="en-US" sz="2000" dirty="0" smtClean="0"/>
              <a:t>public, </a:t>
            </a:r>
            <a:r>
              <a:rPr lang="en-US" sz="2000" dirty="0" err="1" smtClean="0"/>
              <a:t>i</a:t>
            </a:r>
            <a:r>
              <a:rPr lang="en-US" sz="2000" dirty="0" smtClean="0"/>
              <a:t> – protected (</a:t>
            </a:r>
            <a:r>
              <a:rPr lang="ru-RU" sz="2000" dirty="0" smtClean="0"/>
              <a:t>открытое наследование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class Q : private B {…};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en-US" sz="2000" dirty="0" err="1" smtClean="0"/>
              <a:t>i</a:t>
            </a:r>
            <a:r>
              <a:rPr lang="en-US" sz="2000" dirty="0" smtClean="0"/>
              <a:t>, c – private (</a:t>
            </a:r>
            <a:r>
              <a:rPr lang="ru-RU" sz="2000" dirty="0" smtClean="0"/>
              <a:t>закрытое наследование</a:t>
            </a:r>
            <a:r>
              <a:rPr lang="en-US" sz="2000" dirty="0" smtClean="0"/>
              <a:t>)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Рис. Разница между открытым и закрытым наследованием.</a:t>
            </a:r>
          </a:p>
          <a:p>
            <a:endParaRPr lang="ru-RU" sz="2000" dirty="0" smtClean="0"/>
          </a:p>
        </p:txBody>
      </p:sp>
      <p:grpSp>
        <p:nvGrpSpPr>
          <p:cNvPr id="36" name="Группа 35"/>
          <p:cNvGrpSpPr/>
          <p:nvPr/>
        </p:nvGrpSpPr>
        <p:grpSpPr>
          <a:xfrm>
            <a:off x="2895600" y="2209800"/>
            <a:ext cx="1524000" cy="1676400"/>
            <a:chOff x="3124200" y="2133600"/>
            <a:chExt cx="1524000" cy="16764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3124200" y="2133600"/>
              <a:ext cx="15240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200400" y="2209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private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200400" y="3276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public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00400" y="2743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protected</a:t>
              </a:r>
              <a:endParaRPr lang="ru-RU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766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38200" y="4114800"/>
            <a:ext cx="1752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914400" y="4191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914400" y="5257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0" y="4724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800600" y="4114800"/>
            <a:ext cx="16764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029200" y="4191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29200" y="5257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29200" y="4724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V="1">
            <a:off x="2438400" y="3048000"/>
            <a:ext cx="0" cy="1219200"/>
          </a:xfrm>
          <a:prstGeom prst="line">
            <a:avLst/>
          </a:prstGeom>
          <a:ln w="50800"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17" idx="1"/>
          </p:cNvCxnSpPr>
          <p:nvPr/>
        </p:nvCxnSpPr>
        <p:spPr>
          <a:xfrm>
            <a:off x="2438400" y="3048000"/>
            <a:ext cx="533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16" idx="1"/>
          </p:cNvCxnSpPr>
          <p:nvPr/>
        </p:nvCxnSpPr>
        <p:spPr>
          <a:xfrm>
            <a:off x="2438400" y="3581400"/>
            <a:ext cx="533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4876800" y="3048000"/>
            <a:ext cx="0" cy="1219200"/>
          </a:xfrm>
          <a:prstGeom prst="line">
            <a:avLst/>
          </a:prstGeom>
          <a:ln w="50800">
            <a:headEnd type="diamon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4343400" y="3048000"/>
            <a:ext cx="533400" cy="0"/>
          </a:xfrm>
          <a:prstGeom prst="straightConnector1">
            <a:avLst/>
          </a:prstGeom>
          <a:ln w="50800"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4343400" y="3581400"/>
            <a:ext cx="533400" cy="0"/>
          </a:xfrm>
          <a:prstGeom prst="straightConnector1">
            <a:avLst/>
          </a:prstGeom>
          <a:ln w="50800"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914400" y="6019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5029200" y="6019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2971800" y="4114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</a:t>
            </a:r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64" name="Прямая со стрелкой 63"/>
          <p:cNvCxnSpPr>
            <a:stCxn id="61" idx="0"/>
            <a:endCxn id="41" idx="2"/>
          </p:cNvCxnSpPr>
          <p:nvPr/>
        </p:nvCxnSpPr>
        <p:spPr>
          <a:xfrm flipV="1">
            <a:off x="1600200" y="57150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2" idx="0"/>
            <a:endCxn id="46" idx="2"/>
          </p:cNvCxnSpPr>
          <p:nvPr/>
        </p:nvCxnSpPr>
        <p:spPr>
          <a:xfrm flipV="1">
            <a:off x="5715000" y="57150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3" idx="0"/>
            <a:endCxn id="16" idx="2"/>
          </p:cNvCxnSpPr>
          <p:nvPr/>
        </p:nvCxnSpPr>
        <p:spPr>
          <a:xfrm flipV="1">
            <a:off x="3657600" y="38100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5800" y="3200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Открытое наследование</a:t>
            </a:r>
          </a:p>
          <a:p>
            <a:r>
              <a:rPr lang="en-US" dirty="0" smtClean="0"/>
              <a:t>class B : public A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876800" y="3200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Закрытое наследование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С</a:t>
            </a:r>
            <a:r>
              <a:rPr lang="en-US" dirty="0" smtClean="0"/>
              <a:t> : private A</a:t>
            </a:r>
            <a:endParaRPr lang="ru-RU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2743200" y="3733800"/>
            <a:ext cx="0" cy="2514600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61" idx="3"/>
          </p:cNvCxnSpPr>
          <p:nvPr/>
        </p:nvCxnSpPr>
        <p:spPr>
          <a:xfrm>
            <a:off x="2286000" y="6248400"/>
            <a:ext cx="457200" cy="0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2743200" y="3733800"/>
            <a:ext cx="22860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Доступность компонентов при наследовании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закрытом или защищённом наследовании любые открытые методы и поля данных базового класса можно выборочно сделать открытыми и в производном классе. Для этого в производном классе нужно указать:</a:t>
            </a:r>
          </a:p>
          <a:p>
            <a:endParaRPr lang="ru-RU" sz="2000" dirty="0" smtClean="0"/>
          </a:p>
          <a:p>
            <a:r>
              <a:rPr lang="en-US" sz="2000" dirty="0" smtClean="0"/>
              <a:t>public: using </a:t>
            </a:r>
            <a:r>
              <a:rPr lang="ru-RU" sz="2000" dirty="0" err="1" smtClean="0"/>
              <a:t>имя_базового_класса</a:t>
            </a:r>
            <a:r>
              <a:rPr lang="ru-RU" sz="2000" dirty="0" smtClean="0"/>
              <a:t> : </a:t>
            </a:r>
            <a:r>
              <a:rPr lang="ru-RU" sz="2000" dirty="0" err="1" smtClean="0"/>
              <a:t>имя_компонента</a:t>
            </a:r>
            <a:r>
              <a:rPr lang="en-US" sz="2000" dirty="0" smtClean="0"/>
              <a:t>;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Множественное наследование и виртуальные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Наличие нескольких прямых базовых классов называют множественным наследованием:</a:t>
            </a:r>
          </a:p>
          <a:p>
            <a:endParaRPr lang="ru-RU" sz="2000" dirty="0" smtClean="0"/>
          </a:p>
          <a:p>
            <a:r>
              <a:rPr lang="en-US" sz="2000" dirty="0" smtClean="0"/>
              <a:t>class X1{…};</a:t>
            </a:r>
          </a:p>
          <a:p>
            <a:r>
              <a:rPr lang="en-US" sz="2000" dirty="0" smtClean="0"/>
              <a:t>class X2{…};</a:t>
            </a:r>
          </a:p>
          <a:p>
            <a:r>
              <a:rPr lang="en-US" sz="2000" dirty="0" smtClean="0"/>
              <a:t>class X3{…};</a:t>
            </a:r>
          </a:p>
          <a:p>
            <a:r>
              <a:rPr lang="en-US" sz="2000" dirty="0" smtClean="0"/>
              <a:t>class Y1: public X1, public X2, public X3 {…};</a:t>
            </a:r>
          </a:p>
          <a:p>
            <a:endParaRPr lang="ru-RU" sz="2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1000" y="3962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7400" y="4876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57400" y="3962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0"/>
            <a:endCxn id="9" idx="2"/>
          </p:cNvCxnSpPr>
          <p:nvPr/>
        </p:nvCxnSpPr>
        <p:spPr>
          <a:xfrm flipH="1" flipV="1">
            <a:off x="1066800" y="4419600"/>
            <a:ext cx="167640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0"/>
            <a:endCxn id="13" idx="2"/>
          </p:cNvCxnSpPr>
          <p:nvPr/>
        </p:nvCxnSpPr>
        <p:spPr>
          <a:xfrm flipV="1">
            <a:off x="2743200" y="4419600"/>
            <a:ext cx="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733800" y="3962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0" idx="0"/>
            <a:endCxn id="17" idx="2"/>
          </p:cNvCxnSpPr>
          <p:nvPr/>
        </p:nvCxnSpPr>
        <p:spPr>
          <a:xfrm flipV="1">
            <a:off x="2743200" y="4419600"/>
            <a:ext cx="167640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5000" y="2438400"/>
            <a:ext cx="281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множественном наследовании никакой класс не может больше одного раза использоваться в качестве прямого базового (т.е. «класса-родителя», входящего в список базовых при определении класса). Однако класс может больше одного раза быть непрямым базовым классом.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включения (</a:t>
            </a:r>
            <a:r>
              <a:rPr lang="en-US" dirty="0" smtClean="0">
                <a:solidFill>
                  <a:schemeClr val="tx2"/>
                </a:solidFill>
              </a:rPr>
              <a:t>composition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и наследования</a:t>
            </a:r>
            <a:r>
              <a:rPr lang="en-US" dirty="0" smtClean="0">
                <a:solidFill>
                  <a:schemeClr val="tx2"/>
                </a:solidFill>
              </a:rPr>
              <a:t> (inheritance)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Нужно различать отношения включения и наследования классов.</a:t>
            </a:r>
          </a:p>
          <a:p>
            <a:pPr marL="342900"/>
            <a:r>
              <a:rPr lang="ru-RU" sz="3200" dirty="0" smtClean="0"/>
              <a:t>Включение = </a:t>
            </a:r>
            <a:r>
              <a:rPr lang="en-US" sz="3200" dirty="0" smtClean="0"/>
              <a:t>has a = </a:t>
            </a:r>
            <a:r>
              <a:rPr lang="ru-RU" sz="3200" dirty="0" smtClean="0"/>
              <a:t>«имеет как часть»</a:t>
            </a:r>
          </a:p>
          <a:p>
            <a:pPr marL="342900"/>
            <a:r>
              <a:rPr lang="ru-RU" sz="3200" dirty="0" smtClean="0"/>
              <a:t>Наследование = </a:t>
            </a:r>
            <a:r>
              <a:rPr lang="en-US" sz="3200" dirty="0" smtClean="0"/>
              <a:t>is a = </a:t>
            </a:r>
            <a:r>
              <a:rPr lang="ru-RU" sz="3200" dirty="0" smtClean="0"/>
              <a:t>«является частным случаем»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Автомобиль имеет (</a:t>
            </a:r>
            <a:r>
              <a:rPr lang="en-US" sz="3200" dirty="0" smtClean="0"/>
              <a:t>has a</a:t>
            </a:r>
            <a:r>
              <a:rPr lang="ru-RU" sz="3200" dirty="0" smtClean="0"/>
              <a:t>) мотор</a:t>
            </a:r>
          </a:p>
          <a:p>
            <a:pPr marL="342900"/>
            <a:r>
              <a:rPr lang="ru-RU" sz="3200" dirty="0" smtClean="0"/>
              <a:t>Автомобиль является (</a:t>
            </a:r>
            <a:r>
              <a:rPr lang="en-US" sz="3200" dirty="0" smtClean="0"/>
              <a:t>is a</a:t>
            </a:r>
            <a:r>
              <a:rPr lang="ru-RU" sz="3200" dirty="0" smtClean="0"/>
              <a:t>)</a:t>
            </a:r>
            <a:r>
              <a:rPr lang="en-US" sz="3200" dirty="0" smtClean="0"/>
              <a:t> </a:t>
            </a:r>
            <a:r>
              <a:rPr lang="ru-RU" sz="3200" dirty="0" smtClean="0"/>
              <a:t>транспортным средством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Множественное наследование и виртуальные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 дублирования непрямого базового класса:</a:t>
            </a:r>
            <a:endParaRPr lang="en-US" sz="2000" dirty="0" smtClean="0"/>
          </a:p>
          <a:p>
            <a:r>
              <a:rPr lang="en-US" sz="2000" dirty="0" smtClean="0"/>
              <a:t>class X {long double ax;};</a:t>
            </a:r>
          </a:p>
          <a:p>
            <a:r>
              <a:rPr lang="en-US" sz="2000" dirty="0" smtClean="0"/>
              <a:t>class Y : public X {double ay;};</a:t>
            </a:r>
          </a:p>
          <a:p>
            <a:r>
              <a:rPr lang="en-US" sz="2000" dirty="0" smtClean="0"/>
              <a:t>class Z : public X {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;};</a:t>
            </a:r>
          </a:p>
          <a:p>
            <a:r>
              <a:rPr lang="en-US" sz="2000" dirty="0" smtClean="0"/>
              <a:t>class D : public Y, public Z {};</a:t>
            </a:r>
            <a:endParaRPr lang="ru-RU" sz="2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10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3000" y="5638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905000" y="4038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0"/>
            <a:endCxn id="9" idx="2"/>
          </p:cNvCxnSpPr>
          <p:nvPr/>
        </p:nvCxnSpPr>
        <p:spPr>
          <a:xfrm flipH="1" flipV="1">
            <a:off x="1066800" y="5257800"/>
            <a:ext cx="7620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9050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0" idx="0"/>
            <a:endCxn id="17" idx="2"/>
          </p:cNvCxnSpPr>
          <p:nvPr/>
        </p:nvCxnSpPr>
        <p:spPr>
          <a:xfrm flipV="1">
            <a:off x="1828800" y="5257800"/>
            <a:ext cx="7620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8956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Поле данных </a:t>
            </a:r>
            <a:r>
              <a:rPr lang="en-US" dirty="0" smtClean="0"/>
              <a:t>ax </a:t>
            </a:r>
            <a:r>
              <a:rPr lang="ru-RU" dirty="0" smtClean="0"/>
              <a:t>класса </a:t>
            </a:r>
            <a:r>
              <a:rPr lang="en-US" dirty="0" smtClean="0"/>
              <a:t>X </a:t>
            </a:r>
            <a:r>
              <a:rPr lang="ru-RU" dirty="0" smtClean="0"/>
              <a:t>дважды входит в объект класса </a:t>
            </a:r>
            <a:r>
              <a:rPr lang="en-US" dirty="0" smtClean="0"/>
              <a:t>X.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(X) = 12 (long double)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(Y) = 20 (long double + double)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(Z) = 16 (long double +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(D) = 36 (long double + long double + double +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Для обращения к полям данных </a:t>
            </a:r>
            <a:r>
              <a:rPr lang="en-US" dirty="0" smtClean="0"/>
              <a:t>ax </a:t>
            </a:r>
            <a:r>
              <a:rPr lang="ru-RU" dirty="0" smtClean="0"/>
              <a:t>нужно указывать полные квалифицированные имена:</a:t>
            </a:r>
          </a:p>
          <a:p>
            <a:r>
              <a:rPr lang="en-US" dirty="0" smtClean="0"/>
              <a:t>D :: Y :: X :: ax </a:t>
            </a:r>
            <a:r>
              <a:rPr lang="ru-RU" dirty="0" smtClean="0"/>
              <a:t>или</a:t>
            </a:r>
          </a:p>
          <a:p>
            <a:r>
              <a:rPr lang="en-US" dirty="0" smtClean="0"/>
              <a:t>D :: Z :: X :: ax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4038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9" idx="0"/>
            <a:endCxn id="21" idx="2"/>
          </p:cNvCxnSpPr>
          <p:nvPr/>
        </p:nvCxnSpPr>
        <p:spPr>
          <a:xfrm flipV="1">
            <a:off x="1066800" y="44958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" idx="0"/>
            <a:endCxn id="13" idx="2"/>
          </p:cNvCxnSpPr>
          <p:nvPr/>
        </p:nvCxnSpPr>
        <p:spPr>
          <a:xfrm flipV="1">
            <a:off x="2590800" y="44958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Множественное наследование и виртуальные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000" dirty="0" smtClean="0"/>
              <a:t> Как избежать дублирования непрямого базового класса?</a:t>
            </a:r>
          </a:p>
          <a:p>
            <a:pPr>
              <a:buFontTx/>
              <a:buChar char="-"/>
            </a:pPr>
            <a:r>
              <a:rPr lang="ru-RU" sz="2000" dirty="0" smtClean="0"/>
              <a:t> Указывать, что класс наследуется как виртуальный, используя ключевое слово </a:t>
            </a:r>
            <a:r>
              <a:rPr lang="en-US" sz="2000" dirty="0" smtClean="0"/>
              <a:t>virtual:</a:t>
            </a:r>
          </a:p>
          <a:p>
            <a:r>
              <a:rPr lang="en-US" sz="2000" dirty="0" smtClean="0"/>
              <a:t>class X {long double ax;};</a:t>
            </a:r>
          </a:p>
          <a:p>
            <a:r>
              <a:rPr lang="en-US" sz="2000" dirty="0" smtClean="0"/>
              <a:t>class Y :</a:t>
            </a:r>
            <a:r>
              <a:rPr lang="ru-RU" sz="2000" dirty="0" smtClean="0"/>
              <a:t> </a:t>
            </a:r>
            <a:r>
              <a:rPr lang="en-US" sz="2000" b="1" dirty="0" smtClean="0"/>
              <a:t>virtual</a:t>
            </a:r>
            <a:r>
              <a:rPr lang="en-US" sz="2000" dirty="0" smtClean="0"/>
              <a:t> public X {double ay;};</a:t>
            </a:r>
          </a:p>
          <a:p>
            <a:r>
              <a:rPr lang="en-US" sz="2000" dirty="0" smtClean="0"/>
              <a:t>class Z : </a:t>
            </a:r>
            <a:r>
              <a:rPr lang="en-US" sz="2000" b="1" dirty="0" smtClean="0"/>
              <a:t>virtual</a:t>
            </a:r>
            <a:r>
              <a:rPr lang="en-US" sz="2000" dirty="0" smtClean="0"/>
              <a:t> public X {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;};</a:t>
            </a:r>
          </a:p>
          <a:p>
            <a:r>
              <a:rPr lang="en-US" sz="2000" dirty="0" smtClean="0"/>
              <a:t>class D : public Y, public Z {};</a:t>
            </a:r>
            <a:endParaRPr lang="ru-RU" sz="2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10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3000" y="5638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0"/>
            <a:endCxn id="9" idx="2"/>
          </p:cNvCxnSpPr>
          <p:nvPr/>
        </p:nvCxnSpPr>
        <p:spPr>
          <a:xfrm flipH="1" flipV="1">
            <a:off x="1066800" y="5257800"/>
            <a:ext cx="7620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9050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0" idx="0"/>
            <a:endCxn id="17" idx="2"/>
          </p:cNvCxnSpPr>
          <p:nvPr/>
        </p:nvCxnSpPr>
        <p:spPr>
          <a:xfrm flipV="1">
            <a:off x="1828800" y="5257800"/>
            <a:ext cx="7620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143000" y="3886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9" idx="0"/>
            <a:endCxn id="21" idx="2"/>
          </p:cNvCxnSpPr>
          <p:nvPr/>
        </p:nvCxnSpPr>
        <p:spPr>
          <a:xfrm flipV="1">
            <a:off x="1066800" y="4343400"/>
            <a:ext cx="76200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" idx="0"/>
            <a:endCxn id="21" idx="2"/>
          </p:cNvCxnSpPr>
          <p:nvPr/>
        </p:nvCxnSpPr>
        <p:spPr>
          <a:xfrm flipH="1" flipV="1">
            <a:off x="1828800" y="4343400"/>
            <a:ext cx="76200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38862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виртуального наследования в производный класс компилятор включает в качестве поля данных указатель на виртуальный базовый класс.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(X) = 12 (long double)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(Y) = 24 (long double + double + x*)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(Z) = 20 (long double + </a:t>
            </a:r>
            <a:r>
              <a:rPr lang="en-US" dirty="0" err="1" smtClean="0"/>
              <a:t>int</a:t>
            </a:r>
            <a:r>
              <a:rPr lang="en-US" dirty="0" smtClean="0"/>
              <a:t> + x*)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(D) = 32 (long double + double + </a:t>
            </a:r>
            <a:r>
              <a:rPr lang="en-US" dirty="0" err="1" smtClean="0"/>
              <a:t>int</a:t>
            </a:r>
            <a:r>
              <a:rPr lang="en-US" dirty="0" smtClean="0"/>
              <a:t> + x* + x*)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Ещё раз о принципе 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соответствии с принципом подстановки каждый объект производного класса может быть использован в любой ситуации место объекта базового класса. Создадим два класса – окружность и круг. В приведённых примерах метод </a:t>
            </a:r>
            <a:r>
              <a:rPr lang="en-US" sz="2000" dirty="0" smtClean="0"/>
              <a:t>move </a:t>
            </a:r>
            <a:r>
              <a:rPr lang="ru-RU" sz="2000" dirty="0" smtClean="0"/>
              <a:t>базового класса может быть использован для производного без изменения, но метод </a:t>
            </a:r>
            <a:r>
              <a:rPr lang="en-US" sz="2000" dirty="0" smtClean="0"/>
              <a:t>compress </a:t>
            </a:r>
            <a:r>
              <a:rPr lang="ru-RU" sz="2000" dirty="0" smtClean="0"/>
              <a:t>необходимо экранировать в производном классе, т.к. при уменьшении</a:t>
            </a:r>
            <a:r>
              <a:rPr lang="en-US" sz="2000" dirty="0" smtClean="0"/>
              <a:t>/</a:t>
            </a:r>
            <a:r>
              <a:rPr lang="ru-RU" sz="2000" dirty="0" smtClean="0"/>
              <a:t>увеличении радиуса изменяется свойство производного класса.</a:t>
            </a:r>
          </a:p>
          <a:p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Ещё раз о принципе подстановки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Реализация классов «окружность» и «круг»</a:t>
            </a:r>
          </a:p>
          <a:p>
            <a:endParaRPr lang="ru-RU" sz="2000" dirty="0" smtClean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381000" y="2362200"/>
          <a:ext cx="85344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class circle{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xc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circle(double r=0.0, int xcc=0, int ycc=0)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(r),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xc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xcc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ycc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(2*3.14159*r) {}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void move(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dx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xc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dx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circle compress(double k)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*=k;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*=k; return *this;}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class disk : public circle{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sqr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disk(double r=0, int xcc=0, int ycc=0)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:circle(r,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xcc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ycc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sqr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(3.14159*r*r) {}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disk(const circle &amp; c)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:circle(c) {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sqr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= 3.14159*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rad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disk compress(double k){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circle::compress(k);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sqr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*=k*k;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return *this;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Задания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класс </a:t>
            </a:r>
            <a:r>
              <a:rPr lang="en-US" sz="2000" dirty="0" smtClean="0"/>
              <a:t>point</a:t>
            </a:r>
            <a:r>
              <a:rPr lang="ru-RU" sz="2000" dirty="0" smtClean="0"/>
              <a:t> (точка)</a:t>
            </a:r>
            <a:r>
              <a:rPr lang="en-US" sz="2000" dirty="0" smtClean="0"/>
              <a:t> </a:t>
            </a:r>
            <a:r>
              <a:rPr lang="ru-RU" sz="2000" dirty="0" smtClean="0"/>
              <a:t>и производные от него классы </a:t>
            </a:r>
            <a:r>
              <a:rPr lang="en-US" sz="2000" dirty="0" smtClean="0"/>
              <a:t>rectangle</a:t>
            </a:r>
            <a:r>
              <a:rPr lang="ru-RU" sz="2000" dirty="0" smtClean="0"/>
              <a:t> (прямоугольник)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ellipse</a:t>
            </a:r>
            <a:r>
              <a:rPr lang="ru-RU" sz="2000" dirty="0" smtClean="0"/>
              <a:t> (овал)</a:t>
            </a:r>
            <a:r>
              <a:rPr lang="en-US" sz="2000" dirty="0" smtClean="0"/>
              <a:t> </a:t>
            </a:r>
            <a:r>
              <a:rPr lang="ru-RU" sz="2000" dirty="0" smtClean="0"/>
              <a:t>двумя путями: пусть класс </a:t>
            </a:r>
            <a:r>
              <a:rPr lang="en-US" sz="2000" dirty="0" smtClean="0"/>
              <a:t>ellipse </a:t>
            </a:r>
            <a:r>
              <a:rPr lang="ru-RU" sz="2000" dirty="0" smtClean="0"/>
              <a:t>будет создан с помощью инструмента наследования, а класс </a:t>
            </a:r>
            <a:r>
              <a:rPr lang="en-US" sz="2000" dirty="0" smtClean="0"/>
              <a:t>rectangle –</a:t>
            </a:r>
            <a:r>
              <a:rPr lang="ru-RU" sz="2000" dirty="0" smtClean="0"/>
              <a:t> с помощью включения класса </a:t>
            </a:r>
            <a:r>
              <a:rPr lang="en-US" sz="2000" dirty="0" smtClean="0"/>
              <a:t>point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классы </a:t>
            </a:r>
            <a:r>
              <a:rPr lang="en-US" sz="2000" dirty="0" smtClean="0"/>
              <a:t>square (</a:t>
            </a:r>
            <a:r>
              <a:rPr lang="ru-RU" sz="2000" dirty="0" smtClean="0"/>
              <a:t>квадрат</a:t>
            </a:r>
            <a:r>
              <a:rPr lang="en-US" sz="2000" dirty="0" smtClean="0"/>
              <a:t>)</a:t>
            </a:r>
            <a:r>
              <a:rPr lang="ru-RU" sz="2000" dirty="0" smtClean="0"/>
              <a:t> и </a:t>
            </a:r>
            <a:r>
              <a:rPr lang="en-US" sz="2000" dirty="0" smtClean="0"/>
              <a:t>circle (</a:t>
            </a:r>
            <a:r>
              <a:rPr lang="ru-RU" sz="2000" dirty="0" smtClean="0"/>
              <a:t>окружность</a:t>
            </a:r>
            <a:r>
              <a:rPr lang="en-US" sz="2000" dirty="0" smtClean="0"/>
              <a:t>)</a:t>
            </a:r>
            <a:r>
              <a:rPr lang="ru-RU" sz="2000" dirty="0" smtClean="0"/>
              <a:t> как дочерние классы </a:t>
            </a:r>
            <a:r>
              <a:rPr lang="en-US" sz="2000" dirty="0" smtClean="0"/>
              <a:t>rectangle </a:t>
            </a:r>
            <a:r>
              <a:rPr lang="ru-RU" sz="2000" dirty="0" smtClean="0"/>
              <a:t>и </a:t>
            </a:r>
            <a:r>
              <a:rPr lang="en-US" sz="2000" dirty="0" smtClean="0"/>
              <a:t>ellipse </a:t>
            </a:r>
            <a:r>
              <a:rPr lang="ru-RU" sz="2000" dirty="0" smtClean="0"/>
              <a:t>соответственно.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включения и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связи с различиями в отношениях «</a:t>
            </a:r>
            <a:r>
              <a:rPr lang="en-US" sz="3200" dirty="0" smtClean="0"/>
              <a:t>is a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и «</a:t>
            </a:r>
            <a:r>
              <a:rPr lang="en-US" sz="3200" dirty="0" smtClean="0"/>
              <a:t>has a</a:t>
            </a:r>
            <a:r>
              <a:rPr lang="ru-RU" sz="3200" dirty="0" smtClean="0"/>
              <a:t>» крайне</a:t>
            </a:r>
            <a:r>
              <a:rPr lang="en-US" sz="3200" dirty="0" smtClean="0"/>
              <a:t> </a:t>
            </a:r>
            <a:r>
              <a:rPr lang="ru-RU" sz="3200" dirty="0" smtClean="0"/>
              <a:t>нежелательно наследовать, например, класс «автомобиль» от класса «двигатель», т.к. автомобиль не является частным случаям двигателя, а включает его как часть.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включения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Пример отношения включения классов:</a:t>
            </a:r>
          </a:p>
          <a:p>
            <a:r>
              <a:rPr lang="en-US" sz="2000" dirty="0" smtClean="0"/>
              <a:t>class point{</a:t>
            </a:r>
          </a:p>
          <a:p>
            <a:pPr lvl="1"/>
            <a:r>
              <a:rPr lang="en-US" sz="2000" dirty="0" smtClean="0"/>
              <a:t>double x;</a:t>
            </a:r>
          </a:p>
          <a:p>
            <a:pPr lvl="1"/>
            <a:r>
              <a:rPr lang="en-US" sz="2000" dirty="0" smtClean="0"/>
              <a:t>double y;</a:t>
            </a:r>
          </a:p>
          <a:p>
            <a:pPr lvl="1"/>
            <a:r>
              <a:rPr lang="en-US" sz="2000" dirty="0" smtClean="0"/>
              <a:t>public:</a:t>
            </a:r>
          </a:p>
          <a:p>
            <a:pPr lvl="1"/>
            <a:r>
              <a:rPr lang="fr-FR" sz="2000" dirty="0" smtClean="0"/>
              <a:t>point(double x0, double y0) :x(x0), y(y0) {}</a:t>
            </a:r>
          </a:p>
          <a:p>
            <a:r>
              <a:rPr lang="ru-RU" sz="2000" dirty="0" smtClean="0"/>
              <a:t>};</a:t>
            </a:r>
          </a:p>
          <a:p>
            <a:r>
              <a:rPr lang="en-US" sz="2000" dirty="0" smtClean="0"/>
              <a:t>// </a:t>
            </a:r>
            <a:r>
              <a:rPr lang="ru-RU" sz="2000" dirty="0" smtClean="0"/>
              <a:t>Класс </a:t>
            </a:r>
            <a:r>
              <a:rPr lang="en-US" sz="2000" dirty="0" smtClean="0"/>
              <a:t>circle </a:t>
            </a:r>
            <a:r>
              <a:rPr lang="ru-RU" sz="2000" dirty="0" smtClean="0"/>
              <a:t>включает поле </a:t>
            </a:r>
            <a:r>
              <a:rPr lang="en-US" sz="2000" dirty="0" smtClean="0"/>
              <a:t>center </a:t>
            </a:r>
            <a:r>
              <a:rPr lang="ru-RU" sz="2000" dirty="0" smtClean="0"/>
              <a:t>класса </a:t>
            </a:r>
            <a:r>
              <a:rPr lang="en-US" sz="2000" dirty="0" smtClean="0"/>
              <a:t>point</a:t>
            </a:r>
            <a:endParaRPr lang="ru-RU" sz="2000" dirty="0" smtClean="0"/>
          </a:p>
          <a:p>
            <a:r>
              <a:rPr lang="en-US" sz="2000" dirty="0" smtClean="0"/>
              <a:t>class circle{</a:t>
            </a:r>
          </a:p>
          <a:p>
            <a:pPr lvl="1"/>
            <a:r>
              <a:rPr lang="en-US" sz="2000" dirty="0" smtClean="0"/>
              <a:t>point center;</a:t>
            </a:r>
          </a:p>
          <a:p>
            <a:pPr lvl="1"/>
            <a:r>
              <a:rPr lang="en-US" sz="2000" dirty="0" smtClean="0"/>
              <a:t>double radius;</a:t>
            </a:r>
          </a:p>
          <a:p>
            <a:pPr lvl="1"/>
            <a:r>
              <a:rPr lang="en-US" sz="2000" dirty="0" smtClean="0"/>
              <a:t>public:</a:t>
            </a:r>
          </a:p>
          <a:p>
            <a:pPr lvl="1"/>
            <a:r>
              <a:rPr lang="fr-FR" sz="2000" dirty="0" smtClean="0"/>
              <a:t>circle(point c, double r) :center(c), radius(r) {} //</a:t>
            </a:r>
            <a:r>
              <a:rPr lang="ru-RU" sz="2000" dirty="0" smtClean="0"/>
              <a:t> Вызов </a:t>
            </a:r>
            <a:r>
              <a:rPr lang="ru-RU" sz="2000" dirty="0" err="1" smtClean="0"/>
              <a:t>констр</a:t>
            </a:r>
            <a:r>
              <a:rPr lang="ru-RU" sz="2000" dirty="0" smtClean="0"/>
              <a:t>. копир.</a:t>
            </a:r>
            <a:endParaRPr lang="fr-FR" sz="2000" dirty="0" smtClean="0"/>
          </a:p>
          <a:p>
            <a:pPr lvl="1"/>
            <a:r>
              <a:rPr lang="fr-FR" sz="2000" dirty="0" smtClean="0"/>
              <a:t>circle(double x0, double y0, double r) :center(x0, y0), radius(r) {}</a:t>
            </a:r>
          </a:p>
          <a:p>
            <a:r>
              <a:rPr lang="ru-RU" sz="2000" dirty="0" smtClean="0"/>
              <a:t>};</a:t>
            </a:r>
          </a:p>
          <a:p>
            <a:pPr marL="342900"/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371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 наследовании выстраиваются отношения как минимум между двумя классами. Первый класс – </a:t>
            </a:r>
            <a:r>
              <a:rPr lang="ru-RU" sz="3200" i="1" dirty="0" smtClean="0"/>
              <a:t>базовый</a:t>
            </a:r>
            <a:r>
              <a:rPr lang="ru-RU" sz="3200" dirty="0" smtClean="0"/>
              <a:t>, второй класс – </a:t>
            </a:r>
            <a:r>
              <a:rPr lang="ru-RU" sz="3200" i="1" dirty="0" smtClean="0"/>
              <a:t>производный</a:t>
            </a:r>
            <a:r>
              <a:rPr lang="ru-RU" sz="3200" dirty="0" smtClean="0"/>
              <a:t>. В случае, если базовых классов несколько, то наследование называется </a:t>
            </a:r>
            <a:r>
              <a:rPr lang="ru-RU" sz="3200" i="1" dirty="0" smtClean="0"/>
              <a:t>множественным</a:t>
            </a:r>
            <a:r>
              <a:rPr lang="ru-RU" sz="3200" dirty="0" smtClean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" y="5791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0"/>
            <a:endCxn id="9" idx="2"/>
          </p:cNvCxnSpPr>
          <p:nvPr/>
        </p:nvCxnSpPr>
        <p:spPr>
          <a:xfrm flipV="1">
            <a:off x="1295400" y="5257800"/>
            <a:ext cx="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5908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Beluga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29000" y="5791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Bester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2672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Sterlet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0"/>
            <a:endCxn id="20" idx="2"/>
          </p:cNvCxnSpPr>
          <p:nvPr/>
        </p:nvCxnSpPr>
        <p:spPr>
          <a:xfrm flipH="1" flipV="1">
            <a:off x="3276600" y="5257800"/>
            <a:ext cx="83820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0"/>
            <a:endCxn id="22" idx="2"/>
          </p:cNvCxnSpPr>
          <p:nvPr/>
        </p:nvCxnSpPr>
        <p:spPr>
          <a:xfrm flipV="1">
            <a:off x="4114800" y="5257800"/>
            <a:ext cx="83820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3600" y="4953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множественного наследования: </a:t>
            </a:r>
            <a:r>
              <a:rPr lang="ru-RU" dirty="0" err="1" smtClean="0"/>
              <a:t>бестер</a:t>
            </a:r>
            <a:r>
              <a:rPr lang="ru-RU" dirty="0" smtClean="0"/>
              <a:t> есть гибрид белуги и стерляди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3716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Класс называется </a:t>
            </a:r>
            <a:r>
              <a:rPr lang="ru-RU" sz="3200" i="1" dirty="0" smtClean="0"/>
              <a:t>производным или наследником</a:t>
            </a:r>
            <a:r>
              <a:rPr lang="ru-RU" sz="3200" dirty="0" smtClean="0"/>
              <a:t> базового класса, если он </a:t>
            </a:r>
            <a:r>
              <a:rPr lang="ru-RU" sz="3200" i="1" dirty="0" smtClean="0"/>
              <a:t>описывает специфическое подмножество </a:t>
            </a:r>
            <a:r>
              <a:rPr lang="ru-RU" sz="3200" dirty="0" smtClean="0"/>
              <a:t>тех объектов, которые определяются базовым классом. В связи с этой идеей появился принцип подстановки Барбары Лисков: «Функции, которые используют базовый тип, должны иметь возможность использовать подтипы базового типа, не зная об этом»</a:t>
            </a:r>
          </a:p>
        </p:txBody>
      </p:sp>
      <p:pic>
        <p:nvPicPr>
          <p:cNvPr id="1026" name="Picture 2" descr="liskov_small.jpg (12888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962400"/>
            <a:ext cx="1066800" cy="1309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3716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Принцип подстановки при программировании 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выполняется не всегда: 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можно не только конкретизировать более общее понятие, дополняя его специфическими полями и методами, но и сужать базовое понятие, исключая некоторые из его свойств.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371600"/>
            <a:ext cx="8534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 наследовании производный класс получает поля данных и методы базового класса и может быть дополнен новыми полями данных и методами.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В простейшем случае спецификация производного класса имеет вид:</a:t>
            </a:r>
          </a:p>
          <a:p>
            <a:pPr marL="342900"/>
            <a:r>
              <a:rPr lang="en-US" sz="2400" dirty="0" smtClean="0"/>
              <a:t>class </a:t>
            </a:r>
            <a:r>
              <a:rPr lang="ru-RU" sz="2400" dirty="0" err="1" smtClean="0"/>
              <a:t>имя_произв_класса</a:t>
            </a:r>
            <a:r>
              <a:rPr lang="en-US" sz="2400" dirty="0" smtClean="0"/>
              <a:t>: public </a:t>
            </a:r>
            <a:r>
              <a:rPr lang="ru-RU" sz="2400" dirty="0" err="1" smtClean="0"/>
              <a:t>имя_базового_класса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342900"/>
            <a:r>
              <a:rPr lang="en-US" sz="2400" dirty="0" smtClean="0"/>
              <a:t>{</a:t>
            </a:r>
            <a:r>
              <a:rPr lang="ru-RU" sz="2400" dirty="0" smtClean="0"/>
              <a:t>поля данных и методы производного класса</a:t>
            </a:r>
            <a:r>
              <a:rPr lang="en-US" sz="2400" dirty="0" smtClean="0"/>
              <a:t>};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Отношения наследования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point{</a:t>
            </a:r>
          </a:p>
          <a:p>
            <a:pPr lvl="1"/>
            <a:r>
              <a:rPr lang="en-US" sz="2000" dirty="0" smtClean="0"/>
              <a:t>double x; // </a:t>
            </a:r>
            <a:r>
              <a:rPr lang="ru-RU" sz="2000" dirty="0" smtClean="0"/>
              <a:t>Эти поля будут недоступны в производном классе</a:t>
            </a:r>
            <a:endParaRPr lang="en-US" sz="2000" dirty="0" smtClean="0"/>
          </a:p>
          <a:p>
            <a:pPr lvl="1"/>
            <a:r>
              <a:rPr lang="en-US" sz="2000" dirty="0" smtClean="0"/>
              <a:t>double y;</a:t>
            </a:r>
          </a:p>
          <a:p>
            <a:r>
              <a:rPr lang="en-US" sz="2000" dirty="0" smtClean="0"/>
              <a:t>public:</a:t>
            </a:r>
          </a:p>
          <a:p>
            <a:pPr lvl="1"/>
            <a:r>
              <a:rPr lang="fr-FR" sz="2000" dirty="0" smtClean="0"/>
              <a:t>point(double x0, double y0) :x(x0), y(y0) {}</a:t>
            </a:r>
          </a:p>
          <a:p>
            <a:pPr lvl="1"/>
            <a:r>
              <a:rPr lang="fr-FR" sz="2000" dirty="0" smtClean="0"/>
              <a:t>void move(double dx, double dy){x+=dx; y+=dy;}</a:t>
            </a:r>
          </a:p>
          <a:p>
            <a:pPr lvl="1"/>
            <a:r>
              <a:rPr lang="es-ES" sz="2000" dirty="0" smtClean="0"/>
              <a:t>void display() {cout&lt;&lt;"x="&lt;&lt;x&lt;&lt;" y="&lt;&lt;y&lt;&lt;endl;}</a:t>
            </a:r>
          </a:p>
          <a:p>
            <a:r>
              <a:rPr lang="ru-RU" sz="2000" dirty="0" smtClean="0"/>
              <a:t>};</a:t>
            </a:r>
          </a:p>
          <a:p>
            <a:endParaRPr lang="ru-RU" sz="2000" dirty="0" smtClean="0"/>
          </a:p>
          <a:p>
            <a:r>
              <a:rPr lang="en-US" sz="2000" dirty="0" smtClean="0"/>
              <a:t>class circle : public point{</a:t>
            </a:r>
          </a:p>
          <a:p>
            <a:pPr lvl="1"/>
            <a:r>
              <a:rPr lang="en-US" sz="2000" dirty="0" smtClean="0"/>
              <a:t>double radius;</a:t>
            </a:r>
          </a:p>
          <a:p>
            <a:r>
              <a:rPr lang="en-US" sz="2000" dirty="0" smtClean="0"/>
              <a:t>public:</a:t>
            </a:r>
          </a:p>
          <a:p>
            <a:pPr lvl="1"/>
            <a:r>
              <a:rPr lang="fr-FR" sz="2000" dirty="0" smtClean="0"/>
              <a:t>circle(double x0, double y0, double r) :point(x0, y0), radius(r) {}</a:t>
            </a:r>
          </a:p>
          <a:p>
            <a:pPr lvl="1"/>
            <a:r>
              <a:rPr lang="en-US" sz="2000" dirty="0" smtClean="0"/>
              <a:t>void display()</a:t>
            </a:r>
          </a:p>
          <a:p>
            <a:pPr lvl="1"/>
            <a:r>
              <a:rPr lang="en-US" sz="2000" dirty="0" smtClean="0"/>
              <a:t>{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&lt;&lt;"Center:\t"; point::display();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 radius: "&lt;&lt;radius&lt;&lt;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;}</a:t>
            </a:r>
          </a:p>
          <a:p>
            <a:pPr lvl="1"/>
            <a:r>
              <a:rPr lang="en-US" sz="2000" dirty="0" smtClean="0"/>
              <a:t>double square() {return 3.14159*radius*radius;}</a:t>
            </a:r>
          </a:p>
          <a:p>
            <a:r>
              <a:rPr lang="ru-RU" sz="20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2129</Words>
  <Application>Microsoft Office PowerPoint</Application>
  <PresentationFormat>Экран (4:3)</PresentationFormat>
  <Paragraphs>334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Семинар 11 Наследование в Си++</vt:lpstr>
      <vt:lpstr>Отношения включения (composition) и наследования (inheritance)</vt:lpstr>
      <vt:lpstr>Отношения включения и наследования</vt:lpstr>
      <vt:lpstr>Отношения включения</vt:lpstr>
      <vt:lpstr>Отношения наследования</vt:lpstr>
      <vt:lpstr>Отношения наследования</vt:lpstr>
      <vt:lpstr>Отношения наследования</vt:lpstr>
      <vt:lpstr>Отношения наследования</vt:lpstr>
      <vt:lpstr>Отношения наследования</vt:lpstr>
      <vt:lpstr>Отношения наследования</vt:lpstr>
      <vt:lpstr>Отношения наследования</vt:lpstr>
      <vt:lpstr>Доступность компонентов при наследовании</vt:lpstr>
      <vt:lpstr>Доступность компонентов при наследовании</vt:lpstr>
      <vt:lpstr>Доступность компонентов при наследовании</vt:lpstr>
      <vt:lpstr>Доступность компонентов при наследовании</vt:lpstr>
      <vt:lpstr>Доступность компонентов при наследовании</vt:lpstr>
      <vt:lpstr>Доступность компонентов при наследовании</vt:lpstr>
      <vt:lpstr>Доступность компонентов при наследовании</vt:lpstr>
      <vt:lpstr>Множественное наследование и виртуальные классы</vt:lpstr>
      <vt:lpstr>Множественное наследование и виртуальные классы</vt:lpstr>
      <vt:lpstr>Множественное наследование и виртуальные классы</vt:lpstr>
      <vt:lpstr>Ещё раз о принципе подстановки</vt:lpstr>
      <vt:lpstr>Ещё раз о принципе подстановки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progra</cp:lastModifiedBy>
  <cp:revision>704</cp:revision>
  <dcterms:created xsi:type="dcterms:W3CDTF">2014-12-15T08:53:20Z</dcterms:created>
  <dcterms:modified xsi:type="dcterms:W3CDTF">2015-09-07T11:10:39Z</dcterms:modified>
</cp:coreProperties>
</file>