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4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23349-3FAE-440B-8AE3-48BFD80689A4}" v="1" dt="2020-01-15T17:15:25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4" autoAdjust="0"/>
    <p:restoredTop sz="94660"/>
  </p:normalViewPr>
  <p:slideViewPr>
    <p:cSldViewPr>
      <p:cViewPr>
        <p:scale>
          <a:sx n="70" d="100"/>
          <a:sy n="70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1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AA23349-3FAE-440B-8AE3-48BFD80689A4}"/>
    <pc:docChg chg="modSld">
      <pc:chgData name="" userId="" providerId="" clId="Web-{1AA23349-3FAE-440B-8AE3-48BFD80689A4}" dt="2020-01-15T17:15:25.808" v="0" actId="1076"/>
      <pc:docMkLst>
        <pc:docMk/>
      </pc:docMkLst>
      <pc:sldChg chg="modSp">
        <pc:chgData name="" userId="" providerId="" clId="Web-{1AA23349-3FAE-440B-8AE3-48BFD80689A4}" dt="2020-01-15T17:15:25.808" v="0" actId="1076"/>
        <pc:sldMkLst>
          <pc:docMk/>
          <pc:sldMk cId="0" sldId="269"/>
        </pc:sldMkLst>
        <pc:spChg chg="mod">
          <ac:chgData name="" userId="" providerId="" clId="Web-{1AA23349-3FAE-440B-8AE3-48BFD80689A4}" dt="2020-01-15T17:15:25.808" v="0" actId="1076"/>
          <ac:spMkLst>
            <pc:docMk/>
            <pc:sldMk cId="0" sldId="269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15.01.2020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/>
              <a:t>вращае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Семинар 12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Шаблоны классов</a:t>
            </a: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Дружественные функции шаблонных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Как определения, так и описания дружественных функций (даже внутри определения класса) шаблонных классов должны начинаться с </a:t>
            </a:r>
            <a:r>
              <a:rPr lang="en-US" sz="3200" dirty="0"/>
              <a:t>template&lt;</a:t>
            </a:r>
            <a:r>
              <a:rPr lang="en-US" sz="3200" dirty="0" err="1"/>
              <a:t>typename</a:t>
            </a:r>
            <a:r>
              <a:rPr lang="en-US" sz="3200" dirty="0"/>
              <a:t> X&gt;.</a:t>
            </a:r>
            <a:endParaRPr lang="ru-RU" sz="3200" dirty="0"/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Вне шаблона классов дружественные функции определяются как обычные шаблоны функций.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Дружественные функции шаблонных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2"/>
                </a:solidFill>
              </a:rPr>
              <a:t>Пример.</a:t>
            </a:r>
          </a:p>
          <a:p>
            <a:r>
              <a:rPr lang="en-US" sz="1600" dirty="0">
                <a:solidFill>
                  <a:schemeClr val="tx2"/>
                </a:solidFill>
              </a:rPr>
              <a:t>template&lt;</a:t>
            </a:r>
            <a:r>
              <a:rPr lang="en-US" sz="1600" dirty="0" err="1">
                <a:solidFill>
                  <a:schemeClr val="tx2"/>
                </a:solidFill>
              </a:rPr>
              <a:t>typename</a:t>
            </a:r>
            <a:r>
              <a:rPr lang="en-US" sz="1600" dirty="0">
                <a:solidFill>
                  <a:schemeClr val="tx2"/>
                </a:solidFill>
              </a:rPr>
              <a:t> A&gt;</a:t>
            </a:r>
          </a:p>
          <a:p>
            <a:r>
              <a:rPr lang="en-US" sz="1600" dirty="0">
                <a:solidFill>
                  <a:schemeClr val="tx2"/>
                </a:solidFill>
              </a:rPr>
              <a:t>class </a:t>
            </a:r>
            <a:r>
              <a:rPr lang="en-US" sz="1600" dirty="0" err="1">
                <a:solidFill>
                  <a:schemeClr val="tx2"/>
                </a:solidFill>
              </a:rPr>
              <a:t>myPair</a:t>
            </a:r>
            <a:r>
              <a:rPr lang="en-US" sz="1600" dirty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A x, y;</a:t>
            </a:r>
          </a:p>
          <a:p>
            <a:r>
              <a:rPr lang="en-US" sz="1600" dirty="0">
                <a:solidFill>
                  <a:schemeClr val="tx2"/>
                </a:solidFill>
              </a:rPr>
              <a:t>public:</a:t>
            </a:r>
          </a:p>
          <a:p>
            <a:pPr lvl="1"/>
            <a:r>
              <a:rPr lang="ru-RU" sz="1600" dirty="0">
                <a:solidFill>
                  <a:schemeClr val="tx2"/>
                </a:solidFill>
              </a:rPr>
              <a:t>//Конструктор:</a:t>
            </a:r>
          </a:p>
          <a:p>
            <a:pPr lvl="1"/>
            <a:r>
              <a:rPr lang="en-US" sz="1600" dirty="0" err="1">
                <a:solidFill>
                  <a:schemeClr val="tx2"/>
                </a:solidFill>
              </a:rPr>
              <a:t>myPair</a:t>
            </a:r>
            <a:r>
              <a:rPr lang="en-US" sz="1600" dirty="0">
                <a:solidFill>
                  <a:schemeClr val="tx2"/>
                </a:solidFill>
              </a:rPr>
              <a:t>(A xx, A </a:t>
            </a:r>
            <a:r>
              <a:rPr lang="en-US" sz="1600" dirty="0" err="1">
                <a:solidFill>
                  <a:schemeClr val="tx2"/>
                </a:solidFill>
              </a:rPr>
              <a:t>yy</a:t>
            </a:r>
            <a:r>
              <a:rPr lang="en-US" sz="1600" dirty="0">
                <a:solidFill>
                  <a:schemeClr val="tx2"/>
                </a:solidFill>
              </a:rPr>
              <a:t>);</a:t>
            </a:r>
          </a:p>
          <a:p>
            <a:pPr lvl="1"/>
            <a:r>
              <a:rPr lang="ru-RU" sz="1600" dirty="0">
                <a:solidFill>
                  <a:schemeClr val="tx2"/>
                </a:solidFill>
              </a:rPr>
              <a:t>//Дружественная функция: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template&lt;</a:t>
            </a:r>
            <a:r>
              <a:rPr lang="en-US" sz="1600" dirty="0" err="1">
                <a:solidFill>
                  <a:schemeClr val="accent2"/>
                </a:solidFill>
              </a:rPr>
              <a:t>typename</a:t>
            </a:r>
            <a:r>
              <a:rPr lang="en-US" sz="1600" dirty="0">
                <a:solidFill>
                  <a:schemeClr val="accent2"/>
                </a:solidFill>
              </a:rPr>
              <a:t> AA&gt;</a:t>
            </a:r>
            <a:r>
              <a:rPr lang="ru-RU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accent2"/>
                </a:solidFill>
              </a:rPr>
              <a:t>// </a:t>
            </a:r>
            <a:r>
              <a:rPr lang="ru-RU" sz="1600" dirty="0">
                <a:solidFill>
                  <a:schemeClr val="accent2"/>
                </a:solidFill>
              </a:rPr>
              <a:t>Обратите внимание, что и здесь нужно писать </a:t>
            </a:r>
            <a:r>
              <a:rPr lang="en-US" sz="1600" dirty="0">
                <a:solidFill>
                  <a:schemeClr val="accent2"/>
                </a:solidFill>
              </a:rPr>
              <a:t>template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friend </a:t>
            </a:r>
            <a:r>
              <a:rPr lang="en-US" sz="1600" dirty="0" err="1">
                <a:solidFill>
                  <a:schemeClr val="accent2"/>
                </a:solidFill>
              </a:rPr>
              <a:t>ostream</a:t>
            </a:r>
            <a:r>
              <a:rPr lang="en-US" sz="1600" dirty="0">
                <a:solidFill>
                  <a:schemeClr val="accent2"/>
                </a:solidFill>
              </a:rPr>
              <a:t> &amp; operator&lt;&lt;(</a:t>
            </a:r>
            <a:r>
              <a:rPr lang="en-US" sz="1600" dirty="0" err="1">
                <a:solidFill>
                  <a:schemeClr val="accent2"/>
                </a:solidFill>
              </a:rPr>
              <a:t>ostream</a:t>
            </a:r>
            <a:r>
              <a:rPr lang="en-US" sz="1600" dirty="0">
                <a:solidFill>
                  <a:schemeClr val="accent2"/>
                </a:solidFill>
              </a:rPr>
              <a:t> &amp;, </a:t>
            </a:r>
            <a:r>
              <a:rPr lang="en-US" sz="1600" dirty="0" err="1">
                <a:solidFill>
                  <a:schemeClr val="accent2"/>
                </a:solidFill>
              </a:rPr>
              <a:t>myPair</a:t>
            </a:r>
            <a:r>
              <a:rPr lang="en-US" sz="1600" dirty="0">
                <a:solidFill>
                  <a:schemeClr val="accent2"/>
                </a:solidFill>
              </a:rPr>
              <a:t>&lt;AA&gt; &amp;);</a:t>
            </a:r>
          </a:p>
          <a:p>
            <a:r>
              <a:rPr lang="ru-RU" sz="1600" dirty="0">
                <a:solidFill>
                  <a:schemeClr val="tx2"/>
                </a:solidFill>
              </a:rPr>
              <a:t>};</a:t>
            </a:r>
          </a:p>
          <a:p>
            <a:r>
              <a:rPr lang="en-US" sz="1600" dirty="0">
                <a:solidFill>
                  <a:schemeClr val="tx2"/>
                </a:solidFill>
              </a:rPr>
              <a:t>template&lt;</a:t>
            </a:r>
            <a:r>
              <a:rPr lang="en-US" sz="1600" dirty="0" err="1">
                <a:solidFill>
                  <a:schemeClr val="tx2"/>
                </a:solidFill>
              </a:rPr>
              <a:t>typename</a:t>
            </a:r>
            <a:r>
              <a:rPr lang="en-US" sz="1600" dirty="0">
                <a:solidFill>
                  <a:schemeClr val="tx2"/>
                </a:solidFill>
              </a:rPr>
              <a:t> A&gt;</a:t>
            </a:r>
          </a:p>
          <a:p>
            <a:r>
              <a:rPr lang="en-US" sz="1600" dirty="0" err="1">
                <a:solidFill>
                  <a:schemeClr val="tx2"/>
                </a:solidFill>
              </a:rPr>
              <a:t>myPair</a:t>
            </a:r>
            <a:r>
              <a:rPr lang="en-US" sz="1600" dirty="0">
                <a:solidFill>
                  <a:schemeClr val="tx2"/>
                </a:solidFill>
              </a:rPr>
              <a:t>&lt;A&gt;::</a:t>
            </a:r>
            <a:r>
              <a:rPr lang="en-US" sz="1600" dirty="0" err="1">
                <a:solidFill>
                  <a:schemeClr val="tx2"/>
                </a:solidFill>
              </a:rPr>
              <a:t>myPair</a:t>
            </a:r>
            <a:r>
              <a:rPr lang="en-US" sz="1600" dirty="0">
                <a:solidFill>
                  <a:schemeClr val="tx2"/>
                </a:solidFill>
              </a:rPr>
              <a:t>(A xx=A(0), A </a:t>
            </a:r>
            <a:r>
              <a:rPr lang="en-US" sz="1600" dirty="0" err="1">
                <a:solidFill>
                  <a:schemeClr val="tx2"/>
                </a:solidFill>
              </a:rPr>
              <a:t>yy</a:t>
            </a:r>
            <a:r>
              <a:rPr lang="en-US" sz="1600" dirty="0">
                <a:solidFill>
                  <a:schemeClr val="tx2"/>
                </a:solidFill>
              </a:rPr>
              <a:t>=A(1)) :x(xx), y(</a:t>
            </a:r>
            <a:r>
              <a:rPr lang="en-US" sz="1600" dirty="0" err="1">
                <a:solidFill>
                  <a:schemeClr val="tx2"/>
                </a:solidFill>
              </a:rPr>
              <a:t>yy</a:t>
            </a:r>
            <a:r>
              <a:rPr lang="en-US" sz="1600" dirty="0">
                <a:solidFill>
                  <a:schemeClr val="tx2"/>
                </a:solidFill>
              </a:rPr>
              <a:t>) {}</a:t>
            </a:r>
          </a:p>
          <a:p>
            <a:endParaRPr lang="ru-RU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accent2"/>
                </a:solidFill>
              </a:rPr>
              <a:t>template&lt;</a:t>
            </a:r>
            <a:r>
              <a:rPr lang="en-US" sz="1600" dirty="0" err="1">
                <a:solidFill>
                  <a:schemeClr val="accent2"/>
                </a:solidFill>
              </a:rPr>
              <a:t>typename</a:t>
            </a:r>
            <a:r>
              <a:rPr lang="en-US" sz="1600" dirty="0">
                <a:solidFill>
                  <a:schemeClr val="accent2"/>
                </a:solidFill>
              </a:rPr>
              <a:t> A&gt; //</a:t>
            </a:r>
            <a:r>
              <a:rPr lang="ru-RU" sz="1600" dirty="0">
                <a:solidFill>
                  <a:schemeClr val="accent2"/>
                </a:solidFill>
              </a:rPr>
              <a:t> Обратите внимание, что параметры – </a:t>
            </a:r>
            <a:r>
              <a:rPr lang="en-US" sz="1600" dirty="0">
                <a:solidFill>
                  <a:schemeClr val="accent2"/>
                </a:solidFill>
              </a:rPr>
              <a:t>A </a:t>
            </a:r>
            <a:r>
              <a:rPr lang="ru-RU" sz="1600" dirty="0">
                <a:solidFill>
                  <a:schemeClr val="accent2"/>
                </a:solidFill>
              </a:rPr>
              <a:t>и </a:t>
            </a:r>
            <a:r>
              <a:rPr lang="en-US" sz="1600" dirty="0">
                <a:solidFill>
                  <a:schemeClr val="accent2"/>
                </a:solidFill>
              </a:rPr>
              <a:t>AA </a:t>
            </a:r>
            <a:r>
              <a:rPr lang="ru-RU" sz="1600" dirty="0">
                <a:solidFill>
                  <a:schemeClr val="accent2"/>
                </a:solidFill>
              </a:rPr>
              <a:t>не совпадают!</a:t>
            </a: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err="1">
                <a:solidFill>
                  <a:schemeClr val="accent2"/>
                </a:solidFill>
              </a:rPr>
              <a:t>ostream</a:t>
            </a:r>
            <a:r>
              <a:rPr lang="en-US" sz="1600" dirty="0">
                <a:solidFill>
                  <a:schemeClr val="accent2"/>
                </a:solidFill>
              </a:rPr>
              <a:t> &amp; operator&lt;&lt;(</a:t>
            </a:r>
            <a:r>
              <a:rPr lang="en-US" sz="1600" dirty="0" err="1">
                <a:solidFill>
                  <a:schemeClr val="accent2"/>
                </a:solidFill>
              </a:rPr>
              <a:t>ostream</a:t>
            </a:r>
            <a:r>
              <a:rPr lang="en-US" sz="1600" dirty="0">
                <a:solidFill>
                  <a:schemeClr val="accent2"/>
                </a:solidFill>
              </a:rPr>
              <a:t> &amp; out, </a:t>
            </a:r>
            <a:r>
              <a:rPr lang="en-US" sz="1600" dirty="0" err="1">
                <a:solidFill>
                  <a:schemeClr val="accent2"/>
                </a:solidFill>
              </a:rPr>
              <a:t>myPair</a:t>
            </a:r>
            <a:r>
              <a:rPr lang="en-US" sz="1600" dirty="0">
                <a:solidFill>
                  <a:schemeClr val="accent2"/>
                </a:solidFill>
              </a:rPr>
              <a:t>&lt;A&gt; &amp; mp){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out &lt;&lt; "x=" &lt;&lt; </a:t>
            </a:r>
            <a:r>
              <a:rPr lang="en-US" sz="1600" dirty="0" err="1">
                <a:solidFill>
                  <a:schemeClr val="accent2"/>
                </a:solidFill>
              </a:rPr>
              <a:t>mp.x</a:t>
            </a:r>
            <a:r>
              <a:rPr lang="en-US" sz="1600" dirty="0">
                <a:solidFill>
                  <a:schemeClr val="accent2"/>
                </a:solidFill>
              </a:rPr>
              <a:t> &lt;&lt; ", y=" &lt;&lt; </a:t>
            </a:r>
            <a:r>
              <a:rPr lang="en-US" sz="1600" dirty="0" err="1">
                <a:solidFill>
                  <a:schemeClr val="accent2"/>
                </a:solidFill>
              </a:rPr>
              <a:t>mp.y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return out;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}</a:t>
            </a:r>
            <a:endParaRPr lang="ru-RU" sz="1600" dirty="0">
              <a:solidFill>
                <a:schemeClr val="accent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Дружественные функции шаблонных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>
                <a:solidFill>
                  <a:schemeClr val="accent2"/>
                </a:solidFill>
              </a:rPr>
              <a:t>Важное замечание:</a:t>
            </a:r>
            <a:r>
              <a:rPr lang="ru-RU" sz="3200" dirty="0"/>
              <a:t> некоторые компиляторы отказываются компилировать код шаблонных классов, размещённых в </a:t>
            </a:r>
            <a:r>
              <a:rPr lang="en-US" sz="3200" dirty="0" err="1"/>
              <a:t>cpp</a:t>
            </a:r>
            <a:r>
              <a:rPr lang="en-US" sz="3200" dirty="0"/>
              <a:t>-</a:t>
            </a:r>
            <a:r>
              <a:rPr lang="ru-RU" sz="3200" dirty="0"/>
              <a:t>файлах, поэтому старайтесь размещать шаблонные классы в </a:t>
            </a:r>
            <a:r>
              <a:rPr lang="en-US" sz="3200" dirty="0"/>
              <a:t>header-</a:t>
            </a:r>
            <a:r>
              <a:rPr lang="ru-RU" sz="3200" dirty="0"/>
              <a:t>файлы.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О пользовательских специализациях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Возможна пользовательская специализация шаблона класса для случаев, когда конкретные типы данных требуют особого подхода при их обработке, либо существуют более подходящие алгоритмы для конкретных типов.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О пользовательских специализациях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Пользовательская специализация может быть: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явная (полная) или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частичная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Синтаксис при явной (полной) специализации:</a:t>
            </a:r>
            <a:br>
              <a:rPr lang="ru-RU" sz="3200" dirty="0"/>
            </a:br>
            <a:r>
              <a:rPr lang="en-US" sz="3200" dirty="0">
                <a:solidFill>
                  <a:schemeClr val="tx2"/>
                </a:solidFill>
              </a:rPr>
              <a:t>template&lt;&gt;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ru-RU" sz="3200" dirty="0" err="1">
                <a:solidFill>
                  <a:schemeClr val="tx2"/>
                </a:solidFill>
              </a:rPr>
              <a:t>спецификация_параметризованного_класса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О пользовательских специализациях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447800"/>
            <a:ext cx="85344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Пример полной пользовательской специализации: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template&lt;&gt;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class </a:t>
            </a:r>
            <a:r>
              <a:rPr lang="en-US" sz="2000" dirty="0" err="1">
                <a:solidFill>
                  <a:schemeClr val="accent2"/>
                </a:solidFill>
              </a:rPr>
              <a:t>myPair</a:t>
            </a:r>
            <a:r>
              <a:rPr lang="en-US" sz="2000" dirty="0">
                <a:solidFill>
                  <a:schemeClr val="accent2"/>
                </a:solidFill>
              </a:rPr>
              <a:t>&lt;char&gt;</a:t>
            </a:r>
            <a:r>
              <a:rPr lang="en-US" sz="2000" dirty="0">
                <a:solidFill>
                  <a:schemeClr val="tx2"/>
                </a:solidFill>
              </a:rPr>
              <a:t>{ //</a:t>
            </a:r>
            <a:r>
              <a:rPr lang="en-US" sz="2000" dirty="0" err="1">
                <a:solidFill>
                  <a:schemeClr val="tx2"/>
                </a:solidFill>
              </a:rPr>
              <a:t>myPair</a:t>
            </a:r>
            <a:r>
              <a:rPr lang="en-US" sz="2000" dirty="0">
                <a:solidFill>
                  <a:schemeClr val="tx2"/>
                </a:solidFill>
              </a:rPr>
              <a:t> – </a:t>
            </a:r>
            <a:r>
              <a:rPr lang="ru-RU" sz="2000" dirty="0">
                <a:solidFill>
                  <a:schemeClr val="tx2"/>
                </a:solidFill>
              </a:rPr>
              <a:t>имя семейства классов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char x, y;</a:t>
            </a:r>
          </a:p>
          <a:p>
            <a:r>
              <a:rPr lang="en-US" sz="2000" dirty="0">
                <a:solidFill>
                  <a:schemeClr val="tx2"/>
                </a:solidFill>
              </a:rPr>
              <a:t>public:</a:t>
            </a:r>
          </a:p>
          <a:p>
            <a:pPr lvl="1"/>
            <a:r>
              <a:rPr lang="ru-RU" sz="2000" dirty="0">
                <a:solidFill>
                  <a:schemeClr val="tx2"/>
                </a:solidFill>
              </a:rPr>
              <a:t>//Конструктор:</a:t>
            </a:r>
          </a:p>
          <a:p>
            <a:pPr lvl="1"/>
            <a:r>
              <a:rPr lang="en-US" sz="2000" dirty="0" err="1">
                <a:solidFill>
                  <a:schemeClr val="tx2"/>
                </a:solidFill>
              </a:rPr>
              <a:t>myPair</a:t>
            </a:r>
            <a:r>
              <a:rPr lang="en-US" sz="2000" dirty="0">
                <a:solidFill>
                  <a:schemeClr val="tx2"/>
                </a:solidFill>
              </a:rPr>
              <a:t>(char xx='a', char </a:t>
            </a:r>
            <a:r>
              <a:rPr lang="en-US" sz="2000" dirty="0" err="1">
                <a:solidFill>
                  <a:schemeClr val="tx2"/>
                </a:solidFill>
              </a:rPr>
              <a:t>yy</a:t>
            </a:r>
            <a:r>
              <a:rPr lang="en-US" sz="2000" dirty="0">
                <a:solidFill>
                  <a:schemeClr val="tx2"/>
                </a:solidFill>
              </a:rPr>
              <a:t>='b') :x(xx), y(</a:t>
            </a:r>
            <a:r>
              <a:rPr lang="en-US" sz="2000" dirty="0" err="1">
                <a:solidFill>
                  <a:schemeClr val="tx2"/>
                </a:solidFill>
              </a:rPr>
              <a:t>yy</a:t>
            </a:r>
            <a:r>
              <a:rPr lang="en-US" sz="2000" dirty="0">
                <a:solidFill>
                  <a:schemeClr val="tx2"/>
                </a:solidFill>
              </a:rPr>
              <a:t>) {}</a:t>
            </a:r>
          </a:p>
          <a:p>
            <a:pPr lvl="1"/>
            <a:r>
              <a:rPr lang="ru-RU" sz="2000" dirty="0">
                <a:solidFill>
                  <a:schemeClr val="accent2"/>
                </a:solidFill>
              </a:rPr>
              <a:t>//Пример метода, тело которого изменено: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void </a:t>
            </a:r>
            <a:r>
              <a:rPr lang="en-US" sz="2000" dirty="0" err="1">
                <a:solidFill>
                  <a:schemeClr val="accent2"/>
                </a:solidFill>
              </a:rPr>
              <a:t>getDiv</a:t>
            </a:r>
            <a:r>
              <a:rPr lang="en-US" sz="2000" dirty="0">
                <a:solidFill>
                  <a:schemeClr val="accent2"/>
                </a:solidFill>
              </a:rPr>
              <a:t>(void) {</a:t>
            </a:r>
            <a:r>
              <a:rPr lang="en-US" sz="2000" dirty="0" err="1">
                <a:solidFill>
                  <a:schemeClr val="accent2"/>
                </a:solidFill>
              </a:rPr>
              <a:t>cout</a:t>
            </a:r>
            <a:r>
              <a:rPr lang="en-US" sz="2000" dirty="0">
                <a:solidFill>
                  <a:schemeClr val="accent2"/>
                </a:solidFill>
              </a:rPr>
              <a:t>&lt;&lt;"Not available";}</a:t>
            </a:r>
          </a:p>
          <a:p>
            <a:pPr lvl="1"/>
            <a:r>
              <a:rPr lang="ru-RU" sz="2000" dirty="0">
                <a:solidFill>
                  <a:schemeClr val="tx2"/>
                </a:solidFill>
              </a:rPr>
              <a:t>//Перегрузка оператора сложения:</a:t>
            </a:r>
          </a:p>
          <a:p>
            <a:pPr lvl="1"/>
            <a:r>
              <a:rPr lang="en-US" sz="2000" dirty="0" err="1">
                <a:solidFill>
                  <a:schemeClr val="tx2"/>
                </a:solidFill>
              </a:rPr>
              <a:t>myPair</a:t>
            </a:r>
            <a:r>
              <a:rPr lang="en-US" sz="2000" dirty="0">
                <a:solidFill>
                  <a:schemeClr val="tx2"/>
                </a:solidFill>
              </a:rPr>
              <a:t> &lt;char&gt; operator+ (</a:t>
            </a:r>
            <a:r>
              <a:rPr lang="en-US" sz="2000" dirty="0" err="1">
                <a:solidFill>
                  <a:schemeClr val="tx2"/>
                </a:solidFill>
              </a:rPr>
              <a:t>myPair</a:t>
            </a:r>
            <a:r>
              <a:rPr lang="en-US" sz="2000" dirty="0">
                <a:solidFill>
                  <a:schemeClr val="tx2"/>
                </a:solidFill>
              </a:rPr>
              <a:t> &lt;char&gt; &amp;p)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{return </a:t>
            </a:r>
            <a:r>
              <a:rPr lang="en-US" sz="2000" dirty="0" err="1">
                <a:solidFill>
                  <a:schemeClr val="tx2"/>
                </a:solidFill>
              </a:rPr>
              <a:t>myPair</a:t>
            </a:r>
            <a:r>
              <a:rPr lang="en-US" sz="2000" dirty="0">
                <a:solidFill>
                  <a:schemeClr val="tx2"/>
                </a:solidFill>
              </a:rPr>
              <a:t>&lt;char&gt;(</a:t>
            </a:r>
            <a:r>
              <a:rPr lang="en-US" sz="2000" dirty="0" err="1">
                <a:solidFill>
                  <a:schemeClr val="tx2"/>
                </a:solidFill>
              </a:rPr>
              <a:t>x+p.x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y+p.y</a:t>
            </a:r>
            <a:r>
              <a:rPr lang="en-US" sz="2000" dirty="0">
                <a:solidFill>
                  <a:schemeClr val="tx2"/>
                </a:solidFill>
              </a:rPr>
              <a:t>);}</a:t>
            </a:r>
          </a:p>
          <a:p>
            <a:pPr lvl="1"/>
            <a:r>
              <a:rPr lang="ru-RU" sz="2000" dirty="0">
                <a:solidFill>
                  <a:schemeClr val="tx2"/>
                </a:solidFill>
              </a:rPr>
              <a:t>//Метод для вывода полей класса: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void display()</a:t>
            </a:r>
          </a:p>
          <a:p>
            <a:pPr lvl="1"/>
            <a:r>
              <a:rPr lang="es-ES" sz="2000" dirty="0">
                <a:solidFill>
                  <a:schemeClr val="tx2"/>
                </a:solidFill>
              </a:rPr>
              <a:t>{cout &lt;&lt; "x=" &lt;&lt; x &lt;&lt; ", y=" &lt;&lt; y &lt;&lt; endl;}</a:t>
            </a:r>
          </a:p>
          <a:p>
            <a:r>
              <a:rPr lang="ru-RU" sz="2000" dirty="0">
                <a:solidFill>
                  <a:schemeClr val="tx2"/>
                </a:solidFill>
              </a:rPr>
              <a:t>};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О частичных пользовательских специализациях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Пусть определён такой шаблон семейства классов: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template&lt;</a:t>
            </a:r>
            <a:r>
              <a:rPr lang="en-US" sz="3200" dirty="0" err="1">
                <a:solidFill>
                  <a:schemeClr val="tx2"/>
                </a:solidFill>
              </a:rPr>
              <a:t>typename</a:t>
            </a:r>
            <a:r>
              <a:rPr lang="en-US" sz="3200" dirty="0">
                <a:solidFill>
                  <a:schemeClr val="tx2"/>
                </a:solidFill>
              </a:rPr>
              <a:t> T1, </a:t>
            </a:r>
            <a:r>
              <a:rPr lang="en-US" sz="3200" dirty="0" err="1">
                <a:solidFill>
                  <a:schemeClr val="tx2"/>
                </a:solidFill>
              </a:rPr>
              <a:t>typename</a:t>
            </a:r>
            <a:r>
              <a:rPr lang="en-US" sz="3200" dirty="0">
                <a:solidFill>
                  <a:schemeClr val="tx2"/>
                </a:solidFill>
              </a:rPr>
              <a:t> T2&gt;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/>
                </a:solidFill>
              </a:rPr>
              <a:t>myClass</a:t>
            </a:r>
            <a:r>
              <a:rPr lang="en-US" sz="3200" dirty="0">
                <a:solidFill>
                  <a:schemeClr val="tx2"/>
                </a:solidFill>
              </a:rPr>
              <a:t> {…}</a:t>
            </a:r>
          </a:p>
          <a:p>
            <a:pPr marL="342900"/>
            <a:endParaRPr lang="en-US" sz="3200" dirty="0"/>
          </a:p>
          <a:p>
            <a:pPr marL="342900"/>
            <a:r>
              <a:rPr lang="ru-RU" sz="3200" dirty="0"/>
              <a:t>Специализация, в которой оба параметра имеют один тип: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template&lt;</a:t>
            </a:r>
            <a:r>
              <a:rPr lang="en-US" sz="3200" dirty="0" err="1">
                <a:solidFill>
                  <a:schemeClr val="tx2"/>
                </a:solidFill>
              </a:rPr>
              <a:t>typename</a:t>
            </a:r>
            <a:r>
              <a:rPr lang="en-US" sz="3200" dirty="0">
                <a:solidFill>
                  <a:schemeClr val="tx2"/>
                </a:solidFill>
              </a:rPr>
              <a:t> T&gt;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/>
                </a:solidFill>
              </a:rPr>
              <a:t>myClass</a:t>
            </a:r>
            <a:r>
              <a:rPr lang="en-US" sz="3200" dirty="0">
                <a:solidFill>
                  <a:schemeClr val="tx2"/>
                </a:solidFill>
              </a:rPr>
              <a:t>&lt;T, T&gt; {…}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О частичных пользовательских специализациях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Специализация, в которой второй параметр шаблонного класса </a:t>
            </a:r>
            <a:r>
              <a:rPr lang="ru-RU" sz="3200" dirty="0" err="1"/>
              <a:t>нетипизирующий</a:t>
            </a:r>
            <a:r>
              <a:rPr lang="ru-RU" sz="3200" dirty="0"/>
              <a:t>: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template&lt;</a:t>
            </a:r>
            <a:r>
              <a:rPr lang="en-US" sz="3200" dirty="0" err="1">
                <a:solidFill>
                  <a:schemeClr val="tx2"/>
                </a:solidFill>
              </a:rPr>
              <a:t>typename</a:t>
            </a:r>
            <a:r>
              <a:rPr lang="en-US" sz="3200" dirty="0">
                <a:solidFill>
                  <a:schemeClr val="tx2"/>
                </a:solidFill>
              </a:rPr>
              <a:t> T&gt;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/>
                </a:solidFill>
              </a:rPr>
              <a:t>myClass</a:t>
            </a:r>
            <a:r>
              <a:rPr lang="en-US" sz="3200" dirty="0">
                <a:solidFill>
                  <a:schemeClr val="tx2"/>
                </a:solidFill>
              </a:rPr>
              <a:t>&lt;T,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&gt; {…}</a:t>
            </a:r>
          </a:p>
          <a:p>
            <a:pPr marL="342900"/>
            <a:endParaRPr lang="en-US" sz="3200" dirty="0"/>
          </a:p>
          <a:p>
            <a:pPr marL="342900"/>
            <a:r>
              <a:rPr lang="ru-RU" sz="3200" dirty="0"/>
              <a:t>Специализация, в которой оба параметра указатели: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template&lt;</a:t>
            </a:r>
            <a:r>
              <a:rPr lang="en-US" sz="3200" dirty="0" err="1">
                <a:solidFill>
                  <a:schemeClr val="tx2"/>
                </a:solidFill>
              </a:rPr>
              <a:t>typename</a:t>
            </a:r>
            <a:r>
              <a:rPr lang="en-US" sz="3200" dirty="0">
                <a:solidFill>
                  <a:schemeClr val="tx2"/>
                </a:solidFill>
              </a:rPr>
              <a:t> T</a:t>
            </a:r>
            <a:r>
              <a:rPr lang="ru-RU" sz="3200" dirty="0">
                <a:solidFill>
                  <a:schemeClr val="tx2"/>
                </a:solidFill>
              </a:rPr>
              <a:t>1</a:t>
            </a:r>
            <a:r>
              <a:rPr lang="en-US" sz="3200" dirty="0">
                <a:solidFill>
                  <a:schemeClr val="tx2"/>
                </a:solidFill>
              </a:rPr>
              <a:t>, </a:t>
            </a:r>
            <a:r>
              <a:rPr lang="en-US" sz="3200" dirty="0" err="1">
                <a:solidFill>
                  <a:schemeClr val="tx2"/>
                </a:solidFill>
              </a:rPr>
              <a:t>typename</a:t>
            </a:r>
            <a:r>
              <a:rPr lang="en-US" sz="3200" dirty="0">
                <a:solidFill>
                  <a:schemeClr val="tx2"/>
                </a:solidFill>
              </a:rPr>
              <a:t> T2&gt;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/>
                </a:solidFill>
              </a:rPr>
              <a:t>myClass</a:t>
            </a:r>
            <a:r>
              <a:rPr lang="en-US" sz="3200" dirty="0">
                <a:solidFill>
                  <a:schemeClr val="tx2"/>
                </a:solidFill>
              </a:rPr>
              <a:t>&lt;T1 *, T2 *&gt; {…}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О частичных пользовательских специализациях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Пример определений объектов:</a:t>
            </a:r>
          </a:p>
          <a:p>
            <a:pPr marL="342900"/>
            <a:r>
              <a:rPr lang="en-US" sz="2800" dirty="0" err="1">
                <a:solidFill>
                  <a:schemeClr val="tx2"/>
                </a:solidFill>
              </a:rPr>
              <a:t>myClass</a:t>
            </a:r>
            <a:r>
              <a:rPr lang="en-US" sz="2800" dirty="0">
                <a:solidFill>
                  <a:schemeClr val="tx2"/>
                </a:solidFill>
              </a:rPr>
              <a:t> &lt;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, double&gt; obj1; //</a:t>
            </a:r>
            <a:r>
              <a:rPr lang="en-US" sz="2800" dirty="0" err="1">
                <a:solidFill>
                  <a:schemeClr val="tx2"/>
                </a:solidFill>
              </a:rPr>
              <a:t>myClass</a:t>
            </a:r>
            <a:r>
              <a:rPr lang="en-US" sz="2800" dirty="0">
                <a:solidFill>
                  <a:schemeClr val="tx2"/>
                </a:solidFill>
              </a:rPr>
              <a:t>&lt;T1, T2&gt;</a:t>
            </a:r>
          </a:p>
          <a:p>
            <a:pPr marL="342900"/>
            <a:r>
              <a:rPr lang="en-US" sz="2800" dirty="0" err="1">
                <a:solidFill>
                  <a:schemeClr val="tx2"/>
                </a:solidFill>
              </a:rPr>
              <a:t>myClass</a:t>
            </a:r>
            <a:r>
              <a:rPr lang="en-US" sz="2800" dirty="0">
                <a:solidFill>
                  <a:schemeClr val="tx2"/>
                </a:solidFill>
              </a:rPr>
              <a:t> &lt;double, double&gt; obj2; //</a:t>
            </a:r>
            <a:r>
              <a:rPr lang="en-US" sz="2800" dirty="0" err="1">
                <a:solidFill>
                  <a:schemeClr val="tx2"/>
                </a:solidFill>
              </a:rPr>
              <a:t>myClass</a:t>
            </a:r>
            <a:r>
              <a:rPr lang="en-US" sz="2800" dirty="0">
                <a:solidFill>
                  <a:schemeClr val="tx2"/>
                </a:solidFill>
              </a:rPr>
              <a:t>&lt;T, T&gt;</a:t>
            </a:r>
          </a:p>
          <a:p>
            <a:pPr marL="342900"/>
            <a:r>
              <a:rPr lang="en-US" sz="2800" dirty="0" err="1">
                <a:solidFill>
                  <a:schemeClr val="tx2"/>
                </a:solidFill>
              </a:rPr>
              <a:t>myClass</a:t>
            </a:r>
            <a:r>
              <a:rPr lang="en-US" sz="2800" dirty="0">
                <a:solidFill>
                  <a:schemeClr val="tx2"/>
                </a:solidFill>
              </a:rPr>
              <a:t> &lt;double,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&gt; obj3; //</a:t>
            </a:r>
            <a:r>
              <a:rPr lang="en-US" sz="2800" dirty="0" err="1">
                <a:solidFill>
                  <a:schemeClr val="tx2"/>
                </a:solidFill>
              </a:rPr>
              <a:t>myClass</a:t>
            </a:r>
            <a:r>
              <a:rPr lang="en-US" sz="2800" dirty="0">
                <a:solidFill>
                  <a:schemeClr val="tx2"/>
                </a:solidFill>
              </a:rPr>
              <a:t>&lt;T, 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&gt;</a:t>
            </a:r>
          </a:p>
          <a:p>
            <a:pPr marL="342900"/>
            <a:r>
              <a:rPr lang="en-US" sz="2800" dirty="0" err="1">
                <a:solidFill>
                  <a:schemeClr val="tx2"/>
                </a:solidFill>
              </a:rPr>
              <a:t>myClass</a:t>
            </a:r>
            <a:r>
              <a:rPr lang="en-US" sz="2800" dirty="0">
                <a:solidFill>
                  <a:schemeClr val="tx2"/>
                </a:solidFill>
              </a:rPr>
              <a:t> &lt;</a:t>
            </a:r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*, double *&gt; obj4; //</a:t>
            </a:r>
            <a:r>
              <a:rPr lang="en-US" sz="2800" dirty="0" err="1">
                <a:solidFill>
                  <a:schemeClr val="tx2"/>
                </a:solidFill>
              </a:rPr>
              <a:t>myClass</a:t>
            </a:r>
            <a:r>
              <a:rPr lang="en-US" sz="2800" dirty="0">
                <a:solidFill>
                  <a:schemeClr val="tx2"/>
                </a:solidFill>
              </a:rPr>
              <a:t> &lt;T1*, T2 *&gt;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О частичных пользовательских специализациях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Неоднозначность указания шаблона:</a:t>
            </a:r>
          </a:p>
          <a:p>
            <a:pPr marL="342900"/>
            <a:r>
              <a:rPr lang="en-US" sz="3200" dirty="0"/>
              <a:t>1. </a:t>
            </a:r>
            <a:r>
              <a:rPr lang="ru-RU" sz="3200" dirty="0"/>
              <a:t>Возможные специализации: </a:t>
            </a:r>
            <a:r>
              <a:rPr lang="en-US" sz="3200" dirty="0" err="1"/>
              <a:t>myClass</a:t>
            </a:r>
            <a:r>
              <a:rPr lang="en-US" sz="3200" dirty="0"/>
              <a:t> &lt;T, T&gt; </a:t>
            </a:r>
            <a:r>
              <a:rPr lang="ru-RU" sz="3200" dirty="0"/>
              <a:t>и </a:t>
            </a:r>
            <a:r>
              <a:rPr lang="en-US" sz="3200" dirty="0" err="1"/>
              <a:t>myClass</a:t>
            </a:r>
            <a:r>
              <a:rPr lang="en-US" sz="3200" dirty="0"/>
              <a:t> &lt;T, </a:t>
            </a:r>
            <a:r>
              <a:rPr lang="en-US" sz="3200" dirty="0" err="1"/>
              <a:t>int</a:t>
            </a:r>
            <a:r>
              <a:rPr lang="en-US" sz="3200" dirty="0"/>
              <a:t>&gt;:</a:t>
            </a:r>
            <a:endParaRPr lang="ru-RU" sz="3200" dirty="0"/>
          </a:p>
          <a:p>
            <a:pPr marL="342900"/>
            <a:r>
              <a:rPr lang="en-US" sz="3200" dirty="0" err="1">
                <a:solidFill>
                  <a:schemeClr val="tx2"/>
                </a:solidFill>
              </a:rPr>
              <a:t>myClass</a:t>
            </a:r>
            <a:r>
              <a:rPr lang="en-US" sz="3200" dirty="0">
                <a:solidFill>
                  <a:schemeClr val="tx2"/>
                </a:solidFill>
              </a:rPr>
              <a:t> &lt;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,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&gt; obj5;</a:t>
            </a:r>
            <a:endParaRPr lang="ru-RU" sz="3200" dirty="0">
              <a:solidFill>
                <a:schemeClr val="tx2"/>
              </a:solidFill>
            </a:endParaRPr>
          </a:p>
          <a:p>
            <a:pPr marL="342900"/>
            <a:r>
              <a:rPr lang="en-US" sz="3200" dirty="0"/>
              <a:t>2. </a:t>
            </a:r>
            <a:r>
              <a:rPr lang="ru-RU" sz="3200" dirty="0"/>
              <a:t>Возможные специализации: </a:t>
            </a:r>
            <a:r>
              <a:rPr lang="en-US" sz="3200" dirty="0" err="1"/>
              <a:t>myClass</a:t>
            </a:r>
            <a:r>
              <a:rPr lang="en-US" sz="3200" dirty="0"/>
              <a:t> &lt;T1 *, T2 *&gt; </a:t>
            </a:r>
            <a:r>
              <a:rPr lang="ru-RU" sz="3200" dirty="0"/>
              <a:t>и </a:t>
            </a:r>
            <a:r>
              <a:rPr lang="en-US" sz="3200" dirty="0" err="1"/>
              <a:t>myClass</a:t>
            </a:r>
            <a:r>
              <a:rPr lang="en-US" sz="3200" dirty="0"/>
              <a:t> &lt;T, T&gt;:</a:t>
            </a:r>
            <a:endParaRPr lang="ru-RU" sz="3200" dirty="0"/>
          </a:p>
          <a:p>
            <a:pPr marL="342900"/>
            <a:r>
              <a:rPr lang="en-US" sz="3200" dirty="0" err="1">
                <a:solidFill>
                  <a:schemeClr val="tx2"/>
                </a:solidFill>
              </a:rPr>
              <a:t>myClass</a:t>
            </a:r>
            <a:r>
              <a:rPr lang="en-US" sz="3200" dirty="0">
                <a:solidFill>
                  <a:schemeClr val="tx2"/>
                </a:solidFill>
              </a:rPr>
              <a:t> &lt;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*,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*&gt;;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Шаблоны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Шаблоны классов называют параметризированными типами. Шаблоны классов позволяют конструировать семейства классов.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Формат определения шаблона классов: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template &lt;</a:t>
            </a:r>
            <a:r>
              <a:rPr lang="ru-RU" sz="3200" dirty="0" err="1">
                <a:solidFill>
                  <a:schemeClr val="tx2"/>
                </a:solidFill>
              </a:rPr>
              <a:t>список_параметров_шаблона</a:t>
            </a:r>
            <a:r>
              <a:rPr lang="en-US" sz="3200" dirty="0">
                <a:solidFill>
                  <a:schemeClr val="tx2"/>
                </a:solidFill>
              </a:rPr>
              <a:t>&gt;</a:t>
            </a:r>
            <a:endParaRPr lang="ru-RU" sz="3200" dirty="0">
              <a:solidFill>
                <a:schemeClr val="tx2"/>
              </a:solidFill>
            </a:endParaRPr>
          </a:p>
          <a:p>
            <a:pPr marL="342900"/>
            <a:r>
              <a:rPr lang="ru-RU" sz="3200" dirty="0">
                <a:solidFill>
                  <a:schemeClr val="tx2"/>
                </a:solidFill>
              </a:rPr>
              <a:t>спецификация шаблонного класса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Шаблоны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Как и параметры шаблона функций, параметры шаблона классов и соответствующие им аргументы могут быть трёх видов: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типизирующие (вводятся служебными словами </a:t>
            </a:r>
            <a:r>
              <a:rPr lang="en-US" sz="3200" dirty="0"/>
              <a:t>class </a:t>
            </a:r>
            <a:r>
              <a:rPr lang="ru-RU" sz="3200" dirty="0"/>
              <a:t>или </a:t>
            </a:r>
            <a:r>
              <a:rPr lang="en-US" sz="3200" dirty="0"/>
              <a:t>template</a:t>
            </a:r>
            <a:r>
              <a:rPr lang="ru-RU" sz="3200" dirty="0"/>
              <a:t>)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</a:t>
            </a:r>
            <a:r>
              <a:rPr lang="ru-RU" sz="3200" dirty="0" err="1"/>
              <a:t>нетипизирующие</a:t>
            </a:r>
            <a:endParaRPr lang="ru-RU" sz="3200" dirty="0"/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параметры-шаблоны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Шаблоны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Специализация шаблона – определение конкретного класса. Создаётся исходя из обращений к шаблонному классу в тексте программы.</a:t>
            </a:r>
          </a:p>
          <a:p>
            <a:pPr marL="342900"/>
            <a:r>
              <a:rPr lang="ru-RU" sz="3200" dirty="0" err="1"/>
              <a:t>Инстанцирование</a:t>
            </a:r>
            <a:r>
              <a:rPr lang="ru-RU" sz="3200" dirty="0"/>
              <a:t> шаблона – процесс генерации специализации шаблона из определения шаблона.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600200" y="54102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 класса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334000" y="54102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Специализация шаблона</a:t>
            </a:r>
          </a:p>
        </p:txBody>
      </p:sp>
      <p:cxnSp>
        <p:nvCxnSpPr>
          <p:cNvPr id="14" name="Прямая со стрелкой 13"/>
          <p:cNvCxnSpPr>
            <a:stCxn id="8" idx="3"/>
            <a:endCxn id="9" idx="1"/>
          </p:cNvCxnSpPr>
          <p:nvPr/>
        </p:nvCxnSpPr>
        <p:spPr>
          <a:xfrm>
            <a:off x="3352800" y="5943600"/>
            <a:ext cx="1981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5562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tx2"/>
                </a:solidFill>
              </a:rPr>
              <a:t>Инстанцирование</a:t>
            </a:r>
            <a:endParaRPr lang="ru-RU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Шаблоны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Пример:</a:t>
            </a:r>
          </a:p>
          <a:p>
            <a:r>
              <a:rPr lang="en-US" sz="2000" dirty="0">
                <a:solidFill>
                  <a:schemeClr val="tx2"/>
                </a:solidFill>
              </a:rPr>
              <a:t>template&lt;</a:t>
            </a:r>
            <a:r>
              <a:rPr lang="en-US" sz="2000" dirty="0" err="1">
                <a:solidFill>
                  <a:schemeClr val="tx2"/>
                </a:solidFill>
              </a:rPr>
              <a:t>typename</a:t>
            </a:r>
            <a:r>
              <a:rPr lang="en-US" sz="2000" dirty="0">
                <a:solidFill>
                  <a:schemeClr val="tx2"/>
                </a:solidFill>
              </a:rPr>
              <a:t> A&gt;</a:t>
            </a:r>
          </a:p>
          <a:p>
            <a:r>
              <a:rPr lang="en-US" sz="2000" dirty="0">
                <a:solidFill>
                  <a:schemeClr val="tx2"/>
                </a:solidFill>
              </a:rPr>
              <a:t>class </a:t>
            </a:r>
            <a:r>
              <a:rPr lang="en-US" sz="2000" dirty="0" err="1">
                <a:solidFill>
                  <a:schemeClr val="tx2"/>
                </a:solidFill>
              </a:rPr>
              <a:t>myPair</a:t>
            </a:r>
            <a:r>
              <a:rPr lang="en-US" sz="2000" dirty="0">
                <a:solidFill>
                  <a:schemeClr val="tx2"/>
                </a:solidFill>
              </a:rPr>
              <a:t>{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//</a:t>
            </a:r>
            <a:r>
              <a:rPr lang="en-US" sz="2000" dirty="0" err="1">
                <a:solidFill>
                  <a:schemeClr val="tx2"/>
                </a:solidFill>
              </a:rPr>
              <a:t>myPair</a:t>
            </a:r>
            <a:r>
              <a:rPr lang="en-US" sz="2000" dirty="0">
                <a:solidFill>
                  <a:schemeClr val="tx2"/>
                </a:solidFill>
              </a:rPr>
              <a:t> – </a:t>
            </a:r>
            <a:r>
              <a:rPr lang="ru-RU" sz="2000" dirty="0">
                <a:solidFill>
                  <a:schemeClr val="tx2"/>
                </a:solidFill>
              </a:rPr>
              <a:t>имя семейства классов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 x, y;</a:t>
            </a:r>
          </a:p>
          <a:p>
            <a:r>
              <a:rPr lang="en-US" sz="2000" dirty="0">
                <a:solidFill>
                  <a:schemeClr val="tx2"/>
                </a:solidFill>
              </a:rPr>
              <a:t>public:</a:t>
            </a:r>
          </a:p>
          <a:p>
            <a:pPr lvl="1"/>
            <a:r>
              <a:rPr lang="ru-RU" sz="2000" dirty="0">
                <a:solidFill>
                  <a:schemeClr val="tx2"/>
                </a:solidFill>
              </a:rPr>
              <a:t>//Конструктор:</a:t>
            </a:r>
          </a:p>
          <a:p>
            <a:pPr lvl="1"/>
            <a:r>
              <a:rPr lang="en-US" sz="2000" dirty="0" err="1">
                <a:solidFill>
                  <a:schemeClr val="tx2"/>
                </a:solidFill>
              </a:rPr>
              <a:t>myPair</a:t>
            </a:r>
            <a:r>
              <a:rPr lang="en-US" sz="2000" dirty="0">
                <a:solidFill>
                  <a:schemeClr val="tx2"/>
                </a:solidFill>
              </a:rPr>
              <a:t>(A xx=A(0), A </a:t>
            </a:r>
            <a:r>
              <a:rPr lang="en-US" sz="2000" dirty="0" err="1">
                <a:solidFill>
                  <a:schemeClr val="tx2"/>
                </a:solidFill>
              </a:rPr>
              <a:t>yy</a:t>
            </a:r>
            <a:r>
              <a:rPr lang="en-US" sz="2000" dirty="0">
                <a:solidFill>
                  <a:schemeClr val="tx2"/>
                </a:solidFill>
              </a:rPr>
              <a:t>=A(1)) :x(xx), y(</a:t>
            </a:r>
            <a:r>
              <a:rPr lang="en-US" sz="2000" dirty="0" err="1">
                <a:solidFill>
                  <a:schemeClr val="tx2"/>
                </a:solidFill>
              </a:rPr>
              <a:t>yy</a:t>
            </a:r>
            <a:r>
              <a:rPr lang="en-US" sz="2000" dirty="0">
                <a:solidFill>
                  <a:schemeClr val="tx2"/>
                </a:solidFill>
              </a:rPr>
              <a:t>) {}</a:t>
            </a:r>
          </a:p>
          <a:p>
            <a:pPr lvl="1"/>
            <a:r>
              <a:rPr lang="ru-RU" sz="2000" dirty="0">
                <a:solidFill>
                  <a:schemeClr val="tx2"/>
                </a:solidFill>
              </a:rPr>
              <a:t>//Метод, возвращающий частное: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 </a:t>
            </a:r>
            <a:r>
              <a:rPr lang="en-US" sz="2000" dirty="0" err="1">
                <a:solidFill>
                  <a:schemeClr val="tx2"/>
                </a:solidFill>
              </a:rPr>
              <a:t>getDiv</a:t>
            </a:r>
            <a:r>
              <a:rPr lang="en-US" sz="2000" dirty="0">
                <a:solidFill>
                  <a:schemeClr val="tx2"/>
                </a:solidFill>
              </a:rPr>
              <a:t>(void) {return A(x/y);}</a:t>
            </a:r>
          </a:p>
          <a:p>
            <a:pPr lvl="1"/>
            <a:r>
              <a:rPr lang="ru-RU" sz="2000" dirty="0">
                <a:solidFill>
                  <a:schemeClr val="tx2"/>
                </a:solidFill>
              </a:rPr>
              <a:t>//Перегрузка оператора сложения:</a:t>
            </a:r>
          </a:p>
          <a:p>
            <a:pPr lvl="1"/>
            <a:r>
              <a:rPr lang="en-US" sz="2000" dirty="0" err="1">
                <a:solidFill>
                  <a:schemeClr val="tx2"/>
                </a:solidFill>
              </a:rPr>
              <a:t>myPair</a:t>
            </a:r>
            <a:r>
              <a:rPr lang="en-US" sz="2000" dirty="0">
                <a:solidFill>
                  <a:schemeClr val="tx2"/>
                </a:solidFill>
              </a:rPr>
              <a:t> &lt;A&gt; operator+ (</a:t>
            </a:r>
            <a:r>
              <a:rPr lang="en-US" sz="2000" dirty="0" err="1">
                <a:solidFill>
                  <a:schemeClr val="tx2"/>
                </a:solidFill>
              </a:rPr>
              <a:t>myPair</a:t>
            </a:r>
            <a:r>
              <a:rPr lang="en-US" sz="2000" dirty="0">
                <a:solidFill>
                  <a:schemeClr val="tx2"/>
                </a:solidFill>
              </a:rPr>
              <a:t> &lt;A&gt; &amp;p)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{return </a:t>
            </a:r>
            <a:r>
              <a:rPr lang="en-US" sz="2000" dirty="0" err="1">
                <a:solidFill>
                  <a:schemeClr val="tx2"/>
                </a:solidFill>
              </a:rPr>
              <a:t>myPair</a:t>
            </a:r>
            <a:r>
              <a:rPr lang="en-US" sz="2000" dirty="0">
                <a:solidFill>
                  <a:schemeClr val="tx2"/>
                </a:solidFill>
              </a:rPr>
              <a:t>&lt;A&gt;(</a:t>
            </a:r>
            <a:r>
              <a:rPr lang="en-US" sz="2000" dirty="0" err="1">
                <a:solidFill>
                  <a:schemeClr val="tx2"/>
                </a:solidFill>
              </a:rPr>
              <a:t>x+p.x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y+p.y</a:t>
            </a:r>
            <a:r>
              <a:rPr lang="en-US" sz="2000" dirty="0">
                <a:solidFill>
                  <a:schemeClr val="tx2"/>
                </a:solidFill>
              </a:rPr>
              <a:t>);}</a:t>
            </a:r>
          </a:p>
          <a:p>
            <a:pPr lvl="1"/>
            <a:r>
              <a:rPr lang="ru-RU" sz="2000" dirty="0">
                <a:solidFill>
                  <a:schemeClr val="tx2"/>
                </a:solidFill>
              </a:rPr>
              <a:t>//Метод для вывода полей класса: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void display()</a:t>
            </a:r>
          </a:p>
          <a:p>
            <a:pPr lvl="1"/>
            <a:r>
              <a:rPr lang="es-ES" sz="2000" dirty="0">
                <a:solidFill>
                  <a:schemeClr val="tx2"/>
                </a:solidFill>
              </a:rPr>
              <a:t>{cout &lt;&lt; "x=" &lt;&lt; x &lt;&lt; ", y=" &lt;&lt; y &lt;&lt; endl;}</a:t>
            </a:r>
          </a:p>
          <a:p>
            <a:r>
              <a:rPr lang="ru-RU" sz="2000" dirty="0">
                <a:solidFill>
                  <a:schemeClr val="tx2"/>
                </a:solidFill>
              </a:rPr>
              <a:t>};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Шаблоны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В класс </a:t>
            </a:r>
            <a:r>
              <a:rPr lang="en-US" sz="3200" dirty="0" err="1"/>
              <a:t>myPair</a:t>
            </a:r>
            <a:r>
              <a:rPr lang="en-US" sz="3200" dirty="0"/>
              <a:t>&lt;A&gt;</a:t>
            </a:r>
            <a:r>
              <a:rPr lang="ru-RU" sz="3200" dirty="0"/>
              <a:t>, как и в обычный класс, включаются</a:t>
            </a:r>
            <a:r>
              <a:rPr lang="en-US" sz="3200" dirty="0"/>
              <a:t> </a:t>
            </a:r>
            <a:r>
              <a:rPr lang="ru-RU" sz="3200" dirty="0"/>
              <a:t>компилятором: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деструктор</a:t>
            </a:r>
            <a:br>
              <a:rPr lang="ru-RU" sz="3200" dirty="0"/>
            </a:br>
            <a:r>
              <a:rPr lang="en-US" sz="3200" dirty="0">
                <a:solidFill>
                  <a:schemeClr val="tx2"/>
                </a:solidFill>
              </a:rPr>
              <a:t>~</a:t>
            </a:r>
            <a:r>
              <a:rPr lang="en-US" sz="3200" dirty="0" err="1">
                <a:solidFill>
                  <a:schemeClr val="tx2"/>
                </a:solidFill>
              </a:rPr>
              <a:t>myPair</a:t>
            </a:r>
            <a:r>
              <a:rPr lang="en-US" sz="3200" dirty="0">
                <a:solidFill>
                  <a:schemeClr val="tx2"/>
                </a:solidFill>
              </a:rPr>
              <a:t>();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// </a:t>
            </a:r>
            <a:r>
              <a:rPr lang="en-US" sz="3200" dirty="0" err="1">
                <a:solidFill>
                  <a:schemeClr val="tx2"/>
                </a:solidFill>
              </a:rPr>
              <a:t>myPair</a:t>
            </a:r>
            <a:r>
              <a:rPr lang="en-US" sz="3200" dirty="0">
                <a:solidFill>
                  <a:schemeClr val="tx2"/>
                </a:solidFill>
              </a:rPr>
              <a:t> – </a:t>
            </a:r>
            <a:r>
              <a:rPr lang="ru-RU" sz="3200" dirty="0">
                <a:solidFill>
                  <a:schemeClr val="tx2"/>
                </a:solidFill>
              </a:rPr>
              <a:t>имя шаблонного класса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конструктор копирования</a:t>
            </a:r>
            <a:br>
              <a:rPr lang="en-US" sz="3200" dirty="0"/>
            </a:br>
            <a:r>
              <a:rPr lang="en-US" sz="3200" dirty="0" err="1">
                <a:solidFill>
                  <a:schemeClr val="tx2"/>
                </a:solidFill>
              </a:rPr>
              <a:t>myPair</a:t>
            </a:r>
            <a:r>
              <a:rPr lang="en-US" sz="3200" dirty="0">
                <a:solidFill>
                  <a:schemeClr val="tx2"/>
                </a:solidFill>
              </a:rPr>
              <a:t>(const </a:t>
            </a:r>
            <a:r>
              <a:rPr lang="en-US" sz="3200" dirty="0" err="1">
                <a:solidFill>
                  <a:schemeClr val="tx2"/>
                </a:solidFill>
              </a:rPr>
              <a:t>myPair</a:t>
            </a:r>
            <a:r>
              <a:rPr lang="en-US" sz="3200" dirty="0">
                <a:solidFill>
                  <a:schemeClr val="tx2"/>
                </a:solidFill>
              </a:rPr>
              <a:t>&lt;A&gt; &amp;);</a:t>
            </a:r>
            <a:endParaRPr lang="ru-RU" sz="3200" dirty="0">
              <a:solidFill>
                <a:schemeClr val="tx2"/>
              </a:solidFill>
            </a:endParaRP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операцию-функцию присваивания</a:t>
            </a:r>
            <a:br>
              <a:rPr lang="en-US" sz="3200" dirty="0"/>
            </a:br>
            <a:r>
              <a:rPr lang="en-US" sz="3200" dirty="0" err="1">
                <a:solidFill>
                  <a:schemeClr val="tx2"/>
                </a:solidFill>
              </a:rPr>
              <a:t>myPair</a:t>
            </a:r>
            <a:r>
              <a:rPr lang="en-US" sz="3200" dirty="0">
                <a:solidFill>
                  <a:schemeClr val="tx2"/>
                </a:solidFill>
              </a:rPr>
              <a:t> &lt;A&gt; &amp; operator= (const </a:t>
            </a:r>
            <a:r>
              <a:rPr lang="en-US" sz="3200" dirty="0" err="1">
                <a:solidFill>
                  <a:schemeClr val="tx2"/>
                </a:solidFill>
              </a:rPr>
              <a:t>myPair</a:t>
            </a:r>
            <a:r>
              <a:rPr lang="en-US" sz="3200" dirty="0">
                <a:solidFill>
                  <a:schemeClr val="tx2"/>
                </a:solidFill>
              </a:rPr>
              <a:t> &lt;A&gt; &amp;);</a:t>
            </a:r>
            <a:br>
              <a:rPr lang="ru-RU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// </a:t>
            </a:r>
            <a:r>
              <a:rPr lang="en-US" sz="3200" dirty="0" err="1">
                <a:solidFill>
                  <a:schemeClr val="tx2"/>
                </a:solidFill>
              </a:rPr>
              <a:t>myPair</a:t>
            </a:r>
            <a:r>
              <a:rPr lang="en-US" sz="3200" dirty="0">
                <a:solidFill>
                  <a:schemeClr val="tx2"/>
                </a:solidFill>
              </a:rPr>
              <a:t>&lt;A&gt;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–</a:t>
            </a:r>
            <a:r>
              <a:rPr lang="ru-RU" sz="3200" dirty="0">
                <a:solidFill>
                  <a:schemeClr val="tx2"/>
                </a:solidFill>
              </a:rPr>
              <a:t> имя типа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Шаблоны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Пример (продолжение):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main()</a:t>
            </a:r>
          </a:p>
          <a:p>
            <a:r>
              <a:rPr lang="ru-RU" sz="2000" dirty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ru-RU" sz="2000" dirty="0">
                <a:solidFill>
                  <a:schemeClr val="tx2"/>
                </a:solidFill>
              </a:rPr>
              <a:t>//Создание экземпляра класса: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// </a:t>
            </a:r>
            <a:r>
              <a:rPr lang="ru-RU" sz="2000" dirty="0" err="1">
                <a:solidFill>
                  <a:schemeClr val="tx2"/>
                </a:solidFill>
              </a:rPr>
              <a:t>имя_класса</a:t>
            </a:r>
            <a:r>
              <a:rPr lang="en-US" sz="2000" dirty="0">
                <a:solidFill>
                  <a:schemeClr val="tx2"/>
                </a:solidFill>
              </a:rPr>
              <a:t>&lt;</a:t>
            </a:r>
            <a:r>
              <a:rPr lang="ru-RU" sz="2000" dirty="0" err="1">
                <a:solidFill>
                  <a:schemeClr val="tx2"/>
                </a:solidFill>
              </a:rPr>
              <a:t>аргументы_шаблона</a:t>
            </a:r>
            <a:r>
              <a:rPr lang="en-US" sz="2000" dirty="0">
                <a:solidFill>
                  <a:schemeClr val="tx2"/>
                </a:solidFill>
              </a:rPr>
              <a:t>&gt;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ru-RU" sz="2000" dirty="0" err="1">
                <a:solidFill>
                  <a:schemeClr val="tx2"/>
                </a:solidFill>
              </a:rPr>
              <a:t>имя_объекта</a:t>
            </a:r>
            <a:r>
              <a:rPr lang="ru-RU" sz="2000" dirty="0">
                <a:solidFill>
                  <a:schemeClr val="tx2"/>
                </a:solidFill>
              </a:rPr>
              <a:t>(</a:t>
            </a:r>
            <a:r>
              <a:rPr lang="ru-RU" sz="2000" dirty="0" err="1">
                <a:solidFill>
                  <a:schemeClr val="tx2"/>
                </a:solidFill>
              </a:rPr>
              <a:t>аргументы_констр</a:t>
            </a:r>
            <a:r>
              <a:rPr lang="ru-RU" sz="2000" dirty="0">
                <a:solidFill>
                  <a:schemeClr val="tx2"/>
                </a:solidFill>
              </a:rPr>
              <a:t>.)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sz="2000" dirty="0" err="1">
                <a:solidFill>
                  <a:schemeClr val="tx2"/>
                </a:solidFill>
              </a:rPr>
              <a:t>myPair</a:t>
            </a:r>
            <a:r>
              <a:rPr lang="en-US" sz="2000" dirty="0">
                <a:solidFill>
                  <a:schemeClr val="tx2"/>
                </a:solidFill>
              </a:rPr>
              <a:t> &lt;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&gt; P1(9, 2);</a:t>
            </a:r>
            <a:endParaRPr lang="ru-RU" sz="2000" dirty="0">
              <a:solidFill>
                <a:schemeClr val="tx2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P1.display(); //</a:t>
            </a:r>
            <a:r>
              <a:rPr lang="ru-RU" sz="2000" dirty="0">
                <a:solidFill>
                  <a:schemeClr val="tx2"/>
                </a:solidFill>
              </a:rPr>
              <a:t> или </a:t>
            </a:r>
            <a:r>
              <a:rPr lang="en-US" sz="2000" dirty="0">
                <a:solidFill>
                  <a:schemeClr val="tx2"/>
                </a:solidFill>
              </a:rPr>
              <a:t>P1.myPair&lt;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&gt;::display();</a:t>
            </a:r>
          </a:p>
          <a:p>
            <a:pPr lvl="1"/>
            <a:r>
              <a:rPr lang="en-US" sz="2000" dirty="0" err="1">
                <a:solidFill>
                  <a:schemeClr val="tx2"/>
                </a:solidFill>
              </a:rPr>
              <a:t>cout</a:t>
            </a:r>
            <a:r>
              <a:rPr lang="en-US" sz="2000" dirty="0">
                <a:solidFill>
                  <a:schemeClr val="tx2"/>
                </a:solidFill>
              </a:rPr>
              <a:t> &lt;&lt; "P1.getDiv()=" &lt;&lt; P1.getDiv() &lt;&lt; </a:t>
            </a:r>
            <a:r>
              <a:rPr lang="en-US" sz="2000" dirty="0" err="1">
                <a:solidFill>
                  <a:schemeClr val="tx2"/>
                </a:solidFill>
              </a:rPr>
              <a:t>endl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fr-FR" sz="2000" dirty="0">
                <a:solidFill>
                  <a:schemeClr val="tx2"/>
                </a:solidFill>
              </a:rPr>
              <a:t>cout &lt;&lt; "myPair&lt;int&gt;(1, 2)+P1: ";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tx2"/>
                </a:solidFill>
              </a:rPr>
              <a:t>myPair</a:t>
            </a:r>
            <a:r>
              <a:rPr lang="en-US" sz="2000" dirty="0">
                <a:solidFill>
                  <a:schemeClr val="tx2"/>
                </a:solidFill>
              </a:rPr>
              <a:t>&lt;</a:t>
            </a:r>
            <a:r>
              <a:rPr lang="en-US" sz="2000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&gt;(1, 2)+P1).display();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return 0;</a:t>
            </a:r>
          </a:p>
          <a:p>
            <a:r>
              <a:rPr lang="ru-RU" sz="20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181600"/>
            <a:ext cx="460048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Внешнее определение методов шаблонных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Методы шаблонного класса при внешнем определении вводятся как шаблоны функций: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template&lt;</a:t>
            </a:r>
            <a:r>
              <a:rPr lang="ru-RU" sz="3200" dirty="0" err="1">
                <a:solidFill>
                  <a:schemeClr val="tx2"/>
                </a:solidFill>
              </a:rPr>
              <a:t>список_параметров_шаб._классов</a:t>
            </a:r>
            <a:r>
              <a:rPr lang="en-US" sz="3200" dirty="0">
                <a:solidFill>
                  <a:schemeClr val="tx2"/>
                </a:solidFill>
              </a:rPr>
              <a:t>&gt;</a:t>
            </a:r>
            <a:endParaRPr lang="ru-RU" sz="3200" dirty="0">
              <a:solidFill>
                <a:schemeClr val="tx2"/>
              </a:solidFill>
            </a:endParaRPr>
          </a:p>
          <a:p>
            <a:pPr marL="342900"/>
            <a:r>
              <a:rPr lang="ru-RU" sz="3200" dirty="0" err="1">
                <a:solidFill>
                  <a:schemeClr val="tx2"/>
                </a:solidFill>
              </a:rPr>
              <a:t>тип_возвращаемого_значения</a:t>
            </a:r>
            <a:endParaRPr lang="ru-RU" sz="3200" dirty="0">
              <a:solidFill>
                <a:schemeClr val="tx2"/>
              </a:solidFill>
            </a:endParaRPr>
          </a:p>
          <a:p>
            <a:pPr marL="342900"/>
            <a:r>
              <a:rPr lang="ru-RU" sz="3200" dirty="0" err="1">
                <a:solidFill>
                  <a:schemeClr val="tx2"/>
                </a:solidFill>
              </a:rPr>
              <a:t>имя_класса</a:t>
            </a:r>
            <a:r>
              <a:rPr lang="en-US" sz="3200" dirty="0">
                <a:solidFill>
                  <a:schemeClr val="tx2"/>
                </a:solidFill>
              </a:rPr>
              <a:t>&lt;</a:t>
            </a:r>
            <a:r>
              <a:rPr lang="ru-RU" sz="3200" dirty="0" err="1">
                <a:solidFill>
                  <a:schemeClr val="tx2"/>
                </a:solidFill>
              </a:rPr>
              <a:t>список_имён_параметров_шаб</a:t>
            </a:r>
            <a:r>
              <a:rPr lang="ru-RU" sz="3200" dirty="0">
                <a:solidFill>
                  <a:schemeClr val="tx2"/>
                </a:solidFill>
              </a:rPr>
              <a:t>.</a:t>
            </a:r>
            <a:r>
              <a:rPr lang="en-US" sz="3200" dirty="0">
                <a:solidFill>
                  <a:schemeClr val="tx2"/>
                </a:solidFill>
              </a:rPr>
              <a:t>&gt;</a:t>
            </a:r>
            <a:br>
              <a:rPr lang="ru-RU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::</a:t>
            </a:r>
            <a:r>
              <a:rPr lang="ru-RU" sz="3200" dirty="0" err="1">
                <a:solidFill>
                  <a:schemeClr val="tx2"/>
                </a:solidFill>
              </a:rPr>
              <a:t>имя_шаблонной_функции</a:t>
            </a:r>
            <a:endParaRPr lang="ru-RU" sz="3200" dirty="0">
              <a:solidFill>
                <a:schemeClr val="tx2"/>
              </a:solidFill>
            </a:endParaRPr>
          </a:p>
          <a:p>
            <a:pPr marL="342900"/>
            <a:r>
              <a:rPr lang="ru-RU" sz="3200" dirty="0">
                <a:solidFill>
                  <a:schemeClr val="tx2"/>
                </a:solidFill>
              </a:rPr>
              <a:t>(</a:t>
            </a:r>
            <a:r>
              <a:rPr lang="ru-RU" sz="3200" dirty="0" err="1">
                <a:solidFill>
                  <a:schemeClr val="tx2"/>
                </a:solidFill>
              </a:rPr>
              <a:t>спецификация_параметров_функции</a:t>
            </a:r>
            <a:r>
              <a:rPr lang="ru-RU" sz="3200" dirty="0">
                <a:solidFill>
                  <a:schemeClr val="tx2"/>
                </a:solidFill>
              </a:rPr>
              <a:t>)</a:t>
            </a:r>
          </a:p>
          <a:p>
            <a:pPr marL="342900"/>
            <a:r>
              <a:rPr lang="ru-RU" sz="3200" dirty="0" err="1">
                <a:solidFill>
                  <a:schemeClr val="tx2"/>
                </a:solidFill>
              </a:rPr>
              <a:t>тело_шаблонной_функции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467600" cy="147002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Внешнее определение методов шаблонных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642" y="1887344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2"/>
                </a:solidFill>
              </a:rPr>
              <a:t>Пример:</a:t>
            </a:r>
          </a:p>
          <a:p>
            <a:r>
              <a:rPr lang="en-US" sz="1600" dirty="0">
                <a:solidFill>
                  <a:schemeClr val="tx2"/>
                </a:solidFill>
              </a:rPr>
              <a:t>template&lt;</a:t>
            </a:r>
            <a:r>
              <a:rPr lang="en-US" sz="1600" dirty="0" err="1">
                <a:solidFill>
                  <a:schemeClr val="tx2"/>
                </a:solidFill>
              </a:rPr>
              <a:t>typename</a:t>
            </a:r>
            <a:r>
              <a:rPr lang="en-US" sz="1600" dirty="0">
                <a:solidFill>
                  <a:schemeClr val="tx2"/>
                </a:solidFill>
              </a:rPr>
              <a:t> A&gt;</a:t>
            </a:r>
          </a:p>
          <a:p>
            <a:r>
              <a:rPr lang="en-US" sz="1600" dirty="0">
                <a:solidFill>
                  <a:schemeClr val="tx2"/>
                </a:solidFill>
              </a:rPr>
              <a:t>class </a:t>
            </a:r>
            <a:r>
              <a:rPr lang="en-US" sz="1600" dirty="0" err="1">
                <a:solidFill>
                  <a:schemeClr val="tx2"/>
                </a:solidFill>
              </a:rPr>
              <a:t>myPair</a:t>
            </a:r>
            <a:r>
              <a:rPr lang="en-US" sz="1600" dirty="0">
                <a:solidFill>
                  <a:schemeClr val="tx2"/>
                </a:solidFill>
              </a:rPr>
              <a:t>{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A x, y;</a:t>
            </a:r>
          </a:p>
          <a:p>
            <a:r>
              <a:rPr lang="en-US" sz="1600" dirty="0">
                <a:solidFill>
                  <a:schemeClr val="tx2"/>
                </a:solidFill>
              </a:rPr>
              <a:t>public:</a:t>
            </a:r>
          </a:p>
          <a:p>
            <a:pPr lvl="1"/>
            <a:r>
              <a:rPr lang="ru-RU" sz="1600" dirty="0">
                <a:solidFill>
                  <a:schemeClr val="accent2"/>
                </a:solidFill>
              </a:rPr>
              <a:t>//Конструктор:</a:t>
            </a:r>
          </a:p>
          <a:p>
            <a:pPr lvl="1"/>
            <a:r>
              <a:rPr lang="en-US" sz="1600" dirty="0" err="1">
                <a:solidFill>
                  <a:schemeClr val="accent2"/>
                </a:solidFill>
              </a:rPr>
              <a:t>myPair</a:t>
            </a:r>
            <a:r>
              <a:rPr lang="en-US" sz="1600" dirty="0">
                <a:solidFill>
                  <a:schemeClr val="accent2"/>
                </a:solidFill>
              </a:rPr>
              <a:t>(A xx, A </a:t>
            </a:r>
            <a:r>
              <a:rPr lang="en-US" sz="1600" dirty="0" err="1">
                <a:solidFill>
                  <a:schemeClr val="accent2"/>
                </a:solidFill>
              </a:rPr>
              <a:t>yy</a:t>
            </a:r>
            <a:r>
              <a:rPr lang="en-US" sz="1600" dirty="0">
                <a:solidFill>
                  <a:schemeClr val="accent2"/>
                </a:solidFill>
              </a:rPr>
              <a:t>);</a:t>
            </a:r>
          </a:p>
          <a:p>
            <a:pPr lvl="1"/>
            <a:r>
              <a:rPr lang="ru-RU" sz="1600" dirty="0">
                <a:solidFill>
                  <a:schemeClr val="accent2"/>
                </a:solidFill>
              </a:rPr>
              <a:t>//Метод, возвращающий частное: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A </a:t>
            </a:r>
            <a:r>
              <a:rPr lang="en-US" sz="1600" dirty="0" err="1">
                <a:solidFill>
                  <a:schemeClr val="accent2"/>
                </a:solidFill>
              </a:rPr>
              <a:t>getDiv</a:t>
            </a:r>
            <a:r>
              <a:rPr lang="en-US" sz="1600" dirty="0">
                <a:solidFill>
                  <a:schemeClr val="accent2"/>
                </a:solidFill>
              </a:rPr>
              <a:t>(void);</a:t>
            </a:r>
          </a:p>
          <a:p>
            <a:pPr lvl="1"/>
            <a:r>
              <a:rPr lang="ru-RU" sz="1600" dirty="0">
                <a:solidFill>
                  <a:schemeClr val="tx2"/>
                </a:solidFill>
              </a:rPr>
              <a:t>//Перегрузка оператора сложения:</a:t>
            </a:r>
          </a:p>
          <a:p>
            <a:pPr lvl="1"/>
            <a:r>
              <a:rPr lang="en-US" sz="1600" dirty="0" err="1">
                <a:solidFill>
                  <a:schemeClr val="tx2"/>
                </a:solidFill>
              </a:rPr>
              <a:t>myPair</a:t>
            </a:r>
            <a:r>
              <a:rPr lang="en-US" sz="1600" dirty="0">
                <a:solidFill>
                  <a:schemeClr val="tx2"/>
                </a:solidFill>
              </a:rPr>
              <a:t> &lt;A&gt; operator+ (</a:t>
            </a:r>
            <a:r>
              <a:rPr lang="en-US" sz="1600" dirty="0" err="1">
                <a:solidFill>
                  <a:schemeClr val="tx2"/>
                </a:solidFill>
              </a:rPr>
              <a:t>myPair</a:t>
            </a:r>
            <a:r>
              <a:rPr lang="en-US" sz="1600" dirty="0">
                <a:solidFill>
                  <a:schemeClr val="tx2"/>
                </a:solidFill>
              </a:rPr>
              <a:t> &lt;A&gt; &amp;p)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{return </a:t>
            </a:r>
            <a:r>
              <a:rPr lang="en-US" sz="1600" dirty="0" err="1">
                <a:solidFill>
                  <a:schemeClr val="tx2"/>
                </a:solidFill>
              </a:rPr>
              <a:t>myPair</a:t>
            </a:r>
            <a:r>
              <a:rPr lang="en-US" sz="1600" dirty="0">
                <a:solidFill>
                  <a:schemeClr val="tx2"/>
                </a:solidFill>
              </a:rPr>
              <a:t>&lt;A&gt;(</a:t>
            </a:r>
            <a:r>
              <a:rPr lang="en-US" sz="1600" dirty="0" err="1">
                <a:solidFill>
                  <a:schemeClr val="tx2"/>
                </a:solidFill>
              </a:rPr>
              <a:t>x+p.x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y+p.y</a:t>
            </a:r>
            <a:r>
              <a:rPr lang="en-US" sz="1600" dirty="0">
                <a:solidFill>
                  <a:schemeClr val="tx2"/>
                </a:solidFill>
              </a:rPr>
              <a:t>);}</a:t>
            </a:r>
          </a:p>
          <a:p>
            <a:pPr lvl="1"/>
            <a:r>
              <a:rPr lang="ru-RU" sz="1600" dirty="0">
                <a:solidFill>
                  <a:schemeClr val="tx2"/>
                </a:solidFill>
              </a:rPr>
              <a:t>//Метод для вывода полей класса: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void display()</a:t>
            </a:r>
          </a:p>
          <a:p>
            <a:pPr lvl="1"/>
            <a:r>
              <a:rPr lang="es-ES" sz="1600" dirty="0">
                <a:solidFill>
                  <a:schemeClr val="tx2"/>
                </a:solidFill>
              </a:rPr>
              <a:t>{cout &lt;&lt; "x=" &lt;&lt; x &lt;&lt; ", y=" &lt;&lt; y &lt;&lt; endl;}</a:t>
            </a:r>
          </a:p>
          <a:p>
            <a:r>
              <a:rPr lang="ru-RU" sz="1600" dirty="0">
                <a:solidFill>
                  <a:schemeClr val="tx2"/>
                </a:solidFill>
              </a:rPr>
              <a:t>};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template&lt;</a:t>
            </a:r>
            <a:r>
              <a:rPr lang="en-US" sz="1600" dirty="0" err="1">
                <a:solidFill>
                  <a:schemeClr val="accent2"/>
                </a:solidFill>
              </a:rPr>
              <a:t>typename</a:t>
            </a:r>
            <a:r>
              <a:rPr lang="en-US" sz="1600" dirty="0">
                <a:solidFill>
                  <a:schemeClr val="accent2"/>
                </a:solidFill>
              </a:rPr>
              <a:t> A&gt;</a:t>
            </a:r>
          </a:p>
          <a:p>
            <a:r>
              <a:rPr lang="en-US" sz="1600" dirty="0" err="1">
                <a:solidFill>
                  <a:schemeClr val="accent2"/>
                </a:solidFill>
              </a:rPr>
              <a:t>myPair</a:t>
            </a:r>
            <a:r>
              <a:rPr lang="en-US" sz="1600" dirty="0">
                <a:solidFill>
                  <a:schemeClr val="accent2"/>
                </a:solidFill>
              </a:rPr>
              <a:t>&lt;A&gt;::</a:t>
            </a:r>
            <a:r>
              <a:rPr lang="en-US" sz="1600" dirty="0" err="1">
                <a:solidFill>
                  <a:schemeClr val="accent2"/>
                </a:solidFill>
              </a:rPr>
              <a:t>myPair</a:t>
            </a:r>
            <a:r>
              <a:rPr lang="en-US" sz="1600" dirty="0">
                <a:solidFill>
                  <a:schemeClr val="accent2"/>
                </a:solidFill>
              </a:rPr>
              <a:t>(A xx=A(0), A </a:t>
            </a:r>
            <a:r>
              <a:rPr lang="en-US" sz="1600" dirty="0" err="1">
                <a:solidFill>
                  <a:schemeClr val="accent2"/>
                </a:solidFill>
              </a:rPr>
              <a:t>yy</a:t>
            </a:r>
            <a:r>
              <a:rPr lang="en-US" sz="1600" dirty="0">
                <a:solidFill>
                  <a:schemeClr val="accent2"/>
                </a:solidFill>
              </a:rPr>
              <a:t>=A(1)) :x(xx), y(</a:t>
            </a:r>
            <a:r>
              <a:rPr lang="en-US" sz="1600" dirty="0" err="1">
                <a:solidFill>
                  <a:schemeClr val="accent2"/>
                </a:solidFill>
              </a:rPr>
              <a:t>yy</a:t>
            </a:r>
            <a:r>
              <a:rPr lang="en-US" sz="1600" dirty="0">
                <a:solidFill>
                  <a:schemeClr val="accent2"/>
                </a:solidFill>
              </a:rPr>
              <a:t>) {}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template&lt;</a:t>
            </a:r>
            <a:r>
              <a:rPr lang="en-US" sz="1600" dirty="0" err="1">
                <a:solidFill>
                  <a:schemeClr val="accent2"/>
                </a:solidFill>
              </a:rPr>
              <a:t>typename</a:t>
            </a:r>
            <a:r>
              <a:rPr lang="en-US" sz="1600" dirty="0">
                <a:solidFill>
                  <a:schemeClr val="accent2"/>
                </a:solidFill>
              </a:rPr>
              <a:t> A&gt;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A </a:t>
            </a:r>
            <a:r>
              <a:rPr lang="en-US" sz="1600" dirty="0" err="1">
                <a:solidFill>
                  <a:schemeClr val="accent2"/>
                </a:solidFill>
              </a:rPr>
              <a:t>myPair</a:t>
            </a:r>
            <a:r>
              <a:rPr lang="en-US" sz="1600" dirty="0">
                <a:solidFill>
                  <a:schemeClr val="accent2"/>
                </a:solidFill>
              </a:rPr>
              <a:t>&lt;A&gt;::</a:t>
            </a:r>
            <a:r>
              <a:rPr lang="en-US" sz="1600" dirty="0" err="1">
                <a:solidFill>
                  <a:schemeClr val="accent2"/>
                </a:solidFill>
              </a:rPr>
              <a:t>getDiv</a:t>
            </a:r>
            <a:r>
              <a:rPr lang="en-US" sz="1600" dirty="0">
                <a:solidFill>
                  <a:schemeClr val="accent2"/>
                </a:solidFill>
              </a:rPr>
              <a:t>(void) {return A(x/y);}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1295</Words>
  <Application>Microsoft Office PowerPoint</Application>
  <PresentationFormat>Экран (4:3)</PresentationFormat>
  <Paragraphs>198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Office Theme</vt:lpstr>
      <vt:lpstr>Семинар 12 Шаблоны классов</vt:lpstr>
      <vt:lpstr>Шаблоны классов</vt:lpstr>
      <vt:lpstr>Шаблоны классов</vt:lpstr>
      <vt:lpstr>Шаблоны классов</vt:lpstr>
      <vt:lpstr>Шаблоны классов</vt:lpstr>
      <vt:lpstr>Шаблоны классов</vt:lpstr>
      <vt:lpstr>Шаблоны классов</vt:lpstr>
      <vt:lpstr>Внешнее определение методов шаблонных классов</vt:lpstr>
      <vt:lpstr>Внешнее определение методов шаблонных классов</vt:lpstr>
      <vt:lpstr>Дружественные функции шаблонных классов</vt:lpstr>
      <vt:lpstr>Дружественные функции шаблонных классов</vt:lpstr>
      <vt:lpstr>Дружественные функции шаблонных классов</vt:lpstr>
      <vt:lpstr>О пользовательских специализациях</vt:lpstr>
      <vt:lpstr>О пользовательских специализациях</vt:lpstr>
      <vt:lpstr>О пользовательских специализациях</vt:lpstr>
      <vt:lpstr>О частичных пользовательских специализациях</vt:lpstr>
      <vt:lpstr>О частичных пользовательских специализациях</vt:lpstr>
      <vt:lpstr>О частичных пользовательских специализациях</vt:lpstr>
      <vt:lpstr>О частичных пользовательских специализациях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Admin</cp:lastModifiedBy>
  <cp:revision>765</cp:revision>
  <dcterms:created xsi:type="dcterms:W3CDTF">2014-12-15T08:53:20Z</dcterms:created>
  <dcterms:modified xsi:type="dcterms:W3CDTF">2020-01-15T17:16:35Z</dcterms:modified>
</cp:coreProperties>
</file>