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4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19" r:id="rId46"/>
    <p:sldId id="307" r:id="rId47"/>
    <p:sldId id="308" r:id="rId48"/>
    <p:sldId id="309" r:id="rId49"/>
    <p:sldId id="312" r:id="rId50"/>
    <p:sldId id="310" r:id="rId51"/>
    <p:sldId id="311" r:id="rId52"/>
    <p:sldId id="313" r:id="rId53"/>
    <p:sldId id="314" r:id="rId54"/>
    <p:sldId id="315" r:id="rId55"/>
    <p:sldId id="316" r:id="rId56"/>
    <p:sldId id="317" r:id="rId57"/>
    <p:sldId id="322" r:id="rId58"/>
    <p:sldId id="320" r:id="rId59"/>
    <p:sldId id="321" r:id="rId6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4" autoAdjust="0"/>
    <p:restoredTop sz="94660"/>
  </p:normalViewPr>
  <p:slideViewPr>
    <p:cSldViewPr>
      <p:cViewPr>
        <p:scale>
          <a:sx n="70" d="100"/>
          <a:sy n="70" d="100"/>
        </p:scale>
        <p:origin x="-1188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1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05.10.2015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 smtClean="0"/>
              <a:t>вращае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ppe.ru/index.php/C++/STL_Algorithms_Sorting/sor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ppe.ru/index.php/C++_Tutorial/STL_Algorithms_Sorting/partial_sort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12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Введение 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Контейнеры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48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list </a:t>
            </a:r>
            <a:r>
              <a:rPr lang="ru-RU" sz="3200" dirty="0" smtClean="0"/>
              <a:t>(двусвязный список)</a:t>
            </a:r>
            <a:r>
              <a:rPr lang="en-US" sz="3200" dirty="0" smtClean="0"/>
              <a:t> – </a:t>
            </a:r>
            <a:r>
              <a:rPr lang="ru-RU" sz="3200" dirty="0" smtClean="0"/>
              <a:t>каждый элемент списка содержит некоторое значение и два указателя (на предыдущий и последующий элементы). Заголовок: </a:t>
            </a:r>
            <a:r>
              <a:rPr lang="en-US" sz="3200" dirty="0" smtClean="0"/>
              <a:t>&lt;list&gt;</a:t>
            </a:r>
          </a:p>
          <a:p>
            <a:r>
              <a:rPr lang="en-US" sz="3200" b="1" dirty="0" smtClean="0"/>
              <a:t>vector</a:t>
            </a:r>
            <a:r>
              <a:rPr lang="en-US" sz="3200" dirty="0" smtClean="0"/>
              <a:t> (</a:t>
            </a:r>
            <a:r>
              <a:rPr lang="ru-RU" sz="3200" dirty="0" smtClean="0"/>
              <a:t>вектор</a:t>
            </a:r>
            <a:r>
              <a:rPr lang="en-US" sz="3200" dirty="0" smtClean="0"/>
              <a:t>)</a:t>
            </a:r>
            <a:r>
              <a:rPr lang="ru-RU" sz="3200" dirty="0" smtClean="0"/>
              <a:t> – автоматически расширяющийся массив, обеспечивающий произвольный доступ к находящимся в нем элементам.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Контейнеры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48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Второй вид контейнеров </a:t>
            </a:r>
            <a:r>
              <a:rPr lang="en-US" sz="3200" dirty="0" smtClean="0"/>
              <a:t>STL</a:t>
            </a:r>
            <a:r>
              <a:rPr lang="ru-RU" sz="3200" dirty="0" smtClean="0"/>
              <a:t>:</a:t>
            </a:r>
          </a:p>
          <a:p>
            <a:r>
              <a:rPr lang="ru-RU" sz="3200" dirty="0" smtClean="0"/>
              <a:t>2) </a:t>
            </a:r>
            <a:r>
              <a:rPr lang="ru-RU" sz="3200" b="1" dirty="0" smtClean="0"/>
              <a:t>ассоциативные</a:t>
            </a:r>
            <a:r>
              <a:rPr lang="ru-RU" sz="3200" dirty="0" smtClean="0"/>
              <a:t>, которые автоматически упорядочивают включаемые в них элементы по некоторому критерию, реализованному в виде функции, сравнивающей элементы. Ассоциативные контейнеры реализуются в виде бинарных деревьев, где у каждого узла-элемента есть два узла-потомка.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pic>
        <p:nvPicPr>
          <p:cNvPr id="1026" name="Picture 2" descr="http://upload.wikimedia.org/wikibooks/en/4/41/HSE_ch5_binary_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1033" y="4953000"/>
            <a:ext cx="2992967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Контейнеры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48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set </a:t>
            </a:r>
            <a:r>
              <a:rPr lang="ru-RU" sz="3200" dirty="0" smtClean="0"/>
              <a:t>(множество)</a:t>
            </a:r>
            <a:r>
              <a:rPr lang="en-US" sz="3200" dirty="0" smtClean="0"/>
              <a:t> – </a:t>
            </a:r>
            <a:r>
              <a:rPr lang="ru-RU" sz="3200" dirty="0" smtClean="0"/>
              <a:t>коллекция, в которой элементы уникальны и упорядочены по значениям. Заголовок: </a:t>
            </a:r>
            <a:r>
              <a:rPr lang="en-US" sz="3200" dirty="0" smtClean="0"/>
              <a:t>&lt;set&gt;</a:t>
            </a:r>
          </a:p>
          <a:p>
            <a:r>
              <a:rPr lang="en-US" sz="3200" b="1" dirty="0" err="1" smtClean="0"/>
              <a:t>multiset</a:t>
            </a:r>
            <a:r>
              <a:rPr lang="en-US" sz="3200" b="1" dirty="0" smtClean="0"/>
              <a:t> </a:t>
            </a:r>
            <a:r>
              <a:rPr lang="en-US" sz="3200" dirty="0" smtClean="0"/>
              <a:t>(</a:t>
            </a:r>
            <a:r>
              <a:rPr lang="ru-RU" sz="3200" dirty="0" smtClean="0"/>
              <a:t>мультимножество</a:t>
            </a:r>
            <a:r>
              <a:rPr lang="en-US" sz="3200" dirty="0" smtClean="0"/>
              <a:t>)</a:t>
            </a:r>
            <a:r>
              <a:rPr lang="ru-RU" sz="3200" dirty="0" smtClean="0"/>
              <a:t> – множество, в котором допустимы элементы с одинаковыми значениями.</a:t>
            </a:r>
          </a:p>
          <a:p>
            <a:r>
              <a:rPr lang="en-US" sz="3200" b="1" dirty="0" smtClean="0"/>
              <a:t>map</a:t>
            </a:r>
            <a:r>
              <a:rPr lang="en-US" sz="3200" dirty="0" smtClean="0"/>
              <a:t> (</a:t>
            </a:r>
            <a:r>
              <a:rPr lang="ru-RU" sz="3200" dirty="0" smtClean="0"/>
              <a:t>отображение</a:t>
            </a:r>
            <a:r>
              <a:rPr lang="en-US" sz="3200" dirty="0" smtClean="0"/>
              <a:t>)</a:t>
            </a:r>
            <a:r>
              <a:rPr lang="ru-RU" sz="3200" dirty="0" smtClean="0"/>
              <a:t> – коллекция, элементами которой являются пары «ключ»-«значение». Элементы упорядочены по значениям ключей. Все ключи должны быть уникальны. Заголовок: </a:t>
            </a:r>
            <a:r>
              <a:rPr lang="en-US" sz="3200" dirty="0" smtClean="0"/>
              <a:t>&lt;map&gt;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Контейнеры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48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multimap</a:t>
            </a:r>
            <a:r>
              <a:rPr lang="en-US" sz="3200" b="1" dirty="0" smtClean="0"/>
              <a:t> </a:t>
            </a:r>
            <a:r>
              <a:rPr lang="ru-RU" sz="3200" dirty="0" smtClean="0"/>
              <a:t>(</a:t>
            </a:r>
            <a:r>
              <a:rPr lang="ru-RU" sz="3200" dirty="0" err="1" smtClean="0"/>
              <a:t>мультиотображение</a:t>
            </a:r>
            <a:r>
              <a:rPr lang="ru-RU" sz="3200" dirty="0" smtClean="0"/>
              <a:t>)</a:t>
            </a:r>
            <a:r>
              <a:rPr lang="en-US" sz="3200" dirty="0" smtClean="0"/>
              <a:t> – </a:t>
            </a:r>
            <a:r>
              <a:rPr lang="ru-RU" sz="3200" dirty="0" smtClean="0"/>
              <a:t>отображение, в котором допустимы пары с одинаковыми ключами.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map </a:t>
            </a:r>
            <a:r>
              <a:rPr lang="ru-RU" sz="3200" dirty="0" smtClean="0"/>
              <a:t>и </a:t>
            </a:r>
            <a:r>
              <a:rPr lang="en-US" sz="3200" dirty="0" err="1" smtClean="0"/>
              <a:t>multimap</a:t>
            </a:r>
            <a:r>
              <a:rPr lang="en-US" sz="3200" dirty="0" smtClean="0"/>
              <a:t> </a:t>
            </a:r>
            <a:r>
              <a:rPr lang="ru-RU" sz="3200" dirty="0" smtClean="0"/>
              <a:t>могут быть использованы как ассоциативный массив.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Контейнеры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48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3) </a:t>
            </a:r>
            <a:r>
              <a:rPr lang="ru-RU" sz="3200" b="1" dirty="0" smtClean="0"/>
              <a:t>специализированные</a:t>
            </a:r>
            <a:r>
              <a:rPr lang="ru-RU" sz="3200" dirty="0" smtClean="0"/>
              <a:t> контейнеры (по стандарту относятся к последовательным, реализуются на базе рассмотренных </a:t>
            </a:r>
            <a:r>
              <a:rPr lang="ru-RU" sz="3200" dirty="0" err="1" smtClean="0"/>
              <a:t>конт</a:t>
            </a:r>
            <a:r>
              <a:rPr lang="ru-RU" sz="3200" dirty="0" smtClean="0"/>
              <a:t>.):</a:t>
            </a:r>
          </a:p>
          <a:p>
            <a:r>
              <a:rPr lang="en-US" sz="3200" b="1" dirty="0" smtClean="0"/>
              <a:t>queue</a:t>
            </a:r>
            <a:r>
              <a:rPr lang="en-US" sz="3200" dirty="0" smtClean="0"/>
              <a:t> (</a:t>
            </a:r>
            <a:r>
              <a:rPr lang="ru-RU" sz="3200" dirty="0" smtClean="0"/>
              <a:t>очередь</a:t>
            </a:r>
            <a:r>
              <a:rPr lang="en-US" sz="3200" dirty="0" smtClean="0"/>
              <a:t>)</a:t>
            </a:r>
            <a:r>
              <a:rPr lang="ru-RU" sz="3200" dirty="0" smtClean="0"/>
              <a:t> – динамический массив, элементы которого можно включать в конец, а извлекать из начала</a:t>
            </a:r>
            <a:r>
              <a:rPr lang="en-US" sz="3200" dirty="0" smtClean="0"/>
              <a:t> (FIFO)</a:t>
            </a:r>
            <a:r>
              <a:rPr lang="ru-RU" sz="3200" dirty="0" smtClean="0"/>
              <a:t>. Заголовок: </a:t>
            </a:r>
            <a:r>
              <a:rPr lang="en-US" sz="3200" dirty="0" smtClean="0"/>
              <a:t>&lt;queue&gt;.</a:t>
            </a:r>
          </a:p>
          <a:p>
            <a:r>
              <a:rPr lang="en-US" sz="3200" b="1" dirty="0" smtClean="0"/>
              <a:t>stack</a:t>
            </a:r>
            <a:r>
              <a:rPr lang="en-US" sz="3200" dirty="0" smtClean="0"/>
              <a:t> (</a:t>
            </a:r>
            <a:r>
              <a:rPr lang="ru-RU" sz="3200" dirty="0" smtClean="0"/>
              <a:t>стек</a:t>
            </a:r>
            <a:r>
              <a:rPr lang="en-US" sz="3200" dirty="0" smtClean="0"/>
              <a:t>) </a:t>
            </a:r>
            <a:r>
              <a:rPr lang="ru-RU" sz="3200" dirty="0" smtClean="0"/>
              <a:t>– динамический массив, включение и извлечение элементов которого реализуется только с одного конца (</a:t>
            </a:r>
            <a:r>
              <a:rPr lang="en-US" sz="3200" dirty="0" smtClean="0"/>
              <a:t>LIFO</a:t>
            </a:r>
            <a:r>
              <a:rPr lang="ru-RU" sz="3200" dirty="0" smtClean="0"/>
              <a:t>). Заголовок: </a:t>
            </a:r>
            <a:r>
              <a:rPr lang="en-US" sz="3200" dirty="0" smtClean="0"/>
              <a:t>&lt;stack&gt;</a:t>
            </a:r>
            <a:endParaRPr lang="ru-RU" sz="3200" dirty="0" smtClean="0"/>
          </a:p>
          <a:p>
            <a:r>
              <a:rPr lang="en-US" sz="3200" b="1" dirty="0" err="1" smtClean="0"/>
              <a:t>priority_queue</a:t>
            </a:r>
            <a:r>
              <a:rPr lang="en-US" sz="3200" dirty="0" smtClean="0"/>
              <a:t> (</a:t>
            </a:r>
            <a:r>
              <a:rPr lang="ru-RU" sz="3200" dirty="0" smtClean="0"/>
              <a:t>очередь с приоритетом</a:t>
            </a:r>
            <a:r>
              <a:rPr lang="en-US" sz="3200" dirty="0" smtClean="0"/>
              <a:t>)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Контейнеры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48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bitset</a:t>
            </a:r>
            <a:r>
              <a:rPr lang="en-US" sz="3200" b="1" dirty="0" smtClean="0"/>
              <a:t> </a:t>
            </a:r>
            <a:r>
              <a:rPr lang="en-US" sz="3200" dirty="0" smtClean="0"/>
              <a:t>(</a:t>
            </a:r>
            <a:r>
              <a:rPr lang="ru-RU" sz="3200" dirty="0" smtClean="0"/>
              <a:t>битовое поле</a:t>
            </a:r>
            <a:r>
              <a:rPr lang="en-US" sz="3200" dirty="0" smtClean="0"/>
              <a:t>)</a:t>
            </a:r>
            <a:r>
              <a:rPr lang="ru-RU" sz="3200" dirty="0" smtClean="0"/>
              <a:t> – контейнер, в котором каждое логическое значение представлено одним битом. Предназначен для хранения битовых значений. При создании получает размер, который не изменяется при обработке. Заголовок: </a:t>
            </a:r>
            <a:r>
              <a:rPr lang="en-US" sz="3200" dirty="0" smtClean="0"/>
              <a:t>&lt;</a:t>
            </a:r>
            <a:r>
              <a:rPr lang="en-US" sz="3200" dirty="0" err="1" smtClean="0"/>
              <a:t>bitset</a:t>
            </a:r>
            <a:r>
              <a:rPr lang="en-US" sz="3200" dirty="0" smtClean="0"/>
              <a:t>&gt;.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Контейнеры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48800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2"/>
                </a:solidFill>
              </a:rPr>
              <a:t>Небольшой пример применения контейнера </a:t>
            </a:r>
            <a:r>
              <a:rPr lang="en-US" sz="2000" smtClean="0">
                <a:solidFill>
                  <a:schemeClr val="tx2"/>
                </a:solidFill>
              </a:rPr>
              <a:t>stack</a:t>
            </a:r>
            <a:r>
              <a:rPr lang="ru-RU" sz="2000" smtClean="0">
                <a:solidFill>
                  <a:schemeClr val="tx2"/>
                </a:solidFill>
              </a:rPr>
              <a:t>.</a:t>
            </a:r>
            <a:endParaRPr lang="ru-RU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#include "</a:t>
            </a:r>
            <a:r>
              <a:rPr lang="en-US" sz="2000" dirty="0" err="1" smtClean="0">
                <a:solidFill>
                  <a:schemeClr val="tx2"/>
                </a:solidFill>
              </a:rPr>
              <a:t>stdafx.h</a:t>
            </a:r>
            <a:r>
              <a:rPr lang="en-US" sz="2000" dirty="0" smtClean="0">
                <a:solidFill>
                  <a:schemeClr val="tx2"/>
                </a:solidFill>
              </a:rPr>
              <a:t>"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#include &lt;</a:t>
            </a:r>
            <a:r>
              <a:rPr lang="en-US" sz="2000" dirty="0" err="1" smtClean="0">
                <a:solidFill>
                  <a:schemeClr val="tx2"/>
                </a:solidFill>
              </a:rPr>
              <a:t>iostream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#include &lt;stack&gt;</a:t>
            </a:r>
          </a:p>
          <a:p>
            <a:endParaRPr lang="ru-RU" sz="2000" dirty="0" smtClean="0">
              <a:solidFill>
                <a:schemeClr val="tx2"/>
              </a:solidFill>
            </a:endParaRPr>
          </a:p>
          <a:p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main(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argc</a:t>
            </a:r>
            <a:r>
              <a:rPr lang="en-US" sz="2000" dirty="0" smtClean="0">
                <a:solidFill>
                  <a:schemeClr val="tx2"/>
                </a:solidFill>
              </a:rPr>
              <a:t>, _TCHAR* </a:t>
            </a:r>
            <a:r>
              <a:rPr lang="en-US" sz="2000" dirty="0" err="1" smtClean="0">
                <a:solidFill>
                  <a:schemeClr val="tx2"/>
                </a:solidFill>
              </a:rPr>
              <a:t>argv</a:t>
            </a:r>
            <a:r>
              <a:rPr lang="en-US" sz="2000" dirty="0" smtClean="0">
                <a:solidFill>
                  <a:schemeClr val="tx2"/>
                </a:solidFill>
              </a:rPr>
              <a:t>[])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std::stack&lt;char&gt; stackEx1;</a:t>
            </a:r>
          </a:p>
          <a:p>
            <a:pPr lvl="1"/>
            <a:r>
              <a:rPr lang="nn-NO" sz="2000" dirty="0" smtClean="0">
                <a:solidFill>
                  <a:schemeClr val="tx2"/>
                </a:solidFill>
              </a:rPr>
              <a:t>for(int i=int('0'); i&lt;=int('Z'); i++){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stackEx1.push(char(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));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// </a:t>
            </a:r>
            <a:r>
              <a:rPr lang="ru-RU" sz="2000" dirty="0" smtClean="0">
                <a:solidFill>
                  <a:schemeClr val="tx2"/>
                </a:solidFill>
              </a:rPr>
              <a:t>Занести элемент в стек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while(!stackEx1.empty()){ //</a:t>
            </a:r>
            <a:r>
              <a:rPr lang="ru-RU" sz="2000" dirty="0" smtClean="0">
                <a:solidFill>
                  <a:schemeClr val="tx2"/>
                </a:solidFill>
              </a:rPr>
              <a:t> Пока стек не пустой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std::</a:t>
            </a:r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stackEx1.top();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// </a:t>
            </a:r>
            <a:r>
              <a:rPr lang="ru-RU" sz="2000" dirty="0" smtClean="0">
                <a:solidFill>
                  <a:schemeClr val="tx2"/>
                </a:solidFill>
              </a:rPr>
              <a:t>Вывести верхний элемент из стека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stackEx1.pop();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// </a:t>
            </a:r>
            <a:r>
              <a:rPr lang="ru-RU" sz="2000" dirty="0" smtClean="0">
                <a:solidFill>
                  <a:schemeClr val="tx2"/>
                </a:solidFill>
              </a:rPr>
              <a:t>Извлечь верхний элемент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1) Создание контейнеров</a:t>
            </a:r>
          </a:p>
          <a:p>
            <a:r>
              <a:rPr lang="ru-RU" sz="3200" dirty="0" smtClean="0"/>
              <a:t>Создание пустого контейнера:</a:t>
            </a:r>
            <a:endParaRPr lang="en-US" sz="3200" dirty="0" smtClean="0"/>
          </a:p>
          <a:p>
            <a:r>
              <a:rPr lang="ru-RU" sz="3200" dirty="0" err="1" smtClean="0"/>
              <a:t>Тип_контейнера</a:t>
            </a:r>
            <a:r>
              <a:rPr lang="ru-RU" sz="3200" dirty="0" smtClean="0"/>
              <a:t> С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r>
              <a:rPr lang="ru-RU" sz="3200" dirty="0" smtClean="0"/>
              <a:t>Создание контейнера, содержащего </a:t>
            </a:r>
            <a:r>
              <a:rPr lang="en-US" sz="3200" dirty="0" smtClean="0"/>
              <a:t>N </a:t>
            </a:r>
            <a:r>
              <a:rPr lang="ru-RU" sz="3200" dirty="0" err="1" smtClean="0"/>
              <a:t>эл-в</a:t>
            </a:r>
            <a:r>
              <a:rPr lang="ru-RU" sz="3200" dirty="0" smtClean="0"/>
              <a:t>:</a:t>
            </a:r>
          </a:p>
          <a:p>
            <a:r>
              <a:rPr lang="ru-RU" sz="3200" dirty="0" err="1" smtClean="0"/>
              <a:t>Тип_контейнера</a:t>
            </a:r>
            <a:r>
              <a:rPr lang="ru-RU" sz="3200" dirty="0" smtClean="0"/>
              <a:t> С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 N);</a:t>
            </a:r>
          </a:p>
          <a:p>
            <a:r>
              <a:rPr lang="ru-RU" sz="3200" dirty="0" smtClean="0"/>
              <a:t>Создание копии (</a:t>
            </a:r>
            <a:r>
              <a:rPr lang="en-US" sz="3200" dirty="0" smtClean="0"/>
              <a:t>C1 </a:t>
            </a:r>
            <a:r>
              <a:rPr lang="ru-RU" sz="3200" dirty="0" smtClean="0"/>
              <a:t>и </a:t>
            </a:r>
            <a:r>
              <a:rPr lang="en-US" sz="3200" dirty="0" smtClean="0"/>
              <a:t>C2 – </a:t>
            </a:r>
            <a:r>
              <a:rPr lang="ru-RU" sz="3200" dirty="0" smtClean="0"/>
              <a:t>одного типа):</a:t>
            </a:r>
          </a:p>
          <a:p>
            <a:r>
              <a:rPr lang="ru-RU" sz="3200" dirty="0" err="1" smtClean="0"/>
              <a:t>Тип_контейнера</a:t>
            </a:r>
            <a:r>
              <a:rPr lang="ru-RU" sz="3200" dirty="0" smtClean="0"/>
              <a:t> С</a:t>
            </a:r>
            <a:r>
              <a:rPr lang="en-US" sz="3200" dirty="0" smtClean="0"/>
              <a:t>1(C2);</a:t>
            </a:r>
          </a:p>
          <a:p>
            <a:r>
              <a:rPr lang="ru-RU" sz="3200" dirty="0" smtClean="0"/>
              <a:t>Создание контейнера и инициализация элементами из интервала </a:t>
            </a:r>
            <a:r>
              <a:rPr lang="en-US" sz="3200" dirty="0" smtClean="0"/>
              <a:t>[beg, end):</a:t>
            </a:r>
          </a:p>
          <a:p>
            <a:r>
              <a:rPr lang="ru-RU" sz="3200" dirty="0" err="1" smtClean="0"/>
              <a:t>Тип_контейнера</a:t>
            </a:r>
            <a:r>
              <a:rPr lang="ru-RU" sz="3200" dirty="0" smtClean="0"/>
              <a:t> С</a:t>
            </a:r>
            <a:r>
              <a:rPr lang="en-US" sz="3200" dirty="0" smtClean="0"/>
              <a:t>(beg, end);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2) Уничтожение контейнеров</a:t>
            </a:r>
            <a:endParaRPr lang="ru-RU" sz="3200" dirty="0" smtClean="0"/>
          </a:p>
          <a:p>
            <a:r>
              <a:rPr lang="ru-RU" sz="3200" dirty="0" smtClean="0"/>
              <a:t>Деструктор:</a:t>
            </a:r>
          </a:p>
          <a:p>
            <a:r>
              <a:rPr lang="en-US" sz="3200" dirty="0" smtClean="0"/>
              <a:t>C.~</a:t>
            </a:r>
            <a:r>
              <a:rPr lang="ru-RU" sz="3200" dirty="0" err="1" smtClean="0"/>
              <a:t>Тип_контейнера</a:t>
            </a:r>
            <a:r>
              <a:rPr lang="ru-RU" sz="3200" dirty="0" smtClean="0"/>
              <a:t>()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3) Оценка числа элементов и размера</a:t>
            </a:r>
            <a:endParaRPr lang="ru-RU" sz="3200" dirty="0" smtClean="0"/>
          </a:p>
          <a:p>
            <a:r>
              <a:rPr lang="ru-RU" sz="3200" dirty="0" smtClean="0"/>
              <a:t>Функция для получения количества элементов контейнера:</a:t>
            </a:r>
          </a:p>
          <a:p>
            <a:r>
              <a:rPr lang="en-US" sz="3200" dirty="0" err="1" smtClean="0"/>
              <a:t>C.size</a:t>
            </a:r>
            <a:r>
              <a:rPr lang="en-US" sz="3200" dirty="0" smtClean="0"/>
              <a:t>()</a:t>
            </a:r>
          </a:p>
          <a:p>
            <a:r>
              <a:rPr lang="ru-RU" sz="3200" dirty="0" smtClean="0"/>
              <a:t>Проверка контейнера на пустоту (метод возвращает </a:t>
            </a:r>
            <a:r>
              <a:rPr lang="en-US" sz="3200" dirty="0" smtClean="0"/>
              <a:t>true, </a:t>
            </a:r>
            <a:r>
              <a:rPr lang="ru-RU" sz="3200" dirty="0" smtClean="0"/>
              <a:t>если контейнер пуст):</a:t>
            </a:r>
            <a:endParaRPr lang="en-US" sz="3200" dirty="0" smtClean="0"/>
          </a:p>
          <a:p>
            <a:r>
              <a:rPr lang="en-US" sz="3200" dirty="0" err="1" smtClean="0"/>
              <a:t>C.empty</a:t>
            </a:r>
            <a:r>
              <a:rPr lang="en-US" sz="3200" dirty="0" smtClean="0"/>
              <a:t>()</a:t>
            </a:r>
            <a:endParaRPr lang="ru-RU" sz="3200" dirty="0" smtClean="0"/>
          </a:p>
          <a:p>
            <a:r>
              <a:rPr lang="ru-RU" sz="3200" dirty="0" smtClean="0"/>
              <a:t>Функция для получения максимально возможного количества элементов контейнера:</a:t>
            </a:r>
            <a:endParaRPr lang="en-US" sz="3200" dirty="0" smtClean="0"/>
          </a:p>
          <a:p>
            <a:r>
              <a:rPr lang="en-US" sz="3200" dirty="0" err="1" smtClean="0"/>
              <a:t>C.max_size</a:t>
            </a:r>
            <a:r>
              <a:rPr lang="ru-RU" sz="3200" dirty="0" smtClean="0"/>
              <a:t>()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Введение в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sz="3200" dirty="0" smtClean="0"/>
              <a:t>Standard Template Library –</a:t>
            </a:r>
            <a:r>
              <a:rPr lang="ru-RU" sz="3200" dirty="0" smtClean="0"/>
              <a:t> подмножество стандартной библиотеки </a:t>
            </a:r>
            <a:r>
              <a:rPr lang="ru-RU" sz="3200" dirty="0" err="1" smtClean="0"/>
              <a:t>Си++</a:t>
            </a:r>
            <a:r>
              <a:rPr lang="ru-RU" sz="3200" dirty="0" smtClean="0"/>
              <a:t>. Основное назначение – обеспечить программиста типовыми структурами данных и наиболее эффективными алгоритмами для обработки информации, представленной в этих структурах.</a:t>
            </a:r>
          </a:p>
          <a:p>
            <a:pPr marL="342900"/>
            <a:r>
              <a:rPr lang="ru-RU" sz="3200" dirty="0" smtClean="0"/>
              <a:t>Структуры данных и алгоритмы в </a:t>
            </a:r>
            <a:r>
              <a:rPr lang="en-US" sz="3200" dirty="0" smtClean="0"/>
              <a:t>STL </a:t>
            </a:r>
            <a:r>
              <a:rPr lang="ru-RU" sz="3200" dirty="0" smtClean="0"/>
              <a:t>представлены в виде шаблонов.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/>
                </a:solidFill>
              </a:rPr>
              <a:t>Пример.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#include "</a:t>
            </a:r>
            <a:r>
              <a:rPr lang="en-US" sz="1600" dirty="0" err="1" smtClean="0">
                <a:solidFill>
                  <a:schemeClr val="tx2"/>
                </a:solidFill>
              </a:rPr>
              <a:t>stdafx.h</a:t>
            </a:r>
            <a:r>
              <a:rPr lang="en-US" sz="1600" dirty="0" smtClean="0">
                <a:solidFill>
                  <a:schemeClr val="tx2"/>
                </a:solidFill>
              </a:rPr>
              <a:t>"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#include &lt;</a:t>
            </a:r>
            <a:r>
              <a:rPr lang="en-US" sz="1600" dirty="0" err="1" smtClean="0">
                <a:solidFill>
                  <a:schemeClr val="tx2"/>
                </a:solidFill>
              </a:rPr>
              <a:t>iostream</a:t>
            </a:r>
            <a:r>
              <a:rPr lang="en-US" sz="16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#include &lt;vector&gt;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#include &lt;list&gt;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using namespace std;</a:t>
            </a:r>
          </a:p>
          <a:p>
            <a:endParaRPr lang="ru-RU" sz="1600" dirty="0" smtClean="0">
              <a:solidFill>
                <a:schemeClr val="tx2"/>
              </a:solidFill>
            </a:endParaRPr>
          </a:p>
          <a:p>
            <a:r>
              <a:rPr lang="en-US" sz="1600" dirty="0" err="1" smtClean="0">
                <a:solidFill>
                  <a:schemeClr val="tx2"/>
                </a:solidFill>
              </a:rPr>
              <a:t>int</a:t>
            </a:r>
            <a:r>
              <a:rPr lang="en-US" sz="1600" dirty="0" smtClean="0">
                <a:solidFill>
                  <a:schemeClr val="tx2"/>
                </a:solidFill>
              </a:rPr>
              <a:t> main()</a:t>
            </a:r>
          </a:p>
          <a:p>
            <a:r>
              <a:rPr lang="ru-RU" sz="16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1600" dirty="0" err="1" smtClean="0">
                <a:solidFill>
                  <a:schemeClr val="tx2"/>
                </a:solidFill>
              </a:rPr>
              <a:t>int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iArr</a:t>
            </a:r>
            <a:r>
              <a:rPr lang="en-US" sz="1600" dirty="0" smtClean="0">
                <a:solidFill>
                  <a:schemeClr val="tx2"/>
                </a:solidFill>
              </a:rPr>
              <a:t>[] = {1,2,3,4,5,6,7,8,9};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vector &lt;double&gt; </a:t>
            </a:r>
            <a:r>
              <a:rPr lang="en-US" sz="1600" dirty="0" err="1" smtClean="0">
                <a:solidFill>
                  <a:schemeClr val="tx2"/>
                </a:solidFill>
              </a:rPr>
              <a:t>vect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iArr</a:t>
            </a:r>
            <a:r>
              <a:rPr lang="en-US" sz="1600" dirty="0" smtClean="0">
                <a:solidFill>
                  <a:schemeClr val="tx2"/>
                </a:solidFill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</a:rPr>
              <a:t>iArr</a:t>
            </a:r>
            <a:r>
              <a:rPr lang="en-US" sz="1600" dirty="0" smtClean="0">
                <a:solidFill>
                  <a:schemeClr val="tx2"/>
                </a:solidFill>
              </a:rPr>
              <a:t> + </a:t>
            </a:r>
            <a:r>
              <a:rPr lang="en-US" sz="1600" dirty="0" err="1" smtClean="0">
                <a:solidFill>
                  <a:schemeClr val="tx2"/>
                </a:solidFill>
              </a:rPr>
              <a:t>sizeof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iArr</a:t>
            </a:r>
            <a:r>
              <a:rPr lang="en-US" sz="1600" dirty="0" smtClean="0">
                <a:solidFill>
                  <a:schemeClr val="tx2"/>
                </a:solidFill>
              </a:rPr>
              <a:t>)/</a:t>
            </a:r>
            <a:r>
              <a:rPr lang="en-US" sz="1600" dirty="0" err="1" smtClean="0">
                <a:solidFill>
                  <a:schemeClr val="tx2"/>
                </a:solidFill>
              </a:rPr>
              <a:t>sizeof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iArr</a:t>
            </a:r>
            <a:r>
              <a:rPr lang="en-US" sz="1600" dirty="0" smtClean="0">
                <a:solidFill>
                  <a:schemeClr val="tx2"/>
                </a:solidFill>
              </a:rPr>
              <a:t>[0]));</a:t>
            </a:r>
          </a:p>
          <a:p>
            <a:pPr lvl="1"/>
            <a:r>
              <a:rPr lang="ru-RU" sz="1600" dirty="0" smtClean="0">
                <a:solidFill>
                  <a:schemeClr val="tx2"/>
                </a:solidFill>
              </a:rPr>
              <a:t>// </a:t>
            </a:r>
            <a:r>
              <a:rPr lang="ru-RU" sz="1600" dirty="0" err="1" smtClean="0">
                <a:solidFill>
                  <a:schemeClr val="tx2"/>
                </a:solidFill>
              </a:rPr>
              <a:t>iArr</a:t>
            </a:r>
            <a:r>
              <a:rPr lang="ru-RU" sz="1600" dirty="0" smtClean="0">
                <a:solidFill>
                  <a:schemeClr val="tx2"/>
                </a:solidFill>
              </a:rPr>
              <a:t> - адрес первого элемента массива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// </a:t>
            </a:r>
            <a:r>
              <a:rPr lang="en-US" sz="1600" dirty="0" err="1" smtClean="0">
                <a:solidFill>
                  <a:schemeClr val="tx2"/>
                </a:solidFill>
              </a:rPr>
              <a:t>iArr</a:t>
            </a:r>
            <a:r>
              <a:rPr lang="en-US" sz="1600" dirty="0" smtClean="0">
                <a:solidFill>
                  <a:schemeClr val="tx2"/>
                </a:solidFill>
              </a:rPr>
              <a:t> + </a:t>
            </a:r>
            <a:r>
              <a:rPr lang="en-US" sz="1600" dirty="0" err="1" smtClean="0">
                <a:solidFill>
                  <a:schemeClr val="tx2"/>
                </a:solidFill>
              </a:rPr>
              <a:t>sizeof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iArr</a:t>
            </a:r>
            <a:r>
              <a:rPr lang="en-US" sz="1600" dirty="0" smtClean="0">
                <a:solidFill>
                  <a:schemeClr val="tx2"/>
                </a:solidFill>
              </a:rPr>
              <a:t>)/</a:t>
            </a:r>
            <a:r>
              <a:rPr lang="en-US" sz="1600" dirty="0" err="1" smtClean="0">
                <a:solidFill>
                  <a:schemeClr val="tx2"/>
                </a:solidFill>
              </a:rPr>
              <a:t>sizeof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iArr</a:t>
            </a:r>
            <a:r>
              <a:rPr lang="en-US" sz="1600" dirty="0" smtClean="0">
                <a:solidFill>
                  <a:schemeClr val="tx2"/>
                </a:solidFill>
              </a:rPr>
              <a:t>[0]) -</a:t>
            </a:r>
          </a:p>
          <a:p>
            <a:pPr lvl="1"/>
            <a:r>
              <a:rPr lang="ru-RU" sz="1600" dirty="0" smtClean="0">
                <a:solidFill>
                  <a:schemeClr val="tx2"/>
                </a:solidFill>
              </a:rPr>
              <a:t>// адрес первого элемента + размер массива</a:t>
            </a:r>
          </a:p>
          <a:p>
            <a:pPr lvl="1"/>
            <a:r>
              <a:rPr lang="en-US" sz="1600" dirty="0" err="1" smtClean="0">
                <a:solidFill>
                  <a:schemeClr val="tx2"/>
                </a:solidFill>
              </a:rPr>
              <a:t>cout</a:t>
            </a:r>
            <a:r>
              <a:rPr lang="en-US" sz="1600" dirty="0" smtClean="0">
                <a:solidFill>
                  <a:schemeClr val="tx2"/>
                </a:solidFill>
              </a:rPr>
              <a:t> &lt;&lt; "</a:t>
            </a:r>
            <a:r>
              <a:rPr lang="en-US" sz="1600" dirty="0" err="1" smtClean="0">
                <a:solidFill>
                  <a:schemeClr val="tx2"/>
                </a:solidFill>
              </a:rPr>
              <a:t>vect.size</a:t>
            </a:r>
            <a:r>
              <a:rPr lang="en-US" sz="1600" dirty="0" smtClean="0">
                <a:solidFill>
                  <a:schemeClr val="tx2"/>
                </a:solidFill>
              </a:rPr>
              <a:t>()=" &lt;&lt; </a:t>
            </a:r>
            <a:r>
              <a:rPr lang="en-US" sz="1600" dirty="0" err="1" smtClean="0">
                <a:solidFill>
                  <a:schemeClr val="tx2"/>
                </a:solidFill>
              </a:rPr>
              <a:t>vect.size</a:t>
            </a:r>
            <a:r>
              <a:rPr lang="en-US" sz="1600" dirty="0" smtClean="0">
                <a:solidFill>
                  <a:schemeClr val="tx2"/>
                </a:solidFill>
              </a:rPr>
              <a:t>() &lt;&lt; </a:t>
            </a:r>
            <a:r>
              <a:rPr lang="en-US" sz="1600" dirty="0" err="1" smtClean="0">
                <a:solidFill>
                  <a:schemeClr val="tx2"/>
                </a:solidFill>
              </a:rPr>
              <a:t>endl</a:t>
            </a:r>
            <a:r>
              <a:rPr lang="en-US" sz="1600" dirty="0" smtClean="0">
                <a:solidFill>
                  <a:schemeClr val="tx2"/>
                </a:solidFill>
              </a:rPr>
              <a:t>; //9</a:t>
            </a:r>
          </a:p>
          <a:p>
            <a:pPr lvl="1"/>
            <a:r>
              <a:rPr lang="en-US" sz="1600" dirty="0" err="1" smtClean="0">
                <a:solidFill>
                  <a:schemeClr val="tx2"/>
                </a:solidFill>
              </a:rPr>
              <a:t>cout</a:t>
            </a:r>
            <a:r>
              <a:rPr lang="en-US" sz="1600" dirty="0" smtClean="0">
                <a:solidFill>
                  <a:schemeClr val="tx2"/>
                </a:solidFill>
              </a:rPr>
              <a:t> &lt;&lt; "</a:t>
            </a:r>
            <a:r>
              <a:rPr lang="en-US" sz="1600" dirty="0" err="1" smtClean="0">
                <a:solidFill>
                  <a:schemeClr val="tx2"/>
                </a:solidFill>
              </a:rPr>
              <a:t>vect.max_size</a:t>
            </a:r>
            <a:r>
              <a:rPr lang="en-US" sz="1600" dirty="0" smtClean="0">
                <a:solidFill>
                  <a:schemeClr val="tx2"/>
                </a:solidFill>
              </a:rPr>
              <a:t>()=" &lt;&lt; </a:t>
            </a:r>
            <a:r>
              <a:rPr lang="en-US" sz="1600" dirty="0" err="1" smtClean="0">
                <a:solidFill>
                  <a:schemeClr val="tx2"/>
                </a:solidFill>
              </a:rPr>
              <a:t>vect.max_size</a:t>
            </a:r>
            <a:r>
              <a:rPr lang="en-US" sz="1600" dirty="0" smtClean="0">
                <a:solidFill>
                  <a:schemeClr val="tx2"/>
                </a:solidFill>
              </a:rPr>
              <a:t>() &lt;&lt; </a:t>
            </a:r>
            <a:r>
              <a:rPr lang="en-US" sz="1600" dirty="0" err="1" smtClean="0">
                <a:solidFill>
                  <a:schemeClr val="tx2"/>
                </a:solidFill>
              </a:rPr>
              <a:t>endl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sz="1600" dirty="0" err="1" smtClean="0">
                <a:solidFill>
                  <a:schemeClr val="tx2"/>
                </a:solidFill>
              </a:rPr>
              <a:t>cout</a:t>
            </a:r>
            <a:r>
              <a:rPr lang="en-US" sz="1600" dirty="0" smtClean="0">
                <a:solidFill>
                  <a:schemeClr val="tx2"/>
                </a:solidFill>
              </a:rPr>
              <a:t> &lt;&lt; "</a:t>
            </a:r>
            <a:r>
              <a:rPr lang="en-US" sz="1600" dirty="0" err="1" smtClean="0">
                <a:solidFill>
                  <a:schemeClr val="tx2"/>
                </a:solidFill>
              </a:rPr>
              <a:t>vect.empty</a:t>
            </a:r>
            <a:r>
              <a:rPr lang="en-US" sz="1600" dirty="0" smtClean="0">
                <a:solidFill>
                  <a:schemeClr val="tx2"/>
                </a:solidFill>
              </a:rPr>
              <a:t>()=" &lt;&lt; </a:t>
            </a:r>
            <a:r>
              <a:rPr lang="en-US" sz="1600" dirty="0" err="1" smtClean="0">
                <a:solidFill>
                  <a:schemeClr val="tx2"/>
                </a:solidFill>
              </a:rPr>
              <a:t>vect.empty</a:t>
            </a:r>
            <a:r>
              <a:rPr lang="en-US" sz="1600" dirty="0" smtClean="0">
                <a:solidFill>
                  <a:schemeClr val="tx2"/>
                </a:solidFill>
              </a:rPr>
              <a:t>() &lt;&lt; </a:t>
            </a:r>
            <a:r>
              <a:rPr lang="en-US" sz="1600" dirty="0" err="1" smtClean="0">
                <a:solidFill>
                  <a:schemeClr val="tx2"/>
                </a:solidFill>
              </a:rPr>
              <a:t>endl</a:t>
            </a:r>
            <a:r>
              <a:rPr lang="en-US" sz="1600" dirty="0" smtClean="0">
                <a:solidFill>
                  <a:schemeClr val="tx2"/>
                </a:solidFill>
              </a:rPr>
              <a:t>; //</a:t>
            </a:r>
            <a:r>
              <a:rPr lang="ru-RU" sz="1600" dirty="0" smtClean="0">
                <a:solidFill>
                  <a:schemeClr val="tx2"/>
                </a:solidFill>
              </a:rPr>
              <a:t>Выведет 0, а это </a:t>
            </a:r>
            <a:r>
              <a:rPr lang="en-US" sz="1600" dirty="0" smtClean="0">
                <a:solidFill>
                  <a:schemeClr val="tx2"/>
                </a:solidFill>
              </a:rPr>
              <a:t>false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list &lt;float&gt; </a:t>
            </a:r>
            <a:r>
              <a:rPr lang="en-US" sz="1600" dirty="0" err="1" smtClean="0">
                <a:solidFill>
                  <a:schemeClr val="tx2"/>
                </a:solidFill>
              </a:rPr>
              <a:t>lis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vect.begin</a:t>
            </a:r>
            <a:r>
              <a:rPr lang="en-US" sz="1600" dirty="0" smtClean="0">
                <a:solidFill>
                  <a:schemeClr val="tx2"/>
                </a:solidFill>
              </a:rPr>
              <a:t>(), </a:t>
            </a:r>
            <a:r>
              <a:rPr lang="en-US" sz="1600" dirty="0" err="1" smtClean="0">
                <a:solidFill>
                  <a:schemeClr val="tx2"/>
                </a:solidFill>
              </a:rPr>
              <a:t>vect.end</a:t>
            </a:r>
            <a:r>
              <a:rPr lang="en-US" sz="1600" dirty="0" smtClean="0">
                <a:solidFill>
                  <a:schemeClr val="tx2"/>
                </a:solidFill>
              </a:rPr>
              <a:t>()-2);</a:t>
            </a:r>
          </a:p>
          <a:p>
            <a:pPr lvl="1"/>
            <a:r>
              <a:rPr lang="en-US" sz="1600" dirty="0" err="1" smtClean="0">
                <a:solidFill>
                  <a:schemeClr val="tx2"/>
                </a:solidFill>
              </a:rPr>
              <a:t>cout</a:t>
            </a:r>
            <a:r>
              <a:rPr lang="en-US" sz="1600" dirty="0" smtClean="0">
                <a:solidFill>
                  <a:schemeClr val="tx2"/>
                </a:solidFill>
              </a:rPr>
              <a:t> &lt;&lt; "</a:t>
            </a:r>
            <a:r>
              <a:rPr lang="en-US" sz="1600" dirty="0" err="1" smtClean="0">
                <a:solidFill>
                  <a:schemeClr val="tx2"/>
                </a:solidFill>
              </a:rPr>
              <a:t>lis.size</a:t>
            </a:r>
            <a:r>
              <a:rPr lang="en-US" sz="1600" dirty="0" smtClean="0">
                <a:solidFill>
                  <a:schemeClr val="tx2"/>
                </a:solidFill>
              </a:rPr>
              <a:t>()=" &lt;&lt; </a:t>
            </a:r>
            <a:r>
              <a:rPr lang="en-US" sz="1600" dirty="0" err="1" smtClean="0">
                <a:solidFill>
                  <a:schemeClr val="tx2"/>
                </a:solidFill>
              </a:rPr>
              <a:t>lis.size</a:t>
            </a:r>
            <a:r>
              <a:rPr lang="en-US" sz="1600" dirty="0" smtClean="0">
                <a:solidFill>
                  <a:schemeClr val="tx2"/>
                </a:solidFill>
              </a:rPr>
              <a:t>() &lt;&lt; </a:t>
            </a:r>
            <a:r>
              <a:rPr lang="en-US" sz="1600" dirty="0" err="1" smtClean="0">
                <a:solidFill>
                  <a:schemeClr val="tx2"/>
                </a:solidFill>
              </a:rPr>
              <a:t>endl</a:t>
            </a:r>
            <a:r>
              <a:rPr lang="en-US" sz="1600" dirty="0" smtClean="0">
                <a:solidFill>
                  <a:schemeClr val="tx2"/>
                </a:solidFill>
              </a:rPr>
              <a:t>; //7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16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4) Сравнение контейнеров</a:t>
            </a:r>
            <a:endParaRPr lang="ru-RU" sz="3200" dirty="0" smtClean="0"/>
          </a:p>
          <a:p>
            <a:r>
              <a:rPr lang="ru-RU" sz="3200" dirty="0" smtClean="0"/>
              <a:t>Сравнение однотипных контейнеров выполняется с помощью стандартных операций отношений ==, !=, </a:t>
            </a:r>
            <a:r>
              <a:rPr lang="en-US" sz="3200" dirty="0" smtClean="0"/>
              <a:t>&lt;, &gt;, &lt;=, &gt;=</a:t>
            </a:r>
          </a:p>
          <a:p>
            <a:r>
              <a:rPr lang="ru-RU" sz="3200" dirty="0" smtClean="0"/>
              <a:t>Два однотипных контейнера равны, если они поэлементно совпадают.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4) Сравнение контейнеров (продолжение)</a:t>
            </a:r>
            <a:endParaRPr lang="ru-RU" sz="3200" dirty="0" smtClean="0"/>
          </a:p>
          <a:p>
            <a:r>
              <a:rPr lang="ru-RU" sz="3200" dirty="0" smtClean="0"/>
              <a:t>Отношения </a:t>
            </a:r>
            <a:r>
              <a:rPr lang="en-US" sz="3200" dirty="0" smtClean="0"/>
              <a:t>&lt;, &gt;, &lt;=, &gt;=</a:t>
            </a:r>
            <a:r>
              <a:rPr lang="ru-RU" sz="3200" dirty="0" smtClean="0"/>
              <a:t> проверяются лексикографически (как строки):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если очередные два элемента не равны, результат сравнения этих элементов определяет результат сравнения контейнеров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если количество элементов в контейнерах не равно, а те элементы, что есть, совпадают, контейнер с меньшим количеством элементов считается меньшим.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Пример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[] = {1,2,3,4,5,6,7,8,9};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vector &lt;double&gt; vect1(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 + 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)/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[0]));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vector &lt;double&gt; vect2(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 + 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)/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[0]) - 3);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"vect1 &lt; vect2 is " &lt;&lt; (vect1 &lt; vect2 ? "true" : "false");</a:t>
            </a:r>
            <a:endParaRPr lang="ru-RU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// false, </a:t>
            </a:r>
            <a:r>
              <a:rPr lang="ru-RU" sz="2400" dirty="0" smtClean="0">
                <a:solidFill>
                  <a:schemeClr val="tx2"/>
                </a:solidFill>
              </a:rPr>
              <a:t>т.к. в </a:t>
            </a:r>
            <a:r>
              <a:rPr lang="en-US" sz="2400" dirty="0" smtClean="0">
                <a:solidFill>
                  <a:schemeClr val="tx2"/>
                </a:solidFill>
              </a:rPr>
              <a:t>vect1 </a:t>
            </a:r>
            <a:r>
              <a:rPr lang="ru-RU" sz="2400" dirty="0" smtClean="0">
                <a:solidFill>
                  <a:schemeClr val="tx2"/>
                </a:solidFill>
              </a:rPr>
              <a:t>больше элементов, а остальные равны</a:t>
            </a:r>
          </a:p>
          <a:p>
            <a:endParaRPr lang="ru-RU" sz="2400" dirty="0" smtClean="0">
              <a:solidFill>
                <a:schemeClr val="tx2"/>
              </a:solidFill>
            </a:endParaRP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vector &lt;double&gt; vect3(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 + 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)/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[0]) - 3);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vect3[1] = 9;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"vect1 &lt; vect3 is " &lt;&lt; (vect1 &lt; vect3 ? "true" : "false");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// true, </a:t>
            </a:r>
            <a:r>
              <a:rPr lang="ru-RU" sz="2400" dirty="0" smtClean="0">
                <a:solidFill>
                  <a:schemeClr val="tx2"/>
                </a:solidFill>
              </a:rPr>
              <a:t>т.к. первый элемент </a:t>
            </a:r>
            <a:r>
              <a:rPr lang="en-US" sz="2400" dirty="0" smtClean="0">
                <a:solidFill>
                  <a:schemeClr val="tx2"/>
                </a:solidFill>
              </a:rPr>
              <a:t>vect3 </a:t>
            </a:r>
            <a:r>
              <a:rPr lang="ru-RU" sz="2400" dirty="0" smtClean="0">
                <a:solidFill>
                  <a:schemeClr val="tx2"/>
                </a:solidFill>
              </a:rPr>
              <a:t>больше первого элемента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// vect1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5) Присваивание контейнеров</a:t>
            </a:r>
            <a:endParaRPr lang="ru-RU" sz="3200" dirty="0" smtClean="0"/>
          </a:p>
          <a:p>
            <a:r>
              <a:rPr lang="ru-RU" sz="3200" dirty="0" smtClean="0"/>
              <a:t>Присваивание: все элементы из контейнера-источника копируются в контейнер-приёмник. Перед копированием все элементы контейнера-приёмника удаляются, память освобождается и выделяется для новых элементов. Присваивание – дорогостоящая операция.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Пример.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[] = {1,2,3,4,5,6,7,8,9};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vector &lt;double&gt; vect1(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 + 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)/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[0]));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vector &lt;double&gt; vect3(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 + 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)/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[0]) - 3);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// Обратите внимание, что при инициализации в vect3 меньше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// элементов, чем в </a:t>
            </a:r>
            <a:r>
              <a:rPr lang="en-US" sz="2400" dirty="0" smtClean="0">
                <a:solidFill>
                  <a:schemeClr val="tx2"/>
                </a:solidFill>
              </a:rPr>
              <a:t>vect1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vect3 = vect1;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"vect3.size()=" &lt;&lt; vect3.size();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// Выведет: </a:t>
            </a:r>
            <a:r>
              <a:rPr lang="en-US" sz="2400" dirty="0" smtClean="0">
                <a:solidFill>
                  <a:schemeClr val="tx2"/>
                </a:solidFill>
              </a:rPr>
              <a:t>vect3.size()=9</a:t>
            </a:r>
            <a:r>
              <a:rPr lang="ru-RU" sz="2400" dirty="0" smtClean="0">
                <a:solidFill>
                  <a:schemeClr val="tx2"/>
                </a:solidFill>
              </a:rPr>
              <a:t>, т.к. в </a:t>
            </a:r>
            <a:r>
              <a:rPr lang="en-US" sz="2400" dirty="0" smtClean="0">
                <a:solidFill>
                  <a:schemeClr val="tx2"/>
                </a:solidFill>
              </a:rPr>
              <a:t>vect1</a:t>
            </a:r>
            <a:r>
              <a:rPr lang="ru-RU" sz="2400" dirty="0" smtClean="0">
                <a:solidFill>
                  <a:schemeClr val="tx2"/>
                </a:solidFill>
              </a:rPr>
              <a:t> и </a:t>
            </a:r>
            <a:r>
              <a:rPr lang="en-US" sz="2400" dirty="0" smtClean="0">
                <a:solidFill>
                  <a:schemeClr val="tx2"/>
                </a:solidFill>
              </a:rPr>
              <a:t>vect3 </a:t>
            </a:r>
            <a:r>
              <a:rPr lang="ru-RU" sz="2400" dirty="0" smtClean="0">
                <a:solidFill>
                  <a:schemeClr val="tx2"/>
                </a:solidFill>
              </a:rPr>
              <a:t>теперь по 9 элем.</a:t>
            </a:r>
            <a:endParaRPr lang="en-US" sz="2400" dirty="0" smtClean="0">
              <a:solidFill>
                <a:schemeClr val="tx2"/>
              </a:solidFill>
            </a:endParaRPr>
          </a:p>
          <a:p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6) Обмен содержимым контейнеров</a:t>
            </a:r>
            <a:endParaRPr lang="ru-RU" sz="3200" dirty="0" smtClean="0"/>
          </a:p>
          <a:p>
            <a:r>
              <a:rPr lang="ru-RU" sz="3200" dirty="0" smtClean="0"/>
              <a:t>Присваивание может быть заменено методом или функцией </a:t>
            </a:r>
            <a:r>
              <a:rPr lang="en-US" sz="3200" dirty="0" smtClean="0"/>
              <a:t>swap:</a:t>
            </a:r>
          </a:p>
          <a:p>
            <a:r>
              <a:rPr lang="en-US" sz="3200" dirty="0" smtClean="0"/>
              <a:t>C1.swap(C2);</a:t>
            </a:r>
          </a:p>
          <a:p>
            <a:r>
              <a:rPr lang="en-US" sz="3200" dirty="0" smtClean="0"/>
              <a:t>swap(C2, C1);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7</a:t>
            </a:r>
            <a:r>
              <a:rPr lang="ru-RU" sz="3200" b="1" dirty="0" smtClean="0"/>
              <a:t>) Методы получения итераторов</a:t>
            </a:r>
            <a:endParaRPr lang="ru-RU" sz="3200" dirty="0" smtClean="0"/>
          </a:p>
          <a:p>
            <a:r>
              <a:rPr lang="en-US" sz="3200" dirty="0" err="1" smtClean="0"/>
              <a:t>C.begin</a:t>
            </a:r>
            <a:r>
              <a:rPr lang="en-US" sz="3200" dirty="0" smtClean="0"/>
              <a:t>() – </a:t>
            </a:r>
            <a:r>
              <a:rPr lang="ru-RU" sz="3200" dirty="0" smtClean="0"/>
              <a:t>итератор для 1-го элемента</a:t>
            </a:r>
            <a:endParaRPr lang="en-US" sz="3200" dirty="0" smtClean="0"/>
          </a:p>
          <a:p>
            <a:r>
              <a:rPr lang="en-US" sz="3200" dirty="0" err="1" smtClean="0"/>
              <a:t>C.end</a:t>
            </a:r>
            <a:r>
              <a:rPr lang="en-US" sz="3200" dirty="0" smtClean="0"/>
              <a:t>()</a:t>
            </a:r>
            <a:r>
              <a:rPr lang="ru-RU" sz="3200" dirty="0" smtClean="0"/>
              <a:t> </a:t>
            </a:r>
            <a:r>
              <a:rPr lang="en-US" sz="3200" dirty="0" smtClean="0"/>
              <a:t>– </a:t>
            </a:r>
            <a:r>
              <a:rPr lang="ru-RU" sz="3200" dirty="0" smtClean="0"/>
              <a:t>итератор для позиции за последним элементом</a:t>
            </a:r>
          </a:p>
          <a:p>
            <a:r>
              <a:rPr lang="en-US" sz="3200" dirty="0" err="1" smtClean="0"/>
              <a:t>C.rbegin</a:t>
            </a:r>
            <a:r>
              <a:rPr lang="en-US" sz="3200" dirty="0" smtClean="0"/>
              <a:t>() –</a:t>
            </a:r>
            <a:r>
              <a:rPr lang="ru-RU" sz="3200" dirty="0" smtClean="0"/>
              <a:t> обратный</a:t>
            </a:r>
            <a:r>
              <a:rPr lang="en-US" sz="3200" dirty="0" smtClean="0"/>
              <a:t> </a:t>
            </a:r>
            <a:r>
              <a:rPr lang="ru-RU" sz="3200" dirty="0" smtClean="0"/>
              <a:t>итератор для первого справа (последнего слева) элемента</a:t>
            </a:r>
          </a:p>
          <a:p>
            <a:r>
              <a:rPr lang="en-US" sz="3200" dirty="0" err="1" smtClean="0"/>
              <a:t>C.rend</a:t>
            </a:r>
            <a:r>
              <a:rPr lang="en-US" sz="3200" dirty="0" smtClean="0"/>
              <a:t>() –</a:t>
            </a:r>
            <a:r>
              <a:rPr lang="ru-RU" sz="3200" dirty="0" smtClean="0"/>
              <a:t> обратный</a:t>
            </a:r>
            <a:r>
              <a:rPr lang="en-US" sz="3200" dirty="0" smtClean="0"/>
              <a:t> </a:t>
            </a:r>
            <a:r>
              <a:rPr lang="ru-RU" sz="3200" dirty="0" smtClean="0"/>
              <a:t>итератор для позиции за последним элементом при переборе в обратном порядке, т.е. для позиции, предшествующей первому элементу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7</a:t>
            </a:r>
            <a:r>
              <a:rPr lang="ru-RU" sz="3200" b="1" dirty="0" smtClean="0"/>
              <a:t>) Методы получения итераторов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447800" y="3505200"/>
            <a:ext cx="381000" cy="381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828800" y="3505200"/>
            <a:ext cx="381000" cy="381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209800" y="3505200"/>
            <a:ext cx="381000" cy="381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90800" y="3505200"/>
            <a:ext cx="381000" cy="381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971800" y="3505200"/>
            <a:ext cx="381000" cy="381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352800" y="3505200"/>
            <a:ext cx="381000" cy="381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733800" y="3505200"/>
            <a:ext cx="381000" cy="381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114800" y="3505200"/>
            <a:ext cx="381000" cy="381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495800" y="3505200"/>
            <a:ext cx="381000" cy="381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876800" y="3505200"/>
            <a:ext cx="381000" cy="381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5486400" y="3962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1600200" y="3962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816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C.end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295400" y="480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C.begin</a:t>
            </a:r>
            <a:r>
              <a:rPr lang="en-US" dirty="0" smtClean="0"/>
              <a:t>()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1219200" y="2667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5029200" y="2667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958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C.rbegin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838200" y="2209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C.rend</a:t>
            </a:r>
            <a:r>
              <a:rPr lang="en-US" dirty="0" smtClean="0"/>
              <a:t>()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Пример.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[] = {1,2,3,4,5,6,7,8,9};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vector &lt;double&gt; vect1(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 + 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)/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[0]));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"first element: " &lt;&lt; *vect1.begin()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"last element: " &lt;&lt; *vect1.rbegin()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"last element again: " &lt;&lt; *(vect1.end() - 1)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  <a:endParaRPr lang="ru-RU" sz="2400" dirty="0" smtClean="0">
              <a:solidFill>
                <a:schemeClr val="tx2"/>
              </a:solidFill>
            </a:endParaRPr>
          </a:p>
          <a:p>
            <a:endParaRPr lang="ru-RU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// </a:t>
            </a:r>
            <a:r>
              <a:rPr lang="ru-RU" sz="2400" dirty="0" smtClean="0">
                <a:solidFill>
                  <a:schemeClr val="tx2"/>
                </a:solidFill>
              </a:rPr>
              <a:t>Обратите внимание, что итератор напоминает адрес, который надо </a:t>
            </a:r>
            <a:r>
              <a:rPr lang="ru-RU" sz="2400" dirty="0" err="1" smtClean="0">
                <a:solidFill>
                  <a:schemeClr val="tx2"/>
                </a:solidFill>
              </a:rPr>
              <a:t>разыменовать</a:t>
            </a:r>
            <a:r>
              <a:rPr lang="ru-RU" sz="2400" dirty="0" smtClean="0">
                <a:solidFill>
                  <a:schemeClr val="tx2"/>
                </a:solidFill>
              </a:rPr>
              <a:t> для получения значения</a:t>
            </a:r>
            <a:endParaRPr lang="en-US" sz="2400" dirty="0" smtClean="0">
              <a:solidFill>
                <a:schemeClr val="tx2"/>
              </a:solidFill>
            </a:endParaRPr>
          </a:p>
          <a:p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Введение в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2 основные части </a:t>
            </a:r>
            <a:r>
              <a:rPr lang="en-US" sz="3200" dirty="0" smtClean="0"/>
              <a:t>STL:</a:t>
            </a:r>
          </a:p>
          <a:p>
            <a:pPr marL="857250" indent="-514350">
              <a:buFont typeface="Arial" pitchFamily="34" charset="0"/>
              <a:buChar char="•"/>
            </a:pPr>
            <a:r>
              <a:rPr lang="ru-RU" sz="3200" dirty="0" smtClean="0"/>
              <a:t>множество контейнеров</a:t>
            </a:r>
          </a:p>
          <a:p>
            <a:pPr marL="857250" indent="-514350">
              <a:buFont typeface="Arial" pitchFamily="34" charset="0"/>
              <a:buChar char="•"/>
            </a:pPr>
            <a:r>
              <a:rPr lang="ru-RU" sz="3200" dirty="0" smtClean="0"/>
              <a:t>набор обобщённых алгоритмов, позволяющих выполнять типовые операции над контейнерами</a:t>
            </a:r>
          </a:p>
          <a:p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7</a:t>
            </a:r>
            <a:r>
              <a:rPr lang="ru-RU" sz="3200" b="1" dirty="0" smtClean="0"/>
              <a:t>) Методы вставки у удаления элементов</a:t>
            </a:r>
            <a:endParaRPr lang="ru-RU" sz="3200" dirty="0" smtClean="0"/>
          </a:p>
          <a:p>
            <a:r>
              <a:rPr lang="en-US" sz="3200" dirty="0" err="1" smtClean="0"/>
              <a:t>C.insert</a:t>
            </a:r>
            <a:r>
              <a:rPr lang="en-US" sz="3200" dirty="0" smtClean="0"/>
              <a:t>(pos, </a:t>
            </a:r>
            <a:r>
              <a:rPr lang="en-US" sz="3200" dirty="0" err="1" smtClean="0"/>
              <a:t>elem</a:t>
            </a:r>
            <a:r>
              <a:rPr lang="en-US" sz="3200" dirty="0" smtClean="0"/>
              <a:t>) – </a:t>
            </a:r>
            <a:r>
              <a:rPr lang="ru-RU" sz="3200" dirty="0" smtClean="0"/>
              <a:t>вставка элемента </a:t>
            </a:r>
            <a:r>
              <a:rPr lang="en-US" sz="3200" dirty="0" err="1" smtClean="0"/>
              <a:t>elem</a:t>
            </a:r>
            <a:r>
              <a:rPr lang="en-US" sz="3200" dirty="0" smtClean="0"/>
              <a:t> </a:t>
            </a:r>
            <a:r>
              <a:rPr lang="ru-RU" sz="3200" dirty="0" smtClean="0"/>
              <a:t>перед элементом с позицией </a:t>
            </a:r>
            <a:r>
              <a:rPr lang="en-US" sz="3200" dirty="0" smtClean="0"/>
              <a:t>pos (pos - </a:t>
            </a:r>
            <a:r>
              <a:rPr lang="ru-RU" sz="3200" dirty="0" smtClean="0"/>
              <a:t>итератор</a:t>
            </a:r>
            <a:r>
              <a:rPr lang="en-US" sz="3200" dirty="0" smtClean="0"/>
              <a:t>). </a:t>
            </a:r>
            <a:r>
              <a:rPr lang="ru-RU" sz="3200" dirty="0" smtClean="0"/>
              <a:t>Возвращает позицию нового элемента.</a:t>
            </a:r>
          </a:p>
          <a:p>
            <a:r>
              <a:rPr lang="en-US" sz="3200" dirty="0" err="1" smtClean="0"/>
              <a:t>C.insert</a:t>
            </a:r>
            <a:r>
              <a:rPr lang="en-US" sz="3200" dirty="0" smtClean="0"/>
              <a:t>(pos, n, </a:t>
            </a:r>
            <a:r>
              <a:rPr lang="en-US" sz="3200" dirty="0" err="1" smtClean="0"/>
              <a:t>elem</a:t>
            </a:r>
            <a:r>
              <a:rPr lang="en-US" sz="3200" dirty="0" smtClean="0"/>
              <a:t>) – </a:t>
            </a:r>
            <a:r>
              <a:rPr lang="ru-RU" sz="3200" dirty="0" smtClean="0"/>
              <a:t>вставка </a:t>
            </a:r>
            <a:r>
              <a:rPr lang="en-US" sz="3200" dirty="0" smtClean="0"/>
              <a:t>n</a:t>
            </a:r>
            <a:r>
              <a:rPr lang="ru-RU" sz="3200" dirty="0" smtClean="0"/>
              <a:t> элементов </a:t>
            </a:r>
            <a:r>
              <a:rPr lang="en-US" sz="3200" dirty="0" err="1" smtClean="0"/>
              <a:t>elem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en-US" sz="3200" dirty="0" err="1" smtClean="0"/>
              <a:t>C.insert</a:t>
            </a:r>
            <a:r>
              <a:rPr lang="en-US" sz="3200" dirty="0" smtClean="0"/>
              <a:t>(pos, beg, end) – </a:t>
            </a:r>
            <a:r>
              <a:rPr lang="ru-RU" sz="3200" dirty="0" smtClean="0"/>
              <a:t>вставка перед позицией </a:t>
            </a:r>
            <a:r>
              <a:rPr lang="en-US" sz="3200" dirty="0" smtClean="0"/>
              <a:t>pos </a:t>
            </a:r>
            <a:r>
              <a:rPr lang="ru-RU" sz="3200" dirty="0" smtClean="0"/>
              <a:t>копий элементов из диапазона </a:t>
            </a:r>
            <a:r>
              <a:rPr lang="en-US" sz="3200" dirty="0" smtClean="0"/>
              <a:t>[beg, end)</a:t>
            </a:r>
            <a:r>
              <a:rPr lang="ru-RU" sz="3200" dirty="0" smtClean="0"/>
              <a:t>.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Пример.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[] = {1,2,3,4,5,6,7,8,9};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vector &lt;double&gt; vect1(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 + 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)/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[0]));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vect1.insert(vect1.begin(), 99);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"first element: " &lt;&lt; *vect1.begin()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7</a:t>
            </a:r>
            <a:r>
              <a:rPr lang="ru-RU" sz="3200" b="1" dirty="0" smtClean="0"/>
              <a:t>) Методы вставки у удаления элементов</a:t>
            </a:r>
            <a:endParaRPr lang="ru-RU" sz="3200" dirty="0" smtClean="0"/>
          </a:p>
          <a:p>
            <a:r>
              <a:rPr lang="en-US" sz="3200" dirty="0" err="1" smtClean="0"/>
              <a:t>C.erase</a:t>
            </a:r>
            <a:r>
              <a:rPr lang="en-US" sz="3200" dirty="0" smtClean="0"/>
              <a:t>(pos) – </a:t>
            </a:r>
            <a:r>
              <a:rPr lang="ru-RU" sz="3200" dirty="0" smtClean="0"/>
              <a:t>удаление элемента из заданной позиции.</a:t>
            </a:r>
            <a:endParaRPr lang="en-US" sz="3200" dirty="0" smtClean="0"/>
          </a:p>
          <a:p>
            <a:r>
              <a:rPr lang="en-US" sz="3200" dirty="0" err="1" smtClean="0"/>
              <a:t>C.erase</a:t>
            </a:r>
            <a:r>
              <a:rPr lang="en-US" sz="3200" dirty="0" smtClean="0"/>
              <a:t>(beg, end) – </a:t>
            </a:r>
            <a:r>
              <a:rPr lang="ru-RU" sz="3200" dirty="0" smtClean="0"/>
              <a:t>удаление из контейнера элементов в диапазоне </a:t>
            </a:r>
            <a:r>
              <a:rPr lang="en-US" sz="3200" dirty="0" smtClean="0"/>
              <a:t>[beg, end)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en-US" sz="3200" dirty="0" err="1" smtClean="0"/>
              <a:t>C.clear</a:t>
            </a:r>
            <a:r>
              <a:rPr lang="en-US" sz="3200" dirty="0" smtClean="0"/>
              <a:t>() – </a:t>
            </a:r>
            <a:r>
              <a:rPr lang="ru-RU" sz="3200" dirty="0" smtClean="0"/>
              <a:t>удаление из контейнера всех элементов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Пример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[] = {1,2,3,4,5,6,7,8,9};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vector &lt;double&gt; vect1(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 + 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)/</a:t>
            </a:r>
            <a:r>
              <a:rPr lang="en-US" sz="2400" dirty="0" err="1" smtClean="0">
                <a:solidFill>
                  <a:schemeClr val="tx2"/>
                </a:solidFill>
              </a:rPr>
              <a:t>sizeof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iArr</a:t>
            </a:r>
            <a:r>
              <a:rPr lang="en-US" sz="2400" dirty="0" smtClean="0">
                <a:solidFill>
                  <a:schemeClr val="tx2"/>
                </a:solidFill>
              </a:rPr>
              <a:t>[0]));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vect1.erase(vect1.begin(), vect1.end());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"vect1.size() = " &lt;&lt; vect1.size();</a:t>
            </a:r>
          </a:p>
          <a:p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8) Методы вставки у удаления </a:t>
            </a:r>
            <a:r>
              <a:rPr lang="en-US" sz="3200" b="1" dirty="0" smtClean="0"/>
              <a:t>push </a:t>
            </a:r>
            <a:r>
              <a:rPr lang="ru-RU" sz="3200" b="1" dirty="0" smtClean="0"/>
              <a:t>и </a:t>
            </a:r>
            <a:r>
              <a:rPr lang="en-US" sz="3200" b="1" dirty="0" smtClean="0"/>
              <a:t>pop</a:t>
            </a:r>
          </a:p>
          <a:p>
            <a:r>
              <a:rPr lang="en-US" sz="3200" dirty="0" err="1" smtClean="0"/>
              <a:t>C.push_back</a:t>
            </a:r>
            <a:r>
              <a:rPr lang="en-US" sz="3200" dirty="0" smtClean="0"/>
              <a:t>(</a:t>
            </a:r>
            <a:r>
              <a:rPr lang="en-US" sz="3200" dirty="0" err="1" smtClean="0"/>
              <a:t>elem</a:t>
            </a:r>
            <a:r>
              <a:rPr lang="en-US" sz="3200" dirty="0" smtClean="0"/>
              <a:t>) – </a:t>
            </a:r>
            <a:r>
              <a:rPr lang="ru-RU" sz="3200" dirty="0" smtClean="0"/>
              <a:t>вставка элемента в конец контейнера. Применим к деку, вектору, списку.</a:t>
            </a:r>
          </a:p>
          <a:p>
            <a:r>
              <a:rPr lang="en-US" sz="3200" dirty="0" err="1" smtClean="0"/>
              <a:t>C.push_front</a:t>
            </a:r>
            <a:r>
              <a:rPr lang="en-US" sz="3200" dirty="0" smtClean="0"/>
              <a:t>(</a:t>
            </a:r>
            <a:r>
              <a:rPr lang="en-US" sz="3200" dirty="0" err="1" smtClean="0"/>
              <a:t>elem</a:t>
            </a:r>
            <a:r>
              <a:rPr lang="en-US" sz="3200" dirty="0" smtClean="0"/>
              <a:t>)</a:t>
            </a:r>
            <a:r>
              <a:rPr lang="ru-RU" sz="3200" dirty="0" smtClean="0"/>
              <a:t> </a:t>
            </a:r>
            <a:r>
              <a:rPr lang="en-US" sz="3200" dirty="0" smtClean="0"/>
              <a:t>– </a:t>
            </a:r>
            <a:r>
              <a:rPr lang="ru-RU" sz="3200" dirty="0" smtClean="0"/>
              <a:t>вставка элемента в начало контейнера. Применим к деку, списку.</a:t>
            </a:r>
          </a:p>
          <a:p>
            <a:r>
              <a:rPr lang="en-US" sz="3200" dirty="0" err="1" smtClean="0"/>
              <a:t>C.pop_back</a:t>
            </a:r>
            <a:r>
              <a:rPr lang="en-US" sz="3200" dirty="0" smtClean="0"/>
              <a:t>(</a:t>
            </a:r>
            <a:r>
              <a:rPr lang="en-US" sz="3200" dirty="0" err="1" smtClean="0"/>
              <a:t>elem</a:t>
            </a:r>
            <a:r>
              <a:rPr lang="en-US" sz="3200" dirty="0" smtClean="0"/>
              <a:t>) – </a:t>
            </a:r>
            <a:r>
              <a:rPr lang="ru-RU" sz="3200" dirty="0" smtClean="0"/>
              <a:t>удаление последнего элемента контейнера. Применим к деку, вектору, списку.</a:t>
            </a:r>
          </a:p>
          <a:p>
            <a:r>
              <a:rPr lang="en-US" sz="3200" dirty="0" err="1" smtClean="0"/>
              <a:t>C.pop_front</a:t>
            </a:r>
            <a:r>
              <a:rPr lang="en-US" sz="3200" dirty="0" smtClean="0"/>
              <a:t>(</a:t>
            </a:r>
            <a:r>
              <a:rPr lang="en-US" sz="3200" dirty="0" err="1" smtClean="0"/>
              <a:t>elem</a:t>
            </a:r>
            <a:r>
              <a:rPr lang="en-US" sz="3200" dirty="0" smtClean="0"/>
              <a:t>)</a:t>
            </a:r>
            <a:r>
              <a:rPr lang="ru-RU" sz="3200" dirty="0" smtClean="0"/>
              <a:t> </a:t>
            </a:r>
            <a:r>
              <a:rPr lang="en-US" sz="3200" dirty="0" smtClean="0"/>
              <a:t>– </a:t>
            </a:r>
            <a:r>
              <a:rPr lang="ru-RU" sz="3200" dirty="0" smtClean="0"/>
              <a:t>удаление первого элемента. Применим к деку, списку.</a:t>
            </a:r>
          </a:p>
          <a:p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Основные методы контейнеров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9) Методы </a:t>
            </a:r>
            <a:r>
              <a:rPr lang="ru-RU" sz="3200" b="1" dirty="0" err="1" smtClean="0"/>
              <a:t>индексипрования</a:t>
            </a:r>
            <a:endParaRPr lang="en-US" sz="3200" b="1" dirty="0" smtClean="0"/>
          </a:p>
          <a:p>
            <a:r>
              <a:rPr lang="en-US" sz="3200" dirty="0" smtClean="0"/>
              <a:t>C[index] – </a:t>
            </a:r>
            <a:r>
              <a:rPr lang="ru-RU" sz="3200" dirty="0" smtClean="0"/>
              <a:t>обычное индексирование, применимо к вектору и деку.</a:t>
            </a:r>
            <a:endParaRPr lang="en-US" sz="3200" dirty="0" smtClean="0"/>
          </a:p>
          <a:p>
            <a:r>
              <a:rPr lang="en-US" sz="3200" dirty="0" err="1" smtClean="0"/>
              <a:t>C.at</a:t>
            </a:r>
            <a:r>
              <a:rPr lang="en-US" sz="3200" dirty="0" smtClean="0"/>
              <a:t>(index)</a:t>
            </a:r>
            <a:r>
              <a:rPr lang="ru-RU" sz="3200" dirty="0" smtClean="0"/>
              <a:t> – индексирование с проверкой допустимости обращения к элементу с данным индексом; применимо к вектору и деку; при выходе за границы диапазона формируется исключение </a:t>
            </a:r>
            <a:r>
              <a:rPr lang="en-US" sz="3200" dirty="0" err="1" smtClean="0"/>
              <a:t>out_of_range</a:t>
            </a:r>
            <a:r>
              <a:rPr lang="en-US" sz="3200" dirty="0" smtClean="0"/>
              <a:t>.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Итераторы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Каждый контейнер включает тип с названием </a:t>
            </a:r>
            <a:r>
              <a:rPr lang="en-US" sz="3200" dirty="0" err="1" smtClean="0"/>
              <a:t>iterator</a:t>
            </a:r>
            <a:r>
              <a:rPr lang="en-US" sz="3200" dirty="0" smtClean="0"/>
              <a:t>, </a:t>
            </a:r>
            <a:r>
              <a:rPr lang="ru-RU" sz="3200" dirty="0" smtClean="0"/>
              <a:t>т.о. итераторы можно создавать, как и обычные переменные</a:t>
            </a:r>
          </a:p>
          <a:p>
            <a:endParaRPr lang="ru-RU" sz="3200" dirty="0" smtClean="0"/>
          </a:p>
          <a:p>
            <a:r>
              <a:rPr lang="ru-RU" sz="3200" dirty="0" smtClean="0"/>
              <a:t>Для создания прямого итератора:</a:t>
            </a:r>
          </a:p>
          <a:p>
            <a:r>
              <a:rPr lang="ru-RU" sz="2800" dirty="0" err="1" smtClean="0">
                <a:solidFill>
                  <a:schemeClr val="tx2"/>
                </a:solidFill>
              </a:rPr>
              <a:t>Тип_контейнера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&lt;</a:t>
            </a:r>
            <a:r>
              <a:rPr lang="ru-RU" sz="2800" dirty="0" smtClean="0">
                <a:solidFill>
                  <a:schemeClr val="tx2"/>
                </a:solidFill>
              </a:rPr>
              <a:t>тип</a:t>
            </a:r>
            <a:r>
              <a:rPr lang="en-US" sz="2800" dirty="0" smtClean="0">
                <a:solidFill>
                  <a:schemeClr val="tx2"/>
                </a:solidFill>
              </a:rPr>
              <a:t>&gt;</a:t>
            </a:r>
            <a:r>
              <a:rPr lang="ru-RU" sz="2800" dirty="0" smtClean="0">
                <a:solidFill>
                  <a:schemeClr val="tx2"/>
                </a:solidFill>
              </a:rPr>
              <a:t> :: </a:t>
            </a:r>
            <a:r>
              <a:rPr lang="en-US" sz="2800" dirty="0" err="1" smtClean="0">
                <a:solidFill>
                  <a:schemeClr val="tx2"/>
                </a:solidFill>
              </a:rPr>
              <a:t>iterator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ru-RU" sz="2800" dirty="0" err="1" smtClean="0">
                <a:solidFill>
                  <a:schemeClr val="tx2"/>
                </a:solidFill>
              </a:rPr>
              <a:t>имя_итер</a:t>
            </a:r>
            <a:r>
              <a:rPr lang="ru-RU" sz="2800" dirty="0" smtClean="0">
                <a:solidFill>
                  <a:schemeClr val="tx2"/>
                </a:solidFill>
              </a:rPr>
              <a:t>.;</a:t>
            </a:r>
          </a:p>
          <a:p>
            <a:endParaRPr lang="ru-RU" sz="3200" dirty="0" smtClean="0"/>
          </a:p>
          <a:p>
            <a:r>
              <a:rPr lang="ru-RU" sz="3200" dirty="0" smtClean="0"/>
              <a:t>Для создания обратного итератора:</a:t>
            </a:r>
          </a:p>
          <a:p>
            <a:r>
              <a:rPr lang="ru-RU" sz="2800" dirty="0" err="1" smtClean="0">
                <a:solidFill>
                  <a:schemeClr val="tx2"/>
                </a:solidFill>
              </a:rPr>
              <a:t>Тип_контейнера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&lt;</a:t>
            </a:r>
            <a:r>
              <a:rPr lang="ru-RU" sz="2800" dirty="0" smtClean="0">
                <a:solidFill>
                  <a:schemeClr val="tx2"/>
                </a:solidFill>
              </a:rPr>
              <a:t>тип</a:t>
            </a:r>
            <a:r>
              <a:rPr lang="en-US" sz="2800" dirty="0" smtClean="0">
                <a:solidFill>
                  <a:schemeClr val="tx2"/>
                </a:solidFill>
              </a:rPr>
              <a:t>&gt;</a:t>
            </a:r>
            <a:r>
              <a:rPr lang="ru-RU" sz="2800" dirty="0" smtClean="0">
                <a:solidFill>
                  <a:schemeClr val="tx2"/>
                </a:solidFill>
              </a:rPr>
              <a:t> :: </a:t>
            </a:r>
            <a:r>
              <a:rPr lang="en-US" sz="2800" dirty="0" err="1" smtClean="0">
                <a:solidFill>
                  <a:schemeClr val="tx2"/>
                </a:solidFill>
              </a:rPr>
              <a:t>reverse_iterator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ru-RU" sz="2800" dirty="0" err="1" smtClean="0">
                <a:solidFill>
                  <a:schemeClr val="tx2"/>
                </a:solidFill>
              </a:rPr>
              <a:t>имя_итер</a:t>
            </a:r>
            <a:r>
              <a:rPr lang="ru-RU" sz="2800" dirty="0" smtClean="0">
                <a:solidFill>
                  <a:schemeClr val="tx2"/>
                </a:solidFill>
              </a:rPr>
              <a:t>.;</a:t>
            </a:r>
          </a:p>
          <a:p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Итераторы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/>
                </a:solidFill>
              </a:rPr>
              <a:t>Пример.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list &lt;double&gt; list1;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list1.push_front(5.5);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list1.push_front(6.4);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list1.push_front(7.3);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list1.push_front(8.2);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//Output all elements: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list &lt;double&gt; :: </a:t>
            </a:r>
            <a:r>
              <a:rPr lang="en-US" sz="2800" dirty="0" err="1" smtClean="0">
                <a:solidFill>
                  <a:schemeClr val="tx2"/>
                </a:solidFill>
              </a:rPr>
              <a:t>iterator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iter</a:t>
            </a:r>
            <a:r>
              <a:rPr lang="en-US" sz="28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 err="1" smtClean="0">
                <a:solidFill>
                  <a:schemeClr val="tx2"/>
                </a:solidFill>
              </a:rPr>
              <a:t>iter</a:t>
            </a:r>
            <a:r>
              <a:rPr lang="en-US" sz="2800" dirty="0" smtClean="0">
                <a:solidFill>
                  <a:schemeClr val="tx2"/>
                </a:solidFill>
              </a:rPr>
              <a:t> = list1.begin();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for(</a:t>
            </a:r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=0;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 &lt; list1.size();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++)</a:t>
            </a:r>
          </a:p>
          <a:p>
            <a:pPr lvl="1"/>
            <a:r>
              <a:rPr lang="en-US" sz="2800" dirty="0" err="1" smtClean="0">
                <a:solidFill>
                  <a:schemeClr val="tx2"/>
                </a:solidFill>
              </a:rPr>
              <a:t>cout</a:t>
            </a:r>
            <a:r>
              <a:rPr lang="en-US" sz="2800" dirty="0" smtClean="0">
                <a:solidFill>
                  <a:schemeClr val="tx2"/>
                </a:solidFill>
              </a:rPr>
              <a:t> &lt;&lt;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 &lt;&lt; "-</a:t>
            </a:r>
            <a:r>
              <a:rPr lang="en-US" sz="2800" dirty="0" err="1" smtClean="0">
                <a:solidFill>
                  <a:schemeClr val="tx2"/>
                </a:solidFill>
              </a:rPr>
              <a:t>th</a:t>
            </a:r>
            <a:r>
              <a:rPr lang="en-US" sz="2800" dirty="0" smtClean="0">
                <a:solidFill>
                  <a:schemeClr val="tx2"/>
                </a:solidFill>
              </a:rPr>
              <a:t> element = "&lt;&lt; *(</a:t>
            </a:r>
            <a:r>
              <a:rPr lang="en-US" sz="2800" dirty="0" err="1" smtClean="0">
                <a:solidFill>
                  <a:schemeClr val="tx2"/>
                </a:solidFill>
              </a:rPr>
              <a:t>iter</a:t>
            </a:r>
            <a:r>
              <a:rPr lang="en-US" sz="2800" dirty="0" smtClean="0">
                <a:solidFill>
                  <a:schemeClr val="tx2"/>
                </a:solidFill>
              </a:rPr>
              <a:t>++) &lt;&lt; "\n";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Итераторы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1430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/>
                </a:solidFill>
              </a:rPr>
              <a:t>Пример №2.</a:t>
            </a:r>
          </a:p>
          <a:p>
            <a:r>
              <a:rPr lang="ru-RU" sz="3200" dirty="0" smtClean="0">
                <a:solidFill>
                  <a:schemeClr val="tx2"/>
                </a:solidFill>
              </a:rPr>
              <a:t>Итераторы разных типов могут выполнять разные действия.</a:t>
            </a:r>
            <a:endParaRPr lang="ru-RU" sz="2400" dirty="0" smtClean="0">
              <a:solidFill>
                <a:schemeClr val="tx2"/>
              </a:solidFill>
            </a:endParaRPr>
          </a:p>
          <a:p>
            <a:r>
              <a:rPr lang="en-US" sz="2400" dirty="0" err="1" smtClean="0">
                <a:solidFill>
                  <a:schemeClr val="tx2"/>
                </a:solidFill>
              </a:rPr>
              <a:t>deque</a:t>
            </a:r>
            <a:r>
              <a:rPr lang="en-US" sz="2400" dirty="0" smtClean="0">
                <a:solidFill>
                  <a:schemeClr val="tx2"/>
                </a:solidFill>
              </a:rPr>
              <a:t> &lt;double&gt; d1;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d1.push_front(5.5);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d1.push_front(6.4);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d1.push_front(7.3);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d1.push_front(8.2);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//Output all elements: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deque</a:t>
            </a:r>
            <a:r>
              <a:rPr lang="en-US" sz="2400" dirty="0" smtClean="0">
                <a:solidFill>
                  <a:schemeClr val="tx2"/>
                </a:solidFill>
              </a:rPr>
              <a:t> &lt;double&gt; :: </a:t>
            </a:r>
            <a:r>
              <a:rPr lang="en-US" sz="2400" dirty="0" err="1" smtClean="0">
                <a:solidFill>
                  <a:schemeClr val="tx2"/>
                </a:solidFill>
              </a:rPr>
              <a:t>iterator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iter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iter</a:t>
            </a:r>
            <a:r>
              <a:rPr lang="en-US" sz="2400" dirty="0" smtClean="0">
                <a:solidFill>
                  <a:schemeClr val="tx2"/>
                </a:solidFill>
              </a:rPr>
              <a:t> = d1.begin();</a:t>
            </a:r>
          </a:p>
          <a:p>
            <a:r>
              <a:rPr lang="nn-NO" sz="2400" dirty="0" smtClean="0">
                <a:solidFill>
                  <a:schemeClr val="tx2"/>
                </a:solidFill>
              </a:rPr>
              <a:t>for(int i=0; i &lt; d1.size(); i++)</a:t>
            </a:r>
          </a:p>
          <a:p>
            <a:pPr lvl="1"/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 &lt;&lt; "-</a:t>
            </a:r>
            <a:r>
              <a:rPr lang="en-US" sz="2400" dirty="0" err="1" smtClean="0">
                <a:solidFill>
                  <a:schemeClr val="tx2"/>
                </a:solidFill>
              </a:rPr>
              <a:t>th</a:t>
            </a:r>
            <a:r>
              <a:rPr lang="en-US" sz="2400" dirty="0" smtClean="0">
                <a:solidFill>
                  <a:schemeClr val="tx2"/>
                </a:solidFill>
              </a:rPr>
              <a:t> element = "&lt;&lt; *(</a:t>
            </a:r>
            <a:r>
              <a:rPr lang="en-US" sz="2400" dirty="0" err="1" smtClean="0">
                <a:solidFill>
                  <a:schemeClr val="tx2"/>
                </a:solidFill>
              </a:rPr>
              <a:t>iter+i</a:t>
            </a:r>
            <a:r>
              <a:rPr lang="en-US" sz="2400" dirty="0" smtClean="0">
                <a:solidFill>
                  <a:schemeClr val="tx2"/>
                </a:solidFill>
              </a:rPr>
              <a:t>) &lt;&lt; "\n";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Итераторы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итераторов различных типов доступны различные операции. Пример:</a:t>
            </a:r>
          </a:p>
          <a:p>
            <a:r>
              <a:rPr lang="ru-RU" sz="3200" dirty="0" smtClean="0"/>
              <a:t>Для итераторов контейнеров </a:t>
            </a:r>
            <a:r>
              <a:rPr lang="en-US" sz="3200" b="1" dirty="0" smtClean="0"/>
              <a:t>vector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en-US" sz="3200" b="1" dirty="0" err="1" smtClean="0"/>
              <a:t>deque</a:t>
            </a:r>
            <a:r>
              <a:rPr lang="en-US" sz="3200" dirty="0" smtClean="0"/>
              <a:t> </a:t>
            </a:r>
            <a:r>
              <a:rPr lang="ru-RU" sz="3200" dirty="0" smtClean="0"/>
              <a:t>доступны действия </a:t>
            </a:r>
            <a:r>
              <a:rPr lang="ru-RU" sz="3200" b="1" dirty="0" smtClean="0"/>
              <a:t>++, --, +, -, +=, -=</a:t>
            </a:r>
            <a:r>
              <a:rPr lang="ru-RU" sz="3200" dirty="0" smtClean="0"/>
              <a:t> и все операторы сравнения.</a:t>
            </a:r>
          </a:p>
          <a:p>
            <a:r>
              <a:rPr lang="ru-RU" sz="3200" dirty="0" smtClean="0"/>
              <a:t>Для итераторов контейнеров </a:t>
            </a:r>
            <a:r>
              <a:rPr lang="en-US" sz="3200" b="1" dirty="0" smtClean="0"/>
              <a:t>list, map, </a:t>
            </a:r>
            <a:r>
              <a:rPr lang="en-US" sz="3200" b="1" dirty="0" err="1" smtClean="0"/>
              <a:t>multimap</a:t>
            </a:r>
            <a:r>
              <a:rPr lang="en-US" sz="3200" b="1" dirty="0" smtClean="0"/>
              <a:t>, set, </a:t>
            </a:r>
            <a:r>
              <a:rPr lang="en-US" sz="3200" b="1" dirty="0" err="1" smtClean="0"/>
              <a:t>multiset</a:t>
            </a:r>
            <a:r>
              <a:rPr lang="en-US" sz="3200" dirty="0" smtClean="0"/>
              <a:t> – </a:t>
            </a:r>
            <a:r>
              <a:rPr lang="ru-RU" sz="3200" dirty="0" smtClean="0"/>
              <a:t>действия </a:t>
            </a:r>
            <a:r>
              <a:rPr lang="ru-RU" sz="3200" b="1" dirty="0" smtClean="0"/>
              <a:t>++, -- </a:t>
            </a:r>
            <a:r>
              <a:rPr lang="ru-RU" sz="3200" dirty="0" smtClean="0"/>
              <a:t>и операторы сравнения </a:t>
            </a:r>
            <a:r>
              <a:rPr lang="ru-RU" sz="3200" b="1" dirty="0" smtClean="0"/>
              <a:t>==, !=</a:t>
            </a:r>
          </a:p>
          <a:p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Введение в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Алгоритмы в </a:t>
            </a:r>
            <a:r>
              <a:rPr lang="en-US" sz="3200" dirty="0" smtClean="0"/>
              <a:t>STL </a:t>
            </a:r>
            <a:r>
              <a:rPr lang="ru-RU" sz="3200" dirty="0" smtClean="0"/>
              <a:t>не зависят от вида контейнера и типа элементов контейнера. Такая независимость достигается путём применения </a:t>
            </a:r>
            <a:r>
              <a:rPr lang="ru-RU" sz="3200" i="1" dirty="0" smtClean="0"/>
              <a:t>итераторов</a:t>
            </a:r>
            <a:r>
              <a:rPr lang="ru-RU" sz="3200" dirty="0" smtClean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Итераторы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Если </a:t>
            </a:r>
            <a:r>
              <a:rPr lang="en-US" sz="3200" dirty="0" err="1" smtClean="0"/>
              <a:t>iter</a:t>
            </a:r>
            <a:r>
              <a:rPr lang="en-US" sz="3200" dirty="0" smtClean="0"/>
              <a:t> – </a:t>
            </a:r>
            <a:r>
              <a:rPr lang="ru-RU" sz="3200" dirty="0" smtClean="0"/>
              <a:t>это итератор, то:</a:t>
            </a:r>
          </a:p>
          <a:p>
            <a:r>
              <a:rPr lang="ru-RU" sz="3200" b="1" dirty="0" smtClean="0"/>
              <a:t>* </a:t>
            </a:r>
            <a:r>
              <a:rPr lang="en-US" sz="3200" b="1" dirty="0" err="1" smtClean="0"/>
              <a:t>iter</a:t>
            </a:r>
            <a:r>
              <a:rPr lang="en-US" sz="3200" b="1" dirty="0" smtClean="0"/>
              <a:t> = x; - </a:t>
            </a:r>
            <a:r>
              <a:rPr lang="ru-RU" sz="3200" b="1" dirty="0" smtClean="0"/>
              <a:t>запись значения </a:t>
            </a:r>
            <a:r>
              <a:rPr lang="en-US" sz="3200" b="1" dirty="0" smtClean="0"/>
              <a:t>x </a:t>
            </a:r>
            <a:r>
              <a:rPr lang="ru-RU" sz="3200" b="1" dirty="0" smtClean="0"/>
              <a:t>в позицию, определяемую итератором</a:t>
            </a:r>
          </a:p>
          <a:p>
            <a:r>
              <a:rPr lang="en-US" sz="3200" b="1" dirty="0" smtClean="0"/>
              <a:t>x = *</a:t>
            </a:r>
            <a:r>
              <a:rPr lang="en-US" sz="3200" b="1" dirty="0" err="1" smtClean="0"/>
              <a:t>iter</a:t>
            </a:r>
            <a:r>
              <a:rPr lang="en-US" sz="3200" b="1" dirty="0" smtClean="0"/>
              <a:t>; - </a:t>
            </a:r>
            <a:r>
              <a:rPr lang="ru-RU" sz="3200" b="1" dirty="0" smtClean="0"/>
              <a:t>чтение в переменную </a:t>
            </a:r>
            <a:r>
              <a:rPr lang="en-US" sz="3200" b="1" dirty="0" smtClean="0"/>
              <a:t>x </a:t>
            </a:r>
            <a:r>
              <a:rPr lang="ru-RU" sz="3200" b="1" dirty="0" smtClean="0"/>
              <a:t>значения из позиции, определяемой итератором</a:t>
            </a:r>
          </a:p>
          <a:p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Функторы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Функторы или объекты-функции или функциональные объекты – это объекты, к которым можно обратиться, используя синтаксис вызова функций:</a:t>
            </a:r>
          </a:p>
          <a:p>
            <a:endParaRPr lang="ru-RU" sz="3200" b="1" dirty="0" smtClean="0"/>
          </a:p>
          <a:p>
            <a:r>
              <a:rPr lang="ru-RU" sz="3200" b="1" dirty="0" err="1" smtClean="0"/>
              <a:t>Имя_объекта</a:t>
            </a:r>
            <a:r>
              <a:rPr lang="ru-RU" sz="3200" b="1" dirty="0" smtClean="0"/>
              <a:t>(</a:t>
            </a:r>
            <a:r>
              <a:rPr lang="ru-RU" sz="3200" b="1" dirty="0" err="1" smtClean="0"/>
              <a:t>список_аргументов</a:t>
            </a:r>
            <a:r>
              <a:rPr lang="ru-RU" sz="3200" b="1" dirty="0" smtClean="0"/>
              <a:t>)</a:t>
            </a:r>
          </a:p>
          <a:p>
            <a:endParaRPr lang="ru-RU" sz="3200" dirty="0" smtClean="0"/>
          </a:p>
          <a:p>
            <a:r>
              <a:rPr lang="ru-RU" sz="3200" dirty="0" smtClean="0"/>
              <a:t>Т.к. функтор является объектом, то он может сохранять некоторое состояние.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Функторы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 функторах нужно переопределять операцию () (круглые скобки).</a:t>
            </a:r>
          </a:p>
          <a:p>
            <a:endParaRPr lang="ru-RU" sz="3200" dirty="0" smtClean="0"/>
          </a:p>
          <a:p>
            <a:r>
              <a:rPr lang="ru-RU" sz="3200" dirty="0" smtClean="0"/>
              <a:t>Функторы часто используются в сочетании с алгоритмами </a:t>
            </a:r>
            <a:r>
              <a:rPr lang="en-US" sz="3200" dirty="0" smtClean="0"/>
              <a:t>STL.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Одна из функций </a:t>
            </a:r>
            <a:r>
              <a:rPr lang="en-US" sz="3200" dirty="0" smtClean="0"/>
              <a:t>STL </a:t>
            </a:r>
            <a:r>
              <a:rPr lang="ru-RU" sz="3200" dirty="0" smtClean="0"/>
              <a:t>для генерации последовательностей –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generate(</a:t>
            </a:r>
            <a:r>
              <a:rPr lang="en-US" sz="3200" dirty="0" err="1" smtClean="0"/>
              <a:t>first_el</a:t>
            </a:r>
            <a:r>
              <a:rPr lang="en-US" sz="3200" dirty="0" smtClean="0"/>
              <a:t>, </a:t>
            </a:r>
            <a:r>
              <a:rPr lang="en-US" sz="3200" dirty="0" err="1" smtClean="0"/>
              <a:t>last_el</a:t>
            </a:r>
            <a:r>
              <a:rPr lang="en-US" sz="3200" dirty="0" smtClean="0"/>
              <a:t>, </a:t>
            </a:r>
            <a:r>
              <a:rPr lang="en-US" sz="3200" dirty="0" err="1" smtClean="0"/>
              <a:t>functor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ru-RU" sz="3200" dirty="0" smtClean="0"/>
              <a:t>Функтор вызывается заново для каждого </a:t>
            </a:r>
            <a:r>
              <a:rPr lang="ru-RU" sz="3200" dirty="0" err="1" smtClean="0"/>
              <a:t>эл-та</a:t>
            </a:r>
            <a:r>
              <a:rPr lang="ru-RU" sz="3200" dirty="0" smtClean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Функторы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Пример.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class </a:t>
            </a:r>
            <a:r>
              <a:rPr lang="en-US" sz="2400" dirty="0" err="1" smtClean="0">
                <a:solidFill>
                  <a:schemeClr val="tx2"/>
                </a:solidFill>
              </a:rPr>
              <a:t>functorFib</a:t>
            </a:r>
            <a:r>
              <a:rPr lang="en-US" sz="24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one, two;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public:</a:t>
            </a:r>
          </a:p>
          <a:p>
            <a:pPr lvl="1"/>
            <a:r>
              <a:rPr lang="en-US" sz="2400" dirty="0" err="1" smtClean="0">
                <a:solidFill>
                  <a:schemeClr val="tx2"/>
                </a:solidFill>
              </a:rPr>
              <a:t>functorFib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x=1, 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y=1) :one(x), two(y){}</a:t>
            </a:r>
          </a:p>
          <a:p>
            <a:pPr lvl="1"/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operator()(void){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z;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z = </a:t>
            </a:r>
            <a:r>
              <a:rPr lang="en-US" sz="2400" dirty="0" err="1" smtClean="0">
                <a:solidFill>
                  <a:schemeClr val="tx2"/>
                </a:solidFill>
              </a:rPr>
              <a:t>one+two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one=two;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two=z;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return z;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};</a:t>
            </a:r>
          </a:p>
          <a:p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Функторы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2"/>
                </a:solidFill>
              </a:rPr>
              <a:t>Пример.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void main()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functorFib</a:t>
            </a:r>
            <a:r>
              <a:rPr lang="en-US" sz="2000" dirty="0" smtClean="0">
                <a:solidFill>
                  <a:schemeClr val="tx2"/>
                </a:solidFill>
              </a:rPr>
              <a:t> fib(2, 3);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vector &lt;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&gt; vect1(5);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vector &lt;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&gt; vect2(6);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generate(vect1.begin(), vect1.end(), </a:t>
            </a:r>
            <a:r>
              <a:rPr lang="en-US" sz="2000" dirty="0" err="1" smtClean="0">
                <a:solidFill>
                  <a:schemeClr val="tx2"/>
                </a:solidFill>
              </a:rPr>
              <a:t>functorFib</a:t>
            </a:r>
            <a:r>
              <a:rPr lang="en-US" sz="2000" dirty="0" smtClean="0">
                <a:solidFill>
                  <a:schemeClr val="tx2"/>
                </a:solidFill>
              </a:rPr>
              <a:t>(-1, -2));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generate(vect2.begin(), vect2.end(), fib);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// </a:t>
            </a:r>
            <a:r>
              <a:rPr lang="ru-RU" sz="2000" dirty="0" smtClean="0">
                <a:solidFill>
                  <a:schemeClr val="tx2"/>
                </a:solidFill>
              </a:rPr>
              <a:t>не забудьте </a:t>
            </a:r>
            <a:r>
              <a:rPr lang="en-US" sz="2000" dirty="0" smtClean="0">
                <a:solidFill>
                  <a:schemeClr val="tx2"/>
                </a:solidFill>
              </a:rPr>
              <a:t>#include &lt;algorithm&gt; 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for(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=0;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&lt;5;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++){</a:t>
            </a:r>
          </a:p>
          <a:p>
            <a:pPr lvl="2"/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vect1.at(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) &lt;&lt; '\t';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</a:t>
            </a:r>
            <a:r>
              <a:rPr 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for(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=0;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&lt;6;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++){</a:t>
            </a:r>
          </a:p>
          <a:p>
            <a:pPr lvl="2"/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vect2.at(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) &lt;&lt; '\t';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447800"/>
            <a:ext cx="63627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Функторы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219200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</a:rPr>
              <a:t>Ещё один п</a:t>
            </a:r>
            <a:r>
              <a:rPr lang="ru-RU" sz="1400" dirty="0" smtClean="0">
                <a:solidFill>
                  <a:schemeClr val="tx2"/>
                </a:solidFill>
              </a:rPr>
              <a:t>ример</a:t>
            </a:r>
            <a:r>
              <a:rPr lang="ru-RU" sz="1400" dirty="0" smtClean="0">
                <a:solidFill>
                  <a:schemeClr val="tx2"/>
                </a:solidFill>
              </a:rPr>
              <a:t>.</a:t>
            </a:r>
          </a:p>
          <a:p>
            <a:endParaRPr lang="ru-RU" sz="1400" dirty="0" smtClean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#include "</a:t>
            </a:r>
            <a:r>
              <a:rPr lang="en-US" sz="1400" dirty="0" err="1" smtClean="0">
                <a:solidFill>
                  <a:schemeClr val="tx2"/>
                </a:solidFill>
              </a:rPr>
              <a:t>stdafx.h</a:t>
            </a:r>
            <a:r>
              <a:rPr lang="en-US" sz="1400" dirty="0" smtClean="0">
                <a:solidFill>
                  <a:schemeClr val="tx2"/>
                </a:solidFill>
              </a:rPr>
              <a:t>"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#include &lt;</a:t>
            </a:r>
            <a:r>
              <a:rPr lang="en-US" sz="1400" dirty="0" err="1" smtClean="0">
                <a:solidFill>
                  <a:schemeClr val="tx2"/>
                </a:solidFill>
              </a:rPr>
              <a:t>iostream</a:t>
            </a:r>
            <a:r>
              <a:rPr lang="en-US" sz="14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#include &lt;vector&gt;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using namespace std;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#include &lt;algorithm&gt;</a:t>
            </a:r>
          </a:p>
          <a:p>
            <a:endParaRPr lang="ru-RU" sz="1400" dirty="0" smtClean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class f{</a:t>
            </a:r>
          </a:p>
          <a:p>
            <a:pPr lvl="1"/>
            <a:r>
              <a:rPr lang="en-US" sz="1400" dirty="0" err="1" smtClean="0">
                <a:solidFill>
                  <a:schemeClr val="tx2"/>
                </a:solidFill>
              </a:rPr>
              <a:t>int</a:t>
            </a:r>
            <a:r>
              <a:rPr lang="en-US" sz="1400" dirty="0" smtClean="0">
                <a:solidFill>
                  <a:schemeClr val="tx2"/>
                </a:solidFill>
              </a:rPr>
              <a:t> number;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public: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f(</a:t>
            </a:r>
            <a:r>
              <a:rPr lang="en-US" sz="1400" dirty="0" err="1" smtClean="0">
                <a:solidFill>
                  <a:schemeClr val="tx2"/>
                </a:solidFill>
              </a:rPr>
              <a:t>int</a:t>
            </a:r>
            <a:r>
              <a:rPr lang="en-US" sz="1400" dirty="0" smtClean="0">
                <a:solidFill>
                  <a:schemeClr val="tx2"/>
                </a:solidFill>
              </a:rPr>
              <a:t> x=1) :number(x) {}</a:t>
            </a:r>
          </a:p>
          <a:p>
            <a:pPr lvl="1"/>
            <a:r>
              <a:rPr lang="en-US" sz="1400" dirty="0" err="1" smtClean="0">
                <a:solidFill>
                  <a:schemeClr val="tx2"/>
                </a:solidFill>
              </a:rPr>
              <a:t>int</a:t>
            </a:r>
            <a:r>
              <a:rPr lang="en-US" sz="1400" dirty="0" smtClean="0">
                <a:solidFill>
                  <a:schemeClr val="tx2"/>
                </a:solidFill>
              </a:rPr>
              <a:t> operator()(void){</a:t>
            </a:r>
          </a:p>
          <a:p>
            <a:pPr lvl="2"/>
            <a:r>
              <a:rPr lang="en-US" sz="1400" dirty="0" err="1" smtClean="0">
                <a:solidFill>
                  <a:schemeClr val="tx2"/>
                </a:solidFill>
              </a:rPr>
              <a:t>int</a:t>
            </a:r>
            <a:r>
              <a:rPr lang="en-US" sz="1400" dirty="0" smtClean="0">
                <a:solidFill>
                  <a:schemeClr val="tx2"/>
                </a:solidFill>
              </a:rPr>
              <a:t> z = number;</a:t>
            </a:r>
          </a:p>
          <a:p>
            <a:pPr lvl="2"/>
            <a:r>
              <a:rPr lang="en-US" sz="1400" dirty="0" smtClean="0">
                <a:solidFill>
                  <a:schemeClr val="tx2"/>
                </a:solidFill>
              </a:rPr>
              <a:t>number++;</a:t>
            </a:r>
          </a:p>
          <a:p>
            <a:pPr lvl="2"/>
            <a:r>
              <a:rPr lang="en-US" sz="1400" dirty="0" smtClean="0">
                <a:solidFill>
                  <a:schemeClr val="tx2"/>
                </a:solidFill>
              </a:rPr>
              <a:t>return z;</a:t>
            </a:r>
          </a:p>
          <a:p>
            <a:pPr lvl="1"/>
            <a:r>
              <a:rPr lang="ru-RU" sz="1400" dirty="0" smtClean="0">
                <a:solidFill>
                  <a:schemeClr val="tx2"/>
                </a:solidFill>
              </a:rPr>
              <a:t>}</a:t>
            </a:r>
          </a:p>
          <a:p>
            <a:r>
              <a:rPr lang="ru-RU" sz="1400" dirty="0" smtClean="0">
                <a:solidFill>
                  <a:schemeClr val="tx2"/>
                </a:solidFill>
              </a:rPr>
              <a:t>};</a:t>
            </a:r>
          </a:p>
          <a:p>
            <a:endParaRPr lang="ru-RU" sz="1400" dirty="0" smtClean="0">
              <a:solidFill>
                <a:schemeClr val="tx2"/>
              </a:solidFill>
            </a:endParaRPr>
          </a:p>
          <a:p>
            <a:r>
              <a:rPr lang="en-US" sz="1400" dirty="0" err="1" smtClean="0">
                <a:solidFill>
                  <a:schemeClr val="tx2"/>
                </a:solidFill>
              </a:rPr>
              <a:t>int</a:t>
            </a:r>
            <a:r>
              <a:rPr lang="en-US" sz="1400" dirty="0" smtClean="0">
                <a:solidFill>
                  <a:schemeClr val="tx2"/>
                </a:solidFill>
              </a:rPr>
              <a:t> main()</a:t>
            </a:r>
          </a:p>
          <a:p>
            <a:r>
              <a:rPr lang="ru-RU" sz="14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vector &lt;</a:t>
            </a:r>
            <a:r>
              <a:rPr lang="en-US" sz="1400" dirty="0" err="1" smtClean="0">
                <a:solidFill>
                  <a:schemeClr val="tx2"/>
                </a:solidFill>
              </a:rPr>
              <a:t>int</a:t>
            </a:r>
            <a:r>
              <a:rPr lang="en-US" sz="1400" dirty="0" smtClean="0">
                <a:solidFill>
                  <a:schemeClr val="tx2"/>
                </a:solidFill>
              </a:rPr>
              <a:t>&gt; vect1(6);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generate(vect1.begin(), vect1.end(), f(10));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for(</a:t>
            </a:r>
            <a:r>
              <a:rPr lang="en-US" sz="1400" dirty="0" err="1" smtClean="0">
                <a:solidFill>
                  <a:schemeClr val="tx2"/>
                </a:solidFill>
              </a:rPr>
              <a:t>int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</a:rPr>
              <a:t>i</a:t>
            </a:r>
            <a:r>
              <a:rPr lang="en-US" sz="1400" dirty="0" smtClean="0">
                <a:solidFill>
                  <a:schemeClr val="tx2"/>
                </a:solidFill>
              </a:rPr>
              <a:t>=0; </a:t>
            </a:r>
            <a:r>
              <a:rPr lang="en-US" sz="1400" dirty="0" err="1" smtClean="0">
                <a:solidFill>
                  <a:schemeClr val="tx2"/>
                </a:solidFill>
              </a:rPr>
              <a:t>i</a:t>
            </a:r>
            <a:r>
              <a:rPr lang="en-US" sz="1400" dirty="0" smtClean="0">
                <a:solidFill>
                  <a:schemeClr val="tx2"/>
                </a:solidFill>
              </a:rPr>
              <a:t>&lt;6; </a:t>
            </a:r>
            <a:r>
              <a:rPr lang="en-US" sz="1400" dirty="0" err="1" smtClean="0">
                <a:solidFill>
                  <a:schemeClr val="tx2"/>
                </a:solidFill>
              </a:rPr>
              <a:t>i</a:t>
            </a:r>
            <a:r>
              <a:rPr lang="en-US" sz="1400" dirty="0" smtClean="0">
                <a:solidFill>
                  <a:schemeClr val="tx2"/>
                </a:solidFill>
              </a:rPr>
              <a:t>++)</a:t>
            </a:r>
            <a:r>
              <a:rPr lang="ru-RU" sz="1400" dirty="0" smtClean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{</a:t>
            </a:r>
            <a:r>
              <a:rPr lang="en-US" sz="1400" dirty="0" err="1" smtClean="0">
                <a:solidFill>
                  <a:schemeClr val="tx2"/>
                </a:solidFill>
              </a:rPr>
              <a:t>cout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&lt;&lt; vect1.at(</a:t>
            </a:r>
            <a:r>
              <a:rPr lang="en-US" sz="1400" dirty="0" err="1" smtClean="0">
                <a:solidFill>
                  <a:schemeClr val="tx2"/>
                </a:solidFill>
              </a:rPr>
              <a:t>i</a:t>
            </a:r>
            <a:r>
              <a:rPr lang="en-US" sz="1400" dirty="0" smtClean="0">
                <a:solidFill>
                  <a:schemeClr val="tx2"/>
                </a:solidFill>
              </a:rPr>
              <a:t>) &lt;&lt; '\</a:t>
            </a:r>
            <a:r>
              <a:rPr lang="en-US" sz="1400" dirty="0" smtClean="0">
                <a:solidFill>
                  <a:schemeClr val="tx2"/>
                </a:solidFill>
              </a:rPr>
              <a:t>t‘;</a:t>
            </a:r>
            <a:r>
              <a:rPr lang="ru-RU" sz="1400" dirty="0" smtClean="0">
                <a:solidFill>
                  <a:schemeClr val="tx2"/>
                </a:solidFill>
              </a:rPr>
              <a:t>}</a:t>
            </a:r>
            <a:endParaRPr lang="ru-RU" sz="1400" dirty="0" smtClean="0">
              <a:solidFill>
                <a:schemeClr val="tx2"/>
              </a:solidFill>
            </a:endParaRP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14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Заголовки: </a:t>
            </a:r>
            <a:r>
              <a:rPr lang="en-US" sz="3200" dirty="0" smtClean="0"/>
              <a:t>&lt;algorithm&gt;, &lt;numeric&gt;, &lt;</a:t>
            </a:r>
            <a:r>
              <a:rPr lang="en-US" sz="3200" dirty="0" err="1" smtClean="0"/>
              <a:t>cstdlib</a:t>
            </a:r>
            <a:r>
              <a:rPr lang="en-US" sz="3200" dirty="0" smtClean="0"/>
              <a:t>&gt;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ru-RU" sz="3200" b="1" dirty="0" smtClean="0"/>
              <a:t>Функции сравнения и обмена: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min(),</a:t>
            </a:r>
          </a:p>
          <a:p>
            <a:r>
              <a:rPr lang="en-US" sz="3200" dirty="0" smtClean="0"/>
              <a:t>max(),</a:t>
            </a:r>
          </a:p>
          <a:p>
            <a:r>
              <a:rPr lang="en-US" sz="3200" dirty="0" smtClean="0"/>
              <a:t>swap(),</a:t>
            </a:r>
          </a:p>
          <a:p>
            <a:r>
              <a:rPr lang="en-US" sz="3200" dirty="0" err="1" smtClean="0"/>
              <a:t>max_element</a:t>
            </a:r>
            <a:r>
              <a:rPr lang="en-US" sz="3200" dirty="0" smtClean="0"/>
              <a:t>(),</a:t>
            </a:r>
          </a:p>
          <a:p>
            <a:r>
              <a:rPr lang="en-US" sz="3200" dirty="0" err="1" smtClean="0"/>
              <a:t>min_element</a:t>
            </a:r>
            <a:r>
              <a:rPr lang="en-US" sz="3200" dirty="0" smtClean="0"/>
              <a:t>()</a:t>
            </a:r>
            <a:endParaRPr lang="ru-RU" sz="3200" dirty="0" smtClean="0"/>
          </a:p>
          <a:p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/>
                </a:solidFill>
              </a:rPr>
              <a:t>Пример применения: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vector&lt;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&gt; v(6);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generate(</a:t>
            </a:r>
            <a:r>
              <a:rPr lang="en-US" sz="3200" dirty="0" err="1" smtClean="0">
                <a:solidFill>
                  <a:schemeClr val="tx2"/>
                </a:solidFill>
              </a:rPr>
              <a:t>v.begin</a:t>
            </a:r>
            <a:r>
              <a:rPr lang="en-US" sz="3200" dirty="0" smtClean="0">
                <a:solidFill>
                  <a:schemeClr val="tx2"/>
                </a:solidFill>
              </a:rPr>
              <a:t>(), </a:t>
            </a:r>
            <a:r>
              <a:rPr lang="en-US" sz="3200" dirty="0" err="1" smtClean="0">
                <a:solidFill>
                  <a:schemeClr val="tx2"/>
                </a:solidFill>
              </a:rPr>
              <a:t>v.end</a:t>
            </a:r>
            <a:r>
              <a:rPr lang="en-US" sz="3200" dirty="0" smtClean="0">
                <a:solidFill>
                  <a:schemeClr val="tx2"/>
                </a:solidFill>
              </a:rPr>
              <a:t>(), </a:t>
            </a:r>
            <a:r>
              <a:rPr lang="en-US" sz="3200" dirty="0" err="1" smtClean="0">
                <a:solidFill>
                  <a:schemeClr val="tx2"/>
                </a:solidFill>
              </a:rPr>
              <a:t>functorFib</a:t>
            </a:r>
            <a:r>
              <a:rPr lang="en-US" sz="3200" dirty="0" smtClean="0">
                <a:solidFill>
                  <a:schemeClr val="tx2"/>
                </a:solidFill>
              </a:rPr>
              <a:t>(-1,-2));</a:t>
            </a:r>
          </a:p>
          <a:p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*</a:t>
            </a:r>
            <a:r>
              <a:rPr lang="en-US" sz="3200" dirty="0" err="1" smtClean="0">
                <a:solidFill>
                  <a:schemeClr val="tx2"/>
                </a:solidFill>
              </a:rPr>
              <a:t>min_element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</a:rPr>
              <a:t>v.begin</a:t>
            </a:r>
            <a:r>
              <a:rPr lang="en-US" sz="3200" dirty="0" smtClean="0">
                <a:solidFill>
                  <a:schemeClr val="tx2"/>
                </a:solidFill>
              </a:rPr>
              <a:t>(), </a:t>
            </a:r>
            <a:r>
              <a:rPr lang="en-US" sz="3200" dirty="0" err="1" smtClean="0">
                <a:solidFill>
                  <a:schemeClr val="tx2"/>
                </a:solidFill>
              </a:rPr>
              <a:t>v.end</a:t>
            </a:r>
            <a:r>
              <a:rPr lang="en-US" sz="3200" dirty="0" smtClean="0">
                <a:solidFill>
                  <a:schemeClr val="tx2"/>
                </a:solidFill>
              </a:rPr>
              <a:t>()) &lt;&lt; </a:t>
            </a:r>
            <a:r>
              <a:rPr lang="en-US" sz="3200" dirty="0" err="1" smtClean="0">
                <a:solidFill>
                  <a:schemeClr val="tx2"/>
                </a:solidFill>
              </a:rPr>
              <a:t>endl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Вывод: -34</a:t>
            </a:r>
          </a:p>
          <a:p>
            <a:endParaRPr lang="ru-RU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/>
                </a:solidFill>
              </a:rPr>
              <a:t>Пример применения:</a:t>
            </a:r>
          </a:p>
          <a:p>
            <a:r>
              <a:rPr lang="en-US" sz="3200" dirty="0" err="1" smtClean="0">
                <a:solidFill>
                  <a:schemeClr val="tx2"/>
                </a:solidFill>
              </a:rPr>
              <a:t>bool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myMax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a, 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b){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return (a&lt;b);</a:t>
            </a:r>
          </a:p>
          <a:p>
            <a:r>
              <a:rPr lang="ru-RU" sz="3200" dirty="0" smtClean="0">
                <a:solidFill>
                  <a:schemeClr val="tx2"/>
                </a:solidFill>
              </a:rPr>
              <a:t>}</a:t>
            </a:r>
          </a:p>
          <a:p>
            <a:endParaRPr lang="ru-RU" sz="3200" dirty="0" smtClean="0">
              <a:solidFill>
                <a:schemeClr val="tx2"/>
              </a:solidFill>
            </a:endParaRPr>
          </a:p>
          <a:p>
            <a:r>
              <a:rPr lang="en-US" sz="3200" dirty="0" smtClean="0">
                <a:solidFill>
                  <a:schemeClr val="tx2"/>
                </a:solidFill>
              </a:rPr>
              <a:t>void main()</a:t>
            </a:r>
          </a:p>
          <a:p>
            <a:r>
              <a:rPr lang="ru-RU" sz="3200" dirty="0" smtClean="0">
                <a:solidFill>
                  <a:schemeClr val="tx2"/>
                </a:solidFill>
              </a:rPr>
              <a:t>{</a:t>
            </a:r>
          </a:p>
          <a:p>
            <a:r>
              <a:rPr lang="fr-FR" sz="3200" dirty="0" smtClean="0">
                <a:solidFill>
                  <a:schemeClr val="tx2"/>
                </a:solidFill>
              </a:rPr>
              <a:t>cout &lt;&lt; max(88, 77, myMax) &lt;&lt; endl;</a:t>
            </a:r>
          </a:p>
          <a:p>
            <a:r>
              <a:rPr lang="ru-RU" sz="3200" dirty="0" smtClean="0">
                <a:solidFill>
                  <a:schemeClr val="tx2"/>
                </a:solidFill>
              </a:rPr>
              <a:t>// возвращается значение </a:t>
            </a:r>
            <a:r>
              <a:rPr lang="ru-RU" sz="3200" dirty="0" err="1" smtClean="0">
                <a:solidFill>
                  <a:schemeClr val="tx2"/>
                </a:solidFill>
              </a:rPr>
              <a:t>b</a:t>
            </a:r>
            <a:r>
              <a:rPr lang="ru-RU" sz="3200" dirty="0" smtClean="0">
                <a:solidFill>
                  <a:schemeClr val="tx2"/>
                </a:solidFill>
              </a:rPr>
              <a:t>, если </a:t>
            </a:r>
            <a:r>
              <a:rPr lang="ru-RU" sz="3200" dirty="0" err="1" smtClean="0">
                <a:solidFill>
                  <a:schemeClr val="tx2"/>
                </a:solidFill>
              </a:rPr>
              <a:t>a</a:t>
            </a:r>
            <a:r>
              <a:rPr lang="ru-RU" sz="3200" dirty="0" smtClean="0">
                <a:solidFill>
                  <a:schemeClr val="tx2"/>
                </a:solidFill>
              </a:rPr>
              <a:t>&lt;</a:t>
            </a:r>
            <a:r>
              <a:rPr lang="ru-RU" sz="3200" dirty="0" err="1" smtClean="0">
                <a:solidFill>
                  <a:schemeClr val="tx2"/>
                </a:solidFill>
              </a:rPr>
              <a:t>b</a:t>
            </a:r>
            <a:endParaRPr lang="ru-RU" sz="3200" dirty="0" smtClean="0">
              <a:solidFill>
                <a:schemeClr val="tx2"/>
              </a:solidFill>
            </a:endParaRPr>
          </a:p>
          <a:p>
            <a:r>
              <a:rPr lang="ru-RU" sz="3200" dirty="0" smtClean="0">
                <a:solidFill>
                  <a:schemeClr val="tx2"/>
                </a:solidFill>
              </a:rPr>
              <a:t>}</a:t>
            </a:r>
          </a:p>
          <a:p>
            <a:endParaRPr lang="ru-RU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Присваивание значений </a:t>
            </a:r>
            <a:r>
              <a:rPr lang="en-US" sz="3200" b="1" dirty="0" smtClean="0"/>
              <a:t>n </a:t>
            </a:r>
            <a:r>
              <a:rPr lang="ru-RU" sz="3200" b="1" dirty="0" smtClean="0"/>
              <a:t>элементам</a:t>
            </a:r>
            <a:endParaRPr lang="en-US" sz="3200" b="1" dirty="0" smtClean="0"/>
          </a:p>
          <a:p>
            <a:r>
              <a:rPr lang="en-US" sz="3200" dirty="0" err="1" smtClean="0"/>
              <a:t>generate_n</a:t>
            </a:r>
            <a:r>
              <a:rPr lang="en-US" sz="3200" dirty="0" smtClean="0"/>
              <a:t>(first, n, </a:t>
            </a:r>
            <a:r>
              <a:rPr lang="en-US" sz="3200" dirty="0" err="1" smtClean="0"/>
              <a:t>functor</a:t>
            </a:r>
            <a:r>
              <a:rPr lang="en-US" sz="3200" dirty="0" smtClean="0"/>
              <a:t>)</a:t>
            </a:r>
          </a:p>
          <a:p>
            <a:r>
              <a:rPr lang="ru-RU" sz="3200" dirty="0" smtClean="0">
                <a:solidFill>
                  <a:schemeClr val="tx2"/>
                </a:solidFill>
              </a:rPr>
              <a:t>Пример.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void main()</a:t>
            </a:r>
          </a:p>
          <a:p>
            <a:r>
              <a:rPr lang="ru-RU" sz="32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a[] = {11, 22, 33, 44, 55, 66};</a:t>
            </a:r>
          </a:p>
          <a:p>
            <a:pPr lvl="1"/>
            <a:r>
              <a:rPr lang="en-US" sz="3200" dirty="0" smtClean="0">
                <a:solidFill>
                  <a:schemeClr val="tx2"/>
                </a:solidFill>
              </a:rPr>
              <a:t>vector &lt;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&gt; v(5);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generate_n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</a:rPr>
              <a:t>v.begin</a:t>
            </a:r>
            <a:r>
              <a:rPr lang="en-US" sz="3200" dirty="0" smtClean="0">
                <a:solidFill>
                  <a:schemeClr val="tx2"/>
                </a:solidFill>
              </a:rPr>
              <a:t>(), 5, </a:t>
            </a:r>
            <a:r>
              <a:rPr lang="en-US" sz="3200" dirty="0" err="1" smtClean="0">
                <a:solidFill>
                  <a:schemeClr val="tx2"/>
                </a:solidFill>
              </a:rPr>
              <a:t>functorFib</a:t>
            </a:r>
            <a:r>
              <a:rPr lang="en-US" sz="3200" dirty="0" smtClean="0">
                <a:solidFill>
                  <a:schemeClr val="tx2"/>
                </a:solidFill>
              </a:rPr>
              <a:t>(5,3));</a:t>
            </a:r>
          </a:p>
          <a:p>
            <a:pPr lvl="1"/>
            <a:r>
              <a:rPr lang="en-US" sz="3200" dirty="0" smtClean="0">
                <a:solidFill>
                  <a:schemeClr val="tx2"/>
                </a:solidFill>
              </a:rPr>
              <a:t>for(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=0; 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&lt;</a:t>
            </a:r>
            <a:r>
              <a:rPr lang="en-US" sz="3200" dirty="0" err="1" smtClean="0">
                <a:solidFill>
                  <a:schemeClr val="tx2"/>
                </a:solidFill>
              </a:rPr>
              <a:t>v.size</a:t>
            </a:r>
            <a:r>
              <a:rPr lang="en-US" sz="3200" dirty="0" smtClean="0">
                <a:solidFill>
                  <a:schemeClr val="tx2"/>
                </a:solidFill>
              </a:rPr>
              <a:t>(); 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++)</a:t>
            </a:r>
          </a:p>
          <a:p>
            <a:pPr lvl="2"/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v[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] &lt;&lt; '\t';</a:t>
            </a:r>
          </a:p>
          <a:p>
            <a:r>
              <a:rPr lang="ru-RU" sz="3200" dirty="0" smtClean="0">
                <a:solidFill>
                  <a:schemeClr val="tx2"/>
                </a:solidFill>
              </a:rPr>
              <a:t>}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Введение в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48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Терминология.</a:t>
            </a:r>
          </a:p>
          <a:p>
            <a:r>
              <a:rPr lang="ru-RU" sz="3200" i="1" dirty="0" smtClean="0"/>
              <a:t>Обобщённый алгоритм </a:t>
            </a:r>
            <a:r>
              <a:rPr lang="ru-RU" sz="3200" dirty="0" smtClean="0"/>
              <a:t>– </a:t>
            </a:r>
            <a:r>
              <a:rPr lang="ru-RU" sz="3200" dirty="0" err="1" smtClean="0"/>
              <a:t>алгоритм</a:t>
            </a:r>
            <a:r>
              <a:rPr lang="ru-RU" sz="3200" dirty="0" smtClean="0"/>
              <a:t>, пригодный для обработки множества контейнеров (независимо от вида контейнера и типа элементов).</a:t>
            </a:r>
          </a:p>
          <a:p>
            <a:r>
              <a:rPr lang="ru-RU" sz="3200" i="1" dirty="0" smtClean="0"/>
              <a:t>Контейнер</a:t>
            </a:r>
            <a:r>
              <a:rPr lang="ru-RU" sz="3200" dirty="0" smtClean="0"/>
              <a:t> – представление коллекции (динамической структуры данных), в которую можно помещать объекты и из которой их можно получать </a:t>
            </a:r>
            <a:r>
              <a:rPr lang="ru-RU" sz="3200" dirty="0" err="1" smtClean="0"/>
              <a:t>обрато</a:t>
            </a:r>
            <a:r>
              <a:rPr lang="ru-RU" sz="3200" dirty="0" smtClean="0"/>
              <a:t>.</a:t>
            </a:r>
          </a:p>
          <a:p>
            <a:r>
              <a:rPr lang="ru-RU" sz="3200" i="1" dirty="0" smtClean="0"/>
              <a:t>Итератор</a:t>
            </a:r>
            <a:r>
              <a:rPr lang="ru-RU" sz="3200" dirty="0" smtClean="0"/>
              <a:t> – звено связи алгоритма с контейнером.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Сканирование последовательности с возможным изменением значения</a:t>
            </a:r>
            <a:endParaRPr lang="en-US" sz="3200" b="1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for_each</a:t>
            </a:r>
            <a:r>
              <a:rPr lang="en-US" sz="3200" dirty="0" smtClean="0"/>
              <a:t>(first, last, </a:t>
            </a:r>
            <a:r>
              <a:rPr lang="en-US" sz="3200" dirty="0" err="1" smtClean="0"/>
              <a:t>func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r>
              <a:rPr lang="ru-RU" sz="3200" dirty="0" smtClean="0"/>
              <a:t>Функция </a:t>
            </a:r>
            <a:r>
              <a:rPr lang="en-US" sz="3200" dirty="0" err="1" smtClean="0"/>
              <a:t>for_each</a:t>
            </a:r>
            <a:r>
              <a:rPr lang="en-US" sz="3200" dirty="0" smtClean="0"/>
              <a:t> </a:t>
            </a:r>
            <a:r>
              <a:rPr lang="ru-RU" sz="3200" dirty="0" smtClean="0"/>
              <a:t>передаёт в функцию </a:t>
            </a:r>
            <a:r>
              <a:rPr lang="en-US" sz="3200" dirty="0" err="1" smtClean="0"/>
              <a:t>func</a:t>
            </a:r>
            <a:r>
              <a:rPr lang="en-US" sz="3200" dirty="0" smtClean="0"/>
              <a:t> </a:t>
            </a:r>
            <a:r>
              <a:rPr lang="ru-RU" sz="3200" dirty="0" smtClean="0"/>
              <a:t>очередное значение итератора. Функция </a:t>
            </a:r>
            <a:r>
              <a:rPr lang="en-US" sz="3200" dirty="0" err="1" smtClean="0"/>
              <a:t>func</a:t>
            </a:r>
            <a:r>
              <a:rPr lang="en-US" sz="3200" dirty="0" smtClean="0"/>
              <a:t> </a:t>
            </a:r>
            <a:r>
              <a:rPr lang="ru-RU" sz="3200" dirty="0" smtClean="0"/>
              <a:t>обрабатывает это значение (по ссылке).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void plus2(</a:t>
            </a:r>
            <a:r>
              <a:rPr lang="en-US" sz="2800" dirty="0" err="1" smtClean="0">
                <a:solidFill>
                  <a:schemeClr val="accent2"/>
                </a:solidFill>
              </a:rPr>
              <a:t>int</a:t>
            </a:r>
            <a:r>
              <a:rPr lang="en-US" sz="2800" dirty="0" smtClean="0">
                <a:solidFill>
                  <a:schemeClr val="accent2"/>
                </a:solidFill>
              </a:rPr>
              <a:t> &amp;</a:t>
            </a:r>
            <a:r>
              <a:rPr lang="en-US" sz="2800" dirty="0" err="1" smtClean="0">
                <a:solidFill>
                  <a:schemeClr val="accent2"/>
                </a:solidFill>
              </a:rPr>
              <a:t>arg</a:t>
            </a:r>
            <a:r>
              <a:rPr lang="en-US" sz="2800" dirty="0" smtClean="0">
                <a:solidFill>
                  <a:schemeClr val="accent2"/>
                </a:solidFill>
              </a:rPr>
              <a:t>){</a:t>
            </a:r>
          </a:p>
          <a:p>
            <a:pPr lvl="1"/>
            <a:r>
              <a:rPr lang="en-US" sz="2800" dirty="0" err="1" smtClean="0">
                <a:solidFill>
                  <a:schemeClr val="accent2"/>
                </a:solidFill>
              </a:rPr>
              <a:t>arg</a:t>
            </a:r>
            <a:r>
              <a:rPr lang="en-US" sz="2800" dirty="0" smtClean="0">
                <a:solidFill>
                  <a:schemeClr val="accent2"/>
                </a:solidFill>
              </a:rPr>
              <a:t>+=2;</a:t>
            </a:r>
          </a:p>
          <a:p>
            <a:r>
              <a:rPr lang="ru-RU" sz="2800" dirty="0" smtClean="0">
                <a:solidFill>
                  <a:schemeClr val="accent2"/>
                </a:solidFill>
              </a:rPr>
              <a:t>}</a:t>
            </a:r>
          </a:p>
          <a:p>
            <a:endParaRPr lang="ru-RU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void main()</a:t>
            </a:r>
          </a:p>
          <a:p>
            <a:r>
              <a:rPr lang="ru-RU" sz="28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a[] = {11, 22, 33, 44, 55, 66};</a:t>
            </a:r>
          </a:p>
          <a:p>
            <a:pPr lvl="1"/>
            <a:r>
              <a:rPr lang="en-US" sz="2800" dirty="0" smtClean="0">
                <a:solidFill>
                  <a:schemeClr val="tx2"/>
                </a:solidFill>
              </a:rPr>
              <a:t>vector &lt;</a:t>
            </a:r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&gt; v(a, </a:t>
            </a:r>
            <a:r>
              <a:rPr lang="en-US" sz="2800" dirty="0" err="1" smtClean="0">
                <a:solidFill>
                  <a:schemeClr val="tx2"/>
                </a:solidFill>
              </a:rPr>
              <a:t>a+sizeof</a:t>
            </a:r>
            <a:r>
              <a:rPr lang="en-US" sz="2800" dirty="0" smtClean="0">
                <a:solidFill>
                  <a:schemeClr val="tx2"/>
                </a:solidFill>
              </a:rPr>
              <a:t>(a)/</a:t>
            </a:r>
            <a:r>
              <a:rPr lang="en-US" sz="2800" dirty="0" err="1" smtClean="0">
                <a:solidFill>
                  <a:schemeClr val="tx2"/>
                </a:solidFill>
              </a:rPr>
              <a:t>sizeof</a:t>
            </a:r>
            <a:r>
              <a:rPr lang="en-US" sz="2800" dirty="0" smtClean="0">
                <a:solidFill>
                  <a:schemeClr val="tx2"/>
                </a:solidFill>
              </a:rPr>
              <a:t>(a[0]));</a:t>
            </a:r>
          </a:p>
          <a:p>
            <a:pPr lvl="1"/>
            <a:r>
              <a:rPr lang="en-US" sz="2800" dirty="0" err="1" smtClean="0">
                <a:solidFill>
                  <a:schemeClr val="accent2"/>
                </a:solidFill>
              </a:rPr>
              <a:t>for_each</a:t>
            </a:r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dirty="0" err="1" smtClean="0">
                <a:solidFill>
                  <a:schemeClr val="accent2"/>
                </a:solidFill>
              </a:rPr>
              <a:t>v.begin</a:t>
            </a:r>
            <a:r>
              <a:rPr lang="en-US" sz="2800" dirty="0" smtClean="0">
                <a:solidFill>
                  <a:schemeClr val="accent2"/>
                </a:solidFill>
              </a:rPr>
              <a:t>(), </a:t>
            </a:r>
            <a:r>
              <a:rPr lang="en-US" sz="2800" dirty="0" err="1" smtClean="0">
                <a:solidFill>
                  <a:schemeClr val="accent2"/>
                </a:solidFill>
              </a:rPr>
              <a:t>v.end</a:t>
            </a:r>
            <a:r>
              <a:rPr lang="en-US" sz="2800" dirty="0" smtClean="0">
                <a:solidFill>
                  <a:schemeClr val="accent2"/>
                </a:solidFill>
              </a:rPr>
              <a:t>(), plus2);</a:t>
            </a:r>
          </a:p>
          <a:p>
            <a:pPr lvl="1"/>
            <a:r>
              <a:rPr lang="en-US" sz="2800" dirty="0" smtClean="0">
                <a:solidFill>
                  <a:schemeClr val="tx2"/>
                </a:solidFill>
              </a:rPr>
              <a:t>for(</a:t>
            </a:r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=0;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&lt;</a:t>
            </a:r>
            <a:r>
              <a:rPr lang="en-US" sz="2800" dirty="0" err="1" smtClean="0">
                <a:solidFill>
                  <a:schemeClr val="tx2"/>
                </a:solidFill>
              </a:rPr>
              <a:t>v.size</a:t>
            </a:r>
            <a:r>
              <a:rPr lang="en-US" sz="2800" dirty="0" smtClean="0">
                <a:solidFill>
                  <a:schemeClr val="tx2"/>
                </a:solidFill>
              </a:rPr>
              <a:t>();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++)</a:t>
            </a:r>
          </a:p>
          <a:p>
            <a:pPr lvl="1"/>
            <a:r>
              <a:rPr lang="en-US" sz="2800" dirty="0" err="1" smtClean="0">
                <a:solidFill>
                  <a:schemeClr val="tx2"/>
                </a:solidFill>
              </a:rPr>
              <a:t>cout</a:t>
            </a:r>
            <a:r>
              <a:rPr lang="en-US" sz="2800" dirty="0" smtClean="0">
                <a:solidFill>
                  <a:schemeClr val="tx2"/>
                </a:solidFill>
              </a:rPr>
              <a:t> &lt;&lt; v[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] &lt;&lt; '\t';</a:t>
            </a:r>
          </a:p>
          <a:p>
            <a:r>
              <a:rPr lang="ru-RU" sz="28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Замена</a:t>
            </a:r>
            <a:r>
              <a:rPr lang="en-US" sz="3200" b="1" dirty="0" smtClean="0"/>
              <a:t>/</a:t>
            </a:r>
            <a:r>
              <a:rPr lang="ru-RU" sz="3200" b="1" dirty="0" smtClean="0"/>
              <a:t>удаление значений последовательности по условию</a:t>
            </a:r>
            <a:endParaRPr lang="en-US" sz="3200" b="1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replace_if</a:t>
            </a:r>
            <a:r>
              <a:rPr lang="en-US" sz="3200" dirty="0" smtClean="0"/>
              <a:t>(first, last, predicate, value)</a:t>
            </a:r>
            <a:endParaRPr lang="ru-RU" sz="3200" dirty="0" smtClean="0"/>
          </a:p>
          <a:p>
            <a:r>
              <a:rPr lang="en-US" sz="3200" dirty="0" err="1" smtClean="0"/>
              <a:t>remove_if</a:t>
            </a:r>
            <a:r>
              <a:rPr lang="en-US" sz="3200" dirty="0" smtClean="0"/>
              <a:t>(first, last, predicate)</a:t>
            </a:r>
            <a:endParaRPr lang="ru-RU" sz="3200" dirty="0" smtClean="0"/>
          </a:p>
          <a:p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2"/>
                </a:solidFill>
              </a:rPr>
              <a:t>Пример. Заменить единицами все элементы, равные 11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template &lt;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I, </a:t>
            </a:r>
            <a:r>
              <a:rPr lang="en-US" sz="2000" dirty="0" err="1" smtClean="0">
                <a:solidFill>
                  <a:schemeClr val="tx2"/>
                </a:solidFill>
              </a:rPr>
              <a:t>typename</a:t>
            </a:r>
            <a:r>
              <a:rPr lang="en-US" sz="2000" dirty="0" smtClean="0">
                <a:solidFill>
                  <a:schemeClr val="tx2"/>
                </a:solidFill>
              </a:rPr>
              <a:t> C&gt;</a:t>
            </a:r>
          </a:p>
          <a:p>
            <a:r>
              <a:rPr lang="en-US" sz="2000" dirty="0" err="1" smtClean="0">
                <a:solidFill>
                  <a:schemeClr val="tx2"/>
                </a:solidFill>
              </a:rPr>
              <a:t>bool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isequalto</a:t>
            </a:r>
            <a:r>
              <a:rPr lang="en-US" sz="2000" dirty="0" smtClean="0">
                <a:solidFill>
                  <a:schemeClr val="tx2"/>
                </a:solidFill>
              </a:rPr>
              <a:t>(C </a:t>
            </a:r>
            <a:r>
              <a:rPr lang="en-US" sz="2000" dirty="0" err="1" smtClean="0">
                <a:solidFill>
                  <a:schemeClr val="tx2"/>
                </a:solidFill>
              </a:rPr>
              <a:t>val</a:t>
            </a:r>
            <a:r>
              <a:rPr lang="en-US" sz="2000" dirty="0" smtClean="0">
                <a:solidFill>
                  <a:schemeClr val="tx2"/>
                </a:solidFill>
              </a:rPr>
              <a:t>){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if (</a:t>
            </a:r>
            <a:r>
              <a:rPr lang="en-US" sz="2000" dirty="0" err="1" smtClean="0">
                <a:solidFill>
                  <a:schemeClr val="tx2"/>
                </a:solidFill>
              </a:rPr>
              <a:t>val</a:t>
            </a:r>
            <a:r>
              <a:rPr lang="en-US" sz="2000" dirty="0" smtClean="0">
                <a:solidFill>
                  <a:schemeClr val="tx2"/>
                </a:solidFill>
              </a:rPr>
              <a:t>==I) return true;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return false;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endParaRPr lang="ru-RU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void main()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a[] = {11, 22, 11, 44, 11, 66};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vector &lt;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&gt; v(a, </a:t>
            </a:r>
            <a:r>
              <a:rPr lang="en-US" sz="2000" dirty="0" err="1" smtClean="0">
                <a:solidFill>
                  <a:schemeClr val="tx2"/>
                </a:solidFill>
              </a:rPr>
              <a:t>a+sizeof</a:t>
            </a:r>
            <a:r>
              <a:rPr lang="en-US" sz="2000" dirty="0" smtClean="0">
                <a:solidFill>
                  <a:schemeClr val="tx2"/>
                </a:solidFill>
              </a:rPr>
              <a:t>(a)/</a:t>
            </a:r>
            <a:r>
              <a:rPr lang="en-US" sz="2000" dirty="0" err="1" smtClean="0">
                <a:solidFill>
                  <a:schemeClr val="tx2"/>
                </a:solidFill>
              </a:rPr>
              <a:t>sizeof</a:t>
            </a:r>
            <a:r>
              <a:rPr lang="en-US" sz="2000" dirty="0" smtClean="0">
                <a:solidFill>
                  <a:schemeClr val="tx2"/>
                </a:solidFill>
              </a:rPr>
              <a:t>(a[0]));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replace_if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</a:rPr>
              <a:t>v.begin</a:t>
            </a:r>
            <a:r>
              <a:rPr lang="en-US" sz="2000" dirty="0" smtClean="0">
                <a:solidFill>
                  <a:schemeClr val="tx2"/>
                </a:solidFill>
              </a:rPr>
              <a:t>(), </a:t>
            </a:r>
            <a:r>
              <a:rPr lang="en-US" sz="2000" dirty="0" err="1" smtClean="0">
                <a:solidFill>
                  <a:schemeClr val="tx2"/>
                </a:solidFill>
              </a:rPr>
              <a:t>v.end</a:t>
            </a:r>
            <a:r>
              <a:rPr lang="en-US" sz="2000" dirty="0" smtClean="0">
                <a:solidFill>
                  <a:schemeClr val="tx2"/>
                </a:solidFill>
              </a:rPr>
              <a:t>(), </a:t>
            </a:r>
            <a:r>
              <a:rPr lang="en-US" sz="2000" dirty="0" err="1" smtClean="0">
                <a:solidFill>
                  <a:schemeClr val="tx2"/>
                </a:solidFill>
              </a:rPr>
              <a:t>isequalto</a:t>
            </a:r>
            <a:r>
              <a:rPr lang="en-US" sz="2000" dirty="0" smtClean="0">
                <a:solidFill>
                  <a:schemeClr val="tx2"/>
                </a:solidFill>
              </a:rPr>
              <a:t>&lt;11, 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&gt;, 1);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for(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=0;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&lt;</a:t>
            </a:r>
            <a:r>
              <a:rPr lang="en-US" sz="2000" dirty="0" err="1" smtClean="0">
                <a:solidFill>
                  <a:schemeClr val="tx2"/>
                </a:solidFill>
              </a:rPr>
              <a:t>v.size</a:t>
            </a:r>
            <a:r>
              <a:rPr lang="en-US" sz="2000" dirty="0" smtClean="0">
                <a:solidFill>
                  <a:schemeClr val="tx2"/>
                </a:solidFill>
              </a:rPr>
              <a:t>();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++)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v[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] &lt;&lt; '\t';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Изменение порядка элементов</a:t>
            </a:r>
            <a:endParaRPr lang="en-US" sz="3200" b="1" dirty="0" smtClean="0"/>
          </a:p>
          <a:p>
            <a:endParaRPr lang="ru-RU" sz="3200" dirty="0" smtClean="0"/>
          </a:p>
          <a:p>
            <a:r>
              <a:rPr lang="en-US" sz="3200" dirty="0" err="1" smtClean="0"/>
              <a:t>random_shuffle</a:t>
            </a:r>
            <a:r>
              <a:rPr lang="en-US" sz="3200" dirty="0" smtClean="0"/>
              <a:t>(first, last) – </a:t>
            </a:r>
            <a:r>
              <a:rPr lang="ru-RU" sz="3200" dirty="0" smtClean="0"/>
              <a:t>изменяет порядок элементов с использованием равномерного закона случайного распределения</a:t>
            </a:r>
          </a:p>
          <a:p>
            <a:r>
              <a:rPr lang="en-US" sz="3200" dirty="0" err="1" smtClean="0"/>
              <a:t>random_shuffle</a:t>
            </a:r>
            <a:r>
              <a:rPr lang="en-US" sz="3200" dirty="0" smtClean="0"/>
              <a:t>(first, last, </a:t>
            </a:r>
            <a:r>
              <a:rPr lang="en-US" sz="3200" dirty="0" err="1" smtClean="0"/>
              <a:t>func</a:t>
            </a:r>
            <a:r>
              <a:rPr lang="en-US" sz="3200" dirty="0" smtClean="0"/>
              <a:t>)</a:t>
            </a:r>
            <a:r>
              <a:rPr lang="ru-RU" sz="3200" dirty="0" smtClean="0"/>
              <a:t> – позволяет задать свою функцию распределения</a:t>
            </a:r>
          </a:p>
          <a:p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/>
                </a:solidFill>
              </a:rPr>
              <a:t>Пример.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void main()</a:t>
            </a:r>
          </a:p>
          <a:p>
            <a:r>
              <a:rPr lang="ru-RU" sz="32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a[] = {33, -10, 2, 4, 1, -100};</a:t>
            </a:r>
          </a:p>
          <a:p>
            <a:pPr lvl="1"/>
            <a:r>
              <a:rPr lang="en-US" sz="3200" dirty="0" smtClean="0">
                <a:solidFill>
                  <a:schemeClr val="tx2"/>
                </a:solidFill>
              </a:rPr>
              <a:t>vector &lt;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&gt; v(a, </a:t>
            </a:r>
            <a:r>
              <a:rPr lang="en-US" sz="3200" dirty="0" err="1" smtClean="0">
                <a:solidFill>
                  <a:schemeClr val="tx2"/>
                </a:solidFill>
              </a:rPr>
              <a:t>a+sizeof</a:t>
            </a:r>
            <a:r>
              <a:rPr lang="en-US" sz="3200" dirty="0" smtClean="0">
                <a:solidFill>
                  <a:schemeClr val="tx2"/>
                </a:solidFill>
              </a:rPr>
              <a:t>(a)/</a:t>
            </a:r>
            <a:r>
              <a:rPr lang="en-US" sz="3200" dirty="0" err="1" smtClean="0">
                <a:solidFill>
                  <a:schemeClr val="tx2"/>
                </a:solidFill>
              </a:rPr>
              <a:t>sizeof</a:t>
            </a:r>
            <a:r>
              <a:rPr lang="en-US" sz="3200" dirty="0" smtClean="0">
                <a:solidFill>
                  <a:schemeClr val="tx2"/>
                </a:solidFill>
              </a:rPr>
              <a:t>(a[0]));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random_shuffle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</a:rPr>
              <a:t>v.begin</a:t>
            </a:r>
            <a:r>
              <a:rPr lang="en-US" sz="3200" dirty="0" smtClean="0">
                <a:solidFill>
                  <a:schemeClr val="tx2"/>
                </a:solidFill>
              </a:rPr>
              <a:t>(), </a:t>
            </a:r>
            <a:r>
              <a:rPr lang="en-US" sz="3200" dirty="0" err="1" smtClean="0">
                <a:solidFill>
                  <a:schemeClr val="tx2"/>
                </a:solidFill>
              </a:rPr>
              <a:t>v.end</a:t>
            </a:r>
            <a:r>
              <a:rPr lang="en-US" sz="3200" dirty="0" smtClean="0">
                <a:solidFill>
                  <a:schemeClr val="tx2"/>
                </a:solidFill>
              </a:rPr>
              <a:t>());</a:t>
            </a:r>
          </a:p>
          <a:p>
            <a:pPr lvl="1"/>
            <a:r>
              <a:rPr lang="en-US" sz="3200" dirty="0" smtClean="0">
                <a:solidFill>
                  <a:schemeClr val="tx2"/>
                </a:solidFill>
              </a:rPr>
              <a:t>for(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=0; 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&lt;</a:t>
            </a:r>
            <a:r>
              <a:rPr lang="en-US" sz="3200" dirty="0" err="1" smtClean="0">
                <a:solidFill>
                  <a:schemeClr val="tx2"/>
                </a:solidFill>
              </a:rPr>
              <a:t>v.size</a:t>
            </a:r>
            <a:r>
              <a:rPr lang="en-US" sz="3200" dirty="0" smtClean="0">
                <a:solidFill>
                  <a:schemeClr val="tx2"/>
                </a:solidFill>
              </a:rPr>
              <a:t>(); 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++)</a:t>
            </a:r>
          </a:p>
          <a:p>
            <a:pPr lvl="2"/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v[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] &lt;&lt; '\t';</a:t>
            </a:r>
          </a:p>
          <a:p>
            <a:r>
              <a:rPr lang="ru-RU" sz="3200" dirty="0" smtClean="0">
                <a:solidFill>
                  <a:schemeClr val="tx2"/>
                </a:solidFill>
              </a:rPr>
              <a:t>}</a:t>
            </a:r>
          </a:p>
          <a:p>
            <a:endParaRPr lang="ru-RU" sz="3200" dirty="0" smtClean="0"/>
          </a:p>
          <a:p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Формирование нового порядка размещения элементов</a:t>
            </a:r>
            <a:endParaRPr lang="en-US" sz="3200" b="1" dirty="0" smtClean="0"/>
          </a:p>
          <a:p>
            <a:endParaRPr lang="ru-RU" sz="3200" dirty="0" smtClean="0"/>
          </a:p>
          <a:p>
            <a:r>
              <a:rPr lang="en-US" sz="3200" dirty="0" smtClean="0">
                <a:solidFill>
                  <a:schemeClr val="tx2"/>
                </a:solidFill>
                <a:hlinkClick r:id="rId3"/>
              </a:rPr>
              <a:t>sort()</a:t>
            </a:r>
            <a:endParaRPr lang="ru-RU" sz="3200" dirty="0" smtClean="0">
              <a:solidFill>
                <a:schemeClr val="tx2"/>
              </a:solidFill>
            </a:endParaRPr>
          </a:p>
          <a:p>
            <a:r>
              <a:rPr lang="en-US" sz="3200" dirty="0" err="1" smtClean="0">
                <a:solidFill>
                  <a:schemeClr val="tx2"/>
                </a:solidFill>
                <a:hlinkClick r:id="rId4"/>
              </a:rPr>
              <a:t>partial_sort</a:t>
            </a:r>
            <a:r>
              <a:rPr lang="en-US" sz="3200" dirty="0" smtClean="0">
                <a:solidFill>
                  <a:schemeClr val="tx2"/>
                </a:solidFill>
                <a:hlinkClick r:id="rId4"/>
              </a:rPr>
              <a:t>()</a:t>
            </a:r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 err="1" smtClean="0"/>
              <a:t>nth_element</a:t>
            </a:r>
            <a:r>
              <a:rPr lang="en-US" sz="3200" dirty="0" smtClean="0"/>
              <a:t>(first, nth, last); - </a:t>
            </a:r>
            <a:r>
              <a:rPr lang="ru-RU" sz="3200" dirty="0" smtClean="0"/>
              <a:t>элементы перемешиваются таким образом, что все элементы слева меньше </a:t>
            </a:r>
            <a:r>
              <a:rPr lang="en-US" sz="3200" dirty="0" smtClean="0"/>
              <a:t>*nth, </a:t>
            </a:r>
            <a:r>
              <a:rPr lang="ru-RU" sz="3200" dirty="0" smtClean="0"/>
              <a:t>а элементы справа – больше </a:t>
            </a:r>
            <a:r>
              <a:rPr lang="en-US" sz="3200" dirty="0" smtClean="0"/>
              <a:t>*nth.</a:t>
            </a:r>
            <a:endParaRPr lang="ru-RU" sz="3200" dirty="0" smtClean="0"/>
          </a:p>
          <a:p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295400"/>
            <a:ext cx="8534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/>
                </a:solidFill>
              </a:rPr>
              <a:t>Пример.</a:t>
            </a:r>
          </a:p>
          <a:p>
            <a:r>
              <a:rPr lang="en-US" sz="3200" dirty="0" err="1" smtClean="0">
                <a:solidFill>
                  <a:schemeClr val="tx2"/>
                </a:solidFill>
              </a:rPr>
              <a:t>bool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myfunction</a:t>
            </a:r>
            <a:r>
              <a:rPr lang="en-US" sz="3200" dirty="0" smtClean="0">
                <a:solidFill>
                  <a:schemeClr val="tx2"/>
                </a:solidFill>
              </a:rPr>
              <a:t> (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,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j) { return (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&gt;j); }</a:t>
            </a:r>
          </a:p>
          <a:p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main(){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myints</a:t>
            </a:r>
            <a:r>
              <a:rPr lang="en-US" sz="3200" dirty="0" smtClean="0">
                <a:solidFill>
                  <a:schemeClr val="tx2"/>
                </a:solidFill>
              </a:rPr>
              <a:t>[] = {32,71,12,45,26,80,53,33};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std::vector&lt;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&gt; </a:t>
            </a:r>
            <a:r>
              <a:rPr lang="en-US" sz="3200" dirty="0" err="1" smtClean="0">
                <a:solidFill>
                  <a:schemeClr val="tx2"/>
                </a:solidFill>
              </a:rPr>
              <a:t>myvector</a:t>
            </a:r>
            <a:r>
              <a:rPr lang="en-US" sz="3200" dirty="0" smtClean="0">
                <a:solidFill>
                  <a:schemeClr val="tx2"/>
                </a:solidFill>
              </a:rPr>
              <a:t> (</a:t>
            </a:r>
            <a:r>
              <a:rPr lang="en-US" sz="3200" dirty="0" err="1" smtClean="0">
                <a:solidFill>
                  <a:schemeClr val="tx2"/>
                </a:solidFill>
              </a:rPr>
              <a:t>myints</a:t>
            </a:r>
            <a:r>
              <a:rPr lang="en-US" sz="3200" dirty="0" smtClean="0">
                <a:solidFill>
                  <a:schemeClr val="tx2"/>
                </a:solidFill>
              </a:rPr>
              <a:t>, myints+8);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sort (</a:t>
            </a:r>
            <a:r>
              <a:rPr lang="en-US" sz="3200" dirty="0" err="1" smtClean="0">
                <a:solidFill>
                  <a:schemeClr val="tx2"/>
                </a:solidFill>
              </a:rPr>
              <a:t>myvector.begin</a:t>
            </a:r>
            <a:r>
              <a:rPr lang="en-US" sz="3200" dirty="0" smtClean="0">
                <a:solidFill>
                  <a:schemeClr val="tx2"/>
                </a:solidFill>
              </a:rPr>
              <a:t>(), </a:t>
            </a:r>
            <a:r>
              <a:rPr lang="en-US" sz="3200" dirty="0" err="1" smtClean="0">
                <a:solidFill>
                  <a:schemeClr val="tx2"/>
                </a:solidFill>
              </a:rPr>
              <a:t>myvector.begin</a:t>
            </a:r>
            <a:r>
              <a:rPr lang="en-US" sz="3200" dirty="0" smtClean="0">
                <a:solidFill>
                  <a:schemeClr val="tx2"/>
                </a:solidFill>
              </a:rPr>
              <a:t>()+4, </a:t>
            </a:r>
            <a:r>
              <a:rPr lang="en-US" sz="3200" dirty="0" err="1" smtClean="0">
                <a:solidFill>
                  <a:schemeClr val="tx2"/>
                </a:solidFill>
              </a:rPr>
              <a:t>myfunction</a:t>
            </a:r>
            <a:r>
              <a:rPr lang="en-US" sz="3200" dirty="0" smtClean="0">
                <a:solidFill>
                  <a:schemeClr val="tx2"/>
                </a:solidFill>
              </a:rPr>
              <a:t>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for(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=0; 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&lt;8; 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++){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</a:t>
            </a:r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</a:t>
            </a:r>
            <a:r>
              <a:rPr lang="en-US" sz="3200" dirty="0" err="1" smtClean="0">
                <a:solidFill>
                  <a:schemeClr val="tx2"/>
                </a:solidFill>
              </a:rPr>
              <a:t>myvector.at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) &lt;&lt; '\t';</a:t>
            </a:r>
          </a:p>
          <a:p>
            <a:r>
              <a:rPr lang="ru-RU" sz="32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ru-RU" sz="3200" dirty="0" smtClean="0">
                <a:solidFill>
                  <a:schemeClr val="tx2"/>
                </a:solidFill>
              </a:rPr>
              <a:t>}</a:t>
            </a:r>
          </a:p>
          <a:p>
            <a:endParaRPr lang="ru-RU" sz="3200" dirty="0" smtClean="0"/>
          </a:p>
          <a:p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Объединение двух последовательностей</a:t>
            </a:r>
            <a:endParaRPr lang="en-US" sz="3200" b="1" dirty="0" smtClean="0"/>
          </a:p>
          <a:p>
            <a:r>
              <a:rPr lang="ru-RU" sz="3200" dirty="0" smtClean="0"/>
              <a:t>(функция </a:t>
            </a:r>
            <a:r>
              <a:rPr lang="en-US" sz="3200" dirty="0" smtClean="0"/>
              <a:t>merge()</a:t>
            </a:r>
            <a:r>
              <a:rPr lang="ru-RU" sz="3200" dirty="0" smtClean="0"/>
              <a:t>)</a:t>
            </a:r>
            <a:br>
              <a:rPr lang="ru-RU" sz="3200" dirty="0" smtClean="0"/>
            </a:b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main()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vector &lt;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&gt; vect1(6);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generate(vect1.begin(), vect1.end(), f(10));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[] = {1, 2, 3, 4, 5};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len</a:t>
            </a:r>
            <a:r>
              <a:rPr lang="en-US" sz="2000" dirty="0" smtClean="0">
                <a:solidFill>
                  <a:schemeClr val="tx2"/>
                </a:solidFill>
              </a:rPr>
              <a:t> = 5;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list &lt;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&gt; list1 (11);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merge(&amp;</a:t>
            </a:r>
            <a:r>
              <a:rPr lang="en-US" sz="2000" dirty="0" err="1" smtClean="0">
                <a:solidFill>
                  <a:schemeClr val="accent2"/>
                </a:solidFill>
              </a:rPr>
              <a:t>i</a:t>
            </a:r>
            <a:r>
              <a:rPr lang="en-US" sz="2000" dirty="0" smtClean="0">
                <a:solidFill>
                  <a:schemeClr val="accent2"/>
                </a:solidFill>
              </a:rPr>
              <a:t>[0], &amp;</a:t>
            </a:r>
            <a:r>
              <a:rPr lang="en-US" sz="2000" dirty="0" err="1" smtClean="0">
                <a:solidFill>
                  <a:schemeClr val="accent2"/>
                </a:solidFill>
              </a:rPr>
              <a:t>i</a:t>
            </a:r>
            <a:r>
              <a:rPr lang="en-US" sz="2000" dirty="0" smtClean="0">
                <a:solidFill>
                  <a:schemeClr val="accent2"/>
                </a:solidFill>
              </a:rPr>
              <a:t>[</a:t>
            </a:r>
            <a:r>
              <a:rPr lang="en-US" sz="2000" dirty="0" err="1" smtClean="0">
                <a:solidFill>
                  <a:schemeClr val="accent2"/>
                </a:solidFill>
              </a:rPr>
              <a:t>len</a:t>
            </a:r>
            <a:r>
              <a:rPr lang="en-US" sz="2000" dirty="0" smtClean="0">
                <a:solidFill>
                  <a:schemeClr val="accent2"/>
                </a:solidFill>
              </a:rPr>
              <a:t>], vect1.begin(), vect1.end(), list1.begin());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while(!list1.empty()){</a:t>
            </a:r>
          </a:p>
          <a:p>
            <a:pPr lvl="2"/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list1.front() &lt;&lt; '\t';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list1.pop_front();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Алгоритмы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Примеры по алгоритмам </a:t>
            </a:r>
            <a:r>
              <a:rPr lang="en-US" sz="3200" dirty="0" smtClean="0"/>
              <a:t>STL:</a:t>
            </a:r>
            <a:br>
              <a:rPr lang="en-US" sz="3200" dirty="0" smtClean="0"/>
            </a:br>
            <a:r>
              <a:rPr lang="en-US" sz="3200" dirty="0" smtClean="0"/>
              <a:t>http://cppe.ru/index.php/C</a:t>
            </a:r>
            <a:r>
              <a:rPr lang="en-US" sz="3200" dirty="0" smtClean="0"/>
              <a:t>++</a:t>
            </a:r>
          </a:p>
          <a:p>
            <a:r>
              <a:rPr lang="en-US" sz="3200" dirty="0" smtClean="0"/>
              <a:t>http://www.cplusplus.com/reference/algorithm/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Введение в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48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Самый простой пример контейнера – обычный массив. Контейнер в </a:t>
            </a:r>
            <a:r>
              <a:rPr lang="ru-RU" sz="3200" dirty="0" err="1" smtClean="0"/>
              <a:t>Си++</a:t>
            </a:r>
            <a:r>
              <a:rPr lang="ru-RU" sz="3200" dirty="0" smtClean="0"/>
              <a:t> представляется объектом, способным включать другие объекты.</a:t>
            </a:r>
          </a:p>
          <a:p>
            <a:endParaRPr lang="ru-RU" sz="3200" dirty="0" smtClean="0"/>
          </a:p>
          <a:p>
            <a:r>
              <a:rPr lang="ru-RU" sz="3200" dirty="0" smtClean="0"/>
              <a:t>Назначение итератора – предоставить единый метод последовательного доступа к элементам контейнера. Также итератор обеспечивает возможность множественного доступа к контейнеру. Можно представить, что итератор – это указатель.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Введение в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48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При последовательном переборе элементов контейнера итератор не обязательно перемещается только по смежным (соседним в памяти) элементам. Но для алгоритма-клиента, который пользуется итератором, обращаясь к элементам контейнера, перебираемые элементы представляются в виде последовательности. У последовательности есть начало, с которого начинается обработка, и конец, не обрабатываемый алгоритмом.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Введение в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488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итератора должны быть определены операции: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457200" y="2438400"/>
          <a:ext cx="8001001" cy="2123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0088"/>
                <a:gridCol w="730091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*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получение значения элемента, на который в данный момент</a:t>
                      </a:r>
                      <a:r>
                        <a:rPr lang="ru-RU" b="1" baseline="0" dirty="0" smtClean="0"/>
                        <a:t> смотрит итератор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++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переход итератора к</a:t>
                      </a:r>
                      <a:r>
                        <a:rPr lang="ru-RU" b="1" baseline="0" dirty="0" smtClean="0"/>
                        <a:t> следующему элементу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==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сравнение позиций (не значений!) итераторов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!=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сравнение позиций итераторов на неравенство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=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присваивание итератору</a:t>
                      </a:r>
                      <a:r>
                        <a:rPr lang="ru-RU" b="1" baseline="0" dirty="0" smtClean="0"/>
                        <a:t> позиции в контейнере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Контейнеры </a:t>
            </a:r>
            <a:r>
              <a:rPr lang="en-US" dirty="0" smtClean="0">
                <a:solidFill>
                  <a:schemeClr val="tx2"/>
                </a:solidFill>
              </a:rPr>
              <a:t>STL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48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 </a:t>
            </a:r>
            <a:r>
              <a:rPr lang="en-US" sz="3200" dirty="0" smtClean="0"/>
              <a:t>STL </a:t>
            </a:r>
            <a:r>
              <a:rPr lang="ru-RU" sz="3200" dirty="0" smtClean="0"/>
              <a:t>определены контейнеры двух видов:</a:t>
            </a:r>
          </a:p>
          <a:p>
            <a:r>
              <a:rPr lang="ru-RU" sz="3200" dirty="0" smtClean="0"/>
              <a:t>1) </a:t>
            </a:r>
            <a:r>
              <a:rPr lang="ru-RU" sz="3200" b="1" dirty="0" smtClean="0"/>
              <a:t>последовательные</a:t>
            </a:r>
            <a:r>
              <a:rPr lang="ru-RU" sz="3200" dirty="0" smtClean="0"/>
              <a:t>, в которых каждый элемент занимает конкретную позицию, не зависящую от значения элемента:</a:t>
            </a:r>
          </a:p>
          <a:p>
            <a:r>
              <a:rPr lang="en-US" sz="3200" b="1" dirty="0" err="1" smtClean="0"/>
              <a:t>deque</a:t>
            </a:r>
            <a:r>
              <a:rPr lang="en-US" sz="3200" dirty="0" smtClean="0"/>
              <a:t> </a:t>
            </a:r>
            <a:r>
              <a:rPr lang="ru-RU" sz="3200" dirty="0" smtClean="0"/>
              <a:t>(дек – </a:t>
            </a:r>
            <a:r>
              <a:rPr lang="en-US" sz="3200" dirty="0" smtClean="0"/>
              <a:t>double-ended queue, </a:t>
            </a:r>
            <a:r>
              <a:rPr lang="ru-RU" sz="3200" dirty="0" smtClean="0"/>
              <a:t>двусторонняя очередь)</a:t>
            </a:r>
            <a:r>
              <a:rPr lang="en-US" sz="3200" dirty="0" smtClean="0"/>
              <a:t> – </a:t>
            </a:r>
            <a:r>
              <a:rPr lang="ru-RU" sz="3200" dirty="0" smtClean="0"/>
              <a:t>динамический массив, в который можно включать элементы и из которого можно брать элементы с обоих концов. Для применения в программу необходимо включить заголовок </a:t>
            </a:r>
            <a:r>
              <a:rPr lang="en-US" sz="3200" dirty="0" smtClean="0"/>
              <a:t>&lt;</a:t>
            </a:r>
            <a:r>
              <a:rPr lang="en-US" sz="3200" dirty="0" err="1" smtClean="0"/>
              <a:t>deque</a:t>
            </a:r>
            <a:r>
              <a:rPr lang="en-US" sz="3200" dirty="0" smtClean="0"/>
              <a:t>&gt;.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3904</Words>
  <Application>Microsoft Office PowerPoint</Application>
  <PresentationFormat>Экран (4:3)</PresentationFormat>
  <Paragraphs>572</Paragraphs>
  <Slides>59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0" baseType="lpstr">
      <vt:lpstr>Office Theme</vt:lpstr>
      <vt:lpstr>Семинар 12 Введение в STL</vt:lpstr>
      <vt:lpstr>Введение в STL</vt:lpstr>
      <vt:lpstr>Введение в STL</vt:lpstr>
      <vt:lpstr>Введение в STL</vt:lpstr>
      <vt:lpstr>Введение в STL</vt:lpstr>
      <vt:lpstr>Введение в STL</vt:lpstr>
      <vt:lpstr>Введение в STL</vt:lpstr>
      <vt:lpstr>Введение в STL</vt:lpstr>
      <vt:lpstr>Контейнеры STL</vt:lpstr>
      <vt:lpstr>Контейнеры STL</vt:lpstr>
      <vt:lpstr>Контейнеры STL</vt:lpstr>
      <vt:lpstr>Контейнеры STL</vt:lpstr>
      <vt:lpstr>Контейнеры STL</vt:lpstr>
      <vt:lpstr>Контейнеры STL</vt:lpstr>
      <vt:lpstr>Контейнеры STL</vt:lpstr>
      <vt:lpstr>Контейнеры STL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Основные методы контейнеров</vt:lpstr>
      <vt:lpstr>Итераторы STL</vt:lpstr>
      <vt:lpstr>Итераторы STL</vt:lpstr>
      <vt:lpstr>Итераторы STL</vt:lpstr>
      <vt:lpstr>Итераторы STL</vt:lpstr>
      <vt:lpstr>Итераторы STL</vt:lpstr>
      <vt:lpstr>Функторы</vt:lpstr>
      <vt:lpstr>Функторы</vt:lpstr>
      <vt:lpstr>Функторы</vt:lpstr>
      <vt:lpstr>Функторы</vt:lpstr>
      <vt:lpstr>Функторы</vt:lpstr>
      <vt:lpstr>Алгоритмы STL</vt:lpstr>
      <vt:lpstr>Алгоритмы STL</vt:lpstr>
      <vt:lpstr>Алгоритмы STL</vt:lpstr>
      <vt:lpstr>Алгоритмы STL</vt:lpstr>
      <vt:lpstr>Алгоритмы STL</vt:lpstr>
      <vt:lpstr>Алгоритмы STL</vt:lpstr>
      <vt:lpstr>Алгоритмы STL</vt:lpstr>
      <vt:lpstr>Алгоритмы STL</vt:lpstr>
      <vt:lpstr>Алгоритмы STL</vt:lpstr>
      <vt:lpstr>Алгоритмы STL</vt:lpstr>
      <vt:lpstr>Алгоритмы STL</vt:lpstr>
      <vt:lpstr>Алгоритмы STL</vt:lpstr>
      <vt:lpstr>Алгоритмы STL</vt:lpstr>
      <vt:lpstr>Алгоритмы STL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progra</cp:lastModifiedBy>
  <cp:revision>893</cp:revision>
  <dcterms:created xsi:type="dcterms:W3CDTF">2014-12-15T08:53:20Z</dcterms:created>
  <dcterms:modified xsi:type="dcterms:W3CDTF">2015-10-05T13:59:23Z</dcterms:modified>
</cp:coreProperties>
</file>