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63" r:id="rId4"/>
    <p:sldId id="269" r:id="rId5"/>
    <p:sldId id="270" r:id="rId6"/>
    <p:sldId id="288" r:id="rId7"/>
    <p:sldId id="275" r:id="rId8"/>
    <p:sldId id="284" r:id="rId9"/>
    <p:sldId id="285" r:id="rId10"/>
    <p:sldId id="271" r:id="rId11"/>
    <p:sldId id="286" r:id="rId12"/>
    <p:sldId id="276" r:id="rId13"/>
    <p:sldId id="277" r:id="rId14"/>
    <p:sldId id="278" r:id="rId15"/>
    <p:sldId id="289" r:id="rId16"/>
    <p:sldId id="290" r:id="rId17"/>
    <p:sldId id="291" r:id="rId18"/>
    <p:sldId id="279" r:id="rId19"/>
    <p:sldId id="281" r:id="rId20"/>
    <p:sldId id="282" r:id="rId21"/>
    <p:sldId id="283" r:id="rId22"/>
    <p:sldId id="272" r:id="rId23"/>
    <p:sldId id="273" r:id="rId24"/>
    <p:sldId id="274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6" autoAdjust="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пт 13.09.19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45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1.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Лексические основы, 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арифметические типы данных, переменные и константы,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операторы, 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mtClean="0">
                <a:solidFill>
                  <a:schemeClr val="accent1">
                    <a:lumMod val="75000"/>
                  </a:schemeClr>
                </a:solidFill>
              </a:rPr>
              <a:t>линейный алгоритм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33400" y="1397000"/>
          <a:ext cx="7543800" cy="426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1200"/>
                <a:gridCol w="1981200"/>
                <a:gridCol w="35814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Имя</a:t>
                      </a:r>
                      <a:r>
                        <a:rPr lang="ru-RU" sz="2400" baseline="0" dirty="0" smtClean="0"/>
                        <a:t> типа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Размер, байт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Диапазон (см. </a:t>
                      </a:r>
                      <a:r>
                        <a:rPr lang="en-US" sz="2400" dirty="0" smtClean="0"/>
                        <a:t>limits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bool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{true</a:t>
                      </a:r>
                      <a:r>
                        <a:rPr lang="en-US" sz="2400" smtClean="0"/>
                        <a:t>,</a:t>
                      </a:r>
                      <a:r>
                        <a:rPr lang="en-US" sz="2400" baseline="0" smtClean="0"/>
                        <a:t> false</a:t>
                      </a:r>
                      <a:r>
                        <a:rPr lang="en-US" sz="2400" smtClean="0"/>
                        <a:t>}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[CHAR_MIN; CHAR_MAX]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short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[SHRT_MIN; SHRT_MAX]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[INT_MIN; INT_MAX]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[LONG_MIN; LONG_MAX]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float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</a:t>
                      </a:r>
                      <a:r>
                        <a:rPr lang="ru-RU" sz="2400" dirty="0" smtClean="0"/>
                        <a:t>-2 147 483 648.0</a:t>
                      </a:r>
                      <a:r>
                        <a:rPr lang="en-US" sz="240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2 147 483 647.0</a:t>
                      </a:r>
                      <a:r>
                        <a:rPr lang="en-US" sz="2400" dirty="0" smtClean="0"/>
                        <a:t>]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[</a:t>
                      </a:r>
                      <a:r>
                        <a:rPr lang="ru-RU" sz="2000" dirty="0" smtClean="0"/>
                        <a:t>-9 223 372 036 854 775 808 .0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ru-RU" sz="2000" dirty="0" smtClean="0"/>
                        <a:t>9 223 372 036 854 775 807.0</a:t>
                      </a:r>
                      <a:r>
                        <a:rPr lang="en-US" sz="2000" dirty="0" smtClean="0"/>
                        <a:t>]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Пример. Операция </a:t>
            </a:r>
            <a:r>
              <a:rPr lang="en-US" sz="2400" dirty="0" err="1" smtClean="0"/>
              <a:t>sizeof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#include "</a:t>
            </a:r>
            <a:r>
              <a:rPr lang="en-US" sz="2400" dirty="0" err="1" smtClean="0"/>
              <a:t>stdafx.h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using namespace std;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_</a:t>
            </a:r>
            <a:r>
              <a:rPr lang="en-US" sz="2400" dirty="0" err="1" smtClean="0"/>
              <a:t>tmain</a:t>
            </a:r>
            <a:r>
              <a:rPr lang="en-US" sz="2400" dirty="0" smtClean="0"/>
              <a:t>()</a:t>
            </a:r>
          </a:p>
          <a:p>
            <a:r>
              <a:rPr lang="ru-RU" sz="2400" dirty="0" smtClean="0"/>
              <a:t>{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bool</a:t>
            </a:r>
            <a:r>
              <a:rPr lang="en-US" sz="2400" dirty="0" smtClean="0"/>
              <a:t>) = " &lt;&lt;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bool</a:t>
            </a:r>
            <a:r>
              <a:rPr lang="en-US" sz="2400" dirty="0" smtClean="0"/>
              <a:t>) &lt;&lt; " byte(s)"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 = " &lt;&lt;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 &lt;&lt; " byte(s)"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sizeof</a:t>
            </a:r>
            <a:r>
              <a:rPr lang="en-US" sz="2400" dirty="0" smtClean="0"/>
              <a:t>(long) = " &lt;&lt;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(long) &lt;&lt; " byte(s)"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return 0;</a:t>
            </a:r>
          </a:p>
          <a:p>
            <a:r>
              <a:rPr lang="ru-RU" sz="2400" dirty="0" smtClean="0"/>
              <a:t>}</a:t>
            </a:r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В обозначении типа может использоваться одновременно несколько служебных слов:</a:t>
            </a:r>
          </a:p>
          <a:p>
            <a:pPr marL="342900"/>
            <a:r>
              <a:rPr lang="en-US" sz="3600" dirty="0" smtClean="0"/>
              <a:t>long double ld1 = 1.123456789012345678;</a:t>
            </a:r>
          </a:p>
          <a:p>
            <a:pPr marL="342900"/>
            <a:r>
              <a:rPr lang="en-US" sz="3600" dirty="0" smtClean="0"/>
              <a:t>/* </a:t>
            </a:r>
            <a:r>
              <a:rPr lang="ru-RU" sz="3600" dirty="0" smtClean="0"/>
              <a:t>вещественный тип расширенной точности</a:t>
            </a:r>
            <a:r>
              <a:rPr lang="en-US" sz="3600" dirty="0" smtClean="0"/>
              <a:t> */</a:t>
            </a:r>
            <a:endParaRPr lang="ru-RU" sz="3600" dirty="0" smtClean="0"/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Служебные слова </a:t>
            </a:r>
            <a:r>
              <a:rPr lang="en-US" sz="3600" dirty="0" smtClean="0"/>
              <a:t>unsigned </a:t>
            </a:r>
            <a:r>
              <a:rPr lang="ru-RU" sz="3600" dirty="0" smtClean="0"/>
              <a:t>и </a:t>
            </a:r>
            <a:r>
              <a:rPr lang="en-US" sz="3600" dirty="0" smtClean="0"/>
              <a:t>signed </a:t>
            </a:r>
            <a:r>
              <a:rPr lang="ru-RU" sz="3600" dirty="0" smtClean="0"/>
              <a:t>позволяют выбрать способ учёта знакового разряда: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smtClean="0"/>
              <a:t>unsigned = </a:t>
            </a:r>
            <a:r>
              <a:rPr lang="ru-RU" sz="3600" dirty="0" smtClean="0"/>
              <a:t>«без знака»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smtClean="0"/>
              <a:t>signed = </a:t>
            </a:r>
            <a:r>
              <a:rPr lang="ru-RU" sz="3600" dirty="0" smtClean="0"/>
              <a:t>«со знаком»</a:t>
            </a:r>
          </a:p>
          <a:p>
            <a:pPr marL="342900"/>
            <a:r>
              <a:rPr lang="ru-RU" sz="3600" dirty="0" smtClean="0"/>
              <a:t>Пример: </a:t>
            </a:r>
            <a:r>
              <a:rPr lang="en-US" sz="3600" dirty="0" smtClean="0"/>
              <a:t>unsigned </a:t>
            </a:r>
            <a:r>
              <a:rPr lang="en-US" sz="3600" dirty="0" err="1" smtClean="0"/>
              <a:t>int</a:t>
            </a:r>
            <a:r>
              <a:rPr lang="en-US" sz="3600" dirty="0" smtClean="0"/>
              <a:t> ui1;</a:t>
            </a:r>
          </a:p>
          <a:p>
            <a:pPr marL="342900"/>
            <a:r>
              <a:rPr lang="en-US" sz="3600" dirty="0" smtClean="0"/>
              <a:t>// ui1 </a:t>
            </a:r>
            <a:r>
              <a:rPr lang="ru-RU" sz="3600" dirty="0" smtClean="0"/>
              <a:t>может принимать целые положительные значения от 0 до</a:t>
            </a:r>
            <a:r>
              <a:rPr lang="en-US" sz="3600" dirty="0" smtClean="0"/>
              <a:t> UINT_MAX</a:t>
            </a:r>
            <a:r>
              <a:rPr lang="ru-RU" sz="3600" dirty="0" smtClean="0"/>
              <a:t> </a:t>
            </a:r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Служебное слово </a:t>
            </a:r>
            <a:r>
              <a:rPr lang="en-US" sz="3600" dirty="0" smtClean="0"/>
              <a:t>signed </a:t>
            </a:r>
            <a:r>
              <a:rPr lang="ru-RU" sz="3600" dirty="0" smtClean="0"/>
              <a:t>обычно опускается:</a:t>
            </a:r>
            <a:endParaRPr lang="en-US" sz="3600" dirty="0" smtClean="0"/>
          </a:p>
          <a:p>
            <a:pPr marL="342900"/>
            <a:r>
              <a:rPr lang="en-US" sz="3600" dirty="0" smtClean="0"/>
              <a:t>signed </a:t>
            </a:r>
            <a:r>
              <a:rPr lang="en-US" sz="3600" dirty="0" err="1" smtClean="0"/>
              <a:t>int</a:t>
            </a:r>
            <a:r>
              <a:rPr lang="en-US" sz="3600" dirty="0" smtClean="0"/>
              <a:t> 	</a:t>
            </a:r>
            <a:r>
              <a:rPr lang="ru-RU" sz="3600" i="1" dirty="0" smtClean="0"/>
              <a:t>эквивалентно</a:t>
            </a:r>
            <a:r>
              <a:rPr lang="ru-RU" sz="3600" dirty="0" smtClean="0"/>
              <a:t> </a:t>
            </a:r>
            <a:r>
              <a:rPr lang="en-US" sz="3600" dirty="0" smtClean="0"/>
              <a:t>	</a:t>
            </a:r>
            <a:r>
              <a:rPr lang="en-US" sz="3600" dirty="0" err="1" smtClean="0"/>
              <a:t>int</a:t>
            </a:r>
            <a:endParaRPr lang="en-US" sz="3600" dirty="0" smtClean="0"/>
          </a:p>
          <a:p>
            <a:pPr marL="342900"/>
            <a:r>
              <a:rPr lang="en-US" sz="3600" dirty="0" smtClean="0"/>
              <a:t>signed char					</a:t>
            </a:r>
            <a:r>
              <a:rPr lang="en-US" sz="3600" dirty="0" err="1" smtClean="0"/>
              <a:t>char</a:t>
            </a:r>
            <a:endParaRPr lang="en-US" sz="3600" dirty="0" smtClean="0"/>
          </a:p>
          <a:p>
            <a:pPr marL="342900"/>
            <a:r>
              <a:rPr lang="en-US" sz="3600" dirty="0" smtClean="0"/>
              <a:t>signed short					</a:t>
            </a:r>
            <a:r>
              <a:rPr lang="en-US" sz="3600" dirty="0" err="1" smtClean="0"/>
              <a:t>short</a:t>
            </a:r>
            <a:endParaRPr lang="en-US" sz="3600" dirty="0" smtClean="0"/>
          </a:p>
          <a:p>
            <a:pPr marL="342900"/>
            <a:r>
              <a:rPr lang="en-US" sz="3600" dirty="0" smtClean="0"/>
              <a:t>signed long					</a:t>
            </a:r>
            <a:r>
              <a:rPr lang="en-US" sz="3600" dirty="0" err="1" smtClean="0"/>
              <a:t>long</a:t>
            </a:r>
            <a:endParaRPr lang="en-US" sz="3600" dirty="0" smtClean="0"/>
          </a:p>
          <a:p>
            <a:pPr marL="342900"/>
            <a:endParaRPr lang="en-US" sz="3600" dirty="0" smtClean="0"/>
          </a:p>
          <a:p>
            <a:pPr marL="342900"/>
            <a:r>
              <a:rPr lang="en-US" sz="3600" dirty="0" smtClean="0"/>
              <a:t>unsigned				</a:t>
            </a:r>
            <a:r>
              <a:rPr lang="en-US" sz="3600" dirty="0" err="1" smtClean="0"/>
              <a:t>unsigned</a:t>
            </a:r>
            <a:r>
              <a:rPr lang="en-US" sz="3600" dirty="0" smtClean="0"/>
              <a:t> </a:t>
            </a:r>
            <a:r>
              <a:rPr lang="en-US" sz="3600" dirty="0" err="1" smtClean="0"/>
              <a:t>int</a:t>
            </a:r>
            <a:endParaRPr lang="ru-RU" sz="3600" dirty="0" smtClean="0"/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Длинные целые числа можно разделять апострофами:</a:t>
            </a:r>
            <a:endParaRPr lang="en-US" sz="3600" dirty="0" smtClean="0"/>
          </a:p>
          <a:p>
            <a:pPr marL="342900"/>
            <a:endParaRPr lang="en-US" sz="3600" dirty="0" smtClean="0"/>
          </a:p>
          <a:p>
            <a:r>
              <a:rPr lang="en-US" sz="3600" dirty="0" err="1"/>
              <a:t>int</a:t>
            </a:r>
            <a:r>
              <a:rPr lang="en-US" sz="3600" dirty="0"/>
              <a:t> x = 2'000'000;</a:t>
            </a:r>
          </a:p>
          <a:p>
            <a:r>
              <a:rPr lang="en-US" sz="3600" dirty="0" err="1"/>
              <a:t>cout</a:t>
            </a:r>
            <a:r>
              <a:rPr lang="en-US" sz="3600" dirty="0"/>
              <a:t> &lt;&lt; x &lt;&lt; </a:t>
            </a:r>
            <a:r>
              <a:rPr lang="en-US" sz="3600" dirty="0" err="1"/>
              <a:t>endl</a:t>
            </a:r>
            <a:r>
              <a:rPr lang="en-US" sz="3600" dirty="0"/>
              <a:t>;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022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Типы из файла </a:t>
            </a:r>
            <a:r>
              <a:rPr lang="en-US" sz="3600" dirty="0" err="1" smtClean="0"/>
              <a:t>cstdint</a:t>
            </a:r>
            <a:endParaRPr lang="en-US" sz="3600" dirty="0" smtClean="0"/>
          </a:p>
          <a:p>
            <a:pPr marL="342900"/>
            <a:r>
              <a:rPr lang="en-US" sz="3600" dirty="0"/>
              <a:t>#include &lt;</a:t>
            </a:r>
            <a:r>
              <a:rPr lang="en-US" sz="3600" dirty="0" err="1"/>
              <a:t>cstdint</a:t>
            </a:r>
            <a:r>
              <a:rPr lang="en-US" sz="3600" dirty="0" smtClean="0"/>
              <a:t>&gt;:</a:t>
            </a:r>
          </a:p>
          <a:p>
            <a:pPr marL="342900"/>
            <a:endParaRPr lang="en-US" sz="3600" dirty="0"/>
          </a:p>
          <a:p>
            <a:r>
              <a:rPr lang="ru-RU" sz="2400" dirty="0">
                <a:solidFill>
                  <a:srgbClr val="2B91AF"/>
                </a:solidFill>
                <a:latin typeface="Consolas"/>
              </a:rPr>
              <a:t>int8_t</a:t>
            </a:r>
            <a:r>
              <a:rPr lang="ru-RU" sz="2400" dirty="0">
                <a:solidFill>
                  <a:srgbClr val="000000"/>
                </a:solidFill>
                <a:latin typeface="Consolas"/>
              </a:rPr>
              <a:t> i8; 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// Целое со знаком, 8 бит</a:t>
            </a:r>
            <a:endParaRPr lang="ru-RU" sz="2400" dirty="0">
              <a:solidFill>
                <a:srgbClr val="000000"/>
              </a:solidFill>
              <a:latin typeface="Consolas"/>
            </a:endParaRPr>
          </a:p>
          <a:p>
            <a:r>
              <a:rPr lang="ru-RU" sz="2400" dirty="0">
                <a:solidFill>
                  <a:srgbClr val="2B91AF"/>
                </a:solidFill>
                <a:latin typeface="Consolas"/>
              </a:rPr>
              <a:t>uint8_t</a:t>
            </a:r>
            <a:r>
              <a:rPr lang="ru-RU" sz="2400" dirty="0">
                <a:solidFill>
                  <a:srgbClr val="000000"/>
                </a:solidFill>
                <a:latin typeface="Consolas"/>
              </a:rPr>
              <a:t> ui8; 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// Целое без знака, 8 бит</a:t>
            </a:r>
            <a:endParaRPr lang="ru-RU" sz="2400" dirty="0">
              <a:solidFill>
                <a:srgbClr val="000000"/>
              </a:solidFill>
              <a:latin typeface="Consolas"/>
            </a:endParaRPr>
          </a:p>
          <a:p>
            <a:r>
              <a:rPr lang="ru-RU" sz="2400" dirty="0">
                <a:solidFill>
                  <a:srgbClr val="2B91AF"/>
                </a:solidFill>
                <a:latin typeface="Consolas"/>
              </a:rPr>
              <a:t>int16_t</a:t>
            </a:r>
            <a:r>
              <a:rPr lang="ru-RU" sz="2400" dirty="0">
                <a:solidFill>
                  <a:srgbClr val="000000"/>
                </a:solidFill>
                <a:latin typeface="Consolas"/>
              </a:rPr>
              <a:t> i16; 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// Целое со знаком, 16 бит</a:t>
            </a:r>
            <a:endParaRPr lang="ru-RU" sz="2400" dirty="0">
              <a:solidFill>
                <a:srgbClr val="000000"/>
              </a:solidFill>
              <a:latin typeface="Consolas"/>
            </a:endParaRPr>
          </a:p>
          <a:p>
            <a:r>
              <a:rPr lang="ru-RU" sz="2400" dirty="0">
                <a:solidFill>
                  <a:srgbClr val="2B91AF"/>
                </a:solidFill>
                <a:latin typeface="Consolas"/>
              </a:rPr>
              <a:t>uint16_t</a:t>
            </a:r>
            <a:r>
              <a:rPr lang="ru-RU" sz="2400" dirty="0">
                <a:solidFill>
                  <a:srgbClr val="000000"/>
                </a:solidFill>
                <a:latin typeface="Consolas"/>
              </a:rPr>
              <a:t> ui16; 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// Целое без знака, 16 бит</a:t>
            </a:r>
            <a:endParaRPr lang="ru-RU" sz="2400" dirty="0">
              <a:solidFill>
                <a:srgbClr val="000000"/>
              </a:solidFill>
              <a:latin typeface="Consolas"/>
            </a:endParaRPr>
          </a:p>
          <a:p>
            <a:r>
              <a:rPr lang="ru-RU" sz="2400" dirty="0">
                <a:solidFill>
                  <a:srgbClr val="2B91AF"/>
                </a:solidFill>
                <a:latin typeface="Consolas"/>
              </a:rPr>
              <a:t>int32_t</a:t>
            </a:r>
            <a:r>
              <a:rPr lang="ru-RU" sz="2400" dirty="0">
                <a:solidFill>
                  <a:srgbClr val="000000"/>
                </a:solidFill>
                <a:latin typeface="Consolas"/>
              </a:rPr>
              <a:t> i32; 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// Целое со знаком, 32 бит</a:t>
            </a:r>
            <a:endParaRPr lang="ru-RU" sz="2400" dirty="0">
              <a:solidFill>
                <a:srgbClr val="000000"/>
              </a:solidFill>
              <a:latin typeface="Consolas"/>
            </a:endParaRPr>
          </a:p>
          <a:p>
            <a:r>
              <a:rPr lang="ru-RU" sz="2400" dirty="0">
                <a:solidFill>
                  <a:srgbClr val="2B91AF"/>
                </a:solidFill>
                <a:latin typeface="Consolas"/>
              </a:rPr>
              <a:t>uint32_t</a:t>
            </a:r>
            <a:r>
              <a:rPr lang="ru-RU" sz="2400" dirty="0">
                <a:solidFill>
                  <a:srgbClr val="000000"/>
                </a:solidFill>
                <a:latin typeface="Consolas"/>
              </a:rPr>
              <a:t> ui32; 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// Целое без знака, 32 бит</a:t>
            </a:r>
            <a:endParaRPr lang="ru-RU" sz="2400" dirty="0">
              <a:solidFill>
                <a:srgbClr val="000000"/>
              </a:solidFill>
              <a:latin typeface="Consolas"/>
            </a:endParaRPr>
          </a:p>
          <a:p>
            <a:r>
              <a:rPr lang="ru-RU" sz="2400" dirty="0">
                <a:solidFill>
                  <a:srgbClr val="2B91AF"/>
                </a:solidFill>
                <a:latin typeface="Consolas"/>
              </a:rPr>
              <a:t>int64_t</a:t>
            </a:r>
            <a:r>
              <a:rPr lang="ru-RU" sz="2400" dirty="0">
                <a:solidFill>
                  <a:srgbClr val="000000"/>
                </a:solidFill>
                <a:latin typeface="Consolas"/>
              </a:rPr>
              <a:t> i64; 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// Целое со знаком, 64 бит</a:t>
            </a:r>
            <a:endParaRPr lang="ru-RU" sz="2400" dirty="0">
              <a:solidFill>
                <a:srgbClr val="000000"/>
              </a:solidFill>
              <a:latin typeface="Consolas"/>
            </a:endParaRPr>
          </a:p>
          <a:p>
            <a:r>
              <a:rPr lang="ru-RU" sz="2400" dirty="0">
                <a:solidFill>
                  <a:srgbClr val="2B91AF"/>
                </a:solidFill>
                <a:latin typeface="Consolas"/>
              </a:rPr>
              <a:t>uint64_t</a:t>
            </a:r>
            <a:r>
              <a:rPr lang="ru-RU" sz="2400" dirty="0">
                <a:solidFill>
                  <a:srgbClr val="000000"/>
                </a:solidFill>
                <a:latin typeface="Consolas"/>
              </a:rPr>
              <a:t> ui64; 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// Целое без знака, 64 бит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817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6430" y="1552755"/>
            <a:ext cx="8534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Типы из файла </a:t>
            </a:r>
            <a:r>
              <a:rPr lang="en-US" sz="3600" dirty="0" err="1" smtClean="0"/>
              <a:t>cstdint</a:t>
            </a:r>
            <a:endParaRPr lang="en-US" sz="3600" dirty="0" smtClean="0"/>
          </a:p>
          <a:p>
            <a:pPr marL="342900"/>
            <a:r>
              <a:rPr lang="en-US" sz="3600" dirty="0"/>
              <a:t>#include &lt;</a:t>
            </a:r>
            <a:r>
              <a:rPr lang="en-US" sz="3600" dirty="0" err="1"/>
              <a:t>cstdint</a:t>
            </a:r>
            <a:r>
              <a:rPr lang="en-US" sz="3600" dirty="0" smtClean="0"/>
              <a:t>&gt;:</a:t>
            </a:r>
          </a:p>
          <a:p>
            <a:pPr marL="342900"/>
            <a:endParaRPr lang="en-US" sz="3600" dirty="0"/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(i8)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&lt;limits&gt;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"Minimum of int8_t:"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numeric_limits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int16_t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&gt;::min()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"Maximum of int8_t:"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numeric_limits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int16_t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&gt;::max()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565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Б. Страуструп: «В большинстве приложений можно обойтись типами </a:t>
            </a:r>
            <a:r>
              <a:rPr lang="en-US" sz="3600" dirty="0" err="1" smtClean="0"/>
              <a:t>bool</a:t>
            </a:r>
            <a:r>
              <a:rPr lang="en-US" sz="3600" dirty="0" smtClean="0"/>
              <a:t> </a:t>
            </a:r>
            <a:r>
              <a:rPr lang="ru-RU" sz="3600" dirty="0" smtClean="0"/>
              <a:t>для логических значений, </a:t>
            </a:r>
            <a:r>
              <a:rPr lang="en-US" sz="3600" dirty="0" err="1" smtClean="0"/>
              <a:t>int</a:t>
            </a:r>
            <a:r>
              <a:rPr lang="en-US" sz="3600" dirty="0" smtClean="0"/>
              <a:t> – </a:t>
            </a:r>
            <a:r>
              <a:rPr lang="ru-RU" sz="3600" dirty="0" smtClean="0"/>
              <a:t>для целых, </a:t>
            </a:r>
            <a:r>
              <a:rPr lang="en-US" sz="3600" dirty="0" smtClean="0"/>
              <a:t>char – </a:t>
            </a:r>
            <a:r>
              <a:rPr lang="ru-RU" sz="3600" dirty="0" smtClean="0"/>
              <a:t>для символов и </a:t>
            </a:r>
            <a:r>
              <a:rPr lang="en-US" sz="3600" dirty="0" smtClean="0"/>
              <a:t>double – </a:t>
            </a:r>
            <a:r>
              <a:rPr lang="ru-RU" sz="3600" dirty="0" smtClean="0"/>
              <a:t>для чисел с плавающей точкой. Остальные фундаментальные типы являются вариациями для оптимизации и решения других специальных задач.»</a:t>
            </a:r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Спецификатор </a:t>
            </a:r>
            <a:r>
              <a:rPr lang="en-US" sz="3600" dirty="0" err="1" smtClean="0"/>
              <a:t>typedef</a:t>
            </a:r>
            <a:r>
              <a:rPr lang="en-US" sz="3600" dirty="0" smtClean="0"/>
              <a:t> </a:t>
            </a:r>
            <a:r>
              <a:rPr lang="ru-RU" sz="3600" dirty="0" smtClean="0"/>
              <a:t>позволяет вводить удобные названия для сложных обозначений типов:</a:t>
            </a:r>
            <a:endParaRPr lang="en-US" sz="3600" dirty="0" smtClean="0"/>
          </a:p>
          <a:p>
            <a:pPr marL="342900"/>
            <a:endParaRPr lang="ru-RU" sz="3600" dirty="0" smtClean="0"/>
          </a:p>
          <a:p>
            <a:pPr marL="342900"/>
            <a:r>
              <a:rPr lang="en-US" sz="3600" dirty="0" err="1" smtClean="0"/>
              <a:t>typedef</a:t>
            </a:r>
            <a:r>
              <a:rPr lang="en-US" sz="3600" dirty="0" smtClean="0"/>
              <a:t> unsigned char </a:t>
            </a:r>
            <a:r>
              <a:rPr lang="en-US" sz="3600" dirty="0" err="1" smtClean="0"/>
              <a:t>uch</a:t>
            </a:r>
            <a:r>
              <a:rPr lang="en-US" sz="3600" dirty="0" smtClean="0"/>
              <a:t>;</a:t>
            </a:r>
          </a:p>
          <a:p>
            <a:pPr marL="342900"/>
            <a:r>
              <a:rPr lang="en-US" sz="3600" dirty="0" err="1" smtClean="0"/>
              <a:t>uch</a:t>
            </a:r>
            <a:r>
              <a:rPr lang="en-US" sz="3600" dirty="0" smtClean="0"/>
              <a:t> </a:t>
            </a:r>
            <a:r>
              <a:rPr lang="en-US" sz="3600" dirty="0" err="1" smtClean="0"/>
              <a:t>mySymbol</a:t>
            </a:r>
            <a:r>
              <a:rPr lang="en-US" sz="3600" dirty="0" smtClean="0"/>
              <a:t>;</a:t>
            </a:r>
            <a:endParaRPr lang="ru-RU" sz="3600" dirty="0" smtClean="0"/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Арифметические типы данных, переменные и константы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dirty="0" smtClean="0"/>
              <a:t> Что такое переменная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Классификация типов данных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Определение и описание переменных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Ключевые слова для определения и описания переменных (типы данных)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Константы: препроцессорные и именованные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225689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Из базовых типов данных можно конструировать множество производных типов: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массивы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функции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указатели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ссылки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классы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перечисления</a:t>
            </a:r>
          </a:p>
          <a:p>
            <a:pPr marL="342900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.4. Базовые типы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Пример. Для каждого перечисления может быть введено имя типа: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err="1" smtClean="0"/>
              <a:t>enum</a:t>
            </a:r>
            <a:r>
              <a:rPr lang="en-US" sz="3600" dirty="0" smtClean="0"/>
              <a:t> week {</a:t>
            </a:r>
            <a:r>
              <a:rPr lang="en-US" sz="3600" dirty="0" err="1" smtClean="0"/>
              <a:t>sunday</a:t>
            </a:r>
            <a:r>
              <a:rPr lang="en-US" sz="3600" dirty="0" smtClean="0"/>
              <a:t>, </a:t>
            </a:r>
            <a:r>
              <a:rPr lang="en-US" sz="3600" dirty="0" err="1" smtClean="0"/>
              <a:t>monday</a:t>
            </a:r>
            <a:r>
              <a:rPr lang="en-US" sz="3600" dirty="0" smtClean="0"/>
              <a:t>, </a:t>
            </a:r>
            <a:r>
              <a:rPr lang="en-US" sz="3600" dirty="0" err="1" smtClean="0"/>
              <a:t>tuesday</a:t>
            </a:r>
            <a:r>
              <a:rPr lang="en-US" sz="3600" dirty="0" smtClean="0"/>
              <a:t>, </a:t>
            </a:r>
            <a:r>
              <a:rPr lang="en-US" sz="3600" dirty="0" err="1" smtClean="0"/>
              <a:t>wednesday</a:t>
            </a:r>
            <a:r>
              <a:rPr lang="en-US" sz="3600" dirty="0" smtClean="0"/>
              <a:t>, </a:t>
            </a:r>
            <a:r>
              <a:rPr lang="en-US" sz="3600" dirty="0" err="1" smtClean="0"/>
              <a:t>thursday</a:t>
            </a:r>
            <a:r>
              <a:rPr lang="en-US" sz="3600" dirty="0" smtClean="0"/>
              <a:t>, </a:t>
            </a:r>
            <a:r>
              <a:rPr lang="en-US" sz="3600" dirty="0" err="1" smtClean="0"/>
              <a:t>friday</a:t>
            </a:r>
            <a:r>
              <a:rPr lang="en-US" sz="3600" dirty="0" smtClean="0"/>
              <a:t>, </a:t>
            </a:r>
            <a:r>
              <a:rPr lang="en-US" sz="3600" dirty="0" err="1" smtClean="0"/>
              <a:t>saturday</a:t>
            </a:r>
            <a:r>
              <a:rPr lang="en-US" sz="3600" dirty="0" smtClean="0"/>
              <a:t>};</a:t>
            </a:r>
          </a:p>
          <a:p>
            <a:pPr marL="342900">
              <a:buFont typeface="Arial" pitchFamily="34" charset="0"/>
              <a:buChar char="•"/>
            </a:pPr>
            <a:endParaRPr lang="en-US" sz="3600" dirty="0" smtClean="0"/>
          </a:p>
          <a:p>
            <a:pPr marL="342900"/>
            <a:r>
              <a:rPr lang="en-US" sz="3600" dirty="0" err="1" smtClean="0"/>
              <a:t>enum</a:t>
            </a:r>
            <a:r>
              <a:rPr lang="en-US" sz="3600" dirty="0" smtClean="0"/>
              <a:t> – </a:t>
            </a:r>
            <a:r>
              <a:rPr lang="ru-RU" sz="3600" dirty="0" smtClean="0"/>
              <a:t>служебное слово</a:t>
            </a:r>
            <a:r>
              <a:rPr lang="en-US" sz="3600" dirty="0" smtClean="0"/>
              <a:t>, </a:t>
            </a:r>
            <a:r>
              <a:rPr lang="ru-RU" sz="3600" dirty="0" smtClean="0"/>
              <a:t>позволяющее создать перечисление</a:t>
            </a:r>
          </a:p>
          <a:p>
            <a:pPr marL="342900"/>
            <a:r>
              <a:rPr lang="en-US" sz="3600" dirty="0" smtClean="0"/>
              <a:t>week</a:t>
            </a:r>
            <a:r>
              <a:rPr lang="ru-RU" sz="3600" dirty="0" smtClean="0"/>
              <a:t> – имя созданного производного  типа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696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Константы: препроцессорные и именованные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Препроцессорная константа:</a:t>
            </a:r>
          </a:p>
          <a:p>
            <a:pPr marL="342900"/>
            <a:r>
              <a:rPr lang="en-US" sz="3200" dirty="0" smtClean="0"/>
              <a:t>#define </a:t>
            </a:r>
            <a:r>
              <a:rPr lang="ru-RU" sz="3200" dirty="0" smtClean="0"/>
              <a:t>идентификатор </a:t>
            </a:r>
            <a:r>
              <a:rPr lang="ru-RU" sz="3200" dirty="0" err="1" smtClean="0"/>
              <a:t>строка_замещения</a:t>
            </a:r>
            <a:endParaRPr lang="ru-RU" dirty="0" smtClean="0"/>
          </a:p>
          <a:p>
            <a:pPr marL="342900"/>
            <a:endParaRPr lang="ru-RU" sz="3600" dirty="0" smtClean="0"/>
          </a:p>
          <a:p>
            <a:pPr marL="342900"/>
            <a:r>
              <a:rPr lang="ru-RU" sz="3600" dirty="0" smtClean="0"/>
              <a:t>Примеры:</a:t>
            </a:r>
          </a:p>
          <a:p>
            <a:pPr marL="342900" lvl="0"/>
            <a:r>
              <a:rPr lang="en-US" sz="3200" dirty="0" smtClean="0">
                <a:solidFill>
                  <a:prstClr val="black"/>
                </a:solidFill>
              </a:rPr>
              <a:t>#define begin {</a:t>
            </a:r>
          </a:p>
          <a:p>
            <a:pPr marL="342900" lvl="0"/>
            <a:r>
              <a:rPr lang="en-US" sz="3200" dirty="0" smtClean="0">
                <a:solidFill>
                  <a:prstClr val="black"/>
                </a:solidFill>
              </a:rPr>
              <a:t>#define K 30</a:t>
            </a:r>
          </a:p>
          <a:p>
            <a:pPr marL="342900" lvl="0"/>
            <a:r>
              <a:rPr lang="en-US" sz="3200" dirty="0" smtClean="0">
                <a:solidFill>
                  <a:prstClr val="black"/>
                </a:solidFill>
              </a:rPr>
              <a:t>#define HW "Hello world"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696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Константы: препроцессорные и именованные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Препроцессорные замены происходят до компиляции программы и не выполняются внутри строковых и символьных констант и комментариев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696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Константы: препроцессорные и именованные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Именованные константы:</a:t>
            </a:r>
          </a:p>
          <a:p>
            <a:pPr marL="342900"/>
            <a:r>
              <a:rPr lang="en-US" sz="3600" dirty="0" smtClean="0"/>
              <a:t>const </a:t>
            </a:r>
            <a:r>
              <a:rPr lang="ru-RU" sz="3600" dirty="0" smtClean="0"/>
              <a:t>тип имя</a:t>
            </a:r>
            <a:r>
              <a:rPr lang="en-US" sz="3600" dirty="0" smtClean="0"/>
              <a:t>_</a:t>
            </a:r>
            <a:r>
              <a:rPr lang="ru-RU" sz="3600" dirty="0" smtClean="0"/>
              <a:t>константы инициализатор</a:t>
            </a:r>
          </a:p>
          <a:p>
            <a:pPr marL="342900"/>
            <a:endParaRPr lang="ru-RU" sz="3600" dirty="0" smtClean="0"/>
          </a:p>
          <a:p>
            <a:pPr marL="342900"/>
            <a:r>
              <a:rPr lang="ru-RU" sz="3600" dirty="0" smtClean="0"/>
              <a:t>Пример:</a:t>
            </a:r>
          </a:p>
          <a:p>
            <a:pPr marL="342900"/>
            <a:r>
              <a:rPr lang="en-US" sz="3600" dirty="0" smtClean="0"/>
              <a:t>const </a:t>
            </a:r>
            <a:r>
              <a:rPr lang="en-US" sz="3600" dirty="0" err="1" smtClean="0"/>
              <a:t>int</a:t>
            </a:r>
            <a:r>
              <a:rPr lang="en-US" sz="3600" dirty="0" smtClean="0"/>
              <a:t> five = 5;</a:t>
            </a:r>
            <a:endParaRPr lang="ru-RU" sz="3600" dirty="0" smtClean="0"/>
          </a:p>
          <a:p>
            <a:pPr marL="342900"/>
            <a:r>
              <a:rPr lang="en-US" sz="3600" dirty="0" smtClean="0"/>
              <a:t>const </a:t>
            </a:r>
            <a:r>
              <a:rPr lang="en-US" sz="3600" dirty="0" err="1" smtClean="0"/>
              <a:t>int</a:t>
            </a:r>
            <a:r>
              <a:rPr lang="en-US" sz="3600" dirty="0" smtClean="0"/>
              <a:t> six(6);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696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Константы: препроцессорные и именованные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Пример. </a:t>
            </a:r>
            <a:r>
              <a:rPr lang="ru-RU" sz="2400" smtClean="0"/>
              <a:t>Использование констант.</a:t>
            </a:r>
            <a:endParaRPr lang="en-US" sz="2400" smtClean="0"/>
          </a:p>
          <a:p>
            <a:r>
              <a:rPr lang="en-US" sz="2400" dirty="0" smtClean="0"/>
              <a:t>#include "</a:t>
            </a:r>
            <a:r>
              <a:rPr lang="en-US" sz="2400" dirty="0" err="1" smtClean="0"/>
              <a:t>stdafx.h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using namespace std;</a:t>
            </a:r>
          </a:p>
          <a:p>
            <a:r>
              <a:rPr lang="en-US" sz="2400" dirty="0" smtClean="0"/>
              <a:t>#define begin {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_</a:t>
            </a:r>
            <a:r>
              <a:rPr lang="en-US" sz="2400" dirty="0" err="1" smtClean="0"/>
              <a:t>tmain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begin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enum</a:t>
            </a:r>
            <a:r>
              <a:rPr lang="en-US" sz="2400" dirty="0" smtClean="0"/>
              <a:t> {zero, one, two, </a:t>
            </a:r>
            <a:r>
              <a:rPr lang="en-US" sz="2400" dirty="0" err="1" smtClean="0"/>
              <a:t>dva</a:t>
            </a:r>
            <a:r>
              <a:rPr lang="en-US" sz="2400" dirty="0" smtClean="0"/>
              <a:t> = 2, three};</a:t>
            </a:r>
          </a:p>
          <a:p>
            <a:r>
              <a:rPr lang="en-US" sz="2400" dirty="0" smtClean="0"/>
              <a:t>   const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nn</a:t>
            </a:r>
            <a:r>
              <a:rPr lang="en-US" sz="2400" dirty="0" smtClean="0"/>
              <a:t> = 40;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nn</a:t>
            </a:r>
            <a:r>
              <a:rPr lang="en-US" sz="2400" dirty="0" smtClean="0"/>
              <a:t> = " &lt;&lt; </a:t>
            </a:r>
            <a:r>
              <a:rPr lang="en-US" sz="2400" dirty="0" err="1" smtClean="0"/>
              <a:t>nn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"one = " &lt;&lt; one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return 0;</a:t>
            </a:r>
          </a:p>
          <a:p>
            <a:r>
              <a:rPr lang="ru-RU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2.1. Что такое переменная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В языке </a:t>
            </a:r>
            <a:r>
              <a:rPr lang="en-US" sz="3600" dirty="0" smtClean="0"/>
              <a:t>C++ </a:t>
            </a:r>
            <a:r>
              <a:rPr lang="ru-RU" sz="3600" b="1" dirty="0" smtClean="0"/>
              <a:t>переменная – частный случай объекта</a:t>
            </a:r>
            <a:r>
              <a:rPr lang="ru-RU" sz="3600" dirty="0" smtClean="0"/>
              <a:t>; объект – непрерывный участок памяти, для которого </a:t>
            </a:r>
            <a:r>
              <a:rPr lang="ru-RU" sz="3600" b="1" dirty="0" smtClean="0"/>
              <a:t>типом объекта определены: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b="1" dirty="0" smtClean="0"/>
              <a:t> размеры, 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b="1" dirty="0" smtClean="0"/>
              <a:t> структура, 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b="1" dirty="0" smtClean="0"/>
              <a:t> множество возможных значений, 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b="1" dirty="0" smtClean="0"/>
              <a:t> набор допустимых операций</a:t>
            </a:r>
            <a:endParaRPr lang="ru-RU" b="1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2.1. Что такое переменная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Переменную чаще всего определяют как пару «имя-значение». Имени соответствует адрес участка памяти, выделенный переменной, а значением является содержимое этого участка.</a:t>
            </a:r>
            <a:endParaRPr lang="ru-RU" b="1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2.2. Классификация типов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4114800"/>
            <a:ext cx="5867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Интегральные типы (обобщённые целые</a:t>
            </a:r>
            <a:r>
              <a:rPr lang="ru-RU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5181600"/>
            <a:ext cx="1981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Символьные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5000" y="5181600"/>
            <a:ext cx="18288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Логические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5181600"/>
            <a:ext cx="1676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Целые</a:t>
            </a:r>
          </a:p>
        </p:txBody>
      </p:sp>
      <p:cxnSp>
        <p:nvCxnSpPr>
          <p:cNvPr id="17" name="Прямая со стрелкой 16"/>
          <p:cNvCxnSpPr>
            <a:stCxn id="11" idx="2"/>
            <a:endCxn id="15" idx="0"/>
          </p:cNvCxnSpPr>
          <p:nvPr/>
        </p:nvCxnSpPr>
        <p:spPr>
          <a:xfrm flipH="1">
            <a:off x="1066800" y="4576465"/>
            <a:ext cx="1866900" cy="60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1" idx="2"/>
            <a:endCxn id="14" idx="0"/>
          </p:cNvCxnSpPr>
          <p:nvPr/>
        </p:nvCxnSpPr>
        <p:spPr>
          <a:xfrm flipH="1">
            <a:off x="2819400" y="4576465"/>
            <a:ext cx="114300" cy="60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1" idx="2"/>
            <a:endCxn id="13" idx="0"/>
          </p:cNvCxnSpPr>
          <p:nvPr/>
        </p:nvCxnSpPr>
        <p:spPr>
          <a:xfrm>
            <a:off x="2933700" y="4576465"/>
            <a:ext cx="1790700" cy="60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4600" y="4114800"/>
            <a:ext cx="2133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Вещественные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00200" y="3048000"/>
            <a:ext cx="5867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Арифметические типы</a:t>
            </a:r>
            <a:endParaRPr lang="ru-RU" dirty="0" smtClean="0"/>
          </a:p>
        </p:txBody>
      </p:sp>
      <p:cxnSp>
        <p:nvCxnSpPr>
          <p:cNvPr id="31" name="Прямая со стрелкой 30"/>
          <p:cNvCxnSpPr>
            <a:stCxn id="29" idx="2"/>
            <a:endCxn id="11" idx="0"/>
          </p:cNvCxnSpPr>
          <p:nvPr/>
        </p:nvCxnSpPr>
        <p:spPr>
          <a:xfrm flipH="1">
            <a:off x="2933700" y="3509665"/>
            <a:ext cx="1600200" cy="60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9" idx="2"/>
            <a:endCxn id="25" idx="0"/>
          </p:cNvCxnSpPr>
          <p:nvPr/>
        </p:nvCxnSpPr>
        <p:spPr>
          <a:xfrm>
            <a:off x="4533900" y="3509665"/>
            <a:ext cx="2857500" cy="60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00200" y="1524000"/>
            <a:ext cx="5867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Скалярные (простые) </a:t>
            </a:r>
            <a:r>
              <a:rPr lang="ru-RU" sz="2400" dirty="0" smtClean="0"/>
              <a:t>типы</a:t>
            </a:r>
            <a:endParaRPr lang="ru-RU" dirty="0" smtClean="0"/>
          </a:p>
        </p:txBody>
      </p:sp>
      <p:cxnSp>
        <p:nvCxnSpPr>
          <p:cNvPr id="38" name="Прямая со стрелкой 37"/>
          <p:cNvCxnSpPr>
            <a:stCxn id="36" idx="2"/>
            <a:endCxn id="29" idx="0"/>
          </p:cNvCxnSpPr>
          <p:nvPr/>
        </p:nvCxnSpPr>
        <p:spPr>
          <a:xfrm>
            <a:off x="4533900" y="1985665"/>
            <a:ext cx="0" cy="1062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8600" y="2286000"/>
            <a:ext cx="2133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Указатели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4600" y="2286001"/>
            <a:ext cx="14478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Ссылки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57800" y="2286001"/>
            <a:ext cx="2133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Перечисления</a:t>
            </a:r>
          </a:p>
        </p:txBody>
      </p:sp>
      <p:cxnSp>
        <p:nvCxnSpPr>
          <p:cNvPr id="44" name="Прямая со стрелкой 43"/>
          <p:cNvCxnSpPr>
            <a:stCxn id="36" idx="2"/>
            <a:endCxn id="41" idx="0"/>
          </p:cNvCxnSpPr>
          <p:nvPr/>
        </p:nvCxnSpPr>
        <p:spPr>
          <a:xfrm flipH="1">
            <a:off x="3238500" y="1985665"/>
            <a:ext cx="1295400" cy="30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6" idx="2"/>
            <a:endCxn id="40" idx="0"/>
          </p:cNvCxnSpPr>
          <p:nvPr/>
        </p:nvCxnSpPr>
        <p:spPr>
          <a:xfrm flipH="1">
            <a:off x="1295400" y="1985665"/>
            <a:ext cx="3238500" cy="30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6" idx="2"/>
            <a:endCxn id="42" idx="0"/>
          </p:cNvCxnSpPr>
          <p:nvPr/>
        </p:nvCxnSpPr>
        <p:spPr>
          <a:xfrm>
            <a:off x="4533900" y="1985665"/>
            <a:ext cx="1790700" cy="30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2.2. Классификация типов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/>
              <a:t>Все типы делятся на: </a:t>
            </a:r>
            <a:br>
              <a:rPr lang="ru-RU" sz="3600" dirty="0"/>
            </a:br>
            <a:r>
              <a:rPr lang="ru-RU" sz="3600" dirty="0"/>
              <a:t>1) скалярные (простые) </a:t>
            </a:r>
            <a:br>
              <a:rPr lang="ru-RU" sz="3600" dirty="0"/>
            </a:br>
            <a:r>
              <a:rPr lang="ru-RU" sz="3600" dirty="0"/>
              <a:t>2) </a:t>
            </a:r>
            <a:r>
              <a:rPr lang="ru-RU" sz="3600" dirty="0" err="1"/>
              <a:t>структруированные</a:t>
            </a:r>
            <a:r>
              <a:rPr lang="ru-RU" sz="3600" dirty="0"/>
              <a:t> (составные</a:t>
            </a:r>
            <a:r>
              <a:rPr lang="ru-RU" sz="3600" dirty="0" smtClean="0"/>
              <a:t>)</a:t>
            </a:r>
          </a:p>
          <a:p>
            <a:pPr marL="342900"/>
            <a:endParaRPr lang="ru-RU" sz="3600" dirty="0"/>
          </a:p>
          <a:p>
            <a:pPr marL="342900"/>
            <a:r>
              <a:rPr lang="ru-RU" sz="3600" dirty="0" smtClean="0"/>
              <a:t>Примеры структурированных типов:</a:t>
            </a:r>
          </a:p>
          <a:p>
            <a:pPr marL="914400" indent="-571500">
              <a:buFont typeface="Arial" pitchFamily="34" charset="0"/>
              <a:buChar char="•"/>
            </a:pPr>
            <a:r>
              <a:rPr lang="ru-RU" sz="3600" dirty="0" smtClean="0"/>
              <a:t>строка</a:t>
            </a:r>
          </a:p>
          <a:p>
            <a:pPr marL="914400" indent="-571500">
              <a:buFont typeface="Arial" pitchFamily="34" charset="0"/>
              <a:buChar char="•"/>
            </a:pPr>
            <a:r>
              <a:rPr lang="ru-RU" sz="3600" dirty="0" smtClean="0"/>
              <a:t>массив</a:t>
            </a:r>
          </a:p>
          <a:p>
            <a:pPr marL="914400" indent="-571500">
              <a:buFont typeface="Arial" pitchFamily="34" charset="0"/>
              <a:buChar char="•"/>
            </a:pPr>
            <a:r>
              <a:rPr lang="ru-RU" sz="3600" dirty="0" smtClean="0"/>
              <a:t>класс, структура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2146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r>
              <a:rPr lang="en-US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Определение и описание переменных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Формат определения: тип имя </a:t>
            </a:r>
            <a:r>
              <a:rPr lang="en-US" sz="3600" dirty="0" smtClean="0"/>
              <a:t>[</a:t>
            </a:r>
            <a:r>
              <a:rPr lang="ru-RU" sz="3600" dirty="0" smtClean="0"/>
              <a:t>= значение</a:t>
            </a:r>
            <a:r>
              <a:rPr lang="en-US" sz="3600" dirty="0" smtClean="0"/>
              <a:t>];</a:t>
            </a:r>
            <a:r>
              <a:rPr lang="ru-RU" sz="3600" dirty="0" smtClean="0"/>
              <a:t> или тип имя </a:t>
            </a:r>
            <a:r>
              <a:rPr lang="en-US" sz="3600" dirty="0" smtClean="0"/>
              <a:t>[(</a:t>
            </a:r>
            <a:r>
              <a:rPr lang="ru-RU" sz="3600" dirty="0" smtClean="0"/>
              <a:t>значение</a:t>
            </a:r>
            <a:r>
              <a:rPr lang="en-US" sz="3600" dirty="0" smtClean="0"/>
              <a:t>)];</a:t>
            </a:r>
          </a:p>
          <a:p>
            <a:pPr marL="342900"/>
            <a:r>
              <a:rPr lang="ru-RU" sz="3600" dirty="0" smtClean="0"/>
              <a:t>Пример: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 = 2;</a:t>
            </a:r>
            <a:r>
              <a:rPr lang="ru-RU" sz="3600" dirty="0" smtClean="0"/>
              <a:t> </a:t>
            </a:r>
            <a:r>
              <a:rPr lang="en-US" sz="3600" dirty="0" smtClean="0"/>
              <a:t>// </a:t>
            </a:r>
            <a:r>
              <a:rPr lang="ru-RU" sz="3600" dirty="0" smtClean="0"/>
              <a:t>определение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extern </a:t>
            </a:r>
            <a:r>
              <a:rPr lang="en-US" sz="3600" dirty="0" err="1" smtClean="0"/>
              <a:t>int</a:t>
            </a:r>
            <a:r>
              <a:rPr lang="en-US" sz="3600" dirty="0" smtClean="0"/>
              <a:t> j;</a:t>
            </a:r>
            <a:r>
              <a:rPr lang="ru-RU" sz="3600" dirty="0" smtClean="0"/>
              <a:t> </a:t>
            </a:r>
            <a:r>
              <a:rPr lang="en-US" sz="3600" dirty="0" smtClean="0"/>
              <a:t>// </a:t>
            </a:r>
            <a:r>
              <a:rPr lang="ru-RU" sz="3600" dirty="0" smtClean="0"/>
              <a:t>описание</a:t>
            </a:r>
            <a:endParaRPr lang="ru-RU" sz="28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smtClean="0"/>
              <a:t>char letter = 's';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bool</a:t>
            </a:r>
            <a:r>
              <a:rPr lang="en-US" sz="3600" dirty="0" smtClean="0"/>
              <a:t> </a:t>
            </a:r>
            <a:r>
              <a:rPr lang="en-US" sz="3600" dirty="0" err="1" smtClean="0"/>
              <a:t>isEmpty</a:t>
            </a:r>
            <a:r>
              <a:rPr lang="en-US" sz="3600" dirty="0" smtClean="0"/>
              <a:t> = false;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float number1 = 3.67;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r>
              <a:rPr lang="en-US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Определение и описание переменных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Описание является определением, если: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вводит переменную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содержит инициализатор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полностью описывает функцию (включает тело функции)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вводит объединение или структуру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вводит класс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вводит шаблон классов или функций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r>
              <a:rPr lang="en-US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Определение и описание переменных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Описание не является определением, если: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это прототип функции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содержит спецификатор </a:t>
            </a:r>
            <a:r>
              <a:rPr lang="en-US" sz="3600" dirty="0" smtClean="0"/>
              <a:t>extern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вводит статический компонент класса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вводит имя класса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вводит имя типа (</a:t>
            </a:r>
            <a:r>
              <a:rPr lang="en-US" sz="3600" dirty="0" err="1" smtClean="0"/>
              <a:t>typedef</a:t>
            </a:r>
            <a:r>
              <a:rPr lang="ru-RU" sz="3600" dirty="0" smtClean="0"/>
              <a:t>)</a:t>
            </a:r>
            <a:endParaRPr lang="en-US" sz="36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вводит прототип шаблона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1434</Words>
  <Application>Microsoft Office PowerPoint</Application>
  <PresentationFormat>Экран (4:3)</PresentationFormat>
  <Paragraphs>242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Office Theme</vt:lpstr>
      <vt:lpstr>Семинар 1. Лексические основы,  арифметические типы данных, переменные и константы,  операторы,  линейный алгоритм</vt:lpstr>
      <vt:lpstr>2. Арифметические типы данных, переменные и константы</vt:lpstr>
      <vt:lpstr>2.1. Что такое переменная</vt:lpstr>
      <vt:lpstr>2.1. Что такое переменная</vt:lpstr>
      <vt:lpstr>2.2. Классификация типов данных</vt:lpstr>
      <vt:lpstr>2.2. Классификация типов данных</vt:lpstr>
      <vt:lpstr>2.3. Определение и описание переменных</vt:lpstr>
      <vt:lpstr>2.3. Определение и описание переменных</vt:lpstr>
      <vt:lpstr>2.3. Определение и описание переменных</vt:lpstr>
      <vt:lpstr>2.4. Базовые типы данных</vt:lpstr>
      <vt:lpstr>2.4. Базовые типы данных</vt:lpstr>
      <vt:lpstr>2.4. Базовые типы данных</vt:lpstr>
      <vt:lpstr>2.4. Базовые типы данных</vt:lpstr>
      <vt:lpstr>2.4. Базовые типы данных</vt:lpstr>
      <vt:lpstr>2.4. Базовые типы данных</vt:lpstr>
      <vt:lpstr>2.4. Базовые типы данных</vt:lpstr>
      <vt:lpstr>2.4. Базовые типы данных</vt:lpstr>
      <vt:lpstr>2.4. Базовые типы данных</vt:lpstr>
      <vt:lpstr>2.4. Базовые типы данных</vt:lpstr>
      <vt:lpstr>2.4. Базовые типы данных</vt:lpstr>
      <vt:lpstr>2.4. Базовые типы данных</vt:lpstr>
      <vt:lpstr>2.5. Константы: препроцессорные и именованные</vt:lpstr>
      <vt:lpstr>2.5. Константы: препроцессорные и именованные</vt:lpstr>
      <vt:lpstr>2.5. Константы: препроцессорные и именованные</vt:lpstr>
      <vt:lpstr>2.5. Константы: препроцессорные и именованные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digital-revolution</cp:lastModifiedBy>
  <cp:revision>74</cp:revision>
  <dcterms:created xsi:type="dcterms:W3CDTF">2014-12-15T08:53:20Z</dcterms:created>
  <dcterms:modified xsi:type="dcterms:W3CDTF">2019-09-13T14:54:46Z</dcterms:modified>
</cp:coreProperties>
</file>